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5" r:id="rId2"/>
    <p:sldId id="280" r:id="rId3"/>
    <p:sldId id="276" r:id="rId4"/>
    <p:sldId id="277" r:id="rId5"/>
    <p:sldId id="278" r:id="rId6"/>
    <p:sldId id="279" r:id="rId7"/>
    <p:sldId id="281" r:id="rId8"/>
    <p:sldId id="257" r:id="rId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>
      <p:cViewPr varScale="1">
        <p:scale>
          <a:sx n="81" d="100"/>
          <a:sy n="81" d="100"/>
        </p:scale>
        <p:origin x="300" y="96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3/31/2017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3/31/2017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76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3/31/2017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5000">
        <p:fade/>
      </p:transition>
    </mc:Choice>
    <mc:Fallback>
      <p:transition spd="med" advClick="0" advTm="2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3/31/2017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5000">
        <p:fade/>
      </p:transition>
    </mc:Choice>
    <mc:Fallback>
      <p:transition spd="med" advClick="0" advTm="2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3/31/2017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5000">
        <p:fade/>
      </p:transition>
    </mc:Choice>
    <mc:Fallback>
      <p:transition spd="med" advClick="0" advTm="2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3/31/2017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5000">
        <p:fade/>
      </p:transition>
    </mc:Choice>
    <mc:Fallback>
      <p:transition spd="med" advClick="0" advTm="2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3/31/2017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5000">
        <p:fade/>
      </p:transition>
    </mc:Choice>
    <mc:Fallback>
      <p:transition spd="med" advClick="0" advTm="2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3/31/2017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5000">
        <p:fade/>
      </p:transition>
    </mc:Choice>
    <mc:Fallback>
      <p:transition spd="med" advClick="0" advTm="2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3/31/2017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5000">
        <p:fade/>
      </p:transition>
    </mc:Choice>
    <mc:Fallback>
      <p:transition spd="med" advClick="0" advTm="2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3/31/2017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5000">
        <p:fade/>
      </p:transition>
    </mc:Choice>
    <mc:Fallback>
      <p:transition spd="med" advClick="0" advTm="2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3/31/2017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5000">
        <p:fade/>
      </p:transition>
    </mc:Choice>
    <mc:Fallback>
      <p:transition spd="med" advClick="0" advTm="2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3/31/2017</a:t>
            </a:fld>
            <a:endParaRPr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5000">
        <p:fade/>
      </p:transition>
    </mc:Choice>
    <mc:Fallback>
      <p:transition spd="med" advClick="0" advTm="2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pic>
        <p:nvPicPr>
          <p:cNvPr id="9" name="Picture 4" descr="An empty placeholder to add an image. Click on the placeholder and select the image that you wish to a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5000">
        <p:fade/>
      </p:transition>
    </mc:Choice>
    <mc:Fallback>
      <p:transition spd="med" advClick="0" advTm="2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3/31/2017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25000">
        <p:fade/>
      </p:transition>
    </mc:Choice>
    <mc:Fallback>
      <p:transition spd="med" advClick="0" advTm="2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0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4265611" cy="192405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LECTURE ONE: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Acknowledging the Experience</a:t>
            </a:r>
          </a:p>
          <a:p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4" r="12524"/>
          <a:stretch>
            <a:fillRect/>
          </a:stretch>
        </p:blipFill>
        <p:spPr/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38695"/>
            <a:ext cx="1091804" cy="1637706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1915" y="50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65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52400"/>
            <a:ext cx="3276599" cy="990600"/>
          </a:xfrm>
        </p:spPr>
        <p:txBody>
          <a:bodyPr/>
          <a:lstStyle/>
          <a:p>
            <a:r>
              <a:rPr lang="en-US" dirty="0" smtClean="0"/>
              <a:t>In this lecture: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8012" y="1676400"/>
            <a:ext cx="3276599" cy="3352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Get ready to :</a:t>
            </a:r>
          </a:p>
          <a:p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-Identify the experience specifically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-Process the emotions attached to it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-Affirm the truth</a:t>
            </a:r>
            <a:endParaRPr lang="en-US" sz="28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1" b="8591"/>
          <a:stretch>
            <a:fillRect/>
          </a:stretch>
        </p:blipFill>
        <p:spPr>
          <a:xfrm>
            <a:off x="5484812" y="685800"/>
            <a:ext cx="5867401" cy="5410200"/>
          </a:xfr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75011" y="6249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78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Step one: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Identify the dis-ease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“Call a thing a thing”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ACTIVITY:</a:t>
            </a:r>
          </a:p>
          <a:p>
            <a:pPr algn="ctr"/>
            <a:r>
              <a:rPr lang="en-US" sz="2000" dirty="0" smtClean="0"/>
              <a:t> I did, I thought, I feel handout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First Things First:</a:t>
            </a:r>
          </a:p>
          <a:p>
            <a:pPr marL="0" indent="0"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To come to terms with any situation in life we must first acknowledge that it happened and we are on some level offended. </a:t>
            </a:r>
          </a:p>
          <a:p>
            <a:pPr marL="0" indent="0"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In simple terms…</a:t>
            </a:r>
          </a:p>
          <a:p>
            <a:pPr marL="0" indent="0"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“Call a thing a thing”</a:t>
            </a:r>
          </a:p>
          <a:p>
            <a:pPr marL="0" indent="0" algn="ctr">
              <a:buNone/>
            </a:pPr>
            <a:r>
              <a:rPr lang="en-US" sz="1900" dirty="0" smtClean="0">
                <a:solidFill>
                  <a:schemeClr val="tx2"/>
                </a:solidFill>
              </a:rPr>
              <a:t>~ </a:t>
            </a:r>
            <a:r>
              <a:rPr lang="en-US" sz="1900" dirty="0" err="1" smtClean="0">
                <a:solidFill>
                  <a:schemeClr val="tx2"/>
                </a:solidFill>
              </a:rPr>
              <a:t>Iyanla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Vanzant</a:t>
            </a:r>
            <a:endParaRPr lang="en-US" sz="19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sz="19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1900" dirty="0" smtClean="0">
                <a:solidFill>
                  <a:schemeClr val="tx2"/>
                </a:solidFill>
              </a:rPr>
              <a:t>(Pause here and complete step one)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213" y="5659039"/>
            <a:ext cx="799307" cy="119896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27612" y="6119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37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5000">
        <p:fade/>
      </p:transition>
    </mc:Choice>
    <mc:Fallback>
      <p:transition spd="med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Step two: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Engage and Process the Emotion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“Speak the truth, shame the lie”</a:t>
            </a:r>
          </a:p>
          <a:p>
            <a:pPr algn="ctr"/>
            <a:r>
              <a:rPr lang="en-US" sz="2000" dirty="0" smtClean="0"/>
              <a:t>ACTIVITY: </a:t>
            </a:r>
          </a:p>
          <a:p>
            <a:pPr algn="ctr"/>
            <a:r>
              <a:rPr lang="en-US" sz="2000" dirty="0" smtClean="0"/>
              <a:t>I desire, I got handout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When most of us can’t let go of an experience because we never took the time to sit down, process what we </a:t>
            </a:r>
            <a:r>
              <a:rPr lang="en-US" sz="2800" i="1" dirty="0" smtClean="0">
                <a:solidFill>
                  <a:schemeClr val="tx2"/>
                </a:solidFill>
              </a:rPr>
              <a:t>truly </a:t>
            </a:r>
            <a:r>
              <a:rPr lang="en-US" sz="2800" dirty="0" smtClean="0">
                <a:solidFill>
                  <a:schemeClr val="tx2"/>
                </a:solidFill>
              </a:rPr>
              <a:t>feel, accept our part and detach our emotions from the actions.</a:t>
            </a:r>
          </a:p>
          <a:p>
            <a:pPr marL="1508760" lvl="6" indent="0">
              <a:buNone/>
            </a:pPr>
            <a:endParaRPr lang="en-US" sz="2800" dirty="0" smtClean="0">
              <a:solidFill>
                <a:schemeClr val="tx2"/>
              </a:solidFill>
            </a:endParaRPr>
          </a:p>
          <a:p>
            <a:pPr marL="1508760" lvl="6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In simple terms….</a:t>
            </a:r>
          </a:p>
          <a:p>
            <a:pPr marL="1508760" lvl="6" indent="0"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1508760" lvl="6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Speak your truth baby!</a:t>
            </a:r>
          </a:p>
          <a:p>
            <a:pPr marL="1508760" lvl="6" indent="0"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1508760" lvl="6" indent="0">
              <a:buNone/>
            </a:pPr>
            <a:endParaRPr lang="en-US" sz="2800" dirty="0" smtClean="0">
              <a:solidFill>
                <a:schemeClr val="tx2"/>
              </a:solidFill>
            </a:endParaRPr>
          </a:p>
          <a:p>
            <a:pPr marL="1508760" lvl="6" indent="0"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(Pause here and complete step two)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213" y="5659039"/>
            <a:ext cx="799307" cy="119896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03460" y="56489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01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5000">
        <p:fade/>
      </p:transition>
    </mc:Choice>
    <mc:Fallback>
      <p:transition spd="med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Step Three: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Let the universe know you’re ready to shift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“Move that </a:t>
            </a:r>
            <a:r>
              <a:rPr lang="en-US" sz="2000" dirty="0" err="1" smtClean="0"/>
              <a:t>thang</a:t>
            </a:r>
            <a:r>
              <a:rPr lang="en-US" sz="2000" dirty="0" smtClean="0"/>
              <a:t>”</a:t>
            </a:r>
          </a:p>
          <a:p>
            <a:pPr algn="ctr"/>
            <a:r>
              <a:rPr lang="en-US" sz="2000" dirty="0" smtClean="0"/>
              <a:t>ACTIVITY: </a:t>
            </a:r>
          </a:p>
          <a:p>
            <a:pPr algn="ctr"/>
            <a:r>
              <a:rPr lang="en-US" sz="2000" dirty="0" smtClean="0"/>
              <a:t>-But God… Handout</a:t>
            </a:r>
          </a:p>
          <a:p>
            <a:pPr algn="ctr"/>
            <a:r>
              <a:rPr lang="en-US" sz="2000" dirty="0" smtClean="0"/>
              <a:t>-Release Ritual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18012" y="838200"/>
            <a:ext cx="7467600" cy="5181600"/>
          </a:xfrm>
        </p:spPr>
        <p:txBody>
          <a:bodyPr>
            <a:normAutofit lnSpcReduction="10000"/>
          </a:bodyPr>
          <a:lstStyle/>
          <a:p>
            <a:pPr marL="1508760" lvl="6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What do you want?</a:t>
            </a:r>
          </a:p>
          <a:p>
            <a:pPr marL="1508760" lvl="6" indent="0"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1508760" lvl="6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Have you made it known?</a:t>
            </a:r>
          </a:p>
          <a:p>
            <a:pPr marL="1508760" lvl="6" indent="0"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1508760" lvl="6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Energy is never lost it simply transfers. So, transfer the energy from negative to positive!</a:t>
            </a:r>
          </a:p>
          <a:p>
            <a:pPr marL="1508760" lvl="6" indent="0"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1508760" lvl="6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In simple terms…</a:t>
            </a:r>
          </a:p>
          <a:p>
            <a:pPr marL="1508760" lvl="6" indent="0">
              <a:buNone/>
            </a:pPr>
            <a:endParaRPr lang="en-US" sz="2800" dirty="0" smtClean="0">
              <a:solidFill>
                <a:schemeClr val="tx2"/>
              </a:solidFill>
            </a:endParaRPr>
          </a:p>
          <a:p>
            <a:pPr marL="1508760" lvl="6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Move that </a:t>
            </a:r>
            <a:r>
              <a:rPr lang="en-US" sz="2800" dirty="0" err="1" smtClean="0">
                <a:solidFill>
                  <a:schemeClr val="tx2"/>
                </a:solidFill>
              </a:rPr>
              <a:t>thang</a:t>
            </a:r>
            <a:r>
              <a:rPr lang="en-US" sz="2800" dirty="0" smtClean="0">
                <a:solidFill>
                  <a:schemeClr val="tx2"/>
                </a:solidFill>
              </a:rPr>
              <a:t>!</a:t>
            </a:r>
          </a:p>
          <a:p>
            <a:pPr marL="1508760" lvl="6" indent="0"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1508760" lvl="6" indent="0"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(Pause here and complete step three)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213" y="5659039"/>
            <a:ext cx="799307" cy="119896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75212" y="50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0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5000">
        <p:fade/>
      </p:transition>
    </mc:Choice>
    <mc:Fallback>
      <p:transition spd="med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Step four: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Affirm it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“And so it is”</a:t>
            </a:r>
          </a:p>
          <a:p>
            <a:pPr algn="ctr"/>
            <a:r>
              <a:rPr lang="en-US" sz="2000" dirty="0" smtClean="0"/>
              <a:t>ACTIVITY:</a:t>
            </a:r>
          </a:p>
          <a:p>
            <a:pPr algn="ctr"/>
            <a:r>
              <a:rPr lang="en-US" sz="2000" dirty="0" smtClean="0"/>
              <a:t>Mantra Creation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94212" y="838200"/>
            <a:ext cx="7391400" cy="5181600"/>
          </a:xfrm>
        </p:spPr>
        <p:txBody>
          <a:bodyPr>
            <a:normAutofit/>
          </a:bodyPr>
          <a:lstStyle/>
          <a:p>
            <a:pPr marL="1508760" lvl="6" indent="0"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Speak over yourself</a:t>
            </a:r>
          </a:p>
          <a:p>
            <a:pPr marL="1508760" lvl="6" indent="0">
              <a:buNone/>
            </a:pPr>
            <a:endParaRPr lang="en-US" sz="2800" b="1" dirty="0">
              <a:solidFill>
                <a:schemeClr val="tx2"/>
              </a:solidFill>
            </a:endParaRPr>
          </a:p>
          <a:p>
            <a:pPr marL="1508760" lvl="6" indent="0">
              <a:buNone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 marL="1508760" lvl="6" indent="0"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Encourage yourself</a:t>
            </a:r>
          </a:p>
          <a:p>
            <a:pPr marL="1508760" lvl="6" indent="0">
              <a:buNone/>
            </a:pPr>
            <a:endParaRPr lang="en-US" sz="2800" b="1" dirty="0">
              <a:solidFill>
                <a:schemeClr val="tx2"/>
              </a:solidFill>
            </a:endParaRPr>
          </a:p>
          <a:p>
            <a:pPr marL="1508760" lvl="6" indent="0">
              <a:buNone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 marL="1508760" lvl="6" indent="0"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The power lies in your own tongue</a:t>
            </a:r>
          </a:p>
          <a:p>
            <a:pPr marL="1508760" lvl="6" indent="0">
              <a:buNone/>
            </a:pPr>
            <a:endParaRPr lang="en-US" sz="2800" b="1" dirty="0">
              <a:solidFill>
                <a:schemeClr val="tx2"/>
              </a:solidFill>
            </a:endParaRPr>
          </a:p>
          <a:p>
            <a:pPr marL="1508760" lvl="6" indent="0">
              <a:buNone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 marL="1508760" lvl="6" indent="0">
              <a:buNone/>
            </a:pPr>
            <a:r>
              <a:rPr lang="en-US" sz="1600" b="1" dirty="0" smtClean="0">
                <a:solidFill>
                  <a:schemeClr val="tx2"/>
                </a:solidFill>
              </a:rPr>
              <a:t>(Pause here and complete step four)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213" y="5659039"/>
            <a:ext cx="799307" cy="119896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46612" y="5524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8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5000">
        <p:fade/>
      </p:transition>
    </mc:Choice>
    <mc:Fallback>
      <p:transition spd="med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Lecture Reading: What is a Mantra ( To be completed before Mantra Creation)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Activity One: I did, I thought, I felt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Activity Two: I desire, I got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Activity Three: But God…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Ritual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Creating my Mantra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75212" y="10757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48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0">
        <p:fade/>
      </p:transition>
    </mc:Choice>
    <mc:Fallback>
      <p:transition spd="med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533400"/>
            <a:ext cx="9144000" cy="1600200"/>
          </a:xfrm>
        </p:spPr>
        <p:txBody>
          <a:bodyPr/>
          <a:lstStyle/>
          <a:p>
            <a:r>
              <a:rPr lang="en-US" dirty="0" smtClean="0"/>
              <a:t>Tool Kit Check:</a:t>
            </a:r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1065213" y="1828800"/>
            <a:ext cx="9448799" cy="38100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2286000"/>
            <a:ext cx="8229600" cy="37338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You should have:</a:t>
            </a:r>
          </a:p>
          <a:p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A ritual you can re-create whenever you need to 	release something.</a:t>
            </a:r>
          </a:p>
          <a:p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An active working mantra(affirmation) you can 	use daily to keep you focused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18412" y="1143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5000">
        <p:fade/>
      </p:transition>
    </mc:Choice>
    <mc:Fallback>
      <p:transition spd="med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0001016.potx" id="{8AD53B0B-FC02-4342-9C97-FCB4E3E31C20}" vid="{17FAF719-7E74-4133-9EF7-340AA294087B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Watercolor presentation (widescreen)</Template>
  <TotalTime>1692</TotalTime>
  <Words>330</Words>
  <Application>Microsoft Office PowerPoint</Application>
  <PresentationFormat>Custom</PresentationFormat>
  <Paragraphs>85</Paragraphs>
  <Slides>8</Slides>
  <Notes>2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Palatino Linotype</vt:lpstr>
      <vt:lpstr>Wingdings</vt:lpstr>
      <vt:lpstr>Watercolor_16x9</vt:lpstr>
      <vt:lpstr>LECTURE ONE:</vt:lpstr>
      <vt:lpstr>In this lecture:</vt:lpstr>
      <vt:lpstr>Step one:  Identify the dis-ease</vt:lpstr>
      <vt:lpstr>Step two:  Engage and Process the Emotion</vt:lpstr>
      <vt:lpstr>Step Three:  Let the universe know you’re ready to shift</vt:lpstr>
      <vt:lpstr>Step four:  Affirm it</vt:lpstr>
      <vt:lpstr>CHECKLIST:</vt:lpstr>
      <vt:lpstr>Tool Kit Check: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ONE:</dc:title>
  <dc:creator>Abraham, Johnetta M.</dc:creator>
  <cp:lastModifiedBy>Abraham, Johnetta M.</cp:lastModifiedBy>
  <cp:revision>10</cp:revision>
  <dcterms:created xsi:type="dcterms:W3CDTF">2017-03-31T14:05:02Z</dcterms:created>
  <dcterms:modified xsi:type="dcterms:W3CDTF">2017-04-01T18:17:08Z</dcterms:modified>
</cp:coreProperties>
</file>