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268" r:id="rId6"/>
    <p:sldId id="269" r:id="rId7"/>
    <p:sldId id="270" r:id="rId8"/>
    <p:sldId id="271" r:id="rId9"/>
    <p:sldId id="272" r:id="rId10"/>
    <p:sldId id="277" r:id="rId11"/>
    <p:sldId id="278" r:id="rId12"/>
    <p:sldId id="27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949" autoAdjust="0"/>
  </p:normalViewPr>
  <p:slideViewPr>
    <p:cSldViewPr snapToGrid="0" showGuides="1">
      <p:cViewPr varScale="1">
        <p:scale>
          <a:sx n="72" d="100"/>
          <a:sy n="72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28037-E547-43CD-9ED6-A79570A0D4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H"/>
        </a:p>
      </dgm:t>
    </dgm:pt>
    <dgm:pt modelId="{DA00FB19-608D-455D-9521-3F27EC3EB18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 Rounded MT Bold" panose="020F0704030504030204" pitchFamily="34" charset="0"/>
            </a:rPr>
            <a:t>The term charisma is very much used in the church.</a:t>
          </a:r>
          <a:endParaRPr lang="en-GH" sz="1800" dirty="0"/>
        </a:p>
      </dgm:t>
    </dgm:pt>
    <dgm:pt modelId="{4504E556-2297-4572-B726-6B0C5D76E231}" type="parTrans" cxnId="{2D9836B8-D9E3-476C-A261-964E73AE8CB0}">
      <dgm:prSet/>
      <dgm:spPr/>
      <dgm:t>
        <a:bodyPr/>
        <a:lstStyle/>
        <a:p>
          <a:pPr>
            <a:lnSpc>
              <a:spcPct val="100000"/>
            </a:lnSpc>
          </a:pPr>
          <a:endParaRPr lang="en-GH" sz="1800"/>
        </a:p>
      </dgm:t>
    </dgm:pt>
    <dgm:pt modelId="{AA3F8075-D746-4E4E-87B0-122B1BCE7A6D}" type="sibTrans" cxnId="{2D9836B8-D9E3-476C-A261-964E73AE8CB0}">
      <dgm:prSet/>
      <dgm:spPr/>
      <dgm:t>
        <a:bodyPr/>
        <a:lstStyle/>
        <a:p>
          <a:pPr>
            <a:lnSpc>
              <a:spcPct val="100000"/>
            </a:lnSpc>
          </a:pPr>
          <a:endParaRPr lang="en-GH" sz="1800"/>
        </a:p>
      </dgm:t>
    </dgm:pt>
    <dgm:pt modelId="{15462ECE-371F-40FC-A2D2-9DB5CAFF06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 Rounded MT Bold" panose="020F0704030504030204" pitchFamily="34" charset="0"/>
            </a:rPr>
            <a:t>According to Weber charisma occurs when a leader can offer a solution to crisis. </a:t>
          </a:r>
        </a:p>
      </dgm:t>
    </dgm:pt>
    <dgm:pt modelId="{69CD54FB-4788-4B45-B722-C1CFE10D0EB5}" type="parTrans" cxnId="{9EA4CB75-A4DE-45B6-A1A7-59909D667D82}">
      <dgm:prSet/>
      <dgm:spPr/>
      <dgm:t>
        <a:bodyPr/>
        <a:lstStyle/>
        <a:p>
          <a:pPr>
            <a:lnSpc>
              <a:spcPct val="100000"/>
            </a:lnSpc>
          </a:pPr>
          <a:endParaRPr lang="en-GH" sz="1800"/>
        </a:p>
      </dgm:t>
    </dgm:pt>
    <dgm:pt modelId="{20F95C8C-154F-4FC7-9929-E4A40D1ED423}" type="sibTrans" cxnId="{9EA4CB75-A4DE-45B6-A1A7-59909D667D82}">
      <dgm:prSet/>
      <dgm:spPr/>
      <dgm:t>
        <a:bodyPr/>
        <a:lstStyle/>
        <a:p>
          <a:pPr>
            <a:lnSpc>
              <a:spcPct val="100000"/>
            </a:lnSpc>
          </a:pPr>
          <a:endParaRPr lang="en-GH" sz="1800"/>
        </a:p>
      </dgm:t>
    </dgm:pt>
    <dgm:pt modelId="{1790E69F-E887-4E23-9102-5EE89120BD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Arial Rounded MT Bold" panose="020F0704030504030204" pitchFamily="34" charset="0"/>
            </a:rPr>
            <a:t>Weber asserts that followers then get attracted to believe in the vision of the leader. 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0D88F198-49B4-4500-AA55-DF706FCA5040}" type="parTrans" cxnId="{B3B34E32-0BC7-4B44-9753-EE4E9B45E186}">
      <dgm:prSet/>
      <dgm:spPr/>
      <dgm:t>
        <a:bodyPr/>
        <a:lstStyle/>
        <a:p>
          <a:pPr>
            <a:lnSpc>
              <a:spcPct val="100000"/>
            </a:lnSpc>
          </a:pPr>
          <a:endParaRPr lang="en-GH" sz="1800"/>
        </a:p>
      </dgm:t>
    </dgm:pt>
    <dgm:pt modelId="{5EA960A8-CAD6-4183-A22A-20C15E1A0BD6}" type="sibTrans" cxnId="{B3B34E32-0BC7-4B44-9753-EE4E9B45E186}">
      <dgm:prSet/>
      <dgm:spPr/>
      <dgm:t>
        <a:bodyPr/>
        <a:lstStyle/>
        <a:p>
          <a:pPr>
            <a:lnSpc>
              <a:spcPct val="100000"/>
            </a:lnSpc>
          </a:pPr>
          <a:endParaRPr lang="en-GH" sz="1800"/>
        </a:p>
      </dgm:t>
    </dgm:pt>
    <dgm:pt modelId="{D3A09E4E-DFEC-441D-B682-8D5FBA317775}" type="pres">
      <dgm:prSet presAssocID="{12628037-E547-43CD-9ED6-A79570A0D46D}" presName="diagram" presStyleCnt="0">
        <dgm:presLayoutVars>
          <dgm:dir/>
          <dgm:resizeHandles val="exact"/>
        </dgm:presLayoutVars>
      </dgm:prSet>
      <dgm:spPr/>
    </dgm:pt>
    <dgm:pt modelId="{AF2D8925-B8D7-4C1F-AE54-F3AA636A626E}" type="pres">
      <dgm:prSet presAssocID="{DA00FB19-608D-455D-9521-3F27EC3EB18A}" presName="node" presStyleLbl="node1" presStyleIdx="0" presStyleCnt="3">
        <dgm:presLayoutVars>
          <dgm:bulletEnabled val="1"/>
        </dgm:presLayoutVars>
      </dgm:prSet>
      <dgm:spPr/>
    </dgm:pt>
    <dgm:pt modelId="{295636E0-3A9D-45E1-88E3-90641E192C37}" type="pres">
      <dgm:prSet presAssocID="{AA3F8075-D746-4E4E-87B0-122B1BCE7A6D}" presName="sibTrans" presStyleCnt="0"/>
      <dgm:spPr/>
    </dgm:pt>
    <dgm:pt modelId="{BE2A9E90-D290-4025-A59A-B8B04B717AF5}" type="pres">
      <dgm:prSet presAssocID="{15462ECE-371F-40FC-A2D2-9DB5CAFF067D}" presName="node" presStyleLbl="node1" presStyleIdx="1" presStyleCnt="3">
        <dgm:presLayoutVars>
          <dgm:bulletEnabled val="1"/>
        </dgm:presLayoutVars>
      </dgm:prSet>
      <dgm:spPr/>
    </dgm:pt>
    <dgm:pt modelId="{F1CB0C17-A773-4672-9AD3-CC3B149F821D}" type="pres">
      <dgm:prSet presAssocID="{20F95C8C-154F-4FC7-9929-E4A40D1ED423}" presName="sibTrans" presStyleCnt="0"/>
      <dgm:spPr/>
    </dgm:pt>
    <dgm:pt modelId="{F3E708A4-9CB7-4F17-B37F-682A0BB25A1E}" type="pres">
      <dgm:prSet presAssocID="{1790E69F-E887-4E23-9102-5EE89120BD2B}" presName="node" presStyleLbl="node1" presStyleIdx="2" presStyleCnt="3">
        <dgm:presLayoutVars>
          <dgm:bulletEnabled val="1"/>
        </dgm:presLayoutVars>
      </dgm:prSet>
      <dgm:spPr/>
    </dgm:pt>
  </dgm:ptLst>
  <dgm:cxnLst>
    <dgm:cxn modelId="{20BD0605-290F-4857-819C-E33C1B9B5B59}" type="presOf" srcId="{1790E69F-E887-4E23-9102-5EE89120BD2B}" destId="{F3E708A4-9CB7-4F17-B37F-682A0BB25A1E}" srcOrd="0" destOrd="0" presId="urn:microsoft.com/office/officeart/2005/8/layout/default"/>
    <dgm:cxn modelId="{8F795520-468E-477E-8F70-EE894687B8C6}" type="presOf" srcId="{12628037-E547-43CD-9ED6-A79570A0D46D}" destId="{D3A09E4E-DFEC-441D-B682-8D5FBA317775}" srcOrd="0" destOrd="0" presId="urn:microsoft.com/office/officeart/2005/8/layout/default"/>
    <dgm:cxn modelId="{B3B34E32-0BC7-4B44-9753-EE4E9B45E186}" srcId="{12628037-E547-43CD-9ED6-A79570A0D46D}" destId="{1790E69F-E887-4E23-9102-5EE89120BD2B}" srcOrd="2" destOrd="0" parTransId="{0D88F198-49B4-4500-AA55-DF706FCA5040}" sibTransId="{5EA960A8-CAD6-4183-A22A-20C15E1A0BD6}"/>
    <dgm:cxn modelId="{9EA4CB75-A4DE-45B6-A1A7-59909D667D82}" srcId="{12628037-E547-43CD-9ED6-A79570A0D46D}" destId="{15462ECE-371F-40FC-A2D2-9DB5CAFF067D}" srcOrd="1" destOrd="0" parTransId="{69CD54FB-4788-4B45-B722-C1CFE10D0EB5}" sibTransId="{20F95C8C-154F-4FC7-9929-E4A40D1ED423}"/>
    <dgm:cxn modelId="{BD44ECB0-8D89-4FFD-A48C-AACDE021160D}" type="presOf" srcId="{DA00FB19-608D-455D-9521-3F27EC3EB18A}" destId="{AF2D8925-B8D7-4C1F-AE54-F3AA636A626E}" srcOrd="0" destOrd="0" presId="urn:microsoft.com/office/officeart/2005/8/layout/default"/>
    <dgm:cxn modelId="{2D9836B8-D9E3-476C-A261-964E73AE8CB0}" srcId="{12628037-E547-43CD-9ED6-A79570A0D46D}" destId="{DA00FB19-608D-455D-9521-3F27EC3EB18A}" srcOrd="0" destOrd="0" parTransId="{4504E556-2297-4572-B726-6B0C5D76E231}" sibTransId="{AA3F8075-D746-4E4E-87B0-122B1BCE7A6D}"/>
    <dgm:cxn modelId="{421574D9-D6E0-43A7-B91F-2F1DC5FFC19D}" type="presOf" srcId="{15462ECE-371F-40FC-A2D2-9DB5CAFF067D}" destId="{BE2A9E90-D290-4025-A59A-B8B04B717AF5}" srcOrd="0" destOrd="0" presId="urn:microsoft.com/office/officeart/2005/8/layout/default"/>
    <dgm:cxn modelId="{4416FE4D-A24C-43AB-95A3-3CA4C7CAA4CB}" type="presParOf" srcId="{D3A09E4E-DFEC-441D-B682-8D5FBA317775}" destId="{AF2D8925-B8D7-4C1F-AE54-F3AA636A626E}" srcOrd="0" destOrd="0" presId="urn:microsoft.com/office/officeart/2005/8/layout/default"/>
    <dgm:cxn modelId="{DEED690A-7EE8-49CF-B17A-07D821107879}" type="presParOf" srcId="{D3A09E4E-DFEC-441D-B682-8D5FBA317775}" destId="{295636E0-3A9D-45E1-88E3-90641E192C37}" srcOrd="1" destOrd="0" presId="urn:microsoft.com/office/officeart/2005/8/layout/default"/>
    <dgm:cxn modelId="{7BD93648-D14C-4258-BC22-0ED824424868}" type="presParOf" srcId="{D3A09E4E-DFEC-441D-B682-8D5FBA317775}" destId="{BE2A9E90-D290-4025-A59A-B8B04B717AF5}" srcOrd="2" destOrd="0" presId="urn:microsoft.com/office/officeart/2005/8/layout/default"/>
    <dgm:cxn modelId="{794407DB-70B1-4F62-BEC6-B3E8F1242BD0}" type="presParOf" srcId="{D3A09E4E-DFEC-441D-B682-8D5FBA317775}" destId="{F1CB0C17-A773-4672-9AD3-CC3B149F821D}" srcOrd="3" destOrd="0" presId="urn:microsoft.com/office/officeart/2005/8/layout/default"/>
    <dgm:cxn modelId="{10D99110-7CCA-46BE-BB79-E561ADE561A8}" type="presParOf" srcId="{D3A09E4E-DFEC-441D-B682-8D5FBA317775}" destId="{F3E708A4-9CB7-4F17-B37F-682A0BB25A1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28037-E547-43CD-9ED6-A79570A0D4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H"/>
        </a:p>
      </dgm:t>
    </dgm:pt>
    <dgm:pt modelId="{7DB8E115-60B9-4A7E-B5CE-A7E94AF14F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 Rounded MT Bold" panose="020F0704030504030204" pitchFamily="34" charset="0"/>
            </a:rPr>
            <a:t>Doing this course will make you know what you can do to get your followers attracted to believe in your ideas. </a:t>
          </a:r>
          <a:endParaRPr lang="en-US" dirty="0">
            <a:latin typeface="Arial Rounded MT Bold" panose="020F0704030504030204" pitchFamily="34" charset="0"/>
          </a:endParaRPr>
        </a:p>
      </dgm:t>
    </dgm:pt>
    <dgm:pt modelId="{543218F2-07CB-47C1-A61D-3592C11C60B6}" type="parTrans" cxnId="{8BC0D70A-681D-47D8-9E49-F39E084A4D8F}">
      <dgm:prSet/>
      <dgm:spPr/>
      <dgm:t>
        <a:bodyPr/>
        <a:lstStyle/>
        <a:p>
          <a:endParaRPr lang="en-GH"/>
        </a:p>
      </dgm:t>
    </dgm:pt>
    <dgm:pt modelId="{AECDE3DA-C55A-4FE1-9889-6D92FC83B7BB}" type="sibTrans" cxnId="{8BC0D70A-681D-47D8-9E49-F39E084A4D8F}">
      <dgm:prSet/>
      <dgm:spPr/>
      <dgm:t>
        <a:bodyPr/>
        <a:lstStyle/>
        <a:p>
          <a:endParaRPr lang="en-GH"/>
        </a:p>
      </dgm:t>
    </dgm:pt>
    <dgm:pt modelId="{25141A22-D2DB-4A9D-AA52-6CCE511364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 Rounded MT Bold" panose="020F0704030504030204" pitchFamily="34" charset="0"/>
            </a:rPr>
            <a:t>You will become an expert in influencing people for the transformation of your church.  </a:t>
          </a:r>
          <a:endParaRPr lang="en-US" dirty="0">
            <a:latin typeface="Arial Rounded MT Bold" panose="020F0704030504030204" pitchFamily="34" charset="0"/>
          </a:endParaRPr>
        </a:p>
      </dgm:t>
    </dgm:pt>
    <dgm:pt modelId="{115FA9CC-B44A-4614-972D-879695E88CCB}" type="parTrans" cxnId="{CC6773B2-0B7E-4DD8-8051-60E7259AA7A3}">
      <dgm:prSet/>
      <dgm:spPr/>
      <dgm:t>
        <a:bodyPr/>
        <a:lstStyle/>
        <a:p>
          <a:endParaRPr lang="en-GH"/>
        </a:p>
      </dgm:t>
    </dgm:pt>
    <dgm:pt modelId="{FD179305-A1F2-4DEB-B6C1-C8DC6BF82B90}" type="sibTrans" cxnId="{CC6773B2-0B7E-4DD8-8051-60E7259AA7A3}">
      <dgm:prSet/>
      <dgm:spPr/>
      <dgm:t>
        <a:bodyPr/>
        <a:lstStyle/>
        <a:p>
          <a:endParaRPr lang="en-GH"/>
        </a:p>
      </dgm:t>
    </dgm:pt>
    <dgm:pt modelId="{D3A09E4E-DFEC-441D-B682-8D5FBA317775}" type="pres">
      <dgm:prSet presAssocID="{12628037-E547-43CD-9ED6-A79570A0D46D}" presName="diagram" presStyleCnt="0">
        <dgm:presLayoutVars>
          <dgm:dir/>
          <dgm:resizeHandles val="exact"/>
        </dgm:presLayoutVars>
      </dgm:prSet>
      <dgm:spPr/>
    </dgm:pt>
    <dgm:pt modelId="{87CE9099-6B91-4F96-9E1A-A0DA13FA359C}" type="pres">
      <dgm:prSet presAssocID="{7DB8E115-60B9-4A7E-B5CE-A7E94AF14F21}" presName="node" presStyleLbl="node1" presStyleIdx="0" presStyleCnt="2">
        <dgm:presLayoutVars>
          <dgm:bulletEnabled val="1"/>
        </dgm:presLayoutVars>
      </dgm:prSet>
      <dgm:spPr/>
    </dgm:pt>
    <dgm:pt modelId="{F6F0F45E-0F4E-486E-867B-D1A9F3DB1B1E}" type="pres">
      <dgm:prSet presAssocID="{AECDE3DA-C55A-4FE1-9889-6D92FC83B7BB}" presName="sibTrans" presStyleCnt="0"/>
      <dgm:spPr/>
    </dgm:pt>
    <dgm:pt modelId="{AEB44D5C-C0C8-45A8-AA7E-571FF0F618D0}" type="pres">
      <dgm:prSet presAssocID="{25141A22-D2DB-4A9D-AA52-6CCE511364B8}" presName="node" presStyleLbl="node1" presStyleIdx="1" presStyleCnt="2">
        <dgm:presLayoutVars>
          <dgm:bulletEnabled val="1"/>
        </dgm:presLayoutVars>
      </dgm:prSet>
      <dgm:spPr/>
    </dgm:pt>
  </dgm:ptLst>
  <dgm:cxnLst>
    <dgm:cxn modelId="{8BC0D70A-681D-47D8-9E49-F39E084A4D8F}" srcId="{12628037-E547-43CD-9ED6-A79570A0D46D}" destId="{7DB8E115-60B9-4A7E-B5CE-A7E94AF14F21}" srcOrd="0" destOrd="0" parTransId="{543218F2-07CB-47C1-A61D-3592C11C60B6}" sibTransId="{AECDE3DA-C55A-4FE1-9889-6D92FC83B7BB}"/>
    <dgm:cxn modelId="{8F795520-468E-477E-8F70-EE894687B8C6}" type="presOf" srcId="{12628037-E547-43CD-9ED6-A79570A0D46D}" destId="{D3A09E4E-DFEC-441D-B682-8D5FBA317775}" srcOrd="0" destOrd="0" presId="urn:microsoft.com/office/officeart/2005/8/layout/default"/>
    <dgm:cxn modelId="{43A0663F-35AB-4D19-8233-AF180E9C28AE}" type="presOf" srcId="{7DB8E115-60B9-4A7E-B5CE-A7E94AF14F21}" destId="{87CE9099-6B91-4F96-9E1A-A0DA13FA359C}" srcOrd="0" destOrd="0" presId="urn:microsoft.com/office/officeart/2005/8/layout/default"/>
    <dgm:cxn modelId="{294A0046-D265-44E6-9CED-DC126B6ECE53}" type="presOf" srcId="{25141A22-D2DB-4A9D-AA52-6CCE511364B8}" destId="{AEB44D5C-C0C8-45A8-AA7E-571FF0F618D0}" srcOrd="0" destOrd="0" presId="urn:microsoft.com/office/officeart/2005/8/layout/default"/>
    <dgm:cxn modelId="{CC6773B2-0B7E-4DD8-8051-60E7259AA7A3}" srcId="{12628037-E547-43CD-9ED6-A79570A0D46D}" destId="{25141A22-D2DB-4A9D-AA52-6CCE511364B8}" srcOrd="1" destOrd="0" parTransId="{115FA9CC-B44A-4614-972D-879695E88CCB}" sibTransId="{FD179305-A1F2-4DEB-B6C1-C8DC6BF82B90}"/>
    <dgm:cxn modelId="{E7A30179-7B9A-4B40-BFF8-B81D5C5E99BE}" type="presParOf" srcId="{D3A09E4E-DFEC-441D-B682-8D5FBA317775}" destId="{87CE9099-6B91-4F96-9E1A-A0DA13FA359C}" srcOrd="0" destOrd="0" presId="urn:microsoft.com/office/officeart/2005/8/layout/default"/>
    <dgm:cxn modelId="{176A23E2-3025-476D-9A40-C6FF3CCF4AD8}" type="presParOf" srcId="{D3A09E4E-DFEC-441D-B682-8D5FBA317775}" destId="{F6F0F45E-0F4E-486E-867B-D1A9F3DB1B1E}" srcOrd="1" destOrd="0" presId="urn:microsoft.com/office/officeart/2005/8/layout/default"/>
    <dgm:cxn modelId="{12EE9343-4030-4AF9-87FE-C36C887C6177}" type="presParOf" srcId="{D3A09E4E-DFEC-441D-B682-8D5FBA317775}" destId="{AEB44D5C-C0C8-45A8-AA7E-571FF0F618D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D8925-B8D7-4C1F-AE54-F3AA636A626E}">
      <dsp:nvSpPr>
        <dsp:cNvPr id="0" name=""/>
        <dsp:cNvSpPr/>
      </dsp:nvSpPr>
      <dsp:spPr>
        <a:xfrm>
          <a:off x="599" y="655252"/>
          <a:ext cx="2339101" cy="1403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Rounded MT Bold" panose="020F0704030504030204" pitchFamily="34" charset="0"/>
            </a:rPr>
            <a:t>The term charisma is very much used in the church.</a:t>
          </a:r>
          <a:endParaRPr lang="en-GH" sz="1800" kern="1200" dirty="0"/>
        </a:p>
      </dsp:txBody>
      <dsp:txXfrm>
        <a:off x="599" y="655252"/>
        <a:ext cx="2339101" cy="1403460"/>
      </dsp:txXfrm>
    </dsp:sp>
    <dsp:sp modelId="{BE2A9E90-D290-4025-A59A-B8B04B717AF5}">
      <dsp:nvSpPr>
        <dsp:cNvPr id="0" name=""/>
        <dsp:cNvSpPr/>
      </dsp:nvSpPr>
      <dsp:spPr>
        <a:xfrm>
          <a:off x="2573611" y="655252"/>
          <a:ext cx="2339101" cy="1403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Rounded MT Bold" panose="020F0704030504030204" pitchFamily="34" charset="0"/>
            </a:rPr>
            <a:t>According to Weber charisma occurs when a leader can offer a solution to crisis. </a:t>
          </a:r>
        </a:p>
      </dsp:txBody>
      <dsp:txXfrm>
        <a:off x="2573611" y="655252"/>
        <a:ext cx="2339101" cy="1403460"/>
      </dsp:txXfrm>
    </dsp:sp>
    <dsp:sp modelId="{F3E708A4-9CB7-4F17-B37F-682A0BB25A1E}">
      <dsp:nvSpPr>
        <dsp:cNvPr id="0" name=""/>
        <dsp:cNvSpPr/>
      </dsp:nvSpPr>
      <dsp:spPr>
        <a:xfrm>
          <a:off x="1287105" y="2292624"/>
          <a:ext cx="2339101" cy="1403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 Rounded MT Bold" panose="020F0704030504030204" pitchFamily="34" charset="0"/>
            </a:rPr>
            <a:t>Weber asserts that followers then get attracted to believe in the vision of the leader. 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1287105" y="2292624"/>
        <a:ext cx="2339101" cy="1403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E9099-6B91-4F96-9E1A-A0DA13FA359C}">
      <dsp:nvSpPr>
        <dsp:cNvPr id="0" name=""/>
        <dsp:cNvSpPr/>
      </dsp:nvSpPr>
      <dsp:spPr>
        <a:xfrm>
          <a:off x="784498" y="1863"/>
          <a:ext cx="3344315" cy="2006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Rounded MT Bold" panose="020F0704030504030204" pitchFamily="34" charset="0"/>
            </a:rPr>
            <a:t>Doing this course will make you know what you can do to get your followers attracted to believe in your ideas. </a:t>
          </a:r>
          <a:endParaRPr lang="en-US" sz="2300" kern="1200" dirty="0">
            <a:latin typeface="Arial Rounded MT Bold" panose="020F0704030504030204" pitchFamily="34" charset="0"/>
          </a:endParaRPr>
        </a:p>
      </dsp:txBody>
      <dsp:txXfrm>
        <a:off x="784498" y="1863"/>
        <a:ext cx="3344315" cy="2006589"/>
      </dsp:txXfrm>
    </dsp:sp>
    <dsp:sp modelId="{AEB44D5C-C0C8-45A8-AA7E-571FF0F618D0}">
      <dsp:nvSpPr>
        <dsp:cNvPr id="0" name=""/>
        <dsp:cNvSpPr/>
      </dsp:nvSpPr>
      <dsp:spPr>
        <a:xfrm>
          <a:off x="784498" y="2342884"/>
          <a:ext cx="3344315" cy="2006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Rounded MT Bold" panose="020F0704030504030204" pitchFamily="34" charset="0"/>
            </a:rPr>
            <a:t>You will become an expert in influencing people for the transformation of your church.  </a:t>
          </a:r>
          <a:endParaRPr lang="en-US" sz="2300" kern="1200" dirty="0">
            <a:latin typeface="Arial Rounded MT Bold" panose="020F0704030504030204" pitchFamily="34" charset="0"/>
          </a:endParaRPr>
        </a:p>
      </dsp:txBody>
      <dsp:txXfrm>
        <a:off x="784498" y="2342884"/>
        <a:ext cx="3344315" cy="2006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10/7/2021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9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101E-E8D2-4B00-AFD9-0C6BCF1F2557}" type="datetime8">
              <a:rPr lang="en-GH" noProof="0" smtClean="0"/>
              <a:t>07/10/2021 6:21 am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WHY DO THIS COURSE PALSSB PASTORAL LEADERSHIP STYLES SKILLS AND BEHAVIOUR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 Rounded MT Bold" panose="020F0704030504030204" pitchFamily="34" charset="0"/>
              </a:rPr>
              <a:t>Why do this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Arial Rounded MT Bold" panose="020F0704030504030204" pitchFamily="34" charset="0"/>
              </a:rPr>
              <a:t>Pastoral leadership styles, skills and behaviour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10812" y="1723356"/>
            <a:ext cx="5305661" cy="3316038"/>
          </a:xfrm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10812" y="1986500"/>
            <a:ext cx="5305661" cy="278975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revfrmartey@yahoo.co.uk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http://www.holyspiritonlinegh.thinkific.com</a:t>
            </a:r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/>
          <a:lstStyle/>
          <a:p>
            <a:r>
              <a:rPr lang="en-US" sz="3200" dirty="0">
                <a:latin typeface="Arial Rounded MT Bold" panose="020F0704030504030204" pitchFamily="34" charset="0"/>
              </a:rPr>
              <a:t>Church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The structure and pattern of church life stemmed up from the meeting of people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993041" y="2495388"/>
            <a:ext cx="6206400" cy="413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and fellowship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picture containing old&#10;&#10;Description automatically generated">
            <a:extLst>
              <a:ext uri="{FF2B5EF4-FFF2-40B4-BE49-F238E27FC236}">
                <a16:creationId xmlns:a16="http://schemas.microsoft.com/office/drawing/2014/main" id="{2F1C6A26-2827-416F-AA36-790C31B52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0" y="2451607"/>
            <a:ext cx="3990975" cy="3099374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5884648" y="524929"/>
            <a:ext cx="6307353" cy="47305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br>
              <a:rPr lang="en-US" sz="2800" dirty="0">
                <a:latin typeface="Arial Rounded MT Bold" panose="020F0704030504030204" pitchFamily="34" charset="0"/>
              </a:rPr>
            </a:br>
            <a:br>
              <a:rPr lang="en-US" sz="2800" dirty="0">
                <a:latin typeface="Arial Rounded MT Bold" panose="020F0704030504030204" pitchFamily="34" charset="0"/>
              </a:rPr>
            </a:b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Breaking of bread 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     and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Prayer</a:t>
            </a:r>
            <a:br>
              <a:rPr lang="en-US" sz="2800" dirty="0">
                <a:latin typeface="Arial Rounded MT Bold" panose="020F0704030504030204" pitchFamily="34" charset="0"/>
              </a:rPr>
            </a:br>
            <a:br>
              <a:rPr lang="en-US" sz="2800" dirty="0">
                <a:latin typeface="Arial Rounded MT Bold" panose="020F0704030504030204" pitchFamily="34" charset="0"/>
              </a:rPr>
            </a:b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/>
          </a:p>
        </p:txBody>
      </p:sp>
      <p:pic>
        <p:nvPicPr>
          <p:cNvPr id="6" name="Content Placeholder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63E9764C-E8FB-483A-9213-50EAD6D2F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0" y="2833016"/>
            <a:ext cx="4149725" cy="2336556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6298612" y="988536"/>
            <a:ext cx="3198048" cy="48848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Strategic and Transformational leadership</a:t>
            </a:r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Strategic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As the vision owner he or she must be able to share the strategic vison with his or her management team.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He or she must play God a bit and see beyond the existing, or the current or the now.</a:t>
            </a:r>
          </a:p>
          <a:p>
            <a:endParaRPr lang="en-US" sz="2000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/>
          <a:stretch/>
        </p:blipFill>
        <p:spPr>
          <a:xfrm>
            <a:off x="3883819" y="2794069"/>
            <a:ext cx="4424362" cy="2045115"/>
          </a:xfrm>
        </p:spPr>
      </p:pic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transformational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23957"/>
            <a:ext cx="3445200" cy="2504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The effective pastor is the one who can appeal to the moral values of followers in order to mobilise them for reforms.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 Rounded MT Bold" panose="020F0704030504030204" pitchFamily="34" charset="0"/>
              </a:rPr>
              <a:t>Servant and spiritual leadership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Servant </a:t>
            </a:r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Pastoral</a:t>
            </a:r>
            <a:r>
              <a:rPr lang="en-US" sz="2000" baseline="0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leadership is one of service and fellowship.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The course will help</a:t>
            </a:r>
            <a:r>
              <a:rPr lang="en-US" sz="2000" baseline="0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build your capacity to influence while remaining a servant pastor.</a:t>
            </a:r>
          </a:p>
          <a:p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What we will consider include the influencing process that enhances the intrinsic motivation of followers.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There</a:t>
            </a:r>
            <a:r>
              <a:rPr lang="en-US" sz="2000" baseline="0" dirty="0">
                <a:latin typeface="Arial Rounded MT Bold" panose="020F0704030504030204" pitchFamily="34" charset="0"/>
              </a:rPr>
              <a:t> must be </a:t>
            </a:r>
            <a:r>
              <a:rPr lang="en-US" sz="2000" dirty="0">
                <a:latin typeface="Arial Rounded MT Bold" panose="020F0704030504030204" pitchFamily="34" charset="0"/>
              </a:rPr>
              <a:t> transcendence and fellowship.</a:t>
            </a:r>
          </a:p>
          <a:p>
            <a:endParaRPr lang="en-US" sz="2000" dirty="0"/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spiritual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 Rounded MT Bold" panose="020F0704030504030204" pitchFamily="34" charset="0"/>
              </a:rPr>
              <a:t>ethical and authentic leadership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ethical</a:t>
            </a:r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The knowledge gained in doing this course will help you  apply ethics and ensure you and your followers use power wisely and well.</a:t>
            </a:r>
          </a:p>
          <a:p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399161"/>
            <a:ext cx="4074002" cy="308353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Leaders must have a high self-awareness about their own values, beliefs, emotions, self-identity and abilities.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The</a:t>
            </a:r>
            <a:r>
              <a:rPr lang="en-US" sz="2000" baseline="0" dirty="0">
                <a:latin typeface="Arial Rounded MT Bold" panose="020F0704030504030204" pitchFamily="34" charset="0"/>
              </a:rPr>
              <a:t> course</a:t>
            </a:r>
            <a:r>
              <a:rPr lang="en-US" sz="2000" dirty="0">
                <a:latin typeface="Arial Rounded MT Bold" panose="020F0704030504030204" pitchFamily="34" charset="0"/>
              </a:rPr>
              <a:t> will help you to understand and apply authentic leadership.</a:t>
            </a:r>
          </a:p>
          <a:p>
            <a:endParaRPr lang="en-US" sz="2000" dirty="0"/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authentic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7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0C248B-F3BC-4A6E-9033-2579C18BC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731414"/>
              </p:ext>
            </p:extLst>
          </p:nvPr>
        </p:nvGraphicFramePr>
        <p:xfrm>
          <a:off x="539750" y="1825625"/>
          <a:ext cx="49133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l="9081" r="9081"/>
          <a:stretch/>
        </p:blipFill>
        <p:spPr>
          <a:xfrm>
            <a:off x="5884648" y="0"/>
            <a:ext cx="6307353" cy="57803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 Rounded MT Bold" panose="020F0704030504030204" pitchFamily="34" charset="0"/>
              </a:rPr>
              <a:t>Charismatic leadership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18475" y="1398588"/>
            <a:ext cx="4073525" cy="308451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endParaRPr lang="en-US" sz="2000" dirty="0"/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87163" y="4905375"/>
            <a:ext cx="604837" cy="606425"/>
          </a:xfrm>
        </p:spPr>
      </p:pic>
    </p:spTree>
    <p:extLst>
      <p:ext uri="{BB962C8B-B14F-4D97-AF65-F5344CB8AC3E}">
        <p14:creationId xmlns:p14="http://schemas.microsoft.com/office/powerpoint/2010/main" val="342605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0A7F69-44D2-4A94-9362-1E580F59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and competencies</a:t>
            </a:r>
            <a:endParaRPr lang="en-GH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0C248B-F3BC-4A6E-9033-2579C18BC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422286"/>
              </p:ext>
            </p:extLst>
          </p:nvPr>
        </p:nvGraphicFramePr>
        <p:xfrm>
          <a:off x="539750" y="1825625"/>
          <a:ext cx="49133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/>
          <a:stretch/>
        </p:blipFill>
        <p:spPr>
          <a:xfrm>
            <a:off x="5455212" y="1599142"/>
            <a:ext cx="4884848" cy="3663636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18475" y="1398588"/>
            <a:ext cx="4073525" cy="308451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endParaRPr lang="en-US" sz="2000" dirty="0"/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87163" y="4905375"/>
            <a:ext cx="604837" cy="606425"/>
          </a:xfrm>
        </p:spPr>
      </p:pic>
    </p:spTree>
    <p:extLst>
      <p:ext uri="{BB962C8B-B14F-4D97-AF65-F5344CB8AC3E}">
        <p14:creationId xmlns:p14="http://schemas.microsoft.com/office/powerpoint/2010/main" val="3530955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1360</TotalTime>
  <Words>351</Words>
  <Application>Microsoft Office PowerPoint</Application>
  <PresentationFormat>Widescreen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Corbel</vt:lpstr>
      <vt:lpstr>Office Theme</vt:lpstr>
      <vt:lpstr>Why do this course</vt:lpstr>
      <vt:lpstr>Church life</vt:lpstr>
      <vt:lpstr>Teaching and fellowship </vt:lpstr>
      <vt:lpstr>   Breaking of bread       and Prayer   </vt:lpstr>
      <vt:lpstr>Strategic and Transformational leadership</vt:lpstr>
      <vt:lpstr>Servant and spiritual leadership</vt:lpstr>
      <vt:lpstr>ethical and authentic leadership</vt:lpstr>
      <vt:lpstr>Charismatic leadership</vt:lpstr>
      <vt:lpstr>Skills and competencies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</dc:title>
  <dc:creator>John Martey</dc:creator>
  <cp:lastModifiedBy>John Martey</cp:lastModifiedBy>
  <cp:revision>5</cp:revision>
  <dcterms:created xsi:type="dcterms:W3CDTF">2021-10-04T11:59:13Z</dcterms:created>
  <dcterms:modified xsi:type="dcterms:W3CDTF">2021-10-07T06:24:44Z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