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2" autoAdjust="0"/>
    <p:restoredTop sz="94660"/>
  </p:normalViewPr>
  <p:slideViewPr>
    <p:cSldViewPr snapToGrid="0">
      <p:cViewPr varScale="1">
        <p:scale>
          <a:sx n="90" d="100"/>
          <a:sy n="90" d="100"/>
        </p:scale>
        <p:origin x="84" y="2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4/23/2020</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617499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4/23/2020</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07707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4/23/2020</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75796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4/23/2020</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699102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4/23/2020</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067473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4/23/2020</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119832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4/23/2020</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997880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4/23/2020</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144775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4/23/2020</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60961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4/23/2020</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996898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4/23/2020</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594484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4/23/2020</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091412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4/23/2020</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82260748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0" r:id="rId6"/>
    <p:sldLayoutId id="2147483675" r:id="rId7"/>
    <p:sldLayoutId id="2147483676" r:id="rId8"/>
    <p:sldLayoutId id="2147483677" r:id="rId9"/>
    <p:sldLayoutId id="2147483678" r:id="rId10"/>
    <p:sldLayoutId id="2147483679" r:id="rId11"/>
    <p:sldLayoutId id="2147483681" r:id="rId12"/>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exploringyourmind.com/twelve-jungian-archetypes/"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3">
            <a:extLst>
              <a:ext uri="{FF2B5EF4-FFF2-40B4-BE49-F238E27FC236}">
                <a16:creationId xmlns:a16="http://schemas.microsoft.com/office/drawing/2014/main" id="{D47766EE-4192-4B2D-A5A0-F60F9A5F74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3">
            <a:extLst>
              <a:ext uri="{FF2B5EF4-FFF2-40B4-BE49-F238E27FC236}">
                <a16:creationId xmlns:a16="http://schemas.microsoft.com/office/drawing/2014/main" id="{30082CE4-21EE-44D1-A9E8-DBE0ACB640B3}"/>
              </a:ext>
            </a:extLst>
          </p:cNvPr>
          <p:cNvPicPr>
            <a:picLocks noChangeAspect="1"/>
          </p:cNvPicPr>
          <p:nvPr/>
        </p:nvPicPr>
        <p:blipFill rotWithShape="1">
          <a:blip r:embed="rId2"/>
          <a:srcRect b="15730"/>
          <a:stretch/>
        </p:blipFill>
        <p:spPr>
          <a:xfrm>
            <a:off x="20" y="10"/>
            <a:ext cx="12191980" cy="6857990"/>
          </a:xfrm>
          <a:prstGeom prst="rect">
            <a:avLst/>
          </a:prstGeom>
        </p:spPr>
      </p:pic>
      <p:sp>
        <p:nvSpPr>
          <p:cNvPr id="29" name="Graphic 1">
            <a:extLst>
              <a:ext uri="{FF2B5EF4-FFF2-40B4-BE49-F238E27FC236}">
                <a16:creationId xmlns:a16="http://schemas.microsoft.com/office/drawing/2014/main" id="{D6705569-F545-4F47-A260-A9202826EA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bg1">
              <a:alpha val="89000"/>
            </a:schemeClr>
          </a:solidFill>
          <a:ln w="32707" cap="flat">
            <a:noFill/>
            <a:prstDash val="solid"/>
            <a:miter/>
          </a:ln>
          <a:effectLst/>
        </p:spPr>
        <p:txBody>
          <a:bodyPr rtlCol="0" anchor="ctr"/>
          <a:lstStyle/>
          <a:p>
            <a:endParaRPr lang="en-US" dirty="0"/>
          </a:p>
        </p:txBody>
      </p:sp>
      <p:sp>
        <p:nvSpPr>
          <p:cNvPr id="2" name="Title 1">
            <a:extLst>
              <a:ext uri="{FF2B5EF4-FFF2-40B4-BE49-F238E27FC236}">
                <a16:creationId xmlns:a16="http://schemas.microsoft.com/office/drawing/2014/main" id="{D5B46E49-17F4-4B24-9CA2-D1AB0660AEBD}"/>
              </a:ext>
            </a:extLst>
          </p:cNvPr>
          <p:cNvSpPr>
            <a:spLocks noGrp="1"/>
          </p:cNvSpPr>
          <p:nvPr>
            <p:ph type="ctrTitle"/>
          </p:nvPr>
        </p:nvSpPr>
        <p:spPr>
          <a:xfrm>
            <a:off x="3325473" y="1998924"/>
            <a:ext cx="5541054" cy="2213621"/>
          </a:xfrm>
        </p:spPr>
        <p:txBody>
          <a:bodyPr>
            <a:normAutofit/>
          </a:bodyPr>
          <a:lstStyle/>
          <a:p>
            <a:pPr algn="ctr"/>
            <a:r>
              <a:rPr lang="en-GB" sz="4100"/>
              <a:t>SHADOWWORK</a:t>
            </a:r>
            <a:br>
              <a:rPr lang="en-GB" sz="4100"/>
            </a:br>
            <a:r>
              <a:rPr lang="en-GB" sz="4100"/>
              <a:t>Where there is light, there is darkness</a:t>
            </a:r>
          </a:p>
        </p:txBody>
      </p:sp>
      <p:sp>
        <p:nvSpPr>
          <p:cNvPr id="3" name="Subtitle 2">
            <a:extLst>
              <a:ext uri="{FF2B5EF4-FFF2-40B4-BE49-F238E27FC236}">
                <a16:creationId xmlns:a16="http://schemas.microsoft.com/office/drawing/2014/main" id="{AFC358A2-F64E-4E28-B6EF-BB101E3B61D7}"/>
              </a:ext>
            </a:extLst>
          </p:cNvPr>
          <p:cNvSpPr>
            <a:spLocks noGrp="1"/>
          </p:cNvSpPr>
          <p:nvPr>
            <p:ph type="subTitle" idx="1"/>
          </p:nvPr>
        </p:nvSpPr>
        <p:spPr>
          <a:xfrm>
            <a:off x="3880419" y="4300833"/>
            <a:ext cx="4431162" cy="1191873"/>
          </a:xfrm>
        </p:spPr>
        <p:txBody>
          <a:bodyPr>
            <a:normAutofit/>
          </a:bodyPr>
          <a:lstStyle/>
          <a:p>
            <a:pPr algn="ctr"/>
            <a:r>
              <a:rPr lang="en-GB"/>
              <a:t>Workshop with Nina</a:t>
            </a:r>
          </a:p>
          <a:p>
            <a:pPr algn="ctr"/>
            <a:r>
              <a:rPr lang="en-GB"/>
              <a:t>@starseed_yoga</a:t>
            </a:r>
            <a:endParaRPr lang="en-GB" dirty="0"/>
          </a:p>
        </p:txBody>
      </p:sp>
    </p:spTree>
    <p:extLst>
      <p:ext uri="{BB962C8B-B14F-4D97-AF65-F5344CB8AC3E}">
        <p14:creationId xmlns:p14="http://schemas.microsoft.com/office/powerpoint/2010/main" val="204906037"/>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10" name="Rectangle 9">
            <a:extLst>
              <a:ext uri="{FF2B5EF4-FFF2-40B4-BE49-F238E27FC236}">
                <a16:creationId xmlns:a16="http://schemas.microsoft.com/office/drawing/2014/main" id="{D839A9B9-F246-4779-A2BA-7AD3DAB54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B4B972-DCDC-4DD1-8D27-EE4D0587E560}"/>
              </a:ext>
            </a:extLst>
          </p:cNvPr>
          <p:cNvSpPr>
            <a:spLocks noGrp="1"/>
          </p:cNvSpPr>
          <p:nvPr>
            <p:ph type="title"/>
          </p:nvPr>
        </p:nvSpPr>
        <p:spPr>
          <a:xfrm>
            <a:off x="1522476" y="361271"/>
            <a:ext cx="9144000" cy="1978654"/>
          </a:xfrm>
        </p:spPr>
        <p:txBody>
          <a:bodyPr vert="horz" lIns="91440" tIns="45720" rIns="91440" bIns="45720" rtlCol="0" anchor="b">
            <a:normAutofit fontScale="90000"/>
          </a:bodyPr>
          <a:lstStyle/>
          <a:p>
            <a:pPr algn="ctr"/>
            <a:r>
              <a:rPr lang="en-US" sz="6000" dirty="0"/>
              <a:t>Subconscious: Introspective Work</a:t>
            </a:r>
            <a:br>
              <a:rPr lang="en-US" sz="6000" dirty="0"/>
            </a:br>
            <a:r>
              <a:rPr lang="en-US" sz="3600" dirty="0"/>
              <a:t>Time to journal</a:t>
            </a:r>
            <a:endParaRPr lang="en-US" sz="6000" dirty="0"/>
          </a:p>
        </p:txBody>
      </p:sp>
      <p:sp>
        <p:nvSpPr>
          <p:cNvPr id="12" name="Freeform: Shape 11">
            <a:extLst>
              <a:ext uri="{FF2B5EF4-FFF2-40B4-BE49-F238E27FC236}">
                <a16:creationId xmlns:a16="http://schemas.microsoft.com/office/drawing/2014/main" id="{689FF3C7-B796-4C63-BF20-B2EE568883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96" y="1"/>
            <a:ext cx="11282409" cy="2930115"/>
          </a:xfrm>
          <a:custGeom>
            <a:avLst/>
            <a:gdLst>
              <a:gd name="connsiteX0" fmla="*/ 1277174 w 11282409"/>
              <a:gd name="connsiteY0" fmla="*/ 0 h 2930115"/>
              <a:gd name="connsiteX1" fmla="*/ 11077320 w 11282409"/>
              <a:gd name="connsiteY1" fmla="*/ 0 h 2930115"/>
              <a:gd name="connsiteX2" fmla="*/ 10933044 w 11282409"/>
              <a:gd name="connsiteY2" fmla="*/ 93916 h 2930115"/>
              <a:gd name="connsiteX3" fmla="*/ 11087630 w 11282409"/>
              <a:gd name="connsiteY3" fmla="*/ 165214 h 2930115"/>
              <a:gd name="connsiteX4" fmla="*/ 10401271 w 11282409"/>
              <a:gd name="connsiteY4" fmla="*/ 582307 h 2930115"/>
              <a:gd name="connsiteX5" fmla="*/ 11038163 w 11282409"/>
              <a:gd name="connsiteY5" fmla="*/ 511009 h 2930115"/>
              <a:gd name="connsiteX6" fmla="*/ 11004154 w 11282409"/>
              <a:gd name="connsiteY6" fmla="*/ 568047 h 2930115"/>
              <a:gd name="connsiteX7" fmla="*/ 10970146 w 11282409"/>
              <a:gd name="connsiteY7" fmla="*/ 625085 h 2930115"/>
              <a:gd name="connsiteX8" fmla="*/ 11270042 w 11282409"/>
              <a:gd name="connsiteY8" fmla="*/ 589437 h 2930115"/>
              <a:gd name="connsiteX9" fmla="*/ 11270042 w 11282409"/>
              <a:gd name="connsiteY9" fmla="*/ 650039 h 2930115"/>
              <a:gd name="connsiteX10" fmla="*/ 11177291 w 11282409"/>
              <a:gd name="connsiteY10" fmla="*/ 721337 h 2930115"/>
              <a:gd name="connsiteX11" fmla="*/ 11270042 w 11282409"/>
              <a:gd name="connsiteY11" fmla="*/ 703512 h 2930115"/>
              <a:gd name="connsiteX12" fmla="*/ 11282409 w 11282409"/>
              <a:gd name="connsiteY12" fmla="*/ 703512 h 2930115"/>
              <a:gd name="connsiteX13" fmla="*/ 11282409 w 11282409"/>
              <a:gd name="connsiteY13" fmla="*/ 981574 h 2930115"/>
              <a:gd name="connsiteX14" fmla="*/ 4053985 w 11282409"/>
              <a:gd name="connsiteY14" fmla="*/ 2928005 h 2930115"/>
              <a:gd name="connsiteX15" fmla="*/ 3386175 w 11282409"/>
              <a:gd name="connsiteY15" fmla="*/ 2892355 h 2930115"/>
              <a:gd name="connsiteX16" fmla="*/ 3228499 w 11282409"/>
              <a:gd name="connsiteY16" fmla="*/ 2774714 h 2930115"/>
              <a:gd name="connsiteX17" fmla="*/ 3389267 w 11282409"/>
              <a:gd name="connsiteY17" fmla="*/ 2717676 h 2930115"/>
              <a:gd name="connsiteX18" fmla="*/ 3883942 w 11282409"/>
              <a:gd name="connsiteY18" fmla="*/ 2535866 h 2930115"/>
              <a:gd name="connsiteX19" fmla="*/ 3401634 w 11282409"/>
              <a:gd name="connsiteY19" fmla="*/ 2564386 h 2930115"/>
              <a:gd name="connsiteX20" fmla="*/ 4087994 w 11282409"/>
              <a:gd name="connsiteY20" fmla="*/ 2414660 h 2930115"/>
              <a:gd name="connsiteX21" fmla="*/ 4285864 w 11282409"/>
              <a:gd name="connsiteY21" fmla="*/ 2336233 h 2930115"/>
              <a:gd name="connsiteX22" fmla="*/ 4091088 w 11282409"/>
              <a:gd name="connsiteY22" fmla="*/ 2304149 h 2930115"/>
              <a:gd name="connsiteX23" fmla="*/ 3148114 w 11282409"/>
              <a:gd name="connsiteY23" fmla="*/ 2400401 h 2930115"/>
              <a:gd name="connsiteX24" fmla="*/ 3058455 w 11282409"/>
              <a:gd name="connsiteY24" fmla="*/ 2411095 h 2930115"/>
              <a:gd name="connsiteX25" fmla="*/ 2443203 w 11282409"/>
              <a:gd name="connsiteY25" fmla="*/ 2336233 h 2930115"/>
              <a:gd name="connsiteX26" fmla="*/ 2786383 w 11282409"/>
              <a:gd name="connsiteY26" fmla="*/ 2257805 h 2930115"/>
              <a:gd name="connsiteX27" fmla="*/ 2390644 w 11282409"/>
              <a:gd name="connsiteY27" fmla="*/ 2211461 h 2930115"/>
              <a:gd name="connsiteX28" fmla="*/ 1911429 w 11282409"/>
              <a:gd name="connsiteY28" fmla="*/ 2168683 h 2930115"/>
              <a:gd name="connsiteX29" fmla="*/ 1416755 w 11282409"/>
              <a:gd name="connsiteY29" fmla="*/ 2026087 h 2930115"/>
              <a:gd name="connsiteX30" fmla="*/ 1070483 w 11282409"/>
              <a:gd name="connsiteY30" fmla="*/ 1979743 h 2930115"/>
              <a:gd name="connsiteX31" fmla="*/ 1104491 w 11282409"/>
              <a:gd name="connsiteY31" fmla="*/ 1854972 h 2930115"/>
              <a:gd name="connsiteX32" fmla="*/ 1039566 w 11282409"/>
              <a:gd name="connsiteY32" fmla="*/ 1748026 h 2930115"/>
              <a:gd name="connsiteX33" fmla="*/ 1623900 w 11282409"/>
              <a:gd name="connsiteY33" fmla="*/ 1694553 h 2930115"/>
              <a:gd name="connsiteX34" fmla="*/ 1401296 w 11282409"/>
              <a:gd name="connsiteY34" fmla="*/ 1676728 h 2930115"/>
              <a:gd name="connsiteX35" fmla="*/ 1302362 w 11282409"/>
              <a:gd name="connsiteY35" fmla="*/ 1623255 h 2930115"/>
              <a:gd name="connsiteX36" fmla="*/ 1385838 w 11282409"/>
              <a:gd name="connsiteY36" fmla="*/ 1566216 h 2930115"/>
              <a:gd name="connsiteX37" fmla="*/ 1756843 w 11282409"/>
              <a:gd name="connsiteY37" fmla="*/ 1377277 h 2930115"/>
              <a:gd name="connsiteX38" fmla="*/ 721120 w 11282409"/>
              <a:gd name="connsiteY38" fmla="*/ 1387972 h 2930115"/>
              <a:gd name="connsiteX39" fmla="*/ 857154 w 11282409"/>
              <a:gd name="connsiteY39" fmla="*/ 1323803 h 2930115"/>
              <a:gd name="connsiteX40" fmla="*/ 2285525 w 11282409"/>
              <a:gd name="connsiteY40" fmla="*/ 924536 h 2930115"/>
              <a:gd name="connsiteX41" fmla="*/ 2569963 w 11282409"/>
              <a:gd name="connsiteY41" fmla="*/ 874628 h 2930115"/>
              <a:gd name="connsiteX42" fmla="*/ 1803218 w 11282409"/>
              <a:gd name="connsiteY42" fmla="*/ 856803 h 2930115"/>
              <a:gd name="connsiteX43" fmla="*/ 625276 w 11282409"/>
              <a:gd name="connsiteY43" fmla="*/ 682124 h 2930115"/>
              <a:gd name="connsiteX44" fmla="*/ 736578 w 11282409"/>
              <a:gd name="connsiteY44" fmla="*/ 521703 h 2930115"/>
              <a:gd name="connsiteX45" fmla="*/ 155336 w 11282409"/>
              <a:gd name="connsiteY45" fmla="*/ 550222 h 2930115"/>
              <a:gd name="connsiteX46" fmla="*/ 421223 w 11282409"/>
              <a:gd name="connsiteY46" fmla="*/ 425451 h 2930115"/>
              <a:gd name="connsiteX47" fmla="*/ 201712 w 11282409"/>
              <a:gd name="connsiteY47" fmla="*/ 404062 h 2930115"/>
              <a:gd name="connsiteX48" fmla="*/ 3843 w 11282409"/>
              <a:gd name="connsiteY48" fmla="*/ 314939 h 2930115"/>
              <a:gd name="connsiteX49" fmla="*/ 829329 w 11282409"/>
              <a:gd name="connsiteY49" fmla="*/ 175909 h 2930115"/>
              <a:gd name="connsiteX50" fmla="*/ 1045749 w 11282409"/>
              <a:gd name="connsiteY50" fmla="*/ 47572 h 2930115"/>
              <a:gd name="connsiteX51" fmla="*/ 1172509 w 11282409"/>
              <a:gd name="connsiteY51" fmla="*/ 11924 h 2930115"/>
              <a:gd name="connsiteX52" fmla="*/ 1257531 w 11282409"/>
              <a:gd name="connsiteY52" fmla="*/ 7914 h 293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282409" h="2930115">
                <a:moveTo>
                  <a:pt x="1277174" y="0"/>
                </a:moveTo>
                <a:lnTo>
                  <a:pt x="11077320" y="0"/>
                </a:lnTo>
                <a:lnTo>
                  <a:pt x="10933044" y="93916"/>
                </a:lnTo>
                <a:cubicBezTo>
                  <a:pt x="10973237" y="147389"/>
                  <a:pt x="11059805" y="83222"/>
                  <a:pt x="11087630" y="165214"/>
                </a:cubicBezTo>
                <a:cubicBezTo>
                  <a:pt x="10865028" y="304245"/>
                  <a:pt x="10660974" y="478924"/>
                  <a:pt x="10401271" y="582307"/>
                </a:cubicBezTo>
                <a:cubicBezTo>
                  <a:pt x="10614599" y="507443"/>
                  <a:pt x="10827927" y="543093"/>
                  <a:pt x="11038163" y="511009"/>
                </a:cubicBezTo>
                <a:cubicBezTo>
                  <a:pt x="11065988" y="553787"/>
                  <a:pt x="11019613" y="553787"/>
                  <a:pt x="11004154" y="568047"/>
                </a:cubicBezTo>
                <a:cubicBezTo>
                  <a:pt x="10988696" y="582307"/>
                  <a:pt x="10967053" y="593001"/>
                  <a:pt x="10970146" y="625085"/>
                </a:cubicBezTo>
                <a:cubicBezTo>
                  <a:pt x="11065988" y="639345"/>
                  <a:pt x="11171107" y="589437"/>
                  <a:pt x="11270042" y="589437"/>
                </a:cubicBezTo>
                <a:lnTo>
                  <a:pt x="11270042" y="650039"/>
                </a:lnTo>
                <a:cubicBezTo>
                  <a:pt x="11236032" y="671428"/>
                  <a:pt x="11192750" y="678558"/>
                  <a:pt x="11177291" y="721337"/>
                </a:cubicBezTo>
                <a:cubicBezTo>
                  <a:pt x="11208207" y="714208"/>
                  <a:pt x="11239125" y="710643"/>
                  <a:pt x="11270042" y="703512"/>
                </a:cubicBezTo>
                <a:lnTo>
                  <a:pt x="11282409" y="703512"/>
                </a:lnTo>
                <a:lnTo>
                  <a:pt x="11282409" y="981574"/>
                </a:lnTo>
                <a:cubicBezTo>
                  <a:pt x="9254245" y="2952959"/>
                  <a:pt x="4397165" y="2906615"/>
                  <a:pt x="4053985" y="2928005"/>
                </a:cubicBezTo>
                <a:cubicBezTo>
                  <a:pt x="3945776" y="2935134"/>
                  <a:pt x="3491294" y="2924439"/>
                  <a:pt x="3386175" y="2892355"/>
                </a:cubicBezTo>
                <a:cubicBezTo>
                  <a:pt x="3243956" y="2853141"/>
                  <a:pt x="3228499" y="2774714"/>
                  <a:pt x="3228499" y="2774714"/>
                </a:cubicBezTo>
                <a:cubicBezTo>
                  <a:pt x="3228499" y="2774714"/>
                  <a:pt x="3299608" y="2742630"/>
                  <a:pt x="3389267" y="2717676"/>
                </a:cubicBezTo>
                <a:cubicBezTo>
                  <a:pt x="3562404" y="2667768"/>
                  <a:pt x="3704623" y="2575080"/>
                  <a:pt x="3883942" y="2535866"/>
                </a:cubicBezTo>
                <a:cubicBezTo>
                  <a:pt x="3723173" y="2546561"/>
                  <a:pt x="3562404" y="2553691"/>
                  <a:pt x="3401634" y="2564386"/>
                </a:cubicBezTo>
                <a:cubicBezTo>
                  <a:pt x="3624237" y="2468133"/>
                  <a:pt x="3859208" y="2453874"/>
                  <a:pt x="4087994" y="2414660"/>
                </a:cubicBezTo>
                <a:cubicBezTo>
                  <a:pt x="4162197" y="2403966"/>
                  <a:pt x="4285864" y="2436049"/>
                  <a:pt x="4285864" y="2336233"/>
                </a:cubicBezTo>
                <a:cubicBezTo>
                  <a:pt x="4282774" y="2272064"/>
                  <a:pt x="4162197" y="2300584"/>
                  <a:pt x="4091088" y="2304149"/>
                </a:cubicBezTo>
                <a:cubicBezTo>
                  <a:pt x="3775732" y="2314843"/>
                  <a:pt x="3463469" y="2361187"/>
                  <a:pt x="3148114" y="2400401"/>
                </a:cubicBezTo>
                <a:cubicBezTo>
                  <a:pt x="3117196" y="2403966"/>
                  <a:pt x="3080097" y="2421790"/>
                  <a:pt x="3058455" y="2411095"/>
                </a:cubicBezTo>
                <a:cubicBezTo>
                  <a:pt x="2879135" y="2339797"/>
                  <a:pt x="2675082" y="2357622"/>
                  <a:pt x="2443203" y="2336233"/>
                </a:cubicBezTo>
                <a:cubicBezTo>
                  <a:pt x="2569963" y="2254241"/>
                  <a:pt x="2678173" y="2311278"/>
                  <a:pt x="2786383" y="2257805"/>
                </a:cubicBezTo>
                <a:cubicBezTo>
                  <a:pt x="2653440" y="2200766"/>
                  <a:pt x="2517405" y="2225722"/>
                  <a:pt x="2390644" y="2211461"/>
                </a:cubicBezTo>
                <a:cubicBezTo>
                  <a:pt x="2297893" y="2200766"/>
                  <a:pt x="1963988" y="2186507"/>
                  <a:pt x="1911429" y="2168683"/>
                </a:cubicBezTo>
                <a:cubicBezTo>
                  <a:pt x="1750660" y="2115209"/>
                  <a:pt x="1558974" y="2122339"/>
                  <a:pt x="1416755" y="2026087"/>
                </a:cubicBezTo>
                <a:cubicBezTo>
                  <a:pt x="1314728" y="1958354"/>
                  <a:pt x="1178693" y="2015393"/>
                  <a:pt x="1070483" y="1979743"/>
                </a:cubicBezTo>
                <a:cubicBezTo>
                  <a:pt x="1024107" y="1929835"/>
                  <a:pt x="1089033" y="1894186"/>
                  <a:pt x="1104491" y="1854972"/>
                </a:cubicBezTo>
                <a:cubicBezTo>
                  <a:pt x="1126133" y="1805064"/>
                  <a:pt x="1067391" y="1794370"/>
                  <a:pt x="1039566" y="1748026"/>
                </a:cubicBezTo>
                <a:cubicBezTo>
                  <a:pt x="1231252" y="1751591"/>
                  <a:pt x="1413663" y="1737331"/>
                  <a:pt x="1623900" y="1694553"/>
                </a:cubicBezTo>
                <a:cubicBezTo>
                  <a:pt x="1537332" y="1630384"/>
                  <a:pt x="1463130" y="1690987"/>
                  <a:pt x="1401296" y="1676728"/>
                </a:cubicBezTo>
                <a:cubicBezTo>
                  <a:pt x="1358012" y="1666033"/>
                  <a:pt x="1302362" y="1676728"/>
                  <a:pt x="1302362" y="1623255"/>
                </a:cubicBezTo>
                <a:cubicBezTo>
                  <a:pt x="1302362" y="1580476"/>
                  <a:pt x="1351829" y="1573345"/>
                  <a:pt x="1385838" y="1566216"/>
                </a:cubicBezTo>
                <a:cubicBezTo>
                  <a:pt x="1518781" y="1541262"/>
                  <a:pt x="1648633" y="1509178"/>
                  <a:pt x="1756843" y="1377277"/>
                </a:cubicBezTo>
                <a:cubicBezTo>
                  <a:pt x="1407480" y="1334499"/>
                  <a:pt x="1048840" y="1502049"/>
                  <a:pt x="721120" y="1387972"/>
                </a:cubicBezTo>
                <a:cubicBezTo>
                  <a:pt x="748945" y="1313109"/>
                  <a:pt x="813871" y="1327368"/>
                  <a:pt x="857154" y="1323803"/>
                </a:cubicBezTo>
                <a:cubicBezTo>
                  <a:pt x="1147775" y="1291720"/>
                  <a:pt x="2127849" y="903147"/>
                  <a:pt x="2285525" y="924536"/>
                </a:cubicBezTo>
                <a:cubicBezTo>
                  <a:pt x="2381369" y="935231"/>
                  <a:pt x="2480304" y="928101"/>
                  <a:pt x="2569963" y="874628"/>
                </a:cubicBezTo>
                <a:cubicBezTo>
                  <a:pt x="2678173" y="810460"/>
                  <a:pt x="1988721" y="945926"/>
                  <a:pt x="1803218" y="856803"/>
                </a:cubicBezTo>
                <a:cubicBezTo>
                  <a:pt x="1713559" y="814024"/>
                  <a:pt x="956090" y="689253"/>
                  <a:pt x="625276" y="682124"/>
                </a:cubicBezTo>
                <a:cubicBezTo>
                  <a:pt x="656194" y="614390"/>
                  <a:pt x="770587" y="617955"/>
                  <a:pt x="736578" y="521703"/>
                </a:cubicBezTo>
                <a:cubicBezTo>
                  <a:pt x="557259" y="514574"/>
                  <a:pt x="365573" y="575176"/>
                  <a:pt x="155336" y="550222"/>
                </a:cubicBezTo>
                <a:cubicBezTo>
                  <a:pt x="229537" y="464666"/>
                  <a:pt x="337746" y="471795"/>
                  <a:pt x="421223" y="425451"/>
                </a:cubicBezTo>
                <a:cubicBezTo>
                  <a:pt x="356297" y="361283"/>
                  <a:pt x="275913" y="400497"/>
                  <a:pt x="201712" y="404062"/>
                </a:cubicBezTo>
                <a:cubicBezTo>
                  <a:pt x="136786" y="407627"/>
                  <a:pt x="-27075" y="318505"/>
                  <a:pt x="3843" y="314939"/>
                </a:cubicBezTo>
                <a:cubicBezTo>
                  <a:pt x="282096" y="293551"/>
                  <a:pt x="551076" y="197299"/>
                  <a:pt x="829329" y="175909"/>
                </a:cubicBezTo>
                <a:cubicBezTo>
                  <a:pt x="922080" y="168779"/>
                  <a:pt x="1027200" y="175909"/>
                  <a:pt x="1045749" y="47572"/>
                </a:cubicBezTo>
                <a:cubicBezTo>
                  <a:pt x="1048840" y="11924"/>
                  <a:pt x="1039566" y="4795"/>
                  <a:pt x="1172509" y="11924"/>
                </a:cubicBezTo>
                <a:cubicBezTo>
                  <a:pt x="1198789" y="13707"/>
                  <a:pt x="1228933" y="14598"/>
                  <a:pt x="1257531" y="7914"/>
                </a:cubicBezTo>
                <a:close/>
              </a:path>
            </a:pathLst>
          </a:custGeom>
          <a:solidFill>
            <a:srgbClr val="84A4CF">
              <a:alpha val="20000"/>
            </a:srgbClr>
          </a:solidFill>
          <a:ln w="32707" cap="flat">
            <a:noFill/>
            <a:prstDash val="solid"/>
            <a:miter/>
          </a:ln>
        </p:spPr>
        <p:txBody>
          <a:bodyPr wrap="square" rtlCol="0" anchor="ctr">
            <a:noAutofit/>
          </a:bodyPr>
          <a:lstStyle/>
          <a:p>
            <a:endParaRPr lang="en-US">
              <a:solidFill>
                <a:schemeClr val="tx1"/>
              </a:solidFill>
            </a:endParaRPr>
          </a:p>
        </p:txBody>
      </p:sp>
      <p:sp>
        <p:nvSpPr>
          <p:cNvPr id="6" name="Rectangle 5">
            <a:extLst>
              <a:ext uri="{FF2B5EF4-FFF2-40B4-BE49-F238E27FC236}">
                <a16:creationId xmlns:a16="http://schemas.microsoft.com/office/drawing/2014/main" id="{502F146E-F84F-43F9-9DE2-C0C77350EFCE}"/>
              </a:ext>
            </a:extLst>
          </p:cNvPr>
          <p:cNvSpPr/>
          <p:nvPr/>
        </p:nvSpPr>
        <p:spPr>
          <a:xfrm>
            <a:off x="627565" y="5623399"/>
            <a:ext cx="11137505" cy="523220"/>
          </a:xfrm>
          <a:prstGeom prst="rect">
            <a:avLst/>
          </a:prstGeom>
        </p:spPr>
        <p:txBody>
          <a:bodyPr wrap="square">
            <a:spAutoFit/>
          </a:bodyPr>
          <a:lstStyle/>
          <a:p>
            <a:pPr algn="ctr"/>
            <a:r>
              <a:rPr lang="en-GB" sz="1400" i="1" dirty="0">
                <a:solidFill>
                  <a:schemeClr val="accent1"/>
                </a:solidFill>
              </a:rPr>
              <a:t>Everything we shut our eyes to, everything we run away from, everything we deny, denigrate, or despise, serves to defeat us in the end. What seems nasty, painful, evil, can become a source of beauty and joy, and strength, if faced with an open mind.</a:t>
            </a:r>
            <a:endParaRPr lang="en-GB" sz="1200" i="1" dirty="0">
              <a:solidFill>
                <a:schemeClr val="accent1"/>
              </a:solidFill>
            </a:endParaRPr>
          </a:p>
        </p:txBody>
      </p:sp>
      <p:sp>
        <p:nvSpPr>
          <p:cNvPr id="3" name="Rectangle 2">
            <a:extLst>
              <a:ext uri="{FF2B5EF4-FFF2-40B4-BE49-F238E27FC236}">
                <a16:creationId xmlns:a16="http://schemas.microsoft.com/office/drawing/2014/main" id="{88191205-52C2-44FA-AAF2-B6BD02108920}"/>
              </a:ext>
            </a:extLst>
          </p:cNvPr>
          <p:cNvSpPr/>
          <p:nvPr/>
        </p:nvSpPr>
        <p:spPr>
          <a:xfrm>
            <a:off x="465249" y="2828836"/>
            <a:ext cx="10658471" cy="646331"/>
          </a:xfrm>
          <a:prstGeom prst="rect">
            <a:avLst/>
          </a:prstGeom>
        </p:spPr>
        <p:txBody>
          <a:bodyPr wrap="square">
            <a:spAutoFit/>
          </a:bodyPr>
          <a:lstStyle/>
          <a:p>
            <a:pPr algn="ctr"/>
            <a:r>
              <a:rPr lang="en-GB" b="1" dirty="0">
                <a:solidFill>
                  <a:schemeClr val="accent2"/>
                </a:solidFill>
              </a:rPr>
              <a:t>Sit with your SELF and bring awareness to your daily thoughts, and how you talk to your inner being. How is your tone, your mood, frequency and acceptance levels?</a:t>
            </a:r>
          </a:p>
        </p:txBody>
      </p:sp>
      <p:sp>
        <p:nvSpPr>
          <p:cNvPr id="5" name="TextBox 4">
            <a:extLst>
              <a:ext uri="{FF2B5EF4-FFF2-40B4-BE49-F238E27FC236}">
                <a16:creationId xmlns:a16="http://schemas.microsoft.com/office/drawing/2014/main" id="{1EA3C2A3-4E17-4856-BED9-698E427EF746}"/>
              </a:ext>
            </a:extLst>
          </p:cNvPr>
          <p:cNvSpPr txBox="1"/>
          <p:nvPr/>
        </p:nvSpPr>
        <p:spPr>
          <a:xfrm>
            <a:off x="627565" y="3824533"/>
            <a:ext cx="3792279" cy="646331"/>
          </a:xfrm>
          <a:prstGeom prst="rect">
            <a:avLst/>
          </a:prstGeom>
          <a:noFill/>
        </p:spPr>
        <p:txBody>
          <a:bodyPr wrap="square" rtlCol="0">
            <a:spAutoFit/>
          </a:bodyPr>
          <a:lstStyle/>
          <a:p>
            <a:r>
              <a:rPr lang="en-GB" b="1" dirty="0"/>
              <a:t>Begin to journal:</a:t>
            </a:r>
          </a:p>
          <a:p>
            <a:r>
              <a:rPr lang="en-GB" dirty="0"/>
              <a:t>Daily thoughts and beliefs are…</a:t>
            </a:r>
          </a:p>
        </p:txBody>
      </p:sp>
      <p:sp>
        <p:nvSpPr>
          <p:cNvPr id="7" name="Rectangle 6">
            <a:extLst>
              <a:ext uri="{FF2B5EF4-FFF2-40B4-BE49-F238E27FC236}">
                <a16:creationId xmlns:a16="http://schemas.microsoft.com/office/drawing/2014/main" id="{4AE66CE0-8D54-4B5C-8FE2-C4DE779C17C6}"/>
              </a:ext>
            </a:extLst>
          </p:cNvPr>
          <p:cNvSpPr/>
          <p:nvPr/>
        </p:nvSpPr>
        <p:spPr>
          <a:xfrm>
            <a:off x="627565" y="4754744"/>
            <a:ext cx="10726383" cy="584775"/>
          </a:xfrm>
          <a:prstGeom prst="rect">
            <a:avLst/>
          </a:prstGeom>
        </p:spPr>
        <p:txBody>
          <a:bodyPr wrap="square">
            <a:spAutoFit/>
          </a:bodyPr>
          <a:lstStyle/>
          <a:p>
            <a:r>
              <a:rPr lang="en-GB" sz="1600" dirty="0">
                <a:solidFill>
                  <a:schemeClr val="tx2">
                    <a:lumMod val="75000"/>
                    <a:lumOff val="25000"/>
                  </a:schemeClr>
                </a:solidFill>
              </a:rPr>
              <a:t>Bonus: A helpful exercise is to visualize yourself in a sphere of golden light when unwanted thoughts arise with intention to clear them from your being and your auric field.</a:t>
            </a:r>
          </a:p>
        </p:txBody>
      </p:sp>
    </p:spTree>
    <p:extLst>
      <p:ext uri="{BB962C8B-B14F-4D97-AF65-F5344CB8AC3E}">
        <p14:creationId xmlns:p14="http://schemas.microsoft.com/office/powerpoint/2010/main" val="41187174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10" name="Rectangle 9">
            <a:extLst>
              <a:ext uri="{FF2B5EF4-FFF2-40B4-BE49-F238E27FC236}">
                <a16:creationId xmlns:a16="http://schemas.microsoft.com/office/drawing/2014/main" id="{D839A9B9-F246-4779-A2BA-7AD3DAB54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B4B972-DCDC-4DD1-8D27-EE4D0587E560}"/>
              </a:ext>
            </a:extLst>
          </p:cNvPr>
          <p:cNvSpPr>
            <a:spLocks noGrp="1"/>
          </p:cNvSpPr>
          <p:nvPr>
            <p:ph type="title"/>
          </p:nvPr>
        </p:nvSpPr>
        <p:spPr>
          <a:xfrm>
            <a:off x="1522476" y="361271"/>
            <a:ext cx="9144000" cy="1978654"/>
          </a:xfrm>
        </p:spPr>
        <p:txBody>
          <a:bodyPr vert="horz" lIns="91440" tIns="45720" rIns="91440" bIns="45720" rtlCol="0" anchor="b">
            <a:normAutofit fontScale="90000"/>
          </a:bodyPr>
          <a:lstStyle/>
          <a:p>
            <a:pPr algn="ctr"/>
            <a:r>
              <a:rPr lang="en-US" sz="6000" dirty="0"/>
              <a:t>Personal </a:t>
            </a:r>
            <a:r>
              <a:rPr lang="en-US" sz="6000" dirty="0" err="1"/>
              <a:t>Entrappings</a:t>
            </a:r>
            <a:r>
              <a:rPr lang="en-US" sz="6000" dirty="0"/>
              <a:t>: Introspective Work</a:t>
            </a:r>
            <a:br>
              <a:rPr lang="en-US" sz="6000" dirty="0"/>
            </a:br>
            <a:r>
              <a:rPr lang="en-US" sz="3600" dirty="0"/>
              <a:t>Time to journal</a:t>
            </a:r>
            <a:endParaRPr lang="en-US" sz="6000" dirty="0"/>
          </a:p>
        </p:txBody>
      </p:sp>
      <p:sp>
        <p:nvSpPr>
          <p:cNvPr id="12" name="Freeform: Shape 11">
            <a:extLst>
              <a:ext uri="{FF2B5EF4-FFF2-40B4-BE49-F238E27FC236}">
                <a16:creationId xmlns:a16="http://schemas.microsoft.com/office/drawing/2014/main" id="{689FF3C7-B796-4C63-BF20-B2EE568883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96" y="1"/>
            <a:ext cx="11282409" cy="2930115"/>
          </a:xfrm>
          <a:custGeom>
            <a:avLst/>
            <a:gdLst>
              <a:gd name="connsiteX0" fmla="*/ 1277174 w 11282409"/>
              <a:gd name="connsiteY0" fmla="*/ 0 h 2930115"/>
              <a:gd name="connsiteX1" fmla="*/ 11077320 w 11282409"/>
              <a:gd name="connsiteY1" fmla="*/ 0 h 2930115"/>
              <a:gd name="connsiteX2" fmla="*/ 10933044 w 11282409"/>
              <a:gd name="connsiteY2" fmla="*/ 93916 h 2930115"/>
              <a:gd name="connsiteX3" fmla="*/ 11087630 w 11282409"/>
              <a:gd name="connsiteY3" fmla="*/ 165214 h 2930115"/>
              <a:gd name="connsiteX4" fmla="*/ 10401271 w 11282409"/>
              <a:gd name="connsiteY4" fmla="*/ 582307 h 2930115"/>
              <a:gd name="connsiteX5" fmla="*/ 11038163 w 11282409"/>
              <a:gd name="connsiteY5" fmla="*/ 511009 h 2930115"/>
              <a:gd name="connsiteX6" fmla="*/ 11004154 w 11282409"/>
              <a:gd name="connsiteY6" fmla="*/ 568047 h 2930115"/>
              <a:gd name="connsiteX7" fmla="*/ 10970146 w 11282409"/>
              <a:gd name="connsiteY7" fmla="*/ 625085 h 2930115"/>
              <a:gd name="connsiteX8" fmla="*/ 11270042 w 11282409"/>
              <a:gd name="connsiteY8" fmla="*/ 589437 h 2930115"/>
              <a:gd name="connsiteX9" fmla="*/ 11270042 w 11282409"/>
              <a:gd name="connsiteY9" fmla="*/ 650039 h 2930115"/>
              <a:gd name="connsiteX10" fmla="*/ 11177291 w 11282409"/>
              <a:gd name="connsiteY10" fmla="*/ 721337 h 2930115"/>
              <a:gd name="connsiteX11" fmla="*/ 11270042 w 11282409"/>
              <a:gd name="connsiteY11" fmla="*/ 703512 h 2930115"/>
              <a:gd name="connsiteX12" fmla="*/ 11282409 w 11282409"/>
              <a:gd name="connsiteY12" fmla="*/ 703512 h 2930115"/>
              <a:gd name="connsiteX13" fmla="*/ 11282409 w 11282409"/>
              <a:gd name="connsiteY13" fmla="*/ 981574 h 2930115"/>
              <a:gd name="connsiteX14" fmla="*/ 4053985 w 11282409"/>
              <a:gd name="connsiteY14" fmla="*/ 2928005 h 2930115"/>
              <a:gd name="connsiteX15" fmla="*/ 3386175 w 11282409"/>
              <a:gd name="connsiteY15" fmla="*/ 2892355 h 2930115"/>
              <a:gd name="connsiteX16" fmla="*/ 3228499 w 11282409"/>
              <a:gd name="connsiteY16" fmla="*/ 2774714 h 2930115"/>
              <a:gd name="connsiteX17" fmla="*/ 3389267 w 11282409"/>
              <a:gd name="connsiteY17" fmla="*/ 2717676 h 2930115"/>
              <a:gd name="connsiteX18" fmla="*/ 3883942 w 11282409"/>
              <a:gd name="connsiteY18" fmla="*/ 2535866 h 2930115"/>
              <a:gd name="connsiteX19" fmla="*/ 3401634 w 11282409"/>
              <a:gd name="connsiteY19" fmla="*/ 2564386 h 2930115"/>
              <a:gd name="connsiteX20" fmla="*/ 4087994 w 11282409"/>
              <a:gd name="connsiteY20" fmla="*/ 2414660 h 2930115"/>
              <a:gd name="connsiteX21" fmla="*/ 4285864 w 11282409"/>
              <a:gd name="connsiteY21" fmla="*/ 2336233 h 2930115"/>
              <a:gd name="connsiteX22" fmla="*/ 4091088 w 11282409"/>
              <a:gd name="connsiteY22" fmla="*/ 2304149 h 2930115"/>
              <a:gd name="connsiteX23" fmla="*/ 3148114 w 11282409"/>
              <a:gd name="connsiteY23" fmla="*/ 2400401 h 2930115"/>
              <a:gd name="connsiteX24" fmla="*/ 3058455 w 11282409"/>
              <a:gd name="connsiteY24" fmla="*/ 2411095 h 2930115"/>
              <a:gd name="connsiteX25" fmla="*/ 2443203 w 11282409"/>
              <a:gd name="connsiteY25" fmla="*/ 2336233 h 2930115"/>
              <a:gd name="connsiteX26" fmla="*/ 2786383 w 11282409"/>
              <a:gd name="connsiteY26" fmla="*/ 2257805 h 2930115"/>
              <a:gd name="connsiteX27" fmla="*/ 2390644 w 11282409"/>
              <a:gd name="connsiteY27" fmla="*/ 2211461 h 2930115"/>
              <a:gd name="connsiteX28" fmla="*/ 1911429 w 11282409"/>
              <a:gd name="connsiteY28" fmla="*/ 2168683 h 2930115"/>
              <a:gd name="connsiteX29" fmla="*/ 1416755 w 11282409"/>
              <a:gd name="connsiteY29" fmla="*/ 2026087 h 2930115"/>
              <a:gd name="connsiteX30" fmla="*/ 1070483 w 11282409"/>
              <a:gd name="connsiteY30" fmla="*/ 1979743 h 2930115"/>
              <a:gd name="connsiteX31" fmla="*/ 1104491 w 11282409"/>
              <a:gd name="connsiteY31" fmla="*/ 1854972 h 2930115"/>
              <a:gd name="connsiteX32" fmla="*/ 1039566 w 11282409"/>
              <a:gd name="connsiteY32" fmla="*/ 1748026 h 2930115"/>
              <a:gd name="connsiteX33" fmla="*/ 1623900 w 11282409"/>
              <a:gd name="connsiteY33" fmla="*/ 1694553 h 2930115"/>
              <a:gd name="connsiteX34" fmla="*/ 1401296 w 11282409"/>
              <a:gd name="connsiteY34" fmla="*/ 1676728 h 2930115"/>
              <a:gd name="connsiteX35" fmla="*/ 1302362 w 11282409"/>
              <a:gd name="connsiteY35" fmla="*/ 1623255 h 2930115"/>
              <a:gd name="connsiteX36" fmla="*/ 1385838 w 11282409"/>
              <a:gd name="connsiteY36" fmla="*/ 1566216 h 2930115"/>
              <a:gd name="connsiteX37" fmla="*/ 1756843 w 11282409"/>
              <a:gd name="connsiteY37" fmla="*/ 1377277 h 2930115"/>
              <a:gd name="connsiteX38" fmla="*/ 721120 w 11282409"/>
              <a:gd name="connsiteY38" fmla="*/ 1387972 h 2930115"/>
              <a:gd name="connsiteX39" fmla="*/ 857154 w 11282409"/>
              <a:gd name="connsiteY39" fmla="*/ 1323803 h 2930115"/>
              <a:gd name="connsiteX40" fmla="*/ 2285525 w 11282409"/>
              <a:gd name="connsiteY40" fmla="*/ 924536 h 2930115"/>
              <a:gd name="connsiteX41" fmla="*/ 2569963 w 11282409"/>
              <a:gd name="connsiteY41" fmla="*/ 874628 h 2930115"/>
              <a:gd name="connsiteX42" fmla="*/ 1803218 w 11282409"/>
              <a:gd name="connsiteY42" fmla="*/ 856803 h 2930115"/>
              <a:gd name="connsiteX43" fmla="*/ 625276 w 11282409"/>
              <a:gd name="connsiteY43" fmla="*/ 682124 h 2930115"/>
              <a:gd name="connsiteX44" fmla="*/ 736578 w 11282409"/>
              <a:gd name="connsiteY44" fmla="*/ 521703 h 2930115"/>
              <a:gd name="connsiteX45" fmla="*/ 155336 w 11282409"/>
              <a:gd name="connsiteY45" fmla="*/ 550222 h 2930115"/>
              <a:gd name="connsiteX46" fmla="*/ 421223 w 11282409"/>
              <a:gd name="connsiteY46" fmla="*/ 425451 h 2930115"/>
              <a:gd name="connsiteX47" fmla="*/ 201712 w 11282409"/>
              <a:gd name="connsiteY47" fmla="*/ 404062 h 2930115"/>
              <a:gd name="connsiteX48" fmla="*/ 3843 w 11282409"/>
              <a:gd name="connsiteY48" fmla="*/ 314939 h 2930115"/>
              <a:gd name="connsiteX49" fmla="*/ 829329 w 11282409"/>
              <a:gd name="connsiteY49" fmla="*/ 175909 h 2930115"/>
              <a:gd name="connsiteX50" fmla="*/ 1045749 w 11282409"/>
              <a:gd name="connsiteY50" fmla="*/ 47572 h 2930115"/>
              <a:gd name="connsiteX51" fmla="*/ 1172509 w 11282409"/>
              <a:gd name="connsiteY51" fmla="*/ 11924 h 2930115"/>
              <a:gd name="connsiteX52" fmla="*/ 1257531 w 11282409"/>
              <a:gd name="connsiteY52" fmla="*/ 7914 h 293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282409" h="2930115">
                <a:moveTo>
                  <a:pt x="1277174" y="0"/>
                </a:moveTo>
                <a:lnTo>
                  <a:pt x="11077320" y="0"/>
                </a:lnTo>
                <a:lnTo>
                  <a:pt x="10933044" y="93916"/>
                </a:lnTo>
                <a:cubicBezTo>
                  <a:pt x="10973237" y="147389"/>
                  <a:pt x="11059805" y="83222"/>
                  <a:pt x="11087630" y="165214"/>
                </a:cubicBezTo>
                <a:cubicBezTo>
                  <a:pt x="10865028" y="304245"/>
                  <a:pt x="10660974" y="478924"/>
                  <a:pt x="10401271" y="582307"/>
                </a:cubicBezTo>
                <a:cubicBezTo>
                  <a:pt x="10614599" y="507443"/>
                  <a:pt x="10827927" y="543093"/>
                  <a:pt x="11038163" y="511009"/>
                </a:cubicBezTo>
                <a:cubicBezTo>
                  <a:pt x="11065988" y="553787"/>
                  <a:pt x="11019613" y="553787"/>
                  <a:pt x="11004154" y="568047"/>
                </a:cubicBezTo>
                <a:cubicBezTo>
                  <a:pt x="10988696" y="582307"/>
                  <a:pt x="10967053" y="593001"/>
                  <a:pt x="10970146" y="625085"/>
                </a:cubicBezTo>
                <a:cubicBezTo>
                  <a:pt x="11065988" y="639345"/>
                  <a:pt x="11171107" y="589437"/>
                  <a:pt x="11270042" y="589437"/>
                </a:cubicBezTo>
                <a:lnTo>
                  <a:pt x="11270042" y="650039"/>
                </a:lnTo>
                <a:cubicBezTo>
                  <a:pt x="11236032" y="671428"/>
                  <a:pt x="11192750" y="678558"/>
                  <a:pt x="11177291" y="721337"/>
                </a:cubicBezTo>
                <a:cubicBezTo>
                  <a:pt x="11208207" y="714208"/>
                  <a:pt x="11239125" y="710643"/>
                  <a:pt x="11270042" y="703512"/>
                </a:cubicBezTo>
                <a:lnTo>
                  <a:pt x="11282409" y="703512"/>
                </a:lnTo>
                <a:lnTo>
                  <a:pt x="11282409" y="981574"/>
                </a:lnTo>
                <a:cubicBezTo>
                  <a:pt x="9254245" y="2952959"/>
                  <a:pt x="4397165" y="2906615"/>
                  <a:pt x="4053985" y="2928005"/>
                </a:cubicBezTo>
                <a:cubicBezTo>
                  <a:pt x="3945776" y="2935134"/>
                  <a:pt x="3491294" y="2924439"/>
                  <a:pt x="3386175" y="2892355"/>
                </a:cubicBezTo>
                <a:cubicBezTo>
                  <a:pt x="3243956" y="2853141"/>
                  <a:pt x="3228499" y="2774714"/>
                  <a:pt x="3228499" y="2774714"/>
                </a:cubicBezTo>
                <a:cubicBezTo>
                  <a:pt x="3228499" y="2774714"/>
                  <a:pt x="3299608" y="2742630"/>
                  <a:pt x="3389267" y="2717676"/>
                </a:cubicBezTo>
                <a:cubicBezTo>
                  <a:pt x="3562404" y="2667768"/>
                  <a:pt x="3704623" y="2575080"/>
                  <a:pt x="3883942" y="2535866"/>
                </a:cubicBezTo>
                <a:cubicBezTo>
                  <a:pt x="3723173" y="2546561"/>
                  <a:pt x="3562404" y="2553691"/>
                  <a:pt x="3401634" y="2564386"/>
                </a:cubicBezTo>
                <a:cubicBezTo>
                  <a:pt x="3624237" y="2468133"/>
                  <a:pt x="3859208" y="2453874"/>
                  <a:pt x="4087994" y="2414660"/>
                </a:cubicBezTo>
                <a:cubicBezTo>
                  <a:pt x="4162197" y="2403966"/>
                  <a:pt x="4285864" y="2436049"/>
                  <a:pt x="4285864" y="2336233"/>
                </a:cubicBezTo>
                <a:cubicBezTo>
                  <a:pt x="4282774" y="2272064"/>
                  <a:pt x="4162197" y="2300584"/>
                  <a:pt x="4091088" y="2304149"/>
                </a:cubicBezTo>
                <a:cubicBezTo>
                  <a:pt x="3775732" y="2314843"/>
                  <a:pt x="3463469" y="2361187"/>
                  <a:pt x="3148114" y="2400401"/>
                </a:cubicBezTo>
                <a:cubicBezTo>
                  <a:pt x="3117196" y="2403966"/>
                  <a:pt x="3080097" y="2421790"/>
                  <a:pt x="3058455" y="2411095"/>
                </a:cubicBezTo>
                <a:cubicBezTo>
                  <a:pt x="2879135" y="2339797"/>
                  <a:pt x="2675082" y="2357622"/>
                  <a:pt x="2443203" y="2336233"/>
                </a:cubicBezTo>
                <a:cubicBezTo>
                  <a:pt x="2569963" y="2254241"/>
                  <a:pt x="2678173" y="2311278"/>
                  <a:pt x="2786383" y="2257805"/>
                </a:cubicBezTo>
                <a:cubicBezTo>
                  <a:pt x="2653440" y="2200766"/>
                  <a:pt x="2517405" y="2225722"/>
                  <a:pt x="2390644" y="2211461"/>
                </a:cubicBezTo>
                <a:cubicBezTo>
                  <a:pt x="2297893" y="2200766"/>
                  <a:pt x="1963988" y="2186507"/>
                  <a:pt x="1911429" y="2168683"/>
                </a:cubicBezTo>
                <a:cubicBezTo>
                  <a:pt x="1750660" y="2115209"/>
                  <a:pt x="1558974" y="2122339"/>
                  <a:pt x="1416755" y="2026087"/>
                </a:cubicBezTo>
                <a:cubicBezTo>
                  <a:pt x="1314728" y="1958354"/>
                  <a:pt x="1178693" y="2015393"/>
                  <a:pt x="1070483" y="1979743"/>
                </a:cubicBezTo>
                <a:cubicBezTo>
                  <a:pt x="1024107" y="1929835"/>
                  <a:pt x="1089033" y="1894186"/>
                  <a:pt x="1104491" y="1854972"/>
                </a:cubicBezTo>
                <a:cubicBezTo>
                  <a:pt x="1126133" y="1805064"/>
                  <a:pt x="1067391" y="1794370"/>
                  <a:pt x="1039566" y="1748026"/>
                </a:cubicBezTo>
                <a:cubicBezTo>
                  <a:pt x="1231252" y="1751591"/>
                  <a:pt x="1413663" y="1737331"/>
                  <a:pt x="1623900" y="1694553"/>
                </a:cubicBezTo>
                <a:cubicBezTo>
                  <a:pt x="1537332" y="1630384"/>
                  <a:pt x="1463130" y="1690987"/>
                  <a:pt x="1401296" y="1676728"/>
                </a:cubicBezTo>
                <a:cubicBezTo>
                  <a:pt x="1358012" y="1666033"/>
                  <a:pt x="1302362" y="1676728"/>
                  <a:pt x="1302362" y="1623255"/>
                </a:cubicBezTo>
                <a:cubicBezTo>
                  <a:pt x="1302362" y="1580476"/>
                  <a:pt x="1351829" y="1573345"/>
                  <a:pt x="1385838" y="1566216"/>
                </a:cubicBezTo>
                <a:cubicBezTo>
                  <a:pt x="1518781" y="1541262"/>
                  <a:pt x="1648633" y="1509178"/>
                  <a:pt x="1756843" y="1377277"/>
                </a:cubicBezTo>
                <a:cubicBezTo>
                  <a:pt x="1407480" y="1334499"/>
                  <a:pt x="1048840" y="1502049"/>
                  <a:pt x="721120" y="1387972"/>
                </a:cubicBezTo>
                <a:cubicBezTo>
                  <a:pt x="748945" y="1313109"/>
                  <a:pt x="813871" y="1327368"/>
                  <a:pt x="857154" y="1323803"/>
                </a:cubicBezTo>
                <a:cubicBezTo>
                  <a:pt x="1147775" y="1291720"/>
                  <a:pt x="2127849" y="903147"/>
                  <a:pt x="2285525" y="924536"/>
                </a:cubicBezTo>
                <a:cubicBezTo>
                  <a:pt x="2381369" y="935231"/>
                  <a:pt x="2480304" y="928101"/>
                  <a:pt x="2569963" y="874628"/>
                </a:cubicBezTo>
                <a:cubicBezTo>
                  <a:pt x="2678173" y="810460"/>
                  <a:pt x="1988721" y="945926"/>
                  <a:pt x="1803218" y="856803"/>
                </a:cubicBezTo>
                <a:cubicBezTo>
                  <a:pt x="1713559" y="814024"/>
                  <a:pt x="956090" y="689253"/>
                  <a:pt x="625276" y="682124"/>
                </a:cubicBezTo>
                <a:cubicBezTo>
                  <a:pt x="656194" y="614390"/>
                  <a:pt x="770587" y="617955"/>
                  <a:pt x="736578" y="521703"/>
                </a:cubicBezTo>
                <a:cubicBezTo>
                  <a:pt x="557259" y="514574"/>
                  <a:pt x="365573" y="575176"/>
                  <a:pt x="155336" y="550222"/>
                </a:cubicBezTo>
                <a:cubicBezTo>
                  <a:pt x="229537" y="464666"/>
                  <a:pt x="337746" y="471795"/>
                  <a:pt x="421223" y="425451"/>
                </a:cubicBezTo>
                <a:cubicBezTo>
                  <a:pt x="356297" y="361283"/>
                  <a:pt x="275913" y="400497"/>
                  <a:pt x="201712" y="404062"/>
                </a:cubicBezTo>
                <a:cubicBezTo>
                  <a:pt x="136786" y="407627"/>
                  <a:pt x="-27075" y="318505"/>
                  <a:pt x="3843" y="314939"/>
                </a:cubicBezTo>
                <a:cubicBezTo>
                  <a:pt x="282096" y="293551"/>
                  <a:pt x="551076" y="197299"/>
                  <a:pt x="829329" y="175909"/>
                </a:cubicBezTo>
                <a:cubicBezTo>
                  <a:pt x="922080" y="168779"/>
                  <a:pt x="1027200" y="175909"/>
                  <a:pt x="1045749" y="47572"/>
                </a:cubicBezTo>
                <a:cubicBezTo>
                  <a:pt x="1048840" y="11924"/>
                  <a:pt x="1039566" y="4795"/>
                  <a:pt x="1172509" y="11924"/>
                </a:cubicBezTo>
                <a:cubicBezTo>
                  <a:pt x="1198789" y="13707"/>
                  <a:pt x="1228933" y="14598"/>
                  <a:pt x="1257531" y="7914"/>
                </a:cubicBezTo>
                <a:close/>
              </a:path>
            </a:pathLst>
          </a:custGeom>
          <a:solidFill>
            <a:srgbClr val="84A4CF">
              <a:alpha val="20000"/>
            </a:srgbClr>
          </a:solidFill>
          <a:ln w="32707" cap="flat">
            <a:noFill/>
            <a:prstDash val="solid"/>
            <a:miter/>
          </a:ln>
        </p:spPr>
        <p:txBody>
          <a:bodyPr wrap="square" rtlCol="0" anchor="ctr">
            <a:noAutofit/>
          </a:bodyPr>
          <a:lstStyle/>
          <a:p>
            <a:endParaRPr lang="en-US">
              <a:solidFill>
                <a:schemeClr val="tx1"/>
              </a:solidFill>
            </a:endParaRPr>
          </a:p>
        </p:txBody>
      </p:sp>
      <p:sp>
        <p:nvSpPr>
          <p:cNvPr id="3" name="Rectangle 2">
            <a:extLst>
              <a:ext uri="{FF2B5EF4-FFF2-40B4-BE49-F238E27FC236}">
                <a16:creationId xmlns:a16="http://schemas.microsoft.com/office/drawing/2014/main" id="{88191205-52C2-44FA-AAF2-B6BD02108920}"/>
              </a:ext>
            </a:extLst>
          </p:cNvPr>
          <p:cNvSpPr/>
          <p:nvPr/>
        </p:nvSpPr>
        <p:spPr>
          <a:xfrm>
            <a:off x="465249" y="2617138"/>
            <a:ext cx="10658471" cy="923330"/>
          </a:xfrm>
          <a:prstGeom prst="rect">
            <a:avLst/>
          </a:prstGeom>
        </p:spPr>
        <p:txBody>
          <a:bodyPr wrap="square">
            <a:spAutoFit/>
          </a:bodyPr>
          <a:lstStyle/>
          <a:p>
            <a:pPr algn="ctr"/>
            <a:r>
              <a:rPr lang="en-GB" b="1" dirty="0">
                <a:solidFill>
                  <a:schemeClr val="accent2"/>
                </a:solidFill>
              </a:rPr>
              <a:t> From the list of your emotions, thoughts and beliefs, let’s explore the sabotages that have formed and been imprinted, and their spectrum of influence. Where are you self-sabotaging, preventing yourself from having your needs met, and staying in victimhood?</a:t>
            </a:r>
          </a:p>
        </p:txBody>
      </p:sp>
      <p:sp>
        <p:nvSpPr>
          <p:cNvPr id="5" name="TextBox 4">
            <a:extLst>
              <a:ext uri="{FF2B5EF4-FFF2-40B4-BE49-F238E27FC236}">
                <a16:creationId xmlns:a16="http://schemas.microsoft.com/office/drawing/2014/main" id="{1EA3C2A3-4E17-4856-BED9-698E427EF746}"/>
              </a:ext>
            </a:extLst>
          </p:cNvPr>
          <p:cNvSpPr txBox="1"/>
          <p:nvPr/>
        </p:nvSpPr>
        <p:spPr>
          <a:xfrm>
            <a:off x="685895" y="5255760"/>
            <a:ext cx="10331500" cy="923330"/>
          </a:xfrm>
          <a:prstGeom prst="rect">
            <a:avLst/>
          </a:prstGeom>
          <a:noFill/>
        </p:spPr>
        <p:txBody>
          <a:bodyPr wrap="square" rtlCol="0">
            <a:spAutoFit/>
          </a:bodyPr>
          <a:lstStyle/>
          <a:p>
            <a:r>
              <a:rPr lang="en-GB" b="1" dirty="0"/>
              <a:t>Begin to journal:</a:t>
            </a:r>
          </a:p>
          <a:p>
            <a:r>
              <a:rPr lang="en-GB" dirty="0"/>
              <a:t>WRITE OUT any unmet needs and how you can alter and supplement things in your life to meet yourself.</a:t>
            </a:r>
          </a:p>
        </p:txBody>
      </p:sp>
      <p:sp>
        <p:nvSpPr>
          <p:cNvPr id="4" name="Rectangle 3">
            <a:extLst>
              <a:ext uri="{FF2B5EF4-FFF2-40B4-BE49-F238E27FC236}">
                <a16:creationId xmlns:a16="http://schemas.microsoft.com/office/drawing/2014/main" id="{4A602108-1F70-4DFF-AF12-A4BD08D9B0E6}"/>
              </a:ext>
            </a:extLst>
          </p:cNvPr>
          <p:cNvSpPr/>
          <p:nvPr/>
        </p:nvSpPr>
        <p:spPr>
          <a:xfrm>
            <a:off x="685895" y="3627847"/>
            <a:ext cx="10878539" cy="1077218"/>
          </a:xfrm>
          <a:prstGeom prst="rect">
            <a:avLst/>
          </a:prstGeom>
        </p:spPr>
        <p:txBody>
          <a:bodyPr wrap="square">
            <a:spAutoFit/>
          </a:bodyPr>
          <a:lstStyle/>
          <a:p>
            <a:r>
              <a:rPr lang="en-GB" sz="1600" dirty="0"/>
              <a:t>TRAPS are ‘I don’t have enough’, ‘I am not good enough’</a:t>
            </a:r>
          </a:p>
          <a:p>
            <a:endParaRPr lang="en-GB" sz="1600" dirty="0"/>
          </a:p>
          <a:p>
            <a:r>
              <a:rPr lang="en-GB" sz="1600" dirty="0"/>
              <a:t>NEEDS are love, compassion, resources, safety, support, relationship, community, self recognition, being seen by others, passion, purpose, authentic expression</a:t>
            </a:r>
          </a:p>
        </p:txBody>
      </p:sp>
      <p:pic>
        <p:nvPicPr>
          <p:cNvPr id="6" name="Personal Entrappings">
            <a:hlinkClick r:id="" action="ppaction://media"/>
            <a:extLst>
              <a:ext uri="{FF2B5EF4-FFF2-40B4-BE49-F238E27FC236}">
                <a16:creationId xmlns:a16="http://schemas.microsoft.com/office/drawing/2014/main" id="{C2D1EA91-50D2-4FE1-BFB7-7ED0572C8B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07790" y="1271712"/>
            <a:ext cx="406400" cy="406400"/>
          </a:xfrm>
          <a:prstGeom prst="rect">
            <a:avLst/>
          </a:prstGeom>
        </p:spPr>
      </p:pic>
    </p:spTree>
    <p:extLst>
      <p:ext uri="{BB962C8B-B14F-4D97-AF65-F5344CB8AC3E}">
        <p14:creationId xmlns:p14="http://schemas.microsoft.com/office/powerpoint/2010/main" val="273283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1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10" name="Rectangle 9">
            <a:extLst>
              <a:ext uri="{FF2B5EF4-FFF2-40B4-BE49-F238E27FC236}">
                <a16:creationId xmlns:a16="http://schemas.microsoft.com/office/drawing/2014/main" id="{D839A9B9-F246-4779-A2BA-7AD3DAB54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B4B972-DCDC-4DD1-8D27-EE4D0587E560}"/>
              </a:ext>
            </a:extLst>
          </p:cNvPr>
          <p:cNvSpPr>
            <a:spLocks noGrp="1"/>
          </p:cNvSpPr>
          <p:nvPr>
            <p:ph type="title"/>
          </p:nvPr>
        </p:nvSpPr>
        <p:spPr>
          <a:xfrm>
            <a:off x="1522476" y="361271"/>
            <a:ext cx="9144000" cy="1978654"/>
          </a:xfrm>
        </p:spPr>
        <p:txBody>
          <a:bodyPr vert="horz" lIns="91440" tIns="45720" rIns="91440" bIns="45720" rtlCol="0" anchor="b">
            <a:normAutofit fontScale="90000"/>
          </a:bodyPr>
          <a:lstStyle/>
          <a:p>
            <a:pPr algn="ctr"/>
            <a:r>
              <a:rPr lang="en-US" sz="6000" dirty="0"/>
              <a:t>Rewrite YOUR story: Introspective Work</a:t>
            </a:r>
            <a:br>
              <a:rPr lang="en-US" sz="6000" dirty="0"/>
            </a:br>
            <a:r>
              <a:rPr lang="en-US" sz="3600" dirty="0"/>
              <a:t>Time to journal</a:t>
            </a:r>
            <a:endParaRPr lang="en-US" sz="6000" dirty="0"/>
          </a:p>
        </p:txBody>
      </p:sp>
      <p:sp>
        <p:nvSpPr>
          <p:cNvPr id="12" name="Freeform: Shape 11">
            <a:extLst>
              <a:ext uri="{FF2B5EF4-FFF2-40B4-BE49-F238E27FC236}">
                <a16:creationId xmlns:a16="http://schemas.microsoft.com/office/drawing/2014/main" id="{689FF3C7-B796-4C63-BF20-B2EE568883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96" y="1"/>
            <a:ext cx="11282409" cy="2930115"/>
          </a:xfrm>
          <a:custGeom>
            <a:avLst/>
            <a:gdLst>
              <a:gd name="connsiteX0" fmla="*/ 1277174 w 11282409"/>
              <a:gd name="connsiteY0" fmla="*/ 0 h 2930115"/>
              <a:gd name="connsiteX1" fmla="*/ 11077320 w 11282409"/>
              <a:gd name="connsiteY1" fmla="*/ 0 h 2930115"/>
              <a:gd name="connsiteX2" fmla="*/ 10933044 w 11282409"/>
              <a:gd name="connsiteY2" fmla="*/ 93916 h 2930115"/>
              <a:gd name="connsiteX3" fmla="*/ 11087630 w 11282409"/>
              <a:gd name="connsiteY3" fmla="*/ 165214 h 2930115"/>
              <a:gd name="connsiteX4" fmla="*/ 10401271 w 11282409"/>
              <a:gd name="connsiteY4" fmla="*/ 582307 h 2930115"/>
              <a:gd name="connsiteX5" fmla="*/ 11038163 w 11282409"/>
              <a:gd name="connsiteY5" fmla="*/ 511009 h 2930115"/>
              <a:gd name="connsiteX6" fmla="*/ 11004154 w 11282409"/>
              <a:gd name="connsiteY6" fmla="*/ 568047 h 2930115"/>
              <a:gd name="connsiteX7" fmla="*/ 10970146 w 11282409"/>
              <a:gd name="connsiteY7" fmla="*/ 625085 h 2930115"/>
              <a:gd name="connsiteX8" fmla="*/ 11270042 w 11282409"/>
              <a:gd name="connsiteY8" fmla="*/ 589437 h 2930115"/>
              <a:gd name="connsiteX9" fmla="*/ 11270042 w 11282409"/>
              <a:gd name="connsiteY9" fmla="*/ 650039 h 2930115"/>
              <a:gd name="connsiteX10" fmla="*/ 11177291 w 11282409"/>
              <a:gd name="connsiteY10" fmla="*/ 721337 h 2930115"/>
              <a:gd name="connsiteX11" fmla="*/ 11270042 w 11282409"/>
              <a:gd name="connsiteY11" fmla="*/ 703512 h 2930115"/>
              <a:gd name="connsiteX12" fmla="*/ 11282409 w 11282409"/>
              <a:gd name="connsiteY12" fmla="*/ 703512 h 2930115"/>
              <a:gd name="connsiteX13" fmla="*/ 11282409 w 11282409"/>
              <a:gd name="connsiteY13" fmla="*/ 981574 h 2930115"/>
              <a:gd name="connsiteX14" fmla="*/ 4053985 w 11282409"/>
              <a:gd name="connsiteY14" fmla="*/ 2928005 h 2930115"/>
              <a:gd name="connsiteX15" fmla="*/ 3386175 w 11282409"/>
              <a:gd name="connsiteY15" fmla="*/ 2892355 h 2930115"/>
              <a:gd name="connsiteX16" fmla="*/ 3228499 w 11282409"/>
              <a:gd name="connsiteY16" fmla="*/ 2774714 h 2930115"/>
              <a:gd name="connsiteX17" fmla="*/ 3389267 w 11282409"/>
              <a:gd name="connsiteY17" fmla="*/ 2717676 h 2930115"/>
              <a:gd name="connsiteX18" fmla="*/ 3883942 w 11282409"/>
              <a:gd name="connsiteY18" fmla="*/ 2535866 h 2930115"/>
              <a:gd name="connsiteX19" fmla="*/ 3401634 w 11282409"/>
              <a:gd name="connsiteY19" fmla="*/ 2564386 h 2930115"/>
              <a:gd name="connsiteX20" fmla="*/ 4087994 w 11282409"/>
              <a:gd name="connsiteY20" fmla="*/ 2414660 h 2930115"/>
              <a:gd name="connsiteX21" fmla="*/ 4285864 w 11282409"/>
              <a:gd name="connsiteY21" fmla="*/ 2336233 h 2930115"/>
              <a:gd name="connsiteX22" fmla="*/ 4091088 w 11282409"/>
              <a:gd name="connsiteY22" fmla="*/ 2304149 h 2930115"/>
              <a:gd name="connsiteX23" fmla="*/ 3148114 w 11282409"/>
              <a:gd name="connsiteY23" fmla="*/ 2400401 h 2930115"/>
              <a:gd name="connsiteX24" fmla="*/ 3058455 w 11282409"/>
              <a:gd name="connsiteY24" fmla="*/ 2411095 h 2930115"/>
              <a:gd name="connsiteX25" fmla="*/ 2443203 w 11282409"/>
              <a:gd name="connsiteY25" fmla="*/ 2336233 h 2930115"/>
              <a:gd name="connsiteX26" fmla="*/ 2786383 w 11282409"/>
              <a:gd name="connsiteY26" fmla="*/ 2257805 h 2930115"/>
              <a:gd name="connsiteX27" fmla="*/ 2390644 w 11282409"/>
              <a:gd name="connsiteY27" fmla="*/ 2211461 h 2930115"/>
              <a:gd name="connsiteX28" fmla="*/ 1911429 w 11282409"/>
              <a:gd name="connsiteY28" fmla="*/ 2168683 h 2930115"/>
              <a:gd name="connsiteX29" fmla="*/ 1416755 w 11282409"/>
              <a:gd name="connsiteY29" fmla="*/ 2026087 h 2930115"/>
              <a:gd name="connsiteX30" fmla="*/ 1070483 w 11282409"/>
              <a:gd name="connsiteY30" fmla="*/ 1979743 h 2930115"/>
              <a:gd name="connsiteX31" fmla="*/ 1104491 w 11282409"/>
              <a:gd name="connsiteY31" fmla="*/ 1854972 h 2930115"/>
              <a:gd name="connsiteX32" fmla="*/ 1039566 w 11282409"/>
              <a:gd name="connsiteY32" fmla="*/ 1748026 h 2930115"/>
              <a:gd name="connsiteX33" fmla="*/ 1623900 w 11282409"/>
              <a:gd name="connsiteY33" fmla="*/ 1694553 h 2930115"/>
              <a:gd name="connsiteX34" fmla="*/ 1401296 w 11282409"/>
              <a:gd name="connsiteY34" fmla="*/ 1676728 h 2930115"/>
              <a:gd name="connsiteX35" fmla="*/ 1302362 w 11282409"/>
              <a:gd name="connsiteY35" fmla="*/ 1623255 h 2930115"/>
              <a:gd name="connsiteX36" fmla="*/ 1385838 w 11282409"/>
              <a:gd name="connsiteY36" fmla="*/ 1566216 h 2930115"/>
              <a:gd name="connsiteX37" fmla="*/ 1756843 w 11282409"/>
              <a:gd name="connsiteY37" fmla="*/ 1377277 h 2930115"/>
              <a:gd name="connsiteX38" fmla="*/ 721120 w 11282409"/>
              <a:gd name="connsiteY38" fmla="*/ 1387972 h 2930115"/>
              <a:gd name="connsiteX39" fmla="*/ 857154 w 11282409"/>
              <a:gd name="connsiteY39" fmla="*/ 1323803 h 2930115"/>
              <a:gd name="connsiteX40" fmla="*/ 2285525 w 11282409"/>
              <a:gd name="connsiteY40" fmla="*/ 924536 h 2930115"/>
              <a:gd name="connsiteX41" fmla="*/ 2569963 w 11282409"/>
              <a:gd name="connsiteY41" fmla="*/ 874628 h 2930115"/>
              <a:gd name="connsiteX42" fmla="*/ 1803218 w 11282409"/>
              <a:gd name="connsiteY42" fmla="*/ 856803 h 2930115"/>
              <a:gd name="connsiteX43" fmla="*/ 625276 w 11282409"/>
              <a:gd name="connsiteY43" fmla="*/ 682124 h 2930115"/>
              <a:gd name="connsiteX44" fmla="*/ 736578 w 11282409"/>
              <a:gd name="connsiteY44" fmla="*/ 521703 h 2930115"/>
              <a:gd name="connsiteX45" fmla="*/ 155336 w 11282409"/>
              <a:gd name="connsiteY45" fmla="*/ 550222 h 2930115"/>
              <a:gd name="connsiteX46" fmla="*/ 421223 w 11282409"/>
              <a:gd name="connsiteY46" fmla="*/ 425451 h 2930115"/>
              <a:gd name="connsiteX47" fmla="*/ 201712 w 11282409"/>
              <a:gd name="connsiteY47" fmla="*/ 404062 h 2930115"/>
              <a:gd name="connsiteX48" fmla="*/ 3843 w 11282409"/>
              <a:gd name="connsiteY48" fmla="*/ 314939 h 2930115"/>
              <a:gd name="connsiteX49" fmla="*/ 829329 w 11282409"/>
              <a:gd name="connsiteY49" fmla="*/ 175909 h 2930115"/>
              <a:gd name="connsiteX50" fmla="*/ 1045749 w 11282409"/>
              <a:gd name="connsiteY50" fmla="*/ 47572 h 2930115"/>
              <a:gd name="connsiteX51" fmla="*/ 1172509 w 11282409"/>
              <a:gd name="connsiteY51" fmla="*/ 11924 h 2930115"/>
              <a:gd name="connsiteX52" fmla="*/ 1257531 w 11282409"/>
              <a:gd name="connsiteY52" fmla="*/ 7914 h 293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282409" h="2930115">
                <a:moveTo>
                  <a:pt x="1277174" y="0"/>
                </a:moveTo>
                <a:lnTo>
                  <a:pt x="11077320" y="0"/>
                </a:lnTo>
                <a:lnTo>
                  <a:pt x="10933044" y="93916"/>
                </a:lnTo>
                <a:cubicBezTo>
                  <a:pt x="10973237" y="147389"/>
                  <a:pt x="11059805" y="83222"/>
                  <a:pt x="11087630" y="165214"/>
                </a:cubicBezTo>
                <a:cubicBezTo>
                  <a:pt x="10865028" y="304245"/>
                  <a:pt x="10660974" y="478924"/>
                  <a:pt x="10401271" y="582307"/>
                </a:cubicBezTo>
                <a:cubicBezTo>
                  <a:pt x="10614599" y="507443"/>
                  <a:pt x="10827927" y="543093"/>
                  <a:pt x="11038163" y="511009"/>
                </a:cubicBezTo>
                <a:cubicBezTo>
                  <a:pt x="11065988" y="553787"/>
                  <a:pt x="11019613" y="553787"/>
                  <a:pt x="11004154" y="568047"/>
                </a:cubicBezTo>
                <a:cubicBezTo>
                  <a:pt x="10988696" y="582307"/>
                  <a:pt x="10967053" y="593001"/>
                  <a:pt x="10970146" y="625085"/>
                </a:cubicBezTo>
                <a:cubicBezTo>
                  <a:pt x="11065988" y="639345"/>
                  <a:pt x="11171107" y="589437"/>
                  <a:pt x="11270042" y="589437"/>
                </a:cubicBezTo>
                <a:lnTo>
                  <a:pt x="11270042" y="650039"/>
                </a:lnTo>
                <a:cubicBezTo>
                  <a:pt x="11236032" y="671428"/>
                  <a:pt x="11192750" y="678558"/>
                  <a:pt x="11177291" y="721337"/>
                </a:cubicBezTo>
                <a:cubicBezTo>
                  <a:pt x="11208207" y="714208"/>
                  <a:pt x="11239125" y="710643"/>
                  <a:pt x="11270042" y="703512"/>
                </a:cubicBezTo>
                <a:lnTo>
                  <a:pt x="11282409" y="703512"/>
                </a:lnTo>
                <a:lnTo>
                  <a:pt x="11282409" y="981574"/>
                </a:lnTo>
                <a:cubicBezTo>
                  <a:pt x="9254245" y="2952959"/>
                  <a:pt x="4397165" y="2906615"/>
                  <a:pt x="4053985" y="2928005"/>
                </a:cubicBezTo>
                <a:cubicBezTo>
                  <a:pt x="3945776" y="2935134"/>
                  <a:pt x="3491294" y="2924439"/>
                  <a:pt x="3386175" y="2892355"/>
                </a:cubicBezTo>
                <a:cubicBezTo>
                  <a:pt x="3243956" y="2853141"/>
                  <a:pt x="3228499" y="2774714"/>
                  <a:pt x="3228499" y="2774714"/>
                </a:cubicBezTo>
                <a:cubicBezTo>
                  <a:pt x="3228499" y="2774714"/>
                  <a:pt x="3299608" y="2742630"/>
                  <a:pt x="3389267" y="2717676"/>
                </a:cubicBezTo>
                <a:cubicBezTo>
                  <a:pt x="3562404" y="2667768"/>
                  <a:pt x="3704623" y="2575080"/>
                  <a:pt x="3883942" y="2535866"/>
                </a:cubicBezTo>
                <a:cubicBezTo>
                  <a:pt x="3723173" y="2546561"/>
                  <a:pt x="3562404" y="2553691"/>
                  <a:pt x="3401634" y="2564386"/>
                </a:cubicBezTo>
                <a:cubicBezTo>
                  <a:pt x="3624237" y="2468133"/>
                  <a:pt x="3859208" y="2453874"/>
                  <a:pt x="4087994" y="2414660"/>
                </a:cubicBezTo>
                <a:cubicBezTo>
                  <a:pt x="4162197" y="2403966"/>
                  <a:pt x="4285864" y="2436049"/>
                  <a:pt x="4285864" y="2336233"/>
                </a:cubicBezTo>
                <a:cubicBezTo>
                  <a:pt x="4282774" y="2272064"/>
                  <a:pt x="4162197" y="2300584"/>
                  <a:pt x="4091088" y="2304149"/>
                </a:cubicBezTo>
                <a:cubicBezTo>
                  <a:pt x="3775732" y="2314843"/>
                  <a:pt x="3463469" y="2361187"/>
                  <a:pt x="3148114" y="2400401"/>
                </a:cubicBezTo>
                <a:cubicBezTo>
                  <a:pt x="3117196" y="2403966"/>
                  <a:pt x="3080097" y="2421790"/>
                  <a:pt x="3058455" y="2411095"/>
                </a:cubicBezTo>
                <a:cubicBezTo>
                  <a:pt x="2879135" y="2339797"/>
                  <a:pt x="2675082" y="2357622"/>
                  <a:pt x="2443203" y="2336233"/>
                </a:cubicBezTo>
                <a:cubicBezTo>
                  <a:pt x="2569963" y="2254241"/>
                  <a:pt x="2678173" y="2311278"/>
                  <a:pt x="2786383" y="2257805"/>
                </a:cubicBezTo>
                <a:cubicBezTo>
                  <a:pt x="2653440" y="2200766"/>
                  <a:pt x="2517405" y="2225722"/>
                  <a:pt x="2390644" y="2211461"/>
                </a:cubicBezTo>
                <a:cubicBezTo>
                  <a:pt x="2297893" y="2200766"/>
                  <a:pt x="1963988" y="2186507"/>
                  <a:pt x="1911429" y="2168683"/>
                </a:cubicBezTo>
                <a:cubicBezTo>
                  <a:pt x="1750660" y="2115209"/>
                  <a:pt x="1558974" y="2122339"/>
                  <a:pt x="1416755" y="2026087"/>
                </a:cubicBezTo>
                <a:cubicBezTo>
                  <a:pt x="1314728" y="1958354"/>
                  <a:pt x="1178693" y="2015393"/>
                  <a:pt x="1070483" y="1979743"/>
                </a:cubicBezTo>
                <a:cubicBezTo>
                  <a:pt x="1024107" y="1929835"/>
                  <a:pt x="1089033" y="1894186"/>
                  <a:pt x="1104491" y="1854972"/>
                </a:cubicBezTo>
                <a:cubicBezTo>
                  <a:pt x="1126133" y="1805064"/>
                  <a:pt x="1067391" y="1794370"/>
                  <a:pt x="1039566" y="1748026"/>
                </a:cubicBezTo>
                <a:cubicBezTo>
                  <a:pt x="1231252" y="1751591"/>
                  <a:pt x="1413663" y="1737331"/>
                  <a:pt x="1623900" y="1694553"/>
                </a:cubicBezTo>
                <a:cubicBezTo>
                  <a:pt x="1537332" y="1630384"/>
                  <a:pt x="1463130" y="1690987"/>
                  <a:pt x="1401296" y="1676728"/>
                </a:cubicBezTo>
                <a:cubicBezTo>
                  <a:pt x="1358012" y="1666033"/>
                  <a:pt x="1302362" y="1676728"/>
                  <a:pt x="1302362" y="1623255"/>
                </a:cubicBezTo>
                <a:cubicBezTo>
                  <a:pt x="1302362" y="1580476"/>
                  <a:pt x="1351829" y="1573345"/>
                  <a:pt x="1385838" y="1566216"/>
                </a:cubicBezTo>
                <a:cubicBezTo>
                  <a:pt x="1518781" y="1541262"/>
                  <a:pt x="1648633" y="1509178"/>
                  <a:pt x="1756843" y="1377277"/>
                </a:cubicBezTo>
                <a:cubicBezTo>
                  <a:pt x="1407480" y="1334499"/>
                  <a:pt x="1048840" y="1502049"/>
                  <a:pt x="721120" y="1387972"/>
                </a:cubicBezTo>
                <a:cubicBezTo>
                  <a:pt x="748945" y="1313109"/>
                  <a:pt x="813871" y="1327368"/>
                  <a:pt x="857154" y="1323803"/>
                </a:cubicBezTo>
                <a:cubicBezTo>
                  <a:pt x="1147775" y="1291720"/>
                  <a:pt x="2127849" y="903147"/>
                  <a:pt x="2285525" y="924536"/>
                </a:cubicBezTo>
                <a:cubicBezTo>
                  <a:pt x="2381369" y="935231"/>
                  <a:pt x="2480304" y="928101"/>
                  <a:pt x="2569963" y="874628"/>
                </a:cubicBezTo>
                <a:cubicBezTo>
                  <a:pt x="2678173" y="810460"/>
                  <a:pt x="1988721" y="945926"/>
                  <a:pt x="1803218" y="856803"/>
                </a:cubicBezTo>
                <a:cubicBezTo>
                  <a:pt x="1713559" y="814024"/>
                  <a:pt x="956090" y="689253"/>
                  <a:pt x="625276" y="682124"/>
                </a:cubicBezTo>
                <a:cubicBezTo>
                  <a:pt x="656194" y="614390"/>
                  <a:pt x="770587" y="617955"/>
                  <a:pt x="736578" y="521703"/>
                </a:cubicBezTo>
                <a:cubicBezTo>
                  <a:pt x="557259" y="514574"/>
                  <a:pt x="365573" y="575176"/>
                  <a:pt x="155336" y="550222"/>
                </a:cubicBezTo>
                <a:cubicBezTo>
                  <a:pt x="229537" y="464666"/>
                  <a:pt x="337746" y="471795"/>
                  <a:pt x="421223" y="425451"/>
                </a:cubicBezTo>
                <a:cubicBezTo>
                  <a:pt x="356297" y="361283"/>
                  <a:pt x="275913" y="400497"/>
                  <a:pt x="201712" y="404062"/>
                </a:cubicBezTo>
                <a:cubicBezTo>
                  <a:pt x="136786" y="407627"/>
                  <a:pt x="-27075" y="318505"/>
                  <a:pt x="3843" y="314939"/>
                </a:cubicBezTo>
                <a:cubicBezTo>
                  <a:pt x="282096" y="293551"/>
                  <a:pt x="551076" y="197299"/>
                  <a:pt x="829329" y="175909"/>
                </a:cubicBezTo>
                <a:cubicBezTo>
                  <a:pt x="922080" y="168779"/>
                  <a:pt x="1027200" y="175909"/>
                  <a:pt x="1045749" y="47572"/>
                </a:cubicBezTo>
                <a:cubicBezTo>
                  <a:pt x="1048840" y="11924"/>
                  <a:pt x="1039566" y="4795"/>
                  <a:pt x="1172509" y="11924"/>
                </a:cubicBezTo>
                <a:cubicBezTo>
                  <a:pt x="1198789" y="13707"/>
                  <a:pt x="1228933" y="14598"/>
                  <a:pt x="1257531" y="7914"/>
                </a:cubicBezTo>
                <a:close/>
              </a:path>
            </a:pathLst>
          </a:custGeom>
          <a:solidFill>
            <a:srgbClr val="84A4CF">
              <a:alpha val="20000"/>
            </a:srgbClr>
          </a:solidFill>
          <a:ln w="32707" cap="flat">
            <a:noFill/>
            <a:prstDash val="solid"/>
            <a:miter/>
          </a:ln>
        </p:spPr>
        <p:txBody>
          <a:bodyPr wrap="square" rtlCol="0" anchor="ctr">
            <a:noAutofit/>
          </a:bodyPr>
          <a:lstStyle/>
          <a:p>
            <a:endParaRPr lang="en-US">
              <a:solidFill>
                <a:schemeClr val="tx1"/>
              </a:solidFill>
            </a:endParaRPr>
          </a:p>
        </p:txBody>
      </p:sp>
      <p:sp>
        <p:nvSpPr>
          <p:cNvPr id="3" name="Rectangle 2">
            <a:extLst>
              <a:ext uri="{FF2B5EF4-FFF2-40B4-BE49-F238E27FC236}">
                <a16:creationId xmlns:a16="http://schemas.microsoft.com/office/drawing/2014/main" id="{88191205-52C2-44FA-AAF2-B6BD02108920}"/>
              </a:ext>
            </a:extLst>
          </p:cNvPr>
          <p:cNvSpPr/>
          <p:nvPr/>
        </p:nvSpPr>
        <p:spPr>
          <a:xfrm>
            <a:off x="465249" y="2617138"/>
            <a:ext cx="10658471" cy="1754326"/>
          </a:xfrm>
          <a:prstGeom prst="rect">
            <a:avLst/>
          </a:prstGeom>
        </p:spPr>
        <p:txBody>
          <a:bodyPr wrap="square">
            <a:spAutoFit/>
          </a:bodyPr>
          <a:lstStyle/>
          <a:p>
            <a:pPr algn="ctr"/>
            <a:r>
              <a:rPr lang="en-GB" b="1" dirty="0">
                <a:solidFill>
                  <a:schemeClr val="accent2"/>
                </a:solidFill>
              </a:rPr>
              <a:t>Now that we have tracked daily surfacing thoughts and how they have manufactured belief systems within us, it is time to dismantle them. Bring awareness to the past stories that come up attached to these functions and rewrite the story. Choose an alternative ending. It is not over, for you are the continuously breathing embodiment of all. Let go of the stories that no longer serve you and embrace and repurpose the ones that gifted you new tools. Locate the positive message and growth derived from these chapters and send them gratitude.</a:t>
            </a:r>
          </a:p>
        </p:txBody>
      </p:sp>
      <p:sp>
        <p:nvSpPr>
          <p:cNvPr id="5" name="TextBox 4">
            <a:extLst>
              <a:ext uri="{FF2B5EF4-FFF2-40B4-BE49-F238E27FC236}">
                <a16:creationId xmlns:a16="http://schemas.microsoft.com/office/drawing/2014/main" id="{1EA3C2A3-4E17-4856-BED9-698E427EF746}"/>
              </a:ext>
            </a:extLst>
          </p:cNvPr>
          <p:cNvSpPr txBox="1"/>
          <p:nvPr/>
        </p:nvSpPr>
        <p:spPr>
          <a:xfrm>
            <a:off x="334976" y="4623923"/>
            <a:ext cx="10331500" cy="923330"/>
          </a:xfrm>
          <a:prstGeom prst="rect">
            <a:avLst/>
          </a:prstGeom>
          <a:noFill/>
        </p:spPr>
        <p:txBody>
          <a:bodyPr wrap="square" rtlCol="0">
            <a:spAutoFit/>
          </a:bodyPr>
          <a:lstStyle/>
          <a:p>
            <a:r>
              <a:rPr lang="en-GB" b="1" dirty="0"/>
              <a:t>Begin to journal:</a:t>
            </a:r>
          </a:p>
          <a:p>
            <a:r>
              <a:rPr lang="en-GB" dirty="0"/>
              <a:t>REWRITE YOUR STORY: What happened or perhaps what did you take from past stories from the view of this higher self-perspective?</a:t>
            </a:r>
          </a:p>
        </p:txBody>
      </p:sp>
      <p:sp>
        <p:nvSpPr>
          <p:cNvPr id="6" name="Rectangle 5">
            <a:extLst>
              <a:ext uri="{FF2B5EF4-FFF2-40B4-BE49-F238E27FC236}">
                <a16:creationId xmlns:a16="http://schemas.microsoft.com/office/drawing/2014/main" id="{48FDF9AC-3456-4611-A9FC-62E2D3536D0E}"/>
              </a:ext>
            </a:extLst>
          </p:cNvPr>
          <p:cNvSpPr/>
          <p:nvPr/>
        </p:nvSpPr>
        <p:spPr>
          <a:xfrm>
            <a:off x="231099" y="5934884"/>
            <a:ext cx="11282409" cy="584775"/>
          </a:xfrm>
          <a:prstGeom prst="rect">
            <a:avLst/>
          </a:prstGeom>
        </p:spPr>
        <p:txBody>
          <a:bodyPr wrap="square">
            <a:spAutoFit/>
          </a:bodyPr>
          <a:lstStyle/>
          <a:p>
            <a:r>
              <a:rPr lang="en-GB" sz="1600" dirty="0"/>
              <a:t>BONUS: Visualize with creativity, a new story to your personal movie. Rewriting the past not by bypassing but by repurposing the happenings. Simple shifts redefine worlds.</a:t>
            </a:r>
          </a:p>
        </p:txBody>
      </p:sp>
    </p:spTree>
    <p:extLst>
      <p:ext uri="{BB962C8B-B14F-4D97-AF65-F5344CB8AC3E}">
        <p14:creationId xmlns:p14="http://schemas.microsoft.com/office/powerpoint/2010/main" val="3124321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10" name="Rectangle 9">
            <a:extLst>
              <a:ext uri="{FF2B5EF4-FFF2-40B4-BE49-F238E27FC236}">
                <a16:creationId xmlns:a16="http://schemas.microsoft.com/office/drawing/2014/main" id="{D839A9B9-F246-4779-A2BA-7AD3DAB54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B4B972-DCDC-4DD1-8D27-EE4D0587E560}"/>
              </a:ext>
            </a:extLst>
          </p:cNvPr>
          <p:cNvSpPr>
            <a:spLocks noGrp="1"/>
          </p:cNvSpPr>
          <p:nvPr>
            <p:ph type="title"/>
          </p:nvPr>
        </p:nvSpPr>
        <p:spPr>
          <a:xfrm>
            <a:off x="1630326" y="639398"/>
            <a:ext cx="9144000" cy="1263343"/>
          </a:xfrm>
        </p:spPr>
        <p:txBody>
          <a:bodyPr vert="horz" lIns="91440" tIns="45720" rIns="91440" bIns="45720" rtlCol="0" anchor="b">
            <a:normAutofit fontScale="90000"/>
          </a:bodyPr>
          <a:lstStyle/>
          <a:p>
            <a:pPr algn="ctr"/>
            <a:r>
              <a:rPr lang="en-US" sz="6000" dirty="0"/>
              <a:t>The Ego: Connecting with the Ego</a:t>
            </a:r>
          </a:p>
        </p:txBody>
      </p:sp>
      <p:sp>
        <p:nvSpPr>
          <p:cNvPr id="12" name="Freeform: Shape 11">
            <a:extLst>
              <a:ext uri="{FF2B5EF4-FFF2-40B4-BE49-F238E27FC236}">
                <a16:creationId xmlns:a16="http://schemas.microsoft.com/office/drawing/2014/main" id="{689FF3C7-B796-4C63-BF20-B2EE568883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96" y="1"/>
            <a:ext cx="11282409" cy="2930115"/>
          </a:xfrm>
          <a:custGeom>
            <a:avLst/>
            <a:gdLst>
              <a:gd name="connsiteX0" fmla="*/ 1277174 w 11282409"/>
              <a:gd name="connsiteY0" fmla="*/ 0 h 2930115"/>
              <a:gd name="connsiteX1" fmla="*/ 11077320 w 11282409"/>
              <a:gd name="connsiteY1" fmla="*/ 0 h 2930115"/>
              <a:gd name="connsiteX2" fmla="*/ 10933044 w 11282409"/>
              <a:gd name="connsiteY2" fmla="*/ 93916 h 2930115"/>
              <a:gd name="connsiteX3" fmla="*/ 11087630 w 11282409"/>
              <a:gd name="connsiteY3" fmla="*/ 165214 h 2930115"/>
              <a:gd name="connsiteX4" fmla="*/ 10401271 w 11282409"/>
              <a:gd name="connsiteY4" fmla="*/ 582307 h 2930115"/>
              <a:gd name="connsiteX5" fmla="*/ 11038163 w 11282409"/>
              <a:gd name="connsiteY5" fmla="*/ 511009 h 2930115"/>
              <a:gd name="connsiteX6" fmla="*/ 11004154 w 11282409"/>
              <a:gd name="connsiteY6" fmla="*/ 568047 h 2930115"/>
              <a:gd name="connsiteX7" fmla="*/ 10970146 w 11282409"/>
              <a:gd name="connsiteY7" fmla="*/ 625085 h 2930115"/>
              <a:gd name="connsiteX8" fmla="*/ 11270042 w 11282409"/>
              <a:gd name="connsiteY8" fmla="*/ 589437 h 2930115"/>
              <a:gd name="connsiteX9" fmla="*/ 11270042 w 11282409"/>
              <a:gd name="connsiteY9" fmla="*/ 650039 h 2930115"/>
              <a:gd name="connsiteX10" fmla="*/ 11177291 w 11282409"/>
              <a:gd name="connsiteY10" fmla="*/ 721337 h 2930115"/>
              <a:gd name="connsiteX11" fmla="*/ 11270042 w 11282409"/>
              <a:gd name="connsiteY11" fmla="*/ 703512 h 2930115"/>
              <a:gd name="connsiteX12" fmla="*/ 11282409 w 11282409"/>
              <a:gd name="connsiteY12" fmla="*/ 703512 h 2930115"/>
              <a:gd name="connsiteX13" fmla="*/ 11282409 w 11282409"/>
              <a:gd name="connsiteY13" fmla="*/ 981574 h 2930115"/>
              <a:gd name="connsiteX14" fmla="*/ 4053985 w 11282409"/>
              <a:gd name="connsiteY14" fmla="*/ 2928005 h 2930115"/>
              <a:gd name="connsiteX15" fmla="*/ 3386175 w 11282409"/>
              <a:gd name="connsiteY15" fmla="*/ 2892355 h 2930115"/>
              <a:gd name="connsiteX16" fmla="*/ 3228499 w 11282409"/>
              <a:gd name="connsiteY16" fmla="*/ 2774714 h 2930115"/>
              <a:gd name="connsiteX17" fmla="*/ 3389267 w 11282409"/>
              <a:gd name="connsiteY17" fmla="*/ 2717676 h 2930115"/>
              <a:gd name="connsiteX18" fmla="*/ 3883942 w 11282409"/>
              <a:gd name="connsiteY18" fmla="*/ 2535866 h 2930115"/>
              <a:gd name="connsiteX19" fmla="*/ 3401634 w 11282409"/>
              <a:gd name="connsiteY19" fmla="*/ 2564386 h 2930115"/>
              <a:gd name="connsiteX20" fmla="*/ 4087994 w 11282409"/>
              <a:gd name="connsiteY20" fmla="*/ 2414660 h 2930115"/>
              <a:gd name="connsiteX21" fmla="*/ 4285864 w 11282409"/>
              <a:gd name="connsiteY21" fmla="*/ 2336233 h 2930115"/>
              <a:gd name="connsiteX22" fmla="*/ 4091088 w 11282409"/>
              <a:gd name="connsiteY22" fmla="*/ 2304149 h 2930115"/>
              <a:gd name="connsiteX23" fmla="*/ 3148114 w 11282409"/>
              <a:gd name="connsiteY23" fmla="*/ 2400401 h 2930115"/>
              <a:gd name="connsiteX24" fmla="*/ 3058455 w 11282409"/>
              <a:gd name="connsiteY24" fmla="*/ 2411095 h 2930115"/>
              <a:gd name="connsiteX25" fmla="*/ 2443203 w 11282409"/>
              <a:gd name="connsiteY25" fmla="*/ 2336233 h 2930115"/>
              <a:gd name="connsiteX26" fmla="*/ 2786383 w 11282409"/>
              <a:gd name="connsiteY26" fmla="*/ 2257805 h 2930115"/>
              <a:gd name="connsiteX27" fmla="*/ 2390644 w 11282409"/>
              <a:gd name="connsiteY27" fmla="*/ 2211461 h 2930115"/>
              <a:gd name="connsiteX28" fmla="*/ 1911429 w 11282409"/>
              <a:gd name="connsiteY28" fmla="*/ 2168683 h 2930115"/>
              <a:gd name="connsiteX29" fmla="*/ 1416755 w 11282409"/>
              <a:gd name="connsiteY29" fmla="*/ 2026087 h 2930115"/>
              <a:gd name="connsiteX30" fmla="*/ 1070483 w 11282409"/>
              <a:gd name="connsiteY30" fmla="*/ 1979743 h 2930115"/>
              <a:gd name="connsiteX31" fmla="*/ 1104491 w 11282409"/>
              <a:gd name="connsiteY31" fmla="*/ 1854972 h 2930115"/>
              <a:gd name="connsiteX32" fmla="*/ 1039566 w 11282409"/>
              <a:gd name="connsiteY32" fmla="*/ 1748026 h 2930115"/>
              <a:gd name="connsiteX33" fmla="*/ 1623900 w 11282409"/>
              <a:gd name="connsiteY33" fmla="*/ 1694553 h 2930115"/>
              <a:gd name="connsiteX34" fmla="*/ 1401296 w 11282409"/>
              <a:gd name="connsiteY34" fmla="*/ 1676728 h 2930115"/>
              <a:gd name="connsiteX35" fmla="*/ 1302362 w 11282409"/>
              <a:gd name="connsiteY35" fmla="*/ 1623255 h 2930115"/>
              <a:gd name="connsiteX36" fmla="*/ 1385838 w 11282409"/>
              <a:gd name="connsiteY36" fmla="*/ 1566216 h 2930115"/>
              <a:gd name="connsiteX37" fmla="*/ 1756843 w 11282409"/>
              <a:gd name="connsiteY37" fmla="*/ 1377277 h 2930115"/>
              <a:gd name="connsiteX38" fmla="*/ 721120 w 11282409"/>
              <a:gd name="connsiteY38" fmla="*/ 1387972 h 2930115"/>
              <a:gd name="connsiteX39" fmla="*/ 857154 w 11282409"/>
              <a:gd name="connsiteY39" fmla="*/ 1323803 h 2930115"/>
              <a:gd name="connsiteX40" fmla="*/ 2285525 w 11282409"/>
              <a:gd name="connsiteY40" fmla="*/ 924536 h 2930115"/>
              <a:gd name="connsiteX41" fmla="*/ 2569963 w 11282409"/>
              <a:gd name="connsiteY41" fmla="*/ 874628 h 2930115"/>
              <a:gd name="connsiteX42" fmla="*/ 1803218 w 11282409"/>
              <a:gd name="connsiteY42" fmla="*/ 856803 h 2930115"/>
              <a:gd name="connsiteX43" fmla="*/ 625276 w 11282409"/>
              <a:gd name="connsiteY43" fmla="*/ 682124 h 2930115"/>
              <a:gd name="connsiteX44" fmla="*/ 736578 w 11282409"/>
              <a:gd name="connsiteY44" fmla="*/ 521703 h 2930115"/>
              <a:gd name="connsiteX45" fmla="*/ 155336 w 11282409"/>
              <a:gd name="connsiteY45" fmla="*/ 550222 h 2930115"/>
              <a:gd name="connsiteX46" fmla="*/ 421223 w 11282409"/>
              <a:gd name="connsiteY46" fmla="*/ 425451 h 2930115"/>
              <a:gd name="connsiteX47" fmla="*/ 201712 w 11282409"/>
              <a:gd name="connsiteY47" fmla="*/ 404062 h 2930115"/>
              <a:gd name="connsiteX48" fmla="*/ 3843 w 11282409"/>
              <a:gd name="connsiteY48" fmla="*/ 314939 h 2930115"/>
              <a:gd name="connsiteX49" fmla="*/ 829329 w 11282409"/>
              <a:gd name="connsiteY49" fmla="*/ 175909 h 2930115"/>
              <a:gd name="connsiteX50" fmla="*/ 1045749 w 11282409"/>
              <a:gd name="connsiteY50" fmla="*/ 47572 h 2930115"/>
              <a:gd name="connsiteX51" fmla="*/ 1172509 w 11282409"/>
              <a:gd name="connsiteY51" fmla="*/ 11924 h 2930115"/>
              <a:gd name="connsiteX52" fmla="*/ 1257531 w 11282409"/>
              <a:gd name="connsiteY52" fmla="*/ 7914 h 293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282409" h="2930115">
                <a:moveTo>
                  <a:pt x="1277174" y="0"/>
                </a:moveTo>
                <a:lnTo>
                  <a:pt x="11077320" y="0"/>
                </a:lnTo>
                <a:lnTo>
                  <a:pt x="10933044" y="93916"/>
                </a:lnTo>
                <a:cubicBezTo>
                  <a:pt x="10973237" y="147389"/>
                  <a:pt x="11059805" y="83222"/>
                  <a:pt x="11087630" y="165214"/>
                </a:cubicBezTo>
                <a:cubicBezTo>
                  <a:pt x="10865028" y="304245"/>
                  <a:pt x="10660974" y="478924"/>
                  <a:pt x="10401271" y="582307"/>
                </a:cubicBezTo>
                <a:cubicBezTo>
                  <a:pt x="10614599" y="507443"/>
                  <a:pt x="10827927" y="543093"/>
                  <a:pt x="11038163" y="511009"/>
                </a:cubicBezTo>
                <a:cubicBezTo>
                  <a:pt x="11065988" y="553787"/>
                  <a:pt x="11019613" y="553787"/>
                  <a:pt x="11004154" y="568047"/>
                </a:cubicBezTo>
                <a:cubicBezTo>
                  <a:pt x="10988696" y="582307"/>
                  <a:pt x="10967053" y="593001"/>
                  <a:pt x="10970146" y="625085"/>
                </a:cubicBezTo>
                <a:cubicBezTo>
                  <a:pt x="11065988" y="639345"/>
                  <a:pt x="11171107" y="589437"/>
                  <a:pt x="11270042" y="589437"/>
                </a:cubicBezTo>
                <a:lnTo>
                  <a:pt x="11270042" y="650039"/>
                </a:lnTo>
                <a:cubicBezTo>
                  <a:pt x="11236032" y="671428"/>
                  <a:pt x="11192750" y="678558"/>
                  <a:pt x="11177291" y="721337"/>
                </a:cubicBezTo>
                <a:cubicBezTo>
                  <a:pt x="11208207" y="714208"/>
                  <a:pt x="11239125" y="710643"/>
                  <a:pt x="11270042" y="703512"/>
                </a:cubicBezTo>
                <a:lnTo>
                  <a:pt x="11282409" y="703512"/>
                </a:lnTo>
                <a:lnTo>
                  <a:pt x="11282409" y="981574"/>
                </a:lnTo>
                <a:cubicBezTo>
                  <a:pt x="9254245" y="2952959"/>
                  <a:pt x="4397165" y="2906615"/>
                  <a:pt x="4053985" y="2928005"/>
                </a:cubicBezTo>
                <a:cubicBezTo>
                  <a:pt x="3945776" y="2935134"/>
                  <a:pt x="3491294" y="2924439"/>
                  <a:pt x="3386175" y="2892355"/>
                </a:cubicBezTo>
                <a:cubicBezTo>
                  <a:pt x="3243956" y="2853141"/>
                  <a:pt x="3228499" y="2774714"/>
                  <a:pt x="3228499" y="2774714"/>
                </a:cubicBezTo>
                <a:cubicBezTo>
                  <a:pt x="3228499" y="2774714"/>
                  <a:pt x="3299608" y="2742630"/>
                  <a:pt x="3389267" y="2717676"/>
                </a:cubicBezTo>
                <a:cubicBezTo>
                  <a:pt x="3562404" y="2667768"/>
                  <a:pt x="3704623" y="2575080"/>
                  <a:pt x="3883942" y="2535866"/>
                </a:cubicBezTo>
                <a:cubicBezTo>
                  <a:pt x="3723173" y="2546561"/>
                  <a:pt x="3562404" y="2553691"/>
                  <a:pt x="3401634" y="2564386"/>
                </a:cubicBezTo>
                <a:cubicBezTo>
                  <a:pt x="3624237" y="2468133"/>
                  <a:pt x="3859208" y="2453874"/>
                  <a:pt x="4087994" y="2414660"/>
                </a:cubicBezTo>
                <a:cubicBezTo>
                  <a:pt x="4162197" y="2403966"/>
                  <a:pt x="4285864" y="2436049"/>
                  <a:pt x="4285864" y="2336233"/>
                </a:cubicBezTo>
                <a:cubicBezTo>
                  <a:pt x="4282774" y="2272064"/>
                  <a:pt x="4162197" y="2300584"/>
                  <a:pt x="4091088" y="2304149"/>
                </a:cubicBezTo>
                <a:cubicBezTo>
                  <a:pt x="3775732" y="2314843"/>
                  <a:pt x="3463469" y="2361187"/>
                  <a:pt x="3148114" y="2400401"/>
                </a:cubicBezTo>
                <a:cubicBezTo>
                  <a:pt x="3117196" y="2403966"/>
                  <a:pt x="3080097" y="2421790"/>
                  <a:pt x="3058455" y="2411095"/>
                </a:cubicBezTo>
                <a:cubicBezTo>
                  <a:pt x="2879135" y="2339797"/>
                  <a:pt x="2675082" y="2357622"/>
                  <a:pt x="2443203" y="2336233"/>
                </a:cubicBezTo>
                <a:cubicBezTo>
                  <a:pt x="2569963" y="2254241"/>
                  <a:pt x="2678173" y="2311278"/>
                  <a:pt x="2786383" y="2257805"/>
                </a:cubicBezTo>
                <a:cubicBezTo>
                  <a:pt x="2653440" y="2200766"/>
                  <a:pt x="2517405" y="2225722"/>
                  <a:pt x="2390644" y="2211461"/>
                </a:cubicBezTo>
                <a:cubicBezTo>
                  <a:pt x="2297893" y="2200766"/>
                  <a:pt x="1963988" y="2186507"/>
                  <a:pt x="1911429" y="2168683"/>
                </a:cubicBezTo>
                <a:cubicBezTo>
                  <a:pt x="1750660" y="2115209"/>
                  <a:pt x="1558974" y="2122339"/>
                  <a:pt x="1416755" y="2026087"/>
                </a:cubicBezTo>
                <a:cubicBezTo>
                  <a:pt x="1314728" y="1958354"/>
                  <a:pt x="1178693" y="2015393"/>
                  <a:pt x="1070483" y="1979743"/>
                </a:cubicBezTo>
                <a:cubicBezTo>
                  <a:pt x="1024107" y="1929835"/>
                  <a:pt x="1089033" y="1894186"/>
                  <a:pt x="1104491" y="1854972"/>
                </a:cubicBezTo>
                <a:cubicBezTo>
                  <a:pt x="1126133" y="1805064"/>
                  <a:pt x="1067391" y="1794370"/>
                  <a:pt x="1039566" y="1748026"/>
                </a:cubicBezTo>
                <a:cubicBezTo>
                  <a:pt x="1231252" y="1751591"/>
                  <a:pt x="1413663" y="1737331"/>
                  <a:pt x="1623900" y="1694553"/>
                </a:cubicBezTo>
                <a:cubicBezTo>
                  <a:pt x="1537332" y="1630384"/>
                  <a:pt x="1463130" y="1690987"/>
                  <a:pt x="1401296" y="1676728"/>
                </a:cubicBezTo>
                <a:cubicBezTo>
                  <a:pt x="1358012" y="1666033"/>
                  <a:pt x="1302362" y="1676728"/>
                  <a:pt x="1302362" y="1623255"/>
                </a:cubicBezTo>
                <a:cubicBezTo>
                  <a:pt x="1302362" y="1580476"/>
                  <a:pt x="1351829" y="1573345"/>
                  <a:pt x="1385838" y="1566216"/>
                </a:cubicBezTo>
                <a:cubicBezTo>
                  <a:pt x="1518781" y="1541262"/>
                  <a:pt x="1648633" y="1509178"/>
                  <a:pt x="1756843" y="1377277"/>
                </a:cubicBezTo>
                <a:cubicBezTo>
                  <a:pt x="1407480" y="1334499"/>
                  <a:pt x="1048840" y="1502049"/>
                  <a:pt x="721120" y="1387972"/>
                </a:cubicBezTo>
                <a:cubicBezTo>
                  <a:pt x="748945" y="1313109"/>
                  <a:pt x="813871" y="1327368"/>
                  <a:pt x="857154" y="1323803"/>
                </a:cubicBezTo>
                <a:cubicBezTo>
                  <a:pt x="1147775" y="1291720"/>
                  <a:pt x="2127849" y="903147"/>
                  <a:pt x="2285525" y="924536"/>
                </a:cubicBezTo>
                <a:cubicBezTo>
                  <a:pt x="2381369" y="935231"/>
                  <a:pt x="2480304" y="928101"/>
                  <a:pt x="2569963" y="874628"/>
                </a:cubicBezTo>
                <a:cubicBezTo>
                  <a:pt x="2678173" y="810460"/>
                  <a:pt x="1988721" y="945926"/>
                  <a:pt x="1803218" y="856803"/>
                </a:cubicBezTo>
                <a:cubicBezTo>
                  <a:pt x="1713559" y="814024"/>
                  <a:pt x="956090" y="689253"/>
                  <a:pt x="625276" y="682124"/>
                </a:cubicBezTo>
                <a:cubicBezTo>
                  <a:pt x="656194" y="614390"/>
                  <a:pt x="770587" y="617955"/>
                  <a:pt x="736578" y="521703"/>
                </a:cubicBezTo>
                <a:cubicBezTo>
                  <a:pt x="557259" y="514574"/>
                  <a:pt x="365573" y="575176"/>
                  <a:pt x="155336" y="550222"/>
                </a:cubicBezTo>
                <a:cubicBezTo>
                  <a:pt x="229537" y="464666"/>
                  <a:pt x="337746" y="471795"/>
                  <a:pt x="421223" y="425451"/>
                </a:cubicBezTo>
                <a:cubicBezTo>
                  <a:pt x="356297" y="361283"/>
                  <a:pt x="275913" y="400497"/>
                  <a:pt x="201712" y="404062"/>
                </a:cubicBezTo>
                <a:cubicBezTo>
                  <a:pt x="136786" y="407627"/>
                  <a:pt x="-27075" y="318505"/>
                  <a:pt x="3843" y="314939"/>
                </a:cubicBezTo>
                <a:cubicBezTo>
                  <a:pt x="282096" y="293551"/>
                  <a:pt x="551076" y="197299"/>
                  <a:pt x="829329" y="175909"/>
                </a:cubicBezTo>
                <a:cubicBezTo>
                  <a:pt x="922080" y="168779"/>
                  <a:pt x="1027200" y="175909"/>
                  <a:pt x="1045749" y="47572"/>
                </a:cubicBezTo>
                <a:cubicBezTo>
                  <a:pt x="1048840" y="11924"/>
                  <a:pt x="1039566" y="4795"/>
                  <a:pt x="1172509" y="11924"/>
                </a:cubicBezTo>
                <a:cubicBezTo>
                  <a:pt x="1198789" y="13707"/>
                  <a:pt x="1228933" y="14598"/>
                  <a:pt x="1257531" y="7914"/>
                </a:cubicBezTo>
                <a:close/>
              </a:path>
            </a:pathLst>
          </a:custGeom>
          <a:solidFill>
            <a:srgbClr val="84A4CF">
              <a:alpha val="20000"/>
            </a:srgbClr>
          </a:solidFill>
          <a:ln w="32707" cap="flat">
            <a:noFill/>
            <a:prstDash val="solid"/>
            <a:miter/>
          </a:ln>
        </p:spPr>
        <p:txBody>
          <a:bodyPr wrap="square" rtlCol="0" anchor="ctr">
            <a:noAutofit/>
          </a:bodyPr>
          <a:lstStyle/>
          <a:p>
            <a:endParaRPr lang="en-US">
              <a:solidFill>
                <a:schemeClr val="tx1"/>
              </a:solidFill>
            </a:endParaRPr>
          </a:p>
        </p:txBody>
      </p:sp>
      <p:sp>
        <p:nvSpPr>
          <p:cNvPr id="6" name="Rectangle 5">
            <a:extLst>
              <a:ext uri="{FF2B5EF4-FFF2-40B4-BE49-F238E27FC236}">
                <a16:creationId xmlns:a16="http://schemas.microsoft.com/office/drawing/2014/main" id="{502F146E-F84F-43F9-9DE2-C0C77350EFCE}"/>
              </a:ext>
            </a:extLst>
          </p:cNvPr>
          <p:cNvSpPr/>
          <p:nvPr/>
        </p:nvSpPr>
        <p:spPr>
          <a:xfrm>
            <a:off x="1038687" y="5623399"/>
            <a:ext cx="9383697" cy="369332"/>
          </a:xfrm>
          <a:prstGeom prst="rect">
            <a:avLst/>
          </a:prstGeom>
        </p:spPr>
        <p:txBody>
          <a:bodyPr wrap="square">
            <a:spAutoFit/>
          </a:bodyPr>
          <a:lstStyle/>
          <a:p>
            <a:r>
              <a:rPr lang="en-GB" dirty="0"/>
              <a:t> </a:t>
            </a:r>
            <a:endParaRPr lang="en-GB" sz="1600" i="1" dirty="0">
              <a:solidFill>
                <a:schemeClr val="accent2"/>
              </a:solidFill>
            </a:endParaRPr>
          </a:p>
        </p:txBody>
      </p:sp>
      <p:sp>
        <p:nvSpPr>
          <p:cNvPr id="3" name="Rectangle 2">
            <a:extLst>
              <a:ext uri="{FF2B5EF4-FFF2-40B4-BE49-F238E27FC236}">
                <a16:creationId xmlns:a16="http://schemas.microsoft.com/office/drawing/2014/main" id="{586D9381-7924-4E99-A34B-C6559656D776}"/>
              </a:ext>
            </a:extLst>
          </p:cNvPr>
          <p:cNvSpPr/>
          <p:nvPr/>
        </p:nvSpPr>
        <p:spPr>
          <a:xfrm>
            <a:off x="1573619" y="2136339"/>
            <a:ext cx="9200707" cy="2862322"/>
          </a:xfrm>
          <a:prstGeom prst="rect">
            <a:avLst/>
          </a:prstGeom>
        </p:spPr>
        <p:txBody>
          <a:bodyPr wrap="square">
            <a:spAutoFit/>
          </a:bodyPr>
          <a:lstStyle/>
          <a:p>
            <a:pPr algn="ctr"/>
            <a:r>
              <a:rPr lang="en-GB" sz="2000" b="1" dirty="0">
                <a:solidFill>
                  <a:schemeClr val="accent2"/>
                </a:solidFill>
              </a:rPr>
              <a:t>In identifying the unmet needs of self and how they circulate in relation to the thoughts and beliefs, we can now look to the functionality of the Ego. </a:t>
            </a:r>
          </a:p>
          <a:p>
            <a:pPr algn="ctr"/>
            <a:endParaRPr lang="en-GB" sz="2000" b="1" dirty="0">
              <a:solidFill>
                <a:schemeClr val="accent2"/>
              </a:solidFill>
            </a:endParaRPr>
          </a:p>
          <a:p>
            <a:pPr algn="ctr"/>
            <a:r>
              <a:rPr lang="en-GB" sz="2000" b="1" dirty="0">
                <a:solidFill>
                  <a:schemeClr val="accent2"/>
                </a:solidFill>
              </a:rPr>
              <a:t>The Ego is the one responsible for instructing the shadow aspects and holds a tight grip on its standing.</a:t>
            </a:r>
          </a:p>
          <a:p>
            <a:pPr algn="ctr"/>
            <a:endParaRPr lang="en-GB" sz="2000" b="1" dirty="0">
              <a:solidFill>
                <a:schemeClr val="accent2"/>
              </a:solidFill>
            </a:endParaRPr>
          </a:p>
          <a:p>
            <a:pPr algn="ctr"/>
            <a:r>
              <a:rPr lang="en-GB" sz="2000" b="1" dirty="0">
                <a:solidFill>
                  <a:schemeClr val="accent2"/>
                </a:solidFill>
              </a:rPr>
              <a:t>The purpose is not to kill or destroy the ego, but more to dismantle the parts of it that operate out of distortion and alchemize its functions to work in harmony with the being.</a:t>
            </a:r>
          </a:p>
        </p:txBody>
      </p:sp>
    </p:spTree>
    <p:extLst>
      <p:ext uri="{BB962C8B-B14F-4D97-AF65-F5344CB8AC3E}">
        <p14:creationId xmlns:p14="http://schemas.microsoft.com/office/powerpoint/2010/main" val="2470811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10" name="Rectangle 9">
            <a:extLst>
              <a:ext uri="{FF2B5EF4-FFF2-40B4-BE49-F238E27FC236}">
                <a16:creationId xmlns:a16="http://schemas.microsoft.com/office/drawing/2014/main" id="{D839A9B9-F246-4779-A2BA-7AD3DAB54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B4B972-DCDC-4DD1-8D27-EE4D0587E560}"/>
              </a:ext>
            </a:extLst>
          </p:cNvPr>
          <p:cNvSpPr>
            <a:spLocks noGrp="1"/>
          </p:cNvSpPr>
          <p:nvPr>
            <p:ph type="title"/>
          </p:nvPr>
        </p:nvSpPr>
        <p:spPr>
          <a:xfrm>
            <a:off x="1522476" y="361271"/>
            <a:ext cx="9144000" cy="1978654"/>
          </a:xfrm>
        </p:spPr>
        <p:txBody>
          <a:bodyPr vert="horz" lIns="91440" tIns="45720" rIns="91440" bIns="45720" rtlCol="0" anchor="b">
            <a:normAutofit fontScale="90000"/>
          </a:bodyPr>
          <a:lstStyle/>
          <a:p>
            <a:pPr algn="ctr"/>
            <a:r>
              <a:rPr lang="en-US" sz="6000" dirty="0"/>
              <a:t>Connecting with your Ego: Introspective Work</a:t>
            </a:r>
            <a:br>
              <a:rPr lang="en-US" sz="6000" dirty="0"/>
            </a:br>
            <a:r>
              <a:rPr lang="en-US" sz="3600" dirty="0"/>
              <a:t>Time to journal</a:t>
            </a:r>
            <a:endParaRPr lang="en-US" sz="6000" dirty="0"/>
          </a:p>
        </p:txBody>
      </p:sp>
      <p:sp>
        <p:nvSpPr>
          <p:cNvPr id="12" name="Freeform: Shape 11">
            <a:extLst>
              <a:ext uri="{FF2B5EF4-FFF2-40B4-BE49-F238E27FC236}">
                <a16:creationId xmlns:a16="http://schemas.microsoft.com/office/drawing/2014/main" id="{689FF3C7-B796-4C63-BF20-B2EE568883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96" y="1"/>
            <a:ext cx="11282409" cy="2930115"/>
          </a:xfrm>
          <a:custGeom>
            <a:avLst/>
            <a:gdLst>
              <a:gd name="connsiteX0" fmla="*/ 1277174 w 11282409"/>
              <a:gd name="connsiteY0" fmla="*/ 0 h 2930115"/>
              <a:gd name="connsiteX1" fmla="*/ 11077320 w 11282409"/>
              <a:gd name="connsiteY1" fmla="*/ 0 h 2930115"/>
              <a:gd name="connsiteX2" fmla="*/ 10933044 w 11282409"/>
              <a:gd name="connsiteY2" fmla="*/ 93916 h 2930115"/>
              <a:gd name="connsiteX3" fmla="*/ 11087630 w 11282409"/>
              <a:gd name="connsiteY3" fmla="*/ 165214 h 2930115"/>
              <a:gd name="connsiteX4" fmla="*/ 10401271 w 11282409"/>
              <a:gd name="connsiteY4" fmla="*/ 582307 h 2930115"/>
              <a:gd name="connsiteX5" fmla="*/ 11038163 w 11282409"/>
              <a:gd name="connsiteY5" fmla="*/ 511009 h 2930115"/>
              <a:gd name="connsiteX6" fmla="*/ 11004154 w 11282409"/>
              <a:gd name="connsiteY6" fmla="*/ 568047 h 2930115"/>
              <a:gd name="connsiteX7" fmla="*/ 10970146 w 11282409"/>
              <a:gd name="connsiteY7" fmla="*/ 625085 h 2930115"/>
              <a:gd name="connsiteX8" fmla="*/ 11270042 w 11282409"/>
              <a:gd name="connsiteY8" fmla="*/ 589437 h 2930115"/>
              <a:gd name="connsiteX9" fmla="*/ 11270042 w 11282409"/>
              <a:gd name="connsiteY9" fmla="*/ 650039 h 2930115"/>
              <a:gd name="connsiteX10" fmla="*/ 11177291 w 11282409"/>
              <a:gd name="connsiteY10" fmla="*/ 721337 h 2930115"/>
              <a:gd name="connsiteX11" fmla="*/ 11270042 w 11282409"/>
              <a:gd name="connsiteY11" fmla="*/ 703512 h 2930115"/>
              <a:gd name="connsiteX12" fmla="*/ 11282409 w 11282409"/>
              <a:gd name="connsiteY12" fmla="*/ 703512 h 2930115"/>
              <a:gd name="connsiteX13" fmla="*/ 11282409 w 11282409"/>
              <a:gd name="connsiteY13" fmla="*/ 981574 h 2930115"/>
              <a:gd name="connsiteX14" fmla="*/ 4053985 w 11282409"/>
              <a:gd name="connsiteY14" fmla="*/ 2928005 h 2930115"/>
              <a:gd name="connsiteX15" fmla="*/ 3386175 w 11282409"/>
              <a:gd name="connsiteY15" fmla="*/ 2892355 h 2930115"/>
              <a:gd name="connsiteX16" fmla="*/ 3228499 w 11282409"/>
              <a:gd name="connsiteY16" fmla="*/ 2774714 h 2930115"/>
              <a:gd name="connsiteX17" fmla="*/ 3389267 w 11282409"/>
              <a:gd name="connsiteY17" fmla="*/ 2717676 h 2930115"/>
              <a:gd name="connsiteX18" fmla="*/ 3883942 w 11282409"/>
              <a:gd name="connsiteY18" fmla="*/ 2535866 h 2930115"/>
              <a:gd name="connsiteX19" fmla="*/ 3401634 w 11282409"/>
              <a:gd name="connsiteY19" fmla="*/ 2564386 h 2930115"/>
              <a:gd name="connsiteX20" fmla="*/ 4087994 w 11282409"/>
              <a:gd name="connsiteY20" fmla="*/ 2414660 h 2930115"/>
              <a:gd name="connsiteX21" fmla="*/ 4285864 w 11282409"/>
              <a:gd name="connsiteY21" fmla="*/ 2336233 h 2930115"/>
              <a:gd name="connsiteX22" fmla="*/ 4091088 w 11282409"/>
              <a:gd name="connsiteY22" fmla="*/ 2304149 h 2930115"/>
              <a:gd name="connsiteX23" fmla="*/ 3148114 w 11282409"/>
              <a:gd name="connsiteY23" fmla="*/ 2400401 h 2930115"/>
              <a:gd name="connsiteX24" fmla="*/ 3058455 w 11282409"/>
              <a:gd name="connsiteY24" fmla="*/ 2411095 h 2930115"/>
              <a:gd name="connsiteX25" fmla="*/ 2443203 w 11282409"/>
              <a:gd name="connsiteY25" fmla="*/ 2336233 h 2930115"/>
              <a:gd name="connsiteX26" fmla="*/ 2786383 w 11282409"/>
              <a:gd name="connsiteY26" fmla="*/ 2257805 h 2930115"/>
              <a:gd name="connsiteX27" fmla="*/ 2390644 w 11282409"/>
              <a:gd name="connsiteY27" fmla="*/ 2211461 h 2930115"/>
              <a:gd name="connsiteX28" fmla="*/ 1911429 w 11282409"/>
              <a:gd name="connsiteY28" fmla="*/ 2168683 h 2930115"/>
              <a:gd name="connsiteX29" fmla="*/ 1416755 w 11282409"/>
              <a:gd name="connsiteY29" fmla="*/ 2026087 h 2930115"/>
              <a:gd name="connsiteX30" fmla="*/ 1070483 w 11282409"/>
              <a:gd name="connsiteY30" fmla="*/ 1979743 h 2930115"/>
              <a:gd name="connsiteX31" fmla="*/ 1104491 w 11282409"/>
              <a:gd name="connsiteY31" fmla="*/ 1854972 h 2930115"/>
              <a:gd name="connsiteX32" fmla="*/ 1039566 w 11282409"/>
              <a:gd name="connsiteY32" fmla="*/ 1748026 h 2930115"/>
              <a:gd name="connsiteX33" fmla="*/ 1623900 w 11282409"/>
              <a:gd name="connsiteY33" fmla="*/ 1694553 h 2930115"/>
              <a:gd name="connsiteX34" fmla="*/ 1401296 w 11282409"/>
              <a:gd name="connsiteY34" fmla="*/ 1676728 h 2930115"/>
              <a:gd name="connsiteX35" fmla="*/ 1302362 w 11282409"/>
              <a:gd name="connsiteY35" fmla="*/ 1623255 h 2930115"/>
              <a:gd name="connsiteX36" fmla="*/ 1385838 w 11282409"/>
              <a:gd name="connsiteY36" fmla="*/ 1566216 h 2930115"/>
              <a:gd name="connsiteX37" fmla="*/ 1756843 w 11282409"/>
              <a:gd name="connsiteY37" fmla="*/ 1377277 h 2930115"/>
              <a:gd name="connsiteX38" fmla="*/ 721120 w 11282409"/>
              <a:gd name="connsiteY38" fmla="*/ 1387972 h 2930115"/>
              <a:gd name="connsiteX39" fmla="*/ 857154 w 11282409"/>
              <a:gd name="connsiteY39" fmla="*/ 1323803 h 2930115"/>
              <a:gd name="connsiteX40" fmla="*/ 2285525 w 11282409"/>
              <a:gd name="connsiteY40" fmla="*/ 924536 h 2930115"/>
              <a:gd name="connsiteX41" fmla="*/ 2569963 w 11282409"/>
              <a:gd name="connsiteY41" fmla="*/ 874628 h 2930115"/>
              <a:gd name="connsiteX42" fmla="*/ 1803218 w 11282409"/>
              <a:gd name="connsiteY42" fmla="*/ 856803 h 2930115"/>
              <a:gd name="connsiteX43" fmla="*/ 625276 w 11282409"/>
              <a:gd name="connsiteY43" fmla="*/ 682124 h 2930115"/>
              <a:gd name="connsiteX44" fmla="*/ 736578 w 11282409"/>
              <a:gd name="connsiteY44" fmla="*/ 521703 h 2930115"/>
              <a:gd name="connsiteX45" fmla="*/ 155336 w 11282409"/>
              <a:gd name="connsiteY45" fmla="*/ 550222 h 2930115"/>
              <a:gd name="connsiteX46" fmla="*/ 421223 w 11282409"/>
              <a:gd name="connsiteY46" fmla="*/ 425451 h 2930115"/>
              <a:gd name="connsiteX47" fmla="*/ 201712 w 11282409"/>
              <a:gd name="connsiteY47" fmla="*/ 404062 h 2930115"/>
              <a:gd name="connsiteX48" fmla="*/ 3843 w 11282409"/>
              <a:gd name="connsiteY48" fmla="*/ 314939 h 2930115"/>
              <a:gd name="connsiteX49" fmla="*/ 829329 w 11282409"/>
              <a:gd name="connsiteY49" fmla="*/ 175909 h 2930115"/>
              <a:gd name="connsiteX50" fmla="*/ 1045749 w 11282409"/>
              <a:gd name="connsiteY50" fmla="*/ 47572 h 2930115"/>
              <a:gd name="connsiteX51" fmla="*/ 1172509 w 11282409"/>
              <a:gd name="connsiteY51" fmla="*/ 11924 h 2930115"/>
              <a:gd name="connsiteX52" fmla="*/ 1257531 w 11282409"/>
              <a:gd name="connsiteY52" fmla="*/ 7914 h 293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282409" h="2930115">
                <a:moveTo>
                  <a:pt x="1277174" y="0"/>
                </a:moveTo>
                <a:lnTo>
                  <a:pt x="11077320" y="0"/>
                </a:lnTo>
                <a:lnTo>
                  <a:pt x="10933044" y="93916"/>
                </a:lnTo>
                <a:cubicBezTo>
                  <a:pt x="10973237" y="147389"/>
                  <a:pt x="11059805" y="83222"/>
                  <a:pt x="11087630" y="165214"/>
                </a:cubicBezTo>
                <a:cubicBezTo>
                  <a:pt x="10865028" y="304245"/>
                  <a:pt x="10660974" y="478924"/>
                  <a:pt x="10401271" y="582307"/>
                </a:cubicBezTo>
                <a:cubicBezTo>
                  <a:pt x="10614599" y="507443"/>
                  <a:pt x="10827927" y="543093"/>
                  <a:pt x="11038163" y="511009"/>
                </a:cubicBezTo>
                <a:cubicBezTo>
                  <a:pt x="11065988" y="553787"/>
                  <a:pt x="11019613" y="553787"/>
                  <a:pt x="11004154" y="568047"/>
                </a:cubicBezTo>
                <a:cubicBezTo>
                  <a:pt x="10988696" y="582307"/>
                  <a:pt x="10967053" y="593001"/>
                  <a:pt x="10970146" y="625085"/>
                </a:cubicBezTo>
                <a:cubicBezTo>
                  <a:pt x="11065988" y="639345"/>
                  <a:pt x="11171107" y="589437"/>
                  <a:pt x="11270042" y="589437"/>
                </a:cubicBezTo>
                <a:lnTo>
                  <a:pt x="11270042" y="650039"/>
                </a:lnTo>
                <a:cubicBezTo>
                  <a:pt x="11236032" y="671428"/>
                  <a:pt x="11192750" y="678558"/>
                  <a:pt x="11177291" y="721337"/>
                </a:cubicBezTo>
                <a:cubicBezTo>
                  <a:pt x="11208207" y="714208"/>
                  <a:pt x="11239125" y="710643"/>
                  <a:pt x="11270042" y="703512"/>
                </a:cubicBezTo>
                <a:lnTo>
                  <a:pt x="11282409" y="703512"/>
                </a:lnTo>
                <a:lnTo>
                  <a:pt x="11282409" y="981574"/>
                </a:lnTo>
                <a:cubicBezTo>
                  <a:pt x="9254245" y="2952959"/>
                  <a:pt x="4397165" y="2906615"/>
                  <a:pt x="4053985" y="2928005"/>
                </a:cubicBezTo>
                <a:cubicBezTo>
                  <a:pt x="3945776" y="2935134"/>
                  <a:pt x="3491294" y="2924439"/>
                  <a:pt x="3386175" y="2892355"/>
                </a:cubicBezTo>
                <a:cubicBezTo>
                  <a:pt x="3243956" y="2853141"/>
                  <a:pt x="3228499" y="2774714"/>
                  <a:pt x="3228499" y="2774714"/>
                </a:cubicBezTo>
                <a:cubicBezTo>
                  <a:pt x="3228499" y="2774714"/>
                  <a:pt x="3299608" y="2742630"/>
                  <a:pt x="3389267" y="2717676"/>
                </a:cubicBezTo>
                <a:cubicBezTo>
                  <a:pt x="3562404" y="2667768"/>
                  <a:pt x="3704623" y="2575080"/>
                  <a:pt x="3883942" y="2535866"/>
                </a:cubicBezTo>
                <a:cubicBezTo>
                  <a:pt x="3723173" y="2546561"/>
                  <a:pt x="3562404" y="2553691"/>
                  <a:pt x="3401634" y="2564386"/>
                </a:cubicBezTo>
                <a:cubicBezTo>
                  <a:pt x="3624237" y="2468133"/>
                  <a:pt x="3859208" y="2453874"/>
                  <a:pt x="4087994" y="2414660"/>
                </a:cubicBezTo>
                <a:cubicBezTo>
                  <a:pt x="4162197" y="2403966"/>
                  <a:pt x="4285864" y="2436049"/>
                  <a:pt x="4285864" y="2336233"/>
                </a:cubicBezTo>
                <a:cubicBezTo>
                  <a:pt x="4282774" y="2272064"/>
                  <a:pt x="4162197" y="2300584"/>
                  <a:pt x="4091088" y="2304149"/>
                </a:cubicBezTo>
                <a:cubicBezTo>
                  <a:pt x="3775732" y="2314843"/>
                  <a:pt x="3463469" y="2361187"/>
                  <a:pt x="3148114" y="2400401"/>
                </a:cubicBezTo>
                <a:cubicBezTo>
                  <a:pt x="3117196" y="2403966"/>
                  <a:pt x="3080097" y="2421790"/>
                  <a:pt x="3058455" y="2411095"/>
                </a:cubicBezTo>
                <a:cubicBezTo>
                  <a:pt x="2879135" y="2339797"/>
                  <a:pt x="2675082" y="2357622"/>
                  <a:pt x="2443203" y="2336233"/>
                </a:cubicBezTo>
                <a:cubicBezTo>
                  <a:pt x="2569963" y="2254241"/>
                  <a:pt x="2678173" y="2311278"/>
                  <a:pt x="2786383" y="2257805"/>
                </a:cubicBezTo>
                <a:cubicBezTo>
                  <a:pt x="2653440" y="2200766"/>
                  <a:pt x="2517405" y="2225722"/>
                  <a:pt x="2390644" y="2211461"/>
                </a:cubicBezTo>
                <a:cubicBezTo>
                  <a:pt x="2297893" y="2200766"/>
                  <a:pt x="1963988" y="2186507"/>
                  <a:pt x="1911429" y="2168683"/>
                </a:cubicBezTo>
                <a:cubicBezTo>
                  <a:pt x="1750660" y="2115209"/>
                  <a:pt x="1558974" y="2122339"/>
                  <a:pt x="1416755" y="2026087"/>
                </a:cubicBezTo>
                <a:cubicBezTo>
                  <a:pt x="1314728" y="1958354"/>
                  <a:pt x="1178693" y="2015393"/>
                  <a:pt x="1070483" y="1979743"/>
                </a:cubicBezTo>
                <a:cubicBezTo>
                  <a:pt x="1024107" y="1929835"/>
                  <a:pt x="1089033" y="1894186"/>
                  <a:pt x="1104491" y="1854972"/>
                </a:cubicBezTo>
                <a:cubicBezTo>
                  <a:pt x="1126133" y="1805064"/>
                  <a:pt x="1067391" y="1794370"/>
                  <a:pt x="1039566" y="1748026"/>
                </a:cubicBezTo>
                <a:cubicBezTo>
                  <a:pt x="1231252" y="1751591"/>
                  <a:pt x="1413663" y="1737331"/>
                  <a:pt x="1623900" y="1694553"/>
                </a:cubicBezTo>
                <a:cubicBezTo>
                  <a:pt x="1537332" y="1630384"/>
                  <a:pt x="1463130" y="1690987"/>
                  <a:pt x="1401296" y="1676728"/>
                </a:cubicBezTo>
                <a:cubicBezTo>
                  <a:pt x="1358012" y="1666033"/>
                  <a:pt x="1302362" y="1676728"/>
                  <a:pt x="1302362" y="1623255"/>
                </a:cubicBezTo>
                <a:cubicBezTo>
                  <a:pt x="1302362" y="1580476"/>
                  <a:pt x="1351829" y="1573345"/>
                  <a:pt x="1385838" y="1566216"/>
                </a:cubicBezTo>
                <a:cubicBezTo>
                  <a:pt x="1518781" y="1541262"/>
                  <a:pt x="1648633" y="1509178"/>
                  <a:pt x="1756843" y="1377277"/>
                </a:cubicBezTo>
                <a:cubicBezTo>
                  <a:pt x="1407480" y="1334499"/>
                  <a:pt x="1048840" y="1502049"/>
                  <a:pt x="721120" y="1387972"/>
                </a:cubicBezTo>
                <a:cubicBezTo>
                  <a:pt x="748945" y="1313109"/>
                  <a:pt x="813871" y="1327368"/>
                  <a:pt x="857154" y="1323803"/>
                </a:cubicBezTo>
                <a:cubicBezTo>
                  <a:pt x="1147775" y="1291720"/>
                  <a:pt x="2127849" y="903147"/>
                  <a:pt x="2285525" y="924536"/>
                </a:cubicBezTo>
                <a:cubicBezTo>
                  <a:pt x="2381369" y="935231"/>
                  <a:pt x="2480304" y="928101"/>
                  <a:pt x="2569963" y="874628"/>
                </a:cubicBezTo>
                <a:cubicBezTo>
                  <a:pt x="2678173" y="810460"/>
                  <a:pt x="1988721" y="945926"/>
                  <a:pt x="1803218" y="856803"/>
                </a:cubicBezTo>
                <a:cubicBezTo>
                  <a:pt x="1713559" y="814024"/>
                  <a:pt x="956090" y="689253"/>
                  <a:pt x="625276" y="682124"/>
                </a:cubicBezTo>
                <a:cubicBezTo>
                  <a:pt x="656194" y="614390"/>
                  <a:pt x="770587" y="617955"/>
                  <a:pt x="736578" y="521703"/>
                </a:cubicBezTo>
                <a:cubicBezTo>
                  <a:pt x="557259" y="514574"/>
                  <a:pt x="365573" y="575176"/>
                  <a:pt x="155336" y="550222"/>
                </a:cubicBezTo>
                <a:cubicBezTo>
                  <a:pt x="229537" y="464666"/>
                  <a:pt x="337746" y="471795"/>
                  <a:pt x="421223" y="425451"/>
                </a:cubicBezTo>
                <a:cubicBezTo>
                  <a:pt x="356297" y="361283"/>
                  <a:pt x="275913" y="400497"/>
                  <a:pt x="201712" y="404062"/>
                </a:cubicBezTo>
                <a:cubicBezTo>
                  <a:pt x="136786" y="407627"/>
                  <a:pt x="-27075" y="318505"/>
                  <a:pt x="3843" y="314939"/>
                </a:cubicBezTo>
                <a:cubicBezTo>
                  <a:pt x="282096" y="293551"/>
                  <a:pt x="551076" y="197299"/>
                  <a:pt x="829329" y="175909"/>
                </a:cubicBezTo>
                <a:cubicBezTo>
                  <a:pt x="922080" y="168779"/>
                  <a:pt x="1027200" y="175909"/>
                  <a:pt x="1045749" y="47572"/>
                </a:cubicBezTo>
                <a:cubicBezTo>
                  <a:pt x="1048840" y="11924"/>
                  <a:pt x="1039566" y="4795"/>
                  <a:pt x="1172509" y="11924"/>
                </a:cubicBezTo>
                <a:cubicBezTo>
                  <a:pt x="1198789" y="13707"/>
                  <a:pt x="1228933" y="14598"/>
                  <a:pt x="1257531" y="7914"/>
                </a:cubicBezTo>
                <a:close/>
              </a:path>
            </a:pathLst>
          </a:custGeom>
          <a:solidFill>
            <a:srgbClr val="84A4CF">
              <a:alpha val="20000"/>
            </a:srgbClr>
          </a:solidFill>
          <a:ln w="32707" cap="flat">
            <a:noFill/>
            <a:prstDash val="solid"/>
            <a:miter/>
          </a:ln>
        </p:spPr>
        <p:txBody>
          <a:bodyPr wrap="square" rtlCol="0" anchor="ctr">
            <a:noAutofit/>
          </a:bodyPr>
          <a:lstStyle/>
          <a:p>
            <a:endParaRPr lang="en-US">
              <a:solidFill>
                <a:schemeClr val="tx1"/>
              </a:solidFill>
            </a:endParaRPr>
          </a:p>
        </p:txBody>
      </p:sp>
      <p:sp>
        <p:nvSpPr>
          <p:cNvPr id="3" name="Rectangle 2">
            <a:extLst>
              <a:ext uri="{FF2B5EF4-FFF2-40B4-BE49-F238E27FC236}">
                <a16:creationId xmlns:a16="http://schemas.microsoft.com/office/drawing/2014/main" id="{88191205-52C2-44FA-AAF2-B6BD02108920}"/>
              </a:ext>
            </a:extLst>
          </p:cNvPr>
          <p:cNvSpPr/>
          <p:nvPr/>
        </p:nvSpPr>
        <p:spPr>
          <a:xfrm>
            <a:off x="465249" y="2617138"/>
            <a:ext cx="10658471" cy="646331"/>
          </a:xfrm>
          <a:prstGeom prst="rect">
            <a:avLst/>
          </a:prstGeom>
        </p:spPr>
        <p:txBody>
          <a:bodyPr wrap="square">
            <a:spAutoFit/>
          </a:bodyPr>
          <a:lstStyle/>
          <a:p>
            <a:pPr algn="ctr"/>
            <a:r>
              <a:rPr lang="en-GB" b="1" dirty="0">
                <a:solidFill>
                  <a:schemeClr val="accent2"/>
                </a:solidFill>
              </a:rPr>
              <a:t>Take a moment to identify where your Ego likes to hold you back from your greatness or true emotion, or where it likes to control, hurt, or perform out of pride.</a:t>
            </a:r>
          </a:p>
        </p:txBody>
      </p:sp>
      <p:sp>
        <p:nvSpPr>
          <p:cNvPr id="4" name="Rectangle 3">
            <a:extLst>
              <a:ext uri="{FF2B5EF4-FFF2-40B4-BE49-F238E27FC236}">
                <a16:creationId xmlns:a16="http://schemas.microsoft.com/office/drawing/2014/main" id="{B7FD9E65-7E3B-4A7C-A6D3-BDC669005CD7}"/>
              </a:ext>
            </a:extLst>
          </p:cNvPr>
          <p:cNvSpPr/>
          <p:nvPr/>
        </p:nvSpPr>
        <p:spPr>
          <a:xfrm>
            <a:off x="630865" y="3629573"/>
            <a:ext cx="8449340" cy="2585323"/>
          </a:xfrm>
          <a:prstGeom prst="rect">
            <a:avLst/>
          </a:prstGeom>
        </p:spPr>
        <p:txBody>
          <a:bodyPr wrap="square">
            <a:spAutoFit/>
          </a:bodyPr>
          <a:lstStyle/>
          <a:p>
            <a:r>
              <a:rPr lang="en-GB" b="1" dirty="0"/>
              <a:t>JOURNAL:</a:t>
            </a:r>
          </a:p>
          <a:p>
            <a:r>
              <a:rPr lang="en-GB" dirty="0">
                <a:solidFill>
                  <a:schemeClr val="accent2"/>
                </a:solidFill>
              </a:rPr>
              <a:t>Have a conversation with your Ego and ask the following questions:</a:t>
            </a:r>
          </a:p>
          <a:p>
            <a:endParaRPr lang="en-GB" dirty="0">
              <a:solidFill>
                <a:schemeClr val="accent2"/>
              </a:solidFill>
            </a:endParaRPr>
          </a:p>
          <a:p>
            <a:pPr marL="285750" indent="-285750">
              <a:buFont typeface="Arial" panose="020B0604020202020204" pitchFamily="34" charset="0"/>
              <a:buChar char="•"/>
            </a:pPr>
            <a:r>
              <a:rPr lang="en-GB" dirty="0"/>
              <a:t>Are these functions serving us?</a:t>
            </a:r>
          </a:p>
          <a:p>
            <a:pPr marL="285750" indent="-285750">
              <a:buFont typeface="Arial" panose="020B0604020202020204" pitchFamily="34" charset="0"/>
              <a:buChar char="•"/>
            </a:pPr>
            <a:r>
              <a:rPr lang="en-GB" dirty="0"/>
              <a:t>Does it feel good to operate this way?</a:t>
            </a:r>
          </a:p>
          <a:p>
            <a:pPr marL="285750" indent="-285750">
              <a:buFont typeface="Arial" panose="020B0604020202020204" pitchFamily="34" charset="0"/>
              <a:buChar char="•"/>
            </a:pPr>
            <a:r>
              <a:rPr lang="en-GB" dirty="0"/>
              <a:t>Would we prefer to operate differently? How so?</a:t>
            </a:r>
          </a:p>
          <a:p>
            <a:pPr marL="285750" indent="-285750">
              <a:buFont typeface="Arial" panose="020B0604020202020204" pitchFamily="34" charset="0"/>
              <a:buChar char="•"/>
            </a:pPr>
            <a:r>
              <a:rPr lang="en-GB" dirty="0"/>
              <a:t>What fears lie underneath these reactions?</a:t>
            </a:r>
          </a:p>
          <a:p>
            <a:pPr marL="285750" indent="-285750">
              <a:buFont typeface="Arial" panose="020B0604020202020204" pitchFamily="34" charset="0"/>
              <a:buChar char="•"/>
            </a:pPr>
            <a:r>
              <a:rPr lang="en-GB" dirty="0"/>
              <a:t>How can we supplement new habits so that we don’t feel the need to react or project or retract in such a way?</a:t>
            </a:r>
          </a:p>
        </p:txBody>
      </p:sp>
    </p:spTree>
    <p:extLst>
      <p:ext uri="{BB962C8B-B14F-4D97-AF65-F5344CB8AC3E}">
        <p14:creationId xmlns:p14="http://schemas.microsoft.com/office/powerpoint/2010/main" val="31065087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10" name="Rectangle 9">
            <a:extLst>
              <a:ext uri="{FF2B5EF4-FFF2-40B4-BE49-F238E27FC236}">
                <a16:creationId xmlns:a16="http://schemas.microsoft.com/office/drawing/2014/main" id="{D839A9B9-F246-4779-A2BA-7AD3DAB54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B4B972-DCDC-4DD1-8D27-EE4D0587E560}"/>
              </a:ext>
            </a:extLst>
          </p:cNvPr>
          <p:cNvSpPr>
            <a:spLocks noGrp="1"/>
          </p:cNvSpPr>
          <p:nvPr>
            <p:ph type="title"/>
          </p:nvPr>
        </p:nvSpPr>
        <p:spPr>
          <a:xfrm>
            <a:off x="1487034" y="344793"/>
            <a:ext cx="9144000" cy="1263343"/>
          </a:xfrm>
        </p:spPr>
        <p:txBody>
          <a:bodyPr vert="horz" lIns="91440" tIns="45720" rIns="91440" bIns="45720" rtlCol="0" anchor="b">
            <a:normAutofit fontScale="90000"/>
          </a:bodyPr>
          <a:lstStyle/>
          <a:p>
            <a:pPr algn="ctr"/>
            <a:r>
              <a:rPr lang="en-US" sz="6000" dirty="0"/>
              <a:t>Re-Patterning: Introspective Work</a:t>
            </a:r>
          </a:p>
        </p:txBody>
      </p:sp>
      <p:sp>
        <p:nvSpPr>
          <p:cNvPr id="12" name="Freeform: Shape 11">
            <a:extLst>
              <a:ext uri="{FF2B5EF4-FFF2-40B4-BE49-F238E27FC236}">
                <a16:creationId xmlns:a16="http://schemas.microsoft.com/office/drawing/2014/main" id="{689FF3C7-B796-4C63-BF20-B2EE568883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96" y="1"/>
            <a:ext cx="11282409" cy="2930115"/>
          </a:xfrm>
          <a:custGeom>
            <a:avLst/>
            <a:gdLst>
              <a:gd name="connsiteX0" fmla="*/ 1277174 w 11282409"/>
              <a:gd name="connsiteY0" fmla="*/ 0 h 2930115"/>
              <a:gd name="connsiteX1" fmla="*/ 11077320 w 11282409"/>
              <a:gd name="connsiteY1" fmla="*/ 0 h 2930115"/>
              <a:gd name="connsiteX2" fmla="*/ 10933044 w 11282409"/>
              <a:gd name="connsiteY2" fmla="*/ 93916 h 2930115"/>
              <a:gd name="connsiteX3" fmla="*/ 11087630 w 11282409"/>
              <a:gd name="connsiteY3" fmla="*/ 165214 h 2930115"/>
              <a:gd name="connsiteX4" fmla="*/ 10401271 w 11282409"/>
              <a:gd name="connsiteY4" fmla="*/ 582307 h 2930115"/>
              <a:gd name="connsiteX5" fmla="*/ 11038163 w 11282409"/>
              <a:gd name="connsiteY5" fmla="*/ 511009 h 2930115"/>
              <a:gd name="connsiteX6" fmla="*/ 11004154 w 11282409"/>
              <a:gd name="connsiteY6" fmla="*/ 568047 h 2930115"/>
              <a:gd name="connsiteX7" fmla="*/ 10970146 w 11282409"/>
              <a:gd name="connsiteY7" fmla="*/ 625085 h 2930115"/>
              <a:gd name="connsiteX8" fmla="*/ 11270042 w 11282409"/>
              <a:gd name="connsiteY8" fmla="*/ 589437 h 2930115"/>
              <a:gd name="connsiteX9" fmla="*/ 11270042 w 11282409"/>
              <a:gd name="connsiteY9" fmla="*/ 650039 h 2930115"/>
              <a:gd name="connsiteX10" fmla="*/ 11177291 w 11282409"/>
              <a:gd name="connsiteY10" fmla="*/ 721337 h 2930115"/>
              <a:gd name="connsiteX11" fmla="*/ 11270042 w 11282409"/>
              <a:gd name="connsiteY11" fmla="*/ 703512 h 2930115"/>
              <a:gd name="connsiteX12" fmla="*/ 11282409 w 11282409"/>
              <a:gd name="connsiteY12" fmla="*/ 703512 h 2930115"/>
              <a:gd name="connsiteX13" fmla="*/ 11282409 w 11282409"/>
              <a:gd name="connsiteY13" fmla="*/ 981574 h 2930115"/>
              <a:gd name="connsiteX14" fmla="*/ 4053985 w 11282409"/>
              <a:gd name="connsiteY14" fmla="*/ 2928005 h 2930115"/>
              <a:gd name="connsiteX15" fmla="*/ 3386175 w 11282409"/>
              <a:gd name="connsiteY15" fmla="*/ 2892355 h 2930115"/>
              <a:gd name="connsiteX16" fmla="*/ 3228499 w 11282409"/>
              <a:gd name="connsiteY16" fmla="*/ 2774714 h 2930115"/>
              <a:gd name="connsiteX17" fmla="*/ 3389267 w 11282409"/>
              <a:gd name="connsiteY17" fmla="*/ 2717676 h 2930115"/>
              <a:gd name="connsiteX18" fmla="*/ 3883942 w 11282409"/>
              <a:gd name="connsiteY18" fmla="*/ 2535866 h 2930115"/>
              <a:gd name="connsiteX19" fmla="*/ 3401634 w 11282409"/>
              <a:gd name="connsiteY19" fmla="*/ 2564386 h 2930115"/>
              <a:gd name="connsiteX20" fmla="*/ 4087994 w 11282409"/>
              <a:gd name="connsiteY20" fmla="*/ 2414660 h 2930115"/>
              <a:gd name="connsiteX21" fmla="*/ 4285864 w 11282409"/>
              <a:gd name="connsiteY21" fmla="*/ 2336233 h 2930115"/>
              <a:gd name="connsiteX22" fmla="*/ 4091088 w 11282409"/>
              <a:gd name="connsiteY22" fmla="*/ 2304149 h 2930115"/>
              <a:gd name="connsiteX23" fmla="*/ 3148114 w 11282409"/>
              <a:gd name="connsiteY23" fmla="*/ 2400401 h 2930115"/>
              <a:gd name="connsiteX24" fmla="*/ 3058455 w 11282409"/>
              <a:gd name="connsiteY24" fmla="*/ 2411095 h 2930115"/>
              <a:gd name="connsiteX25" fmla="*/ 2443203 w 11282409"/>
              <a:gd name="connsiteY25" fmla="*/ 2336233 h 2930115"/>
              <a:gd name="connsiteX26" fmla="*/ 2786383 w 11282409"/>
              <a:gd name="connsiteY26" fmla="*/ 2257805 h 2930115"/>
              <a:gd name="connsiteX27" fmla="*/ 2390644 w 11282409"/>
              <a:gd name="connsiteY27" fmla="*/ 2211461 h 2930115"/>
              <a:gd name="connsiteX28" fmla="*/ 1911429 w 11282409"/>
              <a:gd name="connsiteY28" fmla="*/ 2168683 h 2930115"/>
              <a:gd name="connsiteX29" fmla="*/ 1416755 w 11282409"/>
              <a:gd name="connsiteY29" fmla="*/ 2026087 h 2930115"/>
              <a:gd name="connsiteX30" fmla="*/ 1070483 w 11282409"/>
              <a:gd name="connsiteY30" fmla="*/ 1979743 h 2930115"/>
              <a:gd name="connsiteX31" fmla="*/ 1104491 w 11282409"/>
              <a:gd name="connsiteY31" fmla="*/ 1854972 h 2930115"/>
              <a:gd name="connsiteX32" fmla="*/ 1039566 w 11282409"/>
              <a:gd name="connsiteY32" fmla="*/ 1748026 h 2930115"/>
              <a:gd name="connsiteX33" fmla="*/ 1623900 w 11282409"/>
              <a:gd name="connsiteY33" fmla="*/ 1694553 h 2930115"/>
              <a:gd name="connsiteX34" fmla="*/ 1401296 w 11282409"/>
              <a:gd name="connsiteY34" fmla="*/ 1676728 h 2930115"/>
              <a:gd name="connsiteX35" fmla="*/ 1302362 w 11282409"/>
              <a:gd name="connsiteY35" fmla="*/ 1623255 h 2930115"/>
              <a:gd name="connsiteX36" fmla="*/ 1385838 w 11282409"/>
              <a:gd name="connsiteY36" fmla="*/ 1566216 h 2930115"/>
              <a:gd name="connsiteX37" fmla="*/ 1756843 w 11282409"/>
              <a:gd name="connsiteY37" fmla="*/ 1377277 h 2930115"/>
              <a:gd name="connsiteX38" fmla="*/ 721120 w 11282409"/>
              <a:gd name="connsiteY38" fmla="*/ 1387972 h 2930115"/>
              <a:gd name="connsiteX39" fmla="*/ 857154 w 11282409"/>
              <a:gd name="connsiteY39" fmla="*/ 1323803 h 2930115"/>
              <a:gd name="connsiteX40" fmla="*/ 2285525 w 11282409"/>
              <a:gd name="connsiteY40" fmla="*/ 924536 h 2930115"/>
              <a:gd name="connsiteX41" fmla="*/ 2569963 w 11282409"/>
              <a:gd name="connsiteY41" fmla="*/ 874628 h 2930115"/>
              <a:gd name="connsiteX42" fmla="*/ 1803218 w 11282409"/>
              <a:gd name="connsiteY42" fmla="*/ 856803 h 2930115"/>
              <a:gd name="connsiteX43" fmla="*/ 625276 w 11282409"/>
              <a:gd name="connsiteY43" fmla="*/ 682124 h 2930115"/>
              <a:gd name="connsiteX44" fmla="*/ 736578 w 11282409"/>
              <a:gd name="connsiteY44" fmla="*/ 521703 h 2930115"/>
              <a:gd name="connsiteX45" fmla="*/ 155336 w 11282409"/>
              <a:gd name="connsiteY45" fmla="*/ 550222 h 2930115"/>
              <a:gd name="connsiteX46" fmla="*/ 421223 w 11282409"/>
              <a:gd name="connsiteY46" fmla="*/ 425451 h 2930115"/>
              <a:gd name="connsiteX47" fmla="*/ 201712 w 11282409"/>
              <a:gd name="connsiteY47" fmla="*/ 404062 h 2930115"/>
              <a:gd name="connsiteX48" fmla="*/ 3843 w 11282409"/>
              <a:gd name="connsiteY48" fmla="*/ 314939 h 2930115"/>
              <a:gd name="connsiteX49" fmla="*/ 829329 w 11282409"/>
              <a:gd name="connsiteY49" fmla="*/ 175909 h 2930115"/>
              <a:gd name="connsiteX50" fmla="*/ 1045749 w 11282409"/>
              <a:gd name="connsiteY50" fmla="*/ 47572 h 2930115"/>
              <a:gd name="connsiteX51" fmla="*/ 1172509 w 11282409"/>
              <a:gd name="connsiteY51" fmla="*/ 11924 h 2930115"/>
              <a:gd name="connsiteX52" fmla="*/ 1257531 w 11282409"/>
              <a:gd name="connsiteY52" fmla="*/ 7914 h 293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282409" h="2930115">
                <a:moveTo>
                  <a:pt x="1277174" y="0"/>
                </a:moveTo>
                <a:lnTo>
                  <a:pt x="11077320" y="0"/>
                </a:lnTo>
                <a:lnTo>
                  <a:pt x="10933044" y="93916"/>
                </a:lnTo>
                <a:cubicBezTo>
                  <a:pt x="10973237" y="147389"/>
                  <a:pt x="11059805" y="83222"/>
                  <a:pt x="11087630" y="165214"/>
                </a:cubicBezTo>
                <a:cubicBezTo>
                  <a:pt x="10865028" y="304245"/>
                  <a:pt x="10660974" y="478924"/>
                  <a:pt x="10401271" y="582307"/>
                </a:cubicBezTo>
                <a:cubicBezTo>
                  <a:pt x="10614599" y="507443"/>
                  <a:pt x="10827927" y="543093"/>
                  <a:pt x="11038163" y="511009"/>
                </a:cubicBezTo>
                <a:cubicBezTo>
                  <a:pt x="11065988" y="553787"/>
                  <a:pt x="11019613" y="553787"/>
                  <a:pt x="11004154" y="568047"/>
                </a:cubicBezTo>
                <a:cubicBezTo>
                  <a:pt x="10988696" y="582307"/>
                  <a:pt x="10967053" y="593001"/>
                  <a:pt x="10970146" y="625085"/>
                </a:cubicBezTo>
                <a:cubicBezTo>
                  <a:pt x="11065988" y="639345"/>
                  <a:pt x="11171107" y="589437"/>
                  <a:pt x="11270042" y="589437"/>
                </a:cubicBezTo>
                <a:lnTo>
                  <a:pt x="11270042" y="650039"/>
                </a:lnTo>
                <a:cubicBezTo>
                  <a:pt x="11236032" y="671428"/>
                  <a:pt x="11192750" y="678558"/>
                  <a:pt x="11177291" y="721337"/>
                </a:cubicBezTo>
                <a:cubicBezTo>
                  <a:pt x="11208207" y="714208"/>
                  <a:pt x="11239125" y="710643"/>
                  <a:pt x="11270042" y="703512"/>
                </a:cubicBezTo>
                <a:lnTo>
                  <a:pt x="11282409" y="703512"/>
                </a:lnTo>
                <a:lnTo>
                  <a:pt x="11282409" y="981574"/>
                </a:lnTo>
                <a:cubicBezTo>
                  <a:pt x="9254245" y="2952959"/>
                  <a:pt x="4397165" y="2906615"/>
                  <a:pt x="4053985" y="2928005"/>
                </a:cubicBezTo>
                <a:cubicBezTo>
                  <a:pt x="3945776" y="2935134"/>
                  <a:pt x="3491294" y="2924439"/>
                  <a:pt x="3386175" y="2892355"/>
                </a:cubicBezTo>
                <a:cubicBezTo>
                  <a:pt x="3243956" y="2853141"/>
                  <a:pt x="3228499" y="2774714"/>
                  <a:pt x="3228499" y="2774714"/>
                </a:cubicBezTo>
                <a:cubicBezTo>
                  <a:pt x="3228499" y="2774714"/>
                  <a:pt x="3299608" y="2742630"/>
                  <a:pt x="3389267" y="2717676"/>
                </a:cubicBezTo>
                <a:cubicBezTo>
                  <a:pt x="3562404" y="2667768"/>
                  <a:pt x="3704623" y="2575080"/>
                  <a:pt x="3883942" y="2535866"/>
                </a:cubicBezTo>
                <a:cubicBezTo>
                  <a:pt x="3723173" y="2546561"/>
                  <a:pt x="3562404" y="2553691"/>
                  <a:pt x="3401634" y="2564386"/>
                </a:cubicBezTo>
                <a:cubicBezTo>
                  <a:pt x="3624237" y="2468133"/>
                  <a:pt x="3859208" y="2453874"/>
                  <a:pt x="4087994" y="2414660"/>
                </a:cubicBezTo>
                <a:cubicBezTo>
                  <a:pt x="4162197" y="2403966"/>
                  <a:pt x="4285864" y="2436049"/>
                  <a:pt x="4285864" y="2336233"/>
                </a:cubicBezTo>
                <a:cubicBezTo>
                  <a:pt x="4282774" y="2272064"/>
                  <a:pt x="4162197" y="2300584"/>
                  <a:pt x="4091088" y="2304149"/>
                </a:cubicBezTo>
                <a:cubicBezTo>
                  <a:pt x="3775732" y="2314843"/>
                  <a:pt x="3463469" y="2361187"/>
                  <a:pt x="3148114" y="2400401"/>
                </a:cubicBezTo>
                <a:cubicBezTo>
                  <a:pt x="3117196" y="2403966"/>
                  <a:pt x="3080097" y="2421790"/>
                  <a:pt x="3058455" y="2411095"/>
                </a:cubicBezTo>
                <a:cubicBezTo>
                  <a:pt x="2879135" y="2339797"/>
                  <a:pt x="2675082" y="2357622"/>
                  <a:pt x="2443203" y="2336233"/>
                </a:cubicBezTo>
                <a:cubicBezTo>
                  <a:pt x="2569963" y="2254241"/>
                  <a:pt x="2678173" y="2311278"/>
                  <a:pt x="2786383" y="2257805"/>
                </a:cubicBezTo>
                <a:cubicBezTo>
                  <a:pt x="2653440" y="2200766"/>
                  <a:pt x="2517405" y="2225722"/>
                  <a:pt x="2390644" y="2211461"/>
                </a:cubicBezTo>
                <a:cubicBezTo>
                  <a:pt x="2297893" y="2200766"/>
                  <a:pt x="1963988" y="2186507"/>
                  <a:pt x="1911429" y="2168683"/>
                </a:cubicBezTo>
                <a:cubicBezTo>
                  <a:pt x="1750660" y="2115209"/>
                  <a:pt x="1558974" y="2122339"/>
                  <a:pt x="1416755" y="2026087"/>
                </a:cubicBezTo>
                <a:cubicBezTo>
                  <a:pt x="1314728" y="1958354"/>
                  <a:pt x="1178693" y="2015393"/>
                  <a:pt x="1070483" y="1979743"/>
                </a:cubicBezTo>
                <a:cubicBezTo>
                  <a:pt x="1024107" y="1929835"/>
                  <a:pt x="1089033" y="1894186"/>
                  <a:pt x="1104491" y="1854972"/>
                </a:cubicBezTo>
                <a:cubicBezTo>
                  <a:pt x="1126133" y="1805064"/>
                  <a:pt x="1067391" y="1794370"/>
                  <a:pt x="1039566" y="1748026"/>
                </a:cubicBezTo>
                <a:cubicBezTo>
                  <a:pt x="1231252" y="1751591"/>
                  <a:pt x="1413663" y="1737331"/>
                  <a:pt x="1623900" y="1694553"/>
                </a:cubicBezTo>
                <a:cubicBezTo>
                  <a:pt x="1537332" y="1630384"/>
                  <a:pt x="1463130" y="1690987"/>
                  <a:pt x="1401296" y="1676728"/>
                </a:cubicBezTo>
                <a:cubicBezTo>
                  <a:pt x="1358012" y="1666033"/>
                  <a:pt x="1302362" y="1676728"/>
                  <a:pt x="1302362" y="1623255"/>
                </a:cubicBezTo>
                <a:cubicBezTo>
                  <a:pt x="1302362" y="1580476"/>
                  <a:pt x="1351829" y="1573345"/>
                  <a:pt x="1385838" y="1566216"/>
                </a:cubicBezTo>
                <a:cubicBezTo>
                  <a:pt x="1518781" y="1541262"/>
                  <a:pt x="1648633" y="1509178"/>
                  <a:pt x="1756843" y="1377277"/>
                </a:cubicBezTo>
                <a:cubicBezTo>
                  <a:pt x="1407480" y="1334499"/>
                  <a:pt x="1048840" y="1502049"/>
                  <a:pt x="721120" y="1387972"/>
                </a:cubicBezTo>
                <a:cubicBezTo>
                  <a:pt x="748945" y="1313109"/>
                  <a:pt x="813871" y="1327368"/>
                  <a:pt x="857154" y="1323803"/>
                </a:cubicBezTo>
                <a:cubicBezTo>
                  <a:pt x="1147775" y="1291720"/>
                  <a:pt x="2127849" y="903147"/>
                  <a:pt x="2285525" y="924536"/>
                </a:cubicBezTo>
                <a:cubicBezTo>
                  <a:pt x="2381369" y="935231"/>
                  <a:pt x="2480304" y="928101"/>
                  <a:pt x="2569963" y="874628"/>
                </a:cubicBezTo>
                <a:cubicBezTo>
                  <a:pt x="2678173" y="810460"/>
                  <a:pt x="1988721" y="945926"/>
                  <a:pt x="1803218" y="856803"/>
                </a:cubicBezTo>
                <a:cubicBezTo>
                  <a:pt x="1713559" y="814024"/>
                  <a:pt x="956090" y="689253"/>
                  <a:pt x="625276" y="682124"/>
                </a:cubicBezTo>
                <a:cubicBezTo>
                  <a:pt x="656194" y="614390"/>
                  <a:pt x="770587" y="617955"/>
                  <a:pt x="736578" y="521703"/>
                </a:cubicBezTo>
                <a:cubicBezTo>
                  <a:pt x="557259" y="514574"/>
                  <a:pt x="365573" y="575176"/>
                  <a:pt x="155336" y="550222"/>
                </a:cubicBezTo>
                <a:cubicBezTo>
                  <a:pt x="229537" y="464666"/>
                  <a:pt x="337746" y="471795"/>
                  <a:pt x="421223" y="425451"/>
                </a:cubicBezTo>
                <a:cubicBezTo>
                  <a:pt x="356297" y="361283"/>
                  <a:pt x="275913" y="400497"/>
                  <a:pt x="201712" y="404062"/>
                </a:cubicBezTo>
                <a:cubicBezTo>
                  <a:pt x="136786" y="407627"/>
                  <a:pt x="-27075" y="318505"/>
                  <a:pt x="3843" y="314939"/>
                </a:cubicBezTo>
                <a:cubicBezTo>
                  <a:pt x="282096" y="293551"/>
                  <a:pt x="551076" y="197299"/>
                  <a:pt x="829329" y="175909"/>
                </a:cubicBezTo>
                <a:cubicBezTo>
                  <a:pt x="922080" y="168779"/>
                  <a:pt x="1027200" y="175909"/>
                  <a:pt x="1045749" y="47572"/>
                </a:cubicBezTo>
                <a:cubicBezTo>
                  <a:pt x="1048840" y="11924"/>
                  <a:pt x="1039566" y="4795"/>
                  <a:pt x="1172509" y="11924"/>
                </a:cubicBezTo>
                <a:cubicBezTo>
                  <a:pt x="1198789" y="13707"/>
                  <a:pt x="1228933" y="14598"/>
                  <a:pt x="1257531" y="7914"/>
                </a:cubicBezTo>
                <a:close/>
              </a:path>
            </a:pathLst>
          </a:custGeom>
          <a:solidFill>
            <a:srgbClr val="84A4CF">
              <a:alpha val="20000"/>
            </a:srgbClr>
          </a:solidFill>
          <a:ln w="32707" cap="flat">
            <a:noFill/>
            <a:prstDash val="solid"/>
            <a:miter/>
          </a:ln>
        </p:spPr>
        <p:txBody>
          <a:bodyPr wrap="square" rtlCol="0" anchor="ctr">
            <a:noAutofit/>
          </a:bodyPr>
          <a:lstStyle/>
          <a:p>
            <a:endParaRPr lang="en-US">
              <a:solidFill>
                <a:schemeClr val="tx1"/>
              </a:solidFill>
            </a:endParaRPr>
          </a:p>
        </p:txBody>
      </p:sp>
      <p:sp>
        <p:nvSpPr>
          <p:cNvPr id="6" name="Rectangle 5">
            <a:extLst>
              <a:ext uri="{FF2B5EF4-FFF2-40B4-BE49-F238E27FC236}">
                <a16:creationId xmlns:a16="http://schemas.microsoft.com/office/drawing/2014/main" id="{502F146E-F84F-43F9-9DE2-C0C77350EFCE}"/>
              </a:ext>
            </a:extLst>
          </p:cNvPr>
          <p:cNvSpPr/>
          <p:nvPr/>
        </p:nvSpPr>
        <p:spPr>
          <a:xfrm>
            <a:off x="1038687" y="5623399"/>
            <a:ext cx="9383697" cy="369332"/>
          </a:xfrm>
          <a:prstGeom prst="rect">
            <a:avLst/>
          </a:prstGeom>
        </p:spPr>
        <p:txBody>
          <a:bodyPr wrap="square">
            <a:spAutoFit/>
          </a:bodyPr>
          <a:lstStyle/>
          <a:p>
            <a:r>
              <a:rPr lang="en-GB" dirty="0"/>
              <a:t> </a:t>
            </a:r>
            <a:endParaRPr lang="en-GB" sz="1600" i="1" dirty="0">
              <a:solidFill>
                <a:schemeClr val="accent2"/>
              </a:solidFill>
            </a:endParaRPr>
          </a:p>
        </p:txBody>
      </p:sp>
      <p:sp>
        <p:nvSpPr>
          <p:cNvPr id="3" name="Rectangle 2">
            <a:extLst>
              <a:ext uri="{FF2B5EF4-FFF2-40B4-BE49-F238E27FC236}">
                <a16:creationId xmlns:a16="http://schemas.microsoft.com/office/drawing/2014/main" id="{586D9381-7924-4E99-A34B-C6559656D776}"/>
              </a:ext>
            </a:extLst>
          </p:cNvPr>
          <p:cNvSpPr/>
          <p:nvPr/>
        </p:nvSpPr>
        <p:spPr>
          <a:xfrm>
            <a:off x="1430327" y="1742091"/>
            <a:ext cx="9200707" cy="2585323"/>
          </a:xfrm>
          <a:prstGeom prst="rect">
            <a:avLst/>
          </a:prstGeom>
        </p:spPr>
        <p:txBody>
          <a:bodyPr wrap="square">
            <a:spAutoFit/>
          </a:bodyPr>
          <a:lstStyle/>
          <a:p>
            <a:pPr algn="ctr"/>
            <a:r>
              <a:rPr lang="en-GB" b="1" dirty="0">
                <a:solidFill>
                  <a:schemeClr val="accent2"/>
                </a:solidFill>
              </a:rPr>
              <a:t>Now that we have revealed all, it is time to begin implementing new patterns. We do so with intention, repetition, and trust. It is necessary to be consistent in reframing and retraining, as the old functions hold familiarity, and the system is shifting into a new energetic movement and rhythm. </a:t>
            </a:r>
          </a:p>
          <a:p>
            <a:pPr algn="ctr"/>
            <a:endParaRPr lang="en-GB" b="1" dirty="0">
              <a:solidFill>
                <a:schemeClr val="accent2"/>
              </a:solidFill>
            </a:endParaRPr>
          </a:p>
          <a:p>
            <a:pPr algn="ctr"/>
            <a:r>
              <a:rPr lang="en-GB" b="1" dirty="0">
                <a:solidFill>
                  <a:schemeClr val="accent2"/>
                </a:solidFill>
              </a:rPr>
              <a:t>Take up a journaling practice or a verbal chanting ritual where you affirm new positive beliefs into your field. You can begin by affirming what you want to call more of in, or by identifying what you fear you lack, and affirming the opposite of it.</a:t>
            </a:r>
          </a:p>
        </p:txBody>
      </p:sp>
      <p:sp>
        <p:nvSpPr>
          <p:cNvPr id="4" name="TextBox 3">
            <a:extLst>
              <a:ext uri="{FF2B5EF4-FFF2-40B4-BE49-F238E27FC236}">
                <a16:creationId xmlns:a16="http://schemas.microsoft.com/office/drawing/2014/main" id="{7C18E60D-D24E-451B-97FD-A933CCB29416}"/>
              </a:ext>
            </a:extLst>
          </p:cNvPr>
          <p:cNvSpPr txBox="1"/>
          <p:nvPr/>
        </p:nvSpPr>
        <p:spPr>
          <a:xfrm>
            <a:off x="551369" y="5630046"/>
            <a:ext cx="11086214" cy="1354217"/>
          </a:xfrm>
          <a:prstGeom prst="rect">
            <a:avLst/>
          </a:prstGeom>
          <a:noFill/>
        </p:spPr>
        <p:txBody>
          <a:bodyPr wrap="square" rtlCol="0">
            <a:spAutoFit/>
          </a:bodyPr>
          <a:lstStyle/>
          <a:p>
            <a:r>
              <a:rPr lang="en-GB" sz="1600" b="1" dirty="0"/>
              <a:t>Bonus: </a:t>
            </a:r>
            <a:r>
              <a:rPr lang="en-GB" sz="1600" dirty="0"/>
              <a:t>Meditation is another POWERFUL way to retrain your nervous and reactive system, as well as access and connect with the deep inner source within you.</a:t>
            </a:r>
          </a:p>
          <a:p>
            <a:r>
              <a:rPr lang="en-GB" sz="1600" dirty="0"/>
              <a:t>Binaural beats are also extremely effective in helping to rewire inner neurological circuitry and can be found on </a:t>
            </a:r>
            <a:r>
              <a:rPr lang="en-GB" sz="1600" dirty="0" err="1"/>
              <a:t>Youtube</a:t>
            </a:r>
            <a:r>
              <a:rPr lang="en-GB" sz="1600" dirty="0"/>
              <a:t>.</a:t>
            </a:r>
          </a:p>
          <a:p>
            <a:endParaRPr lang="en-GB" dirty="0"/>
          </a:p>
        </p:txBody>
      </p:sp>
      <p:sp>
        <p:nvSpPr>
          <p:cNvPr id="5" name="TextBox 4">
            <a:extLst>
              <a:ext uri="{FF2B5EF4-FFF2-40B4-BE49-F238E27FC236}">
                <a16:creationId xmlns:a16="http://schemas.microsoft.com/office/drawing/2014/main" id="{4B33F3F1-01CA-45BE-B8FA-6496720BD509}"/>
              </a:ext>
            </a:extLst>
          </p:cNvPr>
          <p:cNvSpPr txBox="1"/>
          <p:nvPr/>
        </p:nvSpPr>
        <p:spPr>
          <a:xfrm>
            <a:off x="685896" y="4770019"/>
            <a:ext cx="9945138" cy="369332"/>
          </a:xfrm>
          <a:prstGeom prst="rect">
            <a:avLst/>
          </a:prstGeom>
          <a:noFill/>
        </p:spPr>
        <p:txBody>
          <a:bodyPr wrap="square" rtlCol="0">
            <a:spAutoFit/>
          </a:bodyPr>
          <a:lstStyle/>
          <a:p>
            <a:r>
              <a:rPr lang="en-GB" b="1" dirty="0"/>
              <a:t>JOURNAL: </a:t>
            </a:r>
            <a:r>
              <a:rPr lang="en-GB" dirty="0"/>
              <a:t>Personal affirmations, I AM statements or personal mantras</a:t>
            </a:r>
          </a:p>
        </p:txBody>
      </p:sp>
      <p:pic>
        <p:nvPicPr>
          <p:cNvPr id="7" name="Mantras">
            <a:hlinkClick r:id="" action="ppaction://media"/>
            <a:extLst>
              <a:ext uri="{FF2B5EF4-FFF2-40B4-BE49-F238E27FC236}">
                <a16:creationId xmlns:a16="http://schemas.microsoft.com/office/drawing/2014/main" id="{2A390CD7-6736-401D-90E4-948658F0B9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95697" y="773264"/>
            <a:ext cx="406400" cy="406400"/>
          </a:xfrm>
          <a:prstGeom prst="rect">
            <a:avLst/>
          </a:prstGeom>
        </p:spPr>
      </p:pic>
    </p:spTree>
    <p:extLst>
      <p:ext uri="{BB962C8B-B14F-4D97-AF65-F5344CB8AC3E}">
        <p14:creationId xmlns:p14="http://schemas.microsoft.com/office/powerpoint/2010/main" val="288566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97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10" name="Rectangle 9">
            <a:extLst>
              <a:ext uri="{FF2B5EF4-FFF2-40B4-BE49-F238E27FC236}">
                <a16:creationId xmlns:a16="http://schemas.microsoft.com/office/drawing/2014/main" id="{D839A9B9-F246-4779-A2BA-7AD3DAB54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B4B972-DCDC-4DD1-8D27-EE4D0587E560}"/>
              </a:ext>
            </a:extLst>
          </p:cNvPr>
          <p:cNvSpPr>
            <a:spLocks noGrp="1"/>
          </p:cNvSpPr>
          <p:nvPr>
            <p:ph type="title"/>
          </p:nvPr>
        </p:nvSpPr>
        <p:spPr>
          <a:xfrm>
            <a:off x="1487034" y="344793"/>
            <a:ext cx="9144000" cy="1263343"/>
          </a:xfrm>
        </p:spPr>
        <p:txBody>
          <a:bodyPr vert="horz" lIns="91440" tIns="45720" rIns="91440" bIns="45720" rtlCol="0" anchor="b">
            <a:normAutofit/>
          </a:bodyPr>
          <a:lstStyle/>
          <a:p>
            <a:pPr algn="ctr"/>
            <a:r>
              <a:rPr lang="en-US" sz="6000" dirty="0" err="1"/>
              <a:t>Visualisation</a:t>
            </a:r>
            <a:r>
              <a:rPr lang="en-US" sz="6000" dirty="0"/>
              <a:t> </a:t>
            </a:r>
          </a:p>
        </p:txBody>
      </p:sp>
      <p:sp>
        <p:nvSpPr>
          <p:cNvPr id="12" name="Freeform: Shape 11">
            <a:extLst>
              <a:ext uri="{FF2B5EF4-FFF2-40B4-BE49-F238E27FC236}">
                <a16:creationId xmlns:a16="http://schemas.microsoft.com/office/drawing/2014/main" id="{689FF3C7-B796-4C63-BF20-B2EE568883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96" y="1"/>
            <a:ext cx="11282409" cy="2930115"/>
          </a:xfrm>
          <a:custGeom>
            <a:avLst/>
            <a:gdLst>
              <a:gd name="connsiteX0" fmla="*/ 1277174 w 11282409"/>
              <a:gd name="connsiteY0" fmla="*/ 0 h 2930115"/>
              <a:gd name="connsiteX1" fmla="*/ 11077320 w 11282409"/>
              <a:gd name="connsiteY1" fmla="*/ 0 h 2930115"/>
              <a:gd name="connsiteX2" fmla="*/ 10933044 w 11282409"/>
              <a:gd name="connsiteY2" fmla="*/ 93916 h 2930115"/>
              <a:gd name="connsiteX3" fmla="*/ 11087630 w 11282409"/>
              <a:gd name="connsiteY3" fmla="*/ 165214 h 2930115"/>
              <a:gd name="connsiteX4" fmla="*/ 10401271 w 11282409"/>
              <a:gd name="connsiteY4" fmla="*/ 582307 h 2930115"/>
              <a:gd name="connsiteX5" fmla="*/ 11038163 w 11282409"/>
              <a:gd name="connsiteY5" fmla="*/ 511009 h 2930115"/>
              <a:gd name="connsiteX6" fmla="*/ 11004154 w 11282409"/>
              <a:gd name="connsiteY6" fmla="*/ 568047 h 2930115"/>
              <a:gd name="connsiteX7" fmla="*/ 10970146 w 11282409"/>
              <a:gd name="connsiteY7" fmla="*/ 625085 h 2930115"/>
              <a:gd name="connsiteX8" fmla="*/ 11270042 w 11282409"/>
              <a:gd name="connsiteY8" fmla="*/ 589437 h 2930115"/>
              <a:gd name="connsiteX9" fmla="*/ 11270042 w 11282409"/>
              <a:gd name="connsiteY9" fmla="*/ 650039 h 2930115"/>
              <a:gd name="connsiteX10" fmla="*/ 11177291 w 11282409"/>
              <a:gd name="connsiteY10" fmla="*/ 721337 h 2930115"/>
              <a:gd name="connsiteX11" fmla="*/ 11270042 w 11282409"/>
              <a:gd name="connsiteY11" fmla="*/ 703512 h 2930115"/>
              <a:gd name="connsiteX12" fmla="*/ 11282409 w 11282409"/>
              <a:gd name="connsiteY12" fmla="*/ 703512 h 2930115"/>
              <a:gd name="connsiteX13" fmla="*/ 11282409 w 11282409"/>
              <a:gd name="connsiteY13" fmla="*/ 981574 h 2930115"/>
              <a:gd name="connsiteX14" fmla="*/ 4053985 w 11282409"/>
              <a:gd name="connsiteY14" fmla="*/ 2928005 h 2930115"/>
              <a:gd name="connsiteX15" fmla="*/ 3386175 w 11282409"/>
              <a:gd name="connsiteY15" fmla="*/ 2892355 h 2930115"/>
              <a:gd name="connsiteX16" fmla="*/ 3228499 w 11282409"/>
              <a:gd name="connsiteY16" fmla="*/ 2774714 h 2930115"/>
              <a:gd name="connsiteX17" fmla="*/ 3389267 w 11282409"/>
              <a:gd name="connsiteY17" fmla="*/ 2717676 h 2930115"/>
              <a:gd name="connsiteX18" fmla="*/ 3883942 w 11282409"/>
              <a:gd name="connsiteY18" fmla="*/ 2535866 h 2930115"/>
              <a:gd name="connsiteX19" fmla="*/ 3401634 w 11282409"/>
              <a:gd name="connsiteY19" fmla="*/ 2564386 h 2930115"/>
              <a:gd name="connsiteX20" fmla="*/ 4087994 w 11282409"/>
              <a:gd name="connsiteY20" fmla="*/ 2414660 h 2930115"/>
              <a:gd name="connsiteX21" fmla="*/ 4285864 w 11282409"/>
              <a:gd name="connsiteY21" fmla="*/ 2336233 h 2930115"/>
              <a:gd name="connsiteX22" fmla="*/ 4091088 w 11282409"/>
              <a:gd name="connsiteY22" fmla="*/ 2304149 h 2930115"/>
              <a:gd name="connsiteX23" fmla="*/ 3148114 w 11282409"/>
              <a:gd name="connsiteY23" fmla="*/ 2400401 h 2930115"/>
              <a:gd name="connsiteX24" fmla="*/ 3058455 w 11282409"/>
              <a:gd name="connsiteY24" fmla="*/ 2411095 h 2930115"/>
              <a:gd name="connsiteX25" fmla="*/ 2443203 w 11282409"/>
              <a:gd name="connsiteY25" fmla="*/ 2336233 h 2930115"/>
              <a:gd name="connsiteX26" fmla="*/ 2786383 w 11282409"/>
              <a:gd name="connsiteY26" fmla="*/ 2257805 h 2930115"/>
              <a:gd name="connsiteX27" fmla="*/ 2390644 w 11282409"/>
              <a:gd name="connsiteY27" fmla="*/ 2211461 h 2930115"/>
              <a:gd name="connsiteX28" fmla="*/ 1911429 w 11282409"/>
              <a:gd name="connsiteY28" fmla="*/ 2168683 h 2930115"/>
              <a:gd name="connsiteX29" fmla="*/ 1416755 w 11282409"/>
              <a:gd name="connsiteY29" fmla="*/ 2026087 h 2930115"/>
              <a:gd name="connsiteX30" fmla="*/ 1070483 w 11282409"/>
              <a:gd name="connsiteY30" fmla="*/ 1979743 h 2930115"/>
              <a:gd name="connsiteX31" fmla="*/ 1104491 w 11282409"/>
              <a:gd name="connsiteY31" fmla="*/ 1854972 h 2930115"/>
              <a:gd name="connsiteX32" fmla="*/ 1039566 w 11282409"/>
              <a:gd name="connsiteY32" fmla="*/ 1748026 h 2930115"/>
              <a:gd name="connsiteX33" fmla="*/ 1623900 w 11282409"/>
              <a:gd name="connsiteY33" fmla="*/ 1694553 h 2930115"/>
              <a:gd name="connsiteX34" fmla="*/ 1401296 w 11282409"/>
              <a:gd name="connsiteY34" fmla="*/ 1676728 h 2930115"/>
              <a:gd name="connsiteX35" fmla="*/ 1302362 w 11282409"/>
              <a:gd name="connsiteY35" fmla="*/ 1623255 h 2930115"/>
              <a:gd name="connsiteX36" fmla="*/ 1385838 w 11282409"/>
              <a:gd name="connsiteY36" fmla="*/ 1566216 h 2930115"/>
              <a:gd name="connsiteX37" fmla="*/ 1756843 w 11282409"/>
              <a:gd name="connsiteY37" fmla="*/ 1377277 h 2930115"/>
              <a:gd name="connsiteX38" fmla="*/ 721120 w 11282409"/>
              <a:gd name="connsiteY38" fmla="*/ 1387972 h 2930115"/>
              <a:gd name="connsiteX39" fmla="*/ 857154 w 11282409"/>
              <a:gd name="connsiteY39" fmla="*/ 1323803 h 2930115"/>
              <a:gd name="connsiteX40" fmla="*/ 2285525 w 11282409"/>
              <a:gd name="connsiteY40" fmla="*/ 924536 h 2930115"/>
              <a:gd name="connsiteX41" fmla="*/ 2569963 w 11282409"/>
              <a:gd name="connsiteY41" fmla="*/ 874628 h 2930115"/>
              <a:gd name="connsiteX42" fmla="*/ 1803218 w 11282409"/>
              <a:gd name="connsiteY42" fmla="*/ 856803 h 2930115"/>
              <a:gd name="connsiteX43" fmla="*/ 625276 w 11282409"/>
              <a:gd name="connsiteY43" fmla="*/ 682124 h 2930115"/>
              <a:gd name="connsiteX44" fmla="*/ 736578 w 11282409"/>
              <a:gd name="connsiteY44" fmla="*/ 521703 h 2930115"/>
              <a:gd name="connsiteX45" fmla="*/ 155336 w 11282409"/>
              <a:gd name="connsiteY45" fmla="*/ 550222 h 2930115"/>
              <a:gd name="connsiteX46" fmla="*/ 421223 w 11282409"/>
              <a:gd name="connsiteY46" fmla="*/ 425451 h 2930115"/>
              <a:gd name="connsiteX47" fmla="*/ 201712 w 11282409"/>
              <a:gd name="connsiteY47" fmla="*/ 404062 h 2930115"/>
              <a:gd name="connsiteX48" fmla="*/ 3843 w 11282409"/>
              <a:gd name="connsiteY48" fmla="*/ 314939 h 2930115"/>
              <a:gd name="connsiteX49" fmla="*/ 829329 w 11282409"/>
              <a:gd name="connsiteY49" fmla="*/ 175909 h 2930115"/>
              <a:gd name="connsiteX50" fmla="*/ 1045749 w 11282409"/>
              <a:gd name="connsiteY50" fmla="*/ 47572 h 2930115"/>
              <a:gd name="connsiteX51" fmla="*/ 1172509 w 11282409"/>
              <a:gd name="connsiteY51" fmla="*/ 11924 h 2930115"/>
              <a:gd name="connsiteX52" fmla="*/ 1257531 w 11282409"/>
              <a:gd name="connsiteY52" fmla="*/ 7914 h 293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282409" h="2930115">
                <a:moveTo>
                  <a:pt x="1277174" y="0"/>
                </a:moveTo>
                <a:lnTo>
                  <a:pt x="11077320" y="0"/>
                </a:lnTo>
                <a:lnTo>
                  <a:pt x="10933044" y="93916"/>
                </a:lnTo>
                <a:cubicBezTo>
                  <a:pt x="10973237" y="147389"/>
                  <a:pt x="11059805" y="83222"/>
                  <a:pt x="11087630" y="165214"/>
                </a:cubicBezTo>
                <a:cubicBezTo>
                  <a:pt x="10865028" y="304245"/>
                  <a:pt x="10660974" y="478924"/>
                  <a:pt x="10401271" y="582307"/>
                </a:cubicBezTo>
                <a:cubicBezTo>
                  <a:pt x="10614599" y="507443"/>
                  <a:pt x="10827927" y="543093"/>
                  <a:pt x="11038163" y="511009"/>
                </a:cubicBezTo>
                <a:cubicBezTo>
                  <a:pt x="11065988" y="553787"/>
                  <a:pt x="11019613" y="553787"/>
                  <a:pt x="11004154" y="568047"/>
                </a:cubicBezTo>
                <a:cubicBezTo>
                  <a:pt x="10988696" y="582307"/>
                  <a:pt x="10967053" y="593001"/>
                  <a:pt x="10970146" y="625085"/>
                </a:cubicBezTo>
                <a:cubicBezTo>
                  <a:pt x="11065988" y="639345"/>
                  <a:pt x="11171107" y="589437"/>
                  <a:pt x="11270042" y="589437"/>
                </a:cubicBezTo>
                <a:lnTo>
                  <a:pt x="11270042" y="650039"/>
                </a:lnTo>
                <a:cubicBezTo>
                  <a:pt x="11236032" y="671428"/>
                  <a:pt x="11192750" y="678558"/>
                  <a:pt x="11177291" y="721337"/>
                </a:cubicBezTo>
                <a:cubicBezTo>
                  <a:pt x="11208207" y="714208"/>
                  <a:pt x="11239125" y="710643"/>
                  <a:pt x="11270042" y="703512"/>
                </a:cubicBezTo>
                <a:lnTo>
                  <a:pt x="11282409" y="703512"/>
                </a:lnTo>
                <a:lnTo>
                  <a:pt x="11282409" y="981574"/>
                </a:lnTo>
                <a:cubicBezTo>
                  <a:pt x="9254245" y="2952959"/>
                  <a:pt x="4397165" y="2906615"/>
                  <a:pt x="4053985" y="2928005"/>
                </a:cubicBezTo>
                <a:cubicBezTo>
                  <a:pt x="3945776" y="2935134"/>
                  <a:pt x="3491294" y="2924439"/>
                  <a:pt x="3386175" y="2892355"/>
                </a:cubicBezTo>
                <a:cubicBezTo>
                  <a:pt x="3243956" y="2853141"/>
                  <a:pt x="3228499" y="2774714"/>
                  <a:pt x="3228499" y="2774714"/>
                </a:cubicBezTo>
                <a:cubicBezTo>
                  <a:pt x="3228499" y="2774714"/>
                  <a:pt x="3299608" y="2742630"/>
                  <a:pt x="3389267" y="2717676"/>
                </a:cubicBezTo>
                <a:cubicBezTo>
                  <a:pt x="3562404" y="2667768"/>
                  <a:pt x="3704623" y="2575080"/>
                  <a:pt x="3883942" y="2535866"/>
                </a:cubicBezTo>
                <a:cubicBezTo>
                  <a:pt x="3723173" y="2546561"/>
                  <a:pt x="3562404" y="2553691"/>
                  <a:pt x="3401634" y="2564386"/>
                </a:cubicBezTo>
                <a:cubicBezTo>
                  <a:pt x="3624237" y="2468133"/>
                  <a:pt x="3859208" y="2453874"/>
                  <a:pt x="4087994" y="2414660"/>
                </a:cubicBezTo>
                <a:cubicBezTo>
                  <a:pt x="4162197" y="2403966"/>
                  <a:pt x="4285864" y="2436049"/>
                  <a:pt x="4285864" y="2336233"/>
                </a:cubicBezTo>
                <a:cubicBezTo>
                  <a:pt x="4282774" y="2272064"/>
                  <a:pt x="4162197" y="2300584"/>
                  <a:pt x="4091088" y="2304149"/>
                </a:cubicBezTo>
                <a:cubicBezTo>
                  <a:pt x="3775732" y="2314843"/>
                  <a:pt x="3463469" y="2361187"/>
                  <a:pt x="3148114" y="2400401"/>
                </a:cubicBezTo>
                <a:cubicBezTo>
                  <a:pt x="3117196" y="2403966"/>
                  <a:pt x="3080097" y="2421790"/>
                  <a:pt x="3058455" y="2411095"/>
                </a:cubicBezTo>
                <a:cubicBezTo>
                  <a:pt x="2879135" y="2339797"/>
                  <a:pt x="2675082" y="2357622"/>
                  <a:pt x="2443203" y="2336233"/>
                </a:cubicBezTo>
                <a:cubicBezTo>
                  <a:pt x="2569963" y="2254241"/>
                  <a:pt x="2678173" y="2311278"/>
                  <a:pt x="2786383" y="2257805"/>
                </a:cubicBezTo>
                <a:cubicBezTo>
                  <a:pt x="2653440" y="2200766"/>
                  <a:pt x="2517405" y="2225722"/>
                  <a:pt x="2390644" y="2211461"/>
                </a:cubicBezTo>
                <a:cubicBezTo>
                  <a:pt x="2297893" y="2200766"/>
                  <a:pt x="1963988" y="2186507"/>
                  <a:pt x="1911429" y="2168683"/>
                </a:cubicBezTo>
                <a:cubicBezTo>
                  <a:pt x="1750660" y="2115209"/>
                  <a:pt x="1558974" y="2122339"/>
                  <a:pt x="1416755" y="2026087"/>
                </a:cubicBezTo>
                <a:cubicBezTo>
                  <a:pt x="1314728" y="1958354"/>
                  <a:pt x="1178693" y="2015393"/>
                  <a:pt x="1070483" y="1979743"/>
                </a:cubicBezTo>
                <a:cubicBezTo>
                  <a:pt x="1024107" y="1929835"/>
                  <a:pt x="1089033" y="1894186"/>
                  <a:pt x="1104491" y="1854972"/>
                </a:cubicBezTo>
                <a:cubicBezTo>
                  <a:pt x="1126133" y="1805064"/>
                  <a:pt x="1067391" y="1794370"/>
                  <a:pt x="1039566" y="1748026"/>
                </a:cubicBezTo>
                <a:cubicBezTo>
                  <a:pt x="1231252" y="1751591"/>
                  <a:pt x="1413663" y="1737331"/>
                  <a:pt x="1623900" y="1694553"/>
                </a:cubicBezTo>
                <a:cubicBezTo>
                  <a:pt x="1537332" y="1630384"/>
                  <a:pt x="1463130" y="1690987"/>
                  <a:pt x="1401296" y="1676728"/>
                </a:cubicBezTo>
                <a:cubicBezTo>
                  <a:pt x="1358012" y="1666033"/>
                  <a:pt x="1302362" y="1676728"/>
                  <a:pt x="1302362" y="1623255"/>
                </a:cubicBezTo>
                <a:cubicBezTo>
                  <a:pt x="1302362" y="1580476"/>
                  <a:pt x="1351829" y="1573345"/>
                  <a:pt x="1385838" y="1566216"/>
                </a:cubicBezTo>
                <a:cubicBezTo>
                  <a:pt x="1518781" y="1541262"/>
                  <a:pt x="1648633" y="1509178"/>
                  <a:pt x="1756843" y="1377277"/>
                </a:cubicBezTo>
                <a:cubicBezTo>
                  <a:pt x="1407480" y="1334499"/>
                  <a:pt x="1048840" y="1502049"/>
                  <a:pt x="721120" y="1387972"/>
                </a:cubicBezTo>
                <a:cubicBezTo>
                  <a:pt x="748945" y="1313109"/>
                  <a:pt x="813871" y="1327368"/>
                  <a:pt x="857154" y="1323803"/>
                </a:cubicBezTo>
                <a:cubicBezTo>
                  <a:pt x="1147775" y="1291720"/>
                  <a:pt x="2127849" y="903147"/>
                  <a:pt x="2285525" y="924536"/>
                </a:cubicBezTo>
                <a:cubicBezTo>
                  <a:pt x="2381369" y="935231"/>
                  <a:pt x="2480304" y="928101"/>
                  <a:pt x="2569963" y="874628"/>
                </a:cubicBezTo>
                <a:cubicBezTo>
                  <a:pt x="2678173" y="810460"/>
                  <a:pt x="1988721" y="945926"/>
                  <a:pt x="1803218" y="856803"/>
                </a:cubicBezTo>
                <a:cubicBezTo>
                  <a:pt x="1713559" y="814024"/>
                  <a:pt x="956090" y="689253"/>
                  <a:pt x="625276" y="682124"/>
                </a:cubicBezTo>
                <a:cubicBezTo>
                  <a:pt x="656194" y="614390"/>
                  <a:pt x="770587" y="617955"/>
                  <a:pt x="736578" y="521703"/>
                </a:cubicBezTo>
                <a:cubicBezTo>
                  <a:pt x="557259" y="514574"/>
                  <a:pt x="365573" y="575176"/>
                  <a:pt x="155336" y="550222"/>
                </a:cubicBezTo>
                <a:cubicBezTo>
                  <a:pt x="229537" y="464666"/>
                  <a:pt x="337746" y="471795"/>
                  <a:pt x="421223" y="425451"/>
                </a:cubicBezTo>
                <a:cubicBezTo>
                  <a:pt x="356297" y="361283"/>
                  <a:pt x="275913" y="400497"/>
                  <a:pt x="201712" y="404062"/>
                </a:cubicBezTo>
                <a:cubicBezTo>
                  <a:pt x="136786" y="407627"/>
                  <a:pt x="-27075" y="318505"/>
                  <a:pt x="3843" y="314939"/>
                </a:cubicBezTo>
                <a:cubicBezTo>
                  <a:pt x="282096" y="293551"/>
                  <a:pt x="551076" y="197299"/>
                  <a:pt x="829329" y="175909"/>
                </a:cubicBezTo>
                <a:cubicBezTo>
                  <a:pt x="922080" y="168779"/>
                  <a:pt x="1027200" y="175909"/>
                  <a:pt x="1045749" y="47572"/>
                </a:cubicBezTo>
                <a:cubicBezTo>
                  <a:pt x="1048840" y="11924"/>
                  <a:pt x="1039566" y="4795"/>
                  <a:pt x="1172509" y="11924"/>
                </a:cubicBezTo>
                <a:cubicBezTo>
                  <a:pt x="1198789" y="13707"/>
                  <a:pt x="1228933" y="14598"/>
                  <a:pt x="1257531" y="7914"/>
                </a:cubicBezTo>
                <a:close/>
              </a:path>
            </a:pathLst>
          </a:custGeom>
          <a:solidFill>
            <a:srgbClr val="84A4CF">
              <a:alpha val="20000"/>
            </a:srgbClr>
          </a:solidFill>
          <a:ln w="32707" cap="flat">
            <a:noFill/>
            <a:prstDash val="solid"/>
            <a:miter/>
          </a:ln>
        </p:spPr>
        <p:txBody>
          <a:bodyPr wrap="square" rtlCol="0" anchor="ctr">
            <a:noAutofit/>
          </a:bodyPr>
          <a:lstStyle/>
          <a:p>
            <a:endParaRPr lang="en-US">
              <a:solidFill>
                <a:schemeClr val="tx1"/>
              </a:solidFill>
            </a:endParaRPr>
          </a:p>
        </p:txBody>
      </p:sp>
      <p:sp>
        <p:nvSpPr>
          <p:cNvPr id="6" name="Rectangle 5">
            <a:extLst>
              <a:ext uri="{FF2B5EF4-FFF2-40B4-BE49-F238E27FC236}">
                <a16:creationId xmlns:a16="http://schemas.microsoft.com/office/drawing/2014/main" id="{502F146E-F84F-43F9-9DE2-C0C77350EFCE}"/>
              </a:ext>
            </a:extLst>
          </p:cNvPr>
          <p:cNvSpPr/>
          <p:nvPr/>
        </p:nvSpPr>
        <p:spPr>
          <a:xfrm>
            <a:off x="1038687" y="5623399"/>
            <a:ext cx="9383697" cy="369332"/>
          </a:xfrm>
          <a:prstGeom prst="rect">
            <a:avLst/>
          </a:prstGeom>
        </p:spPr>
        <p:txBody>
          <a:bodyPr wrap="square">
            <a:spAutoFit/>
          </a:bodyPr>
          <a:lstStyle/>
          <a:p>
            <a:r>
              <a:rPr lang="en-GB" dirty="0"/>
              <a:t> </a:t>
            </a:r>
            <a:endParaRPr lang="en-GB" sz="1600" i="1" dirty="0">
              <a:solidFill>
                <a:schemeClr val="accent2"/>
              </a:solidFill>
            </a:endParaRPr>
          </a:p>
        </p:txBody>
      </p:sp>
      <p:sp>
        <p:nvSpPr>
          <p:cNvPr id="3" name="Rectangle 2">
            <a:extLst>
              <a:ext uri="{FF2B5EF4-FFF2-40B4-BE49-F238E27FC236}">
                <a16:creationId xmlns:a16="http://schemas.microsoft.com/office/drawing/2014/main" id="{586D9381-7924-4E99-A34B-C6559656D776}"/>
              </a:ext>
            </a:extLst>
          </p:cNvPr>
          <p:cNvSpPr/>
          <p:nvPr/>
        </p:nvSpPr>
        <p:spPr>
          <a:xfrm>
            <a:off x="1430327" y="1742091"/>
            <a:ext cx="9200707" cy="4524315"/>
          </a:xfrm>
          <a:prstGeom prst="rect">
            <a:avLst/>
          </a:prstGeom>
        </p:spPr>
        <p:txBody>
          <a:bodyPr wrap="square">
            <a:spAutoFit/>
          </a:bodyPr>
          <a:lstStyle/>
          <a:p>
            <a:pPr algn="ctr"/>
            <a:r>
              <a:rPr lang="en-GB" b="1" dirty="0">
                <a:solidFill>
                  <a:schemeClr val="accent2"/>
                </a:solidFill>
              </a:rPr>
              <a:t>With these divine and unique affirmations, chants and new belief system foundations, we can step into our multi-dimensional selves and begin visualization. </a:t>
            </a:r>
          </a:p>
          <a:p>
            <a:pPr algn="ctr"/>
            <a:endParaRPr lang="en-GB" b="1" dirty="0">
              <a:solidFill>
                <a:schemeClr val="accent2"/>
              </a:solidFill>
            </a:endParaRPr>
          </a:p>
          <a:p>
            <a:pPr algn="ctr"/>
            <a:r>
              <a:rPr lang="en-GB" b="1" dirty="0">
                <a:solidFill>
                  <a:schemeClr val="accent2"/>
                </a:solidFill>
              </a:rPr>
              <a:t>	Visualization is a powerful way to create desired realities by experiencing them before they happen.</a:t>
            </a:r>
          </a:p>
          <a:p>
            <a:pPr algn="ctr"/>
            <a:endParaRPr lang="en-GB" b="1" dirty="0">
              <a:solidFill>
                <a:schemeClr val="accent2"/>
              </a:solidFill>
            </a:endParaRPr>
          </a:p>
          <a:p>
            <a:pPr algn="ctr"/>
            <a:r>
              <a:rPr lang="en-GB" b="1" dirty="0">
                <a:solidFill>
                  <a:schemeClr val="accent2"/>
                </a:solidFill>
              </a:rPr>
              <a:t>	Take a moment to sit with yourself, and envision the things you wish to experience and feel. Not only material objects, but the actual emotions that will truly satisfy you. You can stay general, and imagine all situations in your life working out best case scenario, and if you are clear on exactly what you want GET DETAILED.</a:t>
            </a:r>
          </a:p>
          <a:p>
            <a:pPr algn="ctr"/>
            <a:endParaRPr lang="en-GB" b="1" dirty="0">
              <a:solidFill>
                <a:schemeClr val="accent2"/>
              </a:solidFill>
            </a:endParaRPr>
          </a:p>
          <a:p>
            <a:pPr algn="ctr"/>
            <a:r>
              <a:rPr lang="en-GB" b="1" dirty="0">
                <a:solidFill>
                  <a:schemeClr val="accent2"/>
                </a:solidFill>
              </a:rPr>
              <a:t>	When you imagine, intentionally excite yourself as if they are already happening. Move energy through your body and be GRATEFUL for the manifestation. Experience what you wish and it shall be SO.</a:t>
            </a:r>
          </a:p>
        </p:txBody>
      </p:sp>
    </p:spTree>
    <p:extLst>
      <p:ext uri="{BB962C8B-B14F-4D97-AF65-F5344CB8AC3E}">
        <p14:creationId xmlns:p14="http://schemas.microsoft.com/office/powerpoint/2010/main" val="26461996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10" name="Rectangle 9">
            <a:extLst>
              <a:ext uri="{FF2B5EF4-FFF2-40B4-BE49-F238E27FC236}">
                <a16:creationId xmlns:a16="http://schemas.microsoft.com/office/drawing/2014/main" id="{D839A9B9-F246-4779-A2BA-7AD3DAB54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B4B972-DCDC-4DD1-8D27-EE4D0587E560}"/>
              </a:ext>
            </a:extLst>
          </p:cNvPr>
          <p:cNvSpPr>
            <a:spLocks noGrp="1"/>
          </p:cNvSpPr>
          <p:nvPr>
            <p:ph type="title"/>
          </p:nvPr>
        </p:nvSpPr>
        <p:spPr>
          <a:xfrm>
            <a:off x="1038687" y="198426"/>
            <a:ext cx="9945138" cy="1263343"/>
          </a:xfrm>
        </p:spPr>
        <p:txBody>
          <a:bodyPr vert="horz" lIns="91440" tIns="45720" rIns="91440" bIns="45720" rtlCol="0" anchor="b">
            <a:normAutofit fontScale="90000"/>
          </a:bodyPr>
          <a:lstStyle/>
          <a:p>
            <a:pPr algn="ctr"/>
            <a:r>
              <a:rPr lang="en-US" sz="6000" dirty="0"/>
              <a:t>Completion Decree: Read out loud</a:t>
            </a:r>
          </a:p>
        </p:txBody>
      </p:sp>
      <p:sp>
        <p:nvSpPr>
          <p:cNvPr id="12" name="Freeform: Shape 11">
            <a:extLst>
              <a:ext uri="{FF2B5EF4-FFF2-40B4-BE49-F238E27FC236}">
                <a16:creationId xmlns:a16="http://schemas.microsoft.com/office/drawing/2014/main" id="{689FF3C7-B796-4C63-BF20-B2EE568883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96" y="1"/>
            <a:ext cx="11282409" cy="2930115"/>
          </a:xfrm>
          <a:custGeom>
            <a:avLst/>
            <a:gdLst>
              <a:gd name="connsiteX0" fmla="*/ 1277174 w 11282409"/>
              <a:gd name="connsiteY0" fmla="*/ 0 h 2930115"/>
              <a:gd name="connsiteX1" fmla="*/ 11077320 w 11282409"/>
              <a:gd name="connsiteY1" fmla="*/ 0 h 2930115"/>
              <a:gd name="connsiteX2" fmla="*/ 10933044 w 11282409"/>
              <a:gd name="connsiteY2" fmla="*/ 93916 h 2930115"/>
              <a:gd name="connsiteX3" fmla="*/ 11087630 w 11282409"/>
              <a:gd name="connsiteY3" fmla="*/ 165214 h 2930115"/>
              <a:gd name="connsiteX4" fmla="*/ 10401271 w 11282409"/>
              <a:gd name="connsiteY4" fmla="*/ 582307 h 2930115"/>
              <a:gd name="connsiteX5" fmla="*/ 11038163 w 11282409"/>
              <a:gd name="connsiteY5" fmla="*/ 511009 h 2930115"/>
              <a:gd name="connsiteX6" fmla="*/ 11004154 w 11282409"/>
              <a:gd name="connsiteY6" fmla="*/ 568047 h 2930115"/>
              <a:gd name="connsiteX7" fmla="*/ 10970146 w 11282409"/>
              <a:gd name="connsiteY7" fmla="*/ 625085 h 2930115"/>
              <a:gd name="connsiteX8" fmla="*/ 11270042 w 11282409"/>
              <a:gd name="connsiteY8" fmla="*/ 589437 h 2930115"/>
              <a:gd name="connsiteX9" fmla="*/ 11270042 w 11282409"/>
              <a:gd name="connsiteY9" fmla="*/ 650039 h 2930115"/>
              <a:gd name="connsiteX10" fmla="*/ 11177291 w 11282409"/>
              <a:gd name="connsiteY10" fmla="*/ 721337 h 2930115"/>
              <a:gd name="connsiteX11" fmla="*/ 11270042 w 11282409"/>
              <a:gd name="connsiteY11" fmla="*/ 703512 h 2930115"/>
              <a:gd name="connsiteX12" fmla="*/ 11282409 w 11282409"/>
              <a:gd name="connsiteY12" fmla="*/ 703512 h 2930115"/>
              <a:gd name="connsiteX13" fmla="*/ 11282409 w 11282409"/>
              <a:gd name="connsiteY13" fmla="*/ 981574 h 2930115"/>
              <a:gd name="connsiteX14" fmla="*/ 4053985 w 11282409"/>
              <a:gd name="connsiteY14" fmla="*/ 2928005 h 2930115"/>
              <a:gd name="connsiteX15" fmla="*/ 3386175 w 11282409"/>
              <a:gd name="connsiteY15" fmla="*/ 2892355 h 2930115"/>
              <a:gd name="connsiteX16" fmla="*/ 3228499 w 11282409"/>
              <a:gd name="connsiteY16" fmla="*/ 2774714 h 2930115"/>
              <a:gd name="connsiteX17" fmla="*/ 3389267 w 11282409"/>
              <a:gd name="connsiteY17" fmla="*/ 2717676 h 2930115"/>
              <a:gd name="connsiteX18" fmla="*/ 3883942 w 11282409"/>
              <a:gd name="connsiteY18" fmla="*/ 2535866 h 2930115"/>
              <a:gd name="connsiteX19" fmla="*/ 3401634 w 11282409"/>
              <a:gd name="connsiteY19" fmla="*/ 2564386 h 2930115"/>
              <a:gd name="connsiteX20" fmla="*/ 4087994 w 11282409"/>
              <a:gd name="connsiteY20" fmla="*/ 2414660 h 2930115"/>
              <a:gd name="connsiteX21" fmla="*/ 4285864 w 11282409"/>
              <a:gd name="connsiteY21" fmla="*/ 2336233 h 2930115"/>
              <a:gd name="connsiteX22" fmla="*/ 4091088 w 11282409"/>
              <a:gd name="connsiteY22" fmla="*/ 2304149 h 2930115"/>
              <a:gd name="connsiteX23" fmla="*/ 3148114 w 11282409"/>
              <a:gd name="connsiteY23" fmla="*/ 2400401 h 2930115"/>
              <a:gd name="connsiteX24" fmla="*/ 3058455 w 11282409"/>
              <a:gd name="connsiteY24" fmla="*/ 2411095 h 2930115"/>
              <a:gd name="connsiteX25" fmla="*/ 2443203 w 11282409"/>
              <a:gd name="connsiteY25" fmla="*/ 2336233 h 2930115"/>
              <a:gd name="connsiteX26" fmla="*/ 2786383 w 11282409"/>
              <a:gd name="connsiteY26" fmla="*/ 2257805 h 2930115"/>
              <a:gd name="connsiteX27" fmla="*/ 2390644 w 11282409"/>
              <a:gd name="connsiteY27" fmla="*/ 2211461 h 2930115"/>
              <a:gd name="connsiteX28" fmla="*/ 1911429 w 11282409"/>
              <a:gd name="connsiteY28" fmla="*/ 2168683 h 2930115"/>
              <a:gd name="connsiteX29" fmla="*/ 1416755 w 11282409"/>
              <a:gd name="connsiteY29" fmla="*/ 2026087 h 2930115"/>
              <a:gd name="connsiteX30" fmla="*/ 1070483 w 11282409"/>
              <a:gd name="connsiteY30" fmla="*/ 1979743 h 2930115"/>
              <a:gd name="connsiteX31" fmla="*/ 1104491 w 11282409"/>
              <a:gd name="connsiteY31" fmla="*/ 1854972 h 2930115"/>
              <a:gd name="connsiteX32" fmla="*/ 1039566 w 11282409"/>
              <a:gd name="connsiteY32" fmla="*/ 1748026 h 2930115"/>
              <a:gd name="connsiteX33" fmla="*/ 1623900 w 11282409"/>
              <a:gd name="connsiteY33" fmla="*/ 1694553 h 2930115"/>
              <a:gd name="connsiteX34" fmla="*/ 1401296 w 11282409"/>
              <a:gd name="connsiteY34" fmla="*/ 1676728 h 2930115"/>
              <a:gd name="connsiteX35" fmla="*/ 1302362 w 11282409"/>
              <a:gd name="connsiteY35" fmla="*/ 1623255 h 2930115"/>
              <a:gd name="connsiteX36" fmla="*/ 1385838 w 11282409"/>
              <a:gd name="connsiteY36" fmla="*/ 1566216 h 2930115"/>
              <a:gd name="connsiteX37" fmla="*/ 1756843 w 11282409"/>
              <a:gd name="connsiteY37" fmla="*/ 1377277 h 2930115"/>
              <a:gd name="connsiteX38" fmla="*/ 721120 w 11282409"/>
              <a:gd name="connsiteY38" fmla="*/ 1387972 h 2930115"/>
              <a:gd name="connsiteX39" fmla="*/ 857154 w 11282409"/>
              <a:gd name="connsiteY39" fmla="*/ 1323803 h 2930115"/>
              <a:gd name="connsiteX40" fmla="*/ 2285525 w 11282409"/>
              <a:gd name="connsiteY40" fmla="*/ 924536 h 2930115"/>
              <a:gd name="connsiteX41" fmla="*/ 2569963 w 11282409"/>
              <a:gd name="connsiteY41" fmla="*/ 874628 h 2930115"/>
              <a:gd name="connsiteX42" fmla="*/ 1803218 w 11282409"/>
              <a:gd name="connsiteY42" fmla="*/ 856803 h 2930115"/>
              <a:gd name="connsiteX43" fmla="*/ 625276 w 11282409"/>
              <a:gd name="connsiteY43" fmla="*/ 682124 h 2930115"/>
              <a:gd name="connsiteX44" fmla="*/ 736578 w 11282409"/>
              <a:gd name="connsiteY44" fmla="*/ 521703 h 2930115"/>
              <a:gd name="connsiteX45" fmla="*/ 155336 w 11282409"/>
              <a:gd name="connsiteY45" fmla="*/ 550222 h 2930115"/>
              <a:gd name="connsiteX46" fmla="*/ 421223 w 11282409"/>
              <a:gd name="connsiteY46" fmla="*/ 425451 h 2930115"/>
              <a:gd name="connsiteX47" fmla="*/ 201712 w 11282409"/>
              <a:gd name="connsiteY47" fmla="*/ 404062 h 2930115"/>
              <a:gd name="connsiteX48" fmla="*/ 3843 w 11282409"/>
              <a:gd name="connsiteY48" fmla="*/ 314939 h 2930115"/>
              <a:gd name="connsiteX49" fmla="*/ 829329 w 11282409"/>
              <a:gd name="connsiteY49" fmla="*/ 175909 h 2930115"/>
              <a:gd name="connsiteX50" fmla="*/ 1045749 w 11282409"/>
              <a:gd name="connsiteY50" fmla="*/ 47572 h 2930115"/>
              <a:gd name="connsiteX51" fmla="*/ 1172509 w 11282409"/>
              <a:gd name="connsiteY51" fmla="*/ 11924 h 2930115"/>
              <a:gd name="connsiteX52" fmla="*/ 1257531 w 11282409"/>
              <a:gd name="connsiteY52" fmla="*/ 7914 h 293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282409" h="2930115">
                <a:moveTo>
                  <a:pt x="1277174" y="0"/>
                </a:moveTo>
                <a:lnTo>
                  <a:pt x="11077320" y="0"/>
                </a:lnTo>
                <a:lnTo>
                  <a:pt x="10933044" y="93916"/>
                </a:lnTo>
                <a:cubicBezTo>
                  <a:pt x="10973237" y="147389"/>
                  <a:pt x="11059805" y="83222"/>
                  <a:pt x="11087630" y="165214"/>
                </a:cubicBezTo>
                <a:cubicBezTo>
                  <a:pt x="10865028" y="304245"/>
                  <a:pt x="10660974" y="478924"/>
                  <a:pt x="10401271" y="582307"/>
                </a:cubicBezTo>
                <a:cubicBezTo>
                  <a:pt x="10614599" y="507443"/>
                  <a:pt x="10827927" y="543093"/>
                  <a:pt x="11038163" y="511009"/>
                </a:cubicBezTo>
                <a:cubicBezTo>
                  <a:pt x="11065988" y="553787"/>
                  <a:pt x="11019613" y="553787"/>
                  <a:pt x="11004154" y="568047"/>
                </a:cubicBezTo>
                <a:cubicBezTo>
                  <a:pt x="10988696" y="582307"/>
                  <a:pt x="10967053" y="593001"/>
                  <a:pt x="10970146" y="625085"/>
                </a:cubicBezTo>
                <a:cubicBezTo>
                  <a:pt x="11065988" y="639345"/>
                  <a:pt x="11171107" y="589437"/>
                  <a:pt x="11270042" y="589437"/>
                </a:cubicBezTo>
                <a:lnTo>
                  <a:pt x="11270042" y="650039"/>
                </a:lnTo>
                <a:cubicBezTo>
                  <a:pt x="11236032" y="671428"/>
                  <a:pt x="11192750" y="678558"/>
                  <a:pt x="11177291" y="721337"/>
                </a:cubicBezTo>
                <a:cubicBezTo>
                  <a:pt x="11208207" y="714208"/>
                  <a:pt x="11239125" y="710643"/>
                  <a:pt x="11270042" y="703512"/>
                </a:cubicBezTo>
                <a:lnTo>
                  <a:pt x="11282409" y="703512"/>
                </a:lnTo>
                <a:lnTo>
                  <a:pt x="11282409" y="981574"/>
                </a:lnTo>
                <a:cubicBezTo>
                  <a:pt x="9254245" y="2952959"/>
                  <a:pt x="4397165" y="2906615"/>
                  <a:pt x="4053985" y="2928005"/>
                </a:cubicBezTo>
                <a:cubicBezTo>
                  <a:pt x="3945776" y="2935134"/>
                  <a:pt x="3491294" y="2924439"/>
                  <a:pt x="3386175" y="2892355"/>
                </a:cubicBezTo>
                <a:cubicBezTo>
                  <a:pt x="3243956" y="2853141"/>
                  <a:pt x="3228499" y="2774714"/>
                  <a:pt x="3228499" y="2774714"/>
                </a:cubicBezTo>
                <a:cubicBezTo>
                  <a:pt x="3228499" y="2774714"/>
                  <a:pt x="3299608" y="2742630"/>
                  <a:pt x="3389267" y="2717676"/>
                </a:cubicBezTo>
                <a:cubicBezTo>
                  <a:pt x="3562404" y="2667768"/>
                  <a:pt x="3704623" y="2575080"/>
                  <a:pt x="3883942" y="2535866"/>
                </a:cubicBezTo>
                <a:cubicBezTo>
                  <a:pt x="3723173" y="2546561"/>
                  <a:pt x="3562404" y="2553691"/>
                  <a:pt x="3401634" y="2564386"/>
                </a:cubicBezTo>
                <a:cubicBezTo>
                  <a:pt x="3624237" y="2468133"/>
                  <a:pt x="3859208" y="2453874"/>
                  <a:pt x="4087994" y="2414660"/>
                </a:cubicBezTo>
                <a:cubicBezTo>
                  <a:pt x="4162197" y="2403966"/>
                  <a:pt x="4285864" y="2436049"/>
                  <a:pt x="4285864" y="2336233"/>
                </a:cubicBezTo>
                <a:cubicBezTo>
                  <a:pt x="4282774" y="2272064"/>
                  <a:pt x="4162197" y="2300584"/>
                  <a:pt x="4091088" y="2304149"/>
                </a:cubicBezTo>
                <a:cubicBezTo>
                  <a:pt x="3775732" y="2314843"/>
                  <a:pt x="3463469" y="2361187"/>
                  <a:pt x="3148114" y="2400401"/>
                </a:cubicBezTo>
                <a:cubicBezTo>
                  <a:pt x="3117196" y="2403966"/>
                  <a:pt x="3080097" y="2421790"/>
                  <a:pt x="3058455" y="2411095"/>
                </a:cubicBezTo>
                <a:cubicBezTo>
                  <a:pt x="2879135" y="2339797"/>
                  <a:pt x="2675082" y="2357622"/>
                  <a:pt x="2443203" y="2336233"/>
                </a:cubicBezTo>
                <a:cubicBezTo>
                  <a:pt x="2569963" y="2254241"/>
                  <a:pt x="2678173" y="2311278"/>
                  <a:pt x="2786383" y="2257805"/>
                </a:cubicBezTo>
                <a:cubicBezTo>
                  <a:pt x="2653440" y="2200766"/>
                  <a:pt x="2517405" y="2225722"/>
                  <a:pt x="2390644" y="2211461"/>
                </a:cubicBezTo>
                <a:cubicBezTo>
                  <a:pt x="2297893" y="2200766"/>
                  <a:pt x="1963988" y="2186507"/>
                  <a:pt x="1911429" y="2168683"/>
                </a:cubicBezTo>
                <a:cubicBezTo>
                  <a:pt x="1750660" y="2115209"/>
                  <a:pt x="1558974" y="2122339"/>
                  <a:pt x="1416755" y="2026087"/>
                </a:cubicBezTo>
                <a:cubicBezTo>
                  <a:pt x="1314728" y="1958354"/>
                  <a:pt x="1178693" y="2015393"/>
                  <a:pt x="1070483" y="1979743"/>
                </a:cubicBezTo>
                <a:cubicBezTo>
                  <a:pt x="1024107" y="1929835"/>
                  <a:pt x="1089033" y="1894186"/>
                  <a:pt x="1104491" y="1854972"/>
                </a:cubicBezTo>
                <a:cubicBezTo>
                  <a:pt x="1126133" y="1805064"/>
                  <a:pt x="1067391" y="1794370"/>
                  <a:pt x="1039566" y="1748026"/>
                </a:cubicBezTo>
                <a:cubicBezTo>
                  <a:pt x="1231252" y="1751591"/>
                  <a:pt x="1413663" y="1737331"/>
                  <a:pt x="1623900" y="1694553"/>
                </a:cubicBezTo>
                <a:cubicBezTo>
                  <a:pt x="1537332" y="1630384"/>
                  <a:pt x="1463130" y="1690987"/>
                  <a:pt x="1401296" y="1676728"/>
                </a:cubicBezTo>
                <a:cubicBezTo>
                  <a:pt x="1358012" y="1666033"/>
                  <a:pt x="1302362" y="1676728"/>
                  <a:pt x="1302362" y="1623255"/>
                </a:cubicBezTo>
                <a:cubicBezTo>
                  <a:pt x="1302362" y="1580476"/>
                  <a:pt x="1351829" y="1573345"/>
                  <a:pt x="1385838" y="1566216"/>
                </a:cubicBezTo>
                <a:cubicBezTo>
                  <a:pt x="1518781" y="1541262"/>
                  <a:pt x="1648633" y="1509178"/>
                  <a:pt x="1756843" y="1377277"/>
                </a:cubicBezTo>
                <a:cubicBezTo>
                  <a:pt x="1407480" y="1334499"/>
                  <a:pt x="1048840" y="1502049"/>
                  <a:pt x="721120" y="1387972"/>
                </a:cubicBezTo>
                <a:cubicBezTo>
                  <a:pt x="748945" y="1313109"/>
                  <a:pt x="813871" y="1327368"/>
                  <a:pt x="857154" y="1323803"/>
                </a:cubicBezTo>
                <a:cubicBezTo>
                  <a:pt x="1147775" y="1291720"/>
                  <a:pt x="2127849" y="903147"/>
                  <a:pt x="2285525" y="924536"/>
                </a:cubicBezTo>
                <a:cubicBezTo>
                  <a:pt x="2381369" y="935231"/>
                  <a:pt x="2480304" y="928101"/>
                  <a:pt x="2569963" y="874628"/>
                </a:cubicBezTo>
                <a:cubicBezTo>
                  <a:pt x="2678173" y="810460"/>
                  <a:pt x="1988721" y="945926"/>
                  <a:pt x="1803218" y="856803"/>
                </a:cubicBezTo>
                <a:cubicBezTo>
                  <a:pt x="1713559" y="814024"/>
                  <a:pt x="956090" y="689253"/>
                  <a:pt x="625276" y="682124"/>
                </a:cubicBezTo>
                <a:cubicBezTo>
                  <a:pt x="656194" y="614390"/>
                  <a:pt x="770587" y="617955"/>
                  <a:pt x="736578" y="521703"/>
                </a:cubicBezTo>
                <a:cubicBezTo>
                  <a:pt x="557259" y="514574"/>
                  <a:pt x="365573" y="575176"/>
                  <a:pt x="155336" y="550222"/>
                </a:cubicBezTo>
                <a:cubicBezTo>
                  <a:pt x="229537" y="464666"/>
                  <a:pt x="337746" y="471795"/>
                  <a:pt x="421223" y="425451"/>
                </a:cubicBezTo>
                <a:cubicBezTo>
                  <a:pt x="356297" y="361283"/>
                  <a:pt x="275913" y="400497"/>
                  <a:pt x="201712" y="404062"/>
                </a:cubicBezTo>
                <a:cubicBezTo>
                  <a:pt x="136786" y="407627"/>
                  <a:pt x="-27075" y="318505"/>
                  <a:pt x="3843" y="314939"/>
                </a:cubicBezTo>
                <a:cubicBezTo>
                  <a:pt x="282096" y="293551"/>
                  <a:pt x="551076" y="197299"/>
                  <a:pt x="829329" y="175909"/>
                </a:cubicBezTo>
                <a:cubicBezTo>
                  <a:pt x="922080" y="168779"/>
                  <a:pt x="1027200" y="175909"/>
                  <a:pt x="1045749" y="47572"/>
                </a:cubicBezTo>
                <a:cubicBezTo>
                  <a:pt x="1048840" y="11924"/>
                  <a:pt x="1039566" y="4795"/>
                  <a:pt x="1172509" y="11924"/>
                </a:cubicBezTo>
                <a:cubicBezTo>
                  <a:pt x="1198789" y="13707"/>
                  <a:pt x="1228933" y="14598"/>
                  <a:pt x="1257531" y="7914"/>
                </a:cubicBezTo>
                <a:close/>
              </a:path>
            </a:pathLst>
          </a:custGeom>
          <a:solidFill>
            <a:srgbClr val="84A4CF">
              <a:alpha val="20000"/>
            </a:srgbClr>
          </a:solidFill>
          <a:ln w="32707" cap="flat">
            <a:noFill/>
            <a:prstDash val="solid"/>
            <a:miter/>
          </a:ln>
        </p:spPr>
        <p:txBody>
          <a:bodyPr wrap="square" rtlCol="0" anchor="ctr">
            <a:noAutofit/>
          </a:bodyPr>
          <a:lstStyle/>
          <a:p>
            <a:endParaRPr lang="en-US">
              <a:solidFill>
                <a:schemeClr val="tx1"/>
              </a:solidFill>
            </a:endParaRPr>
          </a:p>
        </p:txBody>
      </p:sp>
      <p:sp>
        <p:nvSpPr>
          <p:cNvPr id="6" name="Rectangle 5">
            <a:extLst>
              <a:ext uri="{FF2B5EF4-FFF2-40B4-BE49-F238E27FC236}">
                <a16:creationId xmlns:a16="http://schemas.microsoft.com/office/drawing/2014/main" id="{502F146E-F84F-43F9-9DE2-C0C77350EFCE}"/>
              </a:ext>
            </a:extLst>
          </p:cNvPr>
          <p:cNvSpPr/>
          <p:nvPr/>
        </p:nvSpPr>
        <p:spPr>
          <a:xfrm>
            <a:off x="1038687" y="5623399"/>
            <a:ext cx="9383697" cy="369332"/>
          </a:xfrm>
          <a:prstGeom prst="rect">
            <a:avLst/>
          </a:prstGeom>
        </p:spPr>
        <p:txBody>
          <a:bodyPr wrap="square">
            <a:spAutoFit/>
          </a:bodyPr>
          <a:lstStyle/>
          <a:p>
            <a:r>
              <a:rPr lang="en-GB" dirty="0"/>
              <a:t> </a:t>
            </a:r>
            <a:endParaRPr lang="en-GB" sz="1600" i="1" dirty="0">
              <a:solidFill>
                <a:schemeClr val="accent2"/>
              </a:solidFill>
            </a:endParaRPr>
          </a:p>
        </p:txBody>
      </p:sp>
      <p:sp>
        <p:nvSpPr>
          <p:cNvPr id="3" name="Rectangle 2">
            <a:extLst>
              <a:ext uri="{FF2B5EF4-FFF2-40B4-BE49-F238E27FC236}">
                <a16:creationId xmlns:a16="http://schemas.microsoft.com/office/drawing/2014/main" id="{586D9381-7924-4E99-A34B-C6559656D776}"/>
              </a:ext>
            </a:extLst>
          </p:cNvPr>
          <p:cNvSpPr/>
          <p:nvPr/>
        </p:nvSpPr>
        <p:spPr>
          <a:xfrm>
            <a:off x="1494122" y="1636697"/>
            <a:ext cx="9200707" cy="4616648"/>
          </a:xfrm>
          <a:prstGeom prst="rect">
            <a:avLst/>
          </a:prstGeom>
        </p:spPr>
        <p:txBody>
          <a:bodyPr wrap="square">
            <a:spAutoFit/>
          </a:bodyPr>
          <a:lstStyle/>
          <a:p>
            <a:pPr algn="ctr"/>
            <a:r>
              <a:rPr lang="en-GB" sz="1400" dirty="0">
                <a:solidFill>
                  <a:schemeClr val="tx2"/>
                </a:solidFill>
              </a:rPr>
              <a:t>I open up to allow the release of all negative patterning within my being that does not serve me.</a:t>
            </a:r>
          </a:p>
          <a:p>
            <a:pPr algn="ctr"/>
            <a:r>
              <a:rPr lang="en-GB" sz="1400" dirty="0">
                <a:solidFill>
                  <a:schemeClr val="tx2"/>
                </a:solidFill>
              </a:rPr>
              <a:t>	I call back and reclaim my personal power from all time, space, realms, dimensions, incarnations, people, places, ideas and stories. I complete all inharmonious situations, stories, contracts and agreements in this moment now, with gratitude, forgiveness and contentment.</a:t>
            </a:r>
          </a:p>
          <a:p>
            <a:pPr algn="ctr"/>
            <a:endParaRPr lang="en-GB" sz="1400" dirty="0">
              <a:solidFill>
                <a:schemeClr val="tx2"/>
              </a:solidFill>
            </a:endParaRPr>
          </a:p>
          <a:p>
            <a:pPr algn="ctr"/>
            <a:r>
              <a:rPr lang="en-GB" sz="1400" dirty="0">
                <a:solidFill>
                  <a:schemeClr val="tx2"/>
                </a:solidFill>
              </a:rPr>
              <a:t>	I allow all personal and ancestral patterns of lack, abuse, neglect and co-dependency from all lineages to be released and forgiven now. I release all negative and toxic energies that encourage me to neglect or abuse, from my subconscious, conscious, energetic and physical bodies of self. I allow myself to be fully cleared and cleansed of all lower versions of self, and shifted into this higher state of awareness that I have chosen.</a:t>
            </a:r>
          </a:p>
          <a:p>
            <a:pPr algn="ctr"/>
            <a:endParaRPr lang="en-GB" sz="1400" dirty="0">
              <a:solidFill>
                <a:schemeClr val="tx2"/>
              </a:solidFill>
            </a:endParaRPr>
          </a:p>
          <a:p>
            <a:pPr algn="ctr"/>
            <a:r>
              <a:rPr lang="en-GB" sz="1400" dirty="0">
                <a:solidFill>
                  <a:schemeClr val="tx2"/>
                </a:solidFill>
              </a:rPr>
              <a:t>	And within this moment, I declare that I am completely free from any ties and cords that kept me bound to my past lower versions. I am liberated into sovereignty. I open up to allow my new perspectives, re-written stories, and affirmation rituals to shift and restructure the functioning of my inner and outer being.</a:t>
            </a:r>
          </a:p>
          <a:p>
            <a:pPr algn="ctr"/>
            <a:endParaRPr lang="en-GB" sz="1400" dirty="0">
              <a:solidFill>
                <a:schemeClr val="tx2"/>
              </a:solidFill>
            </a:endParaRPr>
          </a:p>
          <a:p>
            <a:pPr algn="ctr"/>
            <a:r>
              <a:rPr lang="en-GB" sz="1400" dirty="0">
                <a:solidFill>
                  <a:schemeClr val="tx2"/>
                </a:solidFill>
              </a:rPr>
              <a:t>	I acknowledge and give gratitude for my wholeness, safety, fulfilment, abundance, joy and inspiration, as my new consistent experiences and the theme of my reality.</a:t>
            </a:r>
          </a:p>
          <a:p>
            <a:pPr algn="ctr"/>
            <a:r>
              <a:rPr lang="en-GB" sz="1400" dirty="0">
                <a:solidFill>
                  <a:schemeClr val="tx2"/>
                </a:solidFill>
              </a:rPr>
              <a:t>	I attract and create blissful experiences that benefit me as a whole. I declare that this rings true for all moments across all time + space dimensions. I acknowledge this to be the weavings of my new me. And so it is.</a:t>
            </a:r>
          </a:p>
        </p:txBody>
      </p:sp>
      <p:pic>
        <p:nvPicPr>
          <p:cNvPr id="4" name="Completion">
            <a:hlinkClick r:id="" action="ppaction://media"/>
            <a:extLst>
              <a:ext uri="{FF2B5EF4-FFF2-40B4-BE49-F238E27FC236}">
                <a16:creationId xmlns:a16="http://schemas.microsoft.com/office/drawing/2014/main" id="{C1766F19-3756-4D2C-B8C9-6F96C379CD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19267" y="1106377"/>
            <a:ext cx="406400" cy="406400"/>
          </a:xfrm>
          <a:prstGeom prst="rect">
            <a:avLst/>
          </a:prstGeom>
        </p:spPr>
      </p:pic>
    </p:spTree>
    <p:extLst>
      <p:ext uri="{BB962C8B-B14F-4D97-AF65-F5344CB8AC3E}">
        <p14:creationId xmlns:p14="http://schemas.microsoft.com/office/powerpoint/2010/main" val="2763005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0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28" name="Rectangle 27">
            <a:extLst>
              <a:ext uri="{FF2B5EF4-FFF2-40B4-BE49-F238E27FC236}">
                <a16:creationId xmlns:a16="http://schemas.microsoft.com/office/drawing/2014/main" id="{D839A9B9-F246-4779-A2BA-7AD3DAB54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6DBF0B-F9CF-415C-B3E4-4F88C229E9B2}"/>
              </a:ext>
            </a:extLst>
          </p:cNvPr>
          <p:cNvSpPr>
            <a:spLocks noGrp="1"/>
          </p:cNvSpPr>
          <p:nvPr>
            <p:ph type="title"/>
          </p:nvPr>
        </p:nvSpPr>
        <p:spPr>
          <a:xfrm>
            <a:off x="1755100" y="271258"/>
            <a:ext cx="9144000" cy="1131414"/>
          </a:xfrm>
        </p:spPr>
        <p:txBody>
          <a:bodyPr vert="horz" lIns="91440" tIns="45720" rIns="91440" bIns="45720" rtlCol="0" anchor="b">
            <a:normAutofit/>
          </a:bodyPr>
          <a:lstStyle/>
          <a:p>
            <a:pPr algn="ctr"/>
            <a:r>
              <a:rPr lang="en-US" sz="6000" dirty="0"/>
              <a:t>What is the ‘Shadow’?</a:t>
            </a:r>
          </a:p>
        </p:txBody>
      </p:sp>
      <p:sp>
        <p:nvSpPr>
          <p:cNvPr id="30" name="Freeform: Shape 29">
            <a:extLst>
              <a:ext uri="{FF2B5EF4-FFF2-40B4-BE49-F238E27FC236}">
                <a16:creationId xmlns:a16="http://schemas.microsoft.com/office/drawing/2014/main" id="{689FF3C7-B796-4C63-BF20-B2EE568883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96" y="1"/>
            <a:ext cx="11282409" cy="2930115"/>
          </a:xfrm>
          <a:custGeom>
            <a:avLst/>
            <a:gdLst>
              <a:gd name="connsiteX0" fmla="*/ 1277174 w 11282409"/>
              <a:gd name="connsiteY0" fmla="*/ 0 h 2930115"/>
              <a:gd name="connsiteX1" fmla="*/ 11077320 w 11282409"/>
              <a:gd name="connsiteY1" fmla="*/ 0 h 2930115"/>
              <a:gd name="connsiteX2" fmla="*/ 10933044 w 11282409"/>
              <a:gd name="connsiteY2" fmla="*/ 93916 h 2930115"/>
              <a:gd name="connsiteX3" fmla="*/ 11087630 w 11282409"/>
              <a:gd name="connsiteY3" fmla="*/ 165214 h 2930115"/>
              <a:gd name="connsiteX4" fmla="*/ 10401271 w 11282409"/>
              <a:gd name="connsiteY4" fmla="*/ 582307 h 2930115"/>
              <a:gd name="connsiteX5" fmla="*/ 11038163 w 11282409"/>
              <a:gd name="connsiteY5" fmla="*/ 511009 h 2930115"/>
              <a:gd name="connsiteX6" fmla="*/ 11004154 w 11282409"/>
              <a:gd name="connsiteY6" fmla="*/ 568047 h 2930115"/>
              <a:gd name="connsiteX7" fmla="*/ 10970146 w 11282409"/>
              <a:gd name="connsiteY7" fmla="*/ 625085 h 2930115"/>
              <a:gd name="connsiteX8" fmla="*/ 11270042 w 11282409"/>
              <a:gd name="connsiteY8" fmla="*/ 589437 h 2930115"/>
              <a:gd name="connsiteX9" fmla="*/ 11270042 w 11282409"/>
              <a:gd name="connsiteY9" fmla="*/ 650039 h 2930115"/>
              <a:gd name="connsiteX10" fmla="*/ 11177291 w 11282409"/>
              <a:gd name="connsiteY10" fmla="*/ 721337 h 2930115"/>
              <a:gd name="connsiteX11" fmla="*/ 11270042 w 11282409"/>
              <a:gd name="connsiteY11" fmla="*/ 703512 h 2930115"/>
              <a:gd name="connsiteX12" fmla="*/ 11282409 w 11282409"/>
              <a:gd name="connsiteY12" fmla="*/ 703512 h 2930115"/>
              <a:gd name="connsiteX13" fmla="*/ 11282409 w 11282409"/>
              <a:gd name="connsiteY13" fmla="*/ 981574 h 2930115"/>
              <a:gd name="connsiteX14" fmla="*/ 4053985 w 11282409"/>
              <a:gd name="connsiteY14" fmla="*/ 2928005 h 2930115"/>
              <a:gd name="connsiteX15" fmla="*/ 3386175 w 11282409"/>
              <a:gd name="connsiteY15" fmla="*/ 2892355 h 2930115"/>
              <a:gd name="connsiteX16" fmla="*/ 3228499 w 11282409"/>
              <a:gd name="connsiteY16" fmla="*/ 2774714 h 2930115"/>
              <a:gd name="connsiteX17" fmla="*/ 3389267 w 11282409"/>
              <a:gd name="connsiteY17" fmla="*/ 2717676 h 2930115"/>
              <a:gd name="connsiteX18" fmla="*/ 3883942 w 11282409"/>
              <a:gd name="connsiteY18" fmla="*/ 2535866 h 2930115"/>
              <a:gd name="connsiteX19" fmla="*/ 3401634 w 11282409"/>
              <a:gd name="connsiteY19" fmla="*/ 2564386 h 2930115"/>
              <a:gd name="connsiteX20" fmla="*/ 4087994 w 11282409"/>
              <a:gd name="connsiteY20" fmla="*/ 2414660 h 2930115"/>
              <a:gd name="connsiteX21" fmla="*/ 4285864 w 11282409"/>
              <a:gd name="connsiteY21" fmla="*/ 2336233 h 2930115"/>
              <a:gd name="connsiteX22" fmla="*/ 4091088 w 11282409"/>
              <a:gd name="connsiteY22" fmla="*/ 2304149 h 2930115"/>
              <a:gd name="connsiteX23" fmla="*/ 3148114 w 11282409"/>
              <a:gd name="connsiteY23" fmla="*/ 2400401 h 2930115"/>
              <a:gd name="connsiteX24" fmla="*/ 3058455 w 11282409"/>
              <a:gd name="connsiteY24" fmla="*/ 2411095 h 2930115"/>
              <a:gd name="connsiteX25" fmla="*/ 2443203 w 11282409"/>
              <a:gd name="connsiteY25" fmla="*/ 2336233 h 2930115"/>
              <a:gd name="connsiteX26" fmla="*/ 2786383 w 11282409"/>
              <a:gd name="connsiteY26" fmla="*/ 2257805 h 2930115"/>
              <a:gd name="connsiteX27" fmla="*/ 2390644 w 11282409"/>
              <a:gd name="connsiteY27" fmla="*/ 2211461 h 2930115"/>
              <a:gd name="connsiteX28" fmla="*/ 1911429 w 11282409"/>
              <a:gd name="connsiteY28" fmla="*/ 2168683 h 2930115"/>
              <a:gd name="connsiteX29" fmla="*/ 1416755 w 11282409"/>
              <a:gd name="connsiteY29" fmla="*/ 2026087 h 2930115"/>
              <a:gd name="connsiteX30" fmla="*/ 1070483 w 11282409"/>
              <a:gd name="connsiteY30" fmla="*/ 1979743 h 2930115"/>
              <a:gd name="connsiteX31" fmla="*/ 1104491 w 11282409"/>
              <a:gd name="connsiteY31" fmla="*/ 1854972 h 2930115"/>
              <a:gd name="connsiteX32" fmla="*/ 1039566 w 11282409"/>
              <a:gd name="connsiteY32" fmla="*/ 1748026 h 2930115"/>
              <a:gd name="connsiteX33" fmla="*/ 1623900 w 11282409"/>
              <a:gd name="connsiteY33" fmla="*/ 1694553 h 2930115"/>
              <a:gd name="connsiteX34" fmla="*/ 1401296 w 11282409"/>
              <a:gd name="connsiteY34" fmla="*/ 1676728 h 2930115"/>
              <a:gd name="connsiteX35" fmla="*/ 1302362 w 11282409"/>
              <a:gd name="connsiteY35" fmla="*/ 1623255 h 2930115"/>
              <a:gd name="connsiteX36" fmla="*/ 1385838 w 11282409"/>
              <a:gd name="connsiteY36" fmla="*/ 1566216 h 2930115"/>
              <a:gd name="connsiteX37" fmla="*/ 1756843 w 11282409"/>
              <a:gd name="connsiteY37" fmla="*/ 1377277 h 2930115"/>
              <a:gd name="connsiteX38" fmla="*/ 721120 w 11282409"/>
              <a:gd name="connsiteY38" fmla="*/ 1387972 h 2930115"/>
              <a:gd name="connsiteX39" fmla="*/ 857154 w 11282409"/>
              <a:gd name="connsiteY39" fmla="*/ 1323803 h 2930115"/>
              <a:gd name="connsiteX40" fmla="*/ 2285525 w 11282409"/>
              <a:gd name="connsiteY40" fmla="*/ 924536 h 2930115"/>
              <a:gd name="connsiteX41" fmla="*/ 2569963 w 11282409"/>
              <a:gd name="connsiteY41" fmla="*/ 874628 h 2930115"/>
              <a:gd name="connsiteX42" fmla="*/ 1803218 w 11282409"/>
              <a:gd name="connsiteY42" fmla="*/ 856803 h 2930115"/>
              <a:gd name="connsiteX43" fmla="*/ 625276 w 11282409"/>
              <a:gd name="connsiteY43" fmla="*/ 682124 h 2930115"/>
              <a:gd name="connsiteX44" fmla="*/ 736578 w 11282409"/>
              <a:gd name="connsiteY44" fmla="*/ 521703 h 2930115"/>
              <a:gd name="connsiteX45" fmla="*/ 155336 w 11282409"/>
              <a:gd name="connsiteY45" fmla="*/ 550222 h 2930115"/>
              <a:gd name="connsiteX46" fmla="*/ 421223 w 11282409"/>
              <a:gd name="connsiteY46" fmla="*/ 425451 h 2930115"/>
              <a:gd name="connsiteX47" fmla="*/ 201712 w 11282409"/>
              <a:gd name="connsiteY47" fmla="*/ 404062 h 2930115"/>
              <a:gd name="connsiteX48" fmla="*/ 3843 w 11282409"/>
              <a:gd name="connsiteY48" fmla="*/ 314939 h 2930115"/>
              <a:gd name="connsiteX49" fmla="*/ 829329 w 11282409"/>
              <a:gd name="connsiteY49" fmla="*/ 175909 h 2930115"/>
              <a:gd name="connsiteX50" fmla="*/ 1045749 w 11282409"/>
              <a:gd name="connsiteY50" fmla="*/ 47572 h 2930115"/>
              <a:gd name="connsiteX51" fmla="*/ 1172509 w 11282409"/>
              <a:gd name="connsiteY51" fmla="*/ 11924 h 2930115"/>
              <a:gd name="connsiteX52" fmla="*/ 1257531 w 11282409"/>
              <a:gd name="connsiteY52" fmla="*/ 7914 h 293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282409" h="2930115">
                <a:moveTo>
                  <a:pt x="1277174" y="0"/>
                </a:moveTo>
                <a:lnTo>
                  <a:pt x="11077320" y="0"/>
                </a:lnTo>
                <a:lnTo>
                  <a:pt x="10933044" y="93916"/>
                </a:lnTo>
                <a:cubicBezTo>
                  <a:pt x="10973237" y="147389"/>
                  <a:pt x="11059805" y="83222"/>
                  <a:pt x="11087630" y="165214"/>
                </a:cubicBezTo>
                <a:cubicBezTo>
                  <a:pt x="10865028" y="304245"/>
                  <a:pt x="10660974" y="478924"/>
                  <a:pt x="10401271" y="582307"/>
                </a:cubicBezTo>
                <a:cubicBezTo>
                  <a:pt x="10614599" y="507443"/>
                  <a:pt x="10827927" y="543093"/>
                  <a:pt x="11038163" y="511009"/>
                </a:cubicBezTo>
                <a:cubicBezTo>
                  <a:pt x="11065988" y="553787"/>
                  <a:pt x="11019613" y="553787"/>
                  <a:pt x="11004154" y="568047"/>
                </a:cubicBezTo>
                <a:cubicBezTo>
                  <a:pt x="10988696" y="582307"/>
                  <a:pt x="10967053" y="593001"/>
                  <a:pt x="10970146" y="625085"/>
                </a:cubicBezTo>
                <a:cubicBezTo>
                  <a:pt x="11065988" y="639345"/>
                  <a:pt x="11171107" y="589437"/>
                  <a:pt x="11270042" y="589437"/>
                </a:cubicBezTo>
                <a:lnTo>
                  <a:pt x="11270042" y="650039"/>
                </a:lnTo>
                <a:cubicBezTo>
                  <a:pt x="11236032" y="671428"/>
                  <a:pt x="11192750" y="678558"/>
                  <a:pt x="11177291" y="721337"/>
                </a:cubicBezTo>
                <a:cubicBezTo>
                  <a:pt x="11208207" y="714208"/>
                  <a:pt x="11239125" y="710643"/>
                  <a:pt x="11270042" y="703512"/>
                </a:cubicBezTo>
                <a:lnTo>
                  <a:pt x="11282409" y="703512"/>
                </a:lnTo>
                <a:lnTo>
                  <a:pt x="11282409" y="981574"/>
                </a:lnTo>
                <a:cubicBezTo>
                  <a:pt x="9254245" y="2952959"/>
                  <a:pt x="4397165" y="2906615"/>
                  <a:pt x="4053985" y="2928005"/>
                </a:cubicBezTo>
                <a:cubicBezTo>
                  <a:pt x="3945776" y="2935134"/>
                  <a:pt x="3491294" y="2924439"/>
                  <a:pt x="3386175" y="2892355"/>
                </a:cubicBezTo>
                <a:cubicBezTo>
                  <a:pt x="3243956" y="2853141"/>
                  <a:pt x="3228499" y="2774714"/>
                  <a:pt x="3228499" y="2774714"/>
                </a:cubicBezTo>
                <a:cubicBezTo>
                  <a:pt x="3228499" y="2774714"/>
                  <a:pt x="3299608" y="2742630"/>
                  <a:pt x="3389267" y="2717676"/>
                </a:cubicBezTo>
                <a:cubicBezTo>
                  <a:pt x="3562404" y="2667768"/>
                  <a:pt x="3704623" y="2575080"/>
                  <a:pt x="3883942" y="2535866"/>
                </a:cubicBezTo>
                <a:cubicBezTo>
                  <a:pt x="3723173" y="2546561"/>
                  <a:pt x="3562404" y="2553691"/>
                  <a:pt x="3401634" y="2564386"/>
                </a:cubicBezTo>
                <a:cubicBezTo>
                  <a:pt x="3624237" y="2468133"/>
                  <a:pt x="3859208" y="2453874"/>
                  <a:pt x="4087994" y="2414660"/>
                </a:cubicBezTo>
                <a:cubicBezTo>
                  <a:pt x="4162197" y="2403966"/>
                  <a:pt x="4285864" y="2436049"/>
                  <a:pt x="4285864" y="2336233"/>
                </a:cubicBezTo>
                <a:cubicBezTo>
                  <a:pt x="4282774" y="2272064"/>
                  <a:pt x="4162197" y="2300584"/>
                  <a:pt x="4091088" y="2304149"/>
                </a:cubicBezTo>
                <a:cubicBezTo>
                  <a:pt x="3775732" y="2314843"/>
                  <a:pt x="3463469" y="2361187"/>
                  <a:pt x="3148114" y="2400401"/>
                </a:cubicBezTo>
                <a:cubicBezTo>
                  <a:pt x="3117196" y="2403966"/>
                  <a:pt x="3080097" y="2421790"/>
                  <a:pt x="3058455" y="2411095"/>
                </a:cubicBezTo>
                <a:cubicBezTo>
                  <a:pt x="2879135" y="2339797"/>
                  <a:pt x="2675082" y="2357622"/>
                  <a:pt x="2443203" y="2336233"/>
                </a:cubicBezTo>
                <a:cubicBezTo>
                  <a:pt x="2569963" y="2254241"/>
                  <a:pt x="2678173" y="2311278"/>
                  <a:pt x="2786383" y="2257805"/>
                </a:cubicBezTo>
                <a:cubicBezTo>
                  <a:pt x="2653440" y="2200766"/>
                  <a:pt x="2517405" y="2225722"/>
                  <a:pt x="2390644" y="2211461"/>
                </a:cubicBezTo>
                <a:cubicBezTo>
                  <a:pt x="2297893" y="2200766"/>
                  <a:pt x="1963988" y="2186507"/>
                  <a:pt x="1911429" y="2168683"/>
                </a:cubicBezTo>
                <a:cubicBezTo>
                  <a:pt x="1750660" y="2115209"/>
                  <a:pt x="1558974" y="2122339"/>
                  <a:pt x="1416755" y="2026087"/>
                </a:cubicBezTo>
                <a:cubicBezTo>
                  <a:pt x="1314728" y="1958354"/>
                  <a:pt x="1178693" y="2015393"/>
                  <a:pt x="1070483" y="1979743"/>
                </a:cubicBezTo>
                <a:cubicBezTo>
                  <a:pt x="1024107" y="1929835"/>
                  <a:pt x="1089033" y="1894186"/>
                  <a:pt x="1104491" y="1854972"/>
                </a:cubicBezTo>
                <a:cubicBezTo>
                  <a:pt x="1126133" y="1805064"/>
                  <a:pt x="1067391" y="1794370"/>
                  <a:pt x="1039566" y="1748026"/>
                </a:cubicBezTo>
                <a:cubicBezTo>
                  <a:pt x="1231252" y="1751591"/>
                  <a:pt x="1413663" y="1737331"/>
                  <a:pt x="1623900" y="1694553"/>
                </a:cubicBezTo>
                <a:cubicBezTo>
                  <a:pt x="1537332" y="1630384"/>
                  <a:pt x="1463130" y="1690987"/>
                  <a:pt x="1401296" y="1676728"/>
                </a:cubicBezTo>
                <a:cubicBezTo>
                  <a:pt x="1358012" y="1666033"/>
                  <a:pt x="1302362" y="1676728"/>
                  <a:pt x="1302362" y="1623255"/>
                </a:cubicBezTo>
                <a:cubicBezTo>
                  <a:pt x="1302362" y="1580476"/>
                  <a:pt x="1351829" y="1573345"/>
                  <a:pt x="1385838" y="1566216"/>
                </a:cubicBezTo>
                <a:cubicBezTo>
                  <a:pt x="1518781" y="1541262"/>
                  <a:pt x="1648633" y="1509178"/>
                  <a:pt x="1756843" y="1377277"/>
                </a:cubicBezTo>
                <a:cubicBezTo>
                  <a:pt x="1407480" y="1334499"/>
                  <a:pt x="1048840" y="1502049"/>
                  <a:pt x="721120" y="1387972"/>
                </a:cubicBezTo>
                <a:cubicBezTo>
                  <a:pt x="748945" y="1313109"/>
                  <a:pt x="813871" y="1327368"/>
                  <a:pt x="857154" y="1323803"/>
                </a:cubicBezTo>
                <a:cubicBezTo>
                  <a:pt x="1147775" y="1291720"/>
                  <a:pt x="2127849" y="903147"/>
                  <a:pt x="2285525" y="924536"/>
                </a:cubicBezTo>
                <a:cubicBezTo>
                  <a:pt x="2381369" y="935231"/>
                  <a:pt x="2480304" y="928101"/>
                  <a:pt x="2569963" y="874628"/>
                </a:cubicBezTo>
                <a:cubicBezTo>
                  <a:pt x="2678173" y="810460"/>
                  <a:pt x="1988721" y="945926"/>
                  <a:pt x="1803218" y="856803"/>
                </a:cubicBezTo>
                <a:cubicBezTo>
                  <a:pt x="1713559" y="814024"/>
                  <a:pt x="956090" y="689253"/>
                  <a:pt x="625276" y="682124"/>
                </a:cubicBezTo>
                <a:cubicBezTo>
                  <a:pt x="656194" y="614390"/>
                  <a:pt x="770587" y="617955"/>
                  <a:pt x="736578" y="521703"/>
                </a:cubicBezTo>
                <a:cubicBezTo>
                  <a:pt x="557259" y="514574"/>
                  <a:pt x="365573" y="575176"/>
                  <a:pt x="155336" y="550222"/>
                </a:cubicBezTo>
                <a:cubicBezTo>
                  <a:pt x="229537" y="464666"/>
                  <a:pt x="337746" y="471795"/>
                  <a:pt x="421223" y="425451"/>
                </a:cubicBezTo>
                <a:cubicBezTo>
                  <a:pt x="356297" y="361283"/>
                  <a:pt x="275913" y="400497"/>
                  <a:pt x="201712" y="404062"/>
                </a:cubicBezTo>
                <a:cubicBezTo>
                  <a:pt x="136786" y="407627"/>
                  <a:pt x="-27075" y="318505"/>
                  <a:pt x="3843" y="314939"/>
                </a:cubicBezTo>
                <a:cubicBezTo>
                  <a:pt x="282096" y="293551"/>
                  <a:pt x="551076" y="197299"/>
                  <a:pt x="829329" y="175909"/>
                </a:cubicBezTo>
                <a:cubicBezTo>
                  <a:pt x="922080" y="168779"/>
                  <a:pt x="1027200" y="175909"/>
                  <a:pt x="1045749" y="47572"/>
                </a:cubicBezTo>
                <a:cubicBezTo>
                  <a:pt x="1048840" y="11924"/>
                  <a:pt x="1039566" y="4795"/>
                  <a:pt x="1172509" y="11924"/>
                </a:cubicBezTo>
                <a:cubicBezTo>
                  <a:pt x="1198789" y="13707"/>
                  <a:pt x="1228933" y="14598"/>
                  <a:pt x="1257531" y="7914"/>
                </a:cubicBezTo>
                <a:close/>
              </a:path>
            </a:pathLst>
          </a:custGeom>
          <a:solidFill>
            <a:srgbClr val="84A4CF">
              <a:alpha val="20000"/>
            </a:srgbClr>
          </a:solidFill>
          <a:ln w="32707" cap="flat">
            <a:noFill/>
            <a:prstDash val="solid"/>
            <a:miter/>
          </a:ln>
        </p:spPr>
        <p:txBody>
          <a:bodyPr wrap="square" rtlCol="0" anchor="ctr">
            <a:noAutofit/>
          </a:bodyPr>
          <a:lstStyle/>
          <a:p>
            <a:endParaRPr lang="en-US">
              <a:solidFill>
                <a:schemeClr val="tx1"/>
              </a:solidFill>
            </a:endParaRPr>
          </a:p>
        </p:txBody>
      </p:sp>
      <p:sp>
        <p:nvSpPr>
          <p:cNvPr id="4" name="Rectangle 3">
            <a:extLst>
              <a:ext uri="{FF2B5EF4-FFF2-40B4-BE49-F238E27FC236}">
                <a16:creationId xmlns:a16="http://schemas.microsoft.com/office/drawing/2014/main" id="{2DE9CDD7-3F32-4BDF-A442-CAE32A0A3657}"/>
              </a:ext>
            </a:extLst>
          </p:cNvPr>
          <p:cNvSpPr/>
          <p:nvPr/>
        </p:nvSpPr>
        <p:spPr>
          <a:xfrm>
            <a:off x="1177862" y="1504674"/>
            <a:ext cx="9792070" cy="2246769"/>
          </a:xfrm>
          <a:prstGeom prst="rect">
            <a:avLst/>
          </a:prstGeom>
        </p:spPr>
        <p:txBody>
          <a:bodyPr wrap="square">
            <a:spAutoFit/>
          </a:bodyPr>
          <a:lstStyle/>
          <a:p>
            <a:pPr algn="ctr"/>
            <a:r>
              <a:rPr lang="en-GB" sz="2000" b="1" dirty="0"/>
              <a:t>The shadow is a psychological term for everything we can’t see in ourselves. It is the dark side of our personality because it consists of negative human emotions and impulses like rage, envy, greed, selfishness, desire and the striving for power. The dark side of someone’s personality and what is dark is always known only indirectly through projection, so often behaviour that annoys us about others – Carl Jung</a:t>
            </a:r>
          </a:p>
          <a:p>
            <a:pPr algn="ctr"/>
            <a:endParaRPr lang="en-GB" sz="2000" b="1" dirty="0"/>
          </a:p>
        </p:txBody>
      </p:sp>
      <p:sp>
        <p:nvSpPr>
          <p:cNvPr id="6" name="Rectangle 5">
            <a:extLst>
              <a:ext uri="{FF2B5EF4-FFF2-40B4-BE49-F238E27FC236}">
                <a16:creationId xmlns:a16="http://schemas.microsoft.com/office/drawing/2014/main" id="{F9CE588D-3D79-47B1-B20B-AC9BC1897559}"/>
              </a:ext>
            </a:extLst>
          </p:cNvPr>
          <p:cNvSpPr/>
          <p:nvPr/>
        </p:nvSpPr>
        <p:spPr>
          <a:xfrm>
            <a:off x="1222068" y="3524257"/>
            <a:ext cx="10306493" cy="2308324"/>
          </a:xfrm>
          <a:prstGeom prst="rect">
            <a:avLst/>
          </a:prstGeom>
        </p:spPr>
        <p:txBody>
          <a:bodyPr wrap="square">
            <a:spAutoFit/>
          </a:bodyPr>
          <a:lstStyle/>
          <a:p>
            <a:pPr marL="285750" indent="-285750">
              <a:buFont typeface="Arial" panose="020B0604020202020204" pitchFamily="34" charset="0"/>
              <a:buChar char="•"/>
            </a:pPr>
            <a:r>
              <a:rPr lang="en-GB" dirty="0"/>
              <a:t>What we deny in ourselves, becomes part of the shadow. Anything we believe to be incompatible with our conscious attitude relegates to this dark side</a:t>
            </a:r>
          </a:p>
          <a:p>
            <a:endParaRPr lang="en-GB" dirty="0"/>
          </a:p>
          <a:p>
            <a:pPr marL="285750" indent="-285750">
              <a:buFont typeface="Arial" panose="020B0604020202020204" pitchFamily="34" charset="0"/>
              <a:buChar char="•"/>
            </a:pPr>
            <a:r>
              <a:rPr lang="en-GB" dirty="0"/>
              <a:t>The personal shadow is basically the disowned self. It represents the parts of us we no longer claim to be our own, including positive qualities</a:t>
            </a:r>
          </a:p>
          <a:p>
            <a:endParaRPr lang="en-GB" dirty="0"/>
          </a:p>
          <a:p>
            <a:pPr marL="285750" indent="-285750">
              <a:buFont typeface="Arial" panose="020B0604020202020204" pitchFamily="34" charset="0"/>
              <a:buChar char="•"/>
            </a:pPr>
            <a:r>
              <a:rPr lang="en-GB" dirty="0"/>
              <a:t>Although we deny them in our attempt to cast them out, we don’t get rid of them. By repressing them, they become part of our unconscious</a:t>
            </a:r>
          </a:p>
        </p:txBody>
      </p:sp>
      <p:sp>
        <p:nvSpPr>
          <p:cNvPr id="7" name="Rectangle 6">
            <a:extLst>
              <a:ext uri="{FF2B5EF4-FFF2-40B4-BE49-F238E27FC236}">
                <a16:creationId xmlns:a16="http://schemas.microsoft.com/office/drawing/2014/main" id="{4986037B-BF81-4C22-8479-DF085781D074}"/>
              </a:ext>
            </a:extLst>
          </p:cNvPr>
          <p:cNvSpPr/>
          <p:nvPr/>
        </p:nvSpPr>
        <p:spPr>
          <a:xfrm>
            <a:off x="2892056" y="5994481"/>
            <a:ext cx="6096000" cy="671915"/>
          </a:xfrm>
          <a:prstGeom prst="rect">
            <a:avLst/>
          </a:prstGeom>
        </p:spPr>
        <p:txBody>
          <a:bodyPr>
            <a:spAutoFit/>
          </a:bodyPr>
          <a:lstStyle/>
          <a:p>
            <a:pPr algn="ctr">
              <a:lnSpc>
                <a:spcPct val="107000"/>
              </a:lnSpc>
              <a:spcBef>
                <a:spcPts val="1200"/>
              </a:spcBef>
              <a:spcAft>
                <a:spcPts val="1200"/>
              </a:spcAft>
            </a:pPr>
            <a:r>
              <a:rPr lang="en-GB" b="1" i="1" dirty="0">
                <a:solidFill>
                  <a:schemeClr val="accent2"/>
                </a:solidFill>
                <a:latin typeface="Calibri Light" panose="020F0302020204030204" pitchFamily="34" charset="0"/>
                <a:ea typeface="Times New Roman" panose="02020603050405020304" pitchFamily="18" charset="0"/>
                <a:cs typeface="Times New Roman" panose="02020603050405020304" pitchFamily="18" charset="0"/>
              </a:rPr>
              <a:t>One does not become enlightened by imagining figures of light, but by making the darkness conscious. – Carl Jung</a:t>
            </a:r>
            <a:endParaRPr lang="en-GB" sz="1600" b="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What is the shadow">
            <a:hlinkClick r:id="" action="ppaction://media"/>
            <a:extLst>
              <a:ext uri="{FF2B5EF4-FFF2-40B4-BE49-F238E27FC236}">
                <a16:creationId xmlns:a16="http://schemas.microsoft.com/office/drawing/2014/main" id="{E7026D91-92BA-4A62-95A3-3AD1F2346C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92700" y="996272"/>
            <a:ext cx="406400" cy="406400"/>
          </a:xfrm>
          <a:prstGeom prst="rect">
            <a:avLst/>
          </a:prstGeom>
        </p:spPr>
      </p:pic>
    </p:spTree>
    <p:extLst>
      <p:ext uri="{BB962C8B-B14F-4D97-AF65-F5344CB8AC3E}">
        <p14:creationId xmlns:p14="http://schemas.microsoft.com/office/powerpoint/2010/main" val="2592189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0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BF0F4E97-E194-4493-885A-6C7C34A446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9CF7FE1C-8BC5-4B0C-A2BC-93AB72C90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rgbClr val="84A4CF">
              <a:alpha val="20000"/>
            </a:srgb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45926266-C3EB-4A26-BAA9-D080A9269F10}"/>
              </a:ext>
            </a:extLst>
          </p:cNvPr>
          <p:cNvSpPr>
            <a:spLocks noGrp="1"/>
          </p:cNvSpPr>
          <p:nvPr>
            <p:ph type="title"/>
          </p:nvPr>
        </p:nvSpPr>
        <p:spPr>
          <a:xfrm>
            <a:off x="5526156" y="365125"/>
            <a:ext cx="5827643" cy="1511300"/>
          </a:xfrm>
        </p:spPr>
        <p:txBody>
          <a:bodyPr vert="horz" lIns="91440" tIns="45720" rIns="91440" bIns="45720" rtlCol="0" anchor="b">
            <a:normAutofit/>
          </a:bodyPr>
          <a:lstStyle/>
          <a:p>
            <a:r>
              <a:rPr lang="en-US"/>
              <a:t>It all started with Carl Jung</a:t>
            </a:r>
          </a:p>
        </p:txBody>
      </p:sp>
      <p:pic>
        <p:nvPicPr>
          <p:cNvPr id="6" name="Picture 5">
            <a:extLst>
              <a:ext uri="{FF2B5EF4-FFF2-40B4-BE49-F238E27FC236}">
                <a16:creationId xmlns:a16="http://schemas.microsoft.com/office/drawing/2014/main" id="{E2C4D6F3-982F-46FE-831A-C7EFA53104D5}"/>
              </a:ext>
            </a:extLst>
          </p:cNvPr>
          <p:cNvPicPr>
            <a:picLocks noChangeAspect="1"/>
          </p:cNvPicPr>
          <p:nvPr/>
        </p:nvPicPr>
        <p:blipFill>
          <a:blip r:embed="rId4"/>
          <a:stretch>
            <a:fillRect/>
          </a:stretch>
        </p:blipFill>
        <p:spPr>
          <a:xfrm>
            <a:off x="596467" y="3914484"/>
            <a:ext cx="4286251" cy="2134074"/>
          </a:xfrm>
          <a:prstGeom prst="rect">
            <a:avLst/>
          </a:prstGeom>
        </p:spPr>
      </p:pic>
      <p:pic>
        <p:nvPicPr>
          <p:cNvPr id="5" name="Picture 4" descr="A person looking at the camera&#10;&#10;Description automatically generated">
            <a:extLst>
              <a:ext uri="{FF2B5EF4-FFF2-40B4-BE49-F238E27FC236}">
                <a16:creationId xmlns:a16="http://schemas.microsoft.com/office/drawing/2014/main" id="{20BC9F33-09A3-4F93-848A-D17AB00B7651}"/>
              </a:ext>
            </a:extLst>
          </p:cNvPr>
          <p:cNvPicPr>
            <a:picLocks noChangeAspect="1"/>
          </p:cNvPicPr>
          <p:nvPr/>
        </p:nvPicPr>
        <p:blipFill>
          <a:blip r:embed="rId5"/>
          <a:stretch>
            <a:fillRect/>
          </a:stretch>
        </p:blipFill>
        <p:spPr>
          <a:xfrm>
            <a:off x="596466" y="974047"/>
            <a:ext cx="4286252" cy="2346201"/>
          </a:xfrm>
          <a:prstGeom prst="rect">
            <a:avLst/>
          </a:prstGeom>
        </p:spPr>
      </p:pic>
      <p:sp>
        <p:nvSpPr>
          <p:cNvPr id="4" name="TextBox 3">
            <a:extLst>
              <a:ext uri="{FF2B5EF4-FFF2-40B4-BE49-F238E27FC236}">
                <a16:creationId xmlns:a16="http://schemas.microsoft.com/office/drawing/2014/main" id="{56C8C2F9-1326-4E91-8BDA-9799D9892A24}"/>
              </a:ext>
            </a:extLst>
          </p:cNvPr>
          <p:cNvSpPr txBox="1"/>
          <p:nvPr/>
        </p:nvSpPr>
        <p:spPr>
          <a:xfrm>
            <a:off x="5526156" y="2055813"/>
            <a:ext cx="5827644" cy="4121149"/>
          </a:xfrm>
          <a:prstGeom prst="rect">
            <a:avLst/>
          </a:prstGeom>
        </p:spPr>
        <p:txBody>
          <a:bodyPr vert="horz" lIns="91440" tIns="45720" rIns="91440" bIns="45720" rtlCol="0" anchor="t">
            <a:normAutofit/>
          </a:bodyPr>
          <a:lstStyle/>
          <a:p>
            <a:pPr marL="285750" indent="-228600">
              <a:lnSpc>
                <a:spcPct val="90000"/>
              </a:lnSpc>
              <a:spcAft>
                <a:spcPts val="600"/>
              </a:spcAft>
              <a:buFont typeface="Arial" panose="020B0604020202020204" pitchFamily="34" charset="0"/>
              <a:buChar char="•"/>
            </a:pPr>
            <a:r>
              <a:rPr lang="en-US" sz="1500"/>
              <a:t>Carl Jung was a Swiss Psychotherapist &amp; Psychiatrist who founded analytical psychology</a:t>
            </a:r>
          </a:p>
          <a:p>
            <a:pPr marL="285750" indent="-228600">
              <a:lnSpc>
                <a:spcPct val="90000"/>
              </a:lnSpc>
              <a:spcAft>
                <a:spcPts val="600"/>
              </a:spcAft>
              <a:buFont typeface="Arial" panose="020B0604020202020204" pitchFamily="34" charset="0"/>
              <a:buChar char="•"/>
            </a:pPr>
            <a:endParaRPr lang="en-US" sz="1500"/>
          </a:p>
          <a:p>
            <a:pPr marL="285750" indent="-228600">
              <a:lnSpc>
                <a:spcPct val="90000"/>
              </a:lnSpc>
              <a:spcAft>
                <a:spcPts val="600"/>
              </a:spcAft>
              <a:buFont typeface="Arial" panose="020B0604020202020204" pitchFamily="34" charset="0"/>
              <a:buChar char="•"/>
            </a:pPr>
            <a:r>
              <a:rPr lang="en-US" sz="1500"/>
              <a:t>Carl Jung was one of the first to mention the term ‘shadow’ based on his work and his patient findings</a:t>
            </a:r>
          </a:p>
          <a:p>
            <a:pPr marL="285750" indent="-228600">
              <a:lnSpc>
                <a:spcPct val="90000"/>
              </a:lnSpc>
              <a:spcAft>
                <a:spcPts val="600"/>
              </a:spcAft>
              <a:buFont typeface="Arial" panose="020B0604020202020204" pitchFamily="34" charset="0"/>
              <a:buChar char="•"/>
            </a:pPr>
            <a:endParaRPr lang="en-US" sz="1500"/>
          </a:p>
          <a:p>
            <a:pPr marL="285750" indent="-228600">
              <a:lnSpc>
                <a:spcPct val="90000"/>
              </a:lnSpc>
              <a:spcAft>
                <a:spcPts val="600"/>
              </a:spcAft>
              <a:buFont typeface="Arial" panose="020B0604020202020204" pitchFamily="34" charset="0"/>
              <a:buChar char="•"/>
            </a:pPr>
            <a:r>
              <a:rPr lang="en-US" sz="1500"/>
              <a:t>He understood that we all have hidden aspects of ourselves, based on human conditioning</a:t>
            </a:r>
          </a:p>
          <a:p>
            <a:pPr marL="285750" indent="-228600">
              <a:lnSpc>
                <a:spcPct val="90000"/>
              </a:lnSpc>
              <a:spcAft>
                <a:spcPts val="600"/>
              </a:spcAft>
              <a:buFont typeface="Arial" panose="020B0604020202020204" pitchFamily="34" charset="0"/>
              <a:buChar char="•"/>
            </a:pPr>
            <a:endParaRPr lang="en-US" sz="1500"/>
          </a:p>
          <a:p>
            <a:pPr marL="285750" indent="-228600">
              <a:lnSpc>
                <a:spcPct val="90000"/>
              </a:lnSpc>
              <a:spcAft>
                <a:spcPts val="600"/>
              </a:spcAft>
              <a:buFont typeface="Arial" panose="020B0604020202020204" pitchFamily="34" charset="0"/>
              <a:buChar char="•"/>
            </a:pPr>
            <a:r>
              <a:rPr lang="en-US" sz="1500"/>
              <a:t>His studies and research also showed that these hidden aspects, our shadow aspects, also have light aspects which are no longer accessible by the conscious due to the denial of our shadows</a:t>
            </a:r>
          </a:p>
          <a:p>
            <a:pPr marL="285750" indent="-228600">
              <a:lnSpc>
                <a:spcPct val="90000"/>
              </a:lnSpc>
              <a:spcAft>
                <a:spcPts val="600"/>
              </a:spcAft>
              <a:buFont typeface="Arial" panose="020B0604020202020204" pitchFamily="34" charset="0"/>
              <a:buChar char="•"/>
            </a:pPr>
            <a:endParaRPr lang="en-US" sz="1500"/>
          </a:p>
          <a:p>
            <a:pPr marL="285750" indent="-228600">
              <a:lnSpc>
                <a:spcPct val="90000"/>
              </a:lnSpc>
              <a:spcAft>
                <a:spcPts val="600"/>
              </a:spcAft>
              <a:buFont typeface="Arial" panose="020B0604020202020204" pitchFamily="34" charset="0"/>
              <a:buChar char="•"/>
            </a:pPr>
            <a:r>
              <a:rPr lang="en-US" sz="1500"/>
              <a:t>Jungian Psychology also developed the </a:t>
            </a:r>
            <a:r>
              <a:rPr lang="en-US" sz="1500">
                <a:hlinkClick r:id="rId6"/>
              </a:rPr>
              <a:t>12 Jungian archetypes </a:t>
            </a:r>
            <a:r>
              <a:rPr lang="en-US" sz="1500"/>
              <a:t>(feel free to do more reading on this)</a:t>
            </a:r>
          </a:p>
        </p:txBody>
      </p:sp>
      <p:pic>
        <p:nvPicPr>
          <p:cNvPr id="3" name="Carl Jung">
            <a:hlinkClick r:id="" action="ppaction://media"/>
            <a:extLst>
              <a:ext uri="{FF2B5EF4-FFF2-40B4-BE49-F238E27FC236}">
                <a16:creationId xmlns:a16="http://schemas.microsoft.com/office/drawing/2014/main" id="{6F4A3BA8-D78F-4B70-8F09-54187FF36D7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54660" y="621507"/>
            <a:ext cx="406400" cy="406400"/>
          </a:xfrm>
          <a:prstGeom prst="rect">
            <a:avLst/>
          </a:prstGeom>
        </p:spPr>
      </p:pic>
    </p:spTree>
    <p:extLst>
      <p:ext uri="{BB962C8B-B14F-4D97-AF65-F5344CB8AC3E}">
        <p14:creationId xmlns:p14="http://schemas.microsoft.com/office/powerpoint/2010/main" val="98203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8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10" name="Rectangle 9">
            <a:extLst>
              <a:ext uri="{FF2B5EF4-FFF2-40B4-BE49-F238E27FC236}">
                <a16:creationId xmlns:a16="http://schemas.microsoft.com/office/drawing/2014/main" id="{D839A9B9-F246-4779-A2BA-7AD3DAB54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B4B972-DCDC-4DD1-8D27-EE4D0587E560}"/>
              </a:ext>
            </a:extLst>
          </p:cNvPr>
          <p:cNvSpPr>
            <a:spLocks noGrp="1"/>
          </p:cNvSpPr>
          <p:nvPr>
            <p:ph type="title"/>
          </p:nvPr>
        </p:nvSpPr>
        <p:spPr>
          <a:xfrm>
            <a:off x="1522476" y="361271"/>
            <a:ext cx="9144000" cy="1263343"/>
          </a:xfrm>
        </p:spPr>
        <p:txBody>
          <a:bodyPr vert="horz" lIns="91440" tIns="45720" rIns="91440" bIns="45720" rtlCol="0" anchor="b">
            <a:normAutofit/>
          </a:bodyPr>
          <a:lstStyle/>
          <a:p>
            <a:pPr algn="ctr"/>
            <a:r>
              <a:rPr lang="en-US" sz="6000" dirty="0"/>
              <a:t>What is Shadow-Work?</a:t>
            </a:r>
          </a:p>
        </p:txBody>
      </p:sp>
      <p:sp>
        <p:nvSpPr>
          <p:cNvPr id="12" name="Freeform: Shape 11">
            <a:extLst>
              <a:ext uri="{FF2B5EF4-FFF2-40B4-BE49-F238E27FC236}">
                <a16:creationId xmlns:a16="http://schemas.microsoft.com/office/drawing/2014/main" id="{689FF3C7-B796-4C63-BF20-B2EE568883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96" y="1"/>
            <a:ext cx="11282409" cy="2930115"/>
          </a:xfrm>
          <a:custGeom>
            <a:avLst/>
            <a:gdLst>
              <a:gd name="connsiteX0" fmla="*/ 1277174 w 11282409"/>
              <a:gd name="connsiteY0" fmla="*/ 0 h 2930115"/>
              <a:gd name="connsiteX1" fmla="*/ 11077320 w 11282409"/>
              <a:gd name="connsiteY1" fmla="*/ 0 h 2930115"/>
              <a:gd name="connsiteX2" fmla="*/ 10933044 w 11282409"/>
              <a:gd name="connsiteY2" fmla="*/ 93916 h 2930115"/>
              <a:gd name="connsiteX3" fmla="*/ 11087630 w 11282409"/>
              <a:gd name="connsiteY3" fmla="*/ 165214 h 2930115"/>
              <a:gd name="connsiteX4" fmla="*/ 10401271 w 11282409"/>
              <a:gd name="connsiteY4" fmla="*/ 582307 h 2930115"/>
              <a:gd name="connsiteX5" fmla="*/ 11038163 w 11282409"/>
              <a:gd name="connsiteY5" fmla="*/ 511009 h 2930115"/>
              <a:gd name="connsiteX6" fmla="*/ 11004154 w 11282409"/>
              <a:gd name="connsiteY6" fmla="*/ 568047 h 2930115"/>
              <a:gd name="connsiteX7" fmla="*/ 10970146 w 11282409"/>
              <a:gd name="connsiteY7" fmla="*/ 625085 h 2930115"/>
              <a:gd name="connsiteX8" fmla="*/ 11270042 w 11282409"/>
              <a:gd name="connsiteY8" fmla="*/ 589437 h 2930115"/>
              <a:gd name="connsiteX9" fmla="*/ 11270042 w 11282409"/>
              <a:gd name="connsiteY9" fmla="*/ 650039 h 2930115"/>
              <a:gd name="connsiteX10" fmla="*/ 11177291 w 11282409"/>
              <a:gd name="connsiteY10" fmla="*/ 721337 h 2930115"/>
              <a:gd name="connsiteX11" fmla="*/ 11270042 w 11282409"/>
              <a:gd name="connsiteY11" fmla="*/ 703512 h 2930115"/>
              <a:gd name="connsiteX12" fmla="*/ 11282409 w 11282409"/>
              <a:gd name="connsiteY12" fmla="*/ 703512 h 2930115"/>
              <a:gd name="connsiteX13" fmla="*/ 11282409 w 11282409"/>
              <a:gd name="connsiteY13" fmla="*/ 981574 h 2930115"/>
              <a:gd name="connsiteX14" fmla="*/ 4053985 w 11282409"/>
              <a:gd name="connsiteY14" fmla="*/ 2928005 h 2930115"/>
              <a:gd name="connsiteX15" fmla="*/ 3386175 w 11282409"/>
              <a:gd name="connsiteY15" fmla="*/ 2892355 h 2930115"/>
              <a:gd name="connsiteX16" fmla="*/ 3228499 w 11282409"/>
              <a:gd name="connsiteY16" fmla="*/ 2774714 h 2930115"/>
              <a:gd name="connsiteX17" fmla="*/ 3389267 w 11282409"/>
              <a:gd name="connsiteY17" fmla="*/ 2717676 h 2930115"/>
              <a:gd name="connsiteX18" fmla="*/ 3883942 w 11282409"/>
              <a:gd name="connsiteY18" fmla="*/ 2535866 h 2930115"/>
              <a:gd name="connsiteX19" fmla="*/ 3401634 w 11282409"/>
              <a:gd name="connsiteY19" fmla="*/ 2564386 h 2930115"/>
              <a:gd name="connsiteX20" fmla="*/ 4087994 w 11282409"/>
              <a:gd name="connsiteY20" fmla="*/ 2414660 h 2930115"/>
              <a:gd name="connsiteX21" fmla="*/ 4285864 w 11282409"/>
              <a:gd name="connsiteY21" fmla="*/ 2336233 h 2930115"/>
              <a:gd name="connsiteX22" fmla="*/ 4091088 w 11282409"/>
              <a:gd name="connsiteY22" fmla="*/ 2304149 h 2930115"/>
              <a:gd name="connsiteX23" fmla="*/ 3148114 w 11282409"/>
              <a:gd name="connsiteY23" fmla="*/ 2400401 h 2930115"/>
              <a:gd name="connsiteX24" fmla="*/ 3058455 w 11282409"/>
              <a:gd name="connsiteY24" fmla="*/ 2411095 h 2930115"/>
              <a:gd name="connsiteX25" fmla="*/ 2443203 w 11282409"/>
              <a:gd name="connsiteY25" fmla="*/ 2336233 h 2930115"/>
              <a:gd name="connsiteX26" fmla="*/ 2786383 w 11282409"/>
              <a:gd name="connsiteY26" fmla="*/ 2257805 h 2930115"/>
              <a:gd name="connsiteX27" fmla="*/ 2390644 w 11282409"/>
              <a:gd name="connsiteY27" fmla="*/ 2211461 h 2930115"/>
              <a:gd name="connsiteX28" fmla="*/ 1911429 w 11282409"/>
              <a:gd name="connsiteY28" fmla="*/ 2168683 h 2930115"/>
              <a:gd name="connsiteX29" fmla="*/ 1416755 w 11282409"/>
              <a:gd name="connsiteY29" fmla="*/ 2026087 h 2930115"/>
              <a:gd name="connsiteX30" fmla="*/ 1070483 w 11282409"/>
              <a:gd name="connsiteY30" fmla="*/ 1979743 h 2930115"/>
              <a:gd name="connsiteX31" fmla="*/ 1104491 w 11282409"/>
              <a:gd name="connsiteY31" fmla="*/ 1854972 h 2930115"/>
              <a:gd name="connsiteX32" fmla="*/ 1039566 w 11282409"/>
              <a:gd name="connsiteY32" fmla="*/ 1748026 h 2930115"/>
              <a:gd name="connsiteX33" fmla="*/ 1623900 w 11282409"/>
              <a:gd name="connsiteY33" fmla="*/ 1694553 h 2930115"/>
              <a:gd name="connsiteX34" fmla="*/ 1401296 w 11282409"/>
              <a:gd name="connsiteY34" fmla="*/ 1676728 h 2930115"/>
              <a:gd name="connsiteX35" fmla="*/ 1302362 w 11282409"/>
              <a:gd name="connsiteY35" fmla="*/ 1623255 h 2930115"/>
              <a:gd name="connsiteX36" fmla="*/ 1385838 w 11282409"/>
              <a:gd name="connsiteY36" fmla="*/ 1566216 h 2930115"/>
              <a:gd name="connsiteX37" fmla="*/ 1756843 w 11282409"/>
              <a:gd name="connsiteY37" fmla="*/ 1377277 h 2930115"/>
              <a:gd name="connsiteX38" fmla="*/ 721120 w 11282409"/>
              <a:gd name="connsiteY38" fmla="*/ 1387972 h 2930115"/>
              <a:gd name="connsiteX39" fmla="*/ 857154 w 11282409"/>
              <a:gd name="connsiteY39" fmla="*/ 1323803 h 2930115"/>
              <a:gd name="connsiteX40" fmla="*/ 2285525 w 11282409"/>
              <a:gd name="connsiteY40" fmla="*/ 924536 h 2930115"/>
              <a:gd name="connsiteX41" fmla="*/ 2569963 w 11282409"/>
              <a:gd name="connsiteY41" fmla="*/ 874628 h 2930115"/>
              <a:gd name="connsiteX42" fmla="*/ 1803218 w 11282409"/>
              <a:gd name="connsiteY42" fmla="*/ 856803 h 2930115"/>
              <a:gd name="connsiteX43" fmla="*/ 625276 w 11282409"/>
              <a:gd name="connsiteY43" fmla="*/ 682124 h 2930115"/>
              <a:gd name="connsiteX44" fmla="*/ 736578 w 11282409"/>
              <a:gd name="connsiteY44" fmla="*/ 521703 h 2930115"/>
              <a:gd name="connsiteX45" fmla="*/ 155336 w 11282409"/>
              <a:gd name="connsiteY45" fmla="*/ 550222 h 2930115"/>
              <a:gd name="connsiteX46" fmla="*/ 421223 w 11282409"/>
              <a:gd name="connsiteY46" fmla="*/ 425451 h 2930115"/>
              <a:gd name="connsiteX47" fmla="*/ 201712 w 11282409"/>
              <a:gd name="connsiteY47" fmla="*/ 404062 h 2930115"/>
              <a:gd name="connsiteX48" fmla="*/ 3843 w 11282409"/>
              <a:gd name="connsiteY48" fmla="*/ 314939 h 2930115"/>
              <a:gd name="connsiteX49" fmla="*/ 829329 w 11282409"/>
              <a:gd name="connsiteY49" fmla="*/ 175909 h 2930115"/>
              <a:gd name="connsiteX50" fmla="*/ 1045749 w 11282409"/>
              <a:gd name="connsiteY50" fmla="*/ 47572 h 2930115"/>
              <a:gd name="connsiteX51" fmla="*/ 1172509 w 11282409"/>
              <a:gd name="connsiteY51" fmla="*/ 11924 h 2930115"/>
              <a:gd name="connsiteX52" fmla="*/ 1257531 w 11282409"/>
              <a:gd name="connsiteY52" fmla="*/ 7914 h 293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282409" h="2930115">
                <a:moveTo>
                  <a:pt x="1277174" y="0"/>
                </a:moveTo>
                <a:lnTo>
                  <a:pt x="11077320" y="0"/>
                </a:lnTo>
                <a:lnTo>
                  <a:pt x="10933044" y="93916"/>
                </a:lnTo>
                <a:cubicBezTo>
                  <a:pt x="10973237" y="147389"/>
                  <a:pt x="11059805" y="83222"/>
                  <a:pt x="11087630" y="165214"/>
                </a:cubicBezTo>
                <a:cubicBezTo>
                  <a:pt x="10865028" y="304245"/>
                  <a:pt x="10660974" y="478924"/>
                  <a:pt x="10401271" y="582307"/>
                </a:cubicBezTo>
                <a:cubicBezTo>
                  <a:pt x="10614599" y="507443"/>
                  <a:pt x="10827927" y="543093"/>
                  <a:pt x="11038163" y="511009"/>
                </a:cubicBezTo>
                <a:cubicBezTo>
                  <a:pt x="11065988" y="553787"/>
                  <a:pt x="11019613" y="553787"/>
                  <a:pt x="11004154" y="568047"/>
                </a:cubicBezTo>
                <a:cubicBezTo>
                  <a:pt x="10988696" y="582307"/>
                  <a:pt x="10967053" y="593001"/>
                  <a:pt x="10970146" y="625085"/>
                </a:cubicBezTo>
                <a:cubicBezTo>
                  <a:pt x="11065988" y="639345"/>
                  <a:pt x="11171107" y="589437"/>
                  <a:pt x="11270042" y="589437"/>
                </a:cubicBezTo>
                <a:lnTo>
                  <a:pt x="11270042" y="650039"/>
                </a:lnTo>
                <a:cubicBezTo>
                  <a:pt x="11236032" y="671428"/>
                  <a:pt x="11192750" y="678558"/>
                  <a:pt x="11177291" y="721337"/>
                </a:cubicBezTo>
                <a:cubicBezTo>
                  <a:pt x="11208207" y="714208"/>
                  <a:pt x="11239125" y="710643"/>
                  <a:pt x="11270042" y="703512"/>
                </a:cubicBezTo>
                <a:lnTo>
                  <a:pt x="11282409" y="703512"/>
                </a:lnTo>
                <a:lnTo>
                  <a:pt x="11282409" y="981574"/>
                </a:lnTo>
                <a:cubicBezTo>
                  <a:pt x="9254245" y="2952959"/>
                  <a:pt x="4397165" y="2906615"/>
                  <a:pt x="4053985" y="2928005"/>
                </a:cubicBezTo>
                <a:cubicBezTo>
                  <a:pt x="3945776" y="2935134"/>
                  <a:pt x="3491294" y="2924439"/>
                  <a:pt x="3386175" y="2892355"/>
                </a:cubicBezTo>
                <a:cubicBezTo>
                  <a:pt x="3243956" y="2853141"/>
                  <a:pt x="3228499" y="2774714"/>
                  <a:pt x="3228499" y="2774714"/>
                </a:cubicBezTo>
                <a:cubicBezTo>
                  <a:pt x="3228499" y="2774714"/>
                  <a:pt x="3299608" y="2742630"/>
                  <a:pt x="3389267" y="2717676"/>
                </a:cubicBezTo>
                <a:cubicBezTo>
                  <a:pt x="3562404" y="2667768"/>
                  <a:pt x="3704623" y="2575080"/>
                  <a:pt x="3883942" y="2535866"/>
                </a:cubicBezTo>
                <a:cubicBezTo>
                  <a:pt x="3723173" y="2546561"/>
                  <a:pt x="3562404" y="2553691"/>
                  <a:pt x="3401634" y="2564386"/>
                </a:cubicBezTo>
                <a:cubicBezTo>
                  <a:pt x="3624237" y="2468133"/>
                  <a:pt x="3859208" y="2453874"/>
                  <a:pt x="4087994" y="2414660"/>
                </a:cubicBezTo>
                <a:cubicBezTo>
                  <a:pt x="4162197" y="2403966"/>
                  <a:pt x="4285864" y="2436049"/>
                  <a:pt x="4285864" y="2336233"/>
                </a:cubicBezTo>
                <a:cubicBezTo>
                  <a:pt x="4282774" y="2272064"/>
                  <a:pt x="4162197" y="2300584"/>
                  <a:pt x="4091088" y="2304149"/>
                </a:cubicBezTo>
                <a:cubicBezTo>
                  <a:pt x="3775732" y="2314843"/>
                  <a:pt x="3463469" y="2361187"/>
                  <a:pt x="3148114" y="2400401"/>
                </a:cubicBezTo>
                <a:cubicBezTo>
                  <a:pt x="3117196" y="2403966"/>
                  <a:pt x="3080097" y="2421790"/>
                  <a:pt x="3058455" y="2411095"/>
                </a:cubicBezTo>
                <a:cubicBezTo>
                  <a:pt x="2879135" y="2339797"/>
                  <a:pt x="2675082" y="2357622"/>
                  <a:pt x="2443203" y="2336233"/>
                </a:cubicBezTo>
                <a:cubicBezTo>
                  <a:pt x="2569963" y="2254241"/>
                  <a:pt x="2678173" y="2311278"/>
                  <a:pt x="2786383" y="2257805"/>
                </a:cubicBezTo>
                <a:cubicBezTo>
                  <a:pt x="2653440" y="2200766"/>
                  <a:pt x="2517405" y="2225722"/>
                  <a:pt x="2390644" y="2211461"/>
                </a:cubicBezTo>
                <a:cubicBezTo>
                  <a:pt x="2297893" y="2200766"/>
                  <a:pt x="1963988" y="2186507"/>
                  <a:pt x="1911429" y="2168683"/>
                </a:cubicBezTo>
                <a:cubicBezTo>
                  <a:pt x="1750660" y="2115209"/>
                  <a:pt x="1558974" y="2122339"/>
                  <a:pt x="1416755" y="2026087"/>
                </a:cubicBezTo>
                <a:cubicBezTo>
                  <a:pt x="1314728" y="1958354"/>
                  <a:pt x="1178693" y="2015393"/>
                  <a:pt x="1070483" y="1979743"/>
                </a:cubicBezTo>
                <a:cubicBezTo>
                  <a:pt x="1024107" y="1929835"/>
                  <a:pt x="1089033" y="1894186"/>
                  <a:pt x="1104491" y="1854972"/>
                </a:cubicBezTo>
                <a:cubicBezTo>
                  <a:pt x="1126133" y="1805064"/>
                  <a:pt x="1067391" y="1794370"/>
                  <a:pt x="1039566" y="1748026"/>
                </a:cubicBezTo>
                <a:cubicBezTo>
                  <a:pt x="1231252" y="1751591"/>
                  <a:pt x="1413663" y="1737331"/>
                  <a:pt x="1623900" y="1694553"/>
                </a:cubicBezTo>
                <a:cubicBezTo>
                  <a:pt x="1537332" y="1630384"/>
                  <a:pt x="1463130" y="1690987"/>
                  <a:pt x="1401296" y="1676728"/>
                </a:cubicBezTo>
                <a:cubicBezTo>
                  <a:pt x="1358012" y="1666033"/>
                  <a:pt x="1302362" y="1676728"/>
                  <a:pt x="1302362" y="1623255"/>
                </a:cubicBezTo>
                <a:cubicBezTo>
                  <a:pt x="1302362" y="1580476"/>
                  <a:pt x="1351829" y="1573345"/>
                  <a:pt x="1385838" y="1566216"/>
                </a:cubicBezTo>
                <a:cubicBezTo>
                  <a:pt x="1518781" y="1541262"/>
                  <a:pt x="1648633" y="1509178"/>
                  <a:pt x="1756843" y="1377277"/>
                </a:cubicBezTo>
                <a:cubicBezTo>
                  <a:pt x="1407480" y="1334499"/>
                  <a:pt x="1048840" y="1502049"/>
                  <a:pt x="721120" y="1387972"/>
                </a:cubicBezTo>
                <a:cubicBezTo>
                  <a:pt x="748945" y="1313109"/>
                  <a:pt x="813871" y="1327368"/>
                  <a:pt x="857154" y="1323803"/>
                </a:cubicBezTo>
                <a:cubicBezTo>
                  <a:pt x="1147775" y="1291720"/>
                  <a:pt x="2127849" y="903147"/>
                  <a:pt x="2285525" y="924536"/>
                </a:cubicBezTo>
                <a:cubicBezTo>
                  <a:pt x="2381369" y="935231"/>
                  <a:pt x="2480304" y="928101"/>
                  <a:pt x="2569963" y="874628"/>
                </a:cubicBezTo>
                <a:cubicBezTo>
                  <a:pt x="2678173" y="810460"/>
                  <a:pt x="1988721" y="945926"/>
                  <a:pt x="1803218" y="856803"/>
                </a:cubicBezTo>
                <a:cubicBezTo>
                  <a:pt x="1713559" y="814024"/>
                  <a:pt x="956090" y="689253"/>
                  <a:pt x="625276" y="682124"/>
                </a:cubicBezTo>
                <a:cubicBezTo>
                  <a:pt x="656194" y="614390"/>
                  <a:pt x="770587" y="617955"/>
                  <a:pt x="736578" y="521703"/>
                </a:cubicBezTo>
                <a:cubicBezTo>
                  <a:pt x="557259" y="514574"/>
                  <a:pt x="365573" y="575176"/>
                  <a:pt x="155336" y="550222"/>
                </a:cubicBezTo>
                <a:cubicBezTo>
                  <a:pt x="229537" y="464666"/>
                  <a:pt x="337746" y="471795"/>
                  <a:pt x="421223" y="425451"/>
                </a:cubicBezTo>
                <a:cubicBezTo>
                  <a:pt x="356297" y="361283"/>
                  <a:pt x="275913" y="400497"/>
                  <a:pt x="201712" y="404062"/>
                </a:cubicBezTo>
                <a:cubicBezTo>
                  <a:pt x="136786" y="407627"/>
                  <a:pt x="-27075" y="318505"/>
                  <a:pt x="3843" y="314939"/>
                </a:cubicBezTo>
                <a:cubicBezTo>
                  <a:pt x="282096" y="293551"/>
                  <a:pt x="551076" y="197299"/>
                  <a:pt x="829329" y="175909"/>
                </a:cubicBezTo>
                <a:cubicBezTo>
                  <a:pt x="922080" y="168779"/>
                  <a:pt x="1027200" y="175909"/>
                  <a:pt x="1045749" y="47572"/>
                </a:cubicBezTo>
                <a:cubicBezTo>
                  <a:pt x="1048840" y="11924"/>
                  <a:pt x="1039566" y="4795"/>
                  <a:pt x="1172509" y="11924"/>
                </a:cubicBezTo>
                <a:cubicBezTo>
                  <a:pt x="1198789" y="13707"/>
                  <a:pt x="1228933" y="14598"/>
                  <a:pt x="1257531" y="7914"/>
                </a:cubicBezTo>
                <a:close/>
              </a:path>
            </a:pathLst>
          </a:custGeom>
          <a:solidFill>
            <a:srgbClr val="84A4CF">
              <a:alpha val="20000"/>
            </a:srgbClr>
          </a:solidFill>
          <a:ln w="32707" cap="flat">
            <a:noFill/>
            <a:prstDash val="solid"/>
            <a:miter/>
          </a:ln>
        </p:spPr>
        <p:txBody>
          <a:bodyPr wrap="square" rtlCol="0" anchor="ctr">
            <a:noAutofit/>
          </a:bodyPr>
          <a:lstStyle/>
          <a:p>
            <a:endParaRPr lang="en-US">
              <a:solidFill>
                <a:schemeClr val="tx1"/>
              </a:solidFill>
            </a:endParaRPr>
          </a:p>
        </p:txBody>
      </p:sp>
      <p:sp>
        <p:nvSpPr>
          <p:cNvPr id="4" name="Rectangle 3">
            <a:extLst>
              <a:ext uri="{FF2B5EF4-FFF2-40B4-BE49-F238E27FC236}">
                <a16:creationId xmlns:a16="http://schemas.microsoft.com/office/drawing/2014/main" id="{806999BD-7E08-480B-95DE-EDC9BCD101D7}"/>
              </a:ext>
            </a:extLst>
          </p:cNvPr>
          <p:cNvSpPr/>
          <p:nvPr/>
        </p:nvSpPr>
        <p:spPr>
          <a:xfrm>
            <a:off x="987736" y="2136338"/>
            <a:ext cx="10855075" cy="3970318"/>
          </a:xfrm>
          <a:prstGeom prst="rect">
            <a:avLst/>
          </a:prstGeom>
        </p:spPr>
        <p:txBody>
          <a:bodyPr wrap="square">
            <a:spAutoFit/>
          </a:bodyPr>
          <a:lstStyle/>
          <a:p>
            <a:pPr marL="285750" indent="-285750">
              <a:buFont typeface="Arial" panose="020B0604020202020204" pitchFamily="34" charset="0"/>
              <a:buChar char="•"/>
            </a:pPr>
            <a:r>
              <a:rPr lang="en-GB" dirty="0"/>
              <a:t>Bringing awareness to the hidden and wounded aspects of ourselves that developed through or during trauma and wasn’t looked at when it happened</a:t>
            </a:r>
          </a:p>
          <a:p>
            <a:endParaRPr lang="en-GB" dirty="0"/>
          </a:p>
          <a:p>
            <a:pPr marL="285750" indent="-285750">
              <a:buFont typeface="Arial" panose="020B0604020202020204" pitchFamily="34" charset="0"/>
              <a:buChar char="•"/>
            </a:pPr>
            <a:r>
              <a:rPr lang="en-GB" dirty="0"/>
              <a:t>These aspects were developed in order to protect us and it did at one point. So rather than shaming these parts of ourselves, we reveal them, allow them to be seen, give them love and integrate them.</a:t>
            </a:r>
          </a:p>
          <a:p>
            <a:endParaRPr lang="en-GB" dirty="0"/>
          </a:p>
          <a:p>
            <a:endParaRPr lang="en-GB" dirty="0"/>
          </a:p>
          <a:p>
            <a:pPr marL="285750" indent="-285750">
              <a:buFont typeface="Arial" panose="020B0604020202020204" pitchFamily="34" charset="0"/>
              <a:buChar char="•"/>
            </a:pPr>
            <a:r>
              <a:rPr lang="en-GB" dirty="0"/>
              <a:t>As we move into this new paradigm and way of being, these aspects (shadows) of ourselves are no longer necessary in the way they used to function before.</a:t>
            </a:r>
          </a:p>
          <a:p>
            <a:endParaRPr lang="en-GB" dirty="0"/>
          </a:p>
          <a:p>
            <a:endParaRPr lang="en-GB" dirty="0"/>
          </a:p>
          <a:p>
            <a:pPr marL="285750" indent="-285750">
              <a:buFont typeface="Arial" panose="020B0604020202020204" pitchFamily="34" charset="0"/>
              <a:buChar char="•"/>
            </a:pPr>
            <a:r>
              <a:rPr lang="en-GB" dirty="0"/>
              <a:t>We do shadow work so that we can tap into our greatest potential and become the full embodiment of our true selves.</a:t>
            </a:r>
          </a:p>
        </p:txBody>
      </p:sp>
      <p:pic>
        <p:nvPicPr>
          <p:cNvPr id="3" name="What is shadow work">
            <a:hlinkClick r:id="" action="ppaction://media"/>
            <a:extLst>
              <a:ext uri="{FF2B5EF4-FFF2-40B4-BE49-F238E27FC236}">
                <a16:creationId xmlns:a16="http://schemas.microsoft.com/office/drawing/2014/main" id="{FF42E0B5-8DD7-4D27-B855-D01DD3038A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07790" y="1058658"/>
            <a:ext cx="406400" cy="406400"/>
          </a:xfrm>
          <a:prstGeom prst="rect">
            <a:avLst/>
          </a:prstGeom>
        </p:spPr>
      </p:pic>
    </p:spTree>
    <p:extLst>
      <p:ext uri="{BB962C8B-B14F-4D97-AF65-F5344CB8AC3E}">
        <p14:creationId xmlns:p14="http://schemas.microsoft.com/office/powerpoint/2010/main" val="316554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7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10" name="Rectangle 9">
            <a:extLst>
              <a:ext uri="{FF2B5EF4-FFF2-40B4-BE49-F238E27FC236}">
                <a16:creationId xmlns:a16="http://schemas.microsoft.com/office/drawing/2014/main" id="{D839A9B9-F246-4779-A2BA-7AD3DAB54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B4B972-DCDC-4DD1-8D27-EE4D0587E560}"/>
              </a:ext>
            </a:extLst>
          </p:cNvPr>
          <p:cNvSpPr>
            <a:spLocks noGrp="1"/>
          </p:cNvSpPr>
          <p:nvPr>
            <p:ph type="title"/>
          </p:nvPr>
        </p:nvSpPr>
        <p:spPr>
          <a:xfrm>
            <a:off x="1522476" y="361271"/>
            <a:ext cx="9144000" cy="1263343"/>
          </a:xfrm>
        </p:spPr>
        <p:txBody>
          <a:bodyPr vert="horz" lIns="91440" tIns="45720" rIns="91440" bIns="45720" rtlCol="0" anchor="b">
            <a:normAutofit/>
          </a:bodyPr>
          <a:lstStyle/>
          <a:p>
            <a:pPr algn="ctr"/>
            <a:r>
              <a:rPr lang="en-US" sz="6000" dirty="0"/>
              <a:t>What is Shadow-Work?</a:t>
            </a:r>
          </a:p>
        </p:txBody>
      </p:sp>
      <p:sp>
        <p:nvSpPr>
          <p:cNvPr id="12" name="Freeform: Shape 11">
            <a:extLst>
              <a:ext uri="{FF2B5EF4-FFF2-40B4-BE49-F238E27FC236}">
                <a16:creationId xmlns:a16="http://schemas.microsoft.com/office/drawing/2014/main" id="{689FF3C7-B796-4C63-BF20-B2EE568883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96" y="1"/>
            <a:ext cx="11282409" cy="2930115"/>
          </a:xfrm>
          <a:custGeom>
            <a:avLst/>
            <a:gdLst>
              <a:gd name="connsiteX0" fmla="*/ 1277174 w 11282409"/>
              <a:gd name="connsiteY0" fmla="*/ 0 h 2930115"/>
              <a:gd name="connsiteX1" fmla="*/ 11077320 w 11282409"/>
              <a:gd name="connsiteY1" fmla="*/ 0 h 2930115"/>
              <a:gd name="connsiteX2" fmla="*/ 10933044 w 11282409"/>
              <a:gd name="connsiteY2" fmla="*/ 93916 h 2930115"/>
              <a:gd name="connsiteX3" fmla="*/ 11087630 w 11282409"/>
              <a:gd name="connsiteY3" fmla="*/ 165214 h 2930115"/>
              <a:gd name="connsiteX4" fmla="*/ 10401271 w 11282409"/>
              <a:gd name="connsiteY4" fmla="*/ 582307 h 2930115"/>
              <a:gd name="connsiteX5" fmla="*/ 11038163 w 11282409"/>
              <a:gd name="connsiteY5" fmla="*/ 511009 h 2930115"/>
              <a:gd name="connsiteX6" fmla="*/ 11004154 w 11282409"/>
              <a:gd name="connsiteY6" fmla="*/ 568047 h 2930115"/>
              <a:gd name="connsiteX7" fmla="*/ 10970146 w 11282409"/>
              <a:gd name="connsiteY7" fmla="*/ 625085 h 2930115"/>
              <a:gd name="connsiteX8" fmla="*/ 11270042 w 11282409"/>
              <a:gd name="connsiteY8" fmla="*/ 589437 h 2930115"/>
              <a:gd name="connsiteX9" fmla="*/ 11270042 w 11282409"/>
              <a:gd name="connsiteY9" fmla="*/ 650039 h 2930115"/>
              <a:gd name="connsiteX10" fmla="*/ 11177291 w 11282409"/>
              <a:gd name="connsiteY10" fmla="*/ 721337 h 2930115"/>
              <a:gd name="connsiteX11" fmla="*/ 11270042 w 11282409"/>
              <a:gd name="connsiteY11" fmla="*/ 703512 h 2930115"/>
              <a:gd name="connsiteX12" fmla="*/ 11282409 w 11282409"/>
              <a:gd name="connsiteY12" fmla="*/ 703512 h 2930115"/>
              <a:gd name="connsiteX13" fmla="*/ 11282409 w 11282409"/>
              <a:gd name="connsiteY13" fmla="*/ 981574 h 2930115"/>
              <a:gd name="connsiteX14" fmla="*/ 4053985 w 11282409"/>
              <a:gd name="connsiteY14" fmla="*/ 2928005 h 2930115"/>
              <a:gd name="connsiteX15" fmla="*/ 3386175 w 11282409"/>
              <a:gd name="connsiteY15" fmla="*/ 2892355 h 2930115"/>
              <a:gd name="connsiteX16" fmla="*/ 3228499 w 11282409"/>
              <a:gd name="connsiteY16" fmla="*/ 2774714 h 2930115"/>
              <a:gd name="connsiteX17" fmla="*/ 3389267 w 11282409"/>
              <a:gd name="connsiteY17" fmla="*/ 2717676 h 2930115"/>
              <a:gd name="connsiteX18" fmla="*/ 3883942 w 11282409"/>
              <a:gd name="connsiteY18" fmla="*/ 2535866 h 2930115"/>
              <a:gd name="connsiteX19" fmla="*/ 3401634 w 11282409"/>
              <a:gd name="connsiteY19" fmla="*/ 2564386 h 2930115"/>
              <a:gd name="connsiteX20" fmla="*/ 4087994 w 11282409"/>
              <a:gd name="connsiteY20" fmla="*/ 2414660 h 2930115"/>
              <a:gd name="connsiteX21" fmla="*/ 4285864 w 11282409"/>
              <a:gd name="connsiteY21" fmla="*/ 2336233 h 2930115"/>
              <a:gd name="connsiteX22" fmla="*/ 4091088 w 11282409"/>
              <a:gd name="connsiteY22" fmla="*/ 2304149 h 2930115"/>
              <a:gd name="connsiteX23" fmla="*/ 3148114 w 11282409"/>
              <a:gd name="connsiteY23" fmla="*/ 2400401 h 2930115"/>
              <a:gd name="connsiteX24" fmla="*/ 3058455 w 11282409"/>
              <a:gd name="connsiteY24" fmla="*/ 2411095 h 2930115"/>
              <a:gd name="connsiteX25" fmla="*/ 2443203 w 11282409"/>
              <a:gd name="connsiteY25" fmla="*/ 2336233 h 2930115"/>
              <a:gd name="connsiteX26" fmla="*/ 2786383 w 11282409"/>
              <a:gd name="connsiteY26" fmla="*/ 2257805 h 2930115"/>
              <a:gd name="connsiteX27" fmla="*/ 2390644 w 11282409"/>
              <a:gd name="connsiteY27" fmla="*/ 2211461 h 2930115"/>
              <a:gd name="connsiteX28" fmla="*/ 1911429 w 11282409"/>
              <a:gd name="connsiteY28" fmla="*/ 2168683 h 2930115"/>
              <a:gd name="connsiteX29" fmla="*/ 1416755 w 11282409"/>
              <a:gd name="connsiteY29" fmla="*/ 2026087 h 2930115"/>
              <a:gd name="connsiteX30" fmla="*/ 1070483 w 11282409"/>
              <a:gd name="connsiteY30" fmla="*/ 1979743 h 2930115"/>
              <a:gd name="connsiteX31" fmla="*/ 1104491 w 11282409"/>
              <a:gd name="connsiteY31" fmla="*/ 1854972 h 2930115"/>
              <a:gd name="connsiteX32" fmla="*/ 1039566 w 11282409"/>
              <a:gd name="connsiteY32" fmla="*/ 1748026 h 2930115"/>
              <a:gd name="connsiteX33" fmla="*/ 1623900 w 11282409"/>
              <a:gd name="connsiteY33" fmla="*/ 1694553 h 2930115"/>
              <a:gd name="connsiteX34" fmla="*/ 1401296 w 11282409"/>
              <a:gd name="connsiteY34" fmla="*/ 1676728 h 2930115"/>
              <a:gd name="connsiteX35" fmla="*/ 1302362 w 11282409"/>
              <a:gd name="connsiteY35" fmla="*/ 1623255 h 2930115"/>
              <a:gd name="connsiteX36" fmla="*/ 1385838 w 11282409"/>
              <a:gd name="connsiteY36" fmla="*/ 1566216 h 2930115"/>
              <a:gd name="connsiteX37" fmla="*/ 1756843 w 11282409"/>
              <a:gd name="connsiteY37" fmla="*/ 1377277 h 2930115"/>
              <a:gd name="connsiteX38" fmla="*/ 721120 w 11282409"/>
              <a:gd name="connsiteY38" fmla="*/ 1387972 h 2930115"/>
              <a:gd name="connsiteX39" fmla="*/ 857154 w 11282409"/>
              <a:gd name="connsiteY39" fmla="*/ 1323803 h 2930115"/>
              <a:gd name="connsiteX40" fmla="*/ 2285525 w 11282409"/>
              <a:gd name="connsiteY40" fmla="*/ 924536 h 2930115"/>
              <a:gd name="connsiteX41" fmla="*/ 2569963 w 11282409"/>
              <a:gd name="connsiteY41" fmla="*/ 874628 h 2930115"/>
              <a:gd name="connsiteX42" fmla="*/ 1803218 w 11282409"/>
              <a:gd name="connsiteY42" fmla="*/ 856803 h 2930115"/>
              <a:gd name="connsiteX43" fmla="*/ 625276 w 11282409"/>
              <a:gd name="connsiteY43" fmla="*/ 682124 h 2930115"/>
              <a:gd name="connsiteX44" fmla="*/ 736578 w 11282409"/>
              <a:gd name="connsiteY44" fmla="*/ 521703 h 2930115"/>
              <a:gd name="connsiteX45" fmla="*/ 155336 w 11282409"/>
              <a:gd name="connsiteY45" fmla="*/ 550222 h 2930115"/>
              <a:gd name="connsiteX46" fmla="*/ 421223 w 11282409"/>
              <a:gd name="connsiteY46" fmla="*/ 425451 h 2930115"/>
              <a:gd name="connsiteX47" fmla="*/ 201712 w 11282409"/>
              <a:gd name="connsiteY47" fmla="*/ 404062 h 2930115"/>
              <a:gd name="connsiteX48" fmla="*/ 3843 w 11282409"/>
              <a:gd name="connsiteY48" fmla="*/ 314939 h 2930115"/>
              <a:gd name="connsiteX49" fmla="*/ 829329 w 11282409"/>
              <a:gd name="connsiteY49" fmla="*/ 175909 h 2930115"/>
              <a:gd name="connsiteX50" fmla="*/ 1045749 w 11282409"/>
              <a:gd name="connsiteY50" fmla="*/ 47572 h 2930115"/>
              <a:gd name="connsiteX51" fmla="*/ 1172509 w 11282409"/>
              <a:gd name="connsiteY51" fmla="*/ 11924 h 2930115"/>
              <a:gd name="connsiteX52" fmla="*/ 1257531 w 11282409"/>
              <a:gd name="connsiteY52" fmla="*/ 7914 h 293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282409" h="2930115">
                <a:moveTo>
                  <a:pt x="1277174" y="0"/>
                </a:moveTo>
                <a:lnTo>
                  <a:pt x="11077320" y="0"/>
                </a:lnTo>
                <a:lnTo>
                  <a:pt x="10933044" y="93916"/>
                </a:lnTo>
                <a:cubicBezTo>
                  <a:pt x="10973237" y="147389"/>
                  <a:pt x="11059805" y="83222"/>
                  <a:pt x="11087630" y="165214"/>
                </a:cubicBezTo>
                <a:cubicBezTo>
                  <a:pt x="10865028" y="304245"/>
                  <a:pt x="10660974" y="478924"/>
                  <a:pt x="10401271" y="582307"/>
                </a:cubicBezTo>
                <a:cubicBezTo>
                  <a:pt x="10614599" y="507443"/>
                  <a:pt x="10827927" y="543093"/>
                  <a:pt x="11038163" y="511009"/>
                </a:cubicBezTo>
                <a:cubicBezTo>
                  <a:pt x="11065988" y="553787"/>
                  <a:pt x="11019613" y="553787"/>
                  <a:pt x="11004154" y="568047"/>
                </a:cubicBezTo>
                <a:cubicBezTo>
                  <a:pt x="10988696" y="582307"/>
                  <a:pt x="10967053" y="593001"/>
                  <a:pt x="10970146" y="625085"/>
                </a:cubicBezTo>
                <a:cubicBezTo>
                  <a:pt x="11065988" y="639345"/>
                  <a:pt x="11171107" y="589437"/>
                  <a:pt x="11270042" y="589437"/>
                </a:cubicBezTo>
                <a:lnTo>
                  <a:pt x="11270042" y="650039"/>
                </a:lnTo>
                <a:cubicBezTo>
                  <a:pt x="11236032" y="671428"/>
                  <a:pt x="11192750" y="678558"/>
                  <a:pt x="11177291" y="721337"/>
                </a:cubicBezTo>
                <a:cubicBezTo>
                  <a:pt x="11208207" y="714208"/>
                  <a:pt x="11239125" y="710643"/>
                  <a:pt x="11270042" y="703512"/>
                </a:cubicBezTo>
                <a:lnTo>
                  <a:pt x="11282409" y="703512"/>
                </a:lnTo>
                <a:lnTo>
                  <a:pt x="11282409" y="981574"/>
                </a:lnTo>
                <a:cubicBezTo>
                  <a:pt x="9254245" y="2952959"/>
                  <a:pt x="4397165" y="2906615"/>
                  <a:pt x="4053985" y="2928005"/>
                </a:cubicBezTo>
                <a:cubicBezTo>
                  <a:pt x="3945776" y="2935134"/>
                  <a:pt x="3491294" y="2924439"/>
                  <a:pt x="3386175" y="2892355"/>
                </a:cubicBezTo>
                <a:cubicBezTo>
                  <a:pt x="3243956" y="2853141"/>
                  <a:pt x="3228499" y="2774714"/>
                  <a:pt x="3228499" y="2774714"/>
                </a:cubicBezTo>
                <a:cubicBezTo>
                  <a:pt x="3228499" y="2774714"/>
                  <a:pt x="3299608" y="2742630"/>
                  <a:pt x="3389267" y="2717676"/>
                </a:cubicBezTo>
                <a:cubicBezTo>
                  <a:pt x="3562404" y="2667768"/>
                  <a:pt x="3704623" y="2575080"/>
                  <a:pt x="3883942" y="2535866"/>
                </a:cubicBezTo>
                <a:cubicBezTo>
                  <a:pt x="3723173" y="2546561"/>
                  <a:pt x="3562404" y="2553691"/>
                  <a:pt x="3401634" y="2564386"/>
                </a:cubicBezTo>
                <a:cubicBezTo>
                  <a:pt x="3624237" y="2468133"/>
                  <a:pt x="3859208" y="2453874"/>
                  <a:pt x="4087994" y="2414660"/>
                </a:cubicBezTo>
                <a:cubicBezTo>
                  <a:pt x="4162197" y="2403966"/>
                  <a:pt x="4285864" y="2436049"/>
                  <a:pt x="4285864" y="2336233"/>
                </a:cubicBezTo>
                <a:cubicBezTo>
                  <a:pt x="4282774" y="2272064"/>
                  <a:pt x="4162197" y="2300584"/>
                  <a:pt x="4091088" y="2304149"/>
                </a:cubicBezTo>
                <a:cubicBezTo>
                  <a:pt x="3775732" y="2314843"/>
                  <a:pt x="3463469" y="2361187"/>
                  <a:pt x="3148114" y="2400401"/>
                </a:cubicBezTo>
                <a:cubicBezTo>
                  <a:pt x="3117196" y="2403966"/>
                  <a:pt x="3080097" y="2421790"/>
                  <a:pt x="3058455" y="2411095"/>
                </a:cubicBezTo>
                <a:cubicBezTo>
                  <a:pt x="2879135" y="2339797"/>
                  <a:pt x="2675082" y="2357622"/>
                  <a:pt x="2443203" y="2336233"/>
                </a:cubicBezTo>
                <a:cubicBezTo>
                  <a:pt x="2569963" y="2254241"/>
                  <a:pt x="2678173" y="2311278"/>
                  <a:pt x="2786383" y="2257805"/>
                </a:cubicBezTo>
                <a:cubicBezTo>
                  <a:pt x="2653440" y="2200766"/>
                  <a:pt x="2517405" y="2225722"/>
                  <a:pt x="2390644" y="2211461"/>
                </a:cubicBezTo>
                <a:cubicBezTo>
                  <a:pt x="2297893" y="2200766"/>
                  <a:pt x="1963988" y="2186507"/>
                  <a:pt x="1911429" y="2168683"/>
                </a:cubicBezTo>
                <a:cubicBezTo>
                  <a:pt x="1750660" y="2115209"/>
                  <a:pt x="1558974" y="2122339"/>
                  <a:pt x="1416755" y="2026087"/>
                </a:cubicBezTo>
                <a:cubicBezTo>
                  <a:pt x="1314728" y="1958354"/>
                  <a:pt x="1178693" y="2015393"/>
                  <a:pt x="1070483" y="1979743"/>
                </a:cubicBezTo>
                <a:cubicBezTo>
                  <a:pt x="1024107" y="1929835"/>
                  <a:pt x="1089033" y="1894186"/>
                  <a:pt x="1104491" y="1854972"/>
                </a:cubicBezTo>
                <a:cubicBezTo>
                  <a:pt x="1126133" y="1805064"/>
                  <a:pt x="1067391" y="1794370"/>
                  <a:pt x="1039566" y="1748026"/>
                </a:cubicBezTo>
                <a:cubicBezTo>
                  <a:pt x="1231252" y="1751591"/>
                  <a:pt x="1413663" y="1737331"/>
                  <a:pt x="1623900" y="1694553"/>
                </a:cubicBezTo>
                <a:cubicBezTo>
                  <a:pt x="1537332" y="1630384"/>
                  <a:pt x="1463130" y="1690987"/>
                  <a:pt x="1401296" y="1676728"/>
                </a:cubicBezTo>
                <a:cubicBezTo>
                  <a:pt x="1358012" y="1666033"/>
                  <a:pt x="1302362" y="1676728"/>
                  <a:pt x="1302362" y="1623255"/>
                </a:cubicBezTo>
                <a:cubicBezTo>
                  <a:pt x="1302362" y="1580476"/>
                  <a:pt x="1351829" y="1573345"/>
                  <a:pt x="1385838" y="1566216"/>
                </a:cubicBezTo>
                <a:cubicBezTo>
                  <a:pt x="1518781" y="1541262"/>
                  <a:pt x="1648633" y="1509178"/>
                  <a:pt x="1756843" y="1377277"/>
                </a:cubicBezTo>
                <a:cubicBezTo>
                  <a:pt x="1407480" y="1334499"/>
                  <a:pt x="1048840" y="1502049"/>
                  <a:pt x="721120" y="1387972"/>
                </a:cubicBezTo>
                <a:cubicBezTo>
                  <a:pt x="748945" y="1313109"/>
                  <a:pt x="813871" y="1327368"/>
                  <a:pt x="857154" y="1323803"/>
                </a:cubicBezTo>
                <a:cubicBezTo>
                  <a:pt x="1147775" y="1291720"/>
                  <a:pt x="2127849" y="903147"/>
                  <a:pt x="2285525" y="924536"/>
                </a:cubicBezTo>
                <a:cubicBezTo>
                  <a:pt x="2381369" y="935231"/>
                  <a:pt x="2480304" y="928101"/>
                  <a:pt x="2569963" y="874628"/>
                </a:cubicBezTo>
                <a:cubicBezTo>
                  <a:pt x="2678173" y="810460"/>
                  <a:pt x="1988721" y="945926"/>
                  <a:pt x="1803218" y="856803"/>
                </a:cubicBezTo>
                <a:cubicBezTo>
                  <a:pt x="1713559" y="814024"/>
                  <a:pt x="956090" y="689253"/>
                  <a:pt x="625276" y="682124"/>
                </a:cubicBezTo>
                <a:cubicBezTo>
                  <a:pt x="656194" y="614390"/>
                  <a:pt x="770587" y="617955"/>
                  <a:pt x="736578" y="521703"/>
                </a:cubicBezTo>
                <a:cubicBezTo>
                  <a:pt x="557259" y="514574"/>
                  <a:pt x="365573" y="575176"/>
                  <a:pt x="155336" y="550222"/>
                </a:cubicBezTo>
                <a:cubicBezTo>
                  <a:pt x="229537" y="464666"/>
                  <a:pt x="337746" y="471795"/>
                  <a:pt x="421223" y="425451"/>
                </a:cubicBezTo>
                <a:cubicBezTo>
                  <a:pt x="356297" y="361283"/>
                  <a:pt x="275913" y="400497"/>
                  <a:pt x="201712" y="404062"/>
                </a:cubicBezTo>
                <a:cubicBezTo>
                  <a:pt x="136786" y="407627"/>
                  <a:pt x="-27075" y="318505"/>
                  <a:pt x="3843" y="314939"/>
                </a:cubicBezTo>
                <a:cubicBezTo>
                  <a:pt x="282096" y="293551"/>
                  <a:pt x="551076" y="197299"/>
                  <a:pt x="829329" y="175909"/>
                </a:cubicBezTo>
                <a:cubicBezTo>
                  <a:pt x="922080" y="168779"/>
                  <a:pt x="1027200" y="175909"/>
                  <a:pt x="1045749" y="47572"/>
                </a:cubicBezTo>
                <a:cubicBezTo>
                  <a:pt x="1048840" y="11924"/>
                  <a:pt x="1039566" y="4795"/>
                  <a:pt x="1172509" y="11924"/>
                </a:cubicBezTo>
                <a:cubicBezTo>
                  <a:pt x="1198789" y="13707"/>
                  <a:pt x="1228933" y="14598"/>
                  <a:pt x="1257531" y="7914"/>
                </a:cubicBezTo>
                <a:close/>
              </a:path>
            </a:pathLst>
          </a:custGeom>
          <a:solidFill>
            <a:srgbClr val="84A4CF">
              <a:alpha val="20000"/>
            </a:srgbClr>
          </a:solidFill>
          <a:ln w="32707" cap="flat">
            <a:noFill/>
            <a:prstDash val="solid"/>
            <a:miter/>
          </a:ln>
        </p:spPr>
        <p:txBody>
          <a:bodyPr wrap="square" rtlCol="0" anchor="ctr">
            <a:noAutofit/>
          </a:bodyPr>
          <a:lstStyle/>
          <a:p>
            <a:endParaRPr lang="en-US">
              <a:solidFill>
                <a:schemeClr val="tx1"/>
              </a:solidFill>
            </a:endParaRPr>
          </a:p>
        </p:txBody>
      </p:sp>
      <p:sp>
        <p:nvSpPr>
          <p:cNvPr id="5" name="Rectangle 4">
            <a:extLst>
              <a:ext uri="{FF2B5EF4-FFF2-40B4-BE49-F238E27FC236}">
                <a16:creationId xmlns:a16="http://schemas.microsoft.com/office/drawing/2014/main" id="{63FAAE7B-864D-4D4F-830D-7EB2F163E206}"/>
              </a:ext>
            </a:extLst>
          </p:cNvPr>
          <p:cNvSpPr/>
          <p:nvPr/>
        </p:nvSpPr>
        <p:spPr>
          <a:xfrm>
            <a:off x="914400" y="2013207"/>
            <a:ext cx="10102789" cy="3139321"/>
          </a:xfrm>
          <a:prstGeom prst="rect">
            <a:avLst/>
          </a:prstGeom>
        </p:spPr>
        <p:txBody>
          <a:bodyPr wrap="square">
            <a:spAutoFit/>
          </a:bodyPr>
          <a:lstStyle/>
          <a:p>
            <a:pPr marL="285750" indent="-285750">
              <a:buFont typeface="Arial" panose="020B0604020202020204" pitchFamily="34" charset="0"/>
              <a:buChar char="•"/>
            </a:pPr>
            <a:r>
              <a:rPr lang="en-GB" dirty="0"/>
              <a:t>The shadow-self is the version of you that gets emotionally triggered and reacts in ways that are not of the true self</a:t>
            </a:r>
          </a:p>
          <a:p>
            <a:endParaRPr lang="en-GB" dirty="0"/>
          </a:p>
          <a:p>
            <a:pPr marL="285750" indent="-285750">
              <a:buFont typeface="Arial" panose="020B0604020202020204" pitchFamily="34" charset="0"/>
              <a:buChar char="•"/>
            </a:pPr>
            <a:r>
              <a:rPr lang="en-GB" dirty="0"/>
              <a:t>These emotions are often anger, jealousy, guilt, victimhood, checking out, and any emotional charge that leads to self-sabotage</a:t>
            </a:r>
          </a:p>
          <a:p>
            <a:endParaRPr lang="en-GB" dirty="0"/>
          </a:p>
          <a:p>
            <a:pPr marL="285750" indent="-285750">
              <a:buFont typeface="Arial" panose="020B0604020202020204" pitchFamily="34" charset="0"/>
              <a:buChar char="•"/>
            </a:pPr>
            <a:r>
              <a:rPr lang="en-GB" dirty="0"/>
              <a:t>The shadow-self desires to stay hidden as often there’s a disassociation with the shadow self</a:t>
            </a:r>
          </a:p>
          <a:p>
            <a:endParaRPr lang="en-GB" dirty="0"/>
          </a:p>
          <a:p>
            <a:pPr marL="285750" indent="-285750">
              <a:buFont typeface="Arial" panose="020B0604020202020204" pitchFamily="34" charset="0"/>
              <a:buChar char="•"/>
            </a:pPr>
            <a:r>
              <a:rPr lang="en-GB" dirty="0"/>
              <a:t>This prevents us from processing and the gift that was supposed to be revealed through the situation before the shadow aspect took over</a:t>
            </a:r>
          </a:p>
        </p:txBody>
      </p:sp>
      <p:sp>
        <p:nvSpPr>
          <p:cNvPr id="6" name="Rectangle 5">
            <a:extLst>
              <a:ext uri="{FF2B5EF4-FFF2-40B4-BE49-F238E27FC236}">
                <a16:creationId xmlns:a16="http://schemas.microsoft.com/office/drawing/2014/main" id="{502F146E-F84F-43F9-9DE2-C0C77350EFCE}"/>
              </a:ext>
            </a:extLst>
          </p:cNvPr>
          <p:cNvSpPr/>
          <p:nvPr/>
        </p:nvSpPr>
        <p:spPr>
          <a:xfrm>
            <a:off x="1038687" y="5623399"/>
            <a:ext cx="9383697" cy="861774"/>
          </a:xfrm>
          <a:prstGeom prst="rect">
            <a:avLst/>
          </a:prstGeom>
        </p:spPr>
        <p:txBody>
          <a:bodyPr wrap="square">
            <a:spAutoFit/>
          </a:bodyPr>
          <a:lstStyle/>
          <a:p>
            <a:r>
              <a:rPr lang="en-GB" dirty="0"/>
              <a:t> </a:t>
            </a:r>
          </a:p>
          <a:p>
            <a:pPr algn="ctr"/>
            <a:r>
              <a:rPr lang="en-GB" sz="1600" i="1" dirty="0">
                <a:solidFill>
                  <a:schemeClr val="accent2"/>
                </a:solidFill>
              </a:rPr>
              <a:t>There’s actually a great gift awaiting you within your shadow self, but it must be brought to light.</a:t>
            </a:r>
          </a:p>
        </p:txBody>
      </p:sp>
      <p:pic>
        <p:nvPicPr>
          <p:cNvPr id="3" name="SW2">
            <a:hlinkClick r:id="" action="ppaction://media"/>
            <a:extLst>
              <a:ext uri="{FF2B5EF4-FFF2-40B4-BE49-F238E27FC236}">
                <a16:creationId xmlns:a16="http://schemas.microsoft.com/office/drawing/2014/main" id="{7C625DA9-A717-4FED-B919-D442A47584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73600" y="1261858"/>
            <a:ext cx="406400" cy="406400"/>
          </a:xfrm>
          <a:prstGeom prst="rect">
            <a:avLst/>
          </a:prstGeom>
        </p:spPr>
      </p:pic>
    </p:spTree>
    <p:extLst>
      <p:ext uri="{BB962C8B-B14F-4D97-AF65-F5344CB8AC3E}">
        <p14:creationId xmlns:p14="http://schemas.microsoft.com/office/powerpoint/2010/main" val="293488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7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10" name="Rectangle 9">
            <a:extLst>
              <a:ext uri="{FF2B5EF4-FFF2-40B4-BE49-F238E27FC236}">
                <a16:creationId xmlns:a16="http://schemas.microsoft.com/office/drawing/2014/main" id="{D839A9B9-F246-4779-A2BA-7AD3DAB54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B4B972-DCDC-4DD1-8D27-EE4D0587E560}"/>
              </a:ext>
            </a:extLst>
          </p:cNvPr>
          <p:cNvSpPr>
            <a:spLocks noGrp="1"/>
          </p:cNvSpPr>
          <p:nvPr>
            <p:ph type="title"/>
          </p:nvPr>
        </p:nvSpPr>
        <p:spPr>
          <a:xfrm>
            <a:off x="1522476" y="361271"/>
            <a:ext cx="9144000" cy="1263343"/>
          </a:xfrm>
        </p:spPr>
        <p:txBody>
          <a:bodyPr vert="horz" lIns="91440" tIns="45720" rIns="91440" bIns="45720" rtlCol="0" anchor="b">
            <a:normAutofit/>
          </a:bodyPr>
          <a:lstStyle/>
          <a:p>
            <a:pPr algn="ctr"/>
            <a:r>
              <a:rPr lang="en-US" sz="6000" dirty="0"/>
              <a:t>Acknowledge</a:t>
            </a:r>
          </a:p>
        </p:txBody>
      </p:sp>
      <p:sp>
        <p:nvSpPr>
          <p:cNvPr id="12" name="Freeform: Shape 11">
            <a:extLst>
              <a:ext uri="{FF2B5EF4-FFF2-40B4-BE49-F238E27FC236}">
                <a16:creationId xmlns:a16="http://schemas.microsoft.com/office/drawing/2014/main" id="{689FF3C7-B796-4C63-BF20-B2EE568883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96" y="1"/>
            <a:ext cx="11282409" cy="2930115"/>
          </a:xfrm>
          <a:custGeom>
            <a:avLst/>
            <a:gdLst>
              <a:gd name="connsiteX0" fmla="*/ 1277174 w 11282409"/>
              <a:gd name="connsiteY0" fmla="*/ 0 h 2930115"/>
              <a:gd name="connsiteX1" fmla="*/ 11077320 w 11282409"/>
              <a:gd name="connsiteY1" fmla="*/ 0 h 2930115"/>
              <a:gd name="connsiteX2" fmla="*/ 10933044 w 11282409"/>
              <a:gd name="connsiteY2" fmla="*/ 93916 h 2930115"/>
              <a:gd name="connsiteX3" fmla="*/ 11087630 w 11282409"/>
              <a:gd name="connsiteY3" fmla="*/ 165214 h 2930115"/>
              <a:gd name="connsiteX4" fmla="*/ 10401271 w 11282409"/>
              <a:gd name="connsiteY4" fmla="*/ 582307 h 2930115"/>
              <a:gd name="connsiteX5" fmla="*/ 11038163 w 11282409"/>
              <a:gd name="connsiteY5" fmla="*/ 511009 h 2930115"/>
              <a:gd name="connsiteX6" fmla="*/ 11004154 w 11282409"/>
              <a:gd name="connsiteY6" fmla="*/ 568047 h 2930115"/>
              <a:gd name="connsiteX7" fmla="*/ 10970146 w 11282409"/>
              <a:gd name="connsiteY7" fmla="*/ 625085 h 2930115"/>
              <a:gd name="connsiteX8" fmla="*/ 11270042 w 11282409"/>
              <a:gd name="connsiteY8" fmla="*/ 589437 h 2930115"/>
              <a:gd name="connsiteX9" fmla="*/ 11270042 w 11282409"/>
              <a:gd name="connsiteY9" fmla="*/ 650039 h 2930115"/>
              <a:gd name="connsiteX10" fmla="*/ 11177291 w 11282409"/>
              <a:gd name="connsiteY10" fmla="*/ 721337 h 2930115"/>
              <a:gd name="connsiteX11" fmla="*/ 11270042 w 11282409"/>
              <a:gd name="connsiteY11" fmla="*/ 703512 h 2930115"/>
              <a:gd name="connsiteX12" fmla="*/ 11282409 w 11282409"/>
              <a:gd name="connsiteY12" fmla="*/ 703512 h 2930115"/>
              <a:gd name="connsiteX13" fmla="*/ 11282409 w 11282409"/>
              <a:gd name="connsiteY13" fmla="*/ 981574 h 2930115"/>
              <a:gd name="connsiteX14" fmla="*/ 4053985 w 11282409"/>
              <a:gd name="connsiteY14" fmla="*/ 2928005 h 2930115"/>
              <a:gd name="connsiteX15" fmla="*/ 3386175 w 11282409"/>
              <a:gd name="connsiteY15" fmla="*/ 2892355 h 2930115"/>
              <a:gd name="connsiteX16" fmla="*/ 3228499 w 11282409"/>
              <a:gd name="connsiteY16" fmla="*/ 2774714 h 2930115"/>
              <a:gd name="connsiteX17" fmla="*/ 3389267 w 11282409"/>
              <a:gd name="connsiteY17" fmla="*/ 2717676 h 2930115"/>
              <a:gd name="connsiteX18" fmla="*/ 3883942 w 11282409"/>
              <a:gd name="connsiteY18" fmla="*/ 2535866 h 2930115"/>
              <a:gd name="connsiteX19" fmla="*/ 3401634 w 11282409"/>
              <a:gd name="connsiteY19" fmla="*/ 2564386 h 2930115"/>
              <a:gd name="connsiteX20" fmla="*/ 4087994 w 11282409"/>
              <a:gd name="connsiteY20" fmla="*/ 2414660 h 2930115"/>
              <a:gd name="connsiteX21" fmla="*/ 4285864 w 11282409"/>
              <a:gd name="connsiteY21" fmla="*/ 2336233 h 2930115"/>
              <a:gd name="connsiteX22" fmla="*/ 4091088 w 11282409"/>
              <a:gd name="connsiteY22" fmla="*/ 2304149 h 2930115"/>
              <a:gd name="connsiteX23" fmla="*/ 3148114 w 11282409"/>
              <a:gd name="connsiteY23" fmla="*/ 2400401 h 2930115"/>
              <a:gd name="connsiteX24" fmla="*/ 3058455 w 11282409"/>
              <a:gd name="connsiteY24" fmla="*/ 2411095 h 2930115"/>
              <a:gd name="connsiteX25" fmla="*/ 2443203 w 11282409"/>
              <a:gd name="connsiteY25" fmla="*/ 2336233 h 2930115"/>
              <a:gd name="connsiteX26" fmla="*/ 2786383 w 11282409"/>
              <a:gd name="connsiteY26" fmla="*/ 2257805 h 2930115"/>
              <a:gd name="connsiteX27" fmla="*/ 2390644 w 11282409"/>
              <a:gd name="connsiteY27" fmla="*/ 2211461 h 2930115"/>
              <a:gd name="connsiteX28" fmla="*/ 1911429 w 11282409"/>
              <a:gd name="connsiteY28" fmla="*/ 2168683 h 2930115"/>
              <a:gd name="connsiteX29" fmla="*/ 1416755 w 11282409"/>
              <a:gd name="connsiteY29" fmla="*/ 2026087 h 2930115"/>
              <a:gd name="connsiteX30" fmla="*/ 1070483 w 11282409"/>
              <a:gd name="connsiteY30" fmla="*/ 1979743 h 2930115"/>
              <a:gd name="connsiteX31" fmla="*/ 1104491 w 11282409"/>
              <a:gd name="connsiteY31" fmla="*/ 1854972 h 2930115"/>
              <a:gd name="connsiteX32" fmla="*/ 1039566 w 11282409"/>
              <a:gd name="connsiteY32" fmla="*/ 1748026 h 2930115"/>
              <a:gd name="connsiteX33" fmla="*/ 1623900 w 11282409"/>
              <a:gd name="connsiteY33" fmla="*/ 1694553 h 2930115"/>
              <a:gd name="connsiteX34" fmla="*/ 1401296 w 11282409"/>
              <a:gd name="connsiteY34" fmla="*/ 1676728 h 2930115"/>
              <a:gd name="connsiteX35" fmla="*/ 1302362 w 11282409"/>
              <a:gd name="connsiteY35" fmla="*/ 1623255 h 2930115"/>
              <a:gd name="connsiteX36" fmla="*/ 1385838 w 11282409"/>
              <a:gd name="connsiteY36" fmla="*/ 1566216 h 2930115"/>
              <a:gd name="connsiteX37" fmla="*/ 1756843 w 11282409"/>
              <a:gd name="connsiteY37" fmla="*/ 1377277 h 2930115"/>
              <a:gd name="connsiteX38" fmla="*/ 721120 w 11282409"/>
              <a:gd name="connsiteY38" fmla="*/ 1387972 h 2930115"/>
              <a:gd name="connsiteX39" fmla="*/ 857154 w 11282409"/>
              <a:gd name="connsiteY39" fmla="*/ 1323803 h 2930115"/>
              <a:gd name="connsiteX40" fmla="*/ 2285525 w 11282409"/>
              <a:gd name="connsiteY40" fmla="*/ 924536 h 2930115"/>
              <a:gd name="connsiteX41" fmla="*/ 2569963 w 11282409"/>
              <a:gd name="connsiteY41" fmla="*/ 874628 h 2930115"/>
              <a:gd name="connsiteX42" fmla="*/ 1803218 w 11282409"/>
              <a:gd name="connsiteY42" fmla="*/ 856803 h 2930115"/>
              <a:gd name="connsiteX43" fmla="*/ 625276 w 11282409"/>
              <a:gd name="connsiteY43" fmla="*/ 682124 h 2930115"/>
              <a:gd name="connsiteX44" fmla="*/ 736578 w 11282409"/>
              <a:gd name="connsiteY44" fmla="*/ 521703 h 2930115"/>
              <a:gd name="connsiteX45" fmla="*/ 155336 w 11282409"/>
              <a:gd name="connsiteY45" fmla="*/ 550222 h 2930115"/>
              <a:gd name="connsiteX46" fmla="*/ 421223 w 11282409"/>
              <a:gd name="connsiteY46" fmla="*/ 425451 h 2930115"/>
              <a:gd name="connsiteX47" fmla="*/ 201712 w 11282409"/>
              <a:gd name="connsiteY47" fmla="*/ 404062 h 2930115"/>
              <a:gd name="connsiteX48" fmla="*/ 3843 w 11282409"/>
              <a:gd name="connsiteY48" fmla="*/ 314939 h 2930115"/>
              <a:gd name="connsiteX49" fmla="*/ 829329 w 11282409"/>
              <a:gd name="connsiteY49" fmla="*/ 175909 h 2930115"/>
              <a:gd name="connsiteX50" fmla="*/ 1045749 w 11282409"/>
              <a:gd name="connsiteY50" fmla="*/ 47572 h 2930115"/>
              <a:gd name="connsiteX51" fmla="*/ 1172509 w 11282409"/>
              <a:gd name="connsiteY51" fmla="*/ 11924 h 2930115"/>
              <a:gd name="connsiteX52" fmla="*/ 1257531 w 11282409"/>
              <a:gd name="connsiteY52" fmla="*/ 7914 h 293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282409" h="2930115">
                <a:moveTo>
                  <a:pt x="1277174" y="0"/>
                </a:moveTo>
                <a:lnTo>
                  <a:pt x="11077320" y="0"/>
                </a:lnTo>
                <a:lnTo>
                  <a:pt x="10933044" y="93916"/>
                </a:lnTo>
                <a:cubicBezTo>
                  <a:pt x="10973237" y="147389"/>
                  <a:pt x="11059805" y="83222"/>
                  <a:pt x="11087630" y="165214"/>
                </a:cubicBezTo>
                <a:cubicBezTo>
                  <a:pt x="10865028" y="304245"/>
                  <a:pt x="10660974" y="478924"/>
                  <a:pt x="10401271" y="582307"/>
                </a:cubicBezTo>
                <a:cubicBezTo>
                  <a:pt x="10614599" y="507443"/>
                  <a:pt x="10827927" y="543093"/>
                  <a:pt x="11038163" y="511009"/>
                </a:cubicBezTo>
                <a:cubicBezTo>
                  <a:pt x="11065988" y="553787"/>
                  <a:pt x="11019613" y="553787"/>
                  <a:pt x="11004154" y="568047"/>
                </a:cubicBezTo>
                <a:cubicBezTo>
                  <a:pt x="10988696" y="582307"/>
                  <a:pt x="10967053" y="593001"/>
                  <a:pt x="10970146" y="625085"/>
                </a:cubicBezTo>
                <a:cubicBezTo>
                  <a:pt x="11065988" y="639345"/>
                  <a:pt x="11171107" y="589437"/>
                  <a:pt x="11270042" y="589437"/>
                </a:cubicBezTo>
                <a:lnTo>
                  <a:pt x="11270042" y="650039"/>
                </a:lnTo>
                <a:cubicBezTo>
                  <a:pt x="11236032" y="671428"/>
                  <a:pt x="11192750" y="678558"/>
                  <a:pt x="11177291" y="721337"/>
                </a:cubicBezTo>
                <a:cubicBezTo>
                  <a:pt x="11208207" y="714208"/>
                  <a:pt x="11239125" y="710643"/>
                  <a:pt x="11270042" y="703512"/>
                </a:cubicBezTo>
                <a:lnTo>
                  <a:pt x="11282409" y="703512"/>
                </a:lnTo>
                <a:lnTo>
                  <a:pt x="11282409" y="981574"/>
                </a:lnTo>
                <a:cubicBezTo>
                  <a:pt x="9254245" y="2952959"/>
                  <a:pt x="4397165" y="2906615"/>
                  <a:pt x="4053985" y="2928005"/>
                </a:cubicBezTo>
                <a:cubicBezTo>
                  <a:pt x="3945776" y="2935134"/>
                  <a:pt x="3491294" y="2924439"/>
                  <a:pt x="3386175" y="2892355"/>
                </a:cubicBezTo>
                <a:cubicBezTo>
                  <a:pt x="3243956" y="2853141"/>
                  <a:pt x="3228499" y="2774714"/>
                  <a:pt x="3228499" y="2774714"/>
                </a:cubicBezTo>
                <a:cubicBezTo>
                  <a:pt x="3228499" y="2774714"/>
                  <a:pt x="3299608" y="2742630"/>
                  <a:pt x="3389267" y="2717676"/>
                </a:cubicBezTo>
                <a:cubicBezTo>
                  <a:pt x="3562404" y="2667768"/>
                  <a:pt x="3704623" y="2575080"/>
                  <a:pt x="3883942" y="2535866"/>
                </a:cubicBezTo>
                <a:cubicBezTo>
                  <a:pt x="3723173" y="2546561"/>
                  <a:pt x="3562404" y="2553691"/>
                  <a:pt x="3401634" y="2564386"/>
                </a:cubicBezTo>
                <a:cubicBezTo>
                  <a:pt x="3624237" y="2468133"/>
                  <a:pt x="3859208" y="2453874"/>
                  <a:pt x="4087994" y="2414660"/>
                </a:cubicBezTo>
                <a:cubicBezTo>
                  <a:pt x="4162197" y="2403966"/>
                  <a:pt x="4285864" y="2436049"/>
                  <a:pt x="4285864" y="2336233"/>
                </a:cubicBezTo>
                <a:cubicBezTo>
                  <a:pt x="4282774" y="2272064"/>
                  <a:pt x="4162197" y="2300584"/>
                  <a:pt x="4091088" y="2304149"/>
                </a:cubicBezTo>
                <a:cubicBezTo>
                  <a:pt x="3775732" y="2314843"/>
                  <a:pt x="3463469" y="2361187"/>
                  <a:pt x="3148114" y="2400401"/>
                </a:cubicBezTo>
                <a:cubicBezTo>
                  <a:pt x="3117196" y="2403966"/>
                  <a:pt x="3080097" y="2421790"/>
                  <a:pt x="3058455" y="2411095"/>
                </a:cubicBezTo>
                <a:cubicBezTo>
                  <a:pt x="2879135" y="2339797"/>
                  <a:pt x="2675082" y="2357622"/>
                  <a:pt x="2443203" y="2336233"/>
                </a:cubicBezTo>
                <a:cubicBezTo>
                  <a:pt x="2569963" y="2254241"/>
                  <a:pt x="2678173" y="2311278"/>
                  <a:pt x="2786383" y="2257805"/>
                </a:cubicBezTo>
                <a:cubicBezTo>
                  <a:pt x="2653440" y="2200766"/>
                  <a:pt x="2517405" y="2225722"/>
                  <a:pt x="2390644" y="2211461"/>
                </a:cubicBezTo>
                <a:cubicBezTo>
                  <a:pt x="2297893" y="2200766"/>
                  <a:pt x="1963988" y="2186507"/>
                  <a:pt x="1911429" y="2168683"/>
                </a:cubicBezTo>
                <a:cubicBezTo>
                  <a:pt x="1750660" y="2115209"/>
                  <a:pt x="1558974" y="2122339"/>
                  <a:pt x="1416755" y="2026087"/>
                </a:cubicBezTo>
                <a:cubicBezTo>
                  <a:pt x="1314728" y="1958354"/>
                  <a:pt x="1178693" y="2015393"/>
                  <a:pt x="1070483" y="1979743"/>
                </a:cubicBezTo>
                <a:cubicBezTo>
                  <a:pt x="1024107" y="1929835"/>
                  <a:pt x="1089033" y="1894186"/>
                  <a:pt x="1104491" y="1854972"/>
                </a:cubicBezTo>
                <a:cubicBezTo>
                  <a:pt x="1126133" y="1805064"/>
                  <a:pt x="1067391" y="1794370"/>
                  <a:pt x="1039566" y="1748026"/>
                </a:cubicBezTo>
                <a:cubicBezTo>
                  <a:pt x="1231252" y="1751591"/>
                  <a:pt x="1413663" y="1737331"/>
                  <a:pt x="1623900" y="1694553"/>
                </a:cubicBezTo>
                <a:cubicBezTo>
                  <a:pt x="1537332" y="1630384"/>
                  <a:pt x="1463130" y="1690987"/>
                  <a:pt x="1401296" y="1676728"/>
                </a:cubicBezTo>
                <a:cubicBezTo>
                  <a:pt x="1358012" y="1666033"/>
                  <a:pt x="1302362" y="1676728"/>
                  <a:pt x="1302362" y="1623255"/>
                </a:cubicBezTo>
                <a:cubicBezTo>
                  <a:pt x="1302362" y="1580476"/>
                  <a:pt x="1351829" y="1573345"/>
                  <a:pt x="1385838" y="1566216"/>
                </a:cubicBezTo>
                <a:cubicBezTo>
                  <a:pt x="1518781" y="1541262"/>
                  <a:pt x="1648633" y="1509178"/>
                  <a:pt x="1756843" y="1377277"/>
                </a:cubicBezTo>
                <a:cubicBezTo>
                  <a:pt x="1407480" y="1334499"/>
                  <a:pt x="1048840" y="1502049"/>
                  <a:pt x="721120" y="1387972"/>
                </a:cubicBezTo>
                <a:cubicBezTo>
                  <a:pt x="748945" y="1313109"/>
                  <a:pt x="813871" y="1327368"/>
                  <a:pt x="857154" y="1323803"/>
                </a:cubicBezTo>
                <a:cubicBezTo>
                  <a:pt x="1147775" y="1291720"/>
                  <a:pt x="2127849" y="903147"/>
                  <a:pt x="2285525" y="924536"/>
                </a:cubicBezTo>
                <a:cubicBezTo>
                  <a:pt x="2381369" y="935231"/>
                  <a:pt x="2480304" y="928101"/>
                  <a:pt x="2569963" y="874628"/>
                </a:cubicBezTo>
                <a:cubicBezTo>
                  <a:pt x="2678173" y="810460"/>
                  <a:pt x="1988721" y="945926"/>
                  <a:pt x="1803218" y="856803"/>
                </a:cubicBezTo>
                <a:cubicBezTo>
                  <a:pt x="1713559" y="814024"/>
                  <a:pt x="956090" y="689253"/>
                  <a:pt x="625276" y="682124"/>
                </a:cubicBezTo>
                <a:cubicBezTo>
                  <a:pt x="656194" y="614390"/>
                  <a:pt x="770587" y="617955"/>
                  <a:pt x="736578" y="521703"/>
                </a:cubicBezTo>
                <a:cubicBezTo>
                  <a:pt x="557259" y="514574"/>
                  <a:pt x="365573" y="575176"/>
                  <a:pt x="155336" y="550222"/>
                </a:cubicBezTo>
                <a:cubicBezTo>
                  <a:pt x="229537" y="464666"/>
                  <a:pt x="337746" y="471795"/>
                  <a:pt x="421223" y="425451"/>
                </a:cubicBezTo>
                <a:cubicBezTo>
                  <a:pt x="356297" y="361283"/>
                  <a:pt x="275913" y="400497"/>
                  <a:pt x="201712" y="404062"/>
                </a:cubicBezTo>
                <a:cubicBezTo>
                  <a:pt x="136786" y="407627"/>
                  <a:pt x="-27075" y="318505"/>
                  <a:pt x="3843" y="314939"/>
                </a:cubicBezTo>
                <a:cubicBezTo>
                  <a:pt x="282096" y="293551"/>
                  <a:pt x="551076" y="197299"/>
                  <a:pt x="829329" y="175909"/>
                </a:cubicBezTo>
                <a:cubicBezTo>
                  <a:pt x="922080" y="168779"/>
                  <a:pt x="1027200" y="175909"/>
                  <a:pt x="1045749" y="47572"/>
                </a:cubicBezTo>
                <a:cubicBezTo>
                  <a:pt x="1048840" y="11924"/>
                  <a:pt x="1039566" y="4795"/>
                  <a:pt x="1172509" y="11924"/>
                </a:cubicBezTo>
                <a:cubicBezTo>
                  <a:pt x="1198789" y="13707"/>
                  <a:pt x="1228933" y="14598"/>
                  <a:pt x="1257531" y="7914"/>
                </a:cubicBezTo>
                <a:close/>
              </a:path>
            </a:pathLst>
          </a:custGeom>
          <a:solidFill>
            <a:srgbClr val="84A4CF">
              <a:alpha val="20000"/>
            </a:srgbClr>
          </a:solidFill>
          <a:ln w="32707" cap="flat">
            <a:noFill/>
            <a:prstDash val="solid"/>
            <a:miter/>
          </a:ln>
        </p:spPr>
        <p:txBody>
          <a:bodyPr wrap="square" rtlCol="0" anchor="ctr">
            <a:noAutofit/>
          </a:bodyPr>
          <a:lstStyle/>
          <a:p>
            <a:endParaRPr lang="en-US">
              <a:solidFill>
                <a:schemeClr val="tx1"/>
              </a:solidFill>
            </a:endParaRPr>
          </a:p>
        </p:txBody>
      </p:sp>
      <p:sp>
        <p:nvSpPr>
          <p:cNvPr id="6" name="Rectangle 5">
            <a:extLst>
              <a:ext uri="{FF2B5EF4-FFF2-40B4-BE49-F238E27FC236}">
                <a16:creationId xmlns:a16="http://schemas.microsoft.com/office/drawing/2014/main" id="{502F146E-F84F-43F9-9DE2-C0C77350EFCE}"/>
              </a:ext>
            </a:extLst>
          </p:cNvPr>
          <p:cNvSpPr/>
          <p:nvPr/>
        </p:nvSpPr>
        <p:spPr>
          <a:xfrm>
            <a:off x="1038687" y="5623399"/>
            <a:ext cx="9383697" cy="369332"/>
          </a:xfrm>
          <a:prstGeom prst="rect">
            <a:avLst/>
          </a:prstGeom>
        </p:spPr>
        <p:txBody>
          <a:bodyPr wrap="square">
            <a:spAutoFit/>
          </a:bodyPr>
          <a:lstStyle/>
          <a:p>
            <a:r>
              <a:rPr lang="en-GB" dirty="0"/>
              <a:t> </a:t>
            </a:r>
            <a:endParaRPr lang="en-GB" sz="1600" i="1" dirty="0">
              <a:solidFill>
                <a:schemeClr val="accent2"/>
              </a:solidFill>
            </a:endParaRPr>
          </a:p>
        </p:txBody>
      </p:sp>
      <p:sp>
        <p:nvSpPr>
          <p:cNvPr id="4" name="Rectangle 3">
            <a:extLst>
              <a:ext uri="{FF2B5EF4-FFF2-40B4-BE49-F238E27FC236}">
                <a16:creationId xmlns:a16="http://schemas.microsoft.com/office/drawing/2014/main" id="{439DFFE5-37DE-40AA-9966-428F1BA6BB2D}"/>
              </a:ext>
            </a:extLst>
          </p:cNvPr>
          <p:cNvSpPr/>
          <p:nvPr/>
        </p:nvSpPr>
        <p:spPr>
          <a:xfrm>
            <a:off x="986011" y="2007473"/>
            <a:ext cx="10682177" cy="3416320"/>
          </a:xfrm>
          <a:prstGeom prst="rect">
            <a:avLst/>
          </a:prstGeom>
        </p:spPr>
        <p:txBody>
          <a:bodyPr wrap="square">
            <a:spAutoFit/>
          </a:bodyPr>
          <a:lstStyle/>
          <a:p>
            <a:pPr algn="ctr"/>
            <a:r>
              <a:rPr lang="en-GB" dirty="0"/>
              <a:t> Bring awareness at the moment you are triggered, and observe the emotions that arise within you. Rather than reacting, take yourself away (physically or mentally) and speak to yourself out loud to unravel what needs to be expressed. </a:t>
            </a:r>
          </a:p>
          <a:p>
            <a:pPr algn="ctr"/>
            <a:endParaRPr lang="en-GB" dirty="0"/>
          </a:p>
          <a:p>
            <a:pPr algn="ctr"/>
            <a:r>
              <a:rPr lang="en-GB" dirty="0"/>
              <a:t>It’s important to allow yourself time to express this so you can do so within as well as with whoever is involved.  </a:t>
            </a:r>
          </a:p>
          <a:p>
            <a:pPr algn="ctr"/>
            <a:endParaRPr lang="en-GB" dirty="0"/>
          </a:p>
          <a:p>
            <a:pPr algn="ctr"/>
            <a:r>
              <a:rPr lang="en-GB" dirty="0"/>
              <a:t>Accept this part of yourself without judgement, as it is used to functioning that way and give it the love it needs. Accept it. </a:t>
            </a:r>
          </a:p>
          <a:p>
            <a:pPr algn="ctr"/>
            <a:endParaRPr lang="en-GB" dirty="0"/>
          </a:p>
          <a:p>
            <a:pPr algn="ctr"/>
            <a:r>
              <a:rPr lang="en-GB" dirty="0"/>
              <a:t>Take a few moments, deep breaths, walk in nature and perhaps utilize one of your self care practices before continuing on.</a:t>
            </a:r>
          </a:p>
        </p:txBody>
      </p:sp>
      <p:pic>
        <p:nvPicPr>
          <p:cNvPr id="3" name="Acknowledge">
            <a:hlinkClick r:id="" action="ppaction://media"/>
            <a:extLst>
              <a:ext uri="{FF2B5EF4-FFF2-40B4-BE49-F238E27FC236}">
                <a16:creationId xmlns:a16="http://schemas.microsoft.com/office/drawing/2014/main" id="{48E3D15C-C09B-4FC1-BEDB-BA3C524E91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26111" y="939004"/>
            <a:ext cx="406400" cy="406400"/>
          </a:xfrm>
          <a:prstGeom prst="rect">
            <a:avLst/>
          </a:prstGeom>
        </p:spPr>
      </p:pic>
    </p:spTree>
    <p:extLst>
      <p:ext uri="{BB962C8B-B14F-4D97-AF65-F5344CB8AC3E}">
        <p14:creationId xmlns:p14="http://schemas.microsoft.com/office/powerpoint/2010/main" val="671273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9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10" name="Rectangle 9">
            <a:extLst>
              <a:ext uri="{FF2B5EF4-FFF2-40B4-BE49-F238E27FC236}">
                <a16:creationId xmlns:a16="http://schemas.microsoft.com/office/drawing/2014/main" id="{D839A9B9-F246-4779-A2BA-7AD3DAB54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B4B972-DCDC-4DD1-8D27-EE4D0587E560}"/>
              </a:ext>
            </a:extLst>
          </p:cNvPr>
          <p:cNvSpPr>
            <a:spLocks noGrp="1"/>
          </p:cNvSpPr>
          <p:nvPr>
            <p:ph type="title"/>
          </p:nvPr>
        </p:nvSpPr>
        <p:spPr>
          <a:xfrm>
            <a:off x="1522476" y="361271"/>
            <a:ext cx="9144000" cy="1263343"/>
          </a:xfrm>
        </p:spPr>
        <p:txBody>
          <a:bodyPr vert="horz" lIns="91440" tIns="45720" rIns="91440" bIns="45720" rtlCol="0" anchor="b">
            <a:normAutofit/>
          </a:bodyPr>
          <a:lstStyle/>
          <a:p>
            <a:pPr algn="ctr"/>
            <a:r>
              <a:rPr lang="en-US" sz="6000" dirty="0"/>
              <a:t>De-Identify</a:t>
            </a:r>
          </a:p>
        </p:txBody>
      </p:sp>
      <p:sp>
        <p:nvSpPr>
          <p:cNvPr id="12" name="Freeform: Shape 11">
            <a:extLst>
              <a:ext uri="{FF2B5EF4-FFF2-40B4-BE49-F238E27FC236}">
                <a16:creationId xmlns:a16="http://schemas.microsoft.com/office/drawing/2014/main" id="{689FF3C7-B796-4C63-BF20-B2EE568883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96" y="1"/>
            <a:ext cx="11282409" cy="2930115"/>
          </a:xfrm>
          <a:custGeom>
            <a:avLst/>
            <a:gdLst>
              <a:gd name="connsiteX0" fmla="*/ 1277174 w 11282409"/>
              <a:gd name="connsiteY0" fmla="*/ 0 h 2930115"/>
              <a:gd name="connsiteX1" fmla="*/ 11077320 w 11282409"/>
              <a:gd name="connsiteY1" fmla="*/ 0 h 2930115"/>
              <a:gd name="connsiteX2" fmla="*/ 10933044 w 11282409"/>
              <a:gd name="connsiteY2" fmla="*/ 93916 h 2930115"/>
              <a:gd name="connsiteX3" fmla="*/ 11087630 w 11282409"/>
              <a:gd name="connsiteY3" fmla="*/ 165214 h 2930115"/>
              <a:gd name="connsiteX4" fmla="*/ 10401271 w 11282409"/>
              <a:gd name="connsiteY4" fmla="*/ 582307 h 2930115"/>
              <a:gd name="connsiteX5" fmla="*/ 11038163 w 11282409"/>
              <a:gd name="connsiteY5" fmla="*/ 511009 h 2930115"/>
              <a:gd name="connsiteX6" fmla="*/ 11004154 w 11282409"/>
              <a:gd name="connsiteY6" fmla="*/ 568047 h 2930115"/>
              <a:gd name="connsiteX7" fmla="*/ 10970146 w 11282409"/>
              <a:gd name="connsiteY7" fmla="*/ 625085 h 2930115"/>
              <a:gd name="connsiteX8" fmla="*/ 11270042 w 11282409"/>
              <a:gd name="connsiteY8" fmla="*/ 589437 h 2930115"/>
              <a:gd name="connsiteX9" fmla="*/ 11270042 w 11282409"/>
              <a:gd name="connsiteY9" fmla="*/ 650039 h 2930115"/>
              <a:gd name="connsiteX10" fmla="*/ 11177291 w 11282409"/>
              <a:gd name="connsiteY10" fmla="*/ 721337 h 2930115"/>
              <a:gd name="connsiteX11" fmla="*/ 11270042 w 11282409"/>
              <a:gd name="connsiteY11" fmla="*/ 703512 h 2930115"/>
              <a:gd name="connsiteX12" fmla="*/ 11282409 w 11282409"/>
              <a:gd name="connsiteY12" fmla="*/ 703512 h 2930115"/>
              <a:gd name="connsiteX13" fmla="*/ 11282409 w 11282409"/>
              <a:gd name="connsiteY13" fmla="*/ 981574 h 2930115"/>
              <a:gd name="connsiteX14" fmla="*/ 4053985 w 11282409"/>
              <a:gd name="connsiteY14" fmla="*/ 2928005 h 2930115"/>
              <a:gd name="connsiteX15" fmla="*/ 3386175 w 11282409"/>
              <a:gd name="connsiteY15" fmla="*/ 2892355 h 2930115"/>
              <a:gd name="connsiteX16" fmla="*/ 3228499 w 11282409"/>
              <a:gd name="connsiteY16" fmla="*/ 2774714 h 2930115"/>
              <a:gd name="connsiteX17" fmla="*/ 3389267 w 11282409"/>
              <a:gd name="connsiteY17" fmla="*/ 2717676 h 2930115"/>
              <a:gd name="connsiteX18" fmla="*/ 3883942 w 11282409"/>
              <a:gd name="connsiteY18" fmla="*/ 2535866 h 2930115"/>
              <a:gd name="connsiteX19" fmla="*/ 3401634 w 11282409"/>
              <a:gd name="connsiteY19" fmla="*/ 2564386 h 2930115"/>
              <a:gd name="connsiteX20" fmla="*/ 4087994 w 11282409"/>
              <a:gd name="connsiteY20" fmla="*/ 2414660 h 2930115"/>
              <a:gd name="connsiteX21" fmla="*/ 4285864 w 11282409"/>
              <a:gd name="connsiteY21" fmla="*/ 2336233 h 2930115"/>
              <a:gd name="connsiteX22" fmla="*/ 4091088 w 11282409"/>
              <a:gd name="connsiteY22" fmla="*/ 2304149 h 2930115"/>
              <a:gd name="connsiteX23" fmla="*/ 3148114 w 11282409"/>
              <a:gd name="connsiteY23" fmla="*/ 2400401 h 2930115"/>
              <a:gd name="connsiteX24" fmla="*/ 3058455 w 11282409"/>
              <a:gd name="connsiteY24" fmla="*/ 2411095 h 2930115"/>
              <a:gd name="connsiteX25" fmla="*/ 2443203 w 11282409"/>
              <a:gd name="connsiteY25" fmla="*/ 2336233 h 2930115"/>
              <a:gd name="connsiteX26" fmla="*/ 2786383 w 11282409"/>
              <a:gd name="connsiteY26" fmla="*/ 2257805 h 2930115"/>
              <a:gd name="connsiteX27" fmla="*/ 2390644 w 11282409"/>
              <a:gd name="connsiteY27" fmla="*/ 2211461 h 2930115"/>
              <a:gd name="connsiteX28" fmla="*/ 1911429 w 11282409"/>
              <a:gd name="connsiteY28" fmla="*/ 2168683 h 2930115"/>
              <a:gd name="connsiteX29" fmla="*/ 1416755 w 11282409"/>
              <a:gd name="connsiteY29" fmla="*/ 2026087 h 2930115"/>
              <a:gd name="connsiteX30" fmla="*/ 1070483 w 11282409"/>
              <a:gd name="connsiteY30" fmla="*/ 1979743 h 2930115"/>
              <a:gd name="connsiteX31" fmla="*/ 1104491 w 11282409"/>
              <a:gd name="connsiteY31" fmla="*/ 1854972 h 2930115"/>
              <a:gd name="connsiteX32" fmla="*/ 1039566 w 11282409"/>
              <a:gd name="connsiteY32" fmla="*/ 1748026 h 2930115"/>
              <a:gd name="connsiteX33" fmla="*/ 1623900 w 11282409"/>
              <a:gd name="connsiteY33" fmla="*/ 1694553 h 2930115"/>
              <a:gd name="connsiteX34" fmla="*/ 1401296 w 11282409"/>
              <a:gd name="connsiteY34" fmla="*/ 1676728 h 2930115"/>
              <a:gd name="connsiteX35" fmla="*/ 1302362 w 11282409"/>
              <a:gd name="connsiteY35" fmla="*/ 1623255 h 2930115"/>
              <a:gd name="connsiteX36" fmla="*/ 1385838 w 11282409"/>
              <a:gd name="connsiteY36" fmla="*/ 1566216 h 2930115"/>
              <a:gd name="connsiteX37" fmla="*/ 1756843 w 11282409"/>
              <a:gd name="connsiteY37" fmla="*/ 1377277 h 2930115"/>
              <a:gd name="connsiteX38" fmla="*/ 721120 w 11282409"/>
              <a:gd name="connsiteY38" fmla="*/ 1387972 h 2930115"/>
              <a:gd name="connsiteX39" fmla="*/ 857154 w 11282409"/>
              <a:gd name="connsiteY39" fmla="*/ 1323803 h 2930115"/>
              <a:gd name="connsiteX40" fmla="*/ 2285525 w 11282409"/>
              <a:gd name="connsiteY40" fmla="*/ 924536 h 2930115"/>
              <a:gd name="connsiteX41" fmla="*/ 2569963 w 11282409"/>
              <a:gd name="connsiteY41" fmla="*/ 874628 h 2930115"/>
              <a:gd name="connsiteX42" fmla="*/ 1803218 w 11282409"/>
              <a:gd name="connsiteY42" fmla="*/ 856803 h 2930115"/>
              <a:gd name="connsiteX43" fmla="*/ 625276 w 11282409"/>
              <a:gd name="connsiteY43" fmla="*/ 682124 h 2930115"/>
              <a:gd name="connsiteX44" fmla="*/ 736578 w 11282409"/>
              <a:gd name="connsiteY44" fmla="*/ 521703 h 2930115"/>
              <a:gd name="connsiteX45" fmla="*/ 155336 w 11282409"/>
              <a:gd name="connsiteY45" fmla="*/ 550222 h 2930115"/>
              <a:gd name="connsiteX46" fmla="*/ 421223 w 11282409"/>
              <a:gd name="connsiteY46" fmla="*/ 425451 h 2930115"/>
              <a:gd name="connsiteX47" fmla="*/ 201712 w 11282409"/>
              <a:gd name="connsiteY47" fmla="*/ 404062 h 2930115"/>
              <a:gd name="connsiteX48" fmla="*/ 3843 w 11282409"/>
              <a:gd name="connsiteY48" fmla="*/ 314939 h 2930115"/>
              <a:gd name="connsiteX49" fmla="*/ 829329 w 11282409"/>
              <a:gd name="connsiteY49" fmla="*/ 175909 h 2930115"/>
              <a:gd name="connsiteX50" fmla="*/ 1045749 w 11282409"/>
              <a:gd name="connsiteY50" fmla="*/ 47572 h 2930115"/>
              <a:gd name="connsiteX51" fmla="*/ 1172509 w 11282409"/>
              <a:gd name="connsiteY51" fmla="*/ 11924 h 2930115"/>
              <a:gd name="connsiteX52" fmla="*/ 1257531 w 11282409"/>
              <a:gd name="connsiteY52" fmla="*/ 7914 h 293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282409" h="2930115">
                <a:moveTo>
                  <a:pt x="1277174" y="0"/>
                </a:moveTo>
                <a:lnTo>
                  <a:pt x="11077320" y="0"/>
                </a:lnTo>
                <a:lnTo>
                  <a:pt x="10933044" y="93916"/>
                </a:lnTo>
                <a:cubicBezTo>
                  <a:pt x="10973237" y="147389"/>
                  <a:pt x="11059805" y="83222"/>
                  <a:pt x="11087630" y="165214"/>
                </a:cubicBezTo>
                <a:cubicBezTo>
                  <a:pt x="10865028" y="304245"/>
                  <a:pt x="10660974" y="478924"/>
                  <a:pt x="10401271" y="582307"/>
                </a:cubicBezTo>
                <a:cubicBezTo>
                  <a:pt x="10614599" y="507443"/>
                  <a:pt x="10827927" y="543093"/>
                  <a:pt x="11038163" y="511009"/>
                </a:cubicBezTo>
                <a:cubicBezTo>
                  <a:pt x="11065988" y="553787"/>
                  <a:pt x="11019613" y="553787"/>
                  <a:pt x="11004154" y="568047"/>
                </a:cubicBezTo>
                <a:cubicBezTo>
                  <a:pt x="10988696" y="582307"/>
                  <a:pt x="10967053" y="593001"/>
                  <a:pt x="10970146" y="625085"/>
                </a:cubicBezTo>
                <a:cubicBezTo>
                  <a:pt x="11065988" y="639345"/>
                  <a:pt x="11171107" y="589437"/>
                  <a:pt x="11270042" y="589437"/>
                </a:cubicBezTo>
                <a:lnTo>
                  <a:pt x="11270042" y="650039"/>
                </a:lnTo>
                <a:cubicBezTo>
                  <a:pt x="11236032" y="671428"/>
                  <a:pt x="11192750" y="678558"/>
                  <a:pt x="11177291" y="721337"/>
                </a:cubicBezTo>
                <a:cubicBezTo>
                  <a:pt x="11208207" y="714208"/>
                  <a:pt x="11239125" y="710643"/>
                  <a:pt x="11270042" y="703512"/>
                </a:cubicBezTo>
                <a:lnTo>
                  <a:pt x="11282409" y="703512"/>
                </a:lnTo>
                <a:lnTo>
                  <a:pt x="11282409" y="981574"/>
                </a:lnTo>
                <a:cubicBezTo>
                  <a:pt x="9254245" y="2952959"/>
                  <a:pt x="4397165" y="2906615"/>
                  <a:pt x="4053985" y="2928005"/>
                </a:cubicBezTo>
                <a:cubicBezTo>
                  <a:pt x="3945776" y="2935134"/>
                  <a:pt x="3491294" y="2924439"/>
                  <a:pt x="3386175" y="2892355"/>
                </a:cubicBezTo>
                <a:cubicBezTo>
                  <a:pt x="3243956" y="2853141"/>
                  <a:pt x="3228499" y="2774714"/>
                  <a:pt x="3228499" y="2774714"/>
                </a:cubicBezTo>
                <a:cubicBezTo>
                  <a:pt x="3228499" y="2774714"/>
                  <a:pt x="3299608" y="2742630"/>
                  <a:pt x="3389267" y="2717676"/>
                </a:cubicBezTo>
                <a:cubicBezTo>
                  <a:pt x="3562404" y="2667768"/>
                  <a:pt x="3704623" y="2575080"/>
                  <a:pt x="3883942" y="2535866"/>
                </a:cubicBezTo>
                <a:cubicBezTo>
                  <a:pt x="3723173" y="2546561"/>
                  <a:pt x="3562404" y="2553691"/>
                  <a:pt x="3401634" y="2564386"/>
                </a:cubicBezTo>
                <a:cubicBezTo>
                  <a:pt x="3624237" y="2468133"/>
                  <a:pt x="3859208" y="2453874"/>
                  <a:pt x="4087994" y="2414660"/>
                </a:cubicBezTo>
                <a:cubicBezTo>
                  <a:pt x="4162197" y="2403966"/>
                  <a:pt x="4285864" y="2436049"/>
                  <a:pt x="4285864" y="2336233"/>
                </a:cubicBezTo>
                <a:cubicBezTo>
                  <a:pt x="4282774" y="2272064"/>
                  <a:pt x="4162197" y="2300584"/>
                  <a:pt x="4091088" y="2304149"/>
                </a:cubicBezTo>
                <a:cubicBezTo>
                  <a:pt x="3775732" y="2314843"/>
                  <a:pt x="3463469" y="2361187"/>
                  <a:pt x="3148114" y="2400401"/>
                </a:cubicBezTo>
                <a:cubicBezTo>
                  <a:pt x="3117196" y="2403966"/>
                  <a:pt x="3080097" y="2421790"/>
                  <a:pt x="3058455" y="2411095"/>
                </a:cubicBezTo>
                <a:cubicBezTo>
                  <a:pt x="2879135" y="2339797"/>
                  <a:pt x="2675082" y="2357622"/>
                  <a:pt x="2443203" y="2336233"/>
                </a:cubicBezTo>
                <a:cubicBezTo>
                  <a:pt x="2569963" y="2254241"/>
                  <a:pt x="2678173" y="2311278"/>
                  <a:pt x="2786383" y="2257805"/>
                </a:cubicBezTo>
                <a:cubicBezTo>
                  <a:pt x="2653440" y="2200766"/>
                  <a:pt x="2517405" y="2225722"/>
                  <a:pt x="2390644" y="2211461"/>
                </a:cubicBezTo>
                <a:cubicBezTo>
                  <a:pt x="2297893" y="2200766"/>
                  <a:pt x="1963988" y="2186507"/>
                  <a:pt x="1911429" y="2168683"/>
                </a:cubicBezTo>
                <a:cubicBezTo>
                  <a:pt x="1750660" y="2115209"/>
                  <a:pt x="1558974" y="2122339"/>
                  <a:pt x="1416755" y="2026087"/>
                </a:cubicBezTo>
                <a:cubicBezTo>
                  <a:pt x="1314728" y="1958354"/>
                  <a:pt x="1178693" y="2015393"/>
                  <a:pt x="1070483" y="1979743"/>
                </a:cubicBezTo>
                <a:cubicBezTo>
                  <a:pt x="1024107" y="1929835"/>
                  <a:pt x="1089033" y="1894186"/>
                  <a:pt x="1104491" y="1854972"/>
                </a:cubicBezTo>
                <a:cubicBezTo>
                  <a:pt x="1126133" y="1805064"/>
                  <a:pt x="1067391" y="1794370"/>
                  <a:pt x="1039566" y="1748026"/>
                </a:cubicBezTo>
                <a:cubicBezTo>
                  <a:pt x="1231252" y="1751591"/>
                  <a:pt x="1413663" y="1737331"/>
                  <a:pt x="1623900" y="1694553"/>
                </a:cubicBezTo>
                <a:cubicBezTo>
                  <a:pt x="1537332" y="1630384"/>
                  <a:pt x="1463130" y="1690987"/>
                  <a:pt x="1401296" y="1676728"/>
                </a:cubicBezTo>
                <a:cubicBezTo>
                  <a:pt x="1358012" y="1666033"/>
                  <a:pt x="1302362" y="1676728"/>
                  <a:pt x="1302362" y="1623255"/>
                </a:cubicBezTo>
                <a:cubicBezTo>
                  <a:pt x="1302362" y="1580476"/>
                  <a:pt x="1351829" y="1573345"/>
                  <a:pt x="1385838" y="1566216"/>
                </a:cubicBezTo>
                <a:cubicBezTo>
                  <a:pt x="1518781" y="1541262"/>
                  <a:pt x="1648633" y="1509178"/>
                  <a:pt x="1756843" y="1377277"/>
                </a:cubicBezTo>
                <a:cubicBezTo>
                  <a:pt x="1407480" y="1334499"/>
                  <a:pt x="1048840" y="1502049"/>
                  <a:pt x="721120" y="1387972"/>
                </a:cubicBezTo>
                <a:cubicBezTo>
                  <a:pt x="748945" y="1313109"/>
                  <a:pt x="813871" y="1327368"/>
                  <a:pt x="857154" y="1323803"/>
                </a:cubicBezTo>
                <a:cubicBezTo>
                  <a:pt x="1147775" y="1291720"/>
                  <a:pt x="2127849" y="903147"/>
                  <a:pt x="2285525" y="924536"/>
                </a:cubicBezTo>
                <a:cubicBezTo>
                  <a:pt x="2381369" y="935231"/>
                  <a:pt x="2480304" y="928101"/>
                  <a:pt x="2569963" y="874628"/>
                </a:cubicBezTo>
                <a:cubicBezTo>
                  <a:pt x="2678173" y="810460"/>
                  <a:pt x="1988721" y="945926"/>
                  <a:pt x="1803218" y="856803"/>
                </a:cubicBezTo>
                <a:cubicBezTo>
                  <a:pt x="1713559" y="814024"/>
                  <a:pt x="956090" y="689253"/>
                  <a:pt x="625276" y="682124"/>
                </a:cubicBezTo>
                <a:cubicBezTo>
                  <a:pt x="656194" y="614390"/>
                  <a:pt x="770587" y="617955"/>
                  <a:pt x="736578" y="521703"/>
                </a:cubicBezTo>
                <a:cubicBezTo>
                  <a:pt x="557259" y="514574"/>
                  <a:pt x="365573" y="575176"/>
                  <a:pt x="155336" y="550222"/>
                </a:cubicBezTo>
                <a:cubicBezTo>
                  <a:pt x="229537" y="464666"/>
                  <a:pt x="337746" y="471795"/>
                  <a:pt x="421223" y="425451"/>
                </a:cubicBezTo>
                <a:cubicBezTo>
                  <a:pt x="356297" y="361283"/>
                  <a:pt x="275913" y="400497"/>
                  <a:pt x="201712" y="404062"/>
                </a:cubicBezTo>
                <a:cubicBezTo>
                  <a:pt x="136786" y="407627"/>
                  <a:pt x="-27075" y="318505"/>
                  <a:pt x="3843" y="314939"/>
                </a:cubicBezTo>
                <a:cubicBezTo>
                  <a:pt x="282096" y="293551"/>
                  <a:pt x="551076" y="197299"/>
                  <a:pt x="829329" y="175909"/>
                </a:cubicBezTo>
                <a:cubicBezTo>
                  <a:pt x="922080" y="168779"/>
                  <a:pt x="1027200" y="175909"/>
                  <a:pt x="1045749" y="47572"/>
                </a:cubicBezTo>
                <a:cubicBezTo>
                  <a:pt x="1048840" y="11924"/>
                  <a:pt x="1039566" y="4795"/>
                  <a:pt x="1172509" y="11924"/>
                </a:cubicBezTo>
                <a:cubicBezTo>
                  <a:pt x="1198789" y="13707"/>
                  <a:pt x="1228933" y="14598"/>
                  <a:pt x="1257531" y="7914"/>
                </a:cubicBezTo>
                <a:close/>
              </a:path>
            </a:pathLst>
          </a:custGeom>
          <a:solidFill>
            <a:srgbClr val="84A4CF">
              <a:alpha val="20000"/>
            </a:srgbClr>
          </a:solidFill>
          <a:ln w="32707" cap="flat">
            <a:noFill/>
            <a:prstDash val="solid"/>
            <a:miter/>
          </a:ln>
        </p:spPr>
        <p:txBody>
          <a:bodyPr wrap="square" rtlCol="0" anchor="ctr">
            <a:noAutofit/>
          </a:bodyPr>
          <a:lstStyle/>
          <a:p>
            <a:endParaRPr lang="en-US">
              <a:solidFill>
                <a:schemeClr val="tx1"/>
              </a:solidFill>
            </a:endParaRPr>
          </a:p>
        </p:txBody>
      </p:sp>
      <p:sp>
        <p:nvSpPr>
          <p:cNvPr id="6" name="Rectangle 5">
            <a:extLst>
              <a:ext uri="{FF2B5EF4-FFF2-40B4-BE49-F238E27FC236}">
                <a16:creationId xmlns:a16="http://schemas.microsoft.com/office/drawing/2014/main" id="{502F146E-F84F-43F9-9DE2-C0C77350EFCE}"/>
              </a:ext>
            </a:extLst>
          </p:cNvPr>
          <p:cNvSpPr/>
          <p:nvPr/>
        </p:nvSpPr>
        <p:spPr>
          <a:xfrm>
            <a:off x="1038687" y="5623399"/>
            <a:ext cx="9383697" cy="369332"/>
          </a:xfrm>
          <a:prstGeom prst="rect">
            <a:avLst/>
          </a:prstGeom>
        </p:spPr>
        <p:txBody>
          <a:bodyPr wrap="square">
            <a:spAutoFit/>
          </a:bodyPr>
          <a:lstStyle/>
          <a:p>
            <a:r>
              <a:rPr lang="en-GB" dirty="0"/>
              <a:t> </a:t>
            </a:r>
            <a:endParaRPr lang="en-GB" sz="1600" i="1" dirty="0">
              <a:solidFill>
                <a:schemeClr val="accent2"/>
              </a:solidFill>
            </a:endParaRPr>
          </a:p>
        </p:txBody>
      </p:sp>
      <p:sp>
        <p:nvSpPr>
          <p:cNvPr id="4" name="Rectangle 3">
            <a:extLst>
              <a:ext uri="{FF2B5EF4-FFF2-40B4-BE49-F238E27FC236}">
                <a16:creationId xmlns:a16="http://schemas.microsoft.com/office/drawing/2014/main" id="{439DFFE5-37DE-40AA-9966-428F1BA6BB2D}"/>
              </a:ext>
            </a:extLst>
          </p:cNvPr>
          <p:cNvSpPr/>
          <p:nvPr/>
        </p:nvSpPr>
        <p:spPr>
          <a:xfrm>
            <a:off x="886774" y="2358224"/>
            <a:ext cx="10682177" cy="3139321"/>
          </a:xfrm>
          <a:prstGeom prst="rect">
            <a:avLst/>
          </a:prstGeom>
        </p:spPr>
        <p:txBody>
          <a:bodyPr wrap="square">
            <a:spAutoFit/>
          </a:bodyPr>
          <a:lstStyle/>
          <a:p>
            <a:pPr algn="ctr"/>
            <a:r>
              <a:rPr lang="en-GB" dirty="0"/>
              <a:t> Once you’ve taken care of yourself and given the aspect of you what was wounded love and compassion through time and self-care, you are ready to do some introspective work to get to the root cause of what is initiating the triggers. </a:t>
            </a:r>
          </a:p>
          <a:p>
            <a:pPr algn="ctr"/>
            <a:endParaRPr lang="en-GB" dirty="0"/>
          </a:p>
          <a:p>
            <a:pPr algn="ctr"/>
            <a:r>
              <a:rPr lang="en-GB" dirty="0"/>
              <a:t>We invoke a new perspective, as if you are an avatar receiving information when feeling and purposed to transmute it into harmony. Rather than identifying with the emotions as a part of you, you realise they are simply programs and functions. </a:t>
            </a:r>
          </a:p>
          <a:p>
            <a:pPr algn="ctr"/>
            <a:endParaRPr lang="en-GB" dirty="0"/>
          </a:p>
          <a:p>
            <a:pPr algn="ctr"/>
            <a:r>
              <a:rPr lang="en-GB" dirty="0"/>
              <a:t>There is a new way to operate, and you have the choice - if you so choose. We then decide to focus on how we desire to be instead, and thus build the foundation so that we are capable of doing so.</a:t>
            </a:r>
          </a:p>
        </p:txBody>
      </p:sp>
    </p:spTree>
    <p:extLst>
      <p:ext uri="{BB962C8B-B14F-4D97-AF65-F5344CB8AC3E}">
        <p14:creationId xmlns:p14="http://schemas.microsoft.com/office/powerpoint/2010/main" val="619426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10" name="Rectangle 9">
            <a:extLst>
              <a:ext uri="{FF2B5EF4-FFF2-40B4-BE49-F238E27FC236}">
                <a16:creationId xmlns:a16="http://schemas.microsoft.com/office/drawing/2014/main" id="{D839A9B9-F246-4779-A2BA-7AD3DAB54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B4B972-DCDC-4DD1-8D27-EE4D0587E560}"/>
              </a:ext>
            </a:extLst>
          </p:cNvPr>
          <p:cNvSpPr>
            <a:spLocks noGrp="1"/>
          </p:cNvSpPr>
          <p:nvPr>
            <p:ph type="title"/>
          </p:nvPr>
        </p:nvSpPr>
        <p:spPr>
          <a:xfrm>
            <a:off x="1522476" y="361271"/>
            <a:ext cx="9144000" cy="1263343"/>
          </a:xfrm>
        </p:spPr>
        <p:txBody>
          <a:bodyPr vert="horz" lIns="91440" tIns="45720" rIns="91440" bIns="45720" rtlCol="0" anchor="b">
            <a:normAutofit fontScale="90000"/>
          </a:bodyPr>
          <a:lstStyle/>
          <a:p>
            <a:pPr algn="ctr"/>
            <a:r>
              <a:rPr lang="en-US" sz="6000" dirty="0"/>
              <a:t>De-Identify: Introspective Work</a:t>
            </a:r>
            <a:br>
              <a:rPr lang="en-US" sz="6000" dirty="0"/>
            </a:br>
            <a:r>
              <a:rPr lang="en-US" sz="3600" dirty="0"/>
              <a:t>Time to journal</a:t>
            </a:r>
            <a:endParaRPr lang="en-US" sz="6000" dirty="0"/>
          </a:p>
        </p:txBody>
      </p:sp>
      <p:sp>
        <p:nvSpPr>
          <p:cNvPr id="12" name="Freeform: Shape 11">
            <a:extLst>
              <a:ext uri="{FF2B5EF4-FFF2-40B4-BE49-F238E27FC236}">
                <a16:creationId xmlns:a16="http://schemas.microsoft.com/office/drawing/2014/main" id="{689FF3C7-B796-4C63-BF20-B2EE568883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96" y="1"/>
            <a:ext cx="11282409" cy="2930115"/>
          </a:xfrm>
          <a:custGeom>
            <a:avLst/>
            <a:gdLst>
              <a:gd name="connsiteX0" fmla="*/ 1277174 w 11282409"/>
              <a:gd name="connsiteY0" fmla="*/ 0 h 2930115"/>
              <a:gd name="connsiteX1" fmla="*/ 11077320 w 11282409"/>
              <a:gd name="connsiteY1" fmla="*/ 0 h 2930115"/>
              <a:gd name="connsiteX2" fmla="*/ 10933044 w 11282409"/>
              <a:gd name="connsiteY2" fmla="*/ 93916 h 2930115"/>
              <a:gd name="connsiteX3" fmla="*/ 11087630 w 11282409"/>
              <a:gd name="connsiteY3" fmla="*/ 165214 h 2930115"/>
              <a:gd name="connsiteX4" fmla="*/ 10401271 w 11282409"/>
              <a:gd name="connsiteY4" fmla="*/ 582307 h 2930115"/>
              <a:gd name="connsiteX5" fmla="*/ 11038163 w 11282409"/>
              <a:gd name="connsiteY5" fmla="*/ 511009 h 2930115"/>
              <a:gd name="connsiteX6" fmla="*/ 11004154 w 11282409"/>
              <a:gd name="connsiteY6" fmla="*/ 568047 h 2930115"/>
              <a:gd name="connsiteX7" fmla="*/ 10970146 w 11282409"/>
              <a:gd name="connsiteY7" fmla="*/ 625085 h 2930115"/>
              <a:gd name="connsiteX8" fmla="*/ 11270042 w 11282409"/>
              <a:gd name="connsiteY8" fmla="*/ 589437 h 2930115"/>
              <a:gd name="connsiteX9" fmla="*/ 11270042 w 11282409"/>
              <a:gd name="connsiteY9" fmla="*/ 650039 h 2930115"/>
              <a:gd name="connsiteX10" fmla="*/ 11177291 w 11282409"/>
              <a:gd name="connsiteY10" fmla="*/ 721337 h 2930115"/>
              <a:gd name="connsiteX11" fmla="*/ 11270042 w 11282409"/>
              <a:gd name="connsiteY11" fmla="*/ 703512 h 2930115"/>
              <a:gd name="connsiteX12" fmla="*/ 11282409 w 11282409"/>
              <a:gd name="connsiteY12" fmla="*/ 703512 h 2930115"/>
              <a:gd name="connsiteX13" fmla="*/ 11282409 w 11282409"/>
              <a:gd name="connsiteY13" fmla="*/ 981574 h 2930115"/>
              <a:gd name="connsiteX14" fmla="*/ 4053985 w 11282409"/>
              <a:gd name="connsiteY14" fmla="*/ 2928005 h 2930115"/>
              <a:gd name="connsiteX15" fmla="*/ 3386175 w 11282409"/>
              <a:gd name="connsiteY15" fmla="*/ 2892355 h 2930115"/>
              <a:gd name="connsiteX16" fmla="*/ 3228499 w 11282409"/>
              <a:gd name="connsiteY16" fmla="*/ 2774714 h 2930115"/>
              <a:gd name="connsiteX17" fmla="*/ 3389267 w 11282409"/>
              <a:gd name="connsiteY17" fmla="*/ 2717676 h 2930115"/>
              <a:gd name="connsiteX18" fmla="*/ 3883942 w 11282409"/>
              <a:gd name="connsiteY18" fmla="*/ 2535866 h 2930115"/>
              <a:gd name="connsiteX19" fmla="*/ 3401634 w 11282409"/>
              <a:gd name="connsiteY19" fmla="*/ 2564386 h 2930115"/>
              <a:gd name="connsiteX20" fmla="*/ 4087994 w 11282409"/>
              <a:gd name="connsiteY20" fmla="*/ 2414660 h 2930115"/>
              <a:gd name="connsiteX21" fmla="*/ 4285864 w 11282409"/>
              <a:gd name="connsiteY21" fmla="*/ 2336233 h 2930115"/>
              <a:gd name="connsiteX22" fmla="*/ 4091088 w 11282409"/>
              <a:gd name="connsiteY22" fmla="*/ 2304149 h 2930115"/>
              <a:gd name="connsiteX23" fmla="*/ 3148114 w 11282409"/>
              <a:gd name="connsiteY23" fmla="*/ 2400401 h 2930115"/>
              <a:gd name="connsiteX24" fmla="*/ 3058455 w 11282409"/>
              <a:gd name="connsiteY24" fmla="*/ 2411095 h 2930115"/>
              <a:gd name="connsiteX25" fmla="*/ 2443203 w 11282409"/>
              <a:gd name="connsiteY25" fmla="*/ 2336233 h 2930115"/>
              <a:gd name="connsiteX26" fmla="*/ 2786383 w 11282409"/>
              <a:gd name="connsiteY26" fmla="*/ 2257805 h 2930115"/>
              <a:gd name="connsiteX27" fmla="*/ 2390644 w 11282409"/>
              <a:gd name="connsiteY27" fmla="*/ 2211461 h 2930115"/>
              <a:gd name="connsiteX28" fmla="*/ 1911429 w 11282409"/>
              <a:gd name="connsiteY28" fmla="*/ 2168683 h 2930115"/>
              <a:gd name="connsiteX29" fmla="*/ 1416755 w 11282409"/>
              <a:gd name="connsiteY29" fmla="*/ 2026087 h 2930115"/>
              <a:gd name="connsiteX30" fmla="*/ 1070483 w 11282409"/>
              <a:gd name="connsiteY30" fmla="*/ 1979743 h 2930115"/>
              <a:gd name="connsiteX31" fmla="*/ 1104491 w 11282409"/>
              <a:gd name="connsiteY31" fmla="*/ 1854972 h 2930115"/>
              <a:gd name="connsiteX32" fmla="*/ 1039566 w 11282409"/>
              <a:gd name="connsiteY32" fmla="*/ 1748026 h 2930115"/>
              <a:gd name="connsiteX33" fmla="*/ 1623900 w 11282409"/>
              <a:gd name="connsiteY33" fmla="*/ 1694553 h 2930115"/>
              <a:gd name="connsiteX34" fmla="*/ 1401296 w 11282409"/>
              <a:gd name="connsiteY34" fmla="*/ 1676728 h 2930115"/>
              <a:gd name="connsiteX35" fmla="*/ 1302362 w 11282409"/>
              <a:gd name="connsiteY35" fmla="*/ 1623255 h 2930115"/>
              <a:gd name="connsiteX36" fmla="*/ 1385838 w 11282409"/>
              <a:gd name="connsiteY36" fmla="*/ 1566216 h 2930115"/>
              <a:gd name="connsiteX37" fmla="*/ 1756843 w 11282409"/>
              <a:gd name="connsiteY37" fmla="*/ 1377277 h 2930115"/>
              <a:gd name="connsiteX38" fmla="*/ 721120 w 11282409"/>
              <a:gd name="connsiteY38" fmla="*/ 1387972 h 2930115"/>
              <a:gd name="connsiteX39" fmla="*/ 857154 w 11282409"/>
              <a:gd name="connsiteY39" fmla="*/ 1323803 h 2930115"/>
              <a:gd name="connsiteX40" fmla="*/ 2285525 w 11282409"/>
              <a:gd name="connsiteY40" fmla="*/ 924536 h 2930115"/>
              <a:gd name="connsiteX41" fmla="*/ 2569963 w 11282409"/>
              <a:gd name="connsiteY41" fmla="*/ 874628 h 2930115"/>
              <a:gd name="connsiteX42" fmla="*/ 1803218 w 11282409"/>
              <a:gd name="connsiteY42" fmla="*/ 856803 h 2930115"/>
              <a:gd name="connsiteX43" fmla="*/ 625276 w 11282409"/>
              <a:gd name="connsiteY43" fmla="*/ 682124 h 2930115"/>
              <a:gd name="connsiteX44" fmla="*/ 736578 w 11282409"/>
              <a:gd name="connsiteY44" fmla="*/ 521703 h 2930115"/>
              <a:gd name="connsiteX45" fmla="*/ 155336 w 11282409"/>
              <a:gd name="connsiteY45" fmla="*/ 550222 h 2930115"/>
              <a:gd name="connsiteX46" fmla="*/ 421223 w 11282409"/>
              <a:gd name="connsiteY46" fmla="*/ 425451 h 2930115"/>
              <a:gd name="connsiteX47" fmla="*/ 201712 w 11282409"/>
              <a:gd name="connsiteY47" fmla="*/ 404062 h 2930115"/>
              <a:gd name="connsiteX48" fmla="*/ 3843 w 11282409"/>
              <a:gd name="connsiteY48" fmla="*/ 314939 h 2930115"/>
              <a:gd name="connsiteX49" fmla="*/ 829329 w 11282409"/>
              <a:gd name="connsiteY49" fmla="*/ 175909 h 2930115"/>
              <a:gd name="connsiteX50" fmla="*/ 1045749 w 11282409"/>
              <a:gd name="connsiteY50" fmla="*/ 47572 h 2930115"/>
              <a:gd name="connsiteX51" fmla="*/ 1172509 w 11282409"/>
              <a:gd name="connsiteY51" fmla="*/ 11924 h 2930115"/>
              <a:gd name="connsiteX52" fmla="*/ 1257531 w 11282409"/>
              <a:gd name="connsiteY52" fmla="*/ 7914 h 293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282409" h="2930115">
                <a:moveTo>
                  <a:pt x="1277174" y="0"/>
                </a:moveTo>
                <a:lnTo>
                  <a:pt x="11077320" y="0"/>
                </a:lnTo>
                <a:lnTo>
                  <a:pt x="10933044" y="93916"/>
                </a:lnTo>
                <a:cubicBezTo>
                  <a:pt x="10973237" y="147389"/>
                  <a:pt x="11059805" y="83222"/>
                  <a:pt x="11087630" y="165214"/>
                </a:cubicBezTo>
                <a:cubicBezTo>
                  <a:pt x="10865028" y="304245"/>
                  <a:pt x="10660974" y="478924"/>
                  <a:pt x="10401271" y="582307"/>
                </a:cubicBezTo>
                <a:cubicBezTo>
                  <a:pt x="10614599" y="507443"/>
                  <a:pt x="10827927" y="543093"/>
                  <a:pt x="11038163" y="511009"/>
                </a:cubicBezTo>
                <a:cubicBezTo>
                  <a:pt x="11065988" y="553787"/>
                  <a:pt x="11019613" y="553787"/>
                  <a:pt x="11004154" y="568047"/>
                </a:cubicBezTo>
                <a:cubicBezTo>
                  <a:pt x="10988696" y="582307"/>
                  <a:pt x="10967053" y="593001"/>
                  <a:pt x="10970146" y="625085"/>
                </a:cubicBezTo>
                <a:cubicBezTo>
                  <a:pt x="11065988" y="639345"/>
                  <a:pt x="11171107" y="589437"/>
                  <a:pt x="11270042" y="589437"/>
                </a:cubicBezTo>
                <a:lnTo>
                  <a:pt x="11270042" y="650039"/>
                </a:lnTo>
                <a:cubicBezTo>
                  <a:pt x="11236032" y="671428"/>
                  <a:pt x="11192750" y="678558"/>
                  <a:pt x="11177291" y="721337"/>
                </a:cubicBezTo>
                <a:cubicBezTo>
                  <a:pt x="11208207" y="714208"/>
                  <a:pt x="11239125" y="710643"/>
                  <a:pt x="11270042" y="703512"/>
                </a:cubicBezTo>
                <a:lnTo>
                  <a:pt x="11282409" y="703512"/>
                </a:lnTo>
                <a:lnTo>
                  <a:pt x="11282409" y="981574"/>
                </a:lnTo>
                <a:cubicBezTo>
                  <a:pt x="9254245" y="2952959"/>
                  <a:pt x="4397165" y="2906615"/>
                  <a:pt x="4053985" y="2928005"/>
                </a:cubicBezTo>
                <a:cubicBezTo>
                  <a:pt x="3945776" y="2935134"/>
                  <a:pt x="3491294" y="2924439"/>
                  <a:pt x="3386175" y="2892355"/>
                </a:cubicBezTo>
                <a:cubicBezTo>
                  <a:pt x="3243956" y="2853141"/>
                  <a:pt x="3228499" y="2774714"/>
                  <a:pt x="3228499" y="2774714"/>
                </a:cubicBezTo>
                <a:cubicBezTo>
                  <a:pt x="3228499" y="2774714"/>
                  <a:pt x="3299608" y="2742630"/>
                  <a:pt x="3389267" y="2717676"/>
                </a:cubicBezTo>
                <a:cubicBezTo>
                  <a:pt x="3562404" y="2667768"/>
                  <a:pt x="3704623" y="2575080"/>
                  <a:pt x="3883942" y="2535866"/>
                </a:cubicBezTo>
                <a:cubicBezTo>
                  <a:pt x="3723173" y="2546561"/>
                  <a:pt x="3562404" y="2553691"/>
                  <a:pt x="3401634" y="2564386"/>
                </a:cubicBezTo>
                <a:cubicBezTo>
                  <a:pt x="3624237" y="2468133"/>
                  <a:pt x="3859208" y="2453874"/>
                  <a:pt x="4087994" y="2414660"/>
                </a:cubicBezTo>
                <a:cubicBezTo>
                  <a:pt x="4162197" y="2403966"/>
                  <a:pt x="4285864" y="2436049"/>
                  <a:pt x="4285864" y="2336233"/>
                </a:cubicBezTo>
                <a:cubicBezTo>
                  <a:pt x="4282774" y="2272064"/>
                  <a:pt x="4162197" y="2300584"/>
                  <a:pt x="4091088" y="2304149"/>
                </a:cubicBezTo>
                <a:cubicBezTo>
                  <a:pt x="3775732" y="2314843"/>
                  <a:pt x="3463469" y="2361187"/>
                  <a:pt x="3148114" y="2400401"/>
                </a:cubicBezTo>
                <a:cubicBezTo>
                  <a:pt x="3117196" y="2403966"/>
                  <a:pt x="3080097" y="2421790"/>
                  <a:pt x="3058455" y="2411095"/>
                </a:cubicBezTo>
                <a:cubicBezTo>
                  <a:pt x="2879135" y="2339797"/>
                  <a:pt x="2675082" y="2357622"/>
                  <a:pt x="2443203" y="2336233"/>
                </a:cubicBezTo>
                <a:cubicBezTo>
                  <a:pt x="2569963" y="2254241"/>
                  <a:pt x="2678173" y="2311278"/>
                  <a:pt x="2786383" y="2257805"/>
                </a:cubicBezTo>
                <a:cubicBezTo>
                  <a:pt x="2653440" y="2200766"/>
                  <a:pt x="2517405" y="2225722"/>
                  <a:pt x="2390644" y="2211461"/>
                </a:cubicBezTo>
                <a:cubicBezTo>
                  <a:pt x="2297893" y="2200766"/>
                  <a:pt x="1963988" y="2186507"/>
                  <a:pt x="1911429" y="2168683"/>
                </a:cubicBezTo>
                <a:cubicBezTo>
                  <a:pt x="1750660" y="2115209"/>
                  <a:pt x="1558974" y="2122339"/>
                  <a:pt x="1416755" y="2026087"/>
                </a:cubicBezTo>
                <a:cubicBezTo>
                  <a:pt x="1314728" y="1958354"/>
                  <a:pt x="1178693" y="2015393"/>
                  <a:pt x="1070483" y="1979743"/>
                </a:cubicBezTo>
                <a:cubicBezTo>
                  <a:pt x="1024107" y="1929835"/>
                  <a:pt x="1089033" y="1894186"/>
                  <a:pt x="1104491" y="1854972"/>
                </a:cubicBezTo>
                <a:cubicBezTo>
                  <a:pt x="1126133" y="1805064"/>
                  <a:pt x="1067391" y="1794370"/>
                  <a:pt x="1039566" y="1748026"/>
                </a:cubicBezTo>
                <a:cubicBezTo>
                  <a:pt x="1231252" y="1751591"/>
                  <a:pt x="1413663" y="1737331"/>
                  <a:pt x="1623900" y="1694553"/>
                </a:cubicBezTo>
                <a:cubicBezTo>
                  <a:pt x="1537332" y="1630384"/>
                  <a:pt x="1463130" y="1690987"/>
                  <a:pt x="1401296" y="1676728"/>
                </a:cubicBezTo>
                <a:cubicBezTo>
                  <a:pt x="1358012" y="1666033"/>
                  <a:pt x="1302362" y="1676728"/>
                  <a:pt x="1302362" y="1623255"/>
                </a:cubicBezTo>
                <a:cubicBezTo>
                  <a:pt x="1302362" y="1580476"/>
                  <a:pt x="1351829" y="1573345"/>
                  <a:pt x="1385838" y="1566216"/>
                </a:cubicBezTo>
                <a:cubicBezTo>
                  <a:pt x="1518781" y="1541262"/>
                  <a:pt x="1648633" y="1509178"/>
                  <a:pt x="1756843" y="1377277"/>
                </a:cubicBezTo>
                <a:cubicBezTo>
                  <a:pt x="1407480" y="1334499"/>
                  <a:pt x="1048840" y="1502049"/>
                  <a:pt x="721120" y="1387972"/>
                </a:cubicBezTo>
                <a:cubicBezTo>
                  <a:pt x="748945" y="1313109"/>
                  <a:pt x="813871" y="1327368"/>
                  <a:pt x="857154" y="1323803"/>
                </a:cubicBezTo>
                <a:cubicBezTo>
                  <a:pt x="1147775" y="1291720"/>
                  <a:pt x="2127849" y="903147"/>
                  <a:pt x="2285525" y="924536"/>
                </a:cubicBezTo>
                <a:cubicBezTo>
                  <a:pt x="2381369" y="935231"/>
                  <a:pt x="2480304" y="928101"/>
                  <a:pt x="2569963" y="874628"/>
                </a:cubicBezTo>
                <a:cubicBezTo>
                  <a:pt x="2678173" y="810460"/>
                  <a:pt x="1988721" y="945926"/>
                  <a:pt x="1803218" y="856803"/>
                </a:cubicBezTo>
                <a:cubicBezTo>
                  <a:pt x="1713559" y="814024"/>
                  <a:pt x="956090" y="689253"/>
                  <a:pt x="625276" y="682124"/>
                </a:cubicBezTo>
                <a:cubicBezTo>
                  <a:pt x="656194" y="614390"/>
                  <a:pt x="770587" y="617955"/>
                  <a:pt x="736578" y="521703"/>
                </a:cubicBezTo>
                <a:cubicBezTo>
                  <a:pt x="557259" y="514574"/>
                  <a:pt x="365573" y="575176"/>
                  <a:pt x="155336" y="550222"/>
                </a:cubicBezTo>
                <a:cubicBezTo>
                  <a:pt x="229537" y="464666"/>
                  <a:pt x="337746" y="471795"/>
                  <a:pt x="421223" y="425451"/>
                </a:cubicBezTo>
                <a:cubicBezTo>
                  <a:pt x="356297" y="361283"/>
                  <a:pt x="275913" y="400497"/>
                  <a:pt x="201712" y="404062"/>
                </a:cubicBezTo>
                <a:cubicBezTo>
                  <a:pt x="136786" y="407627"/>
                  <a:pt x="-27075" y="318505"/>
                  <a:pt x="3843" y="314939"/>
                </a:cubicBezTo>
                <a:cubicBezTo>
                  <a:pt x="282096" y="293551"/>
                  <a:pt x="551076" y="197299"/>
                  <a:pt x="829329" y="175909"/>
                </a:cubicBezTo>
                <a:cubicBezTo>
                  <a:pt x="922080" y="168779"/>
                  <a:pt x="1027200" y="175909"/>
                  <a:pt x="1045749" y="47572"/>
                </a:cubicBezTo>
                <a:cubicBezTo>
                  <a:pt x="1048840" y="11924"/>
                  <a:pt x="1039566" y="4795"/>
                  <a:pt x="1172509" y="11924"/>
                </a:cubicBezTo>
                <a:cubicBezTo>
                  <a:pt x="1198789" y="13707"/>
                  <a:pt x="1228933" y="14598"/>
                  <a:pt x="1257531" y="7914"/>
                </a:cubicBezTo>
                <a:close/>
              </a:path>
            </a:pathLst>
          </a:custGeom>
          <a:solidFill>
            <a:srgbClr val="84A4CF">
              <a:alpha val="20000"/>
            </a:srgbClr>
          </a:solidFill>
          <a:ln w="32707" cap="flat">
            <a:noFill/>
            <a:prstDash val="solid"/>
            <a:miter/>
          </a:ln>
        </p:spPr>
        <p:txBody>
          <a:bodyPr wrap="square" rtlCol="0" anchor="ctr">
            <a:noAutofit/>
          </a:bodyPr>
          <a:lstStyle/>
          <a:p>
            <a:endParaRPr lang="en-US">
              <a:solidFill>
                <a:schemeClr val="tx1"/>
              </a:solidFill>
            </a:endParaRPr>
          </a:p>
        </p:txBody>
      </p:sp>
      <p:sp>
        <p:nvSpPr>
          <p:cNvPr id="6" name="Rectangle 5">
            <a:extLst>
              <a:ext uri="{FF2B5EF4-FFF2-40B4-BE49-F238E27FC236}">
                <a16:creationId xmlns:a16="http://schemas.microsoft.com/office/drawing/2014/main" id="{502F146E-F84F-43F9-9DE2-C0C77350EFCE}"/>
              </a:ext>
            </a:extLst>
          </p:cNvPr>
          <p:cNvSpPr/>
          <p:nvPr/>
        </p:nvSpPr>
        <p:spPr>
          <a:xfrm>
            <a:off x="1038687" y="5623399"/>
            <a:ext cx="9383697" cy="369332"/>
          </a:xfrm>
          <a:prstGeom prst="rect">
            <a:avLst/>
          </a:prstGeom>
        </p:spPr>
        <p:txBody>
          <a:bodyPr wrap="square">
            <a:spAutoFit/>
          </a:bodyPr>
          <a:lstStyle/>
          <a:p>
            <a:r>
              <a:rPr lang="en-GB" dirty="0"/>
              <a:t> </a:t>
            </a:r>
            <a:endParaRPr lang="en-GB" sz="1600" i="1" dirty="0">
              <a:solidFill>
                <a:schemeClr val="accent2"/>
              </a:solidFill>
            </a:endParaRPr>
          </a:p>
        </p:txBody>
      </p:sp>
      <p:sp>
        <p:nvSpPr>
          <p:cNvPr id="3" name="Rectangle 2">
            <a:extLst>
              <a:ext uri="{FF2B5EF4-FFF2-40B4-BE49-F238E27FC236}">
                <a16:creationId xmlns:a16="http://schemas.microsoft.com/office/drawing/2014/main" id="{88191205-52C2-44FA-AAF2-B6BD02108920}"/>
              </a:ext>
            </a:extLst>
          </p:cNvPr>
          <p:cNvSpPr/>
          <p:nvPr/>
        </p:nvSpPr>
        <p:spPr>
          <a:xfrm>
            <a:off x="465249" y="2828836"/>
            <a:ext cx="10658471" cy="923330"/>
          </a:xfrm>
          <a:prstGeom prst="rect">
            <a:avLst/>
          </a:prstGeom>
        </p:spPr>
        <p:txBody>
          <a:bodyPr wrap="square">
            <a:spAutoFit/>
          </a:bodyPr>
          <a:lstStyle/>
          <a:p>
            <a:pPr algn="ctr"/>
            <a:r>
              <a:rPr lang="en-GB" b="1" dirty="0">
                <a:solidFill>
                  <a:schemeClr val="accent2"/>
                </a:solidFill>
              </a:rPr>
              <a:t>IDENTIFY THE TOXIC EMOTIONS THAT ARE COMMON AND COME UP FOR YOU. WRITE ABOUT THE WAY YOU USUALLY DEAL WITH IT. LIST EVERYTHING HONESTLY, AND DO NOT JUDGE ANYTHING THAT IS WRITTEN. </a:t>
            </a:r>
          </a:p>
        </p:txBody>
      </p:sp>
      <p:sp>
        <p:nvSpPr>
          <p:cNvPr id="5" name="TextBox 4">
            <a:extLst>
              <a:ext uri="{FF2B5EF4-FFF2-40B4-BE49-F238E27FC236}">
                <a16:creationId xmlns:a16="http://schemas.microsoft.com/office/drawing/2014/main" id="{1EA3C2A3-4E17-4856-BED9-698E427EF746}"/>
              </a:ext>
            </a:extLst>
          </p:cNvPr>
          <p:cNvSpPr txBox="1"/>
          <p:nvPr/>
        </p:nvSpPr>
        <p:spPr>
          <a:xfrm>
            <a:off x="577946" y="4331321"/>
            <a:ext cx="3792279" cy="646331"/>
          </a:xfrm>
          <a:prstGeom prst="rect">
            <a:avLst/>
          </a:prstGeom>
          <a:noFill/>
        </p:spPr>
        <p:txBody>
          <a:bodyPr wrap="square" rtlCol="0">
            <a:spAutoFit/>
          </a:bodyPr>
          <a:lstStyle/>
          <a:p>
            <a:r>
              <a:rPr lang="en-GB" b="1" dirty="0"/>
              <a:t>Begin to journal:</a:t>
            </a:r>
          </a:p>
          <a:p>
            <a:r>
              <a:rPr lang="en-GB" dirty="0"/>
              <a:t>Emotional Triggers are …</a:t>
            </a:r>
          </a:p>
        </p:txBody>
      </p:sp>
      <p:sp>
        <p:nvSpPr>
          <p:cNvPr id="7" name="Rectangle 6">
            <a:extLst>
              <a:ext uri="{FF2B5EF4-FFF2-40B4-BE49-F238E27FC236}">
                <a16:creationId xmlns:a16="http://schemas.microsoft.com/office/drawing/2014/main" id="{4AE66CE0-8D54-4B5C-8FE2-C4DE779C17C6}"/>
              </a:ext>
            </a:extLst>
          </p:cNvPr>
          <p:cNvSpPr/>
          <p:nvPr/>
        </p:nvSpPr>
        <p:spPr>
          <a:xfrm>
            <a:off x="577946" y="5466563"/>
            <a:ext cx="10726383" cy="584775"/>
          </a:xfrm>
          <a:prstGeom prst="rect">
            <a:avLst/>
          </a:prstGeom>
        </p:spPr>
        <p:txBody>
          <a:bodyPr wrap="square">
            <a:spAutoFit/>
          </a:bodyPr>
          <a:lstStyle/>
          <a:p>
            <a:r>
              <a:rPr lang="en-GB" sz="1600" dirty="0">
                <a:solidFill>
                  <a:schemeClr val="tx2">
                    <a:lumMod val="75000"/>
                    <a:lumOff val="25000"/>
                  </a:schemeClr>
                </a:solidFill>
              </a:rPr>
              <a:t>Bonus: A helpful meditation to do is to visualize in your third eye, the scene playing out as a movie and simply observe it without any negative charge.</a:t>
            </a:r>
          </a:p>
        </p:txBody>
      </p:sp>
      <p:pic>
        <p:nvPicPr>
          <p:cNvPr id="4" name="Journal ">
            <a:hlinkClick r:id="" action="ppaction://media"/>
            <a:extLst>
              <a:ext uri="{FF2B5EF4-FFF2-40B4-BE49-F238E27FC236}">
                <a16:creationId xmlns:a16="http://schemas.microsoft.com/office/drawing/2014/main" id="{641A94A6-DD29-4379-AA9B-9A302191B7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80949" y="1832439"/>
            <a:ext cx="406400" cy="406400"/>
          </a:xfrm>
          <a:prstGeom prst="rect">
            <a:avLst/>
          </a:prstGeom>
        </p:spPr>
      </p:pic>
    </p:spTree>
    <p:extLst>
      <p:ext uri="{BB962C8B-B14F-4D97-AF65-F5344CB8AC3E}">
        <p14:creationId xmlns:p14="http://schemas.microsoft.com/office/powerpoint/2010/main" val="165546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8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10" name="Rectangle 9">
            <a:extLst>
              <a:ext uri="{FF2B5EF4-FFF2-40B4-BE49-F238E27FC236}">
                <a16:creationId xmlns:a16="http://schemas.microsoft.com/office/drawing/2014/main" id="{D839A9B9-F246-4779-A2BA-7AD3DAB54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B4B972-DCDC-4DD1-8D27-EE4D0587E560}"/>
              </a:ext>
            </a:extLst>
          </p:cNvPr>
          <p:cNvSpPr>
            <a:spLocks noGrp="1"/>
          </p:cNvSpPr>
          <p:nvPr>
            <p:ph type="title"/>
          </p:nvPr>
        </p:nvSpPr>
        <p:spPr>
          <a:xfrm>
            <a:off x="1522476" y="361271"/>
            <a:ext cx="9144000" cy="1263343"/>
          </a:xfrm>
        </p:spPr>
        <p:txBody>
          <a:bodyPr vert="horz" lIns="91440" tIns="45720" rIns="91440" bIns="45720" rtlCol="0" anchor="b">
            <a:normAutofit/>
          </a:bodyPr>
          <a:lstStyle/>
          <a:p>
            <a:pPr algn="ctr"/>
            <a:r>
              <a:rPr lang="en-US" sz="6000" dirty="0"/>
              <a:t>Subconscious</a:t>
            </a:r>
          </a:p>
        </p:txBody>
      </p:sp>
      <p:sp>
        <p:nvSpPr>
          <p:cNvPr id="12" name="Freeform: Shape 11">
            <a:extLst>
              <a:ext uri="{FF2B5EF4-FFF2-40B4-BE49-F238E27FC236}">
                <a16:creationId xmlns:a16="http://schemas.microsoft.com/office/drawing/2014/main" id="{689FF3C7-B796-4C63-BF20-B2EE568883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96" y="1"/>
            <a:ext cx="11282409" cy="2930115"/>
          </a:xfrm>
          <a:custGeom>
            <a:avLst/>
            <a:gdLst>
              <a:gd name="connsiteX0" fmla="*/ 1277174 w 11282409"/>
              <a:gd name="connsiteY0" fmla="*/ 0 h 2930115"/>
              <a:gd name="connsiteX1" fmla="*/ 11077320 w 11282409"/>
              <a:gd name="connsiteY1" fmla="*/ 0 h 2930115"/>
              <a:gd name="connsiteX2" fmla="*/ 10933044 w 11282409"/>
              <a:gd name="connsiteY2" fmla="*/ 93916 h 2930115"/>
              <a:gd name="connsiteX3" fmla="*/ 11087630 w 11282409"/>
              <a:gd name="connsiteY3" fmla="*/ 165214 h 2930115"/>
              <a:gd name="connsiteX4" fmla="*/ 10401271 w 11282409"/>
              <a:gd name="connsiteY4" fmla="*/ 582307 h 2930115"/>
              <a:gd name="connsiteX5" fmla="*/ 11038163 w 11282409"/>
              <a:gd name="connsiteY5" fmla="*/ 511009 h 2930115"/>
              <a:gd name="connsiteX6" fmla="*/ 11004154 w 11282409"/>
              <a:gd name="connsiteY6" fmla="*/ 568047 h 2930115"/>
              <a:gd name="connsiteX7" fmla="*/ 10970146 w 11282409"/>
              <a:gd name="connsiteY7" fmla="*/ 625085 h 2930115"/>
              <a:gd name="connsiteX8" fmla="*/ 11270042 w 11282409"/>
              <a:gd name="connsiteY8" fmla="*/ 589437 h 2930115"/>
              <a:gd name="connsiteX9" fmla="*/ 11270042 w 11282409"/>
              <a:gd name="connsiteY9" fmla="*/ 650039 h 2930115"/>
              <a:gd name="connsiteX10" fmla="*/ 11177291 w 11282409"/>
              <a:gd name="connsiteY10" fmla="*/ 721337 h 2930115"/>
              <a:gd name="connsiteX11" fmla="*/ 11270042 w 11282409"/>
              <a:gd name="connsiteY11" fmla="*/ 703512 h 2930115"/>
              <a:gd name="connsiteX12" fmla="*/ 11282409 w 11282409"/>
              <a:gd name="connsiteY12" fmla="*/ 703512 h 2930115"/>
              <a:gd name="connsiteX13" fmla="*/ 11282409 w 11282409"/>
              <a:gd name="connsiteY13" fmla="*/ 981574 h 2930115"/>
              <a:gd name="connsiteX14" fmla="*/ 4053985 w 11282409"/>
              <a:gd name="connsiteY14" fmla="*/ 2928005 h 2930115"/>
              <a:gd name="connsiteX15" fmla="*/ 3386175 w 11282409"/>
              <a:gd name="connsiteY15" fmla="*/ 2892355 h 2930115"/>
              <a:gd name="connsiteX16" fmla="*/ 3228499 w 11282409"/>
              <a:gd name="connsiteY16" fmla="*/ 2774714 h 2930115"/>
              <a:gd name="connsiteX17" fmla="*/ 3389267 w 11282409"/>
              <a:gd name="connsiteY17" fmla="*/ 2717676 h 2930115"/>
              <a:gd name="connsiteX18" fmla="*/ 3883942 w 11282409"/>
              <a:gd name="connsiteY18" fmla="*/ 2535866 h 2930115"/>
              <a:gd name="connsiteX19" fmla="*/ 3401634 w 11282409"/>
              <a:gd name="connsiteY19" fmla="*/ 2564386 h 2930115"/>
              <a:gd name="connsiteX20" fmla="*/ 4087994 w 11282409"/>
              <a:gd name="connsiteY20" fmla="*/ 2414660 h 2930115"/>
              <a:gd name="connsiteX21" fmla="*/ 4285864 w 11282409"/>
              <a:gd name="connsiteY21" fmla="*/ 2336233 h 2930115"/>
              <a:gd name="connsiteX22" fmla="*/ 4091088 w 11282409"/>
              <a:gd name="connsiteY22" fmla="*/ 2304149 h 2930115"/>
              <a:gd name="connsiteX23" fmla="*/ 3148114 w 11282409"/>
              <a:gd name="connsiteY23" fmla="*/ 2400401 h 2930115"/>
              <a:gd name="connsiteX24" fmla="*/ 3058455 w 11282409"/>
              <a:gd name="connsiteY24" fmla="*/ 2411095 h 2930115"/>
              <a:gd name="connsiteX25" fmla="*/ 2443203 w 11282409"/>
              <a:gd name="connsiteY25" fmla="*/ 2336233 h 2930115"/>
              <a:gd name="connsiteX26" fmla="*/ 2786383 w 11282409"/>
              <a:gd name="connsiteY26" fmla="*/ 2257805 h 2930115"/>
              <a:gd name="connsiteX27" fmla="*/ 2390644 w 11282409"/>
              <a:gd name="connsiteY27" fmla="*/ 2211461 h 2930115"/>
              <a:gd name="connsiteX28" fmla="*/ 1911429 w 11282409"/>
              <a:gd name="connsiteY28" fmla="*/ 2168683 h 2930115"/>
              <a:gd name="connsiteX29" fmla="*/ 1416755 w 11282409"/>
              <a:gd name="connsiteY29" fmla="*/ 2026087 h 2930115"/>
              <a:gd name="connsiteX30" fmla="*/ 1070483 w 11282409"/>
              <a:gd name="connsiteY30" fmla="*/ 1979743 h 2930115"/>
              <a:gd name="connsiteX31" fmla="*/ 1104491 w 11282409"/>
              <a:gd name="connsiteY31" fmla="*/ 1854972 h 2930115"/>
              <a:gd name="connsiteX32" fmla="*/ 1039566 w 11282409"/>
              <a:gd name="connsiteY32" fmla="*/ 1748026 h 2930115"/>
              <a:gd name="connsiteX33" fmla="*/ 1623900 w 11282409"/>
              <a:gd name="connsiteY33" fmla="*/ 1694553 h 2930115"/>
              <a:gd name="connsiteX34" fmla="*/ 1401296 w 11282409"/>
              <a:gd name="connsiteY34" fmla="*/ 1676728 h 2930115"/>
              <a:gd name="connsiteX35" fmla="*/ 1302362 w 11282409"/>
              <a:gd name="connsiteY35" fmla="*/ 1623255 h 2930115"/>
              <a:gd name="connsiteX36" fmla="*/ 1385838 w 11282409"/>
              <a:gd name="connsiteY36" fmla="*/ 1566216 h 2930115"/>
              <a:gd name="connsiteX37" fmla="*/ 1756843 w 11282409"/>
              <a:gd name="connsiteY37" fmla="*/ 1377277 h 2930115"/>
              <a:gd name="connsiteX38" fmla="*/ 721120 w 11282409"/>
              <a:gd name="connsiteY38" fmla="*/ 1387972 h 2930115"/>
              <a:gd name="connsiteX39" fmla="*/ 857154 w 11282409"/>
              <a:gd name="connsiteY39" fmla="*/ 1323803 h 2930115"/>
              <a:gd name="connsiteX40" fmla="*/ 2285525 w 11282409"/>
              <a:gd name="connsiteY40" fmla="*/ 924536 h 2930115"/>
              <a:gd name="connsiteX41" fmla="*/ 2569963 w 11282409"/>
              <a:gd name="connsiteY41" fmla="*/ 874628 h 2930115"/>
              <a:gd name="connsiteX42" fmla="*/ 1803218 w 11282409"/>
              <a:gd name="connsiteY42" fmla="*/ 856803 h 2930115"/>
              <a:gd name="connsiteX43" fmla="*/ 625276 w 11282409"/>
              <a:gd name="connsiteY43" fmla="*/ 682124 h 2930115"/>
              <a:gd name="connsiteX44" fmla="*/ 736578 w 11282409"/>
              <a:gd name="connsiteY44" fmla="*/ 521703 h 2930115"/>
              <a:gd name="connsiteX45" fmla="*/ 155336 w 11282409"/>
              <a:gd name="connsiteY45" fmla="*/ 550222 h 2930115"/>
              <a:gd name="connsiteX46" fmla="*/ 421223 w 11282409"/>
              <a:gd name="connsiteY46" fmla="*/ 425451 h 2930115"/>
              <a:gd name="connsiteX47" fmla="*/ 201712 w 11282409"/>
              <a:gd name="connsiteY47" fmla="*/ 404062 h 2930115"/>
              <a:gd name="connsiteX48" fmla="*/ 3843 w 11282409"/>
              <a:gd name="connsiteY48" fmla="*/ 314939 h 2930115"/>
              <a:gd name="connsiteX49" fmla="*/ 829329 w 11282409"/>
              <a:gd name="connsiteY49" fmla="*/ 175909 h 2930115"/>
              <a:gd name="connsiteX50" fmla="*/ 1045749 w 11282409"/>
              <a:gd name="connsiteY50" fmla="*/ 47572 h 2930115"/>
              <a:gd name="connsiteX51" fmla="*/ 1172509 w 11282409"/>
              <a:gd name="connsiteY51" fmla="*/ 11924 h 2930115"/>
              <a:gd name="connsiteX52" fmla="*/ 1257531 w 11282409"/>
              <a:gd name="connsiteY52" fmla="*/ 7914 h 293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282409" h="2930115">
                <a:moveTo>
                  <a:pt x="1277174" y="0"/>
                </a:moveTo>
                <a:lnTo>
                  <a:pt x="11077320" y="0"/>
                </a:lnTo>
                <a:lnTo>
                  <a:pt x="10933044" y="93916"/>
                </a:lnTo>
                <a:cubicBezTo>
                  <a:pt x="10973237" y="147389"/>
                  <a:pt x="11059805" y="83222"/>
                  <a:pt x="11087630" y="165214"/>
                </a:cubicBezTo>
                <a:cubicBezTo>
                  <a:pt x="10865028" y="304245"/>
                  <a:pt x="10660974" y="478924"/>
                  <a:pt x="10401271" y="582307"/>
                </a:cubicBezTo>
                <a:cubicBezTo>
                  <a:pt x="10614599" y="507443"/>
                  <a:pt x="10827927" y="543093"/>
                  <a:pt x="11038163" y="511009"/>
                </a:cubicBezTo>
                <a:cubicBezTo>
                  <a:pt x="11065988" y="553787"/>
                  <a:pt x="11019613" y="553787"/>
                  <a:pt x="11004154" y="568047"/>
                </a:cubicBezTo>
                <a:cubicBezTo>
                  <a:pt x="10988696" y="582307"/>
                  <a:pt x="10967053" y="593001"/>
                  <a:pt x="10970146" y="625085"/>
                </a:cubicBezTo>
                <a:cubicBezTo>
                  <a:pt x="11065988" y="639345"/>
                  <a:pt x="11171107" y="589437"/>
                  <a:pt x="11270042" y="589437"/>
                </a:cubicBezTo>
                <a:lnTo>
                  <a:pt x="11270042" y="650039"/>
                </a:lnTo>
                <a:cubicBezTo>
                  <a:pt x="11236032" y="671428"/>
                  <a:pt x="11192750" y="678558"/>
                  <a:pt x="11177291" y="721337"/>
                </a:cubicBezTo>
                <a:cubicBezTo>
                  <a:pt x="11208207" y="714208"/>
                  <a:pt x="11239125" y="710643"/>
                  <a:pt x="11270042" y="703512"/>
                </a:cubicBezTo>
                <a:lnTo>
                  <a:pt x="11282409" y="703512"/>
                </a:lnTo>
                <a:lnTo>
                  <a:pt x="11282409" y="981574"/>
                </a:lnTo>
                <a:cubicBezTo>
                  <a:pt x="9254245" y="2952959"/>
                  <a:pt x="4397165" y="2906615"/>
                  <a:pt x="4053985" y="2928005"/>
                </a:cubicBezTo>
                <a:cubicBezTo>
                  <a:pt x="3945776" y="2935134"/>
                  <a:pt x="3491294" y="2924439"/>
                  <a:pt x="3386175" y="2892355"/>
                </a:cubicBezTo>
                <a:cubicBezTo>
                  <a:pt x="3243956" y="2853141"/>
                  <a:pt x="3228499" y="2774714"/>
                  <a:pt x="3228499" y="2774714"/>
                </a:cubicBezTo>
                <a:cubicBezTo>
                  <a:pt x="3228499" y="2774714"/>
                  <a:pt x="3299608" y="2742630"/>
                  <a:pt x="3389267" y="2717676"/>
                </a:cubicBezTo>
                <a:cubicBezTo>
                  <a:pt x="3562404" y="2667768"/>
                  <a:pt x="3704623" y="2575080"/>
                  <a:pt x="3883942" y="2535866"/>
                </a:cubicBezTo>
                <a:cubicBezTo>
                  <a:pt x="3723173" y="2546561"/>
                  <a:pt x="3562404" y="2553691"/>
                  <a:pt x="3401634" y="2564386"/>
                </a:cubicBezTo>
                <a:cubicBezTo>
                  <a:pt x="3624237" y="2468133"/>
                  <a:pt x="3859208" y="2453874"/>
                  <a:pt x="4087994" y="2414660"/>
                </a:cubicBezTo>
                <a:cubicBezTo>
                  <a:pt x="4162197" y="2403966"/>
                  <a:pt x="4285864" y="2436049"/>
                  <a:pt x="4285864" y="2336233"/>
                </a:cubicBezTo>
                <a:cubicBezTo>
                  <a:pt x="4282774" y="2272064"/>
                  <a:pt x="4162197" y="2300584"/>
                  <a:pt x="4091088" y="2304149"/>
                </a:cubicBezTo>
                <a:cubicBezTo>
                  <a:pt x="3775732" y="2314843"/>
                  <a:pt x="3463469" y="2361187"/>
                  <a:pt x="3148114" y="2400401"/>
                </a:cubicBezTo>
                <a:cubicBezTo>
                  <a:pt x="3117196" y="2403966"/>
                  <a:pt x="3080097" y="2421790"/>
                  <a:pt x="3058455" y="2411095"/>
                </a:cubicBezTo>
                <a:cubicBezTo>
                  <a:pt x="2879135" y="2339797"/>
                  <a:pt x="2675082" y="2357622"/>
                  <a:pt x="2443203" y="2336233"/>
                </a:cubicBezTo>
                <a:cubicBezTo>
                  <a:pt x="2569963" y="2254241"/>
                  <a:pt x="2678173" y="2311278"/>
                  <a:pt x="2786383" y="2257805"/>
                </a:cubicBezTo>
                <a:cubicBezTo>
                  <a:pt x="2653440" y="2200766"/>
                  <a:pt x="2517405" y="2225722"/>
                  <a:pt x="2390644" y="2211461"/>
                </a:cubicBezTo>
                <a:cubicBezTo>
                  <a:pt x="2297893" y="2200766"/>
                  <a:pt x="1963988" y="2186507"/>
                  <a:pt x="1911429" y="2168683"/>
                </a:cubicBezTo>
                <a:cubicBezTo>
                  <a:pt x="1750660" y="2115209"/>
                  <a:pt x="1558974" y="2122339"/>
                  <a:pt x="1416755" y="2026087"/>
                </a:cubicBezTo>
                <a:cubicBezTo>
                  <a:pt x="1314728" y="1958354"/>
                  <a:pt x="1178693" y="2015393"/>
                  <a:pt x="1070483" y="1979743"/>
                </a:cubicBezTo>
                <a:cubicBezTo>
                  <a:pt x="1024107" y="1929835"/>
                  <a:pt x="1089033" y="1894186"/>
                  <a:pt x="1104491" y="1854972"/>
                </a:cubicBezTo>
                <a:cubicBezTo>
                  <a:pt x="1126133" y="1805064"/>
                  <a:pt x="1067391" y="1794370"/>
                  <a:pt x="1039566" y="1748026"/>
                </a:cubicBezTo>
                <a:cubicBezTo>
                  <a:pt x="1231252" y="1751591"/>
                  <a:pt x="1413663" y="1737331"/>
                  <a:pt x="1623900" y="1694553"/>
                </a:cubicBezTo>
                <a:cubicBezTo>
                  <a:pt x="1537332" y="1630384"/>
                  <a:pt x="1463130" y="1690987"/>
                  <a:pt x="1401296" y="1676728"/>
                </a:cubicBezTo>
                <a:cubicBezTo>
                  <a:pt x="1358012" y="1666033"/>
                  <a:pt x="1302362" y="1676728"/>
                  <a:pt x="1302362" y="1623255"/>
                </a:cubicBezTo>
                <a:cubicBezTo>
                  <a:pt x="1302362" y="1580476"/>
                  <a:pt x="1351829" y="1573345"/>
                  <a:pt x="1385838" y="1566216"/>
                </a:cubicBezTo>
                <a:cubicBezTo>
                  <a:pt x="1518781" y="1541262"/>
                  <a:pt x="1648633" y="1509178"/>
                  <a:pt x="1756843" y="1377277"/>
                </a:cubicBezTo>
                <a:cubicBezTo>
                  <a:pt x="1407480" y="1334499"/>
                  <a:pt x="1048840" y="1502049"/>
                  <a:pt x="721120" y="1387972"/>
                </a:cubicBezTo>
                <a:cubicBezTo>
                  <a:pt x="748945" y="1313109"/>
                  <a:pt x="813871" y="1327368"/>
                  <a:pt x="857154" y="1323803"/>
                </a:cubicBezTo>
                <a:cubicBezTo>
                  <a:pt x="1147775" y="1291720"/>
                  <a:pt x="2127849" y="903147"/>
                  <a:pt x="2285525" y="924536"/>
                </a:cubicBezTo>
                <a:cubicBezTo>
                  <a:pt x="2381369" y="935231"/>
                  <a:pt x="2480304" y="928101"/>
                  <a:pt x="2569963" y="874628"/>
                </a:cubicBezTo>
                <a:cubicBezTo>
                  <a:pt x="2678173" y="810460"/>
                  <a:pt x="1988721" y="945926"/>
                  <a:pt x="1803218" y="856803"/>
                </a:cubicBezTo>
                <a:cubicBezTo>
                  <a:pt x="1713559" y="814024"/>
                  <a:pt x="956090" y="689253"/>
                  <a:pt x="625276" y="682124"/>
                </a:cubicBezTo>
                <a:cubicBezTo>
                  <a:pt x="656194" y="614390"/>
                  <a:pt x="770587" y="617955"/>
                  <a:pt x="736578" y="521703"/>
                </a:cubicBezTo>
                <a:cubicBezTo>
                  <a:pt x="557259" y="514574"/>
                  <a:pt x="365573" y="575176"/>
                  <a:pt x="155336" y="550222"/>
                </a:cubicBezTo>
                <a:cubicBezTo>
                  <a:pt x="229537" y="464666"/>
                  <a:pt x="337746" y="471795"/>
                  <a:pt x="421223" y="425451"/>
                </a:cubicBezTo>
                <a:cubicBezTo>
                  <a:pt x="356297" y="361283"/>
                  <a:pt x="275913" y="400497"/>
                  <a:pt x="201712" y="404062"/>
                </a:cubicBezTo>
                <a:cubicBezTo>
                  <a:pt x="136786" y="407627"/>
                  <a:pt x="-27075" y="318505"/>
                  <a:pt x="3843" y="314939"/>
                </a:cubicBezTo>
                <a:cubicBezTo>
                  <a:pt x="282096" y="293551"/>
                  <a:pt x="551076" y="197299"/>
                  <a:pt x="829329" y="175909"/>
                </a:cubicBezTo>
                <a:cubicBezTo>
                  <a:pt x="922080" y="168779"/>
                  <a:pt x="1027200" y="175909"/>
                  <a:pt x="1045749" y="47572"/>
                </a:cubicBezTo>
                <a:cubicBezTo>
                  <a:pt x="1048840" y="11924"/>
                  <a:pt x="1039566" y="4795"/>
                  <a:pt x="1172509" y="11924"/>
                </a:cubicBezTo>
                <a:cubicBezTo>
                  <a:pt x="1198789" y="13707"/>
                  <a:pt x="1228933" y="14598"/>
                  <a:pt x="1257531" y="7914"/>
                </a:cubicBezTo>
                <a:close/>
              </a:path>
            </a:pathLst>
          </a:custGeom>
          <a:solidFill>
            <a:srgbClr val="84A4CF">
              <a:alpha val="20000"/>
            </a:srgbClr>
          </a:solidFill>
          <a:ln w="32707" cap="flat">
            <a:noFill/>
            <a:prstDash val="solid"/>
            <a:miter/>
          </a:ln>
        </p:spPr>
        <p:txBody>
          <a:bodyPr wrap="square" rtlCol="0" anchor="ctr">
            <a:noAutofit/>
          </a:bodyPr>
          <a:lstStyle/>
          <a:p>
            <a:endParaRPr lang="en-US">
              <a:solidFill>
                <a:schemeClr val="tx1"/>
              </a:solidFill>
            </a:endParaRPr>
          </a:p>
        </p:txBody>
      </p:sp>
      <p:sp>
        <p:nvSpPr>
          <p:cNvPr id="6" name="Rectangle 5">
            <a:extLst>
              <a:ext uri="{FF2B5EF4-FFF2-40B4-BE49-F238E27FC236}">
                <a16:creationId xmlns:a16="http://schemas.microsoft.com/office/drawing/2014/main" id="{502F146E-F84F-43F9-9DE2-C0C77350EFCE}"/>
              </a:ext>
            </a:extLst>
          </p:cNvPr>
          <p:cNvSpPr/>
          <p:nvPr/>
        </p:nvSpPr>
        <p:spPr>
          <a:xfrm>
            <a:off x="1038687" y="5623399"/>
            <a:ext cx="9383697" cy="369332"/>
          </a:xfrm>
          <a:prstGeom prst="rect">
            <a:avLst/>
          </a:prstGeom>
        </p:spPr>
        <p:txBody>
          <a:bodyPr wrap="square">
            <a:spAutoFit/>
          </a:bodyPr>
          <a:lstStyle/>
          <a:p>
            <a:r>
              <a:rPr lang="en-GB" dirty="0"/>
              <a:t> </a:t>
            </a:r>
            <a:endParaRPr lang="en-GB" sz="1600" i="1" dirty="0">
              <a:solidFill>
                <a:schemeClr val="accent2"/>
              </a:solidFill>
            </a:endParaRPr>
          </a:p>
        </p:txBody>
      </p:sp>
      <p:sp>
        <p:nvSpPr>
          <p:cNvPr id="4" name="Rectangle 3">
            <a:extLst>
              <a:ext uri="{FF2B5EF4-FFF2-40B4-BE49-F238E27FC236}">
                <a16:creationId xmlns:a16="http://schemas.microsoft.com/office/drawing/2014/main" id="{41ACE9B7-DEC0-4A5D-BBA2-48910C5B28F7}"/>
              </a:ext>
            </a:extLst>
          </p:cNvPr>
          <p:cNvSpPr/>
          <p:nvPr/>
        </p:nvSpPr>
        <p:spPr>
          <a:xfrm>
            <a:off x="1148765" y="2293894"/>
            <a:ext cx="9891421" cy="3970318"/>
          </a:xfrm>
          <a:prstGeom prst="rect">
            <a:avLst/>
          </a:prstGeom>
        </p:spPr>
        <p:txBody>
          <a:bodyPr wrap="square">
            <a:spAutoFit/>
          </a:bodyPr>
          <a:lstStyle/>
          <a:p>
            <a:pPr algn="ctr"/>
            <a:r>
              <a:rPr lang="en-GB" dirty="0"/>
              <a:t>Now that you know which emotions influence you, we can dive into the sub-conscious.</a:t>
            </a:r>
          </a:p>
          <a:p>
            <a:pPr algn="ctr"/>
            <a:endParaRPr lang="en-GB" dirty="0"/>
          </a:p>
          <a:p>
            <a:pPr algn="ctr"/>
            <a:r>
              <a:rPr lang="en-GB" dirty="0"/>
              <a:t>Emotions often arise from our everyday thoughts. They have energetic charges and form around our auric field.</a:t>
            </a:r>
          </a:p>
          <a:p>
            <a:pPr algn="ctr"/>
            <a:endParaRPr lang="en-GB" dirty="0"/>
          </a:p>
          <a:p>
            <a:pPr algn="ctr"/>
            <a:r>
              <a:rPr lang="en-GB" dirty="0"/>
              <a:t>As they build up, they manifest into beliefs that create external experiences through projection of energy.</a:t>
            </a:r>
          </a:p>
          <a:p>
            <a:pPr algn="ctr"/>
            <a:endParaRPr lang="en-GB" dirty="0"/>
          </a:p>
          <a:p>
            <a:pPr algn="ctr"/>
            <a:r>
              <a:rPr lang="en-GB" dirty="0"/>
              <a:t>Take a moment to remember that you are not your thoughts or beliefs, and you have the ability to change them.</a:t>
            </a:r>
          </a:p>
          <a:p>
            <a:pPr algn="ctr"/>
            <a:endParaRPr lang="en-GB" dirty="0"/>
          </a:p>
          <a:p>
            <a:pPr algn="ctr"/>
            <a:r>
              <a:rPr lang="en-GB" dirty="0"/>
              <a:t>Though they influence your reality, they do not control you. In fact, you train them. Sit with your SELF and bring awareness to your daily thoughts, and how you talk to your inner being. How is your tone, your mood, frequency and acceptance levels?</a:t>
            </a:r>
          </a:p>
        </p:txBody>
      </p:sp>
      <p:pic>
        <p:nvPicPr>
          <p:cNvPr id="3" name="Subconscious">
            <a:hlinkClick r:id="" action="ppaction://media"/>
            <a:extLst>
              <a:ext uri="{FF2B5EF4-FFF2-40B4-BE49-F238E27FC236}">
                <a16:creationId xmlns:a16="http://schemas.microsoft.com/office/drawing/2014/main" id="{609156CA-FA53-43BD-9C6F-601B1667E7F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26111" y="1496906"/>
            <a:ext cx="406400" cy="406400"/>
          </a:xfrm>
          <a:prstGeom prst="rect">
            <a:avLst/>
          </a:prstGeom>
        </p:spPr>
      </p:pic>
    </p:spTree>
    <p:extLst>
      <p:ext uri="{BB962C8B-B14F-4D97-AF65-F5344CB8AC3E}">
        <p14:creationId xmlns:p14="http://schemas.microsoft.com/office/powerpoint/2010/main" val="290912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1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BrushVTI">
  <a:themeElements>
    <a:clrScheme name="AnalogousFromLightSeedLeftStep">
      <a:dk1>
        <a:srgbClr val="000000"/>
      </a:dk1>
      <a:lt1>
        <a:srgbClr val="FFFFFF"/>
      </a:lt1>
      <a:dk2>
        <a:srgbClr val="233D3D"/>
      </a:dk2>
      <a:lt2>
        <a:srgbClr val="EAE7E4"/>
      </a:lt2>
      <a:accent1>
        <a:srgbClr val="84A4CF"/>
      </a:accent1>
      <a:accent2>
        <a:srgbClr val="69AEBA"/>
      </a:accent2>
      <a:accent3>
        <a:srgbClr val="73AE9E"/>
      </a:accent3>
      <a:accent4>
        <a:srgbClr val="65B27D"/>
      </a:accent4>
      <a:accent5>
        <a:srgbClr val="77B171"/>
      </a:accent5>
      <a:accent6>
        <a:srgbClr val="89AD62"/>
      </a:accent6>
      <a:hlink>
        <a:srgbClr val="987F5C"/>
      </a:hlink>
      <a:folHlink>
        <a:srgbClr val="848484"/>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docProps/app.xml><?xml version="1.0" encoding="utf-8"?>
<Properties xmlns="http://schemas.openxmlformats.org/officeDocument/2006/extended-properties" xmlns:vt="http://schemas.openxmlformats.org/officeDocument/2006/docPropsVTypes">
  <TotalTime>1106</TotalTime>
  <Words>2283</Words>
  <Application>Microsoft Office PowerPoint</Application>
  <PresentationFormat>Widescreen</PresentationFormat>
  <Paragraphs>137</Paragraphs>
  <Slides>17</Slides>
  <Notes>0</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Century Gothic</vt:lpstr>
      <vt:lpstr>Elephant</vt:lpstr>
      <vt:lpstr>BrushVTI</vt:lpstr>
      <vt:lpstr>SHADOWWORK Where there is light, there is darkness</vt:lpstr>
      <vt:lpstr>What is the ‘Shadow’?</vt:lpstr>
      <vt:lpstr>It all started with Carl Jung</vt:lpstr>
      <vt:lpstr>What is Shadow-Work?</vt:lpstr>
      <vt:lpstr>What is Shadow-Work?</vt:lpstr>
      <vt:lpstr>Acknowledge</vt:lpstr>
      <vt:lpstr>De-Identify</vt:lpstr>
      <vt:lpstr>De-Identify: Introspective Work Time to journal</vt:lpstr>
      <vt:lpstr>Subconscious</vt:lpstr>
      <vt:lpstr>Subconscious: Introspective Work Time to journal</vt:lpstr>
      <vt:lpstr>Personal Entrappings: Introspective Work Time to journal</vt:lpstr>
      <vt:lpstr>Rewrite YOUR story: Introspective Work Time to journal</vt:lpstr>
      <vt:lpstr>The Ego: Connecting with the Ego</vt:lpstr>
      <vt:lpstr>Connecting with your Ego: Introspective Work Time to journal</vt:lpstr>
      <vt:lpstr>Re-Patterning: Introspective Work</vt:lpstr>
      <vt:lpstr>Visualisation </vt:lpstr>
      <vt:lpstr>Completion Decree: Read out loud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SHADOWWORK Where there is light, there is darkness</dc:title>
  <dc:creator>Nina Chin</dc:creator>
  <cp:lastModifiedBy>Nina Chin</cp:lastModifiedBy>
  <cp:revision>8</cp:revision>
  <dcterms:created xsi:type="dcterms:W3CDTF">2020-04-21T11:42:18Z</dcterms:created>
  <dcterms:modified xsi:type="dcterms:W3CDTF">2020-04-24T09:07:16Z</dcterms:modified>
</cp:coreProperties>
</file>