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embeddedFontLs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9" roundtripDataSignature="AMtx7mjsaT7ILsCGxZ+0Q8SpsFRTY+zg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Yoga Therapy – means not just asana to normalize curve, but an entire approach to scoliosis that incorporates all 8 limbs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Emphasize acceptance and love for self.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Guide the body towards balance, avoid attitude of aggression and forcing.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ddfb1aee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8ddfb1ae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8ddfb1aee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ddfb1aee4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ddfb1aee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8ddfb1aee4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9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59" name="Google Shape;59;p1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0" name="Google Shape;60;p19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61" name="Google Shape;61;p1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" name="Google Shape;62;p1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" name="Google Shape;63;p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4" name="Google Shape;64;p19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65" name="Google Shape;65;p1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" name="Google Shape;66;p1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" name="Google Shape;67;p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8" name="Google Shape;68;p1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69" name="Google Shape;69;p1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0" name="Google Shape;70;p1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1" name="Google Shape;71;p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72" name="Google Shape;72;p19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3" name="Google Shape;73;p19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" name="Google Shape;74;p1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5" name="Google Shape;75;p19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" name="Google Shape;76;p19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Google Shape;77;p19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Google Shape;78;p19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Google Shape;79;p19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" name="Google Shape;80;p1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" name="Google Shape;81;p19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Google Shape;82;p1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Google Shape;83;p19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" name="Google Shape;84;p19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" name="Google Shape;85;p19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Google Shape;87;p1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Google Shape;88;p19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Google Shape;89;p19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" name="Google Shape;90;p1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Google Shape;91;p19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Google Shape;92;p1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" name="Google Shape;93;p19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" name="Google Shape;94;p19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" name="Google Shape;95;p1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1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7" name="Google Shape;97;p19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 txBox="1"/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subTitle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42424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16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5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368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216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9"/>
          <p:cNvSpPr txBox="1"/>
          <p:nvPr>
            <p:ph idx="10" type="dt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 txBox="1"/>
          <p:nvPr>
            <p:ph idx="11" type="ftr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8"/>
          <p:cNvSpPr txBox="1"/>
          <p:nvPr>
            <p:ph idx="1" type="body"/>
          </p:nvPr>
        </p:nvSpPr>
        <p:spPr>
          <a:xfrm rot="5400000">
            <a:off x="2677662" y="689482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246" name="Google Shape;246;p28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8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/>
          <p:nvPr>
            <p:ph type="title"/>
          </p:nvPr>
        </p:nvSpPr>
        <p:spPr>
          <a:xfrm rot="5400000">
            <a:off x="4981455" y="2678093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29"/>
          <p:cNvSpPr txBox="1"/>
          <p:nvPr>
            <p:ph idx="1" type="body"/>
          </p:nvPr>
        </p:nvSpPr>
        <p:spPr>
          <a:xfrm rot="5400000">
            <a:off x="1374976" y="708467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252" name="Google Shape;252;p29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9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9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9pPr>
          </a:lstStyle>
          <a:p/>
        </p:txBody>
      </p:sp>
      <p:sp>
        <p:nvSpPr>
          <p:cNvPr id="128" name="Google Shape;128;p23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25119" lvl="1" marL="914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3pPr>
            <a:lvl4pPr indent="-305816" lvl="3" marL="1828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05816" lvl="5" marL="27432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6pPr>
            <a:lvl7pPr indent="-305816" lvl="6" marL="32004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7pPr>
            <a:lvl8pPr indent="-305815" lvl="7" marL="36576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8pPr>
            <a:lvl9pPr indent="-305815" lvl="8" marL="4114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9pPr>
          </a:lstStyle>
          <a:p/>
        </p:txBody>
      </p:sp>
      <p:sp>
        <p:nvSpPr>
          <p:cNvPr id="129" name="Google Shape;129;p23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9pPr>
          </a:lstStyle>
          <a:p/>
        </p:txBody>
      </p:sp>
      <p:sp>
        <p:nvSpPr>
          <p:cNvPr id="130" name="Google Shape;130;p23"/>
          <p:cNvSpPr txBox="1"/>
          <p:nvPr>
            <p:ph idx="4" type="body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25119" lvl="1" marL="914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3pPr>
            <a:lvl4pPr indent="-305816" lvl="3" marL="1828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05816" lvl="5" marL="27432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6pPr>
            <a:lvl7pPr indent="-305816" lvl="6" marL="32004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7pPr>
            <a:lvl8pPr indent="-305815" lvl="7" marL="36576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8pPr>
            <a:lvl9pPr indent="-305815" lvl="8" marL="4114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9pPr>
          </a:lstStyle>
          <a:p/>
        </p:txBody>
      </p:sp>
      <p:sp>
        <p:nvSpPr>
          <p:cNvPr id="131" name="Google Shape;131;p23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6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45" name="Google Shape;145;p2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6" name="Google Shape;146;p26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47" name="Google Shape;147;p2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8" name="Google Shape;148;p2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9" name="Google Shape;149;p2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0" name="Google Shape;150;p26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51" name="Google Shape;151;p2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2" name="Google Shape;152;p2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3" name="Google Shape;153;p2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4" name="Google Shape;154;p26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55" name="Google Shape;155;p2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6" name="Google Shape;156;p2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7" name="Google Shape;157;p2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158" name="Google Shape;158;p26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" name="Google Shape;159;p26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" name="Google Shape;160;p2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61" name="Google Shape;161;p26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26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Google Shape;167;p26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26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26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Google Shape;170;p2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Google Shape;171;p26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26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Google Shape;173;p2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Google Shape;174;p26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Google Shape;175;p2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26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Google Shape;177;p26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2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Google Shape;179;p2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Google Shape;180;p2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1" name="Google Shape;181;p26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2" name="Google Shape;182;p26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3" name="Google Shape;183;p26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26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1145894" y="856527"/>
            <a:ext cx="3090440" cy="5150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34772" lvl="1" marL="914400" algn="l">
              <a:spcBef>
                <a:spcPts val="440"/>
              </a:spcBef>
              <a:spcAft>
                <a:spcPts val="0"/>
              </a:spcAft>
              <a:buSzPts val="1672"/>
              <a:buChar char="🞇"/>
              <a:defRPr sz="2200"/>
            </a:lvl2pPr>
            <a:lvl3pPr indent="-325119" lvl="2" marL="13716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25120" lvl="5" marL="27432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6pPr>
            <a:lvl7pPr indent="-325120" lvl="6" marL="3200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7pPr>
            <a:lvl8pPr indent="-325120" lvl="7" marL="36576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8pPr>
            <a:lvl9pPr indent="-325120" lvl="8" marL="41148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9pPr>
          </a:lstStyle>
          <a:p/>
        </p:txBody>
      </p:sp>
      <p:sp>
        <p:nvSpPr>
          <p:cNvPr id="189" name="Google Shape;189;p26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6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6"/>
          <p:cNvSpPr txBox="1"/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6"/>
          <p:cNvSpPr txBox="1"/>
          <p:nvPr>
            <p:ph idx="2" type="body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424242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12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6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27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95" name="Google Shape;195;p2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6" name="Google Shape;196;p27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97" name="Google Shape;197;p2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8" name="Google Shape;198;p2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9" name="Google Shape;199;p2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0" name="Google Shape;200;p27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201" name="Google Shape;201;p2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2" name="Google Shape;202;p2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3" name="Google Shape;203;p2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4" name="Google Shape;204;p27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05" name="Google Shape;205;p2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6" name="Google Shape;206;p2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7" name="Google Shape;207;p2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8" name="Google Shape;208;p2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11" name="Google Shape;211;p27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27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27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27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27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27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2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27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27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2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27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Google Shape;230;p2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Google Shape;231;p2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2" name="Google Shape;232;p27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3" name="Google Shape;233;p27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27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E1E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27"/>
          <p:cNvSpPr txBox="1"/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7"/>
          <p:cNvSpPr/>
          <p:nvPr>
            <p:ph idx="2" type="pic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9" name="Google Shape;239;p27"/>
          <p:cNvSpPr txBox="1"/>
          <p:nvPr>
            <p:ph idx="1" type="body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424242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12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6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9pPr>
          </a:lstStyle>
          <a:p/>
        </p:txBody>
      </p:sp>
      <p:sp>
        <p:nvSpPr>
          <p:cNvPr id="240" name="Google Shape;240;p27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27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7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1F15E"/>
            </a:gs>
            <a:gs pos="62000">
              <a:srgbClr val="90BA3F"/>
            </a:gs>
            <a:gs pos="100000">
              <a:srgbClr val="7FA03E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-567355" y="0"/>
            <a:ext cx="10458653" cy="7117071"/>
            <a:chOff x="-644959" y="0"/>
            <a:chExt cx="10458653" cy="7117071"/>
          </a:xfrm>
        </p:grpSpPr>
        <p:grpSp>
          <p:nvGrpSpPr>
            <p:cNvPr id="11" name="Google Shape;11;p1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" name="Google Shape;12;p18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3" name="Google Shape;13;p1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" name="Google Shape;14;p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" name="Google Shape;15;p1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6" name="Google Shape;16;p18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7" name="Google Shape;17;p1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" name="Google Shape;18;p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" name="Google Shape;19;p1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" name="Google Shape;20;p18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1" name="Google Shape;21;p1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2" name="Google Shape;22;p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3" name="Google Shape;23;p1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4" name="Google Shape;24;p18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" name="Google Shape;25;p1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" name="Google Shape;26;p18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7" name="Google Shape;27;p18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28;p18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Google Shape;39;p18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Google Shape;40;p18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Google Shape;42;p18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Google Shape;43;p1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9" name="Google Shape;49;p18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18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18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18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8"/>
          <p:cNvSpPr txBox="1"/>
          <p:nvPr>
            <p:ph idx="1" type="body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Google Shape;54;p18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18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18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17.jpg"/><Relationship Id="rId6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Relationship Id="rId4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Relationship Id="rId4" Type="http://schemas.openxmlformats.org/officeDocument/2006/relationships/image" Target="../media/image2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hyperlink" Target="http://www.happybackyoga.com" TargetMode="External"/><Relationship Id="rId5" Type="http://schemas.openxmlformats.org/officeDocument/2006/relationships/hyperlink" Target="mailto:rachel@happybackyoga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4.jpg"/><Relationship Id="rId5" Type="http://schemas.openxmlformats.org/officeDocument/2006/relationships/image" Target="../media/image3.jpg"/><Relationship Id="rId6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Relationship Id="rId5" Type="http://schemas.openxmlformats.org/officeDocument/2006/relationships/image" Target="../media/image7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"/>
          <p:cNvSpPr txBox="1"/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Century Gothic"/>
              <a:buNone/>
            </a:pPr>
            <a:r>
              <a:rPr lang="en-US" sz="3240"/>
              <a:t>Scoliosis, Yoga Therapy &amp; the Art of Letting Go</a:t>
            </a:r>
            <a:endParaRPr sz="3240"/>
          </a:p>
        </p:txBody>
      </p:sp>
      <p:sp>
        <p:nvSpPr>
          <p:cNvPr id="260" name="Google Shape;260;p1"/>
          <p:cNvSpPr txBox="1"/>
          <p:nvPr>
            <p:ph idx="1" type="subTitle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68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368"/>
              <a:buNone/>
            </a:pPr>
            <a:r>
              <a:rPr lang="en-US"/>
              <a:t>By Rachel Krentzman PT,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368"/>
              <a:buNone/>
            </a:pPr>
            <a:r>
              <a:rPr lang="en-US"/>
              <a:t>E-RYT, C-IAYT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"/>
          <p:cNvSpPr txBox="1"/>
          <p:nvPr>
            <p:ph type="title"/>
          </p:nvPr>
        </p:nvSpPr>
        <p:spPr>
          <a:xfrm>
            <a:off x="1043490" y="1027664"/>
            <a:ext cx="7024744" cy="945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Strengthen the Convex Side</a:t>
            </a:r>
            <a:br>
              <a:rPr lang="en-US" sz="3600"/>
            </a:br>
            <a:endParaRPr sz="3600"/>
          </a:p>
        </p:txBody>
      </p:sp>
      <p:sp>
        <p:nvSpPr>
          <p:cNvPr id="327" name="Google Shape;327;p8"/>
          <p:cNvSpPr txBox="1"/>
          <p:nvPr>
            <p:ph idx="1" type="body"/>
          </p:nvPr>
        </p:nvSpPr>
        <p:spPr>
          <a:xfrm>
            <a:off x="1043492" y="1746394"/>
            <a:ext cx="6777317" cy="4263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342900" rtl="0" algn="l">
              <a:spcBef>
                <a:spcPts val="0"/>
              </a:spcBef>
              <a:spcAft>
                <a:spcPts val="0"/>
              </a:spcAft>
              <a:buSzPts val="1520"/>
              <a:buChar char="🞇"/>
            </a:pPr>
            <a:r>
              <a:rPr lang="en-US" sz="2000"/>
              <a:t>Fishman et al. (2014) –average 32% improvement of Cobb angle</a:t>
            </a:r>
            <a:endParaRPr/>
          </a:p>
          <a:p>
            <a:pPr indent="-274320" lvl="0" marL="342900" rtl="0" algn="l">
              <a:spcBef>
                <a:spcPts val="400"/>
              </a:spcBef>
              <a:spcAft>
                <a:spcPts val="0"/>
              </a:spcAft>
              <a:buSzPts val="1520"/>
              <a:buChar char="🞇"/>
            </a:pPr>
            <a:r>
              <a:rPr lang="en-US" sz="2000"/>
              <a:t>Vasisthasana (side plank) 1-1.5 min. 5-7 days a week for 6 months</a:t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pic>
        <p:nvPicPr>
          <p:cNvPr descr="b18.jpg" id="328" name="Google Shape;32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1951" y="3265984"/>
            <a:ext cx="5487533" cy="2744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Side Plank Variations</a:t>
            </a:r>
            <a:endParaRPr/>
          </a:p>
        </p:txBody>
      </p:sp>
      <p:pic>
        <p:nvPicPr>
          <p:cNvPr descr="b19.jpg" id="334" name="Google Shape;334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1224" l="0" r="0" t="11225"/>
          <a:stretch/>
        </p:blipFill>
        <p:spPr>
          <a:xfrm>
            <a:off x="1043492" y="2323654"/>
            <a:ext cx="3378281" cy="1713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20.jpg" id="335" name="Google Shape;33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5855" y="2323654"/>
            <a:ext cx="3061227" cy="1713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21.jpg" id="336" name="Google Shape;33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3492" y="4241243"/>
            <a:ext cx="3378281" cy="1995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22.jpg" id="337" name="Google Shape;33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5855" y="4241243"/>
            <a:ext cx="3061227" cy="199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Ardha Chandrasana (Half Moon Pose)</a:t>
            </a:r>
            <a:endParaRPr sz="3600"/>
          </a:p>
        </p:txBody>
      </p:sp>
      <p:pic>
        <p:nvPicPr>
          <p:cNvPr descr="b25.jpg" id="343" name="Google Shape;343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1220" l="0" r="0" t="11221"/>
          <a:stretch/>
        </p:blipFill>
        <p:spPr>
          <a:xfrm>
            <a:off x="1043492" y="2323652"/>
            <a:ext cx="3559687" cy="2393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27.jpg" id="344" name="Google Shape;34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3179" y="2323652"/>
            <a:ext cx="3832204" cy="239388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0"/>
          <p:cNvSpPr txBox="1"/>
          <p:nvPr/>
        </p:nvSpPr>
        <p:spPr>
          <a:xfrm>
            <a:off x="1043490" y="4717533"/>
            <a:ext cx="7391894" cy="954107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methods for contracting the convex side of the curve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1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Lengthening the Concave Side – Lateral Flexion with Contralateral Rotation</a:t>
            </a:r>
            <a:endParaRPr sz="3600"/>
          </a:p>
        </p:txBody>
      </p:sp>
      <p:sp>
        <p:nvSpPr>
          <p:cNvPr id="351" name="Google Shape;351;p11"/>
          <p:cNvSpPr txBox="1"/>
          <p:nvPr>
            <p:ph idx="1" type="body"/>
          </p:nvPr>
        </p:nvSpPr>
        <p:spPr>
          <a:xfrm>
            <a:off x="1043492" y="2323653"/>
            <a:ext cx="6777317" cy="828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19" lvl="0" marL="342900" rtl="0" algn="l">
              <a:spcBef>
                <a:spcPts val="0"/>
              </a:spcBef>
              <a:spcAft>
                <a:spcPts val="0"/>
              </a:spcAft>
              <a:buSzPts val="1824"/>
              <a:buChar char="🞇"/>
            </a:pPr>
            <a:r>
              <a:rPr lang="en-US"/>
              <a:t>Need to work assymmetrically with scoliosis</a:t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pic>
        <p:nvPicPr>
          <p:cNvPr descr="b37.jpg" id="352" name="Google Shape;35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490" y="3152583"/>
            <a:ext cx="2244495" cy="3039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38.jpg" id="353" name="Google Shape;35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7985" y="3152582"/>
            <a:ext cx="4013610" cy="3039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"/>
          <p:cNvSpPr txBox="1"/>
          <p:nvPr>
            <p:ph type="title"/>
          </p:nvPr>
        </p:nvSpPr>
        <p:spPr>
          <a:xfrm>
            <a:off x="1043490" y="1027664"/>
            <a:ext cx="7024744" cy="696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Trikonasana for right scoliosis</a:t>
            </a:r>
            <a:endParaRPr sz="3600"/>
          </a:p>
        </p:txBody>
      </p:sp>
      <p:pic>
        <p:nvPicPr>
          <p:cNvPr descr="b101.jpg" id="359" name="Google Shape;359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1235" l="0" r="0" t="11234"/>
          <a:stretch/>
        </p:blipFill>
        <p:spPr>
          <a:xfrm>
            <a:off x="1043492" y="3787635"/>
            <a:ext cx="4126581" cy="2222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32.jpg" id="360" name="Google Shape;36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2340" y="2323653"/>
            <a:ext cx="3895894" cy="239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3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Creating Length and Symmetry</a:t>
            </a:r>
            <a:endParaRPr sz="3600"/>
          </a:p>
        </p:txBody>
      </p:sp>
      <p:pic>
        <p:nvPicPr>
          <p:cNvPr descr="b41.jpg" id="366" name="Google Shape;366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058" l="0" r="0" t="32058"/>
          <a:stretch/>
        </p:blipFill>
        <p:spPr>
          <a:xfrm>
            <a:off x="1043491" y="2323651"/>
            <a:ext cx="6779645" cy="4004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"/>
          <p:cNvSpPr txBox="1"/>
          <p:nvPr>
            <p:ph type="title"/>
          </p:nvPr>
        </p:nvSpPr>
        <p:spPr>
          <a:xfrm>
            <a:off x="1043490" y="771134"/>
            <a:ext cx="7024744" cy="7938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Century Gothic"/>
              <a:buNone/>
            </a:pPr>
            <a:r>
              <a:rPr lang="en-US" sz="3240"/>
              <a:t>Spinal Traction with lateral flexion</a:t>
            </a:r>
            <a:endParaRPr sz="3240"/>
          </a:p>
        </p:txBody>
      </p:sp>
      <p:pic>
        <p:nvPicPr>
          <p:cNvPr descr="p56.jpg" id="372" name="Google Shape;372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0988" l="-20410" r="20410" t="7808"/>
          <a:stretch/>
        </p:blipFill>
        <p:spPr>
          <a:xfrm>
            <a:off x="363216" y="1564951"/>
            <a:ext cx="3877151" cy="41051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52.jpg" id="373" name="Google Shape;37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558" y="1723714"/>
            <a:ext cx="2653064" cy="3946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5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Pranayama and Meditation</a:t>
            </a:r>
            <a:endParaRPr sz="3600"/>
          </a:p>
        </p:txBody>
      </p:sp>
      <p:sp>
        <p:nvSpPr>
          <p:cNvPr id="379" name="Google Shape;379;p15"/>
          <p:cNvSpPr txBox="1"/>
          <p:nvPr>
            <p:ph idx="1" type="body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342900" rtl="0" algn="l">
              <a:spcBef>
                <a:spcPts val="0"/>
              </a:spcBef>
              <a:spcAft>
                <a:spcPts val="0"/>
              </a:spcAft>
              <a:buSzPts val="2432"/>
              <a:buChar char="🞇"/>
            </a:pPr>
            <a:r>
              <a:rPr lang="en-US" sz="3200"/>
              <a:t>“The key to letting go of physical tension is finding a way to be accepting of your body in its current state with an attitude of loving kindness.”</a:t>
            </a:r>
            <a:endParaRPr/>
          </a:p>
          <a:p>
            <a:pPr indent="0" lvl="0" marL="68580" rtl="0" algn="l">
              <a:spcBef>
                <a:spcPts val="640"/>
              </a:spcBef>
              <a:spcAft>
                <a:spcPts val="0"/>
              </a:spcAft>
              <a:buSzPts val="2432"/>
              <a:buNone/>
            </a:pPr>
            <a:r>
              <a:t/>
            </a:r>
            <a:endParaRPr sz="3200"/>
          </a:p>
          <a:p>
            <a:pPr indent="0" lvl="0" marL="68580" rtl="0" algn="l">
              <a:spcBef>
                <a:spcPts val="360"/>
              </a:spcBef>
              <a:spcAft>
                <a:spcPts val="0"/>
              </a:spcAft>
              <a:buSzPts val="1368"/>
              <a:buNone/>
            </a:pPr>
            <a:r>
              <a:rPr lang="en-US" sz="1800"/>
              <a:t>- from </a:t>
            </a:r>
            <a:r>
              <a:rPr i="1" lang="en-US" sz="1800"/>
              <a:t>Scoliosis, Yoga Therapy &amp; the Art of Letting Go</a:t>
            </a:r>
            <a:endParaRPr i="1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"/>
          <p:cNvSpPr txBox="1"/>
          <p:nvPr>
            <p:ph type="title"/>
          </p:nvPr>
        </p:nvSpPr>
        <p:spPr>
          <a:xfrm>
            <a:off x="2811794" y="1027664"/>
            <a:ext cx="5256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Pranayama &amp; Meditation</a:t>
            </a:r>
            <a:endParaRPr sz="3600"/>
          </a:p>
        </p:txBody>
      </p:sp>
      <p:sp>
        <p:nvSpPr>
          <p:cNvPr id="385" name="Google Shape;385;p16"/>
          <p:cNvSpPr txBox="1"/>
          <p:nvPr>
            <p:ph idx="1" type="body"/>
          </p:nvPr>
        </p:nvSpPr>
        <p:spPr>
          <a:xfrm>
            <a:off x="2811794" y="2323652"/>
            <a:ext cx="5009015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19" lvl="0" marL="342900" rtl="0" algn="l">
              <a:spcBef>
                <a:spcPts val="0"/>
              </a:spcBef>
              <a:spcAft>
                <a:spcPts val="0"/>
              </a:spcAft>
              <a:buSzPts val="1824"/>
              <a:buChar char="🞇"/>
            </a:pPr>
            <a:r>
              <a:rPr lang="en-US"/>
              <a:t>Diaphragmatic Breathing – supine and sitting</a:t>
            </a:r>
            <a:endParaRPr/>
          </a:p>
          <a:p>
            <a:pPr indent="-274319" lvl="0" marL="342900" rtl="0" algn="l">
              <a:spcBef>
                <a:spcPts val="480"/>
              </a:spcBef>
              <a:spcAft>
                <a:spcPts val="0"/>
              </a:spcAft>
              <a:buSzPts val="1824"/>
              <a:buChar char="🞇"/>
            </a:pPr>
            <a:r>
              <a:rPr lang="en-US"/>
              <a:t>Three Part Breathing with expansion into limited rib cage</a:t>
            </a:r>
            <a:endParaRPr/>
          </a:p>
          <a:p>
            <a:pPr indent="-274319" lvl="0" marL="342900" rtl="0" algn="l">
              <a:spcBef>
                <a:spcPts val="480"/>
              </a:spcBef>
              <a:spcAft>
                <a:spcPts val="0"/>
              </a:spcAft>
              <a:buSzPts val="1824"/>
              <a:buChar char="🞇"/>
            </a:pPr>
            <a:r>
              <a:rPr lang="en-US"/>
              <a:t>Mental and Pelvic Centering – coming back to the Heart Center</a:t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pic>
        <p:nvPicPr>
          <p:cNvPr descr="b54.jpg" id="386" name="Google Shape;3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894" y="1027663"/>
            <a:ext cx="2244900" cy="3485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ullCOV_Krentzman_UK_reprint_FNL-1.pdf" id="391" name="Google Shape;391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390" l="0" r="0" t="2836"/>
          <a:stretch/>
        </p:blipFill>
        <p:spPr>
          <a:xfrm>
            <a:off x="1043492" y="635054"/>
            <a:ext cx="6777317" cy="437732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7"/>
          <p:cNvSpPr txBox="1"/>
          <p:nvPr/>
        </p:nvSpPr>
        <p:spPr>
          <a:xfrm>
            <a:off x="1043492" y="5142016"/>
            <a:ext cx="693878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www.happybackyoga.com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rachel@happybackyoga.com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“All Life is Yoga” </a:t>
            </a:r>
            <a:r>
              <a:rPr lang="en-US" sz="2000"/>
              <a:t>– Sri Aurobindo</a:t>
            </a:r>
            <a:endParaRPr sz="2000"/>
          </a:p>
        </p:txBody>
      </p:sp>
      <p:sp>
        <p:nvSpPr>
          <p:cNvPr id="267" name="Google Shape;267;p2"/>
          <p:cNvSpPr txBox="1"/>
          <p:nvPr>
            <p:ph idx="1" type="body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19" lvl="0" marL="342900" rtl="0" algn="l">
              <a:spcBef>
                <a:spcPts val="0"/>
              </a:spcBef>
              <a:spcAft>
                <a:spcPts val="0"/>
              </a:spcAft>
              <a:buSzPts val="1824"/>
              <a:buChar char="🞇"/>
            </a:pPr>
            <a:r>
              <a:rPr lang="en-US"/>
              <a:t>How can we approach Scoliosis from a Yoga Therapy perspective?</a:t>
            </a:r>
            <a:endParaRPr/>
          </a:p>
          <a:p>
            <a:pPr indent="-274319" lvl="0" marL="342900" rtl="0" algn="l">
              <a:spcBef>
                <a:spcPts val="480"/>
              </a:spcBef>
              <a:spcAft>
                <a:spcPts val="0"/>
              </a:spcAft>
              <a:buSzPts val="1824"/>
              <a:buChar char="🞇"/>
            </a:pPr>
            <a:r>
              <a:rPr lang="en-US"/>
              <a:t>Find the ‘ease’ instead of ‘fighting’ the body.</a:t>
            </a:r>
            <a:endParaRPr/>
          </a:p>
          <a:p>
            <a:pPr indent="-274319" lvl="0" marL="342900" rtl="0" algn="l">
              <a:spcBef>
                <a:spcPts val="480"/>
              </a:spcBef>
              <a:spcAft>
                <a:spcPts val="0"/>
              </a:spcAft>
              <a:buSzPts val="1824"/>
              <a:buChar char="🞇"/>
            </a:pPr>
            <a:r>
              <a:rPr lang="en-US"/>
              <a:t>Respect the organic nature of body. </a:t>
            </a:r>
            <a:endParaRPr/>
          </a:p>
          <a:p>
            <a:pPr indent="-274319" lvl="0" marL="342900" rtl="0" algn="l">
              <a:spcBef>
                <a:spcPts val="480"/>
              </a:spcBef>
              <a:spcAft>
                <a:spcPts val="0"/>
              </a:spcAft>
              <a:buSzPts val="1824"/>
              <a:buChar char="🞇"/>
            </a:pPr>
            <a:r>
              <a:rPr lang="en-US"/>
              <a:t>Approach Yoga as an Act of Kindness to Self.</a:t>
            </a:r>
            <a:endParaRPr/>
          </a:p>
          <a:p>
            <a:pPr indent="-274319" lvl="0" marL="342900" rtl="0" algn="l">
              <a:spcBef>
                <a:spcPts val="480"/>
              </a:spcBef>
              <a:spcAft>
                <a:spcPts val="0"/>
              </a:spcAft>
              <a:buSzPts val="1824"/>
              <a:buChar char="🞇"/>
            </a:pPr>
            <a:r>
              <a:rPr lang="en-US"/>
              <a:t>Remove obstacles to balance.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The Ten Step Approach</a:t>
            </a:r>
            <a:endParaRPr/>
          </a:p>
        </p:txBody>
      </p:sp>
      <p:sp>
        <p:nvSpPr>
          <p:cNvPr id="273" name="Google Shape;273;p3"/>
          <p:cNvSpPr txBox="1"/>
          <p:nvPr>
            <p:ph idx="1" type="body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19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87"/>
              <a:buChar char="🞇"/>
            </a:pPr>
            <a:r>
              <a:rPr lang="en-US" sz="2220"/>
              <a:t>Release muscular tension</a:t>
            </a:r>
            <a:endParaRPr/>
          </a:p>
          <a:p>
            <a:pPr indent="-274319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687"/>
              <a:buChar char="🞇"/>
            </a:pPr>
            <a:r>
              <a:rPr lang="en-US" sz="2220"/>
              <a:t>Address imbalance in your hips and pelvis</a:t>
            </a:r>
            <a:endParaRPr/>
          </a:p>
          <a:p>
            <a:pPr indent="-274319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687"/>
              <a:buChar char="🞇"/>
            </a:pPr>
            <a:r>
              <a:rPr lang="en-US" sz="2220"/>
              <a:t>Find your mountain pose</a:t>
            </a:r>
            <a:endParaRPr/>
          </a:p>
          <a:p>
            <a:pPr indent="-274319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687"/>
              <a:buChar char="🞇"/>
            </a:pPr>
            <a:r>
              <a:rPr lang="en-US" sz="2220"/>
              <a:t>Strengthen the convex side</a:t>
            </a:r>
            <a:endParaRPr/>
          </a:p>
          <a:p>
            <a:pPr indent="-274319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687"/>
              <a:buChar char="🞇"/>
            </a:pPr>
            <a:r>
              <a:rPr lang="en-US" sz="2220"/>
              <a:t>Lengthen the concave side</a:t>
            </a:r>
            <a:endParaRPr/>
          </a:p>
          <a:p>
            <a:pPr indent="-274319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687"/>
              <a:buChar char="🞇"/>
            </a:pPr>
            <a:r>
              <a:rPr lang="en-US" sz="2220"/>
              <a:t>Create length and symmetry</a:t>
            </a:r>
            <a:endParaRPr/>
          </a:p>
          <a:p>
            <a:pPr indent="-274319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687"/>
              <a:buChar char="🞇"/>
            </a:pPr>
            <a:r>
              <a:rPr lang="en-US" sz="2220"/>
              <a:t>Traction your spine</a:t>
            </a:r>
            <a:endParaRPr/>
          </a:p>
          <a:p>
            <a:pPr indent="-274319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687"/>
              <a:buChar char="🞇"/>
            </a:pPr>
            <a:r>
              <a:rPr lang="en-US" sz="2220"/>
              <a:t>Practice acceptance and surrender</a:t>
            </a:r>
            <a:endParaRPr/>
          </a:p>
          <a:p>
            <a:pPr indent="-274319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687"/>
              <a:buChar char="🞇"/>
            </a:pPr>
            <a:r>
              <a:rPr lang="en-US" sz="2220"/>
              <a:t>Quiet your mind</a:t>
            </a:r>
            <a:endParaRPr/>
          </a:p>
          <a:p>
            <a:pPr indent="-274319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687"/>
              <a:buChar char="🞇"/>
            </a:pPr>
            <a:r>
              <a:rPr lang="en-US" sz="2220"/>
              <a:t>Rest when you need it</a:t>
            </a:r>
            <a:endParaRPr/>
          </a:p>
          <a:p>
            <a:pPr indent="-167182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687"/>
              <a:buNone/>
            </a:pPr>
            <a:r>
              <a:t/>
            </a:r>
            <a:endParaRPr sz="222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Anatomy of the Curve</a:t>
            </a:r>
            <a:endParaRPr/>
          </a:p>
        </p:txBody>
      </p:sp>
      <p:sp>
        <p:nvSpPr>
          <p:cNvPr id="279" name="Google Shape;279;p4"/>
          <p:cNvSpPr txBox="1"/>
          <p:nvPr>
            <p:ph idx="1" type="body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19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24"/>
              <a:buChar char="🞇"/>
            </a:pPr>
            <a:r>
              <a:rPr lang="en-US"/>
              <a:t>Functional vs. Structural Scoliosis</a:t>
            </a:r>
            <a:endParaRPr/>
          </a:p>
          <a:p>
            <a:pPr indent="-274319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24"/>
              <a:buChar char="🞇"/>
            </a:pPr>
            <a:r>
              <a:rPr lang="en-US"/>
              <a:t>C Curve vs. S Curve</a:t>
            </a:r>
            <a:endParaRPr/>
          </a:p>
          <a:p>
            <a:pPr indent="-274319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24"/>
              <a:buChar char="🞇"/>
            </a:pPr>
            <a:r>
              <a:rPr lang="en-US"/>
              <a:t>Thoracic vs. Lumbar as the primary curve</a:t>
            </a:r>
            <a:endParaRPr/>
          </a:p>
          <a:p>
            <a:pPr indent="-274319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24"/>
              <a:buChar char="🞇"/>
            </a:pPr>
            <a:r>
              <a:rPr lang="en-US"/>
              <a:t>Right vs. Left – naming the curve</a:t>
            </a:r>
            <a:endParaRPr/>
          </a:p>
          <a:p>
            <a:pPr indent="-274319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24"/>
              <a:buChar char="🞇"/>
            </a:pPr>
            <a:r>
              <a:rPr lang="en-US"/>
              <a:t>Understand the rotational component in Scoliosis</a:t>
            </a:r>
            <a:endParaRPr/>
          </a:p>
          <a:p>
            <a:pPr indent="-274319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24"/>
              <a:buChar char="🞇"/>
            </a:pPr>
            <a:r>
              <a:rPr lang="en-US"/>
              <a:t>Shortened and tight muscles (concave side) vs. overstretched and weak muscles (convex side)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ddfb1aee4_0_0"/>
          <p:cNvSpPr txBox="1"/>
          <p:nvPr>
            <p:ph type="title"/>
          </p:nvPr>
        </p:nvSpPr>
        <p:spPr>
          <a:xfrm>
            <a:off x="1043500" y="1027670"/>
            <a:ext cx="7024800" cy="594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Clinical Presentation</a:t>
            </a:r>
            <a:endParaRPr/>
          </a:p>
        </p:txBody>
      </p:sp>
      <p:sp>
        <p:nvSpPr>
          <p:cNvPr id="286" name="Google Shape;286;g8ddfb1aee4_0_0"/>
          <p:cNvSpPr txBox="1"/>
          <p:nvPr>
            <p:ph idx="1" type="body"/>
          </p:nvPr>
        </p:nvSpPr>
        <p:spPr>
          <a:xfrm>
            <a:off x="5278675" y="2020400"/>
            <a:ext cx="2973900" cy="381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360"/>
              </a:spcBef>
              <a:spcAft>
                <a:spcPts val="0"/>
              </a:spcAft>
              <a:buSzPts val="1900"/>
              <a:buChar char="❏"/>
            </a:pPr>
            <a:r>
              <a:rPr b="1" lang="en-US" sz="1900"/>
              <a:t>O</a:t>
            </a:r>
            <a:r>
              <a:rPr b="1" lang="en-US" sz="1900"/>
              <a:t>ne shoulder higher than the other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b="1" lang="en-US" sz="1900"/>
              <a:t>Difference in distance of arm to waist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b="1" lang="en-US" sz="1900"/>
              <a:t>Rib hump on convex side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b="1" lang="en-US" sz="1900"/>
              <a:t>Rotation of spine towards convex side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b="1" lang="en-US" sz="1900"/>
              <a:t>Pevic assymmetry</a:t>
            </a:r>
            <a:endParaRPr b="1" sz="1900"/>
          </a:p>
        </p:txBody>
      </p:sp>
      <p:pic>
        <p:nvPicPr>
          <p:cNvPr id="287" name="Google Shape;287;g8ddfb1aee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00" y="2091550"/>
            <a:ext cx="4353850" cy="374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ddfb1aee4_0_9"/>
          <p:cNvSpPr txBox="1"/>
          <p:nvPr>
            <p:ph type="title"/>
          </p:nvPr>
        </p:nvSpPr>
        <p:spPr>
          <a:xfrm>
            <a:off x="919740" y="714639"/>
            <a:ext cx="7024800" cy="1143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Right thoracic</a:t>
            </a:r>
            <a:r>
              <a:rPr lang="en-US"/>
              <a:t> left lumbar scoliosis</a:t>
            </a:r>
            <a:endParaRPr/>
          </a:p>
        </p:txBody>
      </p:sp>
      <p:sp>
        <p:nvSpPr>
          <p:cNvPr id="294" name="Google Shape;294;g8ddfb1aee4_0_9"/>
          <p:cNvSpPr txBox="1"/>
          <p:nvPr>
            <p:ph idx="1" type="body"/>
          </p:nvPr>
        </p:nvSpPr>
        <p:spPr>
          <a:xfrm>
            <a:off x="1043492" y="2323652"/>
            <a:ext cx="6777300" cy="35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g8ddfb1aee4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913" y="2077325"/>
            <a:ext cx="7308476" cy="36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Releasing Muscular Tension</a:t>
            </a:r>
            <a:br>
              <a:rPr lang="en-US" sz="3600"/>
            </a:br>
            <a:r>
              <a:rPr lang="en-US" sz="3600"/>
              <a:t>The Purna Yoga Morning Series</a:t>
            </a:r>
            <a:endParaRPr sz="3600"/>
          </a:p>
        </p:txBody>
      </p:sp>
      <p:pic>
        <p:nvPicPr>
          <p:cNvPr descr="b1.jpg" id="301" name="Google Shape;301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99524" l="-7300" r="-110848" t="-1"/>
          <a:stretch/>
        </p:blipFill>
        <p:spPr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6.jpg" id="302" name="Google Shape;30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2476" y="4028735"/>
            <a:ext cx="3106579" cy="1803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2.jpg" id="303" name="Google Shape;30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2476" y="2324100"/>
            <a:ext cx="3106579" cy="1704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4.jpg" id="304" name="Google Shape;30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92518" y="4241243"/>
            <a:ext cx="2993201" cy="1591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Morning series (cont’d)</a:t>
            </a:r>
            <a:endParaRPr/>
          </a:p>
        </p:txBody>
      </p:sp>
      <p:pic>
        <p:nvPicPr>
          <p:cNvPr descr="b12.jpg" id="310" name="Google Shape;31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1235" l="0" r="0" t="11234"/>
          <a:stretch/>
        </p:blipFill>
        <p:spPr>
          <a:xfrm>
            <a:off x="4603180" y="2404129"/>
            <a:ext cx="3217630" cy="1678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10.jpg" id="311" name="Google Shape;31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167" y="2404128"/>
            <a:ext cx="3083903" cy="1678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13.jpg" id="312" name="Google Shape;31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7167" y="4286604"/>
            <a:ext cx="2562361" cy="1610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15.jpg" id="313" name="Google Shape;31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58961" y="4082482"/>
            <a:ext cx="1360546" cy="1995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110.jpg" id="314" name="Google Shape;31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00913" y="4286604"/>
            <a:ext cx="2219897" cy="161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Iliopsoas Release</a:t>
            </a:r>
            <a:endParaRPr/>
          </a:p>
        </p:txBody>
      </p:sp>
      <p:sp>
        <p:nvSpPr>
          <p:cNvPr id="320" name="Google Shape;320;p7"/>
          <p:cNvSpPr txBox="1"/>
          <p:nvPr>
            <p:ph idx="1" type="body"/>
          </p:nvPr>
        </p:nvSpPr>
        <p:spPr>
          <a:xfrm>
            <a:off x="1043492" y="2170664"/>
            <a:ext cx="6777317" cy="3661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en-US"/>
              <a:t>Internal Rotation (Duryodhanasana)</a:t>
            </a:r>
            <a:endParaRPr/>
          </a:p>
        </p:txBody>
      </p:sp>
      <p:pic>
        <p:nvPicPr>
          <p:cNvPr descr="DSC_0995.JPG" id="321" name="Google Shape;3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9843" y="2812375"/>
            <a:ext cx="6077103" cy="3020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2017-03-12T07:06:17Z</dcterms:created>
  <dc:creator>Rachel Krentzman</dc:creator>
</cp:coreProperties>
</file>