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50"/>
  </p:notesMasterIdLst>
  <p:handoutMasterIdLst>
    <p:handoutMasterId r:id="rId51"/>
  </p:handoutMasterIdLst>
  <p:sldIdLst>
    <p:sldId id="256" r:id="rId5"/>
    <p:sldId id="804" r:id="rId6"/>
    <p:sldId id="803" r:id="rId7"/>
    <p:sldId id="268" r:id="rId8"/>
    <p:sldId id="805" r:id="rId9"/>
    <p:sldId id="818" r:id="rId10"/>
    <p:sldId id="828" r:id="rId11"/>
    <p:sldId id="830" r:id="rId12"/>
    <p:sldId id="301" r:id="rId13"/>
    <p:sldId id="832" r:id="rId14"/>
    <p:sldId id="806" r:id="rId15"/>
    <p:sldId id="278" r:id="rId16"/>
    <p:sldId id="320" r:id="rId17"/>
    <p:sldId id="271" r:id="rId18"/>
    <p:sldId id="321" r:id="rId19"/>
    <p:sldId id="280" r:id="rId20"/>
    <p:sldId id="302" r:id="rId21"/>
    <p:sldId id="281" r:id="rId22"/>
    <p:sldId id="304" r:id="rId23"/>
    <p:sldId id="305" r:id="rId24"/>
    <p:sldId id="282" r:id="rId25"/>
    <p:sldId id="283" r:id="rId26"/>
    <p:sldId id="284" r:id="rId27"/>
    <p:sldId id="839" r:id="rId28"/>
    <p:sldId id="285" r:id="rId29"/>
    <p:sldId id="289" r:id="rId30"/>
    <p:sldId id="822" r:id="rId31"/>
    <p:sldId id="823" r:id="rId32"/>
    <p:sldId id="824" r:id="rId33"/>
    <p:sldId id="825" r:id="rId34"/>
    <p:sldId id="290" r:id="rId35"/>
    <p:sldId id="306" r:id="rId36"/>
    <p:sldId id="810" r:id="rId37"/>
    <p:sldId id="811" r:id="rId38"/>
    <p:sldId id="812" r:id="rId39"/>
    <p:sldId id="294" r:id="rId40"/>
    <p:sldId id="835" r:id="rId41"/>
    <p:sldId id="312" r:id="rId42"/>
    <p:sldId id="313" r:id="rId43"/>
    <p:sldId id="295" r:id="rId44"/>
    <p:sldId id="314" r:id="rId45"/>
    <p:sldId id="817" r:id="rId46"/>
    <p:sldId id="298" r:id="rId47"/>
    <p:sldId id="316" r:id="rId48"/>
    <p:sldId id="83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2077"/>
    <a:srgbClr val="9641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92" autoAdjust="0"/>
    <p:restoredTop sz="95910" autoAdjust="0"/>
  </p:normalViewPr>
  <p:slideViewPr>
    <p:cSldViewPr snapToGrid="0">
      <p:cViewPr varScale="1">
        <p:scale>
          <a:sx n="78" d="100"/>
          <a:sy n="78" d="100"/>
        </p:scale>
        <p:origin x="1973"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z Tyrrell" userId="58e621b6-f00e-43d4-a37e-2ab4bed4ebe7" providerId="ADAL" clId="{4CB50962-E751-44AC-AABC-5207412A839B}"/>
    <pc:docChg chg="custSel modSld">
      <pc:chgData name="Caz Tyrrell" userId="58e621b6-f00e-43d4-a37e-2ab4bed4ebe7" providerId="ADAL" clId="{4CB50962-E751-44AC-AABC-5207412A839B}" dt="2023-02-03T13:14:04.452" v="89" actId="20577"/>
      <pc:docMkLst>
        <pc:docMk/>
      </pc:docMkLst>
      <pc:sldChg chg="modSp mod">
        <pc:chgData name="Caz Tyrrell" userId="58e621b6-f00e-43d4-a37e-2ab4bed4ebe7" providerId="ADAL" clId="{4CB50962-E751-44AC-AABC-5207412A839B}" dt="2023-02-03T12:02:08.037" v="39" actId="20577"/>
        <pc:sldMkLst>
          <pc:docMk/>
          <pc:sldMk cId="2783655714" sldId="282"/>
        </pc:sldMkLst>
        <pc:spChg chg="mod">
          <ac:chgData name="Caz Tyrrell" userId="58e621b6-f00e-43d4-a37e-2ab4bed4ebe7" providerId="ADAL" clId="{4CB50962-E751-44AC-AABC-5207412A839B}" dt="2023-02-03T12:02:08.037" v="39" actId="20577"/>
          <ac:spMkLst>
            <pc:docMk/>
            <pc:sldMk cId="2783655714" sldId="282"/>
            <ac:spMk id="3" creationId="{FFAD1C0B-A19D-4C30-A947-D21E4A650E3D}"/>
          </ac:spMkLst>
        </pc:spChg>
      </pc:sldChg>
      <pc:sldChg chg="modSp mod">
        <pc:chgData name="Caz Tyrrell" userId="58e621b6-f00e-43d4-a37e-2ab4bed4ebe7" providerId="ADAL" clId="{4CB50962-E751-44AC-AABC-5207412A839B}" dt="2023-02-03T12:58:10.307" v="40" actId="207"/>
        <pc:sldMkLst>
          <pc:docMk/>
          <pc:sldMk cId="1350313334" sldId="285"/>
        </pc:sldMkLst>
        <pc:spChg chg="mod">
          <ac:chgData name="Caz Tyrrell" userId="58e621b6-f00e-43d4-a37e-2ab4bed4ebe7" providerId="ADAL" clId="{4CB50962-E751-44AC-AABC-5207412A839B}" dt="2023-02-03T12:58:10.307" v="40" actId="207"/>
          <ac:spMkLst>
            <pc:docMk/>
            <pc:sldMk cId="1350313334" sldId="285"/>
            <ac:spMk id="3" creationId="{FF31FC39-EC4C-4CB1-91F3-F7C11991752B}"/>
          </ac:spMkLst>
        </pc:spChg>
      </pc:sldChg>
      <pc:sldChg chg="modSp mod">
        <pc:chgData name="Caz Tyrrell" userId="58e621b6-f00e-43d4-a37e-2ab4bed4ebe7" providerId="ADAL" clId="{4CB50962-E751-44AC-AABC-5207412A839B}" dt="2023-02-03T12:01:33.415" v="38" actId="122"/>
        <pc:sldMkLst>
          <pc:docMk/>
          <pc:sldMk cId="1886760182" sldId="305"/>
        </pc:sldMkLst>
        <pc:spChg chg="mod">
          <ac:chgData name="Caz Tyrrell" userId="58e621b6-f00e-43d4-a37e-2ab4bed4ebe7" providerId="ADAL" clId="{4CB50962-E751-44AC-AABC-5207412A839B}" dt="2023-02-03T12:01:33.415" v="38" actId="122"/>
          <ac:spMkLst>
            <pc:docMk/>
            <pc:sldMk cId="1886760182" sldId="305"/>
            <ac:spMk id="3" creationId="{47F940DD-FF28-44CD-8816-4A7C57B1BCD8}"/>
          </ac:spMkLst>
        </pc:spChg>
      </pc:sldChg>
      <pc:sldChg chg="modSp mod">
        <pc:chgData name="Caz Tyrrell" userId="58e621b6-f00e-43d4-a37e-2ab4bed4ebe7" providerId="ADAL" clId="{4CB50962-E751-44AC-AABC-5207412A839B}" dt="2023-02-03T13:06:39.328" v="81" actId="20577"/>
        <pc:sldMkLst>
          <pc:docMk/>
          <pc:sldMk cId="261406025" sldId="823"/>
        </pc:sldMkLst>
        <pc:spChg chg="mod">
          <ac:chgData name="Caz Tyrrell" userId="58e621b6-f00e-43d4-a37e-2ab4bed4ebe7" providerId="ADAL" clId="{4CB50962-E751-44AC-AABC-5207412A839B}" dt="2023-02-03T13:06:39.328" v="81" actId="20577"/>
          <ac:spMkLst>
            <pc:docMk/>
            <pc:sldMk cId="261406025" sldId="823"/>
            <ac:spMk id="3" creationId="{2AFF334B-027A-4D5F-BDEA-C87DF593C329}"/>
          </ac:spMkLst>
        </pc:spChg>
      </pc:sldChg>
      <pc:sldChg chg="modSp mod">
        <pc:chgData name="Caz Tyrrell" userId="58e621b6-f00e-43d4-a37e-2ab4bed4ebe7" providerId="ADAL" clId="{4CB50962-E751-44AC-AABC-5207412A839B}" dt="2023-02-03T13:07:21.510" v="85" actId="20577"/>
        <pc:sldMkLst>
          <pc:docMk/>
          <pc:sldMk cId="3903130574" sldId="825"/>
        </pc:sldMkLst>
        <pc:spChg chg="mod">
          <ac:chgData name="Caz Tyrrell" userId="58e621b6-f00e-43d4-a37e-2ab4bed4ebe7" providerId="ADAL" clId="{4CB50962-E751-44AC-AABC-5207412A839B}" dt="2023-02-03T13:07:21.510" v="85" actId="20577"/>
          <ac:spMkLst>
            <pc:docMk/>
            <pc:sldMk cId="3903130574" sldId="825"/>
            <ac:spMk id="3" creationId="{B9707F9C-0EC0-4157-9CC0-F116DC50B5AD}"/>
          </ac:spMkLst>
        </pc:spChg>
      </pc:sldChg>
      <pc:sldChg chg="modSp mod">
        <pc:chgData name="Caz Tyrrell" userId="58e621b6-f00e-43d4-a37e-2ab4bed4ebe7" providerId="ADAL" clId="{4CB50962-E751-44AC-AABC-5207412A839B}" dt="2023-02-03T13:14:04.452" v="89" actId="20577"/>
        <pc:sldMkLst>
          <pc:docMk/>
          <pc:sldMk cId="2151469934" sldId="835"/>
        </pc:sldMkLst>
        <pc:spChg chg="mod">
          <ac:chgData name="Caz Tyrrell" userId="58e621b6-f00e-43d4-a37e-2ab4bed4ebe7" providerId="ADAL" clId="{4CB50962-E751-44AC-AABC-5207412A839B}" dt="2023-02-03T13:14:04.452" v="89" actId="20577"/>
          <ac:spMkLst>
            <pc:docMk/>
            <pc:sldMk cId="2151469934" sldId="835"/>
            <ac:spMk id="3" creationId="{885623B4-5359-422D-92EE-47338C364CD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0F06BF-0705-A049-AE37-31480966C95A}" type="datetimeFigureOut">
              <a:rPr lang="en-US" smtClean="0"/>
              <a:t>2/3/2023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16AD37-108F-5444-950B-893BEA935483}" type="slidenum">
              <a:rPr lang="en-US" smtClean="0"/>
              <a:t>‹#›</a:t>
            </a:fld>
            <a:endParaRPr lang="en-US"/>
          </a:p>
        </p:txBody>
      </p:sp>
    </p:spTree>
    <p:extLst>
      <p:ext uri="{BB962C8B-B14F-4D97-AF65-F5344CB8AC3E}">
        <p14:creationId xmlns:p14="http://schemas.microsoft.com/office/powerpoint/2010/main" val="1228650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61B3F-AB24-1043-8DC2-2E790823771C}" type="datetimeFigureOut">
              <a:rPr lang="en-US" smtClean="0"/>
              <a:t>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9DF75-8FFD-4948-AC2C-83AF4C7DE7D2}" type="slidenum">
              <a:rPr lang="en-US" smtClean="0"/>
              <a:t>‹#›</a:t>
            </a:fld>
            <a:endParaRPr lang="en-US"/>
          </a:p>
        </p:txBody>
      </p:sp>
    </p:spTree>
    <p:extLst>
      <p:ext uri="{BB962C8B-B14F-4D97-AF65-F5344CB8AC3E}">
        <p14:creationId xmlns:p14="http://schemas.microsoft.com/office/powerpoint/2010/main" val="72392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krfoundation.org/five-stages-of-grie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9DF75-8FFD-4948-AC2C-83AF4C7DE7D2}" type="slidenum">
              <a:rPr lang="en-US" smtClean="0"/>
              <a:t>1</a:t>
            </a:fld>
            <a:endParaRPr lang="en-US"/>
          </a:p>
        </p:txBody>
      </p:sp>
    </p:spTree>
    <p:extLst>
      <p:ext uri="{BB962C8B-B14F-4D97-AF65-F5344CB8AC3E}">
        <p14:creationId xmlns:p14="http://schemas.microsoft.com/office/powerpoint/2010/main" val="3972677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9DF75-8FFD-4948-AC2C-83AF4C7DE7D2}" type="slidenum">
              <a:rPr lang="en-US" smtClean="0"/>
              <a:t>36</a:t>
            </a:fld>
            <a:endParaRPr lang="en-US"/>
          </a:p>
        </p:txBody>
      </p:sp>
    </p:spTree>
    <p:extLst>
      <p:ext uri="{BB962C8B-B14F-4D97-AF65-F5344CB8AC3E}">
        <p14:creationId xmlns:p14="http://schemas.microsoft.com/office/powerpoint/2010/main" val="373261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9DF75-8FFD-4948-AC2C-83AF4C7DE7D2}" type="slidenum">
              <a:rPr lang="en-US" smtClean="0"/>
              <a:t>38</a:t>
            </a:fld>
            <a:endParaRPr lang="en-US"/>
          </a:p>
        </p:txBody>
      </p:sp>
    </p:spTree>
    <p:extLst>
      <p:ext uri="{BB962C8B-B14F-4D97-AF65-F5344CB8AC3E}">
        <p14:creationId xmlns:p14="http://schemas.microsoft.com/office/powerpoint/2010/main" val="2949843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9DF75-8FFD-4948-AC2C-83AF4C7DE7D2}" type="slidenum">
              <a:rPr lang="en-US" smtClean="0"/>
              <a:t>40</a:t>
            </a:fld>
            <a:endParaRPr lang="en-US"/>
          </a:p>
        </p:txBody>
      </p:sp>
    </p:spTree>
    <p:extLst>
      <p:ext uri="{BB962C8B-B14F-4D97-AF65-F5344CB8AC3E}">
        <p14:creationId xmlns:p14="http://schemas.microsoft.com/office/powerpoint/2010/main" val="94596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9DF75-8FFD-4948-AC2C-83AF4C7DE7D2}" type="slidenum">
              <a:rPr lang="en-US" smtClean="0"/>
              <a:t>9</a:t>
            </a:fld>
            <a:endParaRPr lang="en-US"/>
          </a:p>
        </p:txBody>
      </p:sp>
    </p:spTree>
    <p:extLst>
      <p:ext uri="{BB962C8B-B14F-4D97-AF65-F5344CB8AC3E}">
        <p14:creationId xmlns:p14="http://schemas.microsoft.com/office/powerpoint/2010/main" val="72057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9DF75-8FFD-4948-AC2C-83AF4C7DE7D2}" type="slidenum">
              <a:rPr lang="en-US" smtClean="0"/>
              <a:t>18</a:t>
            </a:fld>
            <a:endParaRPr lang="en-US"/>
          </a:p>
        </p:txBody>
      </p:sp>
    </p:spTree>
    <p:extLst>
      <p:ext uri="{BB962C8B-B14F-4D97-AF65-F5344CB8AC3E}">
        <p14:creationId xmlns:p14="http://schemas.microsoft.com/office/powerpoint/2010/main" val="983397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phobia is social anxiety disorder – avoid social situations, fear of embarrassment, withdraw from social situations</a:t>
            </a:r>
            <a:endParaRPr lang="en-US" dirty="0"/>
          </a:p>
        </p:txBody>
      </p:sp>
      <p:sp>
        <p:nvSpPr>
          <p:cNvPr id="4" name="Slide Number Placeholder 3"/>
          <p:cNvSpPr>
            <a:spLocks noGrp="1"/>
          </p:cNvSpPr>
          <p:nvPr>
            <p:ph type="sldNum" sz="quarter" idx="10"/>
          </p:nvPr>
        </p:nvSpPr>
        <p:spPr/>
        <p:txBody>
          <a:bodyPr/>
          <a:lstStyle/>
          <a:p>
            <a:fld id="{0539DF75-8FFD-4948-AC2C-83AF4C7DE7D2}" type="slidenum">
              <a:rPr lang="en-US" smtClean="0"/>
              <a:t>19</a:t>
            </a:fld>
            <a:endParaRPr lang="en-US"/>
          </a:p>
        </p:txBody>
      </p:sp>
    </p:spTree>
    <p:extLst>
      <p:ext uri="{BB962C8B-B14F-4D97-AF65-F5344CB8AC3E}">
        <p14:creationId xmlns:p14="http://schemas.microsoft.com/office/powerpoint/2010/main" val="3975120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 20 </a:t>
            </a:r>
            <a:r>
              <a:rPr lang="en-GB" dirty="0" err="1"/>
              <a:t>yrs</a:t>
            </a:r>
            <a:r>
              <a:rPr lang="en-GB" dirty="0"/>
              <a:t> less life expectancy, physical effects of mi and side effects of meds. 20% sig improvement, 30%  LT recovery</a:t>
            </a:r>
            <a:endParaRPr lang="en-US" dirty="0"/>
          </a:p>
        </p:txBody>
      </p:sp>
      <p:sp>
        <p:nvSpPr>
          <p:cNvPr id="4" name="Slide Number Placeholder 3"/>
          <p:cNvSpPr>
            <a:spLocks noGrp="1"/>
          </p:cNvSpPr>
          <p:nvPr>
            <p:ph type="sldNum" sz="quarter" idx="10"/>
          </p:nvPr>
        </p:nvSpPr>
        <p:spPr/>
        <p:txBody>
          <a:bodyPr/>
          <a:lstStyle/>
          <a:p>
            <a:fld id="{0539DF75-8FFD-4948-AC2C-83AF4C7DE7D2}" type="slidenum">
              <a:rPr lang="en-US" smtClean="0"/>
              <a:t>21</a:t>
            </a:fld>
            <a:endParaRPr lang="en-US"/>
          </a:p>
        </p:txBody>
      </p:sp>
    </p:spTree>
    <p:extLst>
      <p:ext uri="{BB962C8B-B14F-4D97-AF65-F5344CB8AC3E}">
        <p14:creationId xmlns:p14="http://schemas.microsoft.com/office/powerpoint/2010/main" val="135618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0.5 million problem gamblers, FOBT – crack cocaine of gambling. Internet addiction disorder (IAD) – use as examples</a:t>
            </a:r>
          </a:p>
          <a:p>
            <a:r>
              <a:rPr lang="en-US" dirty="0"/>
              <a:t>Over half of people with a substance-related disorder also have the diagnosis of another mental health disorder;</a:t>
            </a:r>
          </a:p>
          <a:p>
            <a:r>
              <a:rPr lang="en-US" dirty="0"/>
              <a:t>this is most often depression, an anxiety disorder, or a personality disorder.</a:t>
            </a:r>
          </a:p>
        </p:txBody>
      </p:sp>
      <p:sp>
        <p:nvSpPr>
          <p:cNvPr id="4" name="Slide Number Placeholder 3"/>
          <p:cNvSpPr>
            <a:spLocks noGrp="1"/>
          </p:cNvSpPr>
          <p:nvPr>
            <p:ph type="sldNum" sz="quarter" idx="10"/>
          </p:nvPr>
        </p:nvSpPr>
        <p:spPr/>
        <p:txBody>
          <a:bodyPr/>
          <a:lstStyle/>
          <a:p>
            <a:fld id="{0539DF75-8FFD-4948-AC2C-83AF4C7DE7D2}" type="slidenum">
              <a:rPr lang="en-US" smtClean="0"/>
              <a:t>23</a:t>
            </a:fld>
            <a:endParaRPr lang="en-US"/>
          </a:p>
        </p:txBody>
      </p:sp>
    </p:spTree>
    <p:extLst>
      <p:ext uri="{BB962C8B-B14F-4D97-AF65-F5344CB8AC3E}">
        <p14:creationId xmlns:p14="http://schemas.microsoft.com/office/powerpoint/2010/main" val="98793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Work Sans"/>
              </a:rPr>
              <a:t>A Swiss psychiatrist, Kübler-Ross first introduced her five stage grief model in her book </a:t>
            </a:r>
            <a:r>
              <a:rPr lang="en-GB" b="0" i="1" u="none" strike="noStrike" dirty="0">
                <a:solidFill>
                  <a:srgbClr val="009DEB"/>
                </a:solidFill>
                <a:effectLst/>
                <a:latin typeface="inherit"/>
                <a:hlinkClick r:id="rId3"/>
              </a:rPr>
              <a:t>On Death and Dying</a:t>
            </a:r>
            <a:r>
              <a:rPr lang="en-GB" b="0" i="0" dirty="0">
                <a:solidFill>
                  <a:srgbClr val="333333"/>
                </a:solidFill>
                <a:effectLst/>
                <a:latin typeface="Work Sans"/>
              </a:rPr>
              <a:t>. Kübler-Ross’ model was based off her work with terminally ill patients and has received much criticism in the years since. Mainly, because people studying her model mistakenly believed this is the specific order in which people grieve and that all people go through all stages. Kübler-Ross now notes that these stages are not linear and some people may not experience any of them. Yet and still, others might only undergo two stages rather than all five, one stage, three stages, etc.  It is now more readily known that these five stages of grief are the most commonly observed experienced by the grieving population.</a:t>
            </a:r>
            <a:endParaRPr lang="en-GB" dirty="0"/>
          </a:p>
        </p:txBody>
      </p:sp>
      <p:sp>
        <p:nvSpPr>
          <p:cNvPr id="4" name="Slide Number Placeholder 3"/>
          <p:cNvSpPr>
            <a:spLocks noGrp="1"/>
          </p:cNvSpPr>
          <p:nvPr>
            <p:ph type="sldNum" sz="quarter" idx="10"/>
          </p:nvPr>
        </p:nvSpPr>
        <p:spPr/>
        <p:txBody>
          <a:bodyPr/>
          <a:lstStyle/>
          <a:p>
            <a:fld id="{0539DF75-8FFD-4948-AC2C-83AF4C7DE7D2}" type="slidenum">
              <a:rPr lang="en-US" smtClean="0"/>
              <a:t>25</a:t>
            </a:fld>
            <a:endParaRPr lang="en-US"/>
          </a:p>
        </p:txBody>
      </p:sp>
    </p:spTree>
    <p:extLst>
      <p:ext uri="{BB962C8B-B14F-4D97-AF65-F5344CB8AC3E}">
        <p14:creationId xmlns:p14="http://schemas.microsoft.com/office/powerpoint/2010/main" val="245199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9DF75-8FFD-4948-AC2C-83AF4C7DE7D2}" type="slidenum">
              <a:rPr lang="en-US" smtClean="0"/>
              <a:t>31</a:t>
            </a:fld>
            <a:endParaRPr lang="en-US"/>
          </a:p>
        </p:txBody>
      </p:sp>
    </p:spTree>
    <p:extLst>
      <p:ext uri="{BB962C8B-B14F-4D97-AF65-F5344CB8AC3E}">
        <p14:creationId xmlns:p14="http://schemas.microsoft.com/office/powerpoint/2010/main" val="305967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9DF75-8FFD-4948-AC2C-83AF4C7DE7D2}" type="slidenum">
              <a:rPr lang="en-US" smtClean="0"/>
              <a:t>32</a:t>
            </a:fld>
            <a:endParaRPr lang="en-US"/>
          </a:p>
        </p:txBody>
      </p:sp>
    </p:spTree>
    <p:extLst>
      <p:ext uri="{BB962C8B-B14F-4D97-AF65-F5344CB8AC3E}">
        <p14:creationId xmlns:p14="http://schemas.microsoft.com/office/powerpoint/2010/main" val="352532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EA3AD6-0641-40DB-8D45-1619F5C1436C}"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CF218-A8B4-4AD3-88CD-512CCDF24F7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29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172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in Body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924" y="445482"/>
            <a:ext cx="7448062" cy="500184"/>
          </a:xfrm>
          <a:prstGeom prst="rect">
            <a:avLst/>
          </a:prstGeom>
        </p:spPr>
        <p:txBody>
          <a:bodyPr/>
          <a:lstStyle>
            <a:lvl1pPr algn="l">
              <a:defRPr sz="3500" b="0" i="0" baseline="0">
                <a:solidFill>
                  <a:schemeClr val="bg1"/>
                </a:solidFill>
                <a:latin typeface="Arial" charset="0"/>
                <a:ea typeface="Arial" charset="0"/>
                <a:cs typeface="Arial" charset="0"/>
              </a:defRPr>
            </a:lvl1pPr>
          </a:lstStyle>
          <a:p>
            <a:r>
              <a:rPr lang="en-US" dirty="0"/>
              <a:t>Title here, 40pt</a:t>
            </a:r>
          </a:p>
        </p:txBody>
      </p:sp>
    </p:spTree>
    <p:extLst>
      <p:ext uri="{BB962C8B-B14F-4D97-AF65-F5344CB8AC3E}">
        <p14:creationId xmlns:p14="http://schemas.microsoft.com/office/powerpoint/2010/main" val="144772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EA3AD6-0641-40DB-8D45-1619F5C1436C}" type="datetimeFigureOut">
              <a:rPr lang="en-GB" smtClean="0">
                <a:solidFill>
                  <a:prstClr val="black">
                    <a:tint val="75000"/>
                  </a:prstClr>
                </a:solidFill>
              </a:rPr>
              <a:pPr/>
              <a:t>03/02/2023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1FCF218-A8B4-4AD3-88CD-512CCDF24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0905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EA3AD6-0641-40DB-8D45-1619F5C1436C}"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03/02/2023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FCF218-A8B4-4AD3-88CD-512CCDF24F70}"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descr="A close up of a sign&#10;&#10;Description automatically generated">
            <a:extLst>
              <a:ext uri="{FF2B5EF4-FFF2-40B4-BE49-F238E27FC236}">
                <a16:creationId xmlns:a16="http://schemas.microsoft.com/office/drawing/2014/main" id="{AD126768-2882-4E9C-A843-3D963817537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72300" y="96572"/>
            <a:ext cx="2057400" cy="979754"/>
          </a:xfrm>
          <a:prstGeom prst="rect">
            <a:avLst/>
          </a:prstGeom>
        </p:spPr>
      </p:pic>
      <p:sp>
        <p:nvSpPr>
          <p:cNvPr id="8" name="TextBox 7">
            <a:extLst>
              <a:ext uri="{FF2B5EF4-FFF2-40B4-BE49-F238E27FC236}">
                <a16:creationId xmlns:a16="http://schemas.microsoft.com/office/drawing/2014/main" id="{27788CCD-A95A-44B0-A75F-C42552E02305}"/>
              </a:ext>
            </a:extLst>
          </p:cNvPr>
          <p:cNvSpPr txBox="1"/>
          <p:nvPr userDrawn="1"/>
        </p:nvSpPr>
        <p:spPr>
          <a:xfrm>
            <a:off x="0" y="6575367"/>
            <a:ext cx="9144000" cy="300082"/>
          </a:xfrm>
          <a:prstGeom prst="rect">
            <a:avLst/>
          </a:prstGeom>
          <a:solidFill>
            <a:srgbClr val="00AEEF"/>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9A57A3E8-DECF-4E54-863E-001DFA485195}"/>
              </a:ext>
            </a:extLst>
          </p:cNvPr>
          <p:cNvSpPr txBox="1"/>
          <p:nvPr userDrawn="1"/>
        </p:nvSpPr>
        <p:spPr>
          <a:xfrm>
            <a:off x="5918662" y="6542116"/>
            <a:ext cx="3352106"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Arial" panose="020B0604020202020204"/>
                <a:ea typeface="+mn-ea"/>
                <a:cs typeface="+mn-cs"/>
              </a:rPr>
              <a:t>WWW.FLMTRAINING.CO.UK</a:t>
            </a:r>
          </a:p>
        </p:txBody>
      </p:sp>
    </p:spTree>
    <p:extLst>
      <p:ext uri="{BB962C8B-B14F-4D97-AF65-F5344CB8AC3E}">
        <p14:creationId xmlns:p14="http://schemas.microsoft.com/office/powerpoint/2010/main" val="409442603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game-icons.net/delapouite/originals/think.html"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youtu.be/v4zIujG62g4"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g05xSnk9vj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youtu.be/2KXtlIX_yU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image" Target="../media/image15.png"/><Relationship Id="rId7" Type="http://schemas.openxmlformats.org/officeDocument/2006/relationships/hyperlink" Target="http://journalistsresource.org/studies/government/health-care/mental-health-care-coverage-young-adults-affordable-care-ac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10" Type="http://schemas.openxmlformats.org/officeDocument/2006/relationships/hyperlink" Target="https://www.pexels.com/photo/close-up-of-man-using-mobile-phone-248528/" TargetMode="External"/><Relationship Id="rId4" Type="http://schemas.openxmlformats.org/officeDocument/2006/relationships/image" Target="../media/image16.emf"/><Relationship Id="rId9" Type="http://schemas.openxmlformats.org/officeDocument/2006/relationships/image" Target="../media/image1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mentalhealth.org.uk/statistics"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flickr.com/photos/wolfhunter/6462923533" TargetMode="External"/><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fanaticcook.blogspot.com/2011/09/mental-disorders-greatest-health.html" TargetMode="External"/><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p:cNvSpPr>
            <a:spLocks noGrp="1"/>
          </p:cNvSpPr>
          <p:nvPr>
            <p:ph type="title" idx="4294967295"/>
          </p:nvPr>
        </p:nvSpPr>
        <p:spPr>
          <a:xfrm>
            <a:off x="2403481" y="2353641"/>
            <a:ext cx="4337037" cy="2150719"/>
          </a:xfrm>
          <a:noFill/>
        </p:spPr>
        <p:txBody>
          <a:bodyPr vert="horz" lIns="91440" tIns="45720" rIns="91440" bIns="45720" rtlCol="0" anchor="ctr">
            <a:normAutofit/>
          </a:bodyPr>
          <a:lstStyle/>
          <a:p>
            <a:pPr algn="ctr"/>
            <a:r>
              <a:rPr lang="en-US" sz="2900" b="1" kern="1200" dirty="0">
                <a:solidFill>
                  <a:srgbClr val="080808"/>
                </a:solidFill>
                <a:latin typeface="+mj-lt"/>
                <a:ea typeface="+mj-ea"/>
                <a:cs typeface="+mj-cs"/>
              </a:rPr>
              <a:t>FLM Training</a:t>
            </a:r>
            <a:br>
              <a:rPr lang="en-US" sz="2900" b="1" kern="1200" dirty="0">
                <a:solidFill>
                  <a:srgbClr val="080808"/>
                </a:solidFill>
                <a:latin typeface="+mj-lt"/>
                <a:ea typeface="+mj-ea"/>
                <a:cs typeface="+mj-cs"/>
              </a:rPr>
            </a:br>
            <a:r>
              <a:rPr lang="en-US" sz="2900" b="1" kern="1200" dirty="0">
                <a:solidFill>
                  <a:srgbClr val="080808"/>
                </a:solidFill>
                <a:latin typeface="+mj-lt"/>
                <a:ea typeface="+mj-ea"/>
                <a:cs typeface="+mj-cs"/>
              </a:rPr>
              <a:t>Level 2 Award in Mental Health Awareness </a:t>
            </a:r>
            <a:br>
              <a:rPr lang="en-US" sz="2900" kern="1200" dirty="0">
                <a:solidFill>
                  <a:srgbClr val="080808"/>
                </a:solidFill>
                <a:latin typeface="+mj-lt"/>
                <a:ea typeface="+mj-ea"/>
                <a:cs typeface="+mj-cs"/>
              </a:rPr>
            </a:br>
            <a:endParaRPr lang="en-US" sz="2900" kern="1200" dirty="0">
              <a:solidFill>
                <a:srgbClr val="080808"/>
              </a:solidFill>
              <a:latin typeface="+mj-lt"/>
              <a:ea typeface="+mj-ea"/>
              <a:cs typeface="+mj-cs"/>
            </a:endParaRP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8826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37D6C-280B-4434-9A35-96BD9C56D012}"/>
              </a:ext>
            </a:extLst>
          </p:cNvPr>
          <p:cNvSpPr>
            <a:spLocks noGrp="1"/>
          </p:cNvSpPr>
          <p:nvPr>
            <p:ph type="title"/>
          </p:nvPr>
        </p:nvSpPr>
        <p:spPr/>
        <p:txBody>
          <a:bodyPr/>
          <a:lstStyle/>
          <a:p>
            <a:r>
              <a:rPr lang="en-GB" dirty="0"/>
              <a:t>Role of the media in</a:t>
            </a:r>
            <a:br>
              <a:rPr lang="en-GB" dirty="0"/>
            </a:br>
            <a:r>
              <a:rPr lang="en-GB" dirty="0"/>
              <a:t>relation to mental health</a:t>
            </a:r>
          </a:p>
        </p:txBody>
      </p:sp>
      <p:pic>
        <p:nvPicPr>
          <p:cNvPr id="1030" name="Picture 6" descr="Media coverage of mental illness has increased significantly">
            <a:extLst>
              <a:ext uri="{FF2B5EF4-FFF2-40B4-BE49-F238E27FC236}">
                <a16:creationId xmlns:a16="http://schemas.microsoft.com/office/drawing/2014/main" id="{5761E4CB-C032-429C-B4D0-E5ECD0EB3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010" y="2372810"/>
            <a:ext cx="3963427" cy="24885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تويتر \ Dan Wootton على تويتر: &amp;quot;EXCLUSIVE ITV presenters outraged after Caroline  Flack hits &amp;quot;rock bottom&amp;quot; following Love Island exit. Industry insiders  question the broadcaster&amp;#39;s duty of care - and contrasting treatment">
            <a:extLst>
              <a:ext uri="{FF2B5EF4-FFF2-40B4-BE49-F238E27FC236}">
                <a16:creationId xmlns:a16="http://schemas.microsoft.com/office/drawing/2014/main" id="{2E14951C-ABAC-4BC4-927D-2B2EFD170F3A}"/>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56200" y="2010820"/>
            <a:ext cx="34158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635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FCD028A-553D-4D42-9466-7349596B772E}"/>
              </a:ext>
            </a:extLst>
          </p:cNvPr>
          <p:cNvGraphicFramePr>
            <a:graphicFrameLocks noGrp="1"/>
          </p:cNvGraphicFramePr>
          <p:nvPr>
            <p:ph idx="1"/>
            <p:extLst>
              <p:ext uri="{D42A27DB-BD31-4B8C-83A1-F6EECF244321}">
                <p14:modId xmlns:p14="http://schemas.microsoft.com/office/powerpoint/2010/main" val="1804762616"/>
              </p:ext>
            </p:extLst>
          </p:nvPr>
        </p:nvGraphicFramePr>
        <p:xfrm>
          <a:off x="613458" y="1053296"/>
          <a:ext cx="7901892" cy="5669193"/>
        </p:xfrm>
        <a:graphic>
          <a:graphicData uri="http://schemas.openxmlformats.org/drawingml/2006/table">
            <a:tbl>
              <a:tblPr firstRow="1" bandRow="1">
                <a:tableStyleId>{5C22544A-7EE6-4342-B048-85BDC9FD1C3A}</a:tableStyleId>
              </a:tblPr>
              <a:tblGrid>
                <a:gridCol w="5625296">
                  <a:extLst>
                    <a:ext uri="{9D8B030D-6E8A-4147-A177-3AD203B41FA5}">
                      <a16:colId xmlns:a16="http://schemas.microsoft.com/office/drawing/2014/main" val="3598003031"/>
                    </a:ext>
                  </a:extLst>
                </a:gridCol>
                <a:gridCol w="2276596">
                  <a:extLst>
                    <a:ext uri="{9D8B030D-6E8A-4147-A177-3AD203B41FA5}">
                      <a16:colId xmlns:a16="http://schemas.microsoft.com/office/drawing/2014/main" val="2589211839"/>
                    </a:ext>
                  </a:extLst>
                </a:gridCol>
              </a:tblGrid>
              <a:tr h="559053">
                <a:tc>
                  <a:txBody>
                    <a:bodyPr/>
                    <a:lstStyle/>
                    <a:p>
                      <a:endParaRPr lang="en-GB" dirty="0"/>
                    </a:p>
                  </a:txBody>
                  <a:tcPr/>
                </a:tc>
                <a:tc>
                  <a:txBody>
                    <a:bodyPr/>
                    <a:lstStyle/>
                    <a:p>
                      <a:r>
                        <a:rPr lang="en-GB" dirty="0"/>
                        <a:t>Myth or Fact</a:t>
                      </a:r>
                    </a:p>
                  </a:txBody>
                  <a:tcPr/>
                </a:tc>
                <a:extLst>
                  <a:ext uri="{0D108BD9-81ED-4DB2-BD59-A6C34878D82A}">
                    <a16:rowId xmlns:a16="http://schemas.microsoft.com/office/drawing/2014/main" val="1576049658"/>
                  </a:ext>
                </a:extLst>
              </a:tr>
              <a:tr h="369090">
                <a:tc>
                  <a:txBody>
                    <a:bodyPr/>
                    <a:lstStyle/>
                    <a:p>
                      <a:r>
                        <a:rPr lang="en-GB" sz="1600" dirty="0">
                          <a:latin typeface="+mj-lt"/>
                        </a:rPr>
                        <a:t>1. Mental Health problems are rare</a:t>
                      </a:r>
                    </a:p>
                  </a:txBody>
                  <a:tcPr/>
                </a:tc>
                <a:tc>
                  <a:txBody>
                    <a:bodyPr/>
                    <a:lstStyle/>
                    <a:p>
                      <a:endParaRPr lang="en-GB" sz="1600">
                        <a:latin typeface="+mj-lt"/>
                      </a:endParaRPr>
                    </a:p>
                  </a:txBody>
                  <a:tcPr/>
                </a:tc>
                <a:extLst>
                  <a:ext uri="{0D108BD9-81ED-4DB2-BD59-A6C34878D82A}">
                    <a16:rowId xmlns:a16="http://schemas.microsoft.com/office/drawing/2014/main" val="670131890"/>
                  </a:ext>
                </a:extLst>
              </a:tr>
              <a:tr h="549506">
                <a:tc>
                  <a:txBody>
                    <a:bodyPr/>
                    <a:lstStyle/>
                    <a:p>
                      <a:r>
                        <a:rPr lang="en-GB" sz="1600" dirty="0">
                          <a:latin typeface="+mj-lt"/>
                        </a:rPr>
                        <a:t>2. One in 4 people experience mental health problems each year</a:t>
                      </a:r>
                    </a:p>
                  </a:txBody>
                  <a:tcPr/>
                </a:tc>
                <a:tc>
                  <a:txBody>
                    <a:bodyPr/>
                    <a:lstStyle/>
                    <a:p>
                      <a:endParaRPr lang="en-GB" sz="1600">
                        <a:latin typeface="+mj-lt"/>
                      </a:endParaRPr>
                    </a:p>
                  </a:txBody>
                  <a:tcPr/>
                </a:tc>
                <a:extLst>
                  <a:ext uri="{0D108BD9-81ED-4DB2-BD59-A6C34878D82A}">
                    <a16:rowId xmlns:a16="http://schemas.microsoft.com/office/drawing/2014/main" val="3240676822"/>
                  </a:ext>
                </a:extLst>
              </a:tr>
              <a:tr h="549506">
                <a:tc>
                  <a:txBody>
                    <a:bodyPr/>
                    <a:lstStyle/>
                    <a:p>
                      <a:r>
                        <a:rPr lang="en-GB" sz="1600" dirty="0">
                          <a:latin typeface="+mj-lt"/>
                        </a:rPr>
                        <a:t>3. You can’t do anything to help someone with mental health problems</a:t>
                      </a:r>
                    </a:p>
                  </a:txBody>
                  <a:tcPr/>
                </a:tc>
                <a:tc>
                  <a:txBody>
                    <a:bodyPr/>
                    <a:lstStyle/>
                    <a:p>
                      <a:endParaRPr lang="en-GB" sz="1600">
                        <a:latin typeface="+mj-lt"/>
                      </a:endParaRPr>
                    </a:p>
                  </a:txBody>
                  <a:tcPr/>
                </a:tc>
                <a:extLst>
                  <a:ext uri="{0D108BD9-81ED-4DB2-BD59-A6C34878D82A}">
                    <a16:rowId xmlns:a16="http://schemas.microsoft.com/office/drawing/2014/main" val="3210106099"/>
                  </a:ext>
                </a:extLst>
              </a:tr>
              <a:tr h="369090">
                <a:tc>
                  <a:txBody>
                    <a:bodyPr/>
                    <a:lstStyle/>
                    <a:p>
                      <a:r>
                        <a:rPr lang="en-GB" sz="1600" dirty="0">
                          <a:latin typeface="+mj-lt"/>
                        </a:rPr>
                        <a:t>4. You can’t recover from mental health problems</a:t>
                      </a:r>
                    </a:p>
                  </a:txBody>
                  <a:tcPr/>
                </a:tc>
                <a:tc>
                  <a:txBody>
                    <a:bodyPr/>
                    <a:lstStyle/>
                    <a:p>
                      <a:endParaRPr lang="en-GB" sz="1600">
                        <a:latin typeface="+mj-lt"/>
                      </a:endParaRPr>
                    </a:p>
                  </a:txBody>
                  <a:tcPr/>
                </a:tc>
                <a:extLst>
                  <a:ext uri="{0D108BD9-81ED-4DB2-BD59-A6C34878D82A}">
                    <a16:rowId xmlns:a16="http://schemas.microsoft.com/office/drawing/2014/main" val="2142050754"/>
                  </a:ext>
                </a:extLst>
              </a:tr>
              <a:tr h="369090">
                <a:tc>
                  <a:txBody>
                    <a:bodyPr/>
                    <a:lstStyle/>
                    <a:p>
                      <a:r>
                        <a:rPr lang="en-GB" sz="1600" dirty="0">
                          <a:latin typeface="+mj-lt"/>
                        </a:rPr>
                        <a:t>5. People with mental health problems are violent</a:t>
                      </a:r>
                    </a:p>
                  </a:txBody>
                  <a:tcPr/>
                </a:tc>
                <a:tc>
                  <a:txBody>
                    <a:bodyPr/>
                    <a:lstStyle/>
                    <a:p>
                      <a:endParaRPr lang="en-GB" sz="1600">
                        <a:latin typeface="+mj-lt"/>
                      </a:endParaRPr>
                    </a:p>
                  </a:txBody>
                  <a:tcPr/>
                </a:tc>
                <a:extLst>
                  <a:ext uri="{0D108BD9-81ED-4DB2-BD59-A6C34878D82A}">
                    <a16:rowId xmlns:a16="http://schemas.microsoft.com/office/drawing/2014/main" val="3321674906"/>
                  </a:ext>
                </a:extLst>
              </a:tr>
              <a:tr h="549506">
                <a:tc>
                  <a:txBody>
                    <a:bodyPr/>
                    <a:lstStyle/>
                    <a:p>
                      <a:r>
                        <a:rPr lang="en-GB" sz="1600" dirty="0">
                          <a:latin typeface="+mj-lt"/>
                        </a:rPr>
                        <a:t>6. People with mental health problems are more likely to be the victims of violence. </a:t>
                      </a:r>
                    </a:p>
                  </a:txBody>
                  <a:tcPr/>
                </a:tc>
                <a:tc>
                  <a:txBody>
                    <a:bodyPr/>
                    <a:lstStyle/>
                    <a:p>
                      <a:endParaRPr lang="en-GB" sz="1600">
                        <a:latin typeface="+mj-lt"/>
                      </a:endParaRPr>
                    </a:p>
                  </a:txBody>
                  <a:tcPr/>
                </a:tc>
                <a:extLst>
                  <a:ext uri="{0D108BD9-81ED-4DB2-BD59-A6C34878D82A}">
                    <a16:rowId xmlns:a16="http://schemas.microsoft.com/office/drawing/2014/main" val="114014349"/>
                  </a:ext>
                </a:extLst>
              </a:tr>
              <a:tr h="369090">
                <a:tc>
                  <a:txBody>
                    <a:bodyPr/>
                    <a:lstStyle/>
                    <a:p>
                      <a:r>
                        <a:rPr lang="en-GB" sz="1600" dirty="0">
                          <a:latin typeface="+mj-lt"/>
                        </a:rPr>
                        <a:t>7. Mental health problems are a result of bad parenting</a:t>
                      </a:r>
                    </a:p>
                  </a:txBody>
                  <a:tcPr/>
                </a:tc>
                <a:tc>
                  <a:txBody>
                    <a:bodyPr/>
                    <a:lstStyle/>
                    <a:p>
                      <a:endParaRPr lang="en-GB" sz="1600">
                        <a:latin typeface="+mj-lt"/>
                      </a:endParaRPr>
                    </a:p>
                  </a:txBody>
                  <a:tcPr/>
                </a:tc>
                <a:extLst>
                  <a:ext uri="{0D108BD9-81ED-4DB2-BD59-A6C34878D82A}">
                    <a16:rowId xmlns:a16="http://schemas.microsoft.com/office/drawing/2014/main" val="214087803"/>
                  </a:ext>
                </a:extLst>
              </a:tr>
              <a:tr h="549506">
                <a:tc>
                  <a:txBody>
                    <a:bodyPr/>
                    <a:lstStyle/>
                    <a:p>
                      <a:r>
                        <a:rPr lang="en-GB" sz="1600" dirty="0">
                          <a:latin typeface="+mj-lt"/>
                        </a:rPr>
                        <a:t>8. People with mental health problems can just ‘snap out of it’</a:t>
                      </a:r>
                    </a:p>
                  </a:txBody>
                  <a:tcPr/>
                </a:tc>
                <a:tc>
                  <a:txBody>
                    <a:bodyPr/>
                    <a:lstStyle/>
                    <a:p>
                      <a:endParaRPr lang="en-GB" sz="1600">
                        <a:latin typeface="+mj-lt"/>
                      </a:endParaRPr>
                    </a:p>
                  </a:txBody>
                  <a:tcPr/>
                </a:tc>
                <a:extLst>
                  <a:ext uri="{0D108BD9-81ED-4DB2-BD59-A6C34878D82A}">
                    <a16:rowId xmlns:a16="http://schemas.microsoft.com/office/drawing/2014/main" val="1195431975"/>
                  </a:ext>
                </a:extLst>
              </a:tr>
              <a:tr h="369090">
                <a:tc>
                  <a:txBody>
                    <a:bodyPr/>
                    <a:lstStyle/>
                    <a:p>
                      <a:r>
                        <a:rPr lang="en-GB" sz="1600" dirty="0">
                          <a:latin typeface="+mj-lt"/>
                        </a:rPr>
                        <a:t>9. People with mental illness can’t work</a:t>
                      </a:r>
                    </a:p>
                  </a:txBody>
                  <a:tcPr/>
                </a:tc>
                <a:tc>
                  <a:txBody>
                    <a:bodyPr/>
                    <a:lstStyle/>
                    <a:p>
                      <a:endParaRPr lang="en-GB" sz="1600">
                        <a:latin typeface="+mj-lt"/>
                      </a:endParaRPr>
                    </a:p>
                  </a:txBody>
                  <a:tcPr/>
                </a:tc>
                <a:extLst>
                  <a:ext uri="{0D108BD9-81ED-4DB2-BD59-A6C34878D82A}">
                    <a16:rowId xmlns:a16="http://schemas.microsoft.com/office/drawing/2014/main" val="3386945134"/>
                  </a:ext>
                </a:extLst>
              </a:tr>
              <a:tr h="549506">
                <a:tc>
                  <a:txBody>
                    <a:bodyPr/>
                    <a:lstStyle/>
                    <a:p>
                      <a:r>
                        <a:rPr lang="en-GB" sz="1600" dirty="0">
                          <a:latin typeface="+mj-lt"/>
                        </a:rPr>
                        <a:t>10. Young people just go through ups and downs and puberty, they do not have mental illness</a:t>
                      </a:r>
                    </a:p>
                  </a:txBody>
                  <a:tcPr/>
                </a:tc>
                <a:tc>
                  <a:txBody>
                    <a:bodyPr/>
                    <a:lstStyle/>
                    <a:p>
                      <a:endParaRPr lang="en-GB" sz="1600">
                        <a:latin typeface="+mj-lt"/>
                      </a:endParaRPr>
                    </a:p>
                  </a:txBody>
                  <a:tcPr/>
                </a:tc>
                <a:extLst>
                  <a:ext uri="{0D108BD9-81ED-4DB2-BD59-A6C34878D82A}">
                    <a16:rowId xmlns:a16="http://schemas.microsoft.com/office/drawing/2014/main" val="1484548043"/>
                  </a:ext>
                </a:extLst>
              </a:tr>
              <a:tr h="369090">
                <a:tc>
                  <a:txBody>
                    <a:bodyPr/>
                    <a:lstStyle/>
                    <a:p>
                      <a:endParaRPr lang="en-GB" sz="1600">
                        <a:latin typeface="+mj-lt"/>
                      </a:endParaRPr>
                    </a:p>
                  </a:txBody>
                  <a:tcPr/>
                </a:tc>
                <a:tc>
                  <a:txBody>
                    <a:bodyPr/>
                    <a:lstStyle/>
                    <a:p>
                      <a:endParaRPr lang="en-GB" sz="1600" dirty="0">
                        <a:latin typeface="+mj-lt"/>
                      </a:endParaRPr>
                    </a:p>
                  </a:txBody>
                  <a:tcPr/>
                </a:tc>
                <a:extLst>
                  <a:ext uri="{0D108BD9-81ED-4DB2-BD59-A6C34878D82A}">
                    <a16:rowId xmlns:a16="http://schemas.microsoft.com/office/drawing/2014/main" val="2753019887"/>
                  </a:ext>
                </a:extLst>
              </a:tr>
            </a:tbl>
          </a:graphicData>
        </a:graphic>
      </p:graphicFrame>
    </p:spTree>
    <p:extLst>
      <p:ext uri="{BB962C8B-B14F-4D97-AF65-F5344CB8AC3E}">
        <p14:creationId xmlns:p14="http://schemas.microsoft.com/office/powerpoint/2010/main" val="289003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DDC0-17E9-43D9-882E-AF82EEF8959D}"/>
              </a:ext>
            </a:extLst>
          </p:cNvPr>
          <p:cNvSpPr>
            <a:spLocks noGrp="1"/>
          </p:cNvSpPr>
          <p:nvPr>
            <p:ph type="title"/>
          </p:nvPr>
        </p:nvSpPr>
        <p:spPr/>
        <p:txBody>
          <a:bodyPr>
            <a:normAutofit fontScale="90000"/>
          </a:bodyPr>
          <a:lstStyle/>
          <a:p>
            <a:pPr algn="ctr"/>
            <a:r>
              <a:rPr lang="en-GB" dirty="0">
                <a:solidFill>
                  <a:schemeClr val="tx1"/>
                </a:solidFill>
              </a:rPr>
              <a:t>The Duty of Care</a:t>
            </a:r>
            <a:endParaRPr lang="en-US" dirty="0">
              <a:solidFill>
                <a:schemeClr val="tx1"/>
              </a:solidFill>
            </a:endParaRPr>
          </a:p>
        </p:txBody>
      </p:sp>
      <p:sp>
        <p:nvSpPr>
          <p:cNvPr id="3" name="Text Placeholder 2">
            <a:extLst>
              <a:ext uri="{FF2B5EF4-FFF2-40B4-BE49-F238E27FC236}">
                <a16:creationId xmlns:a16="http://schemas.microsoft.com/office/drawing/2014/main" id="{29FE2404-9859-42B9-B65A-E2E606AB0C0D}"/>
              </a:ext>
            </a:extLst>
          </p:cNvPr>
          <p:cNvSpPr>
            <a:spLocks noGrp="1"/>
          </p:cNvSpPr>
          <p:nvPr>
            <p:ph type="body" sz="quarter" idx="4294967295"/>
          </p:nvPr>
        </p:nvSpPr>
        <p:spPr>
          <a:xfrm>
            <a:off x="350681" y="1277113"/>
            <a:ext cx="8221785" cy="4235938"/>
          </a:xfrm>
        </p:spPr>
        <p:txBody>
          <a:bodyPr>
            <a:normAutofit/>
          </a:bodyPr>
          <a:lstStyle/>
          <a:p>
            <a:r>
              <a:rPr lang="en-US" dirty="0"/>
              <a:t>A duty of care is the responsibility or obligation of a person or organisation to avoid acts which are likely to cause mental or physical harm to others.</a:t>
            </a:r>
          </a:p>
          <a:p>
            <a:r>
              <a:rPr lang="en-US" dirty="0"/>
              <a:t>Unless you are legally responsible for the person(s), you have no legal duty of care in such situations, but we should not be fearful of helping. Simply being there for someone, listening to their problems and being able to signpost them to further support is a perfectly good response.</a:t>
            </a:r>
          </a:p>
        </p:txBody>
      </p:sp>
    </p:spTree>
    <p:extLst>
      <p:ext uri="{BB962C8B-B14F-4D97-AF65-F5344CB8AC3E}">
        <p14:creationId xmlns:p14="http://schemas.microsoft.com/office/powerpoint/2010/main" val="1655855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C448BA-537D-40B7-8C7B-BFAA08B832FF}"/>
              </a:ext>
            </a:extLst>
          </p:cNvPr>
          <p:cNvSpPr/>
          <p:nvPr/>
        </p:nvSpPr>
        <p:spPr>
          <a:xfrm>
            <a:off x="468924" y="1324322"/>
            <a:ext cx="8176312" cy="4541756"/>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400" dirty="0">
                <a:solidFill>
                  <a:prstClr val="black"/>
                </a:solidFill>
              </a:rPr>
              <a:t>Employers have a legal duty of care to protect the health, safety and well-being of all their employees. The Health and Safety at Work Act (1974) states that as well as having a duty to protect workers from hazards at work, they must be protected from mental health problems.</a:t>
            </a:r>
          </a:p>
          <a:p>
            <a:pPr marL="228600" lvl="0" indent="-228600">
              <a:lnSpc>
                <a:spcPct val="90000"/>
              </a:lnSpc>
              <a:spcBef>
                <a:spcPts val="1000"/>
              </a:spcBef>
              <a:buFont typeface="Arial" panose="020B0604020202020204" pitchFamily="34" charset="0"/>
              <a:buChar char="•"/>
            </a:pPr>
            <a:r>
              <a:rPr lang="en-US" sz="2400" dirty="0">
                <a:solidFill>
                  <a:prstClr val="black"/>
                </a:solidFill>
              </a:rPr>
              <a:t>According to MIND (Fundraiser for Mental Health), as part of an employer’s duty of care, </a:t>
            </a:r>
            <a:r>
              <a:rPr lang="en-US" sz="2400" i="1" dirty="0">
                <a:solidFill>
                  <a:srgbClr val="FF0000"/>
                </a:solidFill>
              </a:rPr>
              <a:t>they must have policies in place that promote a mentally healthy workplace and put staff well-being as </a:t>
            </a:r>
            <a:r>
              <a:rPr lang="en-US" sz="2400" i="1">
                <a:solidFill>
                  <a:srgbClr val="FF0000"/>
                </a:solidFill>
              </a:rPr>
              <a:t>a priority, </a:t>
            </a:r>
            <a:r>
              <a:rPr lang="en-US" sz="2400" i="1" dirty="0">
                <a:solidFill>
                  <a:srgbClr val="FF0000"/>
                </a:solidFill>
              </a:rPr>
              <a:t>tackle work-related mental health problems, and support staff who are distressed</a:t>
            </a:r>
            <a:r>
              <a:rPr lang="en-US" sz="2400" dirty="0">
                <a:solidFill>
                  <a:prstClr val="black"/>
                </a:solidFill>
              </a:rPr>
              <a:t>. As a result, employers should want to come to work and be able to perform well. A failure to do this is a failure to meet the employer’s duty of care.</a:t>
            </a:r>
          </a:p>
        </p:txBody>
      </p:sp>
    </p:spTree>
    <p:extLst>
      <p:ext uri="{BB962C8B-B14F-4D97-AF65-F5344CB8AC3E}">
        <p14:creationId xmlns:p14="http://schemas.microsoft.com/office/powerpoint/2010/main" val="595238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D24131-9F36-4D2E-B488-60B273BDC873}"/>
              </a:ext>
            </a:extLst>
          </p:cNvPr>
          <p:cNvSpPr>
            <a:spLocks noGrp="1"/>
          </p:cNvSpPr>
          <p:nvPr>
            <p:ph type="ctrTitle"/>
          </p:nvPr>
        </p:nvSpPr>
        <p:spPr>
          <a:xfrm>
            <a:off x="723900" y="1383528"/>
            <a:ext cx="4444491" cy="3167510"/>
          </a:xfrm>
        </p:spPr>
        <p:txBody>
          <a:bodyPr anchor="b">
            <a:normAutofit/>
          </a:bodyPr>
          <a:lstStyle/>
          <a:p>
            <a:pPr algn="r"/>
            <a:br>
              <a:rPr lang="en-GB" sz="4000" dirty="0"/>
            </a:br>
            <a:br>
              <a:rPr lang="en-GB" sz="4000" dirty="0"/>
            </a:br>
            <a:br>
              <a:rPr lang="en-GB" sz="4000" dirty="0"/>
            </a:br>
            <a:r>
              <a:rPr lang="en-GB" sz="4000" dirty="0"/>
              <a:t> Section 2</a:t>
            </a:r>
            <a:br>
              <a:rPr lang="en-GB" sz="4000" dirty="0"/>
            </a:br>
            <a:r>
              <a:rPr lang="en-GB" sz="4000" dirty="0"/>
              <a:t> </a:t>
            </a:r>
            <a:endParaRPr lang="en-US" sz="4000" dirty="0"/>
          </a:p>
        </p:txBody>
      </p:sp>
      <p:sp>
        <p:nvSpPr>
          <p:cNvPr id="4" name="Subtitle 3">
            <a:extLst>
              <a:ext uri="{FF2B5EF4-FFF2-40B4-BE49-F238E27FC236}">
                <a16:creationId xmlns:a16="http://schemas.microsoft.com/office/drawing/2014/main" id="{8DA3DFDA-2204-4747-8949-3CF9721AB069}"/>
              </a:ext>
            </a:extLst>
          </p:cNvPr>
          <p:cNvSpPr>
            <a:spLocks noGrp="1"/>
          </p:cNvSpPr>
          <p:nvPr>
            <p:ph type="subTitle" idx="1"/>
          </p:nvPr>
        </p:nvSpPr>
        <p:spPr>
          <a:xfrm>
            <a:off x="723900" y="4582814"/>
            <a:ext cx="4444491" cy="1312657"/>
          </a:xfrm>
        </p:spPr>
        <p:txBody>
          <a:bodyPr anchor="t">
            <a:normAutofit fontScale="92500" lnSpcReduction="20000"/>
          </a:bodyPr>
          <a:lstStyle/>
          <a:p>
            <a:pPr algn="r"/>
            <a:r>
              <a:rPr lang="en-GB" dirty="0"/>
              <a:t>Awareness of Mental Health Disorders</a:t>
            </a:r>
          </a:p>
          <a:p>
            <a:pPr algn="r"/>
            <a:endParaRPr lang="en-GB" sz="2000" dirty="0"/>
          </a:p>
          <a:p>
            <a:pPr algn="r"/>
            <a:r>
              <a:rPr lang="en-GB" sz="2000" dirty="0"/>
              <a:t> </a:t>
            </a:r>
          </a:p>
        </p:txBody>
      </p:sp>
      <p:pic>
        <p:nvPicPr>
          <p:cNvPr id="6" name="Picture 5" descr="Icon&#10;&#10;Description automatically generated">
            <a:extLst>
              <a:ext uri="{FF2B5EF4-FFF2-40B4-BE49-F238E27FC236}">
                <a16:creationId xmlns:a16="http://schemas.microsoft.com/office/drawing/2014/main" id="{B1B2F05D-8E49-434C-9788-12B757E2BDF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49721" y="2471017"/>
            <a:ext cx="1966329" cy="1966329"/>
          </a:xfrm>
          <a:prstGeom prst="rect">
            <a:avLst/>
          </a:prstGeom>
        </p:spPr>
      </p:pic>
      <p:sp>
        <p:nvSpPr>
          <p:cNvPr id="7" name="TextBox 6">
            <a:extLst>
              <a:ext uri="{FF2B5EF4-FFF2-40B4-BE49-F238E27FC236}">
                <a16:creationId xmlns:a16="http://schemas.microsoft.com/office/drawing/2014/main" id="{043E480A-098C-4229-8873-E13703192A7D}"/>
              </a:ext>
            </a:extLst>
          </p:cNvPr>
          <p:cNvSpPr txBox="1"/>
          <p:nvPr/>
        </p:nvSpPr>
        <p:spPr>
          <a:xfrm>
            <a:off x="6727954" y="6657945"/>
            <a:ext cx="241604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game-icons.net/delapouite/originals/think.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3562376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A6E7A-4DB5-4870-AEE7-0EFD5E620C7F}"/>
              </a:ext>
            </a:extLst>
          </p:cNvPr>
          <p:cNvSpPr>
            <a:spLocks noGrp="1"/>
          </p:cNvSpPr>
          <p:nvPr>
            <p:ph type="title"/>
          </p:nvPr>
        </p:nvSpPr>
        <p:spPr/>
        <p:txBody>
          <a:bodyPr>
            <a:normAutofit fontScale="90000"/>
          </a:bodyPr>
          <a:lstStyle/>
          <a:p>
            <a:pPr algn="ctr"/>
            <a:r>
              <a:rPr lang="en-GB" dirty="0">
                <a:solidFill>
                  <a:schemeClr val="tx1"/>
                </a:solidFill>
              </a:rPr>
              <a:t>Stress</a:t>
            </a:r>
          </a:p>
        </p:txBody>
      </p:sp>
      <p:sp>
        <p:nvSpPr>
          <p:cNvPr id="3" name="Rectangle 2">
            <a:extLst>
              <a:ext uri="{FF2B5EF4-FFF2-40B4-BE49-F238E27FC236}">
                <a16:creationId xmlns:a16="http://schemas.microsoft.com/office/drawing/2014/main" id="{CF04EA2B-23F8-4523-857E-1B69F1E9C9B3}"/>
              </a:ext>
            </a:extLst>
          </p:cNvPr>
          <p:cNvSpPr/>
          <p:nvPr/>
        </p:nvSpPr>
        <p:spPr>
          <a:xfrm>
            <a:off x="641268" y="1121702"/>
            <a:ext cx="7873340" cy="3785652"/>
          </a:xfrm>
          <a:prstGeom prst="rect">
            <a:avLst/>
          </a:prstGeom>
        </p:spPr>
        <p:txBody>
          <a:bodyPr wrap="square">
            <a:spAutoFit/>
          </a:bodyPr>
          <a:lstStyle/>
          <a:p>
            <a:pPr marL="342900" indent="-342900" algn="l">
              <a:buFont typeface="Arial" panose="020B0604020202020204" pitchFamily="34" charset="0"/>
              <a:buChar char="•"/>
            </a:pPr>
            <a:r>
              <a:rPr lang="en-GB" sz="2400" b="0" i="0" dirty="0">
                <a:solidFill>
                  <a:srgbClr val="2E2E2E"/>
                </a:solidFill>
                <a:effectLst/>
              </a:rPr>
              <a:t>Stress is the feeling of being under too much mental or emotional pressure. When you are stressed, your body releases stress hormones such as adrenaline and cortisol.</a:t>
            </a:r>
          </a:p>
          <a:p>
            <a:pPr marL="342900" indent="-342900" algn="l">
              <a:buFont typeface="Arial" panose="020B0604020202020204" pitchFamily="34" charset="0"/>
              <a:buChar char="•"/>
            </a:pPr>
            <a:r>
              <a:rPr lang="en-GB" sz="2400" b="0" i="0" dirty="0">
                <a:solidFill>
                  <a:srgbClr val="2E2E2E"/>
                </a:solidFill>
                <a:effectLst/>
              </a:rPr>
              <a:t>Stress is your body’s reaction to help you deal with pressure or threats. This is sometimes called a "fight or flight" response.</a:t>
            </a:r>
          </a:p>
          <a:p>
            <a:pPr marL="342900" indent="-342900" algn="l">
              <a:buFont typeface="Arial" panose="020B0604020202020204" pitchFamily="34" charset="0"/>
              <a:buChar char="•"/>
            </a:pPr>
            <a:r>
              <a:rPr lang="en-GB" sz="2400" b="0" i="0" dirty="0">
                <a:solidFill>
                  <a:srgbClr val="2E2E2E"/>
                </a:solidFill>
                <a:effectLst/>
              </a:rPr>
              <a:t>A small amount of stress can be useful. It can motivate you to act and get tasks completed</a:t>
            </a:r>
            <a:r>
              <a:rPr lang="en-GB" sz="2400" dirty="0">
                <a:solidFill>
                  <a:srgbClr val="2E2E2E"/>
                </a:solidFill>
              </a:rPr>
              <a:t>; i</a:t>
            </a:r>
            <a:r>
              <a:rPr lang="en-GB" sz="2400" b="0" i="0" dirty="0">
                <a:solidFill>
                  <a:srgbClr val="2E2E2E"/>
                </a:solidFill>
                <a:effectLst/>
              </a:rPr>
              <a:t>t can also make you feel alive and excited. </a:t>
            </a:r>
            <a:endParaRPr lang="en-US" sz="2400" dirty="0">
              <a:solidFill>
                <a:prstClr val="black"/>
              </a:solidFill>
            </a:endParaRPr>
          </a:p>
        </p:txBody>
      </p:sp>
    </p:spTree>
    <p:extLst>
      <p:ext uri="{BB962C8B-B14F-4D97-AF65-F5344CB8AC3E}">
        <p14:creationId xmlns:p14="http://schemas.microsoft.com/office/powerpoint/2010/main" val="242698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3D2AB-2193-493A-B13A-9F1B22770ABC}"/>
              </a:ext>
            </a:extLst>
          </p:cNvPr>
          <p:cNvSpPr>
            <a:spLocks noGrp="1"/>
          </p:cNvSpPr>
          <p:nvPr>
            <p:ph type="title"/>
          </p:nvPr>
        </p:nvSpPr>
        <p:spPr>
          <a:xfrm>
            <a:off x="468924" y="445482"/>
            <a:ext cx="7448062" cy="682674"/>
          </a:xfrm>
        </p:spPr>
        <p:txBody>
          <a:bodyPr>
            <a:normAutofit/>
          </a:bodyPr>
          <a:lstStyle/>
          <a:p>
            <a:pPr algn="ctr"/>
            <a:r>
              <a:rPr lang="en-US" dirty="0">
                <a:solidFill>
                  <a:schemeClr val="tx1"/>
                </a:solidFill>
              </a:rPr>
              <a:t>Depression</a:t>
            </a:r>
          </a:p>
        </p:txBody>
      </p:sp>
      <p:sp>
        <p:nvSpPr>
          <p:cNvPr id="3" name="Text Placeholder 2">
            <a:extLst>
              <a:ext uri="{FF2B5EF4-FFF2-40B4-BE49-F238E27FC236}">
                <a16:creationId xmlns:a16="http://schemas.microsoft.com/office/drawing/2014/main" id="{3124FE9B-B2C2-4198-B82C-74DFD703EE51}"/>
              </a:ext>
            </a:extLst>
          </p:cNvPr>
          <p:cNvSpPr>
            <a:spLocks noGrp="1"/>
          </p:cNvSpPr>
          <p:nvPr>
            <p:ph type="body" sz="quarter" idx="4294967295"/>
          </p:nvPr>
        </p:nvSpPr>
        <p:spPr>
          <a:xfrm>
            <a:off x="468923" y="1227016"/>
            <a:ext cx="8221785" cy="5185502"/>
          </a:xfrm>
        </p:spPr>
        <p:txBody>
          <a:bodyPr>
            <a:noAutofit/>
          </a:bodyPr>
          <a:lstStyle/>
          <a:p>
            <a:r>
              <a:rPr lang="en-GB" sz="2000" dirty="0"/>
              <a:t>Clinical depression and bipolar disorder are examples of mood disorders.</a:t>
            </a:r>
          </a:p>
          <a:p>
            <a:r>
              <a:rPr lang="en-US" sz="2000" dirty="0"/>
              <a:t>A depressed/low mood or a loss of interest/ pleasure in everyday activities must be experienced for at least two weeks. </a:t>
            </a:r>
          </a:p>
          <a:p>
            <a:r>
              <a:rPr lang="en-US" sz="2000" dirty="0"/>
              <a:t>In addition to this, at least five more symptoms must also be present (nearly) every day; these symptoms include:</a:t>
            </a:r>
            <a:endParaRPr lang="en-GB" sz="2000" dirty="0"/>
          </a:p>
          <a:p>
            <a:r>
              <a:rPr lang="en-US" sz="2000" dirty="0"/>
              <a:t>Lack of sleep (insomnia) or too much sleep (hypersomnia).</a:t>
            </a:r>
          </a:p>
          <a:p>
            <a:r>
              <a:rPr lang="en-US" sz="2000" dirty="0"/>
              <a:t>A change in activity levels.</a:t>
            </a:r>
          </a:p>
          <a:p>
            <a:r>
              <a:rPr lang="en-US" sz="2000" dirty="0"/>
              <a:t>Loss of energy/fatigue.</a:t>
            </a:r>
          </a:p>
          <a:p>
            <a:r>
              <a:rPr lang="en-US" sz="2000" dirty="0"/>
              <a:t>Feelings of guilt or worthlessness.</a:t>
            </a:r>
          </a:p>
          <a:p>
            <a:r>
              <a:rPr lang="en-US" sz="2000" dirty="0"/>
              <a:t>Poor concentration levels, slowed thinking or indecisiveness.</a:t>
            </a:r>
          </a:p>
          <a:p>
            <a:r>
              <a:rPr lang="en-US" sz="2000" dirty="0"/>
              <a:t>Suicidal thoughts or plans.</a:t>
            </a:r>
          </a:p>
          <a:p>
            <a:r>
              <a:rPr lang="en-US" sz="2000" dirty="0"/>
              <a:t>Change in weight and/or appetite.</a:t>
            </a:r>
          </a:p>
        </p:txBody>
      </p:sp>
    </p:spTree>
    <p:extLst>
      <p:ext uri="{BB962C8B-B14F-4D97-AF65-F5344CB8AC3E}">
        <p14:creationId xmlns:p14="http://schemas.microsoft.com/office/powerpoint/2010/main" val="1184394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128E-A20B-4BDA-8537-0D3C3B2056E7}"/>
              </a:ext>
            </a:extLst>
          </p:cNvPr>
          <p:cNvSpPr>
            <a:spLocks noGrp="1"/>
          </p:cNvSpPr>
          <p:nvPr>
            <p:ph type="title"/>
          </p:nvPr>
        </p:nvSpPr>
        <p:spPr/>
        <p:txBody>
          <a:bodyPr>
            <a:normAutofit fontScale="90000"/>
          </a:bodyPr>
          <a:lstStyle/>
          <a:p>
            <a:pPr algn="ctr"/>
            <a:r>
              <a:rPr lang="en-GB" b="1" dirty="0">
                <a:solidFill>
                  <a:schemeClr val="tx1"/>
                </a:solidFill>
              </a:rPr>
              <a:t>Bipolar Disorder</a:t>
            </a:r>
            <a:endParaRPr lang="en-US" b="1" dirty="0">
              <a:solidFill>
                <a:schemeClr val="tx1"/>
              </a:solidFill>
            </a:endParaRPr>
          </a:p>
        </p:txBody>
      </p:sp>
      <p:sp>
        <p:nvSpPr>
          <p:cNvPr id="3" name="Text Placeholder 2">
            <a:extLst>
              <a:ext uri="{FF2B5EF4-FFF2-40B4-BE49-F238E27FC236}">
                <a16:creationId xmlns:a16="http://schemas.microsoft.com/office/drawing/2014/main" id="{049C4D97-28DD-4741-BD78-D41120EEC0C8}"/>
              </a:ext>
            </a:extLst>
          </p:cNvPr>
          <p:cNvSpPr>
            <a:spLocks noGrp="1"/>
          </p:cNvSpPr>
          <p:nvPr>
            <p:ph type="body" sz="quarter" idx="4294967295"/>
          </p:nvPr>
        </p:nvSpPr>
        <p:spPr>
          <a:xfrm>
            <a:off x="567491" y="1099868"/>
            <a:ext cx="8221785" cy="4496890"/>
          </a:xfrm>
        </p:spPr>
        <p:txBody>
          <a:bodyPr>
            <a:noAutofit/>
          </a:bodyPr>
          <a:lstStyle/>
          <a:p>
            <a:pPr marL="0" indent="0" algn="ctr">
              <a:buNone/>
            </a:pPr>
            <a:r>
              <a:rPr lang="en-US" sz="2000" b="1" dirty="0"/>
              <a:t>Manic symptoms of bipolar disorder can include the following</a:t>
            </a:r>
            <a:r>
              <a:rPr lang="en-US" sz="2000" dirty="0"/>
              <a:t>:</a:t>
            </a:r>
          </a:p>
          <a:p>
            <a:r>
              <a:rPr lang="en-US" sz="2000" dirty="0"/>
              <a:t>Feeling happy, excited and/or better about yourself than normal (even when things are not going well).</a:t>
            </a:r>
          </a:p>
          <a:p>
            <a:r>
              <a:rPr lang="en-US" sz="2000" dirty="0"/>
              <a:t>Having lots of exciting ideas, moving quickly from one idea to another and being easily distracted.</a:t>
            </a:r>
          </a:p>
          <a:p>
            <a:r>
              <a:rPr lang="en-US" sz="2000" dirty="0"/>
              <a:t>Not being able to or wanting to sleep.</a:t>
            </a:r>
          </a:p>
          <a:p>
            <a:r>
              <a:rPr lang="en-US" sz="2000" dirty="0"/>
              <a:t>Making big or unusual decisions with little thought.</a:t>
            </a:r>
          </a:p>
          <a:p>
            <a:r>
              <a:rPr lang="en-US" sz="2000" dirty="0"/>
              <a:t>Engaging in ‘risky’ behaviours, for example:</a:t>
            </a:r>
          </a:p>
          <a:p>
            <a:pPr marL="0" indent="0">
              <a:buNone/>
            </a:pPr>
            <a:r>
              <a:rPr lang="en-US" sz="2000" dirty="0"/>
              <a:t>	- spending large amounts of money</a:t>
            </a:r>
          </a:p>
          <a:p>
            <a:pPr marL="0" indent="0">
              <a:buNone/>
            </a:pPr>
            <a:r>
              <a:rPr lang="en-US" sz="2000" dirty="0"/>
              <a:t>	- gambling</a:t>
            </a:r>
          </a:p>
          <a:p>
            <a:pPr marL="0" indent="0">
              <a:buNone/>
            </a:pPr>
            <a:r>
              <a:rPr lang="en-US" sz="2000" dirty="0"/>
              <a:t>	- using drugs or alcohol.</a:t>
            </a:r>
          </a:p>
          <a:p>
            <a:pPr marL="0" indent="0">
              <a:buNone/>
            </a:pPr>
            <a:r>
              <a:rPr lang="en-GB" sz="2000" u="sng" dirty="0">
                <a:solidFill>
                  <a:srgbClr val="0563C1"/>
                </a:solidFill>
                <a:effectLst/>
                <a:latin typeface="Calibri" panose="020F0502020204030204" pitchFamily="34" charset="0"/>
                <a:ea typeface="Times New Roman" panose="02020603050405020304" pitchFamily="18" charset="0"/>
                <a:hlinkClick r:id="rId2"/>
              </a:rPr>
              <a:t>https://youtu.be/v4zIujG62g4</a:t>
            </a:r>
            <a:endParaRPr lang="en-GB" sz="2000" u="sng" dirty="0">
              <a:solidFill>
                <a:srgbClr val="0563C1"/>
              </a:solidFill>
              <a:effectLst/>
              <a:latin typeface="Calibri" panose="020F0502020204030204" pitchFamily="34" charset="0"/>
              <a:ea typeface="Times New Roman" panose="02020603050405020304" pitchFamily="18" charset="0"/>
            </a:endParaRPr>
          </a:p>
          <a:p>
            <a:pPr marL="0" indent="0">
              <a:buNone/>
            </a:pPr>
            <a:endParaRPr lang="en-US" sz="2000" dirty="0"/>
          </a:p>
        </p:txBody>
      </p:sp>
      <p:pic>
        <p:nvPicPr>
          <p:cNvPr id="5" name="Picture 4">
            <a:extLst>
              <a:ext uri="{FF2B5EF4-FFF2-40B4-BE49-F238E27FC236}">
                <a16:creationId xmlns:a16="http://schemas.microsoft.com/office/drawing/2014/main" id="{04D6604D-BBA2-4BE1-AC22-3362DA6533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7020" y="2672255"/>
            <a:ext cx="2222256" cy="2924503"/>
          </a:xfrm>
          <a:prstGeom prst="rect">
            <a:avLst/>
          </a:prstGeom>
        </p:spPr>
      </p:pic>
    </p:spTree>
    <p:extLst>
      <p:ext uri="{BB962C8B-B14F-4D97-AF65-F5344CB8AC3E}">
        <p14:creationId xmlns:p14="http://schemas.microsoft.com/office/powerpoint/2010/main" val="4214260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CFE6E-C9FE-4D48-8055-8064E82444F5}"/>
              </a:ext>
            </a:extLst>
          </p:cNvPr>
          <p:cNvSpPr>
            <a:spLocks noGrp="1"/>
          </p:cNvSpPr>
          <p:nvPr>
            <p:ph type="title"/>
          </p:nvPr>
        </p:nvSpPr>
        <p:spPr/>
        <p:txBody>
          <a:bodyPr>
            <a:normAutofit fontScale="90000"/>
          </a:bodyPr>
          <a:lstStyle/>
          <a:p>
            <a:pPr algn="ctr"/>
            <a:r>
              <a:rPr lang="en-GB" b="1" dirty="0">
                <a:solidFill>
                  <a:schemeClr val="tx1"/>
                </a:solidFill>
              </a:rPr>
              <a:t>Anxiety Disorders</a:t>
            </a:r>
            <a:endParaRPr lang="en-US" b="1" dirty="0">
              <a:solidFill>
                <a:schemeClr val="tx1"/>
              </a:solidFill>
            </a:endParaRPr>
          </a:p>
        </p:txBody>
      </p:sp>
      <p:sp>
        <p:nvSpPr>
          <p:cNvPr id="3" name="Text Placeholder 2">
            <a:extLst>
              <a:ext uri="{FF2B5EF4-FFF2-40B4-BE49-F238E27FC236}">
                <a16:creationId xmlns:a16="http://schemas.microsoft.com/office/drawing/2014/main" id="{36E7F080-D942-4C96-B100-BFCD420547B9}"/>
              </a:ext>
            </a:extLst>
          </p:cNvPr>
          <p:cNvSpPr>
            <a:spLocks noGrp="1"/>
          </p:cNvSpPr>
          <p:nvPr>
            <p:ph type="body" sz="quarter" idx="4294967295"/>
          </p:nvPr>
        </p:nvSpPr>
        <p:spPr>
          <a:xfrm>
            <a:off x="468923" y="1227016"/>
            <a:ext cx="8221785" cy="4235938"/>
          </a:xfrm>
        </p:spPr>
        <p:txBody>
          <a:bodyPr>
            <a:normAutofit lnSpcReduction="10000"/>
          </a:bodyPr>
          <a:lstStyle/>
          <a:p>
            <a:r>
              <a:rPr lang="en-US" sz="3000" dirty="0"/>
              <a:t>Characterised by an excessive fear and worry in relation to a future threat. </a:t>
            </a:r>
          </a:p>
          <a:p>
            <a:r>
              <a:rPr lang="en-US" sz="3000" dirty="0"/>
              <a:t>Leads to disturbances in behaviour and day-to-day functioning. </a:t>
            </a:r>
          </a:p>
          <a:p>
            <a:r>
              <a:rPr lang="en-US" sz="3000" dirty="0"/>
              <a:t>A common symptom of many anxiety disorders are panic attacks.</a:t>
            </a:r>
          </a:p>
          <a:p>
            <a:r>
              <a:rPr lang="en-GB" sz="3000" dirty="0"/>
              <a:t>A</a:t>
            </a:r>
            <a:r>
              <a:rPr lang="en-US" sz="3000" dirty="0" err="1"/>
              <a:t>nxiety</a:t>
            </a:r>
            <a:r>
              <a:rPr lang="en-US" sz="3000" dirty="0"/>
              <a:t> disorders can include OCD, PTSD and phobias.</a:t>
            </a:r>
          </a:p>
          <a:p>
            <a:pPr marL="0" indent="0" algn="ctr">
              <a:buNone/>
            </a:pPr>
            <a:r>
              <a:rPr lang="en-GB" u="sng" dirty="0">
                <a:solidFill>
                  <a:srgbClr val="0563C1"/>
                </a:solidFill>
                <a:effectLst/>
                <a:latin typeface="Calibri" panose="020F0502020204030204" pitchFamily="34" charset="0"/>
                <a:ea typeface="Times New Roman" panose="02020603050405020304" pitchFamily="18" charset="0"/>
                <a:hlinkClick r:id="rId3"/>
              </a:rPr>
              <a:t>https://youtu.be/g05xSnk9vjs</a:t>
            </a:r>
            <a:endParaRPr lang="en-GB" u="sng" dirty="0">
              <a:solidFill>
                <a:srgbClr val="0563C1"/>
              </a:solidFill>
              <a:effectLst/>
              <a:latin typeface="Calibri" panose="020F0502020204030204" pitchFamily="34" charset="0"/>
              <a:ea typeface="Times New Roman" panose="02020603050405020304" pitchFamily="18" charset="0"/>
            </a:endParaRPr>
          </a:p>
          <a:p>
            <a:endParaRPr lang="en-US" sz="3200" dirty="0"/>
          </a:p>
          <a:p>
            <a:pPr marL="0" indent="0">
              <a:buNone/>
            </a:pPr>
            <a:endParaRPr lang="en-GB" dirty="0"/>
          </a:p>
        </p:txBody>
      </p:sp>
    </p:spTree>
    <p:extLst>
      <p:ext uri="{BB962C8B-B14F-4D97-AF65-F5344CB8AC3E}">
        <p14:creationId xmlns:p14="http://schemas.microsoft.com/office/powerpoint/2010/main" val="27755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BDB69-C0B2-477B-A8C8-51E87E49ADA7}"/>
              </a:ext>
            </a:extLst>
          </p:cNvPr>
          <p:cNvSpPr>
            <a:spLocks noGrp="1"/>
          </p:cNvSpPr>
          <p:nvPr>
            <p:ph type="title"/>
          </p:nvPr>
        </p:nvSpPr>
        <p:spPr/>
        <p:txBody>
          <a:bodyPr>
            <a:normAutofit fontScale="90000"/>
          </a:bodyPr>
          <a:lstStyle/>
          <a:p>
            <a:pPr algn="ctr"/>
            <a:r>
              <a:rPr lang="en-GB" b="1" dirty="0">
                <a:solidFill>
                  <a:schemeClr val="tx1"/>
                </a:solidFill>
              </a:rPr>
              <a:t>Phobias</a:t>
            </a:r>
            <a:endParaRPr lang="en-US" b="1" dirty="0">
              <a:solidFill>
                <a:schemeClr val="tx1"/>
              </a:solidFill>
            </a:endParaRPr>
          </a:p>
        </p:txBody>
      </p:sp>
      <p:sp>
        <p:nvSpPr>
          <p:cNvPr id="3" name="Text Placeholder 2">
            <a:extLst>
              <a:ext uri="{FF2B5EF4-FFF2-40B4-BE49-F238E27FC236}">
                <a16:creationId xmlns:a16="http://schemas.microsoft.com/office/drawing/2014/main" id="{17840C7C-634C-4955-A0D6-9B207788503D}"/>
              </a:ext>
            </a:extLst>
          </p:cNvPr>
          <p:cNvSpPr>
            <a:spLocks noGrp="1"/>
          </p:cNvSpPr>
          <p:nvPr>
            <p:ph type="body" sz="quarter" idx="4294967295"/>
          </p:nvPr>
        </p:nvSpPr>
        <p:spPr>
          <a:xfrm>
            <a:off x="468923" y="1227016"/>
            <a:ext cx="8221785" cy="4532516"/>
          </a:xfrm>
        </p:spPr>
        <p:txBody>
          <a:bodyPr>
            <a:noAutofit/>
          </a:bodyPr>
          <a:lstStyle/>
          <a:p>
            <a:r>
              <a:rPr lang="en-US" dirty="0"/>
              <a:t>An overwhelming fear which has a negative impact on the person’s day-to-day life and routine. </a:t>
            </a:r>
          </a:p>
          <a:p>
            <a:r>
              <a:rPr lang="en-US" dirty="0"/>
              <a:t>The person may feel distressed, panicked and anxious if they must encounter their phobia, or even the thought of it may induce such responses.</a:t>
            </a:r>
          </a:p>
          <a:p>
            <a:r>
              <a:rPr lang="en-US" dirty="0"/>
              <a:t>Specific phobias can relate to an object, animal, situation or activity.</a:t>
            </a:r>
          </a:p>
        </p:txBody>
      </p:sp>
    </p:spTree>
    <p:extLst>
      <p:ext uri="{BB962C8B-B14F-4D97-AF65-F5344CB8AC3E}">
        <p14:creationId xmlns:p14="http://schemas.microsoft.com/office/powerpoint/2010/main" val="2118834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A737-46F8-44C0-B4AF-203F1A778408}"/>
              </a:ext>
            </a:extLst>
          </p:cNvPr>
          <p:cNvSpPr>
            <a:spLocks noGrp="1"/>
          </p:cNvSpPr>
          <p:nvPr>
            <p:ph type="title"/>
          </p:nvPr>
        </p:nvSpPr>
        <p:spPr/>
        <p:txBody>
          <a:bodyPr/>
          <a:lstStyle/>
          <a:p>
            <a:pPr algn="ctr"/>
            <a:br>
              <a:rPr lang="en-GB" dirty="0"/>
            </a:br>
            <a:r>
              <a:rPr lang="en-GB" b="1" dirty="0"/>
              <a:t>Qualification Structure</a:t>
            </a:r>
          </a:p>
        </p:txBody>
      </p:sp>
      <p:sp>
        <p:nvSpPr>
          <p:cNvPr id="3" name="Content Placeholder 2">
            <a:extLst>
              <a:ext uri="{FF2B5EF4-FFF2-40B4-BE49-F238E27FC236}">
                <a16:creationId xmlns:a16="http://schemas.microsoft.com/office/drawing/2014/main" id="{AC49FF4C-6E34-4D22-9DFC-231A53DAD727}"/>
              </a:ext>
            </a:extLst>
          </p:cNvPr>
          <p:cNvSpPr>
            <a:spLocks noGrp="1"/>
          </p:cNvSpPr>
          <p:nvPr>
            <p:ph idx="1"/>
          </p:nvPr>
        </p:nvSpPr>
        <p:spPr/>
        <p:txBody>
          <a:bodyPr>
            <a:normAutofit/>
          </a:bodyPr>
          <a:lstStyle/>
          <a:p>
            <a:r>
              <a:rPr lang="en-GB" dirty="0"/>
              <a:t>Unit 1 – Mental Health Awareness</a:t>
            </a:r>
          </a:p>
          <a:p>
            <a:pPr marL="0" indent="0">
              <a:buNone/>
            </a:pPr>
            <a:r>
              <a:rPr lang="en-GB" dirty="0"/>
              <a:t>		This will be assessed by way of an 		online exam through the AIQ Cirrus </a:t>
            </a:r>
          </a:p>
          <a:p>
            <a:pPr marL="0" indent="0">
              <a:buNone/>
            </a:pPr>
            <a:r>
              <a:rPr lang="en-GB" dirty="0"/>
              <a:t>		platform.</a:t>
            </a:r>
          </a:p>
          <a:p>
            <a:r>
              <a:rPr lang="en-GB" dirty="0"/>
              <a:t>Unit 2 – Mental Health First Aid </a:t>
            </a:r>
          </a:p>
          <a:p>
            <a:pPr marL="0" indent="0">
              <a:buNone/>
            </a:pPr>
            <a:r>
              <a:rPr lang="en-GB" dirty="0"/>
              <a:t>		This unit is assessed through a 			separate exam from that of unit 1, 			again using the Cirrus online 			platform.</a:t>
            </a:r>
          </a:p>
        </p:txBody>
      </p:sp>
    </p:spTree>
    <p:extLst>
      <p:ext uri="{BB962C8B-B14F-4D97-AF65-F5344CB8AC3E}">
        <p14:creationId xmlns:p14="http://schemas.microsoft.com/office/powerpoint/2010/main" val="2921645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87B9A-7B99-4C52-A177-7E0B8312B5FC}"/>
              </a:ext>
            </a:extLst>
          </p:cNvPr>
          <p:cNvSpPr>
            <a:spLocks noGrp="1"/>
          </p:cNvSpPr>
          <p:nvPr>
            <p:ph type="title"/>
          </p:nvPr>
        </p:nvSpPr>
        <p:spPr/>
        <p:txBody>
          <a:bodyPr>
            <a:normAutofit fontScale="90000"/>
          </a:bodyPr>
          <a:lstStyle/>
          <a:p>
            <a:pPr algn="ctr"/>
            <a:r>
              <a:rPr lang="en-GB" b="1" dirty="0">
                <a:solidFill>
                  <a:schemeClr val="tx1"/>
                </a:solidFill>
              </a:rPr>
              <a:t>PTSD</a:t>
            </a:r>
            <a:endParaRPr lang="en-US" b="1" dirty="0">
              <a:solidFill>
                <a:schemeClr val="tx1"/>
              </a:solidFill>
            </a:endParaRPr>
          </a:p>
        </p:txBody>
      </p:sp>
      <p:sp>
        <p:nvSpPr>
          <p:cNvPr id="3" name="Text Placeholder 2">
            <a:extLst>
              <a:ext uri="{FF2B5EF4-FFF2-40B4-BE49-F238E27FC236}">
                <a16:creationId xmlns:a16="http://schemas.microsoft.com/office/drawing/2014/main" id="{47F940DD-FF28-44CD-8816-4A7C57B1BCD8}"/>
              </a:ext>
            </a:extLst>
          </p:cNvPr>
          <p:cNvSpPr>
            <a:spLocks noGrp="1"/>
          </p:cNvSpPr>
          <p:nvPr>
            <p:ph type="body" sz="quarter" idx="4294967295"/>
          </p:nvPr>
        </p:nvSpPr>
        <p:spPr>
          <a:xfrm>
            <a:off x="468923" y="1227016"/>
            <a:ext cx="8221785" cy="5185502"/>
          </a:xfrm>
        </p:spPr>
        <p:txBody>
          <a:bodyPr>
            <a:normAutofit/>
          </a:bodyPr>
          <a:lstStyle/>
          <a:p>
            <a:pPr marL="0" indent="0" algn="ctr">
              <a:buNone/>
            </a:pPr>
            <a:r>
              <a:rPr lang="en-US" sz="2000" dirty="0"/>
              <a:t>PTSD is due to being involved in, or witnessing, a traumatic event. It is commonly associated with war veterans and emergency service workers.</a:t>
            </a:r>
          </a:p>
          <a:p>
            <a:pPr marL="0" indent="0" algn="ctr">
              <a:buNone/>
            </a:pPr>
            <a:endParaRPr lang="en-US" sz="2000" dirty="0"/>
          </a:p>
          <a:p>
            <a:pPr marL="0" indent="0" algn="ctr">
              <a:buNone/>
            </a:pPr>
            <a:r>
              <a:rPr lang="en-US" sz="2400" dirty="0"/>
              <a:t>Symptoms of PTSD include:</a:t>
            </a:r>
          </a:p>
          <a:p>
            <a:r>
              <a:rPr lang="en-US" sz="2000" dirty="0"/>
              <a:t>Flashbacks and/or nightmares about the experience.</a:t>
            </a:r>
          </a:p>
          <a:p>
            <a:r>
              <a:rPr lang="en-US" sz="2000" dirty="0"/>
              <a:t>Difficulties sleeping.</a:t>
            </a:r>
          </a:p>
          <a:p>
            <a:r>
              <a:rPr lang="en-US" sz="2000" dirty="0"/>
              <a:t>Feeling ‘unconnected’ from other people.</a:t>
            </a:r>
          </a:p>
          <a:p>
            <a:r>
              <a:rPr lang="en-US" sz="2000" dirty="0"/>
              <a:t>Avoiding situations that provide a reminder of the event.</a:t>
            </a:r>
          </a:p>
          <a:p>
            <a:r>
              <a:rPr lang="en-US" sz="2000" dirty="0"/>
              <a:t>Feeling on edge, easily startled and looking out for potential threats.</a:t>
            </a:r>
          </a:p>
          <a:p>
            <a:pPr marL="0" indent="0" algn="ctr">
              <a:buNone/>
            </a:pPr>
            <a:r>
              <a:rPr lang="en-GB" sz="2000" dirty="0">
                <a:solidFill>
                  <a:srgbClr val="FF0000"/>
                </a:solidFill>
              </a:rPr>
              <a:t>Ariane Grande &amp; Whoopi Goldberg </a:t>
            </a:r>
            <a:r>
              <a:rPr lang="en-GB" sz="2000" dirty="0"/>
              <a:t>have been diagnosed with PTSD.</a:t>
            </a:r>
            <a:endParaRPr lang="en-US" sz="2000" dirty="0"/>
          </a:p>
          <a:p>
            <a:pPr marL="0" indent="0" algn="ctr">
              <a:buNone/>
            </a:pPr>
            <a:r>
              <a:rPr lang="en-GB" sz="2400" u="sng" dirty="0">
                <a:solidFill>
                  <a:srgbClr val="0563C1"/>
                </a:solidFill>
                <a:effectLst/>
                <a:latin typeface="Calibri" panose="020F0502020204030204" pitchFamily="34" charset="0"/>
                <a:ea typeface="Times New Roman" panose="02020603050405020304" pitchFamily="18" charset="0"/>
                <a:hlinkClick r:id="rId2"/>
              </a:rPr>
              <a:t>https://youtu.be/2KXtlIX_yUs</a:t>
            </a:r>
            <a:endParaRPr lang="en-GB" sz="2400" u="sng" dirty="0">
              <a:solidFill>
                <a:srgbClr val="0563C1"/>
              </a:solidFill>
              <a:effectLst/>
              <a:latin typeface="Calibri" panose="020F0502020204030204" pitchFamily="34" charset="0"/>
              <a:ea typeface="Times New Roman" panose="02020603050405020304" pitchFamily="18" charset="0"/>
            </a:endParaRPr>
          </a:p>
          <a:p>
            <a:endParaRPr lang="en-US" sz="2400" dirty="0"/>
          </a:p>
        </p:txBody>
      </p:sp>
    </p:spTree>
    <p:extLst>
      <p:ext uri="{BB962C8B-B14F-4D97-AF65-F5344CB8AC3E}">
        <p14:creationId xmlns:p14="http://schemas.microsoft.com/office/powerpoint/2010/main" val="1886760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81B4-AAB5-4DB9-8858-8BD19EFDC126}"/>
              </a:ext>
            </a:extLst>
          </p:cNvPr>
          <p:cNvSpPr>
            <a:spLocks noGrp="1"/>
          </p:cNvSpPr>
          <p:nvPr>
            <p:ph type="title"/>
          </p:nvPr>
        </p:nvSpPr>
        <p:spPr/>
        <p:txBody>
          <a:bodyPr>
            <a:normAutofit fontScale="90000"/>
          </a:bodyPr>
          <a:lstStyle/>
          <a:p>
            <a:pPr algn="ctr"/>
            <a:r>
              <a:rPr lang="en-GB" b="1" dirty="0">
                <a:solidFill>
                  <a:schemeClr val="tx1"/>
                </a:solidFill>
              </a:rPr>
              <a:t>Schizophrenia</a:t>
            </a:r>
            <a:endParaRPr lang="en-US" b="1" dirty="0">
              <a:solidFill>
                <a:schemeClr val="tx1"/>
              </a:solidFill>
            </a:endParaRPr>
          </a:p>
        </p:txBody>
      </p:sp>
      <p:sp>
        <p:nvSpPr>
          <p:cNvPr id="3" name="Text Placeholder 2">
            <a:extLst>
              <a:ext uri="{FF2B5EF4-FFF2-40B4-BE49-F238E27FC236}">
                <a16:creationId xmlns:a16="http://schemas.microsoft.com/office/drawing/2014/main" id="{FFAD1C0B-A19D-4C30-A947-D21E4A650E3D}"/>
              </a:ext>
            </a:extLst>
          </p:cNvPr>
          <p:cNvSpPr>
            <a:spLocks noGrp="1"/>
          </p:cNvSpPr>
          <p:nvPr>
            <p:ph type="body" sz="quarter" idx="4294967295"/>
          </p:nvPr>
        </p:nvSpPr>
        <p:spPr>
          <a:xfrm>
            <a:off x="468923" y="1227016"/>
            <a:ext cx="8221785" cy="4235938"/>
          </a:xfrm>
        </p:spPr>
        <p:txBody>
          <a:bodyPr>
            <a:normAutofit/>
          </a:bodyPr>
          <a:lstStyle/>
          <a:p>
            <a:r>
              <a:rPr lang="en-GB" sz="3200" dirty="0"/>
              <a:t>A psychotic disorder</a:t>
            </a:r>
            <a:r>
              <a:rPr lang="en-US" sz="3200" dirty="0"/>
              <a:t> that impacts an individual’s thinking and perceptions. </a:t>
            </a:r>
          </a:p>
          <a:p>
            <a:r>
              <a:rPr lang="en-US" sz="3200" dirty="0"/>
              <a:t>Symptoms tend to be hearing voices or seeing things that are not real, unusual beliefs and confused thinking.</a:t>
            </a:r>
          </a:p>
          <a:p>
            <a:r>
              <a:rPr lang="en-US" sz="3200" dirty="0"/>
              <a:t>Schizophrenia does not cause someone to be violent, and people with schizophrenia do not have a split personality.</a:t>
            </a:r>
          </a:p>
        </p:txBody>
      </p:sp>
    </p:spTree>
    <p:extLst>
      <p:ext uri="{BB962C8B-B14F-4D97-AF65-F5344CB8AC3E}">
        <p14:creationId xmlns:p14="http://schemas.microsoft.com/office/powerpoint/2010/main" val="2783655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B17E1-B97B-42A8-AB2D-01C5E61D403F}"/>
              </a:ext>
            </a:extLst>
          </p:cNvPr>
          <p:cNvSpPr>
            <a:spLocks noGrp="1"/>
          </p:cNvSpPr>
          <p:nvPr>
            <p:ph type="title"/>
          </p:nvPr>
        </p:nvSpPr>
        <p:spPr/>
        <p:txBody>
          <a:bodyPr>
            <a:normAutofit fontScale="90000"/>
          </a:bodyPr>
          <a:lstStyle/>
          <a:p>
            <a:pPr algn="ctr"/>
            <a:r>
              <a:rPr lang="en-GB" b="1" dirty="0">
                <a:solidFill>
                  <a:schemeClr val="tx1"/>
                </a:solidFill>
              </a:rPr>
              <a:t>Eating Disorders</a:t>
            </a:r>
            <a:endParaRPr lang="en-US" b="1" dirty="0">
              <a:solidFill>
                <a:schemeClr val="tx1"/>
              </a:solidFill>
            </a:endParaRPr>
          </a:p>
        </p:txBody>
      </p:sp>
      <p:sp>
        <p:nvSpPr>
          <p:cNvPr id="3" name="Text Placeholder 2">
            <a:extLst>
              <a:ext uri="{FF2B5EF4-FFF2-40B4-BE49-F238E27FC236}">
                <a16:creationId xmlns:a16="http://schemas.microsoft.com/office/drawing/2014/main" id="{A8D9D82B-F34A-4B4B-8CBF-138346D5677A}"/>
              </a:ext>
            </a:extLst>
          </p:cNvPr>
          <p:cNvSpPr>
            <a:spLocks noGrp="1"/>
          </p:cNvSpPr>
          <p:nvPr>
            <p:ph type="body" sz="quarter" idx="4294967295"/>
          </p:nvPr>
        </p:nvSpPr>
        <p:spPr>
          <a:xfrm>
            <a:off x="468923" y="1227016"/>
            <a:ext cx="8221785" cy="5185502"/>
          </a:xfrm>
        </p:spPr>
        <p:txBody>
          <a:bodyPr>
            <a:normAutofit/>
          </a:bodyPr>
          <a:lstStyle/>
          <a:p>
            <a:pPr marL="0" indent="0">
              <a:buNone/>
            </a:pPr>
            <a:endParaRPr lang="en-US" sz="1800" b="1" dirty="0"/>
          </a:p>
          <a:p>
            <a:pPr marL="0" indent="0">
              <a:buNone/>
            </a:pPr>
            <a:r>
              <a:rPr lang="en-US" sz="1800" b="1" dirty="0"/>
              <a:t>Anorexia</a:t>
            </a:r>
          </a:p>
          <a:p>
            <a:r>
              <a:rPr lang="en-US" sz="1800" dirty="0"/>
              <a:t>The person actively keeps their weight as low as they possibly can.</a:t>
            </a:r>
          </a:p>
          <a:p>
            <a:r>
              <a:rPr lang="en-US" sz="1800" dirty="0"/>
              <a:t>Severely limiting their food intake and/or exercising excessively with an intense fear of gaining weight. </a:t>
            </a:r>
          </a:p>
          <a:p>
            <a:r>
              <a:rPr lang="en-US" sz="1800" dirty="0"/>
              <a:t>A lack of recognition of the seriousness of the low weight. </a:t>
            </a:r>
          </a:p>
          <a:p>
            <a:pPr marL="0" indent="0">
              <a:buNone/>
            </a:pPr>
            <a:endParaRPr lang="en-US" sz="1800" b="1" dirty="0"/>
          </a:p>
          <a:p>
            <a:pPr marL="0" indent="0">
              <a:buNone/>
            </a:pPr>
            <a:r>
              <a:rPr lang="en-US" sz="1800" b="1" dirty="0"/>
              <a:t>Bulimia </a:t>
            </a:r>
          </a:p>
          <a:p>
            <a:r>
              <a:rPr lang="en-US" sz="1800" dirty="0"/>
              <a:t>Symptoms include eating very large amounts of food in a short time, often in and out of control way, this is called binge eating, then making yourself vomit, or doing an extreme amount of exercise after a binge to avoid putting on weight.</a:t>
            </a:r>
          </a:p>
          <a:p>
            <a:endParaRPr lang="en-US" sz="1800" dirty="0"/>
          </a:p>
        </p:txBody>
      </p:sp>
    </p:spTree>
    <p:extLst>
      <p:ext uri="{BB962C8B-B14F-4D97-AF65-F5344CB8AC3E}">
        <p14:creationId xmlns:p14="http://schemas.microsoft.com/office/powerpoint/2010/main" val="2819737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7F969-BCF6-402A-AC02-B1F1B07BFBFE}"/>
              </a:ext>
            </a:extLst>
          </p:cNvPr>
          <p:cNvSpPr>
            <a:spLocks noGrp="1"/>
          </p:cNvSpPr>
          <p:nvPr>
            <p:ph type="title"/>
          </p:nvPr>
        </p:nvSpPr>
        <p:spPr/>
        <p:txBody>
          <a:bodyPr>
            <a:normAutofit fontScale="90000"/>
          </a:bodyPr>
          <a:lstStyle/>
          <a:p>
            <a:r>
              <a:rPr lang="en-GB" b="1" dirty="0">
                <a:solidFill>
                  <a:schemeClr val="tx1"/>
                </a:solidFill>
              </a:rPr>
              <a:t>Addiction and Substance Misuse</a:t>
            </a:r>
            <a:endParaRPr lang="en-US" b="1" dirty="0">
              <a:solidFill>
                <a:schemeClr val="tx1"/>
              </a:solidFill>
            </a:endParaRPr>
          </a:p>
        </p:txBody>
      </p:sp>
      <p:sp>
        <p:nvSpPr>
          <p:cNvPr id="3" name="Text Placeholder 2">
            <a:extLst>
              <a:ext uri="{FF2B5EF4-FFF2-40B4-BE49-F238E27FC236}">
                <a16:creationId xmlns:a16="http://schemas.microsoft.com/office/drawing/2014/main" id="{3387A46F-4EBF-4ACE-AC93-5790C739CB6C}"/>
              </a:ext>
            </a:extLst>
          </p:cNvPr>
          <p:cNvSpPr>
            <a:spLocks noGrp="1"/>
          </p:cNvSpPr>
          <p:nvPr>
            <p:ph type="body" sz="quarter" idx="4294967295"/>
          </p:nvPr>
        </p:nvSpPr>
        <p:spPr>
          <a:xfrm>
            <a:off x="468923" y="1227015"/>
            <a:ext cx="8221785" cy="5055031"/>
          </a:xfrm>
        </p:spPr>
        <p:txBody>
          <a:bodyPr>
            <a:noAutofit/>
          </a:bodyPr>
          <a:lstStyle/>
          <a:p>
            <a:r>
              <a:rPr lang="en-US" b="1" dirty="0"/>
              <a:t>A substance </a:t>
            </a:r>
            <a:r>
              <a:rPr lang="en-US" dirty="0"/>
              <a:t>is anything which is ingested to affect normal functioning. It may produce a ‘high’ or alter the senses. </a:t>
            </a:r>
          </a:p>
          <a:p>
            <a:r>
              <a:rPr lang="en-US" b="1" dirty="0"/>
              <a:t>An addiction </a:t>
            </a:r>
            <a:r>
              <a:rPr lang="en-US" dirty="0"/>
              <a:t>is the loss of control over doing, taking or using something to such an extent that it could become harmful.</a:t>
            </a:r>
          </a:p>
          <a:p>
            <a:pPr marL="0" indent="0">
              <a:buNone/>
            </a:pPr>
            <a:endParaRPr lang="en-US" sz="1800" dirty="0"/>
          </a:p>
        </p:txBody>
      </p:sp>
      <p:pic>
        <p:nvPicPr>
          <p:cNvPr id="5" name="Picture 4">
            <a:extLst>
              <a:ext uri="{FF2B5EF4-FFF2-40B4-BE49-F238E27FC236}">
                <a16:creationId xmlns:a16="http://schemas.microsoft.com/office/drawing/2014/main" id="{851379DC-1180-49F3-B8C4-243B6619E4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30666">
            <a:off x="3602712" y="4345205"/>
            <a:ext cx="1668882" cy="1671638"/>
          </a:xfrm>
          <a:prstGeom prst="rect">
            <a:avLst/>
          </a:prstGeom>
        </p:spPr>
      </p:pic>
    </p:spTree>
    <p:extLst>
      <p:ext uri="{BB962C8B-B14F-4D97-AF65-F5344CB8AC3E}">
        <p14:creationId xmlns:p14="http://schemas.microsoft.com/office/powerpoint/2010/main" val="2050032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F91E-3D9A-57F9-4CC0-D0146D1B26B5}"/>
              </a:ext>
            </a:extLst>
          </p:cNvPr>
          <p:cNvSpPr>
            <a:spLocks noGrp="1"/>
          </p:cNvSpPr>
          <p:nvPr>
            <p:ph type="title"/>
          </p:nvPr>
        </p:nvSpPr>
        <p:spPr/>
        <p:txBody>
          <a:bodyPr>
            <a:normAutofit/>
          </a:bodyPr>
          <a:lstStyle/>
          <a:p>
            <a:pPr algn="ctr"/>
            <a:r>
              <a:rPr lang="en-GB" sz="2800" b="1" dirty="0"/>
              <a:t>Signs and symptoms </a:t>
            </a:r>
          </a:p>
        </p:txBody>
      </p:sp>
      <p:sp>
        <p:nvSpPr>
          <p:cNvPr id="3" name="Content Placeholder 2">
            <a:extLst>
              <a:ext uri="{FF2B5EF4-FFF2-40B4-BE49-F238E27FC236}">
                <a16:creationId xmlns:a16="http://schemas.microsoft.com/office/drawing/2014/main" id="{504A13EF-4F94-141A-8DBA-4BE705B366C7}"/>
              </a:ext>
            </a:extLst>
          </p:cNvPr>
          <p:cNvSpPr>
            <a:spLocks noGrp="1"/>
          </p:cNvSpPr>
          <p:nvPr>
            <p:ph idx="1"/>
          </p:nvPr>
        </p:nvSpPr>
        <p:spPr/>
        <p:txBody>
          <a:bodyPr>
            <a:normAutofit/>
          </a:bodyPr>
          <a:lstStyle/>
          <a:p>
            <a:r>
              <a:rPr lang="en-GB" dirty="0"/>
              <a:t>Financial problems and a change in spending habits.</a:t>
            </a:r>
          </a:p>
          <a:p>
            <a:r>
              <a:rPr lang="en-GB" dirty="0"/>
              <a:t>Relationship problems.</a:t>
            </a:r>
          </a:p>
          <a:p>
            <a:r>
              <a:rPr lang="en-GB" dirty="0"/>
              <a:t>Suspicious movements and keeping secrets.</a:t>
            </a:r>
          </a:p>
          <a:p>
            <a:r>
              <a:rPr lang="en-GB" dirty="0"/>
              <a:t>Difficulties in keeping time and keeping to a routine.</a:t>
            </a:r>
          </a:p>
          <a:p>
            <a:r>
              <a:rPr lang="en-GB" dirty="0"/>
              <a:t>Poor sleep hygiene and diet.</a:t>
            </a:r>
          </a:p>
          <a:p>
            <a:r>
              <a:rPr lang="en-GB" dirty="0"/>
              <a:t>Extreme mood changes, which often include violence, anger, frustration and paranoia.</a:t>
            </a:r>
          </a:p>
          <a:p>
            <a:endParaRPr lang="en-GB" dirty="0"/>
          </a:p>
        </p:txBody>
      </p:sp>
    </p:spTree>
    <p:extLst>
      <p:ext uri="{BB962C8B-B14F-4D97-AF65-F5344CB8AC3E}">
        <p14:creationId xmlns:p14="http://schemas.microsoft.com/office/powerpoint/2010/main" val="2833441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E6D7C-8522-4BC6-BD72-59373CCCEF39}"/>
              </a:ext>
            </a:extLst>
          </p:cNvPr>
          <p:cNvSpPr>
            <a:spLocks noGrp="1"/>
          </p:cNvSpPr>
          <p:nvPr>
            <p:ph type="title"/>
          </p:nvPr>
        </p:nvSpPr>
        <p:spPr/>
        <p:txBody>
          <a:bodyPr>
            <a:normAutofit fontScale="90000"/>
          </a:bodyPr>
          <a:lstStyle/>
          <a:p>
            <a:pPr algn="ctr"/>
            <a:r>
              <a:rPr lang="en-GB" b="1" dirty="0">
                <a:solidFill>
                  <a:schemeClr val="tx1"/>
                </a:solidFill>
              </a:rPr>
              <a:t>*Bereavement</a:t>
            </a:r>
            <a:endParaRPr lang="en-US" b="1" dirty="0">
              <a:solidFill>
                <a:schemeClr val="tx1"/>
              </a:solidFill>
            </a:endParaRPr>
          </a:p>
        </p:txBody>
      </p:sp>
      <p:sp>
        <p:nvSpPr>
          <p:cNvPr id="3" name="Text Placeholder 2">
            <a:extLst>
              <a:ext uri="{FF2B5EF4-FFF2-40B4-BE49-F238E27FC236}">
                <a16:creationId xmlns:a16="http://schemas.microsoft.com/office/drawing/2014/main" id="{FF31FC39-EC4C-4CB1-91F3-F7C11991752B}"/>
              </a:ext>
            </a:extLst>
          </p:cNvPr>
          <p:cNvSpPr>
            <a:spLocks noGrp="1"/>
          </p:cNvSpPr>
          <p:nvPr>
            <p:ph type="body" sz="quarter" idx="4294967295"/>
          </p:nvPr>
        </p:nvSpPr>
        <p:spPr>
          <a:xfrm>
            <a:off x="211797" y="1169426"/>
            <a:ext cx="8720406" cy="5362003"/>
          </a:xfrm>
        </p:spPr>
        <p:txBody>
          <a:bodyPr>
            <a:normAutofit/>
          </a:bodyPr>
          <a:lstStyle/>
          <a:p>
            <a:pPr marL="0" indent="0">
              <a:buNone/>
            </a:pPr>
            <a:r>
              <a:rPr lang="en-US" sz="1600" dirty="0">
                <a:solidFill>
                  <a:srgbClr val="FF0000"/>
                </a:solidFill>
              </a:rPr>
              <a:t>When grieving, people experience a range of symptoms, which include shock, sadness, despair, guilt and anger. These are all normal when grieving, but if prolonged, then can develop into a mental health problem. </a:t>
            </a:r>
          </a:p>
          <a:p>
            <a:endParaRPr lang="en-US" dirty="0"/>
          </a:p>
          <a:p>
            <a:endParaRPr lang="en-US" dirty="0"/>
          </a:p>
          <a:p>
            <a:endParaRPr lang="en-US" dirty="0"/>
          </a:p>
          <a:p>
            <a:endParaRPr lang="en-US" dirty="0"/>
          </a:p>
          <a:p>
            <a:endParaRPr lang="en-US" dirty="0"/>
          </a:p>
          <a:p>
            <a:endParaRPr lang="en-US" dirty="0"/>
          </a:p>
          <a:p>
            <a:pPr marL="0" indent="0">
              <a:buNone/>
            </a:pPr>
            <a:endParaRPr lang="en-GB" dirty="0"/>
          </a:p>
          <a:p>
            <a:pPr marL="0" indent="0">
              <a:buNone/>
            </a:pPr>
            <a:endParaRPr lang="en-US" dirty="0"/>
          </a:p>
          <a:p>
            <a:pPr marL="0" indent="0">
              <a:buNone/>
            </a:pPr>
            <a:endParaRPr lang="en-GB" dirty="0"/>
          </a:p>
          <a:p>
            <a:endParaRPr lang="en-GB" dirty="0"/>
          </a:p>
          <a:p>
            <a:endParaRPr lang="en-US" sz="1400" dirty="0"/>
          </a:p>
          <a:p>
            <a:pPr marL="0" indent="0">
              <a:buNone/>
            </a:pPr>
            <a:endParaRPr lang="en-US" sz="1400" dirty="0"/>
          </a:p>
        </p:txBody>
      </p:sp>
      <p:pic>
        <p:nvPicPr>
          <p:cNvPr id="8" name="Picture 7" descr="Diagram&#10;&#10;Description automatically generated">
            <a:extLst>
              <a:ext uri="{FF2B5EF4-FFF2-40B4-BE49-F238E27FC236}">
                <a16:creationId xmlns:a16="http://schemas.microsoft.com/office/drawing/2014/main" id="{9510157D-FA9A-47AA-A4B8-ACB246B43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53" y="2106592"/>
            <a:ext cx="8712893" cy="3792184"/>
          </a:xfrm>
          <a:prstGeom prst="rect">
            <a:avLst/>
          </a:prstGeom>
        </p:spPr>
      </p:pic>
    </p:spTree>
    <p:extLst>
      <p:ext uri="{BB962C8B-B14F-4D97-AF65-F5344CB8AC3E}">
        <p14:creationId xmlns:p14="http://schemas.microsoft.com/office/powerpoint/2010/main" val="1350313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21C2-B158-443B-840B-8493934113B0}"/>
              </a:ext>
            </a:extLst>
          </p:cNvPr>
          <p:cNvSpPr>
            <a:spLocks noGrp="1"/>
          </p:cNvSpPr>
          <p:nvPr>
            <p:ph type="ctrTitle"/>
          </p:nvPr>
        </p:nvSpPr>
        <p:spPr/>
        <p:txBody>
          <a:bodyPr>
            <a:normAutofit/>
          </a:bodyPr>
          <a:lstStyle/>
          <a:p>
            <a:pPr algn="ctr"/>
            <a:r>
              <a:rPr lang="en-US" sz="3200" b="1" dirty="0">
                <a:solidFill>
                  <a:schemeClr val="tx1"/>
                </a:solidFill>
              </a:rPr>
              <a:t>Section 3</a:t>
            </a:r>
            <a:br>
              <a:rPr lang="en-US" sz="2800" dirty="0">
                <a:solidFill>
                  <a:schemeClr val="tx1"/>
                </a:solidFill>
              </a:rPr>
            </a:br>
            <a:endParaRPr lang="en-US" sz="2800" dirty="0">
              <a:solidFill>
                <a:schemeClr val="tx1"/>
              </a:solidFill>
            </a:endParaRPr>
          </a:p>
        </p:txBody>
      </p:sp>
      <p:sp>
        <p:nvSpPr>
          <p:cNvPr id="3" name="Text Placeholder 2">
            <a:extLst>
              <a:ext uri="{FF2B5EF4-FFF2-40B4-BE49-F238E27FC236}">
                <a16:creationId xmlns:a16="http://schemas.microsoft.com/office/drawing/2014/main" id="{20086B94-CFFE-430B-A7BC-D8D13F7D2A97}"/>
              </a:ext>
            </a:extLst>
          </p:cNvPr>
          <p:cNvSpPr>
            <a:spLocks noGrp="1"/>
          </p:cNvSpPr>
          <p:nvPr>
            <p:ph type="subTitle" idx="1"/>
          </p:nvPr>
        </p:nvSpPr>
        <p:spPr/>
        <p:txBody>
          <a:bodyPr/>
          <a:lstStyle/>
          <a:p>
            <a:pPr marL="0" indent="0">
              <a:buNone/>
            </a:pPr>
            <a:r>
              <a:rPr lang="en-GB" dirty="0"/>
              <a:t>  </a:t>
            </a:r>
          </a:p>
          <a:p>
            <a:pPr marL="0" indent="0">
              <a:buNone/>
            </a:pPr>
            <a:r>
              <a:rPr lang="en-US" sz="2400" dirty="0">
                <a:solidFill>
                  <a:schemeClr val="tx1"/>
                </a:solidFill>
              </a:rPr>
              <a:t>Risk Factors Associated with Mental Health</a:t>
            </a:r>
            <a:endParaRPr lang="en-GB"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199384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EFE7-9131-4180-85B3-82318356F577}"/>
              </a:ext>
            </a:extLst>
          </p:cNvPr>
          <p:cNvSpPr>
            <a:spLocks noGrp="1"/>
          </p:cNvSpPr>
          <p:nvPr>
            <p:ph type="title"/>
          </p:nvPr>
        </p:nvSpPr>
        <p:spPr/>
        <p:txBody>
          <a:bodyPr/>
          <a:lstStyle/>
          <a:p>
            <a:r>
              <a:rPr lang="en-GB" sz="3600" b="1" i="0" dirty="0">
                <a:effectLst/>
              </a:rPr>
              <a:t>What are Risk Factors?</a:t>
            </a:r>
            <a:br>
              <a:rPr lang="en-GB" b="0" i="0" dirty="0">
                <a:solidFill>
                  <a:srgbClr val="3A3A3A"/>
                </a:solidFill>
                <a:effectLst/>
                <a:latin typeface="Open Sans" panose="020B0606030504020204" pitchFamily="34" charset="0"/>
              </a:rPr>
            </a:br>
            <a:endParaRPr lang="en-GB" dirty="0"/>
          </a:p>
        </p:txBody>
      </p:sp>
      <p:sp>
        <p:nvSpPr>
          <p:cNvPr id="3" name="Content Placeholder 2">
            <a:extLst>
              <a:ext uri="{FF2B5EF4-FFF2-40B4-BE49-F238E27FC236}">
                <a16:creationId xmlns:a16="http://schemas.microsoft.com/office/drawing/2014/main" id="{CEC01175-FD34-4E8F-A09A-9EB71966B75E}"/>
              </a:ext>
            </a:extLst>
          </p:cNvPr>
          <p:cNvSpPr>
            <a:spLocks noGrp="1"/>
          </p:cNvSpPr>
          <p:nvPr>
            <p:ph idx="1"/>
          </p:nvPr>
        </p:nvSpPr>
        <p:spPr/>
        <p:txBody>
          <a:bodyPr/>
          <a:lstStyle/>
          <a:p>
            <a:pPr algn="l"/>
            <a:r>
              <a:rPr lang="en-GB" b="0" i="0" dirty="0">
                <a:solidFill>
                  <a:srgbClr val="3A3A3A"/>
                </a:solidFill>
                <a:effectLst/>
                <a:latin typeface="+mj-lt"/>
              </a:rPr>
              <a:t>Risk factors are influences that make it </a:t>
            </a:r>
            <a:r>
              <a:rPr lang="en-GB" b="1" i="0" dirty="0">
                <a:solidFill>
                  <a:srgbClr val="3A3A3A"/>
                </a:solidFill>
                <a:effectLst/>
                <a:latin typeface="+mj-lt"/>
              </a:rPr>
              <a:t>more likely</a:t>
            </a:r>
            <a:r>
              <a:rPr lang="en-GB" b="0" i="0" dirty="0">
                <a:solidFill>
                  <a:srgbClr val="3A3A3A"/>
                </a:solidFill>
                <a:effectLst/>
                <a:latin typeface="+mj-lt"/>
              </a:rPr>
              <a:t> that individuals will develop a mental health problem. They include biological, psychological, or social factors in the individual, family, or community. The more risk factors a person has, the more he/she is at risk for suicide and other self-destructive behaviours, such as substance abuse.</a:t>
            </a:r>
          </a:p>
          <a:p>
            <a:endParaRPr lang="en-GB" dirty="0"/>
          </a:p>
        </p:txBody>
      </p:sp>
    </p:spTree>
    <p:extLst>
      <p:ext uri="{BB962C8B-B14F-4D97-AF65-F5344CB8AC3E}">
        <p14:creationId xmlns:p14="http://schemas.microsoft.com/office/powerpoint/2010/main" val="2105940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AC2A0-083D-4828-AB76-535A95EA3CC1}"/>
              </a:ext>
            </a:extLst>
          </p:cNvPr>
          <p:cNvSpPr>
            <a:spLocks noGrp="1"/>
          </p:cNvSpPr>
          <p:nvPr>
            <p:ph type="title"/>
          </p:nvPr>
        </p:nvSpPr>
        <p:spPr/>
        <p:txBody>
          <a:bodyPr/>
          <a:lstStyle/>
          <a:p>
            <a:r>
              <a:rPr lang="en-GB" dirty="0"/>
              <a:t>Individual Risk Factors</a:t>
            </a:r>
            <a:br>
              <a:rPr lang="en-GB" dirty="0"/>
            </a:br>
            <a:endParaRPr lang="en-GB" dirty="0"/>
          </a:p>
        </p:txBody>
      </p:sp>
      <p:sp>
        <p:nvSpPr>
          <p:cNvPr id="3" name="Content Placeholder 2">
            <a:extLst>
              <a:ext uri="{FF2B5EF4-FFF2-40B4-BE49-F238E27FC236}">
                <a16:creationId xmlns:a16="http://schemas.microsoft.com/office/drawing/2014/main" id="{2AFF334B-027A-4D5F-BDEA-C87DF593C329}"/>
              </a:ext>
            </a:extLst>
          </p:cNvPr>
          <p:cNvSpPr>
            <a:spLocks noGrp="1"/>
          </p:cNvSpPr>
          <p:nvPr>
            <p:ph idx="1"/>
          </p:nvPr>
        </p:nvSpPr>
        <p:spPr/>
        <p:txBody>
          <a:bodyPr>
            <a:normAutofit fontScale="85000" lnSpcReduction="20000"/>
          </a:bodyPr>
          <a:lstStyle/>
          <a:p>
            <a:endParaRPr lang="en-GB" dirty="0"/>
          </a:p>
          <a:p>
            <a:r>
              <a:rPr lang="en-GB" dirty="0"/>
              <a:t>Mental health problems, including depression, bipolar disorder, and anxiety disorders</a:t>
            </a:r>
          </a:p>
          <a:p>
            <a:r>
              <a:rPr lang="en-GB" dirty="0"/>
              <a:t>Alcohol and other substance use problems</a:t>
            </a:r>
          </a:p>
          <a:p>
            <a:r>
              <a:rPr lang="en-GB" dirty="0"/>
              <a:t>Loss (due to death, relationship, or job)</a:t>
            </a:r>
          </a:p>
          <a:p>
            <a:r>
              <a:rPr lang="en-GB" dirty="0"/>
              <a:t>Feelings of hopelessness, helplessness, or desperation</a:t>
            </a:r>
          </a:p>
          <a:p>
            <a:r>
              <a:rPr lang="en-GB" dirty="0"/>
              <a:t>History of trauma or abuse (e.g. physical, mental, or sexual)</a:t>
            </a:r>
          </a:p>
          <a:p>
            <a:r>
              <a:rPr lang="en-GB" dirty="0"/>
              <a:t>Fascination with death and violence</a:t>
            </a:r>
          </a:p>
          <a:p>
            <a:r>
              <a:rPr lang="en-GB" dirty="0"/>
              <a:t>History of bullying or violence</a:t>
            </a:r>
          </a:p>
          <a:p>
            <a:r>
              <a:rPr lang="en-GB" dirty="0"/>
              <a:t>Confusion or conflict about sexual identity</a:t>
            </a:r>
          </a:p>
        </p:txBody>
      </p:sp>
    </p:spTree>
    <p:extLst>
      <p:ext uri="{BB962C8B-B14F-4D97-AF65-F5344CB8AC3E}">
        <p14:creationId xmlns:p14="http://schemas.microsoft.com/office/powerpoint/2010/main" val="261406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DF85-4683-47C7-87DA-E662FE4D5B91}"/>
              </a:ext>
            </a:extLst>
          </p:cNvPr>
          <p:cNvSpPr>
            <a:spLocks noGrp="1"/>
          </p:cNvSpPr>
          <p:nvPr>
            <p:ph type="title"/>
          </p:nvPr>
        </p:nvSpPr>
        <p:spPr/>
        <p:txBody>
          <a:bodyPr/>
          <a:lstStyle/>
          <a:p>
            <a:r>
              <a:rPr lang="en-GB" dirty="0"/>
              <a:t>Family Risk Factors</a:t>
            </a:r>
            <a:br>
              <a:rPr lang="en-GB" dirty="0"/>
            </a:br>
            <a:endParaRPr lang="en-GB" dirty="0"/>
          </a:p>
        </p:txBody>
      </p:sp>
      <p:sp>
        <p:nvSpPr>
          <p:cNvPr id="3" name="Content Placeholder 2">
            <a:extLst>
              <a:ext uri="{FF2B5EF4-FFF2-40B4-BE49-F238E27FC236}">
                <a16:creationId xmlns:a16="http://schemas.microsoft.com/office/drawing/2014/main" id="{0B749798-B9B0-43DE-9C4D-CD0AD414AF19}"/>
              </a:ext>
            </a:extLst>
          </p:cNvPr>
          <p:cNvSpPr>
            <a:spLocks noGrp="1"/>
          </p:cNvSpPr>
          <p:nvPr>
            <p:ph idx="1"/>
          </p:nvPr>
        </p:nvSpPr>
        <p:spPr/>
        <p:txBody>
          <a:bodyPr/>
          <a:lstStyle/>
          <a:p>
            <a:endParaRPr lang="en-GB" dirty="0"/>
          </a:p>
          <a:p>
            <a:r>
              <a:rPr lang="en-GB" dirty="0"/>
              <a:t>Family history of suicide</a:t>
            </a:r>
          </a:p>
          <a:p>
            <a:r>
              <a:rPr lang="en-GB" dirty="0"/>
              <a:t>Depressed and/or suicidal parents</a:t>
            </a:r>
          </a:p>
          <a:p>
            <a:r>
              <a:rPr lang="en-GB" dirty="0"/>
              <a:t>Alcoholic and/or drug-addicted parents</a:t>
            </a:r>
          </a:p>
          <a:p>
            <a:r>
              <a:rPr lang="en-GB" dirty="0"/>
              <a:t>Changes in family structure (e.g. death, divorce, remarriage, frequent moves/relocation)</a:t>
            </a:r>
          </a:p>
          <a:p>
            <a:r>
              <a:rPr lang="en-GB" dirty="0"/>
              <a:t>Financial difficulties</a:t>
            </a:r>
          </a:p>
        </p:txBody>
      </p:sp>
    </p:spTree>
    <p:extLst>
      <p:ext uri="{BB962C8B-B14F-4D97-AF65-F5344CB8AC3E}">
        <p14:creationId xmlns:p14="http://schemas.microsoft.com/office/powerpoint/2010/main" val="1003379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2D87-9BC4-474A-890E-AF5BF04D4D9D}"/>
              </a:ext>
            </a:extLst>
          </p:cNvPr>
          <p:cNvSpPr>
            <a:spLocks noGrp="1"/>
          </p:cNvSpPr>
          <p:nvPr>
            <p:ph type="title"/>
          </p:nvPr>
        </p:nvSpPr>
        <p:spPr/>
        <p:txBody>
          <a:bodyPr/>
          <a:lstStyle/>
          <a:p>
            <a:pPr algn="ctr"/>
            <a:br>
              <a:rPr lang="en-GB" dirty="0"/>
            </a:br>
            <a:r>
              <a:rPr lang="en-GB" b="1" dirty="0"/>
              <a:t>Qualification Overview</a:t>
            </a:r>
          </a:p>
        </p:txBody>
      </p:sp>
      <p:sp>
        <p:nvSpPr>
          <p:cNvPr id="3" name="Content Placeholder 2">
            <a:extLst>
              <a:ext uri="{FF2B5EF4-FFF2-40B4-BE49-F238E27FC236}">
                <a16:creationId xmlns:a16="http://schemas.microsoft.com/office/drawing/2014/main" id="{2A951FE3-B22E-472D-8CBA-3B0D9E1A1F15}"/>
              </a:ext>
            </a:extLst>
          </p:cNvPr>
          <p:cNvSpPr>
            <a:spLocks noGrp="1"/>
          </p:cNvSpPr>
          <p:nvPr>
            <p:ph idx="1"/>
          </p:nvPr>
        </p:nvSpPr>
        <p:spPr/>
        <p:txBody>
          <a:bodyPr>
            <a:normAutofit lnSpcReduction="10000"/>
          </a:bodyPr>
          <a:lstStyle/>
          <a:p>
            <a:pPr lvl="0"/>
            <a:r>
              <a:rPr lang="en-US" sz="2400" b="1" dirty="0">
                <a:solidFill>
                  <a:prstClr val="black"/>
                </a:solidFill>
              </a:rPr>
              <a:t>Unit 1</a:t>
            </a:r>
          </a:p>
          <a:p>
            <a:pPr lvl="0"/>
            <a:r>
              <a:rPr lang="en-US" sz="2400" dirty="0">
                <a:solidFill>
                  <a:prstClr val="black"/>
                </a:solidFill>
              </a:rPr>
              <a:t>This unit will provide learners with an understanding and awareness of mental health, common mental health disorders and issues, and to encourage people to talk about mental health. </a:t>
            </a:r>
          </a:p>
          <a:p>
            <a:pPr lvl="0"/>
            <a:r>
              <a:rPr lang="en-US" sz="2400" b="1" dirty="0">
                <a:solidFill>
                  <a:prstClr val="black"/>
                </a:solidFill>
              </a:rPr>
              <a:t>Unit 2</a:t>
            </a:r>
          </a:p>
          <a:p>
            <a:pPr lvl="0"/>
            <a:r>
              <a:rPr lang="en-US" sz="2400" dirty="0">
                <a:solidFill>
                  <a:prstClr val="black"/>
                </a:solidFill>
              </a:rPr>
              <a:t>Furthermore, this unit should provide learners with the ability to apply their knowledge of mental health through recognising and responding to the signs of mental ill health in themselves and others and be able to offer mental health first aid to people experiencing mental ill health.</a:t>
            </a:r>
          </a:p>
          <a:p>
            <a:pPr marL="0" indent="0">
              <a:buNone/>
            </a:pPr>
            <a:endParaRPr lang="en-GB" dirty="0"/>
          </a:p>
        </p:txBody>
      </p:sp>
    </p:spTree>
    <p:extLst>
      <p:ext uri="{BB962C8B-B14F-4D97-AF65-F5344CB8AC3E}">
        <p14:creationId xmlns:p14="http://schemas.microsoft.com/office/powerpoint/2010/main" val="2471620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ECA18-43D3-4831-AF64-3AF72498EFB1}"/>
              </a:ext>
            </a:extLst>
          </p:cNvPr>
          <p:cNvSpPr>
            <a:spLocks noGrp="1"/>
          </p:cNvSpPr>
          <p:nvPr>
            <p:ph type="title"/>
          </p:nvPr>
        </p:nvSpPr>
        <p:spPr/>
        <p:txBody>
          <a:bodyPr/>
          <a:lstStyle/>
          <a:p>
            <a:r>
              <a:rPr lang="en-GB" dirty="0"/>
              <a:t>Community Risk Factors</a:t>
            </a:r>
            <a:br>
              <a:rPr lang="en-GB" dirty="0"/>
            </a:br>
            <a:endParaRPr lang="en-GB" dirty="0"/>
          </a:p>
        </p:txBody>
      </p:sp>
      <p:sp>
        <p:nvSpPr>
          <p:cNvPr id="3" name="Content Placeholder 2">
            <a:extLst>
              <a:ext uri="{FF2B5EF4-FFF2-40B4-BE49-F238E27FC236}">
                <a16:creationId xmlns:a16="http://schemas.microsoft.com/office/drawing/2014/main" id="{B9707F9C-0EC0-4157-9CC0-F116DC50B5AD}"/>
              </a:ext>
            </a:extLst>
          </p:cNvPr>
          <p:cNvSpPr>
            <a:spLocks noGrp="1"/>
          </p:cNvSpPr>
          <p:nvPr>
            <p:ph idx="1"/>
          </p:nvPr>
        </p:nvSpPr>
        <p:spPr/>
        <p:txBody>
          <a:bodyPr>
            <a:normAutofit/>
          </a:bodyPr>
          <a:lstStyle/>
          <a:p>
            <a:endParaRPr lang="en-GB" dirty="0"/>
          </a:p>
          <a:p>
            <a:r>
              <a:rPr lang="en-GB" dirty="0"/>
              <a:t>Lack of access to helping services</a:t>
            </a:r>
          </a:p>
          <a:p>
            <a:r>
              <a:rPr lang="en-GB" dirty="0"/>
              <a:t>Loss of family, friends, or idols to suicide</a:t>
            </a:r>
          </a:p>
          <a:p>
            <a:r>
              <a:rPr lang="en-GB" dirty="0"/>
              <a:t>Anniversary of someone else’s suicide or other death</a:t>
            </a:r>
          </a:p>
          <a:p>
            <a:r>
              <a:rPr lang="en-GB" dirty="0"/>
              <a:t>Incarceration or loss of freedom; </a:t>
            </a:r>
            <a:r>
              <a:rPr lang="en-GB" dirty="0" err="1"/>
              <a:t>i.e</a:t>
            </a:r>
            <a:r>
              <a:rPr lang="en-GB" dirty="0"/>
              <a:t> trouble with the law</a:t>
            </a:r>
          </a:p>
        </p:txBody>
      </p:sp>
    </p:spTree>
    <p:extLst>
      <p:ext uri="{BB962C8B-B14F-4D97-AF65-F5344CB8AC3E}">
        <p14:creationId xmlns:p14="http://schemas.microsoft.com/office/powerpoint/2010/main" val="3903130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34A4-C88D-4E96-A039-17AE6A575B1C}"/>
              </a:ext>
            </a:extLst>
          </p:cNvPr>
          <p:cNvSpPr>
            <a:spLocks noGrp="1"/>
          </p:cNvSpPr>
          <p:nvPr>
            <p:ph type="title"/>
          </p:nvPr>
        </p:nvSpPr>
        <p:spPr/>
        <p:txBody>
          <a:bodyPr/>
          <a:lstStyle/>
          <a:p>
            <a:pPr algn="ctr"/>
            <a:r>
              <a:rPr lang="en-US" sz="2800" dirty="0">
                <a:solidFill>
                  <a:schemeClr val="tx1"/>
                </a:solidFill>
              </a:rPr>
              <a:t>Biological Risk Factors</a:t>
            </a:r>
          </a:p>
        </p:txBody>
      </p:sp>
      <p:sp>
        <p:nvSpPr>
          <p:cNvPr id="3" name="Text Placeholder 2">
            <a:extLst>
              <a:ext uri="{FF2B5EF4-FFF2-40B4-BE49-F238E27FC236}">
                <a16:creationId xmlns:a16="http://schemas.microsoft.com/office/drawing/2014/main" id="{E758B088-041C-4D6C-BACD-F4A37BB0DE17}"/>
              </a:ext>
            </a:extLst>
          </p:cNvPr>
          <p:cNvSpPr>
            <a:spLocks noGrp="1"/>
          </p:cNvSpPr>
          <p:nvPr>
            <p:ph type="body" sz="quarter" idx="4294967295"/>
          </p:nvPr>
        </p:nvSpPr>
        <p:spPr>
          <a:xfrm>
            <a:off x="468923" y="1227016"/>
            <a:ext cx="8221785" cy="5066906"/>
          </a:xfrm>
        </p:spPr>
        <p:txBody>
          <a:bodyPr/>
          <a:lstStyle/>
          <a:p>
            <a:pPr marL="0" indent="0">
              <a:buNone/>
            </a:pPr>
            <a:r>
              <a:rPr lang="en-GB" sz="1800" dirty="0"/>
              <a:t>Genetics:</a:t>
            </a:r>
          </a:p>
          <a:p>
            <a:r>
              <a:rPr lang="en-GB" sz="1800" dirty="0"/>
              <a:t>Twin and family studies such as Gottesman and Shields (1991) have investigated the genetic cause of mental illness.</a:t>
            </a:r>
          </a:p>
          <a:p>
            <a:pPr marL="0" indent="0">
              <a:buNone/>
            </a:pPr>
            <a:endParaRPr lang="en-GB" dirty="0"/>
          </a:p>
          <a:p>
            <a:pPr marL="0" indent="0">
              <a:buNone/>
            </a:pPr>
            <a:endParaRPr lang="en-US" dirty="0"/>
          </a:p>
        </p:txBody>
      </p:sp>
      <p:pic>
        <p:nvPicPr>
          <p:cNvPr id="4" name="Picture 3">
            <a:extLst>
              <a:ext uri="{FF2B5EF4-FFF2-40B4-BE49-F238E27FC236}">
                <a16:creationId xmlns:a16="http://schemas.microsoft.com/office/drawing/2014/main" id="{A4CBD9FA-1C10-4EE6-8035-40695083E6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0276" y="2237150"/>
            <a:ext cx="7940431" cy="3671277"/>
          </a:xfrm>
          <a:prstGeom prst="rect">
            <a:avLst/>
          </a:prstGeom>
        </p:spPr>
      </p:pic>
      <p:sp>
        <p:nvSpPr>
          <p:cNvPr id="5" name="Oval 4">
            <a:extLst>
              <a:ext uri="{FF2B5EF4-FFF2-40B4-BE49-F238E27FC236}">
                <a16:creationId xmlns:a16="http://schemas.microsoft.com/office/drawing/2014/main" id="{56284294-F00F-4684-97BF-C66716B5704B}"/>
              </a:ext>
            </a:extLst>
          </p:cNvPr>
          <p:cNvSpPr/>
          <p:nvPr/>
        </p:nvSpPr>
        <p:spPr>
          <a:xfrm>
            <a:off x="5248031" y="2665046"/>
            <a:ext cx="3087077" cy="126609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research shows evidence for and against this explanation.</a:t>
            </a:r>
            <a:endParaRPr lang="en-US" dirty="0"/>
          </a:p>
        </p:txBody>
      </p:sp>
    </p:spTree>
    <p:extLst>
      <p:ext uri="{BB962C8B-B14F-4D97-AF65-F5344CB8AC3E}">
        <p14:creationId xmlns:p14="http://schemas.microsoft.com/office/powerpoint/2010/main" val="926574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04FC9-CE9D-4288-824F-86C0062CFE06}"/>
              </a:ext>
            </a:extLst>
          </p:cNvPr>
          <p:cNvSpPr>
            <a:spLocks noGrp="1"/>
          </p:cNvSpPr>
          <p:nvPr>
            <p:ph type="title"/>
          </p:nvPr>
        </p:nvSpPr>
        <p:spPr>
          <a:xfrm>
            <a:off x="243293" y="414217"/>
            <a:ext cx="6504748" cy="500184"/>
          </a:xfrm>
        </p:spPr>
        <p:txBody>
          <a:bodyPr/>
          <a:lstStyle/>
          <a:p>
            <a:pPr algn="ctr"/>
            <a:r>
              <a:rPr lang="en-GB" sz="2800" dirty="0">
                <a:solidFill>
                  <a:schemeClr val="tx1"/>
                </a:solidFill>
              </a:rPr>
              <a:t>Faulty Thinking</a:t>
            </a:r>
            <a:endParaRPr lang="en-US" sz="2800" dirty="0">
              <a:solidFill>
                <a:schemeClr val="tx1"/>
              </a:solidFill>
            </a:endParaRPr>
          </a:p>
        </p:txBody>
      </p:sp>
      <p:sp>
        <p:nvSpPr>
          <p:cNvPr id="3" name="Text Placeholder 2">
            <a:extLst>
              <a:ext uri="{FF2B5EF4-FFF2-40B4-BE49-F238E27FC236}">
                <a16:creationId xmlns:a16="http://schemas.microsoft.com/office/drawing/2014/main" id="{F63C7DBC-A1CE-4B19-963F-71DE04907DD9}"/>
              </a:ext>
            </a:extLst>
          </p:cNvPr>
          <p:cNvSpPr>
            <a:spLocks noGrp="1"/>
          </p:cNvSpPr>
          <p:nvPr>
            <p:ph type="body" sz="quarter" idx="4294967295"/>
          </p:nvPr>
        </p:nvSpPr>
        <p:spPr>
          <a:xfrm>
            <a:off x="468923" y="1227016"/>
            <a:ext cx="8221785" cy="2511607"/>
          </a:xfrm>
        </p:spPr>
        <p:txBody>
          <a:bodyPr>
            <a:normAutofit fontScale="77500" lnSpcReduction="20000"/>
          </a:bodyPr>
          <a:lstStyle/>
          <a:p>
            <a:endParaRPr lang="en-GB" sz="4200" dirty="0"/>
          </a:p>
          <a:p>
            <a:pPr marL="0" indent="0" algn="ctr">
              <a:buNone/>
            </a:pPr>
            <a:r>
              <a:rPr lang="en-GB" sz="4200" i="1" dirty="0">
                <a:solidFill>
                  <a:srgbClr val="FF0000"/>
                </a:solidFill>
              </a:rPr>
              <a:t>Cognitive Psychologists suggest that mental illness is caused by ‘faulty thinking’</a:t>
            </a:r>
          </a:p>
          <a:p>
            <a:pPr marL="0" indent="0">
              <a:buNone/>
            </a:pPr>
            <a:endParaRPr lang="en-GB" sz="2000" dirty="0"/>
          </a:p>
          <a:p>
            <a:pPr marL="0" indent="0" algn="ctr">
              <a:buNone/>
            </a:pPr>
            <a:r>
              <a:rPr lang="en-GB" sz="5000" b="0" i="0" dirty="0">
                <a:solidFill>
                  <a:srgbClr val="2A2A2A"/>
                </a:solidFill>
                <a:effectLst/>
              </a:rPr>
              <a:t>Albert Ellis’s ABC Model</a:t>
            </a:r>
            <a:endParaRPr lang="en-GB" sz="5000" dirty="0"/>
          </a:p>
          <a:p>
            <a:endParaRPr lang="en-GB" dirty="0"/>
          </a:p>
          <a:p>
            <a:endParaRPr lang="en-GB" dirty="0"/>
          </a:p>
          <a:p>
            <a:endParaRPr lang="en-US" dirty="0"/>
          </a:p>
        </p:txBody>
      </p:sp>
      <p:pic>
        <p:nvPicPr>
          <p:cNvPr id="1026" name="Picture 2" descr="abc model albert ellis">
            <a:extLst>
              <a:ext uri="{FF2B5EF4-FFF2-40B4-BE49-F238E27FC236}">
                <a16:creationId xmlns:a16="http://schemas.microsoft.com/office/drawing/2014/main" id="{24AB569C-A719-4CFF-94BF-0718CD7A1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826" y="3609471"/>
            <a:ext cx="7199452" cy="251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6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bcde model albert ellis">
            <a:extLst>
              <a:ext uri="{FF2B5EF4-FFF2-40B4-BE49-F238E27FC236}">
                <a16:creationId xmlns:a16="http://schemas.microsoft.com/office/drawing/2014/main" id="{DA09379A-B5F9-4E66-B64C-78C2124D97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0" y="1384300"/>
            <a:ext cx="8178799" cy="40893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638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gnitive Model">
            <a:extLst>
              <a:ext uri="{FF2B5EF4-FFF2-40B4-BE49-F238E27FC236}">
                <a16:creationId xmlns:a16="http://schemas.microsoft.com/office/drawing/2014/main" id="{941F7ECB-3C7B-45C2-9EAD-985346646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319514"/>
            <a:ext cx="8067675" cy="490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315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6B17-8627-4C2B-AB6B-19C099E3D485}"/>
              </a:ext>
            </a:extLst>
          </p:cNvPr>
          <p:cNvSpPr>
            <a:spLocks noGrp="1"/>
          </p:cNvSpPr>
          <p:nvPr>
            <p:ph type="title"/>
          </p:nvPr>
        </p:nvSpPr>
        <p:spPr/>
        <p:txBody>
          <a:bodyPr/>
          <a:lstStyle/>
          <a:p>
            <a:br>
              <a:rPr lang="en-GB" b="1" i="0" dirty="0">
                <a:solidFill>
                  <a:srgbClr val="2A2A2A"/>
                </a:solidFill>
                <a:effectLst/>
                <a:latin typeface="lato" panose="020F0502020204030203" pitchFamily="34" charset="0"/>
              </a:rPr>
            </a:br>
            <a:endParaRPr lang="en-GB" dirty="0"/>
          </a:p>
        </p:txBody>
      </p:sp>
      <p:sp>
        <p:nvSpPr>
          <p:cNvPr id="3" name="Content Placeholder 2">
            <a:extLst>
              <a:ext uri="{FF2B5EF4-FFF2-40B4-BE49-F238E27FC236}">
                <a16:creationId xmlns:a16="http://schemas.microsoft.com/office/drawing/2014/main" id="{FCE8DFA9-4575-486E-865C-C55CFF581C2B}"/>
              </a:ext>
            </a:extLst>
          </p:cNvPr>
          <p:cNvSpPr>
            <a:spLocks noGrp="1"/>
          </p:cNvSpPr>
          <p:nvPr>
            <p:ph idx="1"/>
          </p:nvPr>
        </p:nvSpPr>
        <p:spPr/>
        <p:txBody>
          <a:bodyPr>
            <a:normAutofit lnSpcReduction="10000"/>
          </a:bodyPr>
          <a:lstStyle/>
          <a:p>
            <a:pPr algn="l"/>
            <a:r>
              <a:rPr lang="en-GB" dirty="0">
                <a:solidFill>
                  <a:srgbClr val="2A2A2A"/>
                </a:solidFill>
              </a:rPr>
              <a:t>W</a:t>
            </a:r>
            <a:r>
              <a:rPr lang="en-GB" b="0" i="0" dirty="0">
                <a:solidFill>
                  <a:srgbClr val="2A2A2A"/>
                </a:solidFill>
                <a:effectLst/>
              </a:rPr>
              <a:t>hile environmental factors can undoubtedly harm our lives, we do have some control over how we react and respond to those factors. For the most part, the more positively we respond, the more positive our outcomes will be.</a:t>
            </a:r>
          </a:p>
          <a:p>
            <a:pPr algn="l"/>
            <a:r>
              <a:rPr lang="en-GB" b="0" i="0" dirty="0">
                <a:solidFill>
                  <a:srgbClr val="2A2A2A"/>
                </a:solidFill>
                <a:effectLst/>
              </a:rPr>
              <a:t>This doesn’t mean that no harm can come to someone with a positive attitude, but it does mean that a positive attitude can get someone through rough times quicker and more effectively. Having a positive attitude also does not cost anything, so it cannot hurt to try to keep a positive outlook.</a:t>
            </a:r>
          </a:p>
          <a:p>
            <a:endParaRPr lang="en-GB" dirty="0"/>
          </a:p>
        </p:txBody>
      </p:sp>
    </p:spTree>
    <p:extLst>
      <p:ext uri="{BB962C8B-B14F-4D97-AF65-F5344CB8AC3E}">
        <p14:creationId xmlns:p14="http://schemas.microsoft.com/office/powerpoint/2010/main" val="1447630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564F-4948-4CAF-8F02-D335D24CB3A4}"/>
              </a:ext>
            </a:extLst>
          </p:cNvPr>
          <p:cNvSpPr>
            <a:spLocks noGrp="1"/>
          </p:cNvSpPr>
          <p:nvPr>
            <p:ph type="title" idx="4294967295"/>
          </p:nvPr>
        </p:nvSpPr>
        <p:spPr>
          <a:xfrm>
            <a:off x="624840" y="1122363"/>
            <a:ext cx="2400300" cy="2387600"/>
          </a:xfrm>
        </p:spPr>
        <p:txBody>
          <a:bodyPr vert="horz" lIns="91440" tIns="45720" rIns="91440" bIns="45720" rtlCol="0" anchor="b">
            <a:normAutofit fontScale="90000"/>
          </a:bodyPr>
          <a:lstStyle/>
          <a:p>
            <a:pPr marL="0" indent="0"/>
            <a:br>
              <a:rPr lang="en-US" sz="2300" b="1" kern="1200" dirty="0">
                <a:solidFill>
                  <a:schemeClr val="tx1"/>
                </a:solidFill>
                <a:latin typeface="+mj-lt"/>
                <a:ea typeface="+mj-ea"/>
                <a:cs typeface="+mj-cs"/>
              </a:rPr>
            </a:br>
            <a:r>
              <a:rPr lang="en-US" sz="2000" b="1" kern="1200" dirty="0">
                <a:solidFill>
                  <a:schemeClr val="tx1"/>
                </a:solidFill>
                <a:latin typeface="+mj-lt"/>
                <a:ea typeface="+mj-ea"/>
                <a:cs typeface="+mj-cs"/>
              </a:rPr>
              <a:t>Section 4</a:t>
            </a:r>
            <a:br>
              <a:rPr lang="en-US" sz="2000" b="1" kern="1200" dirty="0">
                <a:solidFill>
                  <a:schemeClr val="tx1"/>
                </a:solidFill>
                <a:latin typeface="+mj-lt"/>
                <a:ea typeface="+mj-ea"/>
                <a:cs typeface="+mj-cs"/>
              </a:rPr>
            </a:br>
            <a:br>
              <a:rPr lang="en-US" sz="2000" b="1" kern="1200" dirty="0">
                <a:solidFill>
                  <a:schemeClr val="tx1"/>
                </a:solidFill>
                <a:latin typeface="+mj-lt"/>
                <a:ea typeface="+mj-ea"/>
                <a:cs typeface="+mj-cs"/>
              </a:rPr>
            </a:br>
            <a:r>
              <a:rPr lang="en-US" sz="2000" b="1" kern="1200" dirty="0">
                <a:solidFill>
                  <a:schemeClr val="tx1"/>
                </a:solidFill>
                <a:latin typeface="+mj-lt"/>
                <a:ea typeface="+mj-ea"/>
                <a:cs typeface="+mj-cs"/>
              </a:rPr>
              <a:t>Common treatments and understanding the support/advice available for mental ill health</a:t>
            </a:r>
            <a:br>
              <a:rPr lang="en-US" sz="2000" b="1" kern="1200" dirty="0">
                <a:solidFill>
                  <a:schemeClr val="tx1"/>
                </a:solidFill>
                <a:latin typeface="+mj-lt"/>
                <a:ea typeface="+mj-ea"/>
                <a:cs typeface="+mj-cs"/>
              </a:rPr>
            </a:br>
            <a:endParaRPr lang="en-US" sz="2000" b="1" kern="1200" dirty="0">
              <a:solidFill>
                <a:schemeClr val="tx1"/>
              </a:solidFill>
              <a:latin typeface="+mj-lt"/>
              <a:ea typeface="+mj-ea"/>
              <a:cs typeface="+mj-cs"/>
            </a:endParaRPr>
          </a:p>
        </p:txBody>
      </p:sp>
      <p:pic>
        <p:nvPicPr>
          <p:cNvPr id="9" name="Picture 8" descr="Logo&#10;&#10;Description automatically generated">
            <a:extLst>
              <a:ext uri="{FF2B5EF4-FFF2-40B4-BE49-F238E27FC236}">
                <a16:creationId xmlns:a16="http://schemas.microsoft.com/office/drawing/2014/main" id="{F13707AC-7F5F-4433-8A44-4104E0C8F4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1598" y="643347"/>
            <a:ext cx="1704729" cy="896357"/>
          </a:xfrm>
          <a:prstGeom prst="rect">
            <a:avLst/>
          </a:prstGeom>
        </p:spPr>
      </p:pic>
      <p:pic>
        <p:nvPicPr>
          <p:cNvPr id="7" name="Picture 6">
            <a:extLst>
              <a:ext uri="{FF2B5EF4-FFF2-40B4-BE49-F238E27FC236}">
                <a16:creationId xmlns:a16="http://schemas.microsoft.com/office/drawing/2014/main" id="{50CABEC5-D3BC-4A0C-BAB9-3EA79546DB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1520" y="2847858"/>
            <a:ext cx="1642096" cy="1094730"/>
          </a:xfrm>
          <a:prstGeom prst="rect">
            <a:avLst/>
          </a:prstGeom>
        </p:spPr>
      </p:pic>
      <p:cxnSp>
        <p:nvCxnSpPr>
          <p:cNvPr id="1032" name="Straight Connector 138">
            <a:extLst>
              <a:ext uri="{FF2B5EF4-FFF2-40B4-BE49-F238E27FC236}">
                <a16:creationId xmlns:a16="http://schemas.microsoft.com/office/drawing/2014/main" id="{DC034BB4-8B50-4484-85C4-0CE4699284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7996" y="0"/>
            <a:ext cx="0" cy="6858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1B200F7-B57A-4824-BB91-B6624450A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220" y="2228770"/>
            <a:ext cx="2157776"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902062F-7F47-41E5-8574-2D1492D58E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7995" y="3429000"/>
            <a:ext cx="349758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A92245C-961F-47D5-9691-272D28692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220" y="4568202"/>
            <a:ext cx="2157776"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white sign with green text&#10;&#10;Description automatically generated with low confidence">
            <a:extLst>
              <a:ext uri="{FF2B5EF4-FFF2-40B4-BE49-F238E27FC236}">
                <a16:creationId xmlns:a16="http://schemas.microsoft.com/office/drawing/2014/main" id="{AC55ECDB-766D-4EC8-9C2B-FE739910A649}"/>
              </a:ext>
            </a:extLst>
          </p:cNvPr>
          <p:cNvPicPr>
            <a:picLocks noChangeAspect="1"/>
          </p:cNvPicPr>
          <p:nvPr/>
        </p:nvPicPr>
        <p:blipFill rotWithShape="1">
          <a:blip r:embed="rId5" cstate="email">
            <a:extLst>
              <a:ext uri="{28A0092B-C50C-407E-A947-70E740481C1C}">
                <a14:useLocalDpi xmlns:a14="http://schemas.microsoft.com/office/drawing/2010/main"/>
              </a:ext>
            </a:extLst>
          </a:blip>
          <a:stretch/>
        </p:blipFill>
        <p:spPr>
          <a:xfrm>
            <a:off x="5922376" y="1721488"/>
            <a:ext cx="2997729" cy="834150"/>
          </a:xfrm>
          <a:prstGeom prst="rect">
            <a:avLst/>
          </a:prstGeom>
        </p:spPr>
      </p:pic>
      <p:pic>
        <p:nvPicPr>
          <p:cNvPr id="5" name="Picture 4" descr="Icon&#10;&#10;Description automatically generated">
            <a:extLst>
              <a:ext uri="{FF2B5EF4-FFF2-40B4-BE49-F238E27FC236}">
                <a16:creationId xmlns:a16="http://schemas.microsoft.com/office/drawing/2014/main" id="{B5D78380-085C-4DB6-A476-7AC1B1C23D0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888155" y="3942588"/>
            <a:ext cx="2986269" cy="1705337"/>
          </a:xfrm>
          <a:prstGeom prst="rect">
            <a:avLst/>
          </a:prstGeom>
        </p:spPr>
      </p:pic>
      <p:sp>
        <p:nvSpPr>
          <p:cNvPr id="6" name="TextBox 5">
            <a:extLst>
              <a:ext uri="{FF2B5EF4-FFF2-40B4-BE49-F238E27FC236}">
                <a16:creationId xmlns:a16="http://schemas.microsoft.com/office/drawing/2014/main" id="{6D9150E2-5D63-48D5-B984-F213D2E9FDAF}"/>
              </a:ext>
            </a:extLst>
          </p:cNvPr>
          <p:cNvSpPr txBox="1"/>
          <p:nvPr/>
        </p:nvSpPr>
        <p:spPr>
          <a:xfrm>
            <a:off x="5888155" y="5647926"/>
            <a:ext cx="2986269" cy="369332"/>
          </a:xfrm>
          <a:prstGeom prst="rect">
            <a:avLst/>
          </a:prstGeom>
          <a:noFill/>
        </p:spPr>
        <p:txBody>
          <a:bodyPr wrap="square" rtlCol="0">
            <a:spAutoFit/>
          </a:bodyPr>
          <a:lstStyle/>
          <a:p>
            <a:r>
              <a:rPr lang="en-GB" sz="900">
                <a:hlinkClick r:id="rId7" tooltip="http://journalistsresource.org/studies/government/health-care/mental-health-care-coverage-young-adults-affordable-care-act"/>
              </a:rPr>
              <a:t>This Photo</a:t>
            </a:r>
            <a:r>
              <a:rPr lang="en-GB" sz="900"/>
              <a:t> by Unknown Author is licensed under </a:t>
            </a:r>
            <a:r>
              <a:rPr lang="en-GB" sz="900">
                <a:hlinkClick r:id="rId8" tooltip="https://creativecommons.org/licenses/by-nd/3.0/"/>
              </a:rPr>
              <a:t>CC BY-ND</a:t>
            </a:r>
            <a:endParaRPr lang="en-GB" sz="900"/>
          </a:p>
        </p:txBody>
      </p:sp>
      <p:pic>
        <p:nvPicPr>
          <p:cNvPr id="10" name="Picture 9" descr="A hand holding a phone&#10;&#10;Description automatically generated with medium confidence">
            <a:extLst>
              <a:ext uri="{FF2B5EF4-FFF2-40B4-BE49-F238E27FC236}">
                <a16:creationId xmlns:a16="http://schemas.microsoft.com/office/drawing/2014/main" id="{11A18911-0825-4067-BDB6-4DCBB6E0F6E7}"/>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426972" y="4795256"/>
            <a:ext cx="2827934" cy="1615939"/>
          </a:xfrm>
          <a:prstGeom prst="rect">
            <a:avLst/>
          </a:prstGeom>
        </p:spPr>
      </p:pic>
    </p:spTree>
    <p:extLst>
      <p:ext uri="{BB962C8B-B14F-4D97-AF65-F5344CB8AC3E}">
        <p14:creationId xmlns:p14="http://schemas.microsoft.com/office/powerpoint/2010/main" val="951348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08DD1-F671-4780-B7F6-671203D7EB26}"/>
              </a:ext>
            </a:extLst>
          </p:cNvPr>
          <p:cNvSpPr>
            <a:spLocks noGrp="1"/>
          </p:cNvSpPr>
          <p:nvPr>
            <p:ph type="title"/>
          </p:nvPr>
        </p:nvSpPr>
        <p:spPr/>
        <p:txBody>
          <a:bodyPr/>
          <a:lstStyle/>
          <a:p>
            <a:r>
              <a:rPr lang="en-GB" dirty="0"/>
              <a:t>Common treatments</a:t>
            </a:r>
          </a:p>
        </p:txBody>
      </p:sp>
      <p:sp>
        <p:nvSpPr>
          <p:cNvPr id="3" name="Content Placeholder 2">
            <a:extLst>
              <a:ext uri="{FF2B5EF4-FFF2-40B4-BE49-F238E27FC236}">
                <a16:creationId xmlns:a16="http://schemas.microsoft.com/office/drawing/2014/main" id="{885623B4-5359-422D-92EE-47338C364CD9}"/>
              </a:ext>
            </a:extLst>
          </p:cNvPr>
          <p:cNvSpPr>
            <a:spLocks noGrp="1"/>
          </p:cNvSpPr>
          <p:nvPr>
            <p:ph idx="1"/>
          </p:nvPr>
        </p:nvSpPr>
        <p:spPr/>
        <p:txBody>
          <a:bodyPr/>
          <a:lstStyle/>
          <a:p>
            <a:r>
              <a:rPr lang="en-GB" dirty="0"/>
              <a:t>1. Drugs </a:t>
            </a:r>
            <a:r>
              <a:rPr lang="en-GB"/>
              <a:t>– the most </a:t>
            </a:r>
            <a:r>
              <a:rPr lang="en-GB" dirty="0"/>
              <a:t>widely biological treatment work under the assumption that there is a chemical imbalance in our brains that affects our thoughts and behaviour.</a:t>
            </a:r>
          </a:p>
          <a:p>
            <a:pPr marL="0" indent="0" algn="ctr">
              <a:buNone/>
            </a:pPr>
            <a:r>
              <a:rPr lang="en-GB" dirty="0">
                <a:solidFill>
                  <a:srgbClr val="FF0000"/>
                </a:solidFill>
              </a:rPr>
              <a:t>*Have we heard of dopamine and serotonin?</a:t>
            </a:r>
          </a:p>
          <a:p>
            <a:pPr marL="0" indent="0" algn="ctr">
              <a:buNone/>
            </a:pPr>
            <a:endParaRPr lang="en-GB" dirty="0"/>
          </a:p>
          <a:p>
            <a:pPr marL="0" indent="0">
              <a:buNone/>
            </a:pPr>
            <a:r>
              <a:rPr lang="en-GB" dirty="0"/>
              <a:t>2. *Psychological treatments - therapy/counsellor/CBT</a:t>
            </a:r>
          </a:p>
          <a:p>
            <a:endParaRPr lang="en-GB" dirty="0"/>
          </a:p>
        </p:txBody>
      </p:sp>
    </p:spTree>
    <p:extLst>
      <p:ext uri="{BB962C8B-B14F-4D97-AF65-F5344CB8AC3E}">
        <p14:creationId xmlns:p14="http://schemas.microsoft.com/office/powerpoint/2010/main" val="2151469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E733-4DC5-4257-AB41-22EE519F2D72}"/>
              </a:ext>
            </a:extLst>
          </p:cNvPr>
          <p:cNvSpPr>
            <a:spLocks noGrp="1"/>
          </p:cNvSpPr>
          <p:nvPr>
            <p:ph type="title"/>
          </p:nvPr>
        </p:nvSpPr>
        <p:spPr>
          <a:xfrm>
            <a:off x="172041" y="386105"/>
            <a:ext cx="7448062" cy="500184"/>
          </a:xfrm>
        </p:spPr>
        <p:txBody>
          <a:bodyPr>
            <a:normAutofit fontScale="90000"/>
          </a:bodyPr>
          <a:lstStyle/>
          <a:p>
            <a:r>
              <a:rPr lang="en-US" dirty="0">
                <a:solidFill>
                  <a:schemeClr val="tx1"/>
                </a:solidFill>
              </a:rPr>
              <a:t>*Supporting Someone with Mental </a:t>
            </a:r>
            <a:br>
              <a:rPr lang="en-US" dirty="0">
                <a:solidFill>
                  <a:schemeClr val="tx1"/>
                </a:solidFill>
              </a:rPr>
            </a:br>
            <a:r>
              <a:rPr lang="en-US" dirty="0">
                <a:solidFill>
                  <a:schemeClr val="tx1"/>
                </a:solidFill>
              </a:rPr>
              <a:t>Health Issues</a:t>
            </a:r>
          </a:p>
        </p:txBody>
      </p:sp>
      <p:pic>
        <p:nvPicPr>
          <p:cNvPr id="4" name="Picture 3">
            <a:extLst>
              <a:ext uri="{FF2B5EF4-FFF2-40B4-BE49-F238E27FC236}">
                <a16:creationId xmlns:a16="http://schemas.microsoft.com/office/drawing/2014/main" id="{2E72077D-25AE-4848-BA8E-10668059AB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384" y="1511438"/>
            <a:ext cx="7833972" cy="4687181"/>
          </a:xfrm>
          <a:prstGeom prst="rect">
            <a:avLst/>
          </a:prstGeom>
        </p:spPr>
      </p:pic>
    </p:spTree>
    <p:extLst>
      <p:ext uri="{BB962C8B-B14F-4D97-AF65-F5344CB8AC3E}">
        <p14:creationId xmlns:p14="http://schemas.microsoft.com/office/powerpoint/2010/main" val="4031311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1514-0E32-4CD7-8F00-833FC145A97E}"/>
              </a:ext>
            </a:extLst>
          </p:cNvPr>
          <p:cNvSpPr>
            <a:spLocks noGrp="1"/>
          </p:cNvSpPr>
          <p:nvPr>
            <p:ph type="title"/>
          </p:nvPr>
        </p:nvSpPr>
        <p:spPr/>
        <p:txBody>
          <a:bodyPr>
            <a:normAutofit fontScale="90000"/>
          </a:bodyPr>
          <a:lstStyle/>
          <a:p>
            <a:r>
              <a:rPr lang="en-GB" dirty="0">
                <a:solidFill>
                  <a:schemeClr val="tx1"/>
                </a:solidFill>
              </a:rPr>
              <a:t>*Credible Information</a:t>
            </a:r>
            <a:endParaRPr lang="en-US" dirty="0">
              <a:solidFill>
                <a:schemeClr val="tx1"/>
              </a:solidFill>
            </a:endParaRPr>
          </a:p>
        </p:txBody>
      </p:sp>
      <p:sp>
        <p:nvSpPr>
          <p:cNvPr id="3" name="Text Placeholder 2">
            <a:extLst>
              <a:ext uri="{FF2B5EF4-FFF2-40B4-BE49-F238E27FC236}">
                <a16:creationId xmlns:a16="http://schemas.microsoft.com/office/drawing/2014/main" id="{4FD2CB78-D05F-4171-837D-BEE506C66A72}"/>
              </a:ext>
            </a:extLst>
          </p:cNvPr>
          <p:cNvSpPr>
            <a:spLocks noGrp="1"/>
          </p:cNvSpPr>
          <p:nvPr>
            <p:ph type="body" sz="quarter" idx="4294967295"/>
          </p:nvPr>
        </p:nvSpPr>
        <p:spPr>
          <a:xfrm>
            <a:off x="468923" y="1227015"/>
            <a:ext cx="8795072" cy="5203609"/>
          </a:xfrm>
        </p:spPr>
        <p:txBody>
          <a:bodyPr>
            <a:normAutofit fontScale="92500" lnSpcReduction="10000"/>
          </a:bodyPr>
          <a:lstStyle/>
          <a:p>
            <a:endParaRPr lang="en-US" dirty="0"/>
          </a:p>
          <a:p>
            <a:endParaRPr lang="en-US" dirty="0"/>
          </a:p>
          <a:p>
            <a:endParaRPr lang="en-GB" dirty="0"/>
          </a:p>
          <a:p>
            <a:pPr marL="0" indent="0">
              <a:buNone/>
            </a:pPr>
            <a:endParaRPr lang="en-GB" dirty="0"/>
          </a:p>
          <a:p>
            <a:pPr marL="0" indent="0">
              <a:buNone/>
            </a:pPr>
            <a:endParaRPr lang="en-US" dirty="0"/>
          </a:p>
          <a:p>
            <a:r>
              <a:rPr lang="en-US" dirty="0"/>
              <a:t>Discuss support options and methods of managing mental health.</a:t>
            </a:r>
          </a:p>
          <a:p>
            <a:r>
              <a:rPr lang="en-US" dirty="0"/>
              <a:t>Offer to attend appointments with you.</a:t>
            </a:r>
          </a:p>
          <a:p>
            <a:r>
              <a:rPr lang="en-US" dirty="0"/>
              <a:t>Help with everyday tasks and make suggestions for self-care.</a:t>
            </a:r>
          </a:p>
          <a:p>
            <a:r>
              <a:rPr lang="en-US" dirty="0"/>
              <a:t>Provide support, encouragement and empathy, and be there to listen to how you are feeling.</a:t>
            </a:r>
          </a:p>
        </p:txBody>
      </p:sp>
      <p:pic>
        <p:nvPicPr>
          <p:cNvPr id="5" name="Picture 2" descr="Image result for mind">
            <a:extLst>
              <a:ext uri="{FF2B5EF4-FFF2-40B4-BE49-F238E27FC236}">
                <a16:creationId xmlns:a16="http://schemas.microsoft.com/office/drawing/2014/main" id="{8736AD67-99EB-47E7-BF14-E3D778C8BB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8348" y="1313847"/>
            <a:ext cx="2487641" cy="1891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94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3F68-11EC-4D7E-9ED9-9D227961E1AE}"/>
              </a:ext>
            </a:extLst>
          </p:cNvPr>
          <p:cNvSpPr>
            <a:spLocks noGrp="1"/>
          </p:cNvSpPr>
          <p:nvPr>
            <p:ph type="title"/>
          </p:nvPr>
        </p:nvSpPr>
        <p:spPr>
          <a:xfrm>
            <a:off x="267043" y="487594"/>
            <a:ext cx="7448062" cy="500184"/>
          </a:xfrm>
        </p:spPr>
        <p:txBody>
          <a:bodyPr>
            <a:normAutofit fontScale="90000"/>
          </a:bodyPr>
          <a:lstStyle/>
          <a:p>
            <a:br>
              <a:rPr lang="en-US" dirty="0">
                <a:solidFill>
                  <a:schemeClr val="tx1"/>
                </a:solidFill>
              </a:rPr>
            </a:br>
            <a:r>
              <a:rPr lang="en-US" b="1" dirty="0">
                <a:solidFill>
                  <a:schemeClr val="tx1"/>
                </a:solidFill>
              </a:rPr>
              <a:t>Learning Outcomes</a:t>
            </a:r>
            <a:r>
              <a:rPr lang="en-US" dirty="0">
                <a:solidFill>
                  <a:schemeClr val="tx1"/>
                </a:solidFill>
              </a:rPr>
              <a:t>:</a:t>
            </a:r>
            <a:br>
              <a:rPr lang="en-US" dirty="0">
                <a:solidFill>
                  <a:schemeClr val="tx1"/>
                </a:solidFill>
              </a:rPr>
            </a:br>
            <a:endParaRPr lang="en-US" dirty="0">
              <a:solidFill>
                <a:schemeClr val="tx1"/>
              </a:solidFill>
            </a:endParaRPr>
          </a:p>
        </p:txBody>
      </p:sp>
      <p:sp>
        <p:nvSpPr>
          <p:cNvPr id="3" name="Text Placeholder 2">
            <a:extLst>
              <a:ext uri="{FF2B5EF4-FFF2-40B4-BE49-F238E27FC236}">
                <a16:creationId xmlns:a16="http://schemas.microsoft.com/office/drawing/2014/main" id="{B6D97FCD-220A-4AE6-847B-FC8AC5F4A236}"/>
              </a:ext>
            </a:extLst>
          </p:cNvPr>
          <p:cNvSpPr>
            <a:spLocks noGrp="1"/>
          </p:cNvSpPr>
          <p:nvPr>
            <p:ph type="body" sz="quarter" idx="4294967295"/>
          </p:nvPr>
        </p:nvSpPr>
        <p:spPr>
          <a:xfrm>
            <a:off x="468924" y="1247427"/>
            <a:ext cx="8221785" cy="4235938"/>
          </a:xfrm>
        </p:spPr>
        <p:txBody>
          <a:bodyPr/>
          <a:lstStyle/>
          <a:p>
            <a:pPr marL="0" indent="0">
              <a:buNone/>
            </a:pPr>
            <a:r>
              <a:rPr lang="en-GB" sz="2400" i="1" dirty="0"/>
              <a:t>By the end of the session, you will be able to:</a:t>
            </a:r>
            <a:endParaRPr lang="en-US" sz="2400" i="1" dirty="0"/>
          </a:p>
          <a:p>
            <a:r>
              <a:rPr lang="en-US" sz="2400" i="1" dirty="0"/>
              <a:t>Understand mental health</a:t>
            </a:r>
          </a:p>
          <a:p>
            <a:r>
              <a:rPr lang="en-US" sz="2400" i="1" dirty="0"/>
              <a:t>Understand mental health disorders </a:t>
            </a:r>
          </a:p>
          <a:p>
            <a:r>
              <a:rPr lang="en-US" sz="2400" i="1" dirty="0"/>
              <a:t>Understand the main risk factors associated with mental ill health	</a:t>
            </a:r>
          </a:p>
          <a:p>
            <a:r>
              <a:rPr lang="en-US" sz="2400" i="1" dirty="0"/>
              <a:t>Understand common treatments and the support and advice available for mental ill health</a:t>
            </a:r>
          </a:p>
        </p:txBody>
      </p:sp>
      <p:pic>
        <p:nvPicPr>
          <p:cNvPr id="7" name="Picture 6">
            <a:extLst>
              <a:ext uri="{FF2B5EF4-FFF2-40B4-BE49-F238E27FC236}">
                <a16:creationId xmlns:a16="http://schemas.microsoft.com/office/drawing/2014/main" id="{C6DE8F74-A5FA-4BFF-931E-F7F031BA07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17046" y="4891515"/>
            <a:ext cx="3562897" cy="1438116"/>
          </a:xfrm>
          <a:prstGeom prst="rect">
            <a:avLst/>
          </a:prstGeom>
        </p:spPr>
      </p:pic>
    </p:spTree>
    <p:extLst>
      <p:ext uri="{BB962C8B-B14F-4D97-AF65-F5344CB8AC3E}">
        <p14:creationId xmlns:p14="http://schemas.microsoft.com/office/powerpoint/2010/main" val="3067680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907B-92EF-4F66-AA10-0BAE64FA2031}"/>
              </a:ext>
            </a:extLst>
          </p:cNvPr>
          <p:cNvSpPr>
            <a:spLocks noGrp="1"/>
          </p:cNvSpPr>
          <p:nvPr>
            <p:ph type="title"/>
          </p:nvPr>
        </p:nvSpPr>
        <p:spPr/>
        <p:txBody>
          <a:bodyPr/>
          <a:lstStyle/>
          <a:p>
            <a:r>
              <a:rPr lang="en-GB" sz="2800" dirty="0">
                <a:solidFill>
                  <a:schemeClr val="tx1"/>
                </a:solidFill>
              </a:rPr>
              <a:t>Organisations Offering Support Services</a:t>
            </a:r>
            <a:endParaRPr lang="en-US" sz="2800" dirty="0">
              <a:solidFill>
                <a:schemeClr val="tx1"/>
              </a:solidFill>
            </a:endParaRPr>
          </a:p>
        </p:txBody>
      </p:sp>
      <p:sp>
        <p:nvSpPr>
          <p:cNvPr id="3" name="Text Placeholder 2">
            <a:extLst>
              <a:ext uri="{FF2B5EF4-FFF2-40B4-BE49-F238E27FC236}">
                <a16:creationId xmlns:a16="http://schemas.microsoft.com/office/drawing/2014/main" id="{06920486-F885-4878-8630-4883E486FDC8}"/>
              </a:ext>
            </a:extLst>
          </p:cNvPr>
          <p:cNvSpPr>
            <a:spLocks noGrp="1"/>
          </p:cNvSpPr>
          <p:nvPr>
            <p:ph type="body" sz="quarter" idx="4294967295"/>
          </p:nvPr>
        </p:nvSpPr>
        <p:spPr>
          <a:xfrm>
            <a:off x="468923" y="1227016"/>
            <a:ext cx="8221785" cy="4235938"/>
          </a:xfrm>
        </p:spPr>
        <p:txBody>
          <a:bodyPr>
            <a:normAutofit fontScale="85000" lnSpcReduction="20000"/>
          </a:bodyPr>
          <a:lstStyle/>
          <a:p>
            <a:r>
              <a:rPr lang="en-GB" b="1" dirty="0"/>
              <a:t>GPs: </a:t>
            </a:r>
            <a:r>
              <a:rPr lang="en-GB" dirty="0"/>
              <a:t>make initial assessment, discusses treatment options and signposts to other services.</a:t>
            </a:r>
          </a:p>
          <a:p>
            <a:r>
              <a:rPr lang="en-GB" b="1" dirty="0"/>
              <a:t>Community Mental Health Teams (CMHT): </a:t>
            </a:r>
            <a:r>
              <a:rPr lang="en-GB" dirty="0"/>
              <a:t>support people with </a:t>
            </a:r>
            <a:r>
              <a:rPr lang="en-US" dirty="0"/>
              <a:t>severe and enduring mental health problem to help them to remain living independently within their community. People are normally allocated a ‘key worker’ who coordinates their treatment. </a:t>
            </a:r>
            <a:endParaRPr lang="en-GB" dirty="0"/>
          </a:p>
          <a:p>
            <a:r>
              <a:rPr lang="en-GB" b="1" dirty="0"/>
              <a:t>Crisis teams</a:t>
            </a:r>
            <a:r>
              <a:rPr lang="en-GB" dirty="0"/>
              <a:t>: </a:t>
            </a:r>
            <a:r>
              <a:rPr lang="en-US" dirty="0"/>
              <a:t>provide access to support 24 hours a day, usually available via telephone and are sometimes found within A&amp;E departments. The priority being to keep the person safe and to manage their symptoms.</a:t>
            </a:r>
            <a:endParaRPr lang="en-GB" dirty="0"/>
          </a:p>
          <a:p>
            <a:r>
              <a:rPr lang="en-GB" b="1" dirty="0"/>
              <a:t>Emergency services: </a:t>
            </a:r>
            <a:r>
              <a:rPr lang="en-GB" dirty="0"/>
              <a:t>if at risk of harm to self/others.</a:t>
            </a:r>
          </a:p>
          <a:p>
            <a:r>
              <a:rPr lang="en-GB" b="1" dirty="0"/>
              <a:t>A&amp;E: </a:t>
            </a:r>
            <a:r>
              <a:rPr lang="en-GB" dirty="0"/>
              <a:t>if the person has been harmed, keeps them safe.</a:t>
            </a:r>
          </a:p>
          <a:p>
            <a:pPr marL="0" indent="0">
              <a:buNone/>
            </a:pPr>
            <a:endParaRPr lang="en-US" dirty="0"/>
          </a:p>
        </p:txBody>
      </p:sp>
    </p:spTree>
    <p:extLst>
      <p:ext uri="{BB962C8B-B14F-4D97-AF65-F5344CB8AC3E}">
        <p14:creationId xmlns:p14="http://schemas.microsoft.com/office/powerpoint/2010/main" val="3293132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956-66D7-4351-B7D9-D2EE335E93B3}"/>
              </a:ext>
            </a:extLst>
          </p:cNvPr>
          <p:cNvSpPr>
            <a:spLocks noGrp="1"/>
          </p:cNvSpPr>
          <p:nvPr>
            <p:ph type="title"/>
          </p:nvPr>
        </p:nvSpPr>
        <p:spPr/>
        <p:txBody>
          <a:bodyPr>
            <a:normAutofit fontScale="90000"/>
          </a:bodyPr>
          <a:lstStyle/>
          <a:p>
            <a:pPr algn="ctr"/>
            <a:r>
              <a:rPr lang="en-GB" dirty="0">
                <a:solidFill>
                  <a:schemeClr val="tx1"/>
                </a:solidFill>
              </a:rPr>
              <a:t>Apps</a:t>
            </a:r>
            <a:endParaRPr lang="en-US" dirty="0">
              <a:solidFill>
                <a:schemeClr val="tx1"/>
              </a:solidFill>
            </a:endParaRPr>
          </a:p>
        </p:txBody>
      </p:sp>
      <p:sp>
        <p:nvSpPr>
          <p:cNvPr id="3" name="Text Placeholder 2">
            <a:extLst>
              <a:ext uri="{FF2B5EF4-FFF2-40B4-BE49-F238E27FC236}">
                <a16:creationId xmlns:a16="http://schemas.microsoft.com/office/drawing/2014/main" id="{6D733983-AD41-4686-99B4-22F9AA02B229}"/>
              </a:ext>
            </a:extLst>
          </p:cNvPr>
          <p:cNvSpPr>
            <a:spLocks noGrp="1"/>
          </p:cNvSpPr>
          <p:nvPr>
            <p:ph type="body" sz="quarter" idx="4294967295"/>
          </p:nvPr>
        </p:nvSpPr>
        <p:spPr>
          <a:xfrm>
            <a:off x="468923" y="1227016"/>
            <a:ext cx="8221785" cy="4235938"/>
          </a:xfrm>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US" dirty="0"/>
          </a:p>
        </p:txBody>
      </p:sp>
      <p:pic>
        <p:nvPicPr>
          <p:cNvPr id="4" name="Picture 3">
            <a:extLst>
              <a:ext uri="{FF2B5EF4-FFF2-40B4-BE49-F238E27FC236}">
                <a16:creationId xmlns:a16="http://schemas.microsoft.com/office/drawing/2014/main" id="{C643223F-6ABF-400F-AD0E-D96C940E59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9396" y="1079078"/>
            <a:ext cx="8615846" cy="5333440"/>
          </a:xfrm>
          <a:prstGeom prst="rect">
            <a:avLst/>
          </a:prstGeom>
        </p:spPr>
      </p:pic>
    </p:spTree>
    <p:extLst>
      <p:ext uri="{BB962C8B-B14F-4D97-AF65-F5344CB8AC3E}">
        <p14:creationId xmlns:p14="http://schemas.microsoft.com/office/powerpoint/2010/main" val="186340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807A-9C92-49E5-9982-B08403697518}"/>
              </a:ext>
            </a:extLst>
          </p:cNvPr>
          <p:cNvSpPr>
            <a:spLocks noGrp="1"/>
          </p:cNvSpPr>
          <p:nvPr>
            <p:ph type="title"/>
          </p:nvPr>
        </p:nvSpPr>
        <p:spPr/>
        <p:txBody>
          <a:bodyPr/>
          <a:lstStyle/>
          <a:p>
            <a:pPr algn="ctr"/>
            <a:r>
              <a:rPr lang="en-GB" dirty="0"/>
              <a:t>Further reading </a:t>
            </a:r>
          </a:p>
        </p:txBody>
      </p:sp>
      <p:sp>
        <p:nvSpPr>
          <p:cNvPr id="3" name="Content Placeholder 2">
            <a:extLst>
              <a:ext uri="{FF2B5EF4-FFF2-40B4-BE49-F238E27FC236}">
                <a16:creationId xmlns:a16="http://schemas.microsoft.com/office/drawing/2014/main" id="{236878BA-7442-49AB-834D-49FEAC7999C0}"/>
              </a:ext>
            </a:extLst>
          </p:cNvPr>
          <p:cNvSpPr>
            <a:spLocks noGrp="1"/>
          </p:cNvSpPr>
          <p:nvPr>
            <p:ph idx="1"/>
          </p:nvPr>
        </p:nvSpPr>
        <p:spPr/>
        <p:txBody>
          <a:bodyPr/>
          <a:lstStyle/>
          <a:p>
            <a:pPr marL="0" indent="0">
              <a:buNone/>
            </a:pPr>
            <a:endParaRPr lang="en-GB" sz="1800" u="sng" dirty="0">
              <a:solidFill>
                <a:srgbClr val="0563C1"/>
              </a:solidFill>
              <a:effectLst/>
              <a:latin typeface="Calibri" panose="020F0502020204030204" pitchFamily="34" charset="0"/>
              <a:ea typeface="Times New Roman" panose="02020603050405020304" pitchFamily="18" charset="0"/>
              <a:hlinkClick r:id="rId2"/>
            </a:endParaRPr>
          </a:p>
          <a:p>
            <a:pPr marL="0" indent="0" algn="ctr">
              <a:buNone/>
            </a:pPr>
            <a:r>
              <a:rPr lang="en-GB" sz="1800" u="sng" dirty="0">
                <a:solidFill>
                  <a:srgbClr val="0563C1"/>
                </a:solidFill>
                <a:effectLst/>
                <a:latin typeface="Calibri" panose="020F0502020204030204" pitchFamily="34" charset="0"/>
                <a:ea typeface="Times New Roman" panose="02020603050405020304" pitchFamily="18" charset="0"/>
                <a:hlinkClick r:id="rId2"/>
              </a:rPr>
              <a:t>https://www.mentalhealth.org.uk/statistics</a:t>
            </a:r>
            <a:endParaRPr lang="en-GB" dirty="0"/>
          </a:p>
        </p:txBody>
      </p:sp>
      <p:pic>
        <p:nvPicPr>
          <p:cNvPr id="5" name="Picture 4" descr="Three neatly stacked books">
            <a:extLst>
              <a:ext uri="{FF2B5EF4-FFF2-40B4-BE49-F238E27FC236}">
                <a16:creationId xmlns:a16="http://schemas.microsoft.com/office/drawing/2014/main" id="{E07E4436-50CC-49A0-B7A0-99488F3D2D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108" y="2974694"/>
            <a:ext cx="4398381" cy="3501562"/>
          </a:xfrm>
          <a:prstGeom prst="rect">
            <a:avLst/>
          </a:prstGeom>
        </p:spPr>
      </p:pic>
    </p:spTree>
    <p:extLst>
      <p:ext uri="{BB962C8B-B14F-4D97-AF65-F5344CB8AC3E}">
        <p14:creationId xmlns:p14="http://schemas.microsoft.com/office/powerpoint/2010/main" val="868123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0A80F-629D-4B73-AFEF-74C86E51ECCD}"/>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ctr"/>
            <a:r>
              <a:rPr lang="en-US" sz="4700" kern="1200" dirty="0">
                <a:solidFill>
                  <a:schemeClr val="tx1"/>
                </a:solidFill>
                <a:latin typeface="+mj-lt"/>
                <a:ea typeface="+mj-ea"/>
                <a:cs typeface="+mj-cs"/>
              </a:rPr>
              <a:t>Unit One Assessment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5A214BE-5A02-477A-BFA4-CAA2D6DE6D5B}"/>
              </a:ext>
            </a:extLst>
          </p:cNvPr>
          <p:cNvSpPr>
            <a:spLocks noGrp="1"/>
          </p:cNvSpPr>
          <p:nvPr>
            <p:ph type="body" sz="quarter" idx="4294967295"/>
          </p:nvPr>
        </p:nvSpPr>
        <p:spPr>
          <a:xfrm>
            <a:off x="628650" y="1929384"/>
            <a:ext cx="7886700" cy="4251960"/>
          </a:xfrm>
        </p:spPr>
        <p:txBody>
          <a:bodyPr vert="horz" lIns="91440" tIns="45720" rIns="91440" bIns="45720" rtlCol="0">
            <a:normAutofit/>
          </a:bodyPr>
          <a:lstStyle/>
          <a:p>
            <a:r>
              <a:rPr lang="en-US" sz="3600" dirty="0"/>
              <a:t>The mental health awareness eAssessment consists of 35 knowledge-based questions. </a:t>
            </a:r>
          </a:p>
          <a:p>
            <a:r>
              <a:rPr lang="en-US" sz="3600" dirty="0"/>
              <a:t>The pass mark is 80% and the time allowed is unlimited.</a:t>
            </a:r>
          </a:p>
        </p:txBody>
      </p:sp>
    </p:spTree>
    <p:extLst>
      <p:ext uri="{BB962C8B-B14F-4D97-AF65-F5344CB8AC3E}">
        <p14:creationId xmlns:p14="http://schemas.microsoft.com/office/powerpoint/2010/main" val="2088894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44916A-44AC-463A-A004-9E6735D1E482}"/>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ctr"/>
            <a:r>
              <a:rPr lang="en-US" sz="4700" b="1" kern="1200" dirty="0">
                <a:solidFill>
                  <a:schemeClr val="tx1"/>
                </a:solidFill>
                <a:latin typeface="+mj-lt"/>
                <a:ea typeface="+mj-ea"/>
                <a:cs typeface="+mj-cs"/>
              </a:rPr>
              <a:t>Review of Learning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C1EE4C5-74F6-45E4-8726-8EE20648D984}"/>
              </a:ext>
            </a:extLst>
          </p:cNvPr>
          <p:cNvSpPr>
            <a:spLocks noGrp="1"/>
          </p:cNvSpPr>
          <p:nvPr>
            <p:ph type="body" sz="quarter" idx="4294967295"/>
          </p:nvPr>
        </p:nvSpPr>
        <p:spPr>
          <a:xfrm>
            <a:off x="628650" y="1929384"/>
            <a:ext cx="7886700" cy="4251960"/>
          </a:xfrm>
        </p:spPr>
        <p:txBody>
          <a:bodyPr vert="horz" lIns="91440" tIns="45720" rIns="91440" bIns="45720" rtlCol="0">
            <a:normAutofit/>
          </a:bodyPr>
          <a:lstStyle/>
          <a:p>
            <a:pPr marL="0"/>
            <a:r>
              <a:rPr lang="en-US" sz="3200" dirty="0"/>
              <a:t>You should now be able to:</a:t>
            </a:r>
          </a:p>
          <a:p>
            <a:pPr marL="0"/>
            <a:endParaRPr lang="en-US" sz="3200" dirty="0"/>
          </a:p>
          <a:p>
            <a:r>
              <a:rPr lang="en-US" sz="3200" dirty="0"/>
              <a:t>Understand mental health</a:t>
            </a:r>
          </a:p>
          <a:p>
            <a:r>
              <a:rPr lang="en-US" sz="3200" dirty="0"/>
              <a:t>Understand mental health disorders 	</a:t>
            </a:r>
          </a:p>
          <a:p>
            <a:r>
              <a:rPr lang="en-US" sz="3200" dirty="0"/>
              <a:t>Understand the support and advice available for mental ill health</a:t>
            </a:r>
          </a:p>
          <a:p>
            <a:endParaRPr lang="en-US" sz="1900" dirty="0"/>
          </a:p>
          <a:p>
            <a:pPr marL="0"/>
            <a:endParaRPr lang="en-US" sz="1900" dirty="0"/>
          </a:p>
          <a:p>
            <a:endParaRPr lang="en-US" sz="1900" dirty="0"/>
          </a:p>
        </p:txBody>
      </p:sp>
    </p:spTree>
    <p:extLst>
      <p:ext uri="{BB962C8B-B14F-4D97-AF65-F5344CB8AC3E}">
        <p14:creationId xmlns:p14="http://schemas.microsoft.com/office/powerpoint/2010/main" val="2623572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720953"/>
            <a:ext cx="7886700" cy="5416094"/>
          </a:xfrm>
          <a:custGeom>
            <a:avLst/>
            <a:gdLst>
              <a:gd name="connsiteX0" fmla="*/ 0 w 7886700"/>
              <a:gd name="connsiteY0" fmla="*/ 0 h 5416094"/>
              <a:gd name="connsiteX1" fmla="*/ 578358 w 7886700"/>
              <a:gd name="connsiteY1" fmla="*/ 0 h 5416094"/>
              <a:gd name="connsiteX2" fmla="*/ 998982 w 7886700"/>
              <a:gd name="connsiteY2" fmla="*/ 0 h 5416094"/>
              <a:gd name="connsiteX3" fmla="*/ 1813941 w 7886700"/>
              <a:gd name="connsiteY3" fmla="*/ 0 h 5416094"/>
              <a:gd name="connsiteX4" fmla="*/ 2392299 w 7886700"/>
              <a:gd name="connsiteY4" fmla="*/ 0 h 5416094"/>
              <a:gd name="connsiteX5" fmla="*/ 2970657 w 7886700"/>
              <a:gd name="connsiteY5" fmla="*/ 0 h 5416094"/>
              <a:gd name="connsiteX6" fmla="*/ 3785616 w 7886700"/>
              <a:gd name="connsiteY6" fmla="*/ 0 h 5416094"/>
              <a:gd name="connsiteX7" fmla="*/ 4285107 w 7886700"/>
              <a:gd name="connsiteY7" fmla="*/ 0 h 5416094"/>
              <a:gd name="connsiteX8" fmla="*/ 5100066 w 7886700"/>
              <a:gd name="connsiteY8" fmla="*/ 0 h 5416094"/>
              <a:gd name="connsiteX9" fmla="*/ 5915025 w 7886700"/>
              <a:gd name="connsiteY9" fmla="*/ 0 h 5416094"/>
              <a:gd name="connsiteX10" fmla="*/ 6572250 w 7886700"/>
              <a:gd name="connsiteY10" fmla="*/ 0 h 5416094"/>
              <a:gd name="connsiteX11" fmla="*/ 7886700 w 7886700"/>
              <a:gd name="connsiteY11" fmla="*/ 0 h 5416094"/>
              <a:gd name="connsiteX12" fmla="*/ 7886700 w 7886700"/>
              <a:gd name="connsiteY12" fmla="*/ 622851 h 5416094"/>
              <a:gd name="connsiteX13" fmla="*/ 7886700 w 7886700"/>
              <a:gd name="connsiteY13" fmla="*/ 1137380 h 5416094"/>
              <a:gd name="connsiteX14" fmla="*/ 7886700 w 7886700"/>
              <a:gd name="connsiteY14" fmla="*/ 1814391 h 5416094"/>
              <a:gd name="connsiteX15" fmla="*/ 7886700 w 7886700"/>
              <a:gd name="connsiteY15" fmla="*/ 2491403 h 5416094"/>
              <a:gd name="connsiteX16" fmla="*/ 7886700 w 7886700"/>
              <a:gd name="connsiteY16" fmla="*/ 3168415 h 5416094"/>
              <a:gd name="connsiteX17" fmla="*/ 7886700 w 7886700"/>
              <a:gd name="connsiteY17" fmla="*/ 3899588 h 5416094"/>
              <a:gd name="connsiteX18" fmla="*/ 7886700 w 7886700"/>
              <a:gd name="connsiteY18" fmla="*/ 4630760 h 5416094"/>
              <a:gd name="connsiteX19" fmla="*/ 7886700 w 7886700"/>
              <a:gd name="connsiteY19" fmla="*/ 5416094 h 5416094"/>
              <a:gd name="connsiteX20" fmla="*/ 7466076 w 7886700"/>
              <a:gd name="connsiteY20" fmla="*/ 5416094 h 5416094"/>
              <a:gd name="connsiteX21" fmla="*/ 6651117 w 7886700"/>
              <a:gd name="connsiteY21" fmla="*/ 5416094 h 5416094"/>
              <a:gd name="connsiteX22" fmla="*/ 5993892 w 7886700"/>
              <a:gd name="connsiteY22" fmla="*/ 5416094 h 5416094"/>
              <a:gd name="connsiteX23" fmla="*/ 5494401 w 7886700"/>
              <a:gd name="connsiteY23" fmla="*/ 5416094 h 5416094"/>
              <a:gd name="connsiteX24" fmla="*/ 4837176 w 7886700"/>
              <a:gd name="connsiteY24" fmla="*/ 5416094 h 5416094"/>
              <a:gd name="connsiteX25" fmla="*/ 4416552 w 7886700"/>
              <a:gd name="connsiteY25" fmla="*/ 5416094 h 5416094"/>
              <a:gd name="connsiteX26" fmla="*/ 3995928 w 7886700"/>
              <a:gd name="connsiteY26" fmla="*/ 5416094 h 5416094"/>
              <a:gd name="connsiteX27" fmla="*/ 3338703 w 7886700"/>
              <a:gd name="connsiteY27" fmla="*/ 5416094 h 5416094"/>
              <a:gd name="connsiteX28" fmla="*/ 2839212 w 7886700"/>
              <a:gd name="connsiteY28" fmla="*/ 5416094 h 5416094"/>
              <a:gd name="connsiteX29" fmla="*/ 2103120 w 7886700"/>
              <a:gd name="connsiteY29" fmla="*/ 5416094 h 5416094"/>
              <a:gd name="connsiteX30" fmla="*/ 1603629 w 7886700"/>
              <a:gd name="connsiteY30" fmla="*/ 5416094 h 5416094"/>
              <a:gd name="connsiteX31" fmla="*/ 867537 w 7886700"/>
              <a:gd name="connsiteY31" fmla="*/ 5416094 h 5416094"/>
              <a:gd name="connsiteX32" fmla="*/ 0 w 7886700"/>
              <a:gd name="connsiteY32" fmla="*/ 5416094 h 5416094"/>
              <a:gd name="connsiteX33" fmla="*/ 0 w 7886700"/>
              <a:gd name="connsiteY33" fmla="*/ 4684921 h 5416094"/>
              <a:gd name="connsiteX34" fmla="*/ 0 w 7886700"/>
              <a:gd name="connsiteY34" fmla="*/ 3953749 h 5416094"/>
              <a:gd name="connsiteX35" fmla="*/ 0 w 7886700"/>
              <a:gd name="connsiteY35" fmla="*/ 3168415 h 5416094"/>
              <a:gd name="connsiteX36" fmla="*/ 0 w 7886700"/>
              <a:gd name="connsiteY36" fmla="*/ 2545564 h 5416094"/>
              <a:gd name="connsiteX37" fmla="*/ 0 w 7886700"/>
              <a:gd name="connsiteY37" fmla="*/ 1760231 h 5416094"/>
              <a:gd name="connsiteX38" fmla="*/ 0 w 7886700"/>
              <a:gd name="connsiteY38" fmla="*/ 1191541 h 5416094"/>
              <a:gd name="connsiteX39" fmla="*/ 0 w 7886700"/>
              <a:gd name="connsiteY39" fmla="*/ 677012 h 5416094"/>
              <a:gd name="connsiteX40" fmla="*/ 0 w 7886700"/>
              <a:gd name="connsiteY4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6700" h="5416094" extrusionOk="0">
                <a:moveTo>
                  <a:pt x="0" y="0"/>
                </a:moveTo>
                <a:cubicBezTo>
                  <a:pt x="139873" y="-36890"/>
                  <a:pt x="289244" y="-9562"/>
                  <a:pt x="578358" y="0"/>
                </a:cubicBezTo>
                <a:cubicBezTo>
                  <a:pt x="847064" y="24657"/>
                  <a:pt x="880681" y="-4887"/>
                  <a:pt x="998982" y="0"/>
                </a:cubicBezTo>
                <a:cubicBezTo>
                  <a:pt x="1105496" y="8991"/>
                  <a:pt x="1621733" y="-31737"/>
                  <a:pt x="1813941" y="0"/>
                </a:cubicBezTo>
                <a:cubicBezTo>
                  <a:pt x="1973330" y="19047"/>
                  <a:pt x="2194836" y="27334"/>
                  <a:pt x="2392299" y="0"/>
                </a:cubicBezTo>
                <a:cubicBezTo>
                  <a:pt x="2647282" y="-14327"/>
                  <a:pt x="2792350" y="-29596"/>
                  <a:pt x="2970657" y="0"/>
                </a:cubicBezTo>
                <a:cubicBezTo>
                  <a:pt x="3147904" y="21045"/>
                  <a:pt x="3587221" y="27684"/>
                  <a:pt x="3785616" y="0"/>
                </a:cubicBezTo>
                <a:cubicBezTo>
                  <a:pt x="3970964" y="-52390"/>
                  <a:pt x="4115919" y="38588"/>
                  <a:pt x="4285107" y="0"/>
                </a:cubicBezTo>
                <a:cubicBezTo>
                  <a:pt x="4447779" y="-2110"/>
                  <a:pt x="4724122" y="-2905"/>
                  <a:pt x="5100066" y="0"/>
                </a:cubicBezTo>
                <a:cubicBezTo>
                  <a:pt x="5460611" y="1474"/>
                  <a:pt x="5711040" y="11734"/>
                  <a:pt x="5915025" y="0"/>
                </a:cubicBezTo>
                <a:cubicBezTo>
                  <a:pt x="6130646" y="788"/>
                  <a:pt x="6309484" y="37469"/>
                  <a:pt x="6572250" y="0"/>
                </a:cubicBezTo>
                <a:cubicBezTo>
                  <a:pt x="6867825" y="19129"/>
                  <a:pt x="7346334" y="77623"/>
                  <a:pt x="7886700" y="0"/>
                </a:cubicBezTo>
                <a:cubicBezTo>
                  <a:pt x="7921292" y="250253"/>
                  <a:pt x="7885085" y="350918"/>
                  <a:pt x="7886700" y="622851"/>
                </a:cubicBezTo>
                <a:cubicBezTo>
                  <a:pt x="7891037" y="863445"/>
                  <a:pt x="7896513" y="880863"/>
                  <a:pt x="7886700" y="1137380"/>
                </a:cubicBezTo>
                <a:cubicBezTo>
                  <a:pt x="7848199" y="1390882"/>
                  <a:pt x="7850084" y="1481865"/>
                  <a:pt x="7886700" y="1814391"/>
                </a:cubicBezTo>
                <a:cubicBezTo>
                  <a:pt x="7914914" y="2114801"/>
                  <a:pt x="7876514" y="2290034"/>
                  <a:pt x="7886700" y="2491403"/>
                </a:cubicBezTo>
                <a:cubicBezTo>
                  <a:pt x="7860421" y="2730042"/>
                  <a:pt x="7935302" y="2970567"/>
                  <a:pt x="7886700" y="3168415"/>
                </a:cubicBezTo>
                <a:cubicBezTo>
                  <a:pt x="7872903" y="3427641"/>
                  <a:pt x="7902616" y="3535292"/>
                  <a:pt x="7886700" y="3899588"/>
                </a:cubicBezTo>
                <a:cubicBezTo>
                  <a:pt x="7873378" y="4266585"/>
                  <a:pt x="7896651" y="4438558"/>
                  <a:pt x="7886700" y="4630760"/>
                </a:cubicBezTo>
                <a:cubicBezTo>
                  <a:pt x="7875991" y="4843491"/>
                  <a:pt x="7861317" y="5204020"/>
                  <a:pt x="7886700" y="5416094"/>
                </a:cubicBezTo>
                <a:cubicBezTo>
                  <a:pt x="7693930" y="5418977"/>
                  <a:pt x="7589762" y="5415014"/>
                  <a:pt x="7466076" y="5416094"/>
                </a:cubicBezTo>
                <a:cubicBezTo>
                  <a:pt x="7353704" y="5436401"/>
                  <a:pt x="6825827" y="5440774"/>
                  <a:pt x="6651117" y="5416094"/>
                </a:cubicBezTo>
                <a:cubicBezTo>
                  <a:pt x="6465509" y="5418892"/>
                  <a:pt x="6151767" y="5433550"/>
                  <a:pt x="5993892" y="5416094"/>
                </a:cubicBezTo>
                <a:cubicBezTo>
                  <a:pt x="5847447" y="5391015"/>
                  <a:pt x="5686891" y="5398705"/>
                  <a:pt x="5494401" y="5416094"/>
                </a:cubicBezTo>
                <a:cubicBezTo>
                  <a:pt x="5328106" y="5425870"/>
                  <a:pt x="5021736" y="5443480"/>
                  <a:pt x="4837176" y="5416094"/>
                </a:cubicBezTo>
                <a:cubicBezTo>
                  <a:pt x="4635356" y="5394384"/>
                  <a:pt x="4544001" y="5404023"/>
                  <a:pt x="4416552" y="5416094"/>
                </a:cubicBezTo>
                <a:cubicBezTo>
                  <a:pt x="4292970" y="5412667"/>
                  <a:pt x="4202046" y="5389835"/>
                  <a:pt x="3995928" y="5416094"/>
                </a:cubicBezTo>
                <a:cubicBezTo>
                  <a:pt x="3784996" y="5430801"/>
                  <a:pt x="3527611" y="5369833"/>
                  <a:pt x="3338703" y="5416094"/>
                </a:cubicBezTo>
                <a:cubicBezTo>
                  <a:pt x="3144794" y="5458636"/>
                  <a:pt x="2967928" y="5418629"/>
                  <a:pt x="2839212" y="5416094"/>
                </a:cubicBezTo>
                <a:cubicBezTo>
                  <a:pt x="2725210" y="5428339"/>
                  <a:pt x="2252076" y="5423466"/>
                  <a:pt x="2103120" y="5416094"/>
                </a:cubicBezTo>
                <a:cubicBezTo>
                  <a:pt x="1978909" y="5450285"/>
                  <a:pt x="1801161" y="5407672"/>
                  <a:pt x="1603629" y="5416094"/>
                </a:cubicBezTo>
                <a:cubicBezTo>
                  <a:pt x="1421672" y="5419493"/>
                  <a:pt x="1050243" y="5442158"/>
                  <a:pt x="867537" y="5416094"/>
                </a:cubicBezTo>
                <a:cubicBezTo>
                  <a:pt x="706773" y="5412112"/>
                  <a:pt x="210463" y="5420499"/>
                  <a:pt x="0" y="5416094"/>
                </a:cubicBezTo>
                <a:cubicBezTo>
                  <a:pt x="5900" y="5172647"/>
                  <a:pt x="-60077" y="4935206"/>
                  <a:pt x="0" y="4684921"/>
                </a:cubicBezTo>
                <a:cubicBezTo>
                  <a:pt x="5207" y="4424508"/>
                  <a:pt x="-18202" y="4114010"/>
                  <a:pt x="0" y="3953749"/>
                </a:cubicBezTo>
                <a:cubicBezTo>
                  <a:pt x="49519" y="3783233"/>
                  <a:pt x="34464" y="3425313"/>
                  <a:pt x="0" y="3168415"/>
                </a:cubicBezTo>
                <a:cubicBezTo>
                  <a:pt x="-54225" y="2910622"/>
                  <a:pt x="1049" y="2830191"/>
                  <a:pt x="0" y="2545564"/>
                </a:cubicBezTo>
                <a:cubicBezTo>
                  <a:pt x="-14962" y="2263203"/>
                  <a:pt x="24933" y="1989633"/>
                  <a:pt x="0" y="1760231"/>
                </a:cubicBezTo>
                <a:cubicBezTo>
                  <a:pt x="-10050" y="1539318"/>
                  <a:pt x="43364" y="1391654"/>
                  <a:pt x="0" y="1191541"/>
                </a:cubicBezTo>
                <a:cubicBezTo>
                  <a:pt x="-26023" y="999746"/>
                  <a:pt x="-17864" y="813951"/>
                  <a:pt x="0" y="677012"/>
                </a:cubicBezTo>
                <a:cubicBezTo>
                  <a:pt x="21524" y="463086"/>
                  <a:pt x="9223" y="250147"/>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7886700"/>
                      <a:gd name="connsiteY0" fmla="*/ 0 h 5416094"/>
                      <a:gd name="connsiteX1" fmla="*/ 578358 w 7886700"/>
                      <a:gd name="connsiteY1" fmla="*/ 0 h 5416094"/>
                      <a:gd name="connsiteX2" fmla="*/ 998982 w 7886700"/>
                      <a:gd name="connsiteY2" fmla="*/ 0 h 5416094"/>
                      <a:gd name="connsiteX3" fmla="*/ 1813941 w 7886700"/>
                      <a:gd name="connsiteY3" fmla="*/ 0 h 5416094"/>
                      <a:gd name="connsiteX4" fmla="*/ 2392299 w 7886700"/>
                      <a:gd name="connsiteY4" fmla="*/ 0 h 5416094"/>
                      <a:gd name="connsiteX5" fmla="*/ 2970657 w 7886700"/>
                      <a:gd name="connsiteY5" fmla="*/ 0 h 5416094"/>
                      <a:gd name="connsiteX6" fmla="*/ 3785616 w 7886700"/>
                      <a:gd name="connsiteY6" fmla="*/ 0 h 5416094"/>
                      <a:gd name="connsiteX7" fmla="*/ 4285107 w 7886700"/>
                      <a:gd name="connsiteY7" fmla="*/ 0 h 5416094"/>
                      <a:gd name="connsiteX8" fmla="*/ 5100066 w 7886700"/>
                      <a:gd name="connsiteY8" fmla="*/ 0 h 5416094"/>
                      <a:gd name="connsiteX9" fmla="*/ 5915025 w 7886700"/>
                      <a:gd name="connsiteY9" fmla="*/ 0 h 5416094"/>
                      <a:gd name="connsiteX10" fmla="*/ 6572250 w 7886700"/>
                      <a:gd name="connsiteY10" fmla="*/ 0 h 5416094"/>
                      <a:gd name="connsiteX11" fmla="*/ 7886700 w 7886700"/>
                      <a:gd name="connsiteY11" fmla="*/ 0 h 5416094"/>
                      <a:gd name="connsiteX12" fmla="*/ 7886700 w 7886700"/>
                      <a:gd name="connsiteY12" fmla="*/ 622851 h 5416094"/>
                      <a:gd name="connsiteX13" fmla="*/ 7886700 w 7886700"/>
                      <a:gd name="connsiteY13" fmla="*/ 1137380 h 5416094"/>
                      <a:gd name="connsiteX14" fmla="*/ 7886700 w 7886700"/>
                      <a:gd name="connsiteY14" fmla="*/ 1814391 h 5416094"/>
                      <a:gd name="connsiteX15" fmla="*/ 7886700 w 7886700"/>
                      <a:gd name="connsiteY15" fmla="*/ 2491403 h 5416094"/>
                      <a:gd name="connsiteX16" fmla="*/ 7886700 w 7886700"/>
                      <a:gd name="connsiteY16" fmla="*/ 3168415 h 5416094"/>
                      <a:gd name="connsiteX17" fmla="*/ 7886700 w 7886700"/>
                      <a:gd name="connsiteY17" fmla="*/ 3899588 h 5416094"/>
                      <a:gd name="connsiteX18" fmla="*/ 7886700 w 7886700"/>
                      <a:gd name="connsiteY18" fmla="*/ 4630760 h 5416094"/>
                      <a:gd name="connsiteX19" fmla="*/ 7886700 w 7886700"/>
                      <a:gd name="connsiteY19" fmla="*/ 5416094 h 5416094"/>
                      <a:gd name="connsiteX20" fmla="*/ 7466076 w 7886700"/>
                      <a:gd name="connsiteY20" fmla="*/ 5416094 h 5416094"/>
                      <a:gd name="connsiteX21" fmla="*/ 6651117 w 7886700"/>
                      <a:gd name="connsiteY21" fmla="*/ 5416094 h 5416094"/>
                      <a:gd name="connsiteX22" fmla="*/ 5993892 w 7886700"/>
                      <a:gd name="connsiteY22" fmla="*/ 5416094 h 5416094"/>
                      <a:gd name="connsiteX23" fmla="*/ 5494401 w 7886700"/>
                      <a:gd name="connsiteY23" fmla="*/ 5416094 h 5416094"/>
                      <a:gd name="connsiteX24" fmla="*/ 4837176 w 7886700"/>
                      <a:gd name="connsiteY24" fmla="*/ 5416094 h 5416094"/>
                      <a:gd name="connsiteX25" fmla="*/ 4416552 w 7886700"/>
                      <a:gd name="connsiteY25" fmla="*/ 5416094 h 5416094"/>
                      <a:gd name="connsiteX26" fmla="*/ 3995928 w 7886700"/>
                      <a:gd name="connsiteY26" fmla="*/ 5416094 h 5416094"/>
                      <a:gd name="connsiteX27" fmla="*/ 3338703 w 7886700"/>
                      <a:gd name="connsiteY27" fmla="*/ 5416094 h 5416094"/>
                      <a:gd name="connsiteX28" fmla="*/ 2839212 w 7886700"/>
                      <a:gd name="connsiteY28" fmla="*/ 5416094 h 5416094"/>
                      <a:gd name="connsiteX29" fmla="*/ 2103120 w 7886700"/>
                      <a:gd name="connsiteY29" fmla="*/ 5416094 h 5416094"/>
                      <a:gd name="connsiteX30" fmla="*/ 1603629 w 7886700"/>
                      <a:gd name="connsiteY30" fmla="*/ 5416094 h 5416094"/>
                      <a:gd name="connsiteX31" fmla="*/ 867537 w 7886700"/>
                      <a:gd name="connsiteY31" fmla="*/ 5416094 h 5416094"/>
                      <a:gd name="connsiteX32" fmla="*/ 0 w 7886700"/>
                      <a:gd name="connsiteY32" fmla="*/ 5416094 h 5416094"/>
                      <a:gd name="connsiteX33" fmla="*/ 0 w 7886700"/>
                      <a:gd name="connsiteY33" fmla="*/ 4684921 h 5416094"/>
                      <a:gd name="connsiteX34" fmla="*/ 0 w 7886700"/>
                      <a:gd name="connsiteY34" fmla="*/ 3953749 h 5416094"/>
                      <a:gd name="connsiteX35" fmla="*/ 0 w 7886700"/>
                      <a:gd name="connsiteY35" fmla="*/ 3168415 h 5416094"/>
                      <a:gd name="connsiteX36" fmla="*/ 0 w 7886700"/>
                      <a:gd name="connsiteY36" fmla="*/ 2545564 h 5416094"/>
                      <a:gd name="connsiteX37" fmla="*/ 0 w 7886700"/>
                      <a:gd name="connsiteY37" fmla="*/ 1760231 h 5416094"/>
                      <a:gd name="connsiteX38" fmla="*/ 0 w 7886700"/>
                      <a:gd name="connsiteY38" fmla="*/ 1191541 h 5416094"/>
                      <a:gd name="connsiteX39" fmla="*/ 0 w 7886700"/>
                      <a:gd name="connsiteY39" fmla="*/ 677012 h 5416094"/>
                      <a:gd name="connsiteX40" fmla="*/ 0 w 7886700"/>
                      <a:gd name="connsiteY4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6700" h="5416094"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917044" y="253972"/>
                          <a:pt x="7878280" y="382927"/>
                          <a:pt x="7886700" y="622851"/>
                        </a:cubicBezTo>
                        <a:cubicBezTo>
                          <a:pt x="7895120" y="862775"/>
                          <a:pt x="7898095" y="881954"/>
                          <a:pt x="7886700" y="1137380"/>
                        </a:cubicBezTo>
                        <a:cubicBezTo>
                          <a:pt x="7875305" y="1392806"/>
                          <a:pt x="7859449" y="1500954"/>
                          <a:pt x="7886700" y="1814391"/>
                        </a:cubicBezTo>
                        <a:cubicBezTo>
                          <a:pt x="7913951" y="2127828"/>
                          <a:pt x="7899710" y="2276490"/>
                          <a:pt x="7886700" y="2491403"/>
                        </a:cubicBezTo>
                        <a:cubicBezTo>
                          <a:pt x="7873690" y="2706316"/>
                          <a:pt x="7899048" y="2943627"/>
                          <a:pt x="7886700" y="3168415"/>
                        </a:cubicBezTo>
                        <a:cubicBezTo>
                          <a:pt x="7874352" y="3393203"/>
                          <a:pt x="7895759" y="3539359"/>
                          <a:pt x="7886700" y="3899588"/>
                        </a:cubicBezTo>
                        <a:cubicBezTo>
                          <a:pt x="7877641" y="4259817"/>
                          <a:pt x="7907485" y="4437980"/>
                          <a:pt x="7886700" y="4630760"/>
                        </a:cubicBezTo>
                        <a:cubicBezTo>
                          <a:pt x="7865915" y="4823540"/>
                          <a:pt x="7871525" y="5198637"/>
                          <a:pt x="7886700" y="5416094"/>
                        </a:cubicBezTo>
                        <a:cubicBezTo>
                          <a:pt x="7691680" y="5431844"/>
                          <a:pt x="7601555" y="5415681"/>
                          <a:pt x="7466076" y="5416094"/>
                        </a:cubicBezTo>
                        <a:cubicBezTo>
                          <a:pt x="7330597" y="5416507"/>
                          <a:pt x="6831360" y="5424066"/>
                          <a:pt x="6651117" y="5416094"/>
                        </a:cubicBezTo>
                        <a:cubicBezTo>
                          <a:pt x="6470874" y="5408122"/>
                          <a:pt x="6162822" y="5448218"/>
                          <a:pt x="5993892" y="5416094"/>
                        </a:cubicBezTo>
                        <a:cubicBezTo>
                          <a:pt x="5824963" y="5383970"/>
                          <a:pt x="5688089" y="5423575"/>
                          <a:pt x="5494401" y="5416094"/>
                        </a:cubicBezTo>
                        <a:cubicBezTo>
                          <a:pt x="5300713" y="5408613"/>
                          <a:pt x="5038344" y="5439836"/>
                          <a:pt x="4837176" y="5416094"/>
                        </a:cubicBezTo>
                        <a:cubicBezTo>
                          <a:pt x="4636008" y="5392352"/>
                          <a:pt x="4547230" y="5414191"/>
                          <a:pt x="4416552" y="5416094"/>
                        </a:cubicBezTo>
                        <a:cubicBezTo>
                          <a:pt x="4285874" y="5417997"/>
                          <a:pt x="4197467" y="5397786"/>
                          <a:pt x="3995928" y="5416094"/>
                        </a:cubicBezTo>
                        <a:cubicBezTo>
                          <a:pt x="3794389" y="5434402"/>
                          <a:pt x="3512175" y="5385012"/>
                          <a:pt x="3338703" y="5416094"/>
                        </a:cubicBezTo>
                        <a:cubicBezTo>
                          <a:pt x="3165232" y="5447176"/>
                          <a:pt x="2961841" y="5402137"/>
                          <a:pt x="2839212" y="5416094"/>
                        </a:cubicBezTo>
                        <a:cubicBezTo>
                          <a:pt x="2716583" y="5430051"/>
                          <a:pt x="2260631" y="5391454"/>
                          <a:pt x="2103120" y="5416094"/>
                        </a:cubicBezTo>
                        <a:cubicBezTo>
                          <a:pt x="1945609" y="5440734"/>
                          <a:pt x="1802870" y="5413244"/>
                          <a:pt x="1603629" y="5416094"/>
                        </a:cubicBezTo>
                        <a:cubicBezTo>
                          <a:pt x="1404388" y="5418944"/>
                          <a:pt x="1036615" y="5428037"/>
                          <a:pt x="867537" y="5416094"/>
                        </a:cubicBezTo>
                        <a:cubicBezTo>
                          <a:pt x="698459" y="5404151"/>
                          <a:pt x="196765" y="5387017"/>
                          <a:pt x="0" y="5416094"/>
                        </a:cubicBezTo>
                        <a:cubicBezTo>
                          <a:pt x="-7913" y="5158982"/>
                          <a:pt x="-32352" y="4972281"/>
                          <a:pt x="0" y="4684921"/>
                        </a:cubicBezTo>
                        <a:cubicBezTo>
                          <a:pt x="32352" y="4397561"/>
                          <a:pt x="-36146" y="4109983"/>
                          <a:pt x="0" y="3953749"/>
                        </a:cubicBezTo>
                        <a:cubicBezTo>
                          <a:pt x="36146" y="3797515"/>
                          <a:pt x="38942" y="3433311"/>
                          <a:pt x="0" y="3168415"/>
                        </a:cubicBezTo>
                        <a:cubicBezTo>
                          <a:pt x="-38942" y="2903519"/>
                          <a:pt x="-264" y="2810505"/>
                          <a:pt x="0" y="2545564"/>
                        </a:cubicBezTo>
                        <a:cubicBezTo>
                          <a:pt x="264" y="2280623"/>
                          <a:pt x="20689" y="1994225"/>
                          <a:pt x="0" y="1760231"/>
                        </a:cubicBezTo>
                        <a:cubicBezTo>
                          <a:pt x="-20689" y="1526237"/>
                          <a:pt x="16073" y="1386976"/>
                          <a:pt x="0" y="1191541"/>
                        </a:cubicBezTo>
                        <a:cubicBezTo>
                          <a:pt x="-16073" y="996106"/>
                          <a:pt x="-16965" y="844858"/>
                          <a:pt x="0" y="677012"/>
                        </a:cubicBezTo>
                        <a:cubicBezTo>
                          <a:pt x="16965" y="509166"/>
                          <a:pt x="85" y="2771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67EE5C2-11C2-6AA9-CF20-AA55035B95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6288" y="914400"/>
            <a:ext cx="7534275" cy="4967288"/>
          </a:xfrm>
          <a:prstGeom prst="rect">
            <a:avLst/>
          </a:prstGeom>
        </p:spPr>
      </p:pic>
      <p:sp>
        <p:nvSpPr>
          <p:cNvPr id="4" name="TextBox 3">
            <a:extLst>
              <a:ext uri="{FF2B5EF4-FFF2-40B4-BE49-F238E27FC236}">
                <a16:creationId xmlns:a16="http://schemas.microsoft.com/office/drawing/2014/main" id="{01232017-D61A-1C40-E12D-BCA2BB655D0A}"/>
              </a:ext>
            </a:extLst>
          </p:cNvPr>
          <p:cNvSpPr txBox="1"/>
          <p:nvPr/>
        </p:nvSpPr>
        <p:spPr>
          <a:xfrm>
            <a:off x="776288" y="4887913"/>
            <a:ext cx="7534275" cy="993775"/>
          </a:xfrm>
          <a:prstGeom prst="rect">
            <a:avLst/>
          </a:prstGeom>
          <a:solidFill>
            <a:srgbClr val="000000">
              <a:alpha val="50000"/>
            </a:srgbClr>
          </a:solidFill>
          <a:ln>
            <a:noFill/>
          </a:ln>
        </p:spPr>
        <p:txBody>
          <a:bodyPr wrap="square" rtlCol="0" anchor="ctr">
            <a:noAutofit/>
          </a:bodyPr>
          <a:lstStyle/>
          <a:p>
            <a:pPr algn="ctr">
              <a:spcAft>
                <a:spcPts val="600"/>
              </a:spcAft>
            </a:pPr>
            <a:r>
              <a:rPr lang="en-GB" sz="1300">
                <a:solidFill>
                  <a:srgbClr val="FFFFFF"/>
                </a:solidFill>
                <a:hlinkClick r:id="rId3" tooltip="http://flickr.com/photos/wolfhunter/6462923533">
                  <a:extLst>
                    <a:ext uri="{A12FA001-AC4F-418D-AE19-62706E023703}">
                      <ahyp:hlinkClr xmlns:ahyp="http://schemas.microsoft.com/office/drawing/2018/hyperlinkcolor" val="tx"/>
                    </a:ext>
                  </a:extLst>
                </a:hlinkClick>
              </a:rPr>
              <a:t>This Photo</a:t>
            </a:r>
            <a:r>
              <a:rPr lang="en-GB" sz="1300">
                <a:solidFill>
                  <a:srgbClr val="FFFFFF"/>
                </a:solidFill>
              </a:rPr>
              <a:t> by Unknown Author is licensed under </a:t>
            </a:r>
            <a:r>
              <a:rPr lang="en-GB" sz="13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GB" sz="1300">
              <a:solidFill>
                <a:srgbClr val="FFFFFF"/>
              </a:solidFill>
            </a:endParaRPr>
          </a:p>
        </p:txBody>
      </p:sp>
    </p:spTree>
    <p:extLst>
      <p:ext uri="{BB962C8B-B14F-4D97-AF65-F5344CB8AC3E}">
        <p14:creationId xmlns:p14="http://schemas.microsoft.com/office/powerpoint/2010/main" val="360130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6A5595-14C2-4745-94E7-A3977B64C2AF}"/>
              </a:ext>
            </a:extLst>
          </p:cNvPr>
          <p:cNvSpPr>
            <a:spLocks noGrp="1"/>
          </p:cNvSpPr>
          <p:nvPr>
            <p:ph type="title"/>
          </p:nvPr>
        </p:nvSpPr>
        <p:spPr/>
        <p:txBody>
          <a:bodyPr/>
          <a:lstStyle/>
          <a:p>
            <a:r>
              <a:rPr lang="en-GB" dirty="0"/>
              <a:t>What is Mental Health?</a:t>
            </a:r>
          </a:p>
        </p:txBody>
      </p:sp>
      <p:sp>
        <p:nvSpPr>
          <p:cNvPr id="5" name="Content Placeholder 4">
            <a:extLst>
              <a:ext uri="{FF2B5EF4-FFF2-40B4-BE49-F238E27FC236}">
                <a16:creationId xmlns:a16="http://schemas.microsoft.com/office/drawing/2014/main" id="{1365837C-EA13-4C2B-BA2A-FC93FBC2B1B2}"/>
              </a:ext>
            </a:extLst>
          </p:cNvPr>
          <p:cNvSpPr>
            <a:spLocks noGrp="1"/>
          </p:cNvSpPr>
          <p:nvPr>
            <p:ph idx="1"/>
          </p:nvPr>
        </p:nvSpPr>
        <p:spPr/>
        <p:txBody>
          <a:bodyPr>
            <a:normAutofit lnSpcReduction="10000"/>
          </a:bodyPr>
          <a:lstStyle/>
          <a:p>
            <a:r>
              <a:rPr lang="en-GB" dirty="0"/>
              <a:t>According to the </a:t>
            </a:r>
            <a:r>
              <a:rPr lang="en-GB" b="1" dirty="0"/>
              <a:t>World Health Organisation</a:t>
            </a:r>
            <a:r>
              <a:rPr lang="en-GB" dirty="0"/>
              <a:t>, ‘health is a state of complete physical, mental and social well being and not merely the absence of disease or illness’. </a:t>
            </a:r>
          </a:p>
          <a:p>
            <a:endParaRPr lang="en-GB" dirty="0"/>
          </a:p>
          <a:p>
            <a:r>
              <a:rPr lang="en-GB" dirty="0"/>
              <a:t>‘Mental health is the emotional and spiritual resilience which enables us to enjoy life and survive pain, disappointment and sadness. It is a positive sense of well being and an underlying belief in our own and others dignity and worth’. </a:t>
            </a:r>
            <a:r>
              <a:rPr lang="en-GB" b="1" dirty="0"/>
              <a:t>Health Education Authority 1997</a:t>
            </a:r>
            <a:r>
              <a:rPr lang="en-GB" dirty="0"/>
              <a:t>. </a:t>
            </a:r>
          </a:p>
          <a:p>
            <a:endParaRPr lang="en-GB" dirty="0"/>
          </a:p>
        </p:txBody>
      </p:sp>
    </p:spTree>
    <p:extLst>
      <p:ext uri="{BB962C8B-B14F-4D97-AF65-F5344CB8AC3E}">
        <p14:creationId xmlns:p14="http://schemas.microsoft.com/office/powerpoint/2010/main" val="963703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3E587-E691-487A-B855-EC0C40519E71}"/>
              </a:ext>
            </a:extLst>
          </p:cNvPr>
          <p:cNvSpPr>
            <a:spLocks noGrp="1"/>
          </p:cNvSpPr>
          <p:nvPr>
            <p:ph type="title"/>
          </p:nvPr>
        </p:nvSpPr>
        <p:spPr/>
        <p:txBody>
          <a:bodyPr/>
          <a:lstStyle/>
          <a:p>
            <a:pPr algn="ctr"/>
            <a:r>
              <a:rPr lang="en-GB" dirty="0"/>
              <a:t>Mental Health</a:t>
            </a:r>
          </a:p>
        </p:txBody>
      </p:sp>
      <p:sp>
        <p:nvSpPr>
          <p:cNvPr id="3" name="Content Placeholder 2">
            <a:extLst>
              <a:ext uri="{FF2B5EF4-FFF2-40B4-BE49-F238E27FC236}">
                <a16:creationId xmlns:a16="http://schemas.microsoft.com/office/drawing/2014/main" id="{83754430-A3BA-405B-A177-8DDC28CD0E55}"/>
              </a:ext>
            </a:extLst>
          </p:cNvPr>
          <p:cNvSpPr>
            <a:spLocks noGrp="1"/>
          </p:cNvSpPr>
          <p:nvPr>
            <p:ph idx="1"/>
          </p:nvPr>
        </p:nvSpPr>
        <p:spPr/>
        <p:txBody>
          <a:bodyPr>
            <a:normAutofit/>
          </a:bodyPr>
          <a:lstStyle/>
          <a:p>
            <a:r>
              <a:rPr lang="en-GB" dirty="0"/>
              <a:t>This past two years or so, the pandemic has led to a focus on mental health. In one respect, it has given people more of a work life balance, but on the other hand, it has also increased isolation, bringing on anxiety.</a:t>
            </a:r>
          </a:p>
          <a:p>
            <a:r>
              <a:rPr lang="en-GB" dirty="0"/>
              <a:t>The following question is being asked more: ‘</a:t>
            </a:r>
            <a:r>
              <a:rPr lang="en-GB" i="1" dirty="0"/>
              <a:t>how do we support everyone’s mental health and wellbeing?’</a:t>
            </a:r>
          </a:p>
        </p:txBody>
      </p:sp>
    </p:spTree>
    <p:extLst>
      <p:ext uri="{BB962C8B-B14F-4D97-AF65-F5344CB8AC3E}">
        <p14:creationId xmlns:p14="http://schemas.microsoft.com/office/powerpoint/2010/main" val="2343782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A94F-E5CB-4BB0-AC73-6A7E61062E0F}"/>
              </a:ext>
            </a:extLst>
          </p:cNvPr>
          <p:cNvSpPr>
            <a:spLocks noGrp="1"/>
          </p:cNvSpPr>
          <p:nvPr>
            <p:ph type="title"/>
          </p:nvPr>
        </p:nvSpPr>
        <p:spPr>
          <a:xfrm>
            <a:off x="628650" y="365126"/>
            <a:ext cx="6350884" cy="1325563"/>
          </a:xfrm>
        </p:spPr>
        <p:txBody>
          <a:bodyPr>
            <a:normAutofit/>
          </a:bodyPr>
          <a:lstStyle/>
          <a:p>
            <a:r>
              <a:rPr lang="en-GB" sz="2400" b="1" dirty="0"/>
              <a:t>What do you think of when you hear the words ‘mental health’?</a:t>
            </a:r>
          </a:p>
        </p:txBody>
      </p:sp>
      <p:sp>
        <p:nvSpPr>
          <p:cNvPr id="3" name="Content Placeholder 2">
            <a:extLst>
              <a:ext uri="{FF2B5EF4-FFF2-40B4-BE49-F238E27FC236}">
                <a16:creationId xmlns:a16="http://schemas.microsoft.com/office/drawing/2014/main" id="{F4D9CF56-29DD-4663-A2BC-07E3017F7A13}"/>
              </a:ext>
            </a:extLst>
          </p:cNvPr>
          <p:cNvSpPr>
            <a:spLocks noGrp="1"/>
          </p:cNvSpPr>
          <p:nvPr>
            <p:ph idx="1"/>
          </p:nvPr>
        </p:nvSpPr>
        <p:spPr/>
        <p:txBody>
          <a:bodyPr>
            <a:normAutofit/>
          </a:bodyPr>
          <a:lstStyle/>
          <a:p>
            <a:r>
              <a:rPr lang="en-GB" sz="2400" dirty="0"/>
              <a:t>If you think of mental illness and conditions such as anxiety, depression and bipolar, you wouldn’t be alone. All too often, we frame mental health as a negative and forget that health is more than just the absence of illness.</a:t>
            </a:r>
          </a:p>
          <a:p>
            <a:r>
              <a:rPr lang="en-GB" sz="2400" b="1" dirty="0"/>
              <a:t>Mental Health </a:t>
            </a:r>
            <a:r>
              <a:rPr lang="en-GB" sz="2400" dirty="0"/>
              <a:t>is always there and can be positive or negative.</a:t>
            </a:r>
          </a:p>
          <a:p>
            <a:r>
              <a:rPr lang="en-GB" sz="2400" b="1" dirty="0"/>
              <a:t>Mental illness </a:t>
            </a:r>
            <a:r>
              <a:rPr lang="en-GB" sz="2400" dirty="0"/>
              <a:t>affects a person’s ability to function over a long period of time.</a:t>
            </a:r>
          </a:p>
        </p:txBody>
      </p:sp>
    </p:spTree>
    <p:extLst>
      <p:ext uri="{BB962C8B-B14F-4D97-AF65-F5344CB8AC3E}">
        <p14:creationId xmlns:p14="http://schemas.microsoft.com/office/powerpoint/2010/main" val="397713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EE303-4B36-4BF9-9BC6-09D3BF26D56C}"/>
              </a:ext>
            </a:extLst>
          </p:cNvPr>
          <p:cNvSpPr>
            <a:spLocks noGrp="1"/>
          </p:cNvSpPr>
          <p:nvPr>
            <p:ph type="title"/>
          </p:nvPr>
        </p:nvSpPr>
        <p:spPr/>
        <p:txBody>
          <a:bodyPr>
            <a:normAutofit fontScale="90000"/>
          </a:bodyPr>
          <a:lstStyle/>
          <a:p>
            <a:br>
              <a:rPr lang="en-GB" dirty="0"/>
            </a:br>
            <a:r>
              <a:rPr lang="en-GB" dirty="0"/>
              <a:t>How do you look after your</a:t>
            </a:r>
            <a:br>
              <a:rPr lang="en-GB" dirty="0"/>
            </a:br>
            <a:r>
              <a:rPr lang="en-GB" dirty="0"/>
              <a:t>own mental health?</a:t>
            </a:r>
            <a:br>
              <a:rPr lang="en-GB" dirty="0"/>
            </a:br>
            <a:endParaRPr lang="en-GB" dirty="0"/>
          </a:p>
        </p:txBody>
      </p:sp>
      <p:sp>
        <p:nvSpPr>
          <p:cNvPr id="3" name="Content Placeholder 2">
            <a:extLst>
              <a:ext uri="{FF2B5EF4-FFF2-40B4-BE49-F238E27FC236}">
                <a16:creationId xmlns:a16="http://schemas.microsoft.com/office/drawing/2014/main" id="{D3F0D0C7-1435-4668-98FE-0A580D146679}"/>
              </a:ext>
            </a:extLst>
          </p:cNvPr>
          <p:cNvSpPr>
            <a:spLocks noGrp="1"/>
          </p:cNvSpPr>
          <p:nvPr>
            <p:ph idx="1"/>
          </p:nvPr>
        </p:nvSpPr>
        <p:spPr/>
        <p:txBody>
          <a:bodyPr/>
          <a:lstStyle/>
          <a:p>
            <a:endParaRPr lang="en-GB" dirty="0"/>
          </a:p>
          <a:p>
            <a:endParaRPr lang="en-GB" dirty="0"/>
          </a:p>
        </p:txBody>
      </p:sp>
      <p:pic>
        <p:nvPicPr>
          <p:cNvPr id="5" name="Picture 4">
            <a:extLst>
              <a:ext uri="{FF2B5EF4-FFF2-40B4-BE49-F238E27FC236}">
                <a16:creationId xmlns:a16="http://schemas.microsoft.com/office/drawing/2014/main" id="{82EE057D-F1BD-465B-B135-515C06164C5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19412" y="2786743"/>
            <a:ext cx="3305175" cy="2290082"/>
          </a:xfrm>
          <a:prstGeom prst="rect">
            <a:avLst/>
          </a:prstGeom>
        </p:spPr>
      </p:pic>
      <p:sp>
        <p:nvSpPr>
          <p:cNvPr id="6" name="TextBox 5">
            <a:extLst>
              <a:ext uri="{FF2B5EF4-FFF2-40B4-BE49-F238E27FC236}">
                <a16:creationId xmlns:a16="http://schemas.microsoft.com/office/drawing/2014/main" id="{3BA5671A-0F05-494A-9A8D-3DFABA945656}"/>
              </a:ext>
            </a:extLst>
          </p:cNvPr>
          <p:cNvSpPr txBox="1"/>
          <p:nvPr/>
        </p:nvSpPr>
        <p:spPr>
          <a:xfrm>
            <a:off x="2919412" y="5076825"/>
            <a:ext cx="3305175" cy="369332"/>
          </a:xfrm>
          <a:prstGeom prst="rect">
            <a:avLst/>
          </a:prstGeom>
          <a:noFill/>
        </p:spPr>
        <p:txBody>
          <a:bodyPr wrap="square" rtlCol="0">
            <a:spAutoFit/>
          </a:bodyPr>
          <a:lstStyle/>
          <a:p>
            <a:r>
              <a:rPr lang="en-GB" sz="900">
                <a:hlinkClick r:id="rId3" tooltip="http://fanaticcook.blogspot.com/2011/09/mental-disorders-greatest-health.html"/>
              </a:rPr>
              <a:t>This Photo</a:t>
            </a:r>
            <a:r>
              <a:rPr lang="en-GB" sz="900"/>
              <a:t> by Unknown Author is licensed under </a:t>
            </a:r>
            <a:r>
              <a:rPr lang="en-GB" sz="900">
                <a:hlinkClick r:id="rId4" tooltip="https://creativecommons.org/licenses/by-nc-sa/3.0/"/>
              </a:rPr>
              <a:t>CC BY-SA-NC</a:t>
            </a:r>
            <a:endParaRPr lang="en-GB" sz="900"/>
          </a:p>
        </p:txBody>
      </p:sp>
    </p:spTree>
    <p:extLst>
      <p:ext uri="{BB962C8B-B14F-4D97-AF65-F5344CB8AC3E}">
        <p14:creationId xmlns:p14="http://schemas.microsoft.com/office/powerpoint/2010/main" val="14142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9380-239E-4EF4-9BB9-BDCBB3AE3F43}"/>
              </a:ext>
            </a:extLst>
          </p:cNvPr>
          <p:cNvSpPr>
            <a:spLocks noGrp="1"/>
          </p:cNvSpPr>
          <p:nvPr>
            <p:ph type="title"/>
          </p:nvPr>
        </p:nvSpPr>
        <p:spPr/>
        <p:txBody>
          <a:bodyPr>
            <a:normAutofit fontScale="90000"/>
          </a:bodyPr>
          <a:lstStyle/>
          <a:p>
            <a:r>
              <a:rPr lang="en-GB" dirty="0">
                <a:solidFill>
                  <a:schemeClr val="tx1"/>
                </a:solidFill>
              </a:rPr>
              <a:t>The Mental Health Continuum</a:t>
            </a:r>
            <a:endParaRPr lang="en-US" dirty="0">
              <a:solidFill>
                <a:schemeClr val="tx1"/>
              </a:solidFill>
            </a:endParaRPr>
          </a:p>
        </p:txBody>
      </p:sp>
      <p:sp>
        <p:nvSpPr>
          <p:cNvPr id="3" name="Text Placeholder 2">
            <a:extLst>
              <a:ext uri="{FF2B5EF4-FFF2-40B4-BE49-F238E27FC236}">
                <a16:creationId xmlns:a16="http://schemas.microsoft.com/office/drawing/2014/main" id="{419EA487-B3AB-4FA1-8DBB-3CF069F8F21B}"/>
              </a:ext>
            </a:extLst>
          </p:cNvPr>
          <p:cNvSpPr>
            <a:spLocks noGrp="1"/>
          </p:cNvSpPr>
          <p:nvPr>
            <p:ph type="body" sz="quarter" idx="4294967295"/>
          </p:nvPr>
        </p:nvSpPr>
        <p:spPr>
          <a:xfrm>
            <a:off x="468923" y="1227016"/>
            <a:ext cx="8221785" cy="4235938"/>
          </a:xfrm>
        </p:spPr>
        <p:txBody>
          <a:bodyPr/>
          <a:lstStyle/>
          <a:p>
            <a:pPr marL="0" indent="0">
              <a:buNone/>
            </a:pPr>
            <a:r>
              <a:rPr lang="en-GB"/>
              <a:t>    </a:t>
            </a:r>
            <a:endParaRPr lang="en-US" dirty="0"/>
          </a:p>
        </p:txBody>
      </p:sp>
      <p:pic>
        <p:nvPicPr>
          <p:cNvPr id="4" name="Picture 3">
            <a:extLst>
              <a:ext uri="{FF2B5EF4-FFF2-40B4-BE49-F238E27FC236}">
                <a16:creationId xmlns:a16="http://schemas.microsoft.com/office/drawing/2014/main" id="{64223E32-D2F5-4E10-BD10-37FB89F2C3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4518" y="1227016"/>
            <a:ext cx="8919482" cy="5185501"/>
          </a:xfrm>
          <a:prstGeom prst="rect">
            <a:avLst/>
          </a:prstGeom>
        </p:spPr>
      </p:pic>
    </p:spTree>
    <p:extLst>
      <p:ext uri="{BB962C8B-B14F-4D97-AF65-F5344CB8AC3E}">
        <p14:creationId xmlns:p14="http://schemas.microsoft.com/office/powerpoint/2010/main" val="2117307544"/>
      </p:ext>
    </p:extLst>
  </p:cSld>
  <p:clrMapOvr>
    <a:masterClrMapping/>
  </p:clrMapOvr>
</p:sld>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6dfc79-66c6-4f79-91bd-5baad7c1fe87" xsi:nil="true"/>
    <lcf76f155ced4ddcb4097134ff3c332f xmlns="eb467c85-a5eb-4a54-9073-d00d38aef90f">
      <Terms xmlns="http://schemas.microsoft.com/office/infopath/2007/PartnerControls"/>
    </lcf76f155ced4ddcb4097134ff3c332f>
    <MediaLengthInSeconds xmlns="eb467c85-a5eb-4a54-9073-d00d38aef90f" xsi:nil="true"/>
    <SharedWithUsers xmlns="fd6dfc79-66c6-4f79-91bd-5baad7c1fe87">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A7DACD816BA346898B365D9DC4BD11" ma:contentTypeVersion="16" ma:contentTypeDescription="Create a new document." ma:contentTypeScope="" ma:versionID="1c9909ffc169463c68d00bd1f8593bc5">
  <xsd:schema xmlns:xsd="http://www.w3.org/2001/XMLSchema" xmlns:xs="http://www.w3.org/2001/XMLSchema" xmlns:p="http://schemas.microsoft.com/office/2006/metadata/properties" xmlns:ns2="eb467c85-a5eb-4a54-9073-d00d38aef90f" xmlns:ns3="fd6dfc79-66c6-4f79-91bd-5baad7c1fe87" targetNamespace="http://schemas.microsoft.com/office/2006/metadata/properties" ma:root="true" ma:fieldsID="080be5f8532b010ff24067ddf0c78c23" ns2:_="" ns3:_="">
    <xsd:import namespace="eb467c85-a5eb-4a54-9073-d00d38aef90f"/>
    <xsd:import namespace="fd6dfc79-66c6-4f79-91bd-5baad7c1fe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67c85-a5eb-4a54-9073-d00d38aef9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f202126-a16a-47f3-92b2-73e900f7d5e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d6dfc79-66c6-4f79-91bd-5baad7c1fe8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db7b2cb-485d-45d4-895e-f800aebf531f}" ma:internalName="TaxCatchAll" ma:showField="CatchAllData" ma:web="fd6dfc79-66c6-4f79-91bd-5baad7c1fe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85BB2-63F0-42AA-88FA-21AF274A55BB}">
  <ds:schemaRefs>
    <ds:schemaRef ds:uri="http://schemas.microsoft.com/sharepoint/v3/contenttype/forms"/>
  </ds:schemaRefs>
</ds:datastoreItem>
</file>

<file path=customXml/itemProps2.xml><?xml version="1.0" encoding="utf-8"?>
<ds:datastoreItem xmlns:ds="http://schemas.openxmlformats.org/officeDocument/2006/customXml" ds:itemID="{06DEB8BD-B9EB-410D-9C41-F5FD96F5C541}">
  <ds:schemaRefs>
    <ds:schemaRef ds:uri="http://schemas.microsoft.com/office/2006/metadata/properties"/>
    <ds:schemaRef ds:uri="http://schemas.microsoft.com/office/infopath/2007/PartnerControls"/>
    <ds:schemaRef ds:uri="fd6dfc79-66c6-4f79-91bd-5baad7c1fe87"/>
    <ds:schemaRef ds:uri="eb467c85-a5eb-4a54-9073-d00d38aef90f"/>
  </ds:schemaRefs>
</ds:datastoreItem>
</file>

<file path=customXml/itemProps3.xml><?xml version="1.0" encoding="utf-8"?>
<ds:datastoreItem xmlns:ds="http://schemas.openxmlformats.org/officeDocument/2006/customXml" ds:itemID="{2E05FE3A-ECF3-4068-B04D-928FB5E730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467c85-a5eb-4a54-9073-d00d38aef90f"/>
    <ds:schemaRef ds:uri="fd6dfc79-66c6-4f79-91bd-5baad7c1fe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2099</TotalTime>
  <Words>2660</Words>
  <Application>Microsoft Office PowerPoint</Application>
  <PresentationFormat>On-screen Show (4:3)</PresentationFormat>
  <Paragraphs>237</Paragraphs>
  <Slides>45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inherit</vt:lpstr>
      <vt:lpstr>lato</vt:lpstr>
      <vt:lpstr>Open Sans</vt:lpstr>
      <vt:lpstr>Work Sans</vt:lpstr>
      <vt:lpstr>4_Office Theme</vt:lpstr>
      <vt:lpstr>FLM Training Level 2 Award in Mental Health Awareness  </vt:lpstr>
      <vt:lpstr> Qualification Structure</vt:lpstr>
      <vt:lpstr> Qualification Overview</vt:lpstr>
      <vt:lpstr> Learning Outcomes: </vt:lpstr>
      <vt:lpstr>What is Mental Health?</vt:lpstr>
      <vt:lpstr>Mental Health</vt:lpstr>
      <vt:lpstr>What do you think of when you hear the words ‘mental health’?</vt:lpstr>
      <vt:lpstr> How do you look after your own mental health? </vt:lpstr>
      <vt:lpstr>The Mental Health Continuum</vt:lpstr>
      <vt:lpstr>Role of the media in relation to mental health</vt:lpstr>
      <vt:lpstr>PowerPoint Presentation</vt:lpstr>
      <vt:lpstr>The Duty of Care</vt:lpstr>
      <vt:lpstr>PowerPoint Presentation</vt:lpstr>
      <vt:lpstr>    Section 2  </vt:lpstr>
      <vt:lpstr>Stress</vt:lpstr>
      <vt:lpstr>Depression</vt:lpstr>
      <vt:lpstr>Bipolar Disorder</vt:lpstr>
      <vt:lpstr>Anxiety Disorders</vt:lpstr>
      <vt:lpstr>Phobias</vt:lpstr>
      <vt:lpstr>PTSD</vt:lpstr>
      <vt:lpstr>Schizophrenia</vt:lpstr>
      <vt:lpstr>Eating Disorders</vt:lpstr>
      <vt:lpstr>Addiction and Substance Misuse</vt:lpstr>
      <vt:lpstr>Signs and symptoms </vt:lpstr>
      <vt:lpstr>*Bereavement</vt:lpstr>
      <vt:lpstr>Section 3 </vt:lpstr>
      <vt:lpstr>What are Risk Factors? </vt:lpstr>
      <vt:lpstr>Individual Risk Factors </vt:lpstr>
      <vt:lpstr>Family Risk Factors </vt:lpstr>
      <vt:lpstr>Community Risk Factors </vt:lpstr>
      <vt:lpstr>Biological Risk Factors</vt:lpstr>
      <vt:lpstr>Faulty Thinking</vt:lpstr>
      <vt:lpstr>PowerPoint Presentation</vt:lpstr>
      <vt:lpstr>PowerPoint Presentation</vt:lpstr>
      <vt:lpstr> </vt:lpstr>
      <vt:lpstr> Section 4  Common treatments and understanding the support/advice available for mental ill health </vt:lpstr>
      <vt:lpstr>Common treatments</vt:lpstr>
      <vt:lpstr>*Supporting Someone with Mental  Health Issues</vt:lpstr>
      <vt:lpstr>*Credible Information</vt:lpstr>
      <vt:lpstr>Organisations Offering Support Services</vt:lpstr>
      <vt:lpstr>Apps</vt:lpstr>
      <vt:lpstr>Further reading </vt:lpstr>
      <vt:lpstr>Unit One Assessment </vt:lpstr>
      <vt:lpstr>Review of Learning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FLM Training Level 2 Award in Mental Health Awareness Revision Webinar</dc:title>
  <dc:creator>Lee Costello</dc:creator>
  <cp:lastModifiedBy>Caz Tyrrell</cp:lastModifiedBy>
  <cp:revision>51</cp:revision>
  <dcterms:created xsi:type="dcterms:W3CDTF">2020-05-21T14:50:06Z</dcterms:created>
  <dcterms:modified xsi:type="dcterms:W3CDTF">2023-02-03T13:14:14Z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0x01010062A7DACD816BA346898B365D9DC4BD11</vt:lpwstr>
  </property>
  <property fmtid="{D5CDD505-2E9C-101B-9397-08002B2CF9AE}" pid="3" name="MediaServiceImageTags">
    <vt:lpwstr/>
  </property>
</Properties>
</file>