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4"/>
  </p:sldMasterIdLst>
  <p:notesMasterIdLst>
    <p:notesMasterId r:id="rId9"/>
  </p:notesMasterIdLst>
  <p:sldIdLst>
    <p:sldId id="274" r:id="rId5"/>
    <p:sldId id="273" r:id="rId6"/>
    <p:sldId id="271" r:id="rId7"/>
    <p:sldId id="272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9A02F1-6D12-9141-0A9A-E872CE8A1305}" v="15" dt="2021-06-18T23:06:24.533"/>
    <p1510:client id="{31E30931-B858-109C-5604-93F3A6F2296E}" v="101" dt="2021-05-28T17:58:33.497"/>
    <p1510:client id="{552536E4-36B9-A53E-3E74-14EB7533CFAA}" v="27" dt="2021-06-18T23:08:27.392"/>
    <p1510:client id="{7097B59F-B071-0000-9E59-9ACD2181C9AA}" v="322" dt="2021-03-18T22:07:40.535"/>
    <p1510:client id="{A762537D-1110-26B3-D9C6-E387BFC7F0EC}" v="6" dt="2021-07-08T02:16:55.458"/>
    <p1510:client id="{B27B78A6-77C0-758E-A156-DBBBEECA237D}" v="384" dt="2021-05-28T17:50:41.514"/>
    <p1510:client id="{C1BB5A94-5434-533C-1105-A4C9711CB7C5}" v="2" dt="2021-05-28T17:52:12.435"/>
    <p1510:client id="{DD0B4E5E-4EFE-0630-C61B-E616859C72A7}" v="1" dt="2021-06-18T23:04:25.131"/>
  </p1510:revLst>
</p1510:revInfo>
</file>

<file path=ppt/tableStyles.xml><?xml version="1.0" encoding="utf-8"?>
<a:tblStyleLst xmlns:a="http://schemas.openxmlformats.org/drawingml/2006/main" def="{39C08D76-CDA9-49BF-B396-8B8157534868}">
  <a:tblStyle styleId="{39C08D76-CDA9-49BF-B396-8B815753486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9211ab5647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9211ab5647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8f2a12f2c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8f2a12f2c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8f2a12f2c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8f2a12f2c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524000" y="1447799"/>
            <a:ext cx="9144000" cy="20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None/>
              <a:defRPr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67405" y="321583"/>
            <a:ext cx="1498600" cy="4643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" name="Google Shape;22;p3"/>
          <p:cNvCxnSpPr/>
          <p:nvPr/>
        </p:nvCxnSpPr>
        <p:spPr>
          <a:xfrm rot="10800000">
            <a:off x="457200" y="914400"/>
            <a:ext cx="11308805" cy="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" name="Google Shape;23;p3"/>
          <p:cNvSpPr txBox="1"/>
          <p:nvPr/>
        </p:nvSpPr>
        <p:spPr>
          <a:xfrm>
            <a:off x="406400" y="33047"/>
            <a:ext cx="10515600" cy="75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838200" y="985616"/>
            <a:ext cx="10515600" cy="840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67405" y="321583"/>
            <a:ext cx="1498600" cy="4643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" name="Google Shape;31;p4"/>
          <p:cNvCxnSpPr/>
          <p:nvPr/>
        </p:nvCxnSpPr>
        <p:spPr>
          <a:xfrm rot="10800000">
            <a:off x="457200" y="914400"/>
            <a:ext cx="11308805" cy="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" name="Google Shape;32;p4"/>
          <p:cNvSpPr txBox="1"/>
          <p:nvPr/>
        </p:nvSpPr>
        <p:spPr>
          <a:xfrm>
            <a:off x="406400" y="33047"/>
            <a:ext cx="10515600" cy="75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9" name="Google Shape;39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67405" y="321583"/>
            <a:ext cx="1498600" cy="4643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" name="Google Shape;40;p5"/>
          <p:cNvCxnSpPr/>
          <p:nvPr/>
        </p:nvCxnSpPr>
        <p:spPr>
          <a:xfrm rot="10800000">
            <a:off x="457200" y="914400"/>
            <a:ext cx="11308805" cy="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1" name="Google Shape;41;p5"/>
          <p:cNvSpPr txBox="1"/>
          <p:nvPr/>
        </p:nvSpPr>
        <p:spPr>
          <a:xfrm>
            <a:off x="406400" y="33047"/>
            <a:ext cx="10515600" cy="75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Company Overview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838200" y="1033996"/>
            <a:ext cx="10515600" cy="679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9" name="Google Shape;4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67405" y="321583"/>
            <a:ext cx="1498600" cy="4643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" name="Google Shape;50;p6"/>
          <p:cNvCxnSpPr/>
          <p:nvPr/>
        </p:nvCxnSpPr>
        <p:spPr>
          <a:xfrm rot="10800000">
            <a:off x="457200" y="914400"/>
            <a:ext cx="11308805" cy="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1" name="Google Shape;51;p6"/>
          <p:cNvSpPr txBox="1"/>
          <p:nvPr/>
        </p:nvSpPr>
        <p:spPr>
          <a:xfrm>
            <a:off x="406400" y="33047"/>
            <a:ext cx="10515600" cy="75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Company Overview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839788" y="1025528"/>
            <a:ext cx="10515600" cy="712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1" name="Google Shape;61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67405" y="321583"/>
            <a:ext cx="1498600" cy="4643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" name="Google Shape;62;p7"/>
          <p:cNvCxnSpPr/>
          <p:nvPr/>
        </p:nvCxnSpPr>
        <p:spPr>
          <a:xfrm rot="10800000">
            <a:off x="457200" y="914400"/>
            <a:ext cx="11308805" cy="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3" name="Google Shape;63;p7"/>
          <p:cNvSpPr txBox="1"/>
          <p:nvPr/>
        </p:nvSpPr>
        <p:spPr>
          <a:xfrm>
            <a:off x="406400" y="33047"/>
            <a:ext cx="10515600" cy="75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Company Overview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>
            <a:spLocks noGrp="1"/>
          </p:cNvSpPr>
          <p:nvPr>
            <p:ph type="title"/>
          </p:nvPr>
        </p:nvSpPr>
        <p:spPr>
          <a:xfrm>
            <a:off x="838200" y="83079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9" name="Google Shape;69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67405" y="321583"/>
            <a:ext cx="1498600" cy="4643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" name="Google Shape;70;p8"/>
          <p:cNvCxnSpPr/>
          <p:nvPr/>
        </p:nvCxnSpPr>
        <p:spPr>
          <a:xfrm rot="10800000">
            <a:off x="457200" y="914400"/>
            <a:ext cx="11308805" cy="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1" name="Google Shape;71;p8"/>
          <p:cNvSpPr txBox="1"/>
          <p:nvPr/>
        </p:nvSpPr>
        <p:spPr>
          <a:xfrm>
            <a:off x="406400" y="33047"/>
            <a:ext cx="10515600" cy="75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Company Overview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9" name="Google Shape;79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67405" y="321583"/>
            <a:ext cx="1498600" cy="4643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Google Shape;80;p9"/>
          <p:cNvCxnSpPr/>
          <p:nvPr/>
        </p:nvCxnSpPr>
        <p:spPr>
          <a:xfrm rot="10800000">
            <a:off x="457200" y="914400"/>
            <a:ext cx="11308805" cy="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1" name="Google Shape;81;p9"/>
          <p:cNvSpPr txBox="1"/>
          <p:nvPr/>
        </p:nvSpPr>
        <p:spPr>
          <a:xfrm>
            <a:off x="406400" y="33047"/>
            <a:ext cx="10515600" cy="75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Company Overview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 txBox="1">
            <a:spLocks noGrp="1"/>
          </p:cNvSpPr>
          <p:nvPr>
            <p:ph type="title"/>
          </p:nvPr>
        </p:nvSpPr>
        <p:spPr>
          <a:xfrm>
            <a:off x="839788" y="1042862"/>
            <a:ext cx="3932237" cy="1014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9" name="Google Shape;89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67405" y="321583"/>
            <a:ext cx="1498600" cy="4643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" name="Google Shape;90;p10"/>
          <p:cNvCxnSpPr/>
          <p:nvPr/>
        </p:nvCxnSpPr>
        <p:spPr>
          <a:xfrm rot="10800000">
            <a:off x="457200" y="914400"/>
            <a:ext cx="11308805" cy="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10"/>
          <p:cNvSpPr txBox="1"/>
          <p:nvPr/>
        </p:nvSpPr>
        <p:spPr>
          <a:xfrm>
            <a:off x="406400" y="33047"/>
            <a:ext cx="10515600" cy="75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Company Overview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2"/>
          <p:cNvSpPr txBox="1">
            <a:spLocks noGrp="1"/>
          </p:cNvSpPr>
          <p:nvPr>
            <p:ph type="ctrTitle"/>
          </p:nvPr>
        </p:nvSpPr>
        <p:spPr>
          <a:xfrm>
            <a:off x="1192250" y="1421625"/>
            <a:ext cx="9999000" cy="16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sz="2400" b="1" dirty="0">
                <a:solidFill>
                  <a:srgbClr val="1C62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Clinical Services &amp; Quality Management </a:t>
            </a:r>
            <a:endParaRPr sz="2400" b="1" dirty="0">
              <a:solidFill>
                <a:srgbClr val="1C62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en-US" sz="2400" b="1" dirty="0">
                <a:solidFill>
                  <a:srgbClr val="1C6294"/>
                </a:solidFill>
                <a:latin typeface="Times New Roman"/>
                <a:cs typeface="Times New Roman"/>
                <a:sym typeface="Times New Roman"/>
              </a:rPr>
              <a:t>Clinical Quality Flash Trainings</a:t>
            </a:r>
            <a:endParaRPr dirty="0"/>
          </a:p>
          <a:p>
            <a:br>
              <a:rPr lang="en-US" sz="3000" b="1" i="1" dirty="0">
                <a:solidFill>
                  <a:srgbClr val="1C6294"/>
                </a:solidFill>
                <a:latin typeface="Times New Roman"/>
                <a:cs typeface="Times New Roman"/>
              </a:rPr>
            </a:br>
            <a:r>
              <a:rPr lang="en-US" sz="3000" b="1" i="1" dirty="0">
                <a:solidFill>
                  <a:srgbClr val="1C6294"/>
                </a:solidFill>
                <a:latin typeface="Times New Roman"/>
                <a:cs typeface="Times New Roman"/>
                <a:sym typeface="Times New Roman"/>
              </a:rPr>
              <a:t>Treatment Plan Requirements</a:t>
            </a:r>
            <a:endParaRPr i="1" dirty="0"/>
          </a:p>
        </p:txBody>
      </p:sp>
      <p:pic>
        <p:nvPicPr>
          <p:cNvPr id="103" name="Google Shape;103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1012" y="3388850"/>
            <a:ext cx="3129976" cy="30800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1419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8"/>
          <p:cNvSpPr txBox="1"/>
          <p:nvPr/>
        </p:nvSpPr>
        <p:spPr>
          <a:xfrm>
            <a:off x="408125" y="288275"/>
            <a:ext cx="89238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 b="1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Treatment Planning: </a:t>
            </a:r>
            <a:r>
              <a:rPr lang="en-US" sz="2400" i="1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Personal check-off list /Summary</a:t>
            </a:r>
            <a:endParaRPr lang="en-US" sz="2400" i="1">
              <a:solidFill>
                <a:srgbClr val="0066A6"/>
              </a:solidFill>
              <a:latin typeface="Times New Roman"/>
              <a:ea typeface="Times New Roman"/>
              <a:cs typeface="Times New Roman"/>
            </a:endParaRPr>
          </a:p>
        </p:txBody>
      </p:sp>
      <p:graphicFrame>
        <p:nvGraphicFramePr>
          <p:cNvPr id="270" name="Google Shape;270;p28"/>
          <p:cNvGraphicFramePr/>
          <p:nvPr>
            <p:extLst>
              <p:ext uri="{D42A27DB-BD31-4B8C-83A1-F6EECF244321}">
                <p14:modId xmlns:p14="http://schemas.microsoft.com/office/powerpoint/2010/main" val="2865837802"/>
              </p:ext>
            </p:extLst>
          </p:nvPr>
        </p:nvGraphicFramePr>
        <p:xfrm>
          <a:off x="477864" y="1046135"/>
          <a:ext cx="11513356" cy="5844519"/>
        </p:xfrm>
        <a:graphic>
          <a:graphicData uri="http://schemas.openxmlformats.org/drawingml/2006/table">
            <a:tbl>
              <a:tblPr>
                <a:noFill/>
                <a:tableStyleId>{39C08D76-CDA9-49BF-B396-8B8157534868}</a:tableStyleId>
              </a:tblPr>
              <a:tblGrid>
                <a:gridCol w="2626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86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562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b="1">
                          <a:solidFill>
                            <a:srgbClr val="43434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Signatures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T w="2857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𐄂 </a:t>
                      </a:r>
                      <a:r>
                        <a:rPr lang="en-US" sz="1600">
                          <a:solidFill>
                            <a:srgbClr val="43434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Patient</a:t>
                      </a:r>
                      <a:endParaRPr sz="1600">
                        <a:solidFill>
                          <a:srgbClr val="434343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𐄂 </a:t>
                      </a:r>
                      <a:r>
                        <a:rPr lang="en-US" sz="1600">
                          <a:solidFill>
                            <a:srgbClr val="43434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Therapist</a:t>
                      </a:r>
                      <a:endParaRPr sz="1600">
                        <a:solidFill>
                          <a:srgbClr val="434343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7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𐄂</a:t>
                      </a: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600">
                          <a:solidFill>
                            <a:srgbClr val="43434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Clinical Supervisor</a:t>
                      </a:r>
                      <a:r>
                        <a:rPr lang="en-US" sz="1600">
                          <a:solidFill>
                            <a:srgbClr val="43434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or</a:t>
                      </a:r>
                      <a:r>
                        <a:rPr lang="en-US" sz="1600">
                          <a:solidFill>
                            <a:srgbClr val="43434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𐄂 </a:t>
                      </a:r>
                      <a:r>
                        <a:rPr lang="en-US" sz="1600">
                          <a:solidFill>
                            <a:srgbClr val="43434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N/A</a:t>
                      </a:r>
                      <a:r>
                        <a:rPr lang="en-US" sz="1600">
                          <a:solidFill>
                            <a:srgbClr val="43434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latin typeface="Times New Roman"/>
                        </a:rPr>
                        <a:t>𐄂 </a:t>
                      </a:r>
                      <a:r>
                        <a:rPr lang="en-US" sz="1600" b="0" i="0" u="none" strike="noStrike" noProof="0">
                          <a:latin typeface="Times New Roman"/>
                        </a:rPr>
                        <a:t>Guarantor, or </a:t>
                      </a:r>
                      <a:r>
                        <a:rPr lang="en-US" sz="1600" b="0" i="0" u="none" strike="noStrike" noProof="0">
                          <a:solidFill>
                            <a:schemeClr val="dk1"/>
                          </a:solidFill>
                          <a:latin typeface="Times New Roman"/>
                        </a:rPr>
                        <a:t>𐄂 </a:t>
                      </a:r>
                      <a:r>
                        <a:rPr lang="en-US" sz="1600" b="0" i="0" u="none" strike="noStrike" noProof="0">
                          <a:solidFill>
                            <a:srgbClr val="434343"/>
                          </a:solidFill>
                          <a:latin typeface="Times New Roman"/>
                        </a:rPr>
                        <a:t>N/A </a:t>
                      </a:r>
                      <a:endParaRPr lang="en-US"/>
                    </a:p>
                  </a:txBody>
                  <a:tcPr marL="91425" marR="91425" marT="91425" marB="91425">
                    <a:lnR w="2857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94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43434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Needs Assessment</a:t>
                      </a:r>
                      <a:r>
                        <a:rPr lang="en-US" sz="1800" b="1">
                          <a:solidFill>
                            <a:srgbClr val="43434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 b="1">
                        <a:solidFill>
                          <a:srgbClr val="434343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𐄂</a:t>
                      </a:r>
                      <a:r>
                        <a:rPr lang="en-US" sz="1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600">
                          <a:solidFill>
                            <a:srgbClr val="43434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Included language from the Needs, Strengths, Preferences, Goals (NSPG) section of Patient BPS</a:t>
                      </a:r>
                      <a:endParaRPr sz="1600">
                        <a:solidFill>
                          <a:srgbClr val="434343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R w="2857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742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43434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Outcome Measures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𐄂 </a:t>
                      </a:r>
                      <a:r>
                        <a:rPr lang="en-US" sz="1600">
                          <a:solidFill>
                            <a:srgbClr val="43434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Included a treatment objective that focuses on outcome measures (</a:t>
                      </a:r>
                      <a:r>
                        <a:rPr lang="en-US" sz="1600">
                          <a:solidFill>
                            <a:srgbClr val="43434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PHQ-9</a:t>
                      </a:r>
                      <a:r>
                        <a:rPr lang="en-US" sz="1600">
                          <a:solidFill>
                            <a:srgbClr val="43434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</a:t>
                      </a:r>
                      <a:r>
                        <a:rPr lang="en-US" sz="1600">
                          <a:solidFill>
                            <a:srgbClr val="43434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sz="1600">
                        <a:solidFill>
                          <a:srgbClr val="434343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𐄂</a:t>
                      </a:r>
                      <a:r>
                        <a:rPr lang="en-US" sz="1600">
                          <a:solidFill>
                            <a:srgbClr val="43434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Included how the score</a:t>
                      </a:r>
                      <a:r>
                        <a:rPr lang="en-US" sz="1600" b="1">
                          <a:solidFill>
                            <a:srgbClr val="43434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informs</a:t>
                      </a:r>
                      <a:r>
                        <a:rPr lang="en-US" sz="1600">
                          <a:solidFill>
                            <a:srgbClr val="43434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treatment planning</a:t>
                      </a:r>
                      <a:endParaRPr sz="1600">
                        <a:solidFill>
                          <a:srgbClr val="434343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R w="2857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041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43434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Goals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𐄂</a:t>
                      </a:r>
                      <a:r>
                        <a:rPr lang="en-US" sz="1600">
                          <a:solidFill>
                            <a:srgbClr val="43434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Included at least one </a:t>
                      </a:r>
                      <a:r>
                        <a:rPr lang="en-US" sz="1600">
                          <a:solidFill>
                            <a:srgbClr val="43434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Goal</a:t>
                      </a:r>
                      <a:r>
                        <a:rPr lang="en-US" sz="1600">
                          <a:solidFill>
                            <a:srgbClr val="43434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stated in the patient’s words for each Problem</a:t>
                      </a:r>
                      <a:endParaRPr sz="1600">
                        <a:solidFill>
                          <a:srgbClr val="434343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rgbClr val="434343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38761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  </a:t>
                      </a:r>
                      <a:r>
                        <a:rPr lang="en-US" sz="1600" b="1">
                          <a:solidFill>
                            <a:srgbClr val="3876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600" b="1" u="sng">
                          <a:solidFill>
                            <a:srgbClr val="3876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Highly recommended</a:t>
                      </a:r>
                      <a:r>
                        <a:rPr lang="en-US" sz="1600" b="1">
                          <a:solidFill>
                            <a:srgbClr val="43434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 </a:t>
                      </a:r>
                      <a:r>
                        <a:rPr lang="en-US" sz="1600">
                          <a:solidFill>
                            <a:srgbClr val="43434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include the Clinical Interpretation of the </a:t>
                      </a:r>
                      <a:r>
                        <a:rPr lang="en-US" sz="1600">
                          <a:solidFill>
                            <a:srgbClr val="43434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Goal</a:t>
                      </a:r>
                      <a:endParaRPr sz="1600">
                        <a:solidFill>
                          <a:srgbClr val="434343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R w="2857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649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43434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Statuses and Status Updates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𐄂 </a:t>
                      </a:r>
                      <a:r>
                        <a:rPr lang="en-US" sz="1600">
                          <a:solidFill>
                            <a:srgbClr val="43434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Initial Status added to </a:t>
                      </a:r>
                      <a:r>
                        <a:rPr lang="en-US" sz="1600" u="sng">
                          <a:solidFill>
                            <a:srgbClr val="43434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each intervention</a:t>
                      </a:r>
                      <a:r>
                        <a:rPr lang="en-US" sz="1600">
                          <a:solidFill>
                            <a:srgbClr val="43434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when the Treatment Plan is created (w/ target date entered)</a:t>
                      </a:r>
                      <a:r>
                        <a:rPr lang="en-US" sz="1600">
                          <a:solidFill>
                            <a:srgbClr val="43434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sz="1600">
                        <a:solidFill>
                          <a:srgbClr val="434343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𐄂 </a:t>
                      </a:r>
                      <a:r>
                        <a:rPr lang="en-US" sz="1600">
                          <a:solidFill>
                            <a:srgbClr val="43434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Status Updates </a:t>
                      </a:r>
                      <a:r>
                        <a:rPr lang="en-US" sz="1600">
                          <a:solidFill>
                            <a:srgbClr val="43434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 Treatment Plan Reviews at appropriate frequency</a:t>
                      </a:r>
                      <a:endParaRPr sz="1600">
                        <a:solidFill>
                          <a:srgbClr val="434343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𐄂 </a:t>
                      </a:r>
                      <a:r>
                        <a:rPr lang="en-US" sz="1600">
                          <a:solidFill>
                            <a:srgbClr val="43434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Patient signature</a:t>
                      </a:r>
                      <a:r>
                        <a:rPr lang="en-US" sz="1600">
                          <a:solidFill>
                            <a:srgbClr val="43434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required</a:t>
                      </a:r>
                      <a:r>
                        <a:rPr lang="en-US" sz="1600">
                          <a:solidFill>
                            <a:srgbClr val="43434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at</a:t>
                      </a:r>
                      <a:r>
                        <a:rPr lang="en-US" sz="1600">
                          <a:solidFill>
                            <a:srgbClr val="43434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Initial Status and</a:t>
                      </a:r>
                      <a:r>
                        <a:rPr lang="en-US" sz="1600">
                          <a:solidFill>
                            <a:srgbClr val="43434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each Status Update</a:t>
                      </a:r>
                      <a:r>
                        <a:rPr lang="en-US" sz="1600">
                          <a:solidFill>
                            <a:srgbClr val="43434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chemeClr val="dk1"/>
                          </a:solidFill>
                          <a:latin typeface="Times New Roman"/>
                        </a:rPr>
                        <a:t>𐄂 </a:t>
                      </a:r>
                      <a:r>
                        <a:rPr lang="en-US" sz="1600" b="0" i="0" u="none" strike="noStrike" noProof="0">
                          <a:solidFill>
                            <a:srgbClr val="434343"/>
                          </a:solidFill>
                          <a:latin typeface="Times New Roman"/>
                        </a:rPr>
                        <a:t>Guarantors show evidence of review by signing a Family Attestation Form or Signing TP again</a:t>
                      </a:r>
                      <a:endParaRPr lang="en-US" sz="1600" b="0" i="0" u="none" strike="noStrike" noProof="0"/>
                    </a:p>
                  </a:txBody>
                  <a:tcPr marL="91425" marR="91425" marT="91425" marB="91425">
                    <a:lnR w="2857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0665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43434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Determination of Treatment Plans</a:t>
                      </a:r>
                      <a:r>
                        <a:rPr lang="en-US" sz="1800" b="1">
                          <a:solidFill>
                            <a:srgbClr val="43434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 b="1">
                        <a:solidFill>
                          <a:srgbClr val="434343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B w="2857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𐄂 </a:t>
                      </a:r>
                      <a:r>
                        <a:rPr lang="en-US" sz="1600">
                          <a:solidFill>
                            <a:srgbClr val="43434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Primary Diagnosis/Presenting Problem</a:t>
                      </a:r>
                      <a:endParaRPr sz="1600">
                        <a:solidFill>
                          <a:srgbClr val="434343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𐄂 </a:t>
                      </a:r>
                      <a:r>
                        <a:rPr lang="en-US" sz="1600">
                          <a:solidFill>
                            <a:srgbClr val="43434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Secondary and Tertiary Diagnoses</a:t>
                      </a:r>
                      <a:r>
                        <a:rPr lang="en-US" sz="1600">
                          <a:solidFill>
                            <a:srgbClr val="43434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(Presenting Problems) </a:t>
                      </a:r>
                      <a:r>
                        <a:rPr lang="en-US" sz="1600" b="0" i="0" u="none" strike="noStrike" noProof="0">
                          <a:solidFill>
                            <a:schemeClr val="dk1"/>
                          </a:solidFill>
                          <a:latin typeface="Times New Roman"/>
                        </a:rPr>
                        <a:t>𐄂 </a:t>
                      </a:r>
                      <a:r>
                        <a:rPr lang="en-US" sz="1600" b="0" i="0" u="none" strike="noStrike" noProof="0">
                          <a:solidFill>
                            <a:srgbClr val="434343"/>
                          </a:solidFill>
                          <a:latin typeface="Times New Roman"/>
                        </a:rPr>
                        <a:t>N/A </a:t>
                      </a:r>
                      <a:endParaRPr sz="1600">
                        <a:solidFill>
                          <a:srgbClr val="434343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𐄂 </a:t>
                      </a:r>
                      <a:r>
                        <a:rPr lang="en-US" sz="1600">
                          <a:solidFill>
                            <a:srgbClr val="43434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Family Conflicts/Social Support Involvement</a:t>
                      </a:r>
                      <a:endParaRPr sz="1600">
                        <a:solidFill>
                          <a:srgbClr val="434343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𐄂 </a:t>
                      </a:r>
                      <a:r>
                        <a:rPr lang="en-US" sz="1600">
                          <a:solidFill>
                            <a:srgbClr val="43434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Suicide Risk a/o Safety Related Treatment Plans</a:t>
                      </a:r>
                      <a:r>
                        <a:rPr lang="en-US" sz="1600">
                          <a:solidFill>
                            <a:srgbClr val="43434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600" b="0" i="0" u="none" strike="noStrike" noProof="0">
                          <a:solidFill>
                            <a:schemeClr val="dk1"/>
                          </a:solidFill>
                          <a:latin typeface="Times New Roman"/>
                        </a:rPr>
                        <a:t>𐄂 </a:t>
                      </a:r>
                      <a:r>
                        <a:rPr lang="en-US" sz="1600" b="0" i="0" u="none" strike="noStrike" noProof="0">
                          <a:solidFill>
                            <a:srgbClr val="434343"/>
                          </a:solidFill>
                          <a:latin typeface="Times New Roman"/>
                        </a:rPr>
                        <a:t>N/A </a:t>
                      </a:r>
                      <a:endParaRPr lang="en-US" sz="1600">
                        <a:solidFill>
                          <a:srgbClr val="434343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chemeClr val="dk1"/>
                          </a:solidFill>
                          <a:latin typeface="Times New Roman"/>
                        </a:rPr>
                        <a:t>𐄂 Other: Education, Work-Related, Medical Issues, Aftercare Planning, etc. 𐄂 </a:t>
                      </a:r>
                      <a:r>
                        <a:rPr lang="en-US" sz="1600" b="0" i="0" u="none" strike="noStrike" noProof="0">
                          <a:solidFill>
                            <a:srgbClr val="434343"/>
                          </a:solidFill>
                          <a:latin typeface="Times New Roman"/>
                        </a:rPr>
                        <a:t>N/A </a:t>
                      </a:r>
                      <a:endParaRPr lang="en-US"/>
                    </a:p>
                  </a:txBody>
                  <a:tcPr marL="91425" marR="91425" marT="91425" marB="91425">
                    <a:lnR w="2857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B w="2857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6"/>
          <p:cNvSpPr txBox="1"/>
          <p:nvPr/>
        </p:nvSpPr>
        <p:spPr>
          <a:xfrm>
            <a:off x="1237200" y="966100"/>
            <a:ext cx="10807800" cy="55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Signatures</a:t>
            </a:r>
            <a:r>
              <a:rPr lang="en-US" sz="21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100">
              <a:solidFill>
                <a:srgbClr val="666666"/>
              </a:solidFill>
              <a:latin typeface="Times New Roman"/>
              <a:ea typeface="Times New Roman"/>
              <a:cs typeface="Times New Roman"/>
            </a:endParaRPr>
          </a:p>
          <a:p>
            <a:pPr marL="457200" indent="-349250">
              <a:lnSpc>
                <a:spcPct val="90000"/>
              </a:lnSpc>
              <a:buClr>
                <a:srgbClr val="666666"/>
              </a:buClr>
              <a:buSzPts val="1900"/>
              <a:buFont typeface="Times New Roman"/>
              <a:buChar char="➟"/>
            </a:pPr>
            <a:r>
              <a:rPr lang="en-US" sz="20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Signatures must be captured within timeframe</a:t>
            </a:r>
            <a:endParaRPr sz="2000">
              <a:solidFill>
                <a:srgbClr val="666666"/>
              </a:solidFill>
              <a:latin typeface="Times New Roman"/>
              <a:ea typeface="Times New Roman"/>
              <a:cs typeface="Times New Roman"/>
            </a:endParaRPr>
          </a:p>
          <a:p>
            <a:pPr marL="1371600" lvl="2" indent="-349250">
              <a:lnSpc>
                <a:spcPct val="90000"/>
              </a:lnSpc>
              <a:buClr>
                <a:srgbClr val="666666"/>
              </a:buClr>
              <a:buSzPts val="1900"/>
              <a:buFont typeface="Times New Roman"/>
              <a:buChar char="⋆"/>
            </a:pPr>
            <a:r>
              <a:rPr lang="en-US" sz="20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(Patient, Therapist, (Guarantor and Clinical Supervisor, when applicable)</a:t>
            </a:r>
            <a:endParaRPr sz="2000" b="1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lnSpc>
                <a:spcPct val="90000"/>
              </a:lnSpc>
            </a:pPr>
            <a:endParaRPr lang="en-US" sz="2100" b="1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Needs Assessment</a:t>
            </a:r>
            <a:r>
              <a:rPr lang="en-US" sz="21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100">
              <a:solidFill>
                <a:srgbClr val="666666"/>
              </a:solidFill>
              <a:latin typeface="Times New Roman"/>
              <a:ea typeface="Times New Roman"/>
              <a:cs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Times New Roman"/>
              <a:buChar char="➟"/>
            </a:pPr>
            <a:r>
              <a:rPr lang="en-US" sz="20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Treatment plans MUST include language from the Needs, Strengths, Preferences, Goals (NSPG) section of Patient BPS</a:t>
            </a:r>
            <a:endParaRPr sz="20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b="1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Outcome Measures</a:t>
            </a:r>
            <a:r>
              <a:rPr lang="en-US" sz="21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1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indent="-342900">
              <a:buClr>
                <a:srgbClr val="666666"/>
              </a:buClr>
              <a:buSzPts val="1800"/>
              <a:buFont typeface="Times New Roman"/>
              <a:buChar char="➟"/>
            </a:pPr>
            <a:r>
              <a:rPr lang="en-US" sz="19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Treatment plans MUST include a treatment objective that focuses on outcome measures (PHQ-9) and </a:t>
            </a:r>
            <a:r>
              <a:rPr lang="en-US" sz="1900" b="1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the score informs treatment planning. </a:t>
            </a:r>
            <a:endParaRPr sz="1900" b="1">
              <a:solidFill>
                <a:srgbClr val="666666"/>
              </a:solidFill>
              <a:latin typeface="Times New Roman"/>
              <a:ea typeface="Times New Roman"/>
              <a:cs typeface="Times New Roman"/>
            </a:endParaRPr>
          </a:p>
          <a:p>
            <a:pPr marL="914400" lvl="1" indent="-336550">
              <a:buClr>
                <a:srgbClr val="666666"/>
              </a:buClr>
              <a:buSzPts val="1700"/>
              <a:buFont typeface="Times New Roman"/>
              <a:buChar char="○"/>
            </a:pPr>
            <a:r>
              <a:rPr lang="en-US" sz="1900" b="1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I.e., including the score without any context of what this means for the treatment plan is insufficient. </a:t>
            </a:r>
            <a:endParaRPr sz="1900" b="1">
              <a:solidFill>
                <a:srgbClr val="666666"/>
              </a:solidFill>
              <a:latin typeface="Times New Roman"/>
              <a:ea typeface="Times New Roman"/>
              <a:cs typeface="Times New Roman"/>
            </a:endParaRPr>
          </a:p>
          <a:p>
            <a:pPr marL="1371600" lvl="2" indent="-336550">
              <a:buClr>
                <a:srgbClr val="666666"/>
              </a:buClr>
              <a:buSzPts val="1700"/>
              <a:buFont typeface="Times New Roman"/>
              <a:buChar char="■"/>
            </a:pPr>
            <a:r>
              <a:rPr lang="en-US" sz="19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the PHQ-9 score decreasing?  Does that evidence the current treatment plan is effective and no changes are indicated at this time?  Document that!</a:t>
            </a:r>
            <a:endParaRPr sz="1900">
              <a:solidFill>
                <a:srgbClr val="666666"/>
              </a:solidFill>
              <a:latin typeface="Times New Roman"/>
              <a:ea typeface="Times New Roman"/>
              <a:cs typeface="Times New Roman"/>
            </a:endParaRPr>
          </a:p>
          <a:p>
            <a:pPr marL="1371600" lvl="2" indent="-336550">
              <a:buClr>
                <a:srgbClr val="666666"/>
              </a:buClr>
              <a:buSzPts val="1700"/>
              <a:buFont typeface="Times New Roman"/>
              <a:buChar char="■"/>
            </a:pPr>
            <a:r>
              <a:rPr lang="en-US" sz="19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the PHQ-9 score increasing and as a result, therapist will increase individual therapy from 1x/wk. to 2x/wk and provide education on CBT skills, (w/ the goal that by doing so, patient’s depressive symptoms will improve (and PHQ-9score will decrease?) Document that!</a:t>
            </a:r>
            <a:endParaRPr sz="1900">
              <a:solidFill>
                <a:srgbClr val="666666"/>
              </a:solidFill>
              <a:latin typeface="Times New Roman"/>
              <a:ea typeface="Times New Roman"/>
              <a:cs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2" name="Google Shape;252;p26"/>
          <p:cNvSpPr txBox="1"/>
          <p:nvPr/>
        </p:nvSpPr>
        <p:spPr>
          <a:xfrm>
            <a:off x="408125" y="288275"/>
            <a:ext cx="80361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 b="1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Treatment Planning: </a:t>
            </a:r>
            <a:r>
              <a:rPr lang="en-US" sz="2800" b="1" i="1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Requirements</a:t>
            </a:r>
            <a:r>
              <a:rPr lang="en-US" sz="2600" i="1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 of 2)</a:t>
            </a:r>
            <a:endParaRPr lang="en-US" sz="2000">
              <a:solidFill>
                <a:srgbClr val="0066A6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253" name="Google Shape;25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125" y="1356160"/>
            <a:ext cx="686275" cy="68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125" y="2547476"/>
            <a:ext cx="686275" cy="68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8125" y="4068388"/>
            <a:ext cx="686275" cy="6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7"/>
          <p:cNvSpPr txBox="1"/>
          <p:nvPr/>
        </p:nvSpPr>
        <p:spPr>
          <a:xfrm>
            <a:off x="408125" y="288275"/>
            <a:ext cx="85431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Treatment Planning: </a:t>
            </a:r>
            <a:r>
              <a:rPr lang="en-US" sz="2800" b="1" i="1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Requirements</a:t>
            </a:r>
            <a:r>
              <a:rPr lang="en-US" sz="2400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>
                <a:solidFill>
                  <a:srgbClr val="0066A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 of 2)</a:t>
            </a:r>
            <a:endParaRPr lang="en-US" sz="2000">
              <a:solidFill>
                <a:srgbClr val="0066A6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61" name="Google Shape;261;p27"/>
          <p:cNvSpPr txBox="1"/>
          <p:nvPr/>
        </p:nvSpPr>
        <p:spPr>
          <a:xfrm>
            <a:off x="986600" y="985775"/>
            <a:ext cx="10764900" cy="59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b="1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Goals</a:t>
            </a:r>
            <a:r>
              <a:rPr lang="en-US" sz="19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19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Times New Roman"/>
              <a:buChar char="➟"/>
            </a:pPr>
            <a:r>
              <a:rPr lang="en-US" sz="16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Include at least one goal stated in the patient’s words for each Problem</a:t>
            </a:r>
            <a:endParaRPr sz="16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indent="-330200">
              <a:buClr>
                <a:srgbClr val="666666"/>
              </a:buClr>
              <a:buSzPts val="1600"/>
              <a:buFont typeface="Times New Roman"/>
              <a:buChar char="➟"/>
            </a:pPr>
            <a:r>
              <a:rPr lang="en-US" sz="16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Recommended to also include the Clinical Interpretation of the goal</a:t>
            </a:r>
            <a:endParaRPr sz="16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Statuses and Status Updates</a:t>
            </a:r>
            <a:r>
              <a:rPr lang="en-US" sz="19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19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Times New Roman"/>
              <a:buChar char="➟"/>
            </a:pPr>
            <a:r>
              <a:rPr lang="en-US" sz="16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Initial Status must be added to each intervention when the Treatment Plan (TP)  is created. This allows for you to enter a Target Date for each intervention</a:t>
            </a:r>
            <a:endParaRPr sz="16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Times New Roman"/>
              <a:buChar char="➟"/>
            </a:pPr>
            <a:r>
              <a:rPr lang="en-US" sz="16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 can sign the TP </a:t>
            </a:r>
            <a:r>
              <a:rPr lang="en-US" sz="1600" u="sng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lang="en-US" sz="16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TP Statuses at the same time when the TP is created (Golden List Thread View)</a:t>
            </a:r>
            <a:endParaRPr sz="16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indent="-330200">
              <a:buClr>
                <a:srgbClr val="666666"/>
              </a:buClr>
              <a:buSzPts val="1600"/>
              <a:buFont typeface="Times New Roman"/>
              <a:buChar char="➟"/>
            </a:pPr>
            <a:r>
              <a:rPr lang="en-US" sz="16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Status Updates (which are Kipu’s form of TP “reviews”) </a:t>
            </a:r>
          </a:p>
          <a:p>
            <a:pPr marL="457200" lvl="0" indent="-33020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Times New Roman"/>
              <a:buChar char="➟"/>
            </a:pPr>
            <a:r>
              <a:rPr lang="en-US" sz="16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 must sign for at each Status Update. </a:t>
            </a:r>
            <a:endParaRPr sz="1600">
              <a:solidFill>
                <a:srgbClr val="666666"/>
              </a:solidFill>
              <a:latin typeface="Times New Roman"/>
              <a:ea typeface="Times New Roman"/>
              <a:cs typeface="Times New Roman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Times New Roman"/>
              <a:buChar char="⋆"/>
            </a:pPr>
            <a:r>
              <a:rPr lang="en-US" sz="16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Status Updates allow you to update the Target Date, enter commentary on patient’s progress, and change the Status from the drop-down menu (if applicable)</a:t>
            </a:r>
            <a:endParaRPr sz="16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b="1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Determination of Treatment Plans:</a:t>
            </a:r>
            <a:endParaRPr sz="1900" b="1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indent="-330200">
              <a:buClr>
                <a:srgbClr val="666666"/>
              </a:buClr>
              <a:buSzPts val="1600"/>
              <a:buFont typeface="Times New Roman"/>
              <a:buChar char="➟"/>
            </a:pPr>
            <a:r>
              <a:rPr lang="en-US" sz="16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Primary Diagnosis/Presenting Problem: e.g., </a:t>
            </a:r>
            <a:r>
              <a:rPr lang="en-US" sz="1600" b="1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Substance use Disorder (Substance Misuse Problem)</a:t>
            </a:r>
            <a:endParaRPr sz="1600" b="1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Times New Roman"/>
              <a:buChar char="➟"/>
            </a:pPr>
            <a:r>
              <a:rPr lang="en-US" sz="1600" b="1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Secondary and Tertiary Diagnoses</a:t>
            </a:r>
            <a:r>
              <a:rPr lang="en-US" sz="16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e.g., PTSD, Mood Disorder (Trauma, Depressive symptoms, etc. Problems)</a:t>
            </a:r>
            <a:endParaRPr sz="16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Times New Roman"/>
              <a:buChar char="➟"/>
            </a:pPr>
            <a:r>
              <a:rPr lang="en-US" sz="16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Other common clinically relevant focuses of treatment</a:t>
            </a:r>
            <a:r>
              <a:rPr lang="en-US" sz="1600" b="1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Aftercare planning/ Family Conflict's a/o Social Support Involvement</a:t>
            </a:r>
            <a:endParaRPr sz="1600" b="1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Times New Roman"/>
              <a:buChar char="➟"/>
            </a:pPr>
            <a:r>
              <a:rPr lang="en-US" sz="1600" b="1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Suicide Risk a/o Safety Related TP: </a:t>
            </a:r>
            <a:endParaRPr sz="1600" b="1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indent="-330200">
              <a:buClr>
                <a:srgbClr val="666666"/>
              </a:buClr>
              <a:buSzPts val="1600"/>
              <a:buFont typeface="Times New Roman"/>
              <a:buChar char="➟"/>
            </a:pPr>
            <a:r>
              <a:rPr lang="en-US" sz="16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patient is determined to be a  </a:t>
            </a:r>
            <a:r>
              <a:rPr lang="en-US" sz="1600" b="1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High-risk</a:t>
            </a:r>
            <a:r>
              <a:rPr lang="en-US" sz="16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level, they must have a TP for Suicidal Ideation, or Suicide Risk (Suicide Risk OP Care Plan OP)</a:t>
            </a:r>
            <a:endParaRPr sz="16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indent="-330200">
              <a:buClr>
                <a:srgbClr val="666666"/>
              </a:buClr>
              <a:buSzPts val="1600"/>
              <a:buFont typeface="Times New Roman"/>
              <a:buChar char="➟"/>
            </a:pPr>
            <a:r>
              <a:rPr lang="en-US" sz="16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</a:t>
            </a:r>
            <a:r>
              <a:rPr lang="en-US" sz="1600" b="1">
                <a:solidFill>
                  <a:srgbClr val="FF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Moderate</a:t>
            </a:r>
            <a:r>
              <a:rPr lang="en-US" sz="16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risk level, you can either include an SI or Suicide Risk TP, or you can include suicide risk mitigation strategies in another treatment plan (e.g., Depressive symptoms)</a:t>
            </a:r>
            <a:endParaRPr sz="16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2" name="Google Shape;26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525" y="1061975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525" y="1998175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9525" y="4494775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II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1e6675c-6d73-4874-b07a-7cc85692ac9f">
      <UserInfo>
        <DisplayName>Heather Salazar</DisplayName>
        <AccountId>21</AccountId>
        <AccountType/>
      </UserInfo>
      <UserInfo>
        <DisplayName>Alexa Baghdassarian</DisplayName>
        <AccountId>24</AccountId>
        <AccountType/>
      </UserInfo>
      <UserInfo>
        <DisplayName>Orlie Petrola</DisplayName>
        <AccountId>12</AccountId>
        <AccountType/>
      </UserInfo>
      <UserInfo>
        <DisplayName>Karen Mcdonald</DisplayName>
        <AccountId>20</AccountId>
        <AccountType/>
      </UserInfo>
      <UserInfo>
        <DisplayName>Mitchell Cohen</DisplayName>
        <AccountId>1471</AccountId>
        <AccountType/>
      </UserInfo>
      <UserInfo>
        <DisplayName>Brad  Masters</DisplayName>
        <AccountId>113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36C09510182B439C1A780D074D93BE" ma:contentTypeVersion="13" ma:contentTypeDescription="Create a new document." ma:contentTypeScope="" ma:versionID="4d1f0e138e4fd65338574e94a13d1deb">
  <xsd:schema xmlns:xsd="http://www.w3.org/2001/XMLSchema" xmlns:xs="http://www.w3.org/2001/XMLSchema" xmlns:p="http://schemas.microsoft.com/office/2006/metadata/properties" xmlns:ns2="7648c2b7-29bf-47f0-8e67-52d5fbc1eda9" xmlns:ns3="11e6675c-6d73-4874-b07a-7cc85692ac9f" targetNamespace="http://schemas.microsoft.com/office/2006/metadata/properties" ma:root="true" ma:fieldsID="2ccda550685fb6bc3e668b03aa5e1365" ns2:_="" ns3:_="">
    <xsd:import namespace="7648c2b7-29bf-47f0-8e67-52d5fbc1eda9"/>
    <xsd:import namespace="11e6675c-6d73-4874-b07a-7cc85692ac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48c2b7-29bf-47f0-8e67-52d5fbc1ed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e6675c-6d73-4874-b07a-7cc85692ac9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058991-FB92-4931-A5A0-E4416B5E05B5}">
  <ds:schemaRefs>
    <ds:schemaRef ds:uri="11e6675c-6d73-4874-b07a-7cc85692ac9f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E740DE9-FE2B-4E65-82F7-FB91B5FDA9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BBE0F2-799B-45AD-A154-2F0C5EF1AEF1}">
  <ds:schemaRefs>
    <ds:schemaRef ds:uri="11e6675c-6d73-4874-b07a-7cc85692ac9f"/>
    <ds:schemaRef ds:uri="7648c2b7-29bf-47f0-8e67-52d5fbc1eda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Clinical Services &amp; Quality Management  Clinical Quality Flash Trainings  Treatment Plan Requirements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4</cp:revision>
  <dcterms:modified xsi:type="dcterms:W3CDTF">2022-03-04T21:23:28Z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0x010100D636C09510182B439C1A780D074D93BE</vt:lpwstr>
  </property>
</Properties>
</file>