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7" r:id="rId4"/>
  </p:sldMasterIdLst>
  <p:notesMasterIdLst>
    <p:notesMasterId r:id="rId42"/>
  </p:notesMasterIdLst>
  <p:sldIdLst>
    <p:sldId id="543" r:id="rId5"/>
    <p:sldId id="685" r:id="rId6"/>
    <p:sldId id="686" r:id="rId7"/>
    <p:sldId id="264" r:id="rId8"/>
    <p:sldId id="679" r:id="rId9"/>
    <p:sldId id="293" r:id="rId10"/>
    <p:sldId id="337" r:id="rId11"/>
    <p:sldId id="683" r:id="rId12"/>
    <p:sldId id="596" r:id="rId13"/>
    <p:sldId id="349" r:id="rId14"/>
    <p:sldId id="682" r:id="rId15"/>
    <p:sldId id="275" r:id="rId16"/>
    <p:sldId id="325" r:id="rId17"/>
    <p:sldId id="332" r:id="rId18"/>
    <p:sldId id="671" r:id="rId19"/>
    <p:sldId id="676" r:id="rId20"/>
    <p:sldId id="328" r:id="rId21"/>
    <p:sldId id="329" r:id="rId22"/>
    <p:sldId id="353" r:id="rId23"/>
    <p:sldId id="594" r:id="rId24"/>
    <p:sldId id="687" r:id="rId25"/>
    <p:sldId id="331" r:id="rId26"/>
    <p:sldId id="261" r:id="rId27"/>
    <p:sldId id="688" r:id="rId28"/>
    <p:sldId id="321" r:id="rId29"/>
    <p:sldId id="258" r:id="rId30"/>
    <p:sldId id="666" r:id="rId31"/>
    <p:sldId id="669" r:id="rId32"/>
    <p:sldId id="667" r:id="rId33"/>
    <p:sldId id="668" r:id="rId34"/>
    <p:sldId id="689" r:id="rId35"/>
    <p:sldId id="390" r:id="rId36"/>
    <p:sldId id="392" r:id="rId37"/>
    <p:sldId id="391" r:id="rId38"/>
    <p:sldId id="359" r:id="rId39"/>
    <p:sldId id="684" r:id="rId40"/>
    <p:sldId id="53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08" y="76"/>
      </p:cViewPr>
      <p:guideLst>
        <p:guide orient="horz" pos="2160"/>
        <p:guide pos="2880"/>
      </p:guideLst>
    </p:cSldViewPr>
  </p:slideViewPr>
  <p:notesTextViewPr>
    <p:cViewPr>
      <p:scale>
        <a:sx n="1" d="1"/>
        <a:sy n="1" d="1"/>
      </p:scale>
      <p:origin x="0" y="0"/>
    </p:cViewPr>
  </p:notesTextViewPr>
  <p:sorterViewPr>
    <p:cViewPr>
      <p:scale>
        <a:sx n="100" d="100"/>
        <a:sy n="100" d="100"/>
      </p:scale>
      <p:origin x="0" y="-4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ECDA3-51F8-4620-8DF5-B47064FED7A2}" type="datetimeFigureOut">
              <a:rPr lang="en-US" smtClean="0"/>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9FCAA-698D-44B8-91AC-F6E65DE945AA}" type="slidenum">
              <a:rPr lang="en-US" smtClean="0"/>
              <a:t>‹#›</a:t>
            </a:fld>
            <a:endParaRPr lang="en-US"/>
          </a:p>
        </p:txBody>
      </p:sp>
    </p:spTree>
    <p:extLst>
      <p:ext uri="{BB962C8B-B14F-4D97-AF65-F5344CB8AC3E}">
        <p14:creationId xmlns:p14="http://schemas.microsoft.com/office/powerpoint/2010/main" val="95187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Kids experience a multitude</a:t>
            </a:r>
            <a:r>
              <a:rPr lang="en-US" baseline="0" dirty="0"/>
              <a:t> of other psychopathological symptoms – making more systematic description of the sx necessary</a:t>
            </a:r>
          </a:p>
          <a:p>
            <a:r>
              <a:rPr lang="en-US" baseline="0" dirty="0"/>
              <a:t>Inverse relationship of age of onset of traumatization and severity of symptoms and </a:t>
            </a:r>
            <a:endParaRPr lang="en-US" dirty="0"/>
          </a:p>
        </p:txBody>
      </p:sp>
      <p:sp>
        <p:nvSpPr>
          <p:cNvPr id="4" name="Slide Number Placeholder 3"/>
          <p:cNvSpPr>
            <a:spLocks noGrp="1"/>
          </p:cNvSpPr>
          <p:nvPr>
            <p:ph type="sldNum" sz="quarter" idx="10"/>
          </p:nvPr>
        </p:nvSpPr>
        <p:spPr/>
        <p:txBody>
          <a:bodyPr/>
          <a:lstStyle/>
          <a:p>
            <a:pPr>
              <a:defRPr/>
            </a:pPr>
            <a:fld id="{77DA6047-D447-4F6C-9478-030BD3B3965B}" type="slidenum">
              <a:rPr lang="en-US" smtClean="0"/>
              <a:pPr>
                <a:defRPr/>
              </a:pPr>
              <a:t>5</a:t>
            </a:fld>
            <a:endParaRPr lang="en-US" dirty="0"/>
          </a:p>
        </p:txBody>
      </p:sp>
    </p:spTree>
    <p:extLst>
      <p:ext uri="{BB962C8B-B14F-4D97-AF65-F5344CB8AC3E}">
        <p14:creationId xmlns:p14="http://schemas.microsoft.com/office/powerpoint/2010/main" val="4476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a:p>
            <a:r>
              <a:rPr lang="en-US" dirty="0"/>
              <a:t>Retrospective</a:t>
            </a:r>
            <a:r>
              <a:rPr lang="en-US" baseline="0" dirty="0"/>
              <a:t> </a:t>
            </a:r>
          </a:p>
          <a:p>
            <a:r>
              <a:rPr lang="en-US" baseline="0" dirty="0"/>
              <a:t>adults </a:t>
            </a:r>
          </a:p>
          <a:p>
            <a:r>
              <a:rPr lang="en-US" baseline="0" dirty="0"/>
              <a:t>Limited by what was in database</a:t>
            </a:r>
          </a:p>
          <a:p>
            <a:r>
              <a:rPr lang="en-US" baseline="0" dirty="0"/>
              <a:t>Based on memory and general questions regarding adverse experiences (e.g. nothing chronicity of DV or nature of physical or sexual abuse</a:t>
            </a:r>
          </a:p>
          <a:p>
            <a:r>
              <a:rPr lang="en-US" baseline="0" dirty="0"/>
              <a:t>Initial and some still believe that each item in independent-but clearly co-vary in other studies</a:t>
            </a:r>
          </a:p>
          <a:p>
            <a:r>
              <a:rPr lang="en-US" baseline="0" dirty="0"/>
              <a:t>Gaps starting to be filled in through </a:t>
            </a:r>
            <a:r>
              <a:rPr lang="en-US" baseline="0" dirty="0" err="1"/>
              <a:t>epigenomics</a:t>
            </a:r>
            <a:endParaRPr lang="en-US" baseline="0" dirty="0"/>
          </a:p>
          <a:p>
            <a:r>
              <a:rPr lang="en-US" dirty="0"/>
              <a:t>This pioneering and courageous work by Drs. </a:t>
            </a:r>
            <a:r>
              <a:rPr lang="en-US" dirty="0" err="1"/>
              <a:t>Felitti</a:t>
            </a:r>
            <a:r>
              <a:rPr lang="en-US" dirty="0"/>
              <a:t> and </a:t>
            </a:r>
            <a:r>
              <a:rPr lang="en-US" dirty="0" err="1"/>
              <a:t>Anda</a:t>
            </a:r>
            <a:r>
              <a:rPr lang="en-US" dirty="0"/>
              <a:t> uncovered evidence of the most powerful determinate of the public’s health.  It also challenged long held beliefs about pathways to disease and theories about how best to interrupt them.  The work was, at first, controversial.  Now, it leads strategy at the World Health Organization, many federal agencies, and here in Washington – in state agencies and in communities throughout the state. </a:t>
            </a:r>
          </a:p>
          <a:p>
            <a:r>
              <a:rPr lang="en-US" dirty="0"/>
              <a:t>n the 1980s, the dropout rate of participants at Kaiser Permanente’s obesity clinic in San Diego was about 50%; but what was perplexing was that all of the dropouts had been successfully losing weight before they left the clinic.[4] Dr. Vincent </a:t>
            </a:r>
            <a:r>
              <a:rPr lang="en-US" dirty="0" err="1"/>
              <a:t>Felitti</a:t>
            </a:r>
            <a:r>
              <a:rPr lang="en-US" dirty="0"/>
              <a:t> conducted interviews with individuals who had left the program, and discovered that a majority of 286 people he interviewed had experienced childhood sexual abuse.[4] The interview findings suggested to </a:t>
            </a:r>
            <a:r>
              <a:rPr lang="en-US" dirty="0" err="1"/>
              <a:t>Felitti</a:t>
            </a:r>
            <a:r>
              <a:rPr lang="en-US" dirty="0"/>
              <a:t> that weight gain might be a coping mechanism for depression, anxiety, and fear.[4]</a:t>
            </a:r>
          </a:p>
          <a:p>
            <a:endParaRPr lang="en-US" dirty="0"/>
          </a:p>
        </p:txBody>
      </p:sp>
      <p:sp>
        <p:nvSpPr>
          <p:cNvPr id="4" name="Slide Number Placeholder 3"/>
          <p:cNvSpPr>
            <a:spLocks noGrp="1"/>
          </p:cNvSpPr>
          <p:nvPr>
            <p:ph type="sldNum" sz="quarter" idx="10"/>
          </p:nvPr>
        </p:nvSpPr>
        <p:spPr/>
        <p:txBody>
          <a:bodyPr/>
          <a:lstStyle/>
          <a:p>
            <a:fld id="{82949A11-48D1-4AF4-B109-F364358D7B64}" type="slidenum">
              <a:rPr lang="en-US" smtClean="0"/>
              <a:t>6</a:t>
            </a:fld>
            <a:endParaRPr lang="en-US"/>
          </a:p>
        </p:txBody>
      </p:sp>
    </p:spTree>
    <p:extLst>
      <p:ext uri="{BB962C8B-B14F-4D97-AF65-F5344CB8AC3E}">
        <p14:creationId xmlns:p14="http://schemas.microsoft.com/office/powerpoint/2010/main" val="7954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Sylfaen" pitchFamily="18" charset="0"/>
              </a:rPr>
              <a:t>These are the disease and health outcomes known to have a dose response relationship with adverse childhood experience.</a:t>
            </a:r>
          </a:p>
          <a:p>
            <a:pPr eaLnBrk="1" hangingPunct="1"/>
            <a:endParaRPr lang="en-US" dirty="0">
              <a:latin typeface="Sylfaen" pitchFamily="18" charset="0"/>
            </a:endParaRPr>
          </a:p>
          <a:p>
            <a:pPr eaLnBrk="1" hangingPunct="1"/>
            <a:r>
              <a:rPr lang="en-US" dirty="0">
                <a:latin typeface="Sylfaen" pitchFamily="18" charset="0"/>
              </a:rPr>
              <a:t>If you read the literature, you’ll also find a dose response relationship with 3 or more marriages, skeletal fractures, hallucinations that cannot be attributed to drug use, anxiety and a few others as well.</a:t>
            </a:r>
          </a:p>
          <a:p>
            <a:pPr eaLnBrk="1" hangingPunct="1"/>
            <a:endParaRPr lang="en-US" dirty="0">
              <a:latin typeface="Times"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0" hangingPunct="0"/>
            <a:fld id="{CD4331CD-E866-4574-A9A9-C6AD2C18335D}" type="slidenum">
              <a:rPr lang="en-US" smtClean="0">
                <a:latin typeface="Times" pitchFamily="18" charset="0"/>
              </a:rPr>
              <a:pPr eaLnBrk="0" hangingPunct="0"/>
              <a:t>10</a:t>
            </a:fld>
            <a:endParaRPr lang="en-US">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D5E8D5A-54D0-4193-BB96-5614B30029AE}" type="slidenum">
              <a:rPr lang="en-US" smtClean="0"/>
              <a:pPr/>
              <a:t>12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9 specific symptom areas that are common</a:t>
            </a:r>
          </a:p>
          <a:p>
            <a:endParaRPr lang="en-US"/>
          </a:p>
          <a:p>
            <a:r>
              <a:rPr lang="en-US"/>
              <a:t>Sino qua non: affect dysregulation, attachment probelms</a:t>
            </a:r>
          </a:p>
        </p:txBody>
      </p:sp>
    </p:spTree>
    <p:extLst>
      <p:ext uri="{BB962C8B-B14F-4D97-AF65-F5344CB8AC3E}">
        <p14:creationId xmlns:p14="http://schemas.microsoft.com/office/powerpoint/2010/main" val="185264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4166508" y="9155839"/>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03" tIns="48551" rIns="97103" bIns="48551"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769FF5C-56A1-4DAB-8973-362342695A67}" type="slidenum">
              <a:rPr lang="en-US" altLang="en-US" sz="1200"/>
              <a:pPr algn="r" eaLnBrk="1" hangingPunct="1"/>
              <a:t>20</a:t>
            </a:fld>
            <a:endParaRPr lang="en-US" alt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a:latin typeface="Sylfaen" panose="010A0502050306030303" pitchFamily="18" charset="0"/>
            </a:endParaRPr>
          </a:p>
        </p:txBody>
      </p:sp>
    </p:spTree>
    <p:extLst>
      <p:ext uri="{BB962C8B-B14F-4D97-AF65-F5344CB8AC3E}">
        <p14:creationId xmlns:p14="http://schemas.microsoft.com/office/powerpoint/2010/main" val="5404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7F0A-3286-437F-920E-2FDE71102A9D}" type="slidenum">
              <a:rPr lang="en-US" smtClean="0"/>
              <a:t>22</a:t>
            </a:fld>
            <a:endParaRPr lang="en-US"/>
          </a:p>
        </p:txBody>
      </p:sp>
    </p:spTree>
    <p:extLst>
      <p:ext uri="{BB962C8B-B14F-4D97-AF65-F5344CB8AC3E}">
        <p14:creationId xmlns:p14="http://schemas.microsoft.com/office/powerpoint/2010/main" val="65876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07F0A-3286-437F-920E-2FDE71102A9D}" type="slidenum">
              <a:rPr lang="en-US" smtClean="0"/>
              <a:t>25</a:t>
            </a:fld>
            <a:endParaRPr lang="en-US"/>
          </a:p>
        </p:txBody>
      </p:sp>
    </p:spTree>
    <p:extLst>
      <p:ext uri="{BB962C8B-B14F-4D97-AF65-F5344CB8AC3E}">
        <p14:creationId xmlns:p14="http://schemas.microsoft.com/office/powerpoint/2010/main" val="282536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A82C095-3440-4720-8D47-05723F7F4E0C}" type="slidenum">
              <a:rPr lang="en-US" smtClean="0">
                <a:latin typeface="Arial" charset="0"/>
              </a:rPr>
              <a:pPr/>
              <a:t>26</a:t>
            </a:fld>
            <a:endParaRPr lang="en-US">
              <a:latin typeface="Arial" charset="0"/>
            </a:endParaRPr>
          </a:p>
        </p:txBody>
      </p:sp>
      <p:sp>
        <p:nvSpPr>
          <p:cNvPr id="86019" name="Rectangle 7"/>
          <p:cNvSpPr txBox="1">
            <a:spLocks noGrp="1" noChangeArrowheads="1"/>
          </p:cNvSpPr>
          <p:nvPr/>
        </p:nvSpPr>
        <p:spPr bwMode="auto">
          <a:xfrm>
            <a:off x="3919538" y="8670925"/>
            <a:ext cx="2938462" cy="460375"/>
          </a:xfrm>
          <a:prstGeom prst="rect">
            <a:avLst/>
          </a:prstGeom>
          <a:noFill/>
          <a:ln w="9525">
            <a:noFill/>
            <a:miter lim="800000"/>
            <a:headEnd/>
            <a:tailEnd/>
          </a:ln>
        </p:spPr>
        <p:txBody>
          <a:bodyPr anchor="b"/>
          <a:lstStyle/>
          <a:p>
            <a:pPr algn="r" eaLnBrk="0" hangingPunct="0"/>
            <a:fld id="{00DD0FEC-76F2-4F5D-8CB9-B2C30A59D6DD}" type="slidenum">
              <a:rPr lang="en-US" sz="1200">
                <a:latin typeface="Times New Roman" pitchFamily="18" charset="0"/>
              </a:rPr>
              <a:pPr algn="r" eaLnBrk="0" hangingPunct="0"/>
              <a:t>26</a:t>
            </a:fld>
            <a:endParaRPr lang="en-US" sz="1200">
              <a:latin typeface="Times New Roman" pitchFamily="18" charset="0"/>
            </a:endParaRPr>
          </a:p>
        </p:txBody>
      </p:sp>
      <p:sp>
        <p:nvSpPr>
          <p:cNvPr id="86020" name="Rectangle 2"/>
          <p:cNvSpPr>
            <a:spLocks noGrp="1" noRot="1" noChangeAspect="1" noChangeArrowheads="1" noTextEdit="1"/>
          </p:cNvSpPr>
          <p:nvPr>
            <p:ph type="sldImg"/>
          </p:nvPr>
        </p:nvSpPr>
        <p:spPr>
          <a:xfrm>
            <a:off x="1127125" y="690563"/>
            <a:ext cx="4603750" cy="3452812"/>
          </a:xfrm>
          <a:ln/>
        </p:spPr>
      </p:sp>
      <p:sp>
        <p:nvSpPr>
          <p:cNvPr id="86021" name="Rectangle 3"/>
          <p:cNvSpPr>
            <a:spLocks noGrp="1" noChangeArrowheads="1"/>
          </p:cNvSpPr>
          <p:nvPr>
            <p:ph type="body" idx="1"/>
          </p:nvPr>
        </p:nvSpPr>
        <p:spPr>
          <a:xfrm>
            <a:off x="904875" y="4373563"/>
            <a:ext cx="5048250" cy="4067175"/>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3215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702829-F97C-4670-B85D-40F0118738CB}"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325249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02829-F97C-4670-B85D-40F0118738CB}"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276590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02829-F97C-4670-B85D-40F0118738CB}"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53461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0F69F5B6-70D8-4680-A381-107265C24A79}" type="datetimeFigureOut">
              <a:rPr lang="en-US"/>
              <a:pPr>
                <a:defRPr/>
              </a:pPr>
              <a:t>6/1/2020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4112AF-D5E7-4490-AE22-91E447DC6985}" type="slidenum">
              <a:rPr lang="en-US"/>
              <a:pPr>
                <a:defRPr/>
              </a:pPr>
              <a:t>‹#›</a:t>
            </a:fld>
            <a:endParaRPr lang="en-US" dirty="0"/>
          </a:p>
        </p:txBody>
      </p:sp>
    </p:spTree>
    <p:extLst>
      <p:ext uri="{BB962C8B-B14F-4D97-AF65-F5344CB8AC3E}">
        <p14:creationId xmlns:p14="http://schemas.microsoft.com/office/powerpoint/2010/main" val="3976806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54F130D-145F-446D-87D7-A484B619861D}"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1849535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F130D-145F-446D-87D7-A484B619861D}"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199976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4F130D-145F-446D-87D7-A484B619861D}"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257582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F130D-145F-446D-87D7-A484B619861D}"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1245375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F130D-145F-446D-87D7-A484B619861D}"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182712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F130D-145F-446D-87D7-A484B619861D}"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2874502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130D-145F-446D-87D7-A484B619861D}"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268611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02829-F97C-4670-B85D-40F0118738CB}"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205676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4F130D-145F-446D-87D7-A484B619861D}"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841477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4F130D-145F-446D-87D7-A484B619861D}"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587389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F130D-145F-446D-87D7-A484B619861D}"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394004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F130D-145F-446D-87D7-A484B619861D}"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3D406-A31D-4277-898E-43B2E81FE83C}" type="slidenum">
              <a:rPr lang="en-US" smtClean="0"/>
              <a:t>‹#›</a:t>
            </a:fld>
            <a:endParaRPr lang="en-US"/>
          </a:p>
        </p:txBody>
      </p:sp>
    </p:spTree>
    <p:extLst>
      <p:ext uri="{BB962C8B-B14F-4D97-AF65-F5344CB8AC3E}">
        <p14:creationId xmlns:p14="http://schemas.microsoft.com/office/powerpoint/2010/main" val="2200686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914400" y="2590800"/>
            <a:ext cx="36195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590800"/>
            <a:ext cx="36195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486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58E8-820C-4AC7-A1C5-BDFA64D1084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4A4D8C9-EE78-4D0F-91F1-2E8A0E7D09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7A994D-448A-43C6-88B0-BE07D1CCBEB3}"/>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5" name="Footer Placeholder 4">
            <a:extLst>
              <a:ext uri="{FF2B5EF4-FFF2-40B4-BE49-F238E27FC236}">
                <a16:creationId xmlns:a16="http://schemas.microsoft.com/office/drawing/2014/main" id="{592A6F07-2ED5-4A31-B133-161264870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E1960-F0C1-4D57-A236-36239922D414}"/>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1950731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CA66-41A8-43FE-A0D1-1101FA5163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CC52FF-5163-4719-BE79-D98C04AD29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F84EB-2F93-46CC-8A0E-1B768EEBDB3B}"/>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5" name="Footer Placeholder 4">
            <a:extLst>
              <a:ext uri="{FF2B5EF4-FFF2-40B4-BE49-F238E27FC236}">
                <a16:creationId xmlns:a16="http://schemas.microsoft.com/office/drawing/2014/main" id="{C9464C7E-AA80-4D87-8FD2-8522E2751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D0B8E-C3B0-43A6-AD3D-63F9161B953A}"/>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159687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DF0F-6FD8-4344-ACBC-41AC965B5C5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AE1628E-AEDC-4A95-9354-BDC6F24D5D9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ECB8D-C544-469E-AACC-54171988C6E0}"/>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5" name="Footer Placeholder 4">
            <a:extLst>
              <a:ext uri="{FF2B5EF4-FFF2-40B4-BE49-F238E27FC236}">
                <a16:creationId xmlns:a16="http://schemas.microsoft.com/office/drawing/2014/main" id="{783944D6-B83F-4E19-A440-601C83530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CFBA1-277B-40FE-A240-871961318DB5}"/>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1299478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416A-49DD-4D99-B6D1-AE0FE4185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6A35A-6352-49FF-9E38-8BA760BC75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A128CB-7F0F-4E14-9030-B14D4773936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E5B38C-D78F-4B27-A467-156044DCEB99}"/>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6" name="Footer Placeholder 5">
            <a:extLst>
              <a:ext uri="{FF2B5EF4-FFF2-40B4-BE49-F238E27FC236}">
                <a16:creationId xmlns:a16="http://schemas.microsoft.com/office/drawing/2014/main" id="{188E3202-E75D-47F5-8027-5302DD480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E0173-D6A5-4B35-83BF-11C951C680CC}"/>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851916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346E-0F7C-45B3-8122-53E0CF9CF24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CFC540-2042-48FC-8CA3-45CBDA9DD39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5C497-C16B-4C15-87AF-88452C395B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C9DDF-77FA-4C51-A777-D1B898AA6C6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86309-9DF6-4421-B298-B23F50BFACE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8FF06-FA0A-46A8-B18A-58DE1996F740}"/>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8" name="Footer Placeholder 7">
            <a:extLst>
              <a:ext uri="{FF2B5EF4-FFF2-40B4-BE49-F238E27FC236}">
                <a16:creationId xmlns:a16="http://schemas.microsoft.com/office/drawing/2014/main" id="{4C5262A7-9069-49A6-81EF-B76DA856AC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4023D-AB22-45D2-AE50-7C55CAF3B0C5}"/>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389676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02829-F97C-4670-B85D-40F0118738CB}"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3490531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F4EF-61F8-4931-8EDD-461D7A262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36212B-B022-4035-82A6-4E18C9AC8B30}"/>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4" name="Footer Placeholder 3">
            <a:extLst>
              <a:ext uri="{FF2B5EF4-FFF2-40B4-BE49-F238E27FC236}">
                <a16:creationId xmlns:a16="http://schemas.microsoft.com/office/drawing/2014/main" id="{1EE7951D-3E30-4985-B444-F7030FD10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BD8FB9-D518-4479-8F5D-9EF5499041B2}"/>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2802809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DF314-24FF-4554-A666-0CD90B817E20}"/>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3" name="Footer Placeholder 2">
            <a:extLst>
              <a:ext uri="{FF2B5EF4-FFF2-40B4-BE49-F238E27FC236}">
                <a16:creationId xmlns:a16="http://schemas.microsoft.com/office/drawing/2014/main" id="{8A16E12F-2070-4E0B-9D6C-5FE51E2B6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59C9CB-8841-4BD3-BE60-7E45763CE70B}"/>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444406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78E4-157E-48D0-AF2D-81C69E15EE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56EE90C-10D4-4404-9395-9B8E91329D7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70212C-7F19-4AA3-89F4-43DF9A0A32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A79FB2-C900-437C-BCC0-855DE8C05A63}"/>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6" name="Footer Placeholder 5">
            <a:extLst>
              <a:ext uri="{FF2B5EF4-FFF2-40B4-BE49-F238E27FC236}">
                <a16:creationId xmlns:a16="http://schemas.microsoft.com/office/drawing/2014/main" id="{164A4014-B0BA-4DB8-ADAE-5547B2240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FF037-42CE-4AD8-A1AD-DF43E1764369}"/>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3715518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9CDD-C0A7-4AD8-98BC-0DD8182626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982512-DD07-4B1E-86DB-A8DBD5801A7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9934B2B-6E55-4807-8234-C3AE109ADF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C6AEEF-E935-4DF3-A615-5BC0DFA108F5}"/>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6" name="Footer Placeholder 5">
            <a:extLst>
              <a:ext uri="{FF2B5EF4-FFF2-40B4-BE49-F238E27FC236}">
                <a16:creationId xmlns:a16="http://schemas.microsoft.com/office/drawing/2014/main" id="{7A32160C-6E0C-4813-99A2-E46EFCF73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F4C3E-AB28-4FCB-BE8D-AA7255DC7EEE}"/>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3162693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6B70-1DB1-4759-8117-1A0379683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92A6AF-F15F-4E92-806A-B4FEB7C90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A64CB-70A0-428C-B524-8833FA4BA7EA}"/>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5" name="Footer Placeholder 4">
            <a:extLst>
              <a:ext uri="{FF2B5EF4-FFF2-40B4-BE49-F238E27FC236}">
                <a16:creationId xmlns:a16="http://schemas.microsoft.com/office/drawing/2014/main" id="{8740BBD5-156E-44D3-8590-C6629F8F9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C0876-0658-4684-B2DE-88EE8E57E5E4}"/>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25753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C63FD-4D6A-4086-A973-9D3EFFD7EE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EB2B4-F252-46A1-B836-4A9C40870F5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308B3-2E49-4AC4-AE71-21AB4D4278AE}"/>
              </a:ext>
            </a:extLst>
          </p:cNvPr>
          <p:cNvSpPr>
            <a:spLocks noGrp="1"/>
          </p:cNvSpPr>
          <p:nvPr>
            <p:ph type="dt" sz="half" idx="10"/>
          </p:nvPr>
        </p:nvSpPr>
        <p:spPr/>
        <p:txBody>
          <a:bodyPr/>
          <a:lstStyle/>
          <a:p>
            <a:fld id="{E4601705-D0E3-4D89-BC87-F09B4949999F}" type="datetimeFigureOut">
              <a:rPr lang="en-US" smtClean="0"/>
              <a:t>6/1/2020</a:t>
            </a:fld>
            <a:endParaRPr lang="en-US"/>
          </a:p>
        </p:txBody>
      </p:sp>
      <p:sp>
        <p:nvSpPr>
          <p:cNvPr id="5" name="Footer Placeholder 4">
            <a:extLst>
              <a:ext uri="{FF2B5EF4-FFF2-40B4-BE49-F238E27FC236}">
                <a16:creationId xmlns:a16="http://schemas.microsoft.com/office/drawing/2014/main" id="{44C6730D-CC9C-4CC4-B774-578A4F895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24357-ED71-4ED1-BE6D-5DB65C717B04}"/>
              </a:ext>
            </a:extLst>
          </p:cNvPr>
          <p:cNvSpPr>
            <a:spLocks noGrp="1"/>
          </p:cNvSpPr>
          <p:nvPr>
            <p:ph type="sldNum" sz="quarter" idx="12"/>
          </p:nvPr>
        </p:nvSpPr>
        <p:spPr/>
        <p:txBody>
          <a:bodyPr/>
          <a:lstStyle/>
          <a:p>
            <a:fld id="{211CB1D5-AB12-4451-AFC3-A81C16CF01CD}" type="slidenum">
              <a:rPr lang="en-US" smtClean="0"/>
              <a:t>‹#›</a:t>
            </a:fld>
            <a:endParaRPr lang="en-US"/>
          </a:p>
        </p:txBody>
      </p:sp>
    </p:spTree>
    <p:extLst>
      <p:ext uri="{BB962C8B-B14F-4D97-AF65-F5344CB8AC3E}">
        <p14:creationId xmlns:p14="http://schemas.microsoft.com/office/powerpoint/2010/main" val="3569103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CFC9-7E4F-E54C-977D-4A88660E548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90DA109-7EB8-7B44-B02D-598AA3E9BA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53EF0F-1045-ED4F-8951-F1D7A389B25B}"/>
              </a:ext>
            </a:extLst>
          </p:cNvPr>
          <p:cNvSpPr>
            <a:spLocks noGrp="1"/>
          </p:cNvSpPr>
          <p:nvPr>
            <p:ph type="dt" sz="half" idx="10"/>
          </p:nvPr>
        </p:nvSpPr>
        <p:spPr/>
        <p:txBody>
          <a:bodyPr/>
          <a:lstStyle/>
          <a:p>
            <a:fld id="{78ABE3C1-DBE1-495D-B57B-2849774B866A}" type="datetimeFigureOut">
              <a:rPr lang="en-US" smtClean="0"/>
              <a:t>6/1/2020</a:t>
            </a:fld>
            <a:endParaRPr lang="en-US" dirty="0"/>
          </a:p>
        </p:txBody>
      </p:sp>
      <p:sp>
        <p:nvSpPr>
          <p:cNvPr id="5" name="Footer Placeholder 4">
            <a:extLst>
              <a:ext uri="{FF2B5EF4-FFF2-40B4-BE49-F238E27FC236}">
                <a16:creationId xmlns:a16="http://schemas.microsoft.com/office/drawing/2014/main" id="{4A73EF96-9C88-3145-9EA5-F79B13B64D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B5B096-3B0D-2A41-BDA6-245414BFC2D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4626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C428-CCC1-C144-AE44-E46DFB144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F3E6E-42EF-A44F-B144-BA4B94119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6F93B-255D-414A-B686-262D446C2151}"/>
              </a:ext>
            </a:extLst>
          </p:cNvPr>
          <p:cNvSpPr>
            <a:spLocks noGrp="1"/>
          </p:cNvSpPr>
          <p:nvPr>
            <p:ph type="dt" sz="half" idx="10"/>
          </p:nvPr>
        </p:nvSpPr>
        <p:spPr/>
        <p:txBody>
          <a:bodyPr/>
          <a:lstStyle/>
          <a:p>
            <a:fld id="{12DE42F4-6EEF-4EF7-8ED4-2208F0F89A08}" type="datetimeFigureOut">
              <a:rPr lang="en-US" smtClean="0"/>
              <a:t>6/1/2020</a:t>
            </a:fld>
            <a:endParaRPr lang="en-US" dirty="0"/>
          </a:p>
        </p:txBody>
      </p:sp>
      <p:sp>
        <p:nvSpPr>
          <p:cNvPr id="5" name="Footer Placeholder 4">
            <a:extLst>
              <a:ext uri="{FF2B5EF4-FFF2-40B4-BE49-F238E27FC236}">
                <a16:creationId xmlns:a16="http://schemas.microsoft.com/office/drawing/2014/main" id="{1603EEB7-64ED-8440-B9D6-F4B5A167CE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B01F21-0C32-C545-9AD6-7993E162739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6693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E25E-A038-D044-906D-8D294956A2B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BEECC54-982F-E048-81E6-EE901FF294B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E8F9F-E460-DB4A-864A-17E5AFE741F7}"/>
              </a:ext>
            </a:extLst>
          </p:cNvPr>
          <p:cNvSpPr>
            <a:spLocks noGrp="1"/>
          </p:cNvSpPr>
          <p:nvPr>
            <p:ph type="dt" sz="half" idx="10"/>
          </p:nvPr>
        </p:nvSpPr>
        <p:spPr/>
        <p:txBody>
          <a:bodyPr/>
          <a:lstStyle/>
          <a:p>
            <a:fld id="{30578ACC-22D6-47C1-A373-4FD133E34F3C}" type="datetimeFigureOut">
              <a:rPr lang="en-US" smtClean="0"/>
              <a:t>6/1/2020</a:t>
            </a:fld>
            <a:endParaRPr lang="en-US" dirty="0"/>
          </a:p>
        </p:txBody>
      </p:sp>
      <p:sp>
        <p:nvSpPr>
          <p:cNvPr id="5" name="Footer Placeholder 4">
            <a:extLst>
              <a:ext uri="{FF2B5EF4-FFF2-40B4-BE49-F238E27FC236}">
                <a16:creationId xmlns:a16="http://schemas.microsoft.com/office/drawing/2014/main" id="{A43625B2-93C2-4D41-B3BC-EDE55C0054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17D66A-89DF-3443-94E6-20084EB0F0C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035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C35B-B980-9C40-AA3B-C8232956C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6911C-54F4-FD47-8A25-0B9992B68A3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340AD-9E7D-A143-AF90-170343273C4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F8674C-F098-3447-B9DF-68E7F61F0DD6}"/>
              </a:ext>
            </a:extLst>
          </p:cNvPr>
          <p:cNvSpPr>
            <a:spLocks noGrp="1"/>
          </p:cNvSpPr>
          <p:nvPr>
            <p:ph type="dt" sz="half" idx="10"/>
          </p:nvPr>
        </p:nvSpPr>
        <p:spPr/>
        <p:txBody>
          <a:bodyPr/>
          <a:lstStyle/>
          <a:p>
            <a:fld id="{4E5A6C69-6797-4E8A-BF37-F2C3751466E9}" type="datetimeFigureOut">
              <a:rPr lang="en-US" smtClean="0"/>
              <a:t>6/1/2020</a:t>
            </a:fld>
            <a:endParaRPr lang="en-US" dirty="0"/>
          </a:p>
        </p:txBody>
      </p:sp>
      <p:sp>
        <p:nvSpPr>
          <p:cNvPr id="6" name="Footer Placeholder 5">
            <a:extLst>
              <a:ext uri="{FF2B5EF4-FFF2-40B4-BE49-F238E27FC236}">
                <a16:creationId xmlns:a16="http://schemas.microsoft.com/office/drawing/2014/main" id="{7BC798AB-C463-8340-9A59-91F1C8722F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8A5D52-399D-4F4D-A05D-E522FAE10C2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40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702829-F97C-4670-B85D-40F0118738CB}"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3357184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1260-5BDB-C24A-8B00-1111DF0FC6C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C9E16-81B2-9045-A0B7-C165433B1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58D66-0488-0A4E-BDF5-5E29420944F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73FCD-7387-A944-A4A3-14CCB42D14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3D9CF-D573-4B45-9829-D79ED99CC1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5FDA6-5800-F04C-8964-C96827FD5BCE}"/>
              </a:ext>
            </a:extLst>
          </p:cNvPr>
          <p:cNvSpPr>
            <a:spLocks noGrp="1"/>
          </p:cNvSpPr>
          <p:nvPr>
            <p:ph type="dt" sz="half" idx="10"/>
          </p:nvPr>
        </p:nvSpPr>
        <p:spPr/>
        <p:txBody>
          <a:bodyPr/>
          <a:lstStyle/>
          <a:p>
            <a:fld id="{D82014A1-A632-4878-A0D3-F52BA7563730}" type="datetimeFigureOut">
              <a:rPr lang="en-US" smtClean="0"/>
              <a:t>6/1/2020</a:t>
            </a:fld>
            <a:endParaRPr lang="en-US" dirty="0"/>
          </a:p>
        </p:txBody>
      </p:sp>
      <p:sp>
        <p:nvSpPr>
          <p:cNvPr id="8" name="Footer Placeholder 7">
            <a:extLst>
              <a:ext uri="{FF2B5EF4-FFF2-40B4-BE49-F238E27FC236}">
                <a16:creationId xmlns:a16="http://schemas.microsoft.com/office/drawing/2014/main" id="{086909FC-DF73-464A-86A2-1387064D02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F0A8E9-43DC-B743-B268-4927E785CAD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9818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BF83-0945-084D-AAFA-D46624FE1B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BD2A16-2EDD-D648-A504-9DA056D98D78}"/>
              </a:ext>
            </a:extLst>
          </p:cNvPr>
          <p:cNvSpPr>
            <a:spLocks noGrp="1"/>
          </p:cNvSpPr>
          <p:nvPr>
            <p:ph type="dt" sz="half" idx="10"/>
          </p:nvPr>
        </p:nvSpPr>
        <p:spPr/>
        <p:txBody>
          <a:bodyPr/>
          <a:lstStyle/>
          <a:p>
            <a:fld id="{CE99F462-093F-4566-844B-4C71F2739DA5}" type="datetimeFigureOut">
              <a:rPr lang="en-US" smtClean="0"/>
              <a:t>6/1/2020</a:t>
            </a:fld>
            <a:endParaRPr lang="en-US" dirty="0"/>
          </a:p>
        </p:txBody>
      </p:sp>
      <p:sp>
        <p:nvSpPr>
          <p:cNvPr id="4" name="Footer Placeholder 3">
            <a:extLst>
              <a:ext uri="{FF2B5EF4-FFF2-40B4-BE49-F238E27FC236}">
                <a16:creationId xmlns:a16="http://schemas.microsoft.com/office/drawing/2014/main" id="{8ACA9293-DF0B-924C-B502-925366E8BD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502FC3-8352-454F-98F2-8A59AC3C71C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3893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7D3D1-98DE-0640-8313-92FF58609F8E}"/>
              </a:ext>
            </a:extLst>
          </p:cNvPr>
          <p:cNvSpPr>
            <a:spLocks noGrp="1"/>
          </p:cNvSpPr>
          <p:nvPr>
            <p:ph type="dt" sz="half" idx="10"/>
          </p:nvPr>
        </p:nvSpPr>
        <p:spPr/>
        <p:txBody>
          <a:bodyPr/>
          <a:lstStyle/>
          <a:p>
            <a:fld id="{3D24A7AC-904D-4781-85BA-7D10C17ED021}" type="datetimeFigureOut">
              <a:rPr lang="en-US" smtClean="0"/>
              <a:t>6/1/2020</a:t>
            </a:fld>
            <a:endParaRPr lang="en-US" dirty="0"/>
          </a:p>
        </p:txBody>
      </p:sp>
      <p:sp>
        <p:nvSpPr>
          <p:cNvPr id="3" name="Footer Placeholder 2">
            <a:extLst>
              <a:ext uri="{FF2B5EF4-FFF2-40B4-BE49-F238E27FC236}">
                <a16:creationId xmlns:a16="http://schemas.microsoft.com/office/drawing/2014/main" id="{50BB1424-7B9D-C049-AAC9-B7283990F3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EB2564-B7D7-B649-BEEF-BDF6E9DA359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6889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FF57-6293-4942-83EB-9277034A80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329FCC-9A57-8D43-A024-D66DC8DEBF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49CDA4-BFFC-4847-87F4-E5A5465B3A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4865EC-571B-AA41-A7DB-594432B0DD92}"/>
              </a:ext>
            </a:extLst>
          </p:cNvPr>
          <p:cNvSpPr>
            <a:spLocks noGrp="1"/>
          </p:cNvSpPr>
          <p:nvPr>
            <p:ph type="dt" sz="half" idx="10"/>
          </p:nvPr>
        </p:nvSpPr>
        <p:spPr/>
        <p:txBody>
          <a:bodyPr/>
          <a:lstStyle/>
          <a:p>
            <a:fld id="{E331444B-B92B-4E27-8C94-BB93EAF5CB18}" type="datetimeFigureOut">
              <a:rPr lang="en-US" smtClean="0"/>
              <a:t>6/1/2020</a:t>
            </a:fld>
            <a:endParaRPr lang="en-US" dirty="0"/>
          </a:p>
        </p:txBody>
      </p:sp>
      <p:sp>
        <p:nvSpPr>
          <p:cNvPr id="6" name="Footer Placeholder 5">
            <a:extLst>
              <a:ext uri="{FF2B5EF4-FFF2-40B4-BE49-F238E27FC236}">
                <a16:creationId xmlns:a16="http://schemas.microsoft.com/office/drawing/2014/main" id="{F0A79A66-E38E-A74B-A9DA-9111D4EF7A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4EB9BB-CFC6-E442-AD0C-DE4448A1975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317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BDCD-4BB4-104A-BB3F-FA4CF9AC13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F285778-B93A-4548-AD64-6BA660341D9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E42F00-D579-B145-9F08-6830E7913A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CBD62D-49F0-9344-A0C8-C9A3C00CBEB0}"/>
              </a:ext>
            </a:extLst>
          </p:cNvPr>
          <p:cNvSpPr>
            <a:spLocks noGrp="1"/>
          </p:cNvSpPr>
          <p:nvPr>
            <p:ph type="dt" sz="half" idx="10"/>
          </p:nvPr>
        </p:nvSpPr>
        <p:spPr/>
        <p:txBody>
          <a:bodyPr/>
          <a:lstStyle/>
          <a:p>
            <a:fld id="{363EFA5E-FA76-400D-B3DC-F0BA90E6D107}" type="datetimeFigureOut">
              <a:rPr lang="en-US" smtClean="0"/>
              <a:t>6/1/2020</a:t>
            </a:fld>
            <a:endParaRPr lang="en-US" dirty="0"/>
          </a:p>
        </p:txBody>
      </p:sp>
      <p:sp>
        <p:nvSpPr>
          <p:cNvPr id="6" name="Footer Placeholder 5">
            <a:extLst>
              <a:ext uri="{FF2B5EF4-FFF2-40B4-BE49-F238E27FC236}">
                <a16:creationId xmlns:a16="http://schemas.microsoft.com/office/drawing/2014/main" id="{039D1647-00C6-314B-A452-93E882CB60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ABDEA1-F3F0-9A47-B231-2FB1BCCB32A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5642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7C30-8661-304F-8553-0EBB99F19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F6123C-A1C4-1C47-A726-20102FE002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5D780-40C0-5846-99B8-43174895145D}"/>
              </a:ext>
            </a:extLst>
          </p:cNvPr>
          <p:cNvSpPr>
            <a:spLocks noGrp="1"/>
          </p:cNvSpPr>
          <p:nvPr>
            <p:ph type="dt" sz="half" idx="10"/>
          </p:nvPr>
        </p:nvSpPr>
        <p:spPr/>
        <p:txBody>
          <a:bodyPr/>
          <a:lstStyle/>
          <a:p>
            <a:fld id="{1FA3F48C-C7C6-4055-9F49-3777875E72AE}" type="datetimeFigureOut">
              <a:rPr lang="en-US" smtClean="0"/>
              <a:t>6/1/2020</a:t>
            </a:fld>
            <a:endParaRPr lang="en-US" dirty="0"/>
          </a:p>
        </p:txBody>
      </p:sp>
      <p:sp>
        <p:nvSpPr>
          <p:cNvPr id="5" name="Footer Placeholder 4">
            <a:extLst>
              <a:ext uri="{FF2B5EF4-FFF2-40B4-BE49-F238E27FC236}">
                <a16:creationId xmlns:a16="http://schemas.microsoft.com/office/drawing/2014/main" id="{D6A022AE-BCDF-2143-A47E-1D1231B63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BD4D94-B5E8-FD41-AA2C-692DF69FC44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2368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E9575-22A4-8748-BBDB-F9468918C86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84A5AE-4E42-8D44-B227-EAF123509F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8E7B9-F55D-CA45-BF49-838E064D002D}"/>
              </a:ext>
            </a:extLst>
          </p:cNvPr>
          <p:cNvSpPr>
            <a:spLocks noGrp="1"/>
          </p:cNvSpPr>
          <p:nvPr>
            <p:ph type="dt" sz="half" idx="10"/>
          </p:nvPr>
        </p:nvSpPr>
        <p:spPr/>
        <p:txBody>
          <a:bodyPr/>
          <a:lstStyle/>
          <a:p>
            <a:fld id="{6178E61D-D431-422C-9764-11DAFE33AB63}" type="datetimeFigureOut">
              <a:rPr lang="en-US" smtClean="0"/>
              <a:t>6/1/2020</a:t>
            </a:fld>
            <a:endParaRPr lang="en-US" dirty="0"/>
          </a:p>
        </p:txBody>
      </p:sp>
      <p:sp>
        <p:nvSpPr>
          <p:cNvPr id="5" name="Footer Placeholder 4">
            <a:extLst>
              <a:ext uri="{FF2B5EF4-FFF2-40B4-BE49-F238E27FC236}">
                <a16:creationId xmlns:a16="http://schemas.microsoft.com/office/drawing/2014/main" id="{74A371BB-F818-BA4C-9D85-C67F28B6CA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4F10EC-E523-8E48-8E2C-D09B8D4C1F3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96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02829-F97C-4670-B85D-40F0118738CB}"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322654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702829-F97C-4670-B85D-40F0118738CB}"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79341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02829-F97C-4670-B85D-40F0118738CB}"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106154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02829-F97C-4670-B85D-40F0118738CB}"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54931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02829-F97C-4670-B85D-40F0118738CB}"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5790F-538D-4209-A5FF-383D38DBBB61}" type="slidenum">
              <a:rPr lang="en-US" smtClean="0"/>
              <a:t>‹#›</a:t>
            </a:fld>
            <a:endParaRPr lang="en-US"/>
          </a:p>
        </p:txBody>
      </p:sp>
    </p:spTree>
    <p:extLst>
      <p:ext uri="{BB962C8B-B14F-4D97-AF65-F5344CB8AC3E}">
        <p14:creationId xmlns:p14="http://schemas.microsoft.com/office/powerpoint/2010/main" val="303520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02829-F97C-4670-B85D-40F0118738CB}" type="datetimeFigureOut">
              <a:rPr lang="en-US" smtClean="0"/>
              <a:t>6/1/2020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5790F-538D-4209-A5FF-383D38DBBB61}" type="slidenum">
              <a:rPr lang="en-US" smtClean="0"/>
              <a:t>‹#›</a:t>
            </a:fld>
            <a:endParaRPr lang="en-US"/>
          </a:p>
        </p:txBody>
      </p:sp>
    </p:spTree>
    <p:extLst>
      <p:ext uri="{BB962C8B-B14F-4D97-AF65-F5344CB8AC3E}">
        <p14:creationId xmlns:p14="http://schemas.microsoft.com/office/powerpoint/2010/main" val="176579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4F130D-145F-446D-87D7-A484B619861D}" type="datetimeFigureOut">
              <a:rPr lang="en-US" smtClean="0"/>
              <a:t>6/1/2020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D3D406-A31D-4277-898E-43B2E81FE83C}" type="slidenum">
              <a:rPr lang="en-US" smtClean="0"/>
              <a:t>‹#›</a:t>
            </a:fld>
            <a:endParaRPr lang="en-US"/>
          </a:p>
        </p:txBody>
      </p:sp>
    </p:spTree>
    <p:extLst>
      <p:ext uri="{BB962C8B-B14F-4D97-AF65-F5344CB8AC3E}">
        <p14:creationId xmlns:p14="http://schemas.microsoft.com/office/powerpoint/2010/main" val="24805876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CA421-16F9-4051-A62F-10F4E2AFA8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4B2D8-80CA-435B-BB72-FF9639197A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F226B-056B-4CEE-924C-193665DBED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601705-D0E3-4D89-BC87-F09B4949999F}" type="datetimeFigureOut">
              <a:rPr lang="en-US" smtClean="0"/>
              <a:t>6/1/2020</a:t>
            </a:fld>
            <a:endParaRPr lang="en-US"/>
          </a:p>
        </p:txBody>
      </p:sp>
      <p:sp>
        <p:nvSpPr>
          <p:cNvPr id="5" name="Footer Placeholder 4">
            <a:extLst>
              <a:ext uri="{FF2B5EF4-FFF2-40B4-BE49-F238E27FC236}">
                <a16:creationId xmlns:a16="http://schemas.microsoft.com/office/drawing/2014/main" id="{126B8029-AA11-46BC-A1DC-1B3293D7D26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70FD44-F24E-486D-9E21-DAE8F9063A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1CB1D5-AB12-4451-AFC3-A81C16CF01CD}" type="slidenum">
              <a:rPr lang="en-US" smtClean="0"/>
              <a:t>‹#›</a:t>
            </a:fld>
            <a:endParaRPr lang="en-US"/>
          </a:p>
        </p:txBody>
      </p:sp>
    </p:spTree>
    <p:extLst>
      <p:ext uri="{BB962C8B-B14F-4D97-AF65-F5344CB8AC3E}">
        <p14:creationId xmlns:p14="http://schemas.microsoft.com/office/powerpoint/2010/main" val="34695538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9CCA1">
            <a:alpha val="59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B33B5-5C93-234E-9120-ED57E0ACD3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0E6850-419D-D84A-8B64-ACE9B3F5B19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94FB4-BF20-8D4A-9865-1031CA9F5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6E9DEC-419B-4CC5-A080-3B06BD5A8291}" type="datetimeFigureOut">
              <a:rPr lang="en-US" smtClean="0"/>
              <a:t>6/1/2020</a:t>
            </a:fld>
            <a:endParaRPr lang="en-US" dirty="0"/>
          </a:p>
        </p:txBody>
      </p:sp>
      <p:sp>
        <p:nvSpPr>
          <p:cNvPr id="5" name="Footer Placeholder 4">
            <a:extLst>
              <a:ext uri="{FF2B5EF4-FFF2-40B4-BE49-F238E27FC236}">
                <a16:creationId xmlns:a16="http://schemas.microsoft.com/office/drawing/2014/main" id="{C1FC913E-681B-2E4C-AB21-E5F67D9271D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AE2E38-404F-3649-995D-1F7CB0172D1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05761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ace/prevalence.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B8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BD71-1479-284F-AECB-2D84499E6605}"/>
              </a:ext>
            </a:extLst>
          </p:cNvPr>
          <p:cNvSpPr>
            <a:spLocks noGrp="1"/>
          </p:cNvSpPr>
          <p:nvPr>
            <p:ph type="ctrTitle"/>
          </p:nvPr>
        </p:nvSpPr>
        <p:spPr>
          <a:xfrm>
            <a:off x="1168121" y="2479280"/>
            <a:ext cx="6992618" cy="2441150"/>
          </a:xfrm>
        </p:spPr>
        <p:txBody>
          <a:bodyPr>
            <a:noAutofit/>
          </a:bodyPr>
          <a:lstStyle/>
          <a:p>
            <a:r>
              <a:rPr lang="en-US" sz="2400" b="1" dirty="0"/>
              <a:t>The Impact of Child Maltreatment</a:t>
            </a:r>
            <a:br>
              <a:rPr lang="en-US" sz="2400" dirty="0"/>
            </a:br>
            <a:r>
              <a:rPr lang="en-US" sz="2400" b="1" dirty="0"/>
              <a:t> </a:t>
            </a:r>
            <a:br>
              <a:rPr lang="en-US" sz="2400" dirty="0"/>
            </a:br>
            <a:r>
              <a:rPr lang="en-US" sz="1800" dirty="0"/>
              <a:t>Steven Berkowitz, MD</a:t>
            </a:r>
            <a:br>
              <a:rPr lang="en-US" sz="1800" dirty="0"/>
            </a:br>
            <a:r>
              <a:rPr lang="en-US" sz="1800" dirty="0"/>
              <a:t>Professor of Psychiatry, University Colorado, </a:t>
            </a:r>
            <a:br>
              <a:rPr lang="en-US" sz="1800" dirty="0"/>
            </a:br>
            <a:r>
              <a:rPr lang="en-US" sz="1800" dirty="0"/>
              <a:t>School of Medicine</a:t>
            </a:r>
            <a:br>
              <a:rPr lang="en-US" sz="1800" dirty="0"/>
            </a:br>
            <a:r>
              <a:rPr lang="en-US" sz="1800" dirty="0"/>
              <a:t>Director, Stress, Trauma, Adversity Treatment and Research Center</a:t>
            </a:r>
            <a:br>
              <a:rPr lang="en-US" sz="2400" dirty="0"/>
            </a:br>
            <a:endParaRPr lang="en-US" sz="2400" dirty="0">
              <a:solidFill>
                <a:schemeClr val="bg2">
                  <a:lumMod val="25000"/>
                </a:schemeClr>
              </a:solidFill>
              <a:latin typeface="Avenir Light" panose="020B0402020203020204" pitchFamily="34" charset="77"/>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12EBFE1B-3830-1D43-90B7-3618F7F17FE4}"/>
              </a:ext>
            </a:extLst>
          </p:cNvPr>
          <p:cNvSpPr/>
          <p:nvPr/>
        </p:nvSpPr>
        <p:spPr>
          <a:xfrm>
            <a:off x="0" y="4999852"/>
            <a:ext cx="9144000" cy="100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7" name="Picture 6" descr="A picture containing computer, clock, drawing&#10;&#10;Description automatically generated">
            <a:extLst>
              <a:ext uri="{FF2B5EF4-FFF2-40B4-BE49-F238E27FC236}">
                <a16:creationId xmlns:a16="http://schemas.microsoft.com/office/drawing/2014/main" id="{3C1DF4B0-8106-EF41-999B-FFAE2DEF2BDD}"/>
              </a:ext>
            </a:extLst>
          </p:cNvPr>
          <p:cNvPicPr>
            <a:picLocks noChangeAspect="1"/>
          </p:cNvPicPr>
          <p:nvPr/>
        </p:nvPicPr>
        <p:blipFill>
          <a:blip r:embed="rId2"/>
          <a:stretch>
            <a:fillRect/>
          </a:stretch>
        </p:blipFill>
        <p:spPr>
          <a:xfrm>
            <a:off x="2633042" y="5225396"/>
            <a:ext cx="4062776" cy="555024"/>
          </a:xfrm>
          <a:prstGeom prst="rect">
            <a:avLst/>
          </a:prstGeom>
        </p:spPr>
      </p:pic>
      <p:pic>
        <p:nvPicPr>
          <p:cNvPr id="11" name="Picture 10" descr="A close up of a logo&#10;&#10;Description automatically generated">
            <a:extLst>
              <a:ext uri="{FF2B5EF4-FFF2-40B4-BE49-F238E27FC236}">
                <a16:creationId xmlns:a16="http://schemas.microsoft.com/office/drawing/2014/main" id="{495A721D-5AA2-DE42-8C94-3687D7F5AA7A}"/>
              </a:ext>
            </a:extLst>
          </p:cNvPr>
          <p:cNvPicPr>
            <a:picLocks noChangeAspect="1"/>
          </p:cNvPicPr>
          <p:nvPr/>
        </p:nvPicPr>
        <p:blipFill>
          <a:blip r:embed="rId3"/>
          <a:stretch>
            <a:fillRect/>
          </a:stretch>
        </p:blipFill>
        <p:spPr>
          <a:xfrm>
            <a:off x="2091503" y="1290131"/>
            <a:ext cx="5145854" cy="963606"/>
          </a:xfrm>
          <a:prstGeom prst="rect">
            <a:avLst/>
          </a:prstGeom>
        </p:spPr>
      </p:pic>
    </p:spTree>
    <p:extLst>
      <p:ext uri="{BB962C8B-B14F-4D97-AF65-F5344CB8AC3E}">
        <p14:creationId xmlns:p14="http://schemas.microsoft.com/office/powerpoint/2010/main" val="350518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0" y="33655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b="17041"/>
          <a:stretch>
            <a:fillRect/>
          </a:stretch>
        </p:blipFill>
        <p:spPr bwMode="auto">
          <a:xfrm>
            <a:off x="5754688" y="84137"/>
            <a:ext cx="31242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5"/>
          <p:cNvSpPr txBox="1">
            <a:spLocks noChangeArrowheads="1"/>
          </p:cNvSpPr>
          <p:nvPr/>
        </p:nvSpPr>
        <p:spPr bwMode="auto">
          <a:xfrm>
            <a:off x="304800" y="1981200"/>
            <a:ext cx="4953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tabLst>
                <a:tab pos="463550" algn="l"/>
              </a:tabLst>
              <a:defRPr>
                <a:solidFill>
                  <a:schemeClr val="tx1"/>
                </a:solidFill>
                <a:latin typeface="Arial" pitchFamily="34" charset="0"/>
              </a:defRPr>
            </a:lvl1pPr>
            <a:lvl2pPr marL="742950" indent="-285750">
              <a:tabLst>
                <a:tab pos="463550" algn="l"/>
              </a:tabLst>
              <a:defRPr>
                <a:solidFill>
                  <a:schemeClr val="tx1"/>
                </a:solidFill>
                <a:latin typeface="Arial" pitchFamily="34" charset="0"/>
              </a:defRPr>
            </a:lvl2pPr>
            <a:lvl3pPr marL="1143000" indent="-228600">
              <a:tabLst>
                <a:tab pos="463550" algn="l"/>
              </a:tabLst>
              <a:defRPr>
                <a:solidFill>
                  <a:schemeClr val="tx1"/>
                </a:solidFill>
                <a:latin typeface="Arial" pitchFamily="34" charset="0"/>
              </a:defRPr>
            </a:lvl3pPr>
            <a:lvl4pPr marL="1600200" indent="-228600">
              <a:tabLst>
                <a:tab pos="463550" algn="l"/>
              </a:tabLst>
              <a:defRPr>
                <a:solidFill>
                  <a:schemeClr val="tx1"/>
                </a:solidFill>
                <a:latin typeface="Arial" pitchFamily="34" charset="0"/>
              </a:defRPr>
            </a:lvl4pPr>
            <a:lvl5pPr marL="2057400" indent="-228600">
              <a:tabLst>
                <a:tab pos="463550" algn="l"/>
              </a:tabLst>
              <a:defRPr>
                <a:solidFill>
                  <a:schemeClr val="tx1"/>
                </a:solidFill>
                <a:latin typeface="Arial" pitchFamily="34" charset="0"/>
              </a:defRPr>
            </a:lvl5pPr>
            <a:lvl6pPr marL="2514600" indent="-228600" eaLnBrk="0" fontAlgn="base" hangingPunct="0">
              <a:spcBef>
                <a:spcPct val="0"/>
              </a:spcBef>
              <a:spcAft>
                <a:spcPct val="0"/>
              </a:spcAft>
              <a:tabLst>
                <a:tab pos="463550" algn="l"/>
              </a:tabLst>
              <a:defRPr>
                <a:solidFill>
                  <a:schemeClr val="tx1"/>
                </a:solidFill>
                <a:latin typeface="Arial" pitchFamily="34" charset="0"/>
              </a:defRPr>
            </a:lvl6pPr>
            <a:lvl7pPr marL="2971800" indent="-228600" eaLnBrk="0" fontAlgn="base" hangingPunct="0">
              <a:spcBef>
                <a:spcPct val="0"/>
              </a:spcBef>
              <a:spcAft>
                <a:spcPct val="0"/>
              </a:spcAft>
              <a:tabLst>
                <a:tab pos="463550" algn="l"/>
              </a:tabLst>
              <a:defRPr>
                <a:solidFill>
                  <a:schemeClr val="tx1"/>
                </a:solidFill>
                <a:latin typeface="Arial" pitchFamily="34" charset="0"/>
              </a:defRPr>
            </a:lvl7pPr>
            <a:lvl8pPr marL="3429000" indent="-228600" eaLnBrk="0" fontAlgn="base" hangingPunct="0">
              <a:spcBef>
                <a:spcPct val="0"/>
              </a:spcBef>
              <a:spcAft>
                <a:spcPct val="0"/>
              </a:spcAft>
              <a:tabLst>
                <a:tab pos="463550" algn="l"/>
              </a:tabLst>
              <a:defRPr>
                <a:solidFill>
                  <a:schemeClr val="tx1"/>
                </a:solidFill>
                <a:latin typeface="Arial" pitchFamily="34" charset="0"/>
              </a:defRPr>
            </a:lvl8pPr>
            <a:lvl9pPr marL="3886200" indent="-228600" eaLnBrk="0" fontAlgn="base" hangingPunct="0">
              <a:spcBef>
                <a:spcPct val="0"/>
              </a:spcBef>
              <a:spcAft>
                <a:spcPct val="0"/>
              </a:spcAft>
              <a:tabLst>
                <a:tab pos="463550" algn="l"/>
              </a:tabLst>
              <a:defRPr>
                <a:solidFill>
                  <a:schemeClr val="tx1"/>
                </a:solidFill>
                <a:latin typeface="Arial" pitchFamily="34" charset="0"/>
              </a:defRPr>
            </a:lvl9pPr>
          </a:lstStyle>
          <a:p>
            <a:pPr>
              <a:buFont typeface="Symbol" pitchFamily="18" charset="2"/>
              <a:buChar char="®"/>
            </a:pPr>
            <a:r>
              <a:rPr lang="en-US" sz="2200" dirty="0">
                <a:ea typeface="ヒラギノ角ゴ Pro W3"/>
                <a:cs typeface="ヒラギノ角ゴ Pro W3"/>
              </a:rPr>
              <a:t>Alcoholism &amp; alcohol abuse</a:t>
            </a:r>
          </a:p>
          <a:p>
            <a:pPr>
              <a:buFont typeface="Symbol" pitchFamily="18" charset="2"/>
              <a:buChar char="®"/>
            </a:pPr>
            <a:r>
              <a:rPr lang="en-US" sz="2200" dirty="0">
                <a:ea typeface="ヒラギノ角ゴ Pro W3"/>
                <a:cs typeface="ヒラギノ角ゴ Pro W3"/>
              </a:rPr>
              <a:t>COPD</a:t>
            </a:r>
          </a:p>
          <a:p>
            <a:pPr>
              <a:buFont typeface="Symbol" pitchFamily="18" charset="2"/>
              <a:buChar char="®"/>
            </a:pPr>
            <a:r>
              <a:rPr lang="en-US" sz="2200" dirty="0">
                <a:ea typeface="ヒラギノ角ゴ Pro W3"/>
                <a:cs typeface="ヒラギノ角ゴ Pro W3"/>
              </a:rPr>
              <a:t>Ischemic heart disease</a:t>
            </a:r>
          </a:p>
          <a:p>
            <a:pPr>
              <a:buFont typeface="Symbol" pitchFamily="18" charset="2"/>
              <a:buChar char="®"/>
            </a:pPr>
            <a:r>
              <a:rPr lang="en-US" sz="2200" dirty="0">
                <a:ea typeface="ヒラギノ角ゴ Pro W3"/>
                <a:cs typeface="ヒラギノ角ゴ Pro W3"/>
              </a:rPr>
              <a:t>Depression</a:t>
            </a:r>
          </a:p>
          <a:p>
            <a:pPr>
              <a:buFont typeface="Symbol" pitchFamily="18" charset="2"/>
              <a:buChar char="®"/>
            </a:pPr>
            <a:r>
              <a:rPr lang="en-US" sz="2200" dirty="0">
                <a:ea typeface="ヒラギノ角ゴ Pro W3"/>
                <a:cs typeface="ヒラギノ角ゴ Pro W3"/>
              </a:rPr>
              <a:t>Fetal death</a:t>
            </a:r>
          </a:p>
          <a:p>
            <a:pPr>
              <a:buFont typeface="Symbol" pitchFamily="18" charset="2"/>
              <a:buChar char="®"/>
            </a:pPr>
            <a:r>
              <a:rPr lang="en-US" sz="2200" dirty="0">
                <a:ea typeface="ヒラギノ角ゴ Pro W3"/>
                <a:cs typeface="ヒラギノ角ゴ Pro W3"/>
              </a:rPr>
              <a:t>High risk sexual activity</a:t>
            </a:r>
          </a:p>
          <a:p>
            <a:pPr>
              <a:buFont typeface="Symbol" pitchFamily="18" charset="2"/>
              <a:buChar char="®"/>
            </a:pPr>
            <a:r>
              <a:rPr lang="en-US" sz="2200" dirty="0">
                <a:ea typeface="ヒラギノ角ゴ Pro W3"/>
                <a:cs typeface="ヒラギノ角ゴ Pro W3"/>
              </a:rPr>
              <a:t>Illicit drug use</a:t>
            </a:r>
          </a:p>
          <a:p>
            <a:pPr>
              <a:buFont typeface="Symbol" pitchFamily="18" charset="2"/>
              <a:buChar char="®"/>
            </a:pPr>
            <a:r>
              <a:rPr lang="en-US" sz="2200" dirty="0">
                <a:ea typeface="ヒラギノ角ゴ Pro W3"/>
                <a:cs typeface="ヒラギノ角ゴ Pro W3"/>
              </a:rPr>
              <a:t>Intimate partner violence</a:t>
            </a:r>
          </a:p>
          <a:p>
            <a:pPr>
              <a:buFont typeface="Symbol" pitchFamily="18" charset="2"/>
              <a:buChar char="®"/>
            </a:pPr>
            <a:r>
              <a:rPr lang="en-US" sz="2200" dirty="0">
                <a:ea typeface="ヒラギノ角ゴ Pro W3"/>
                <a:cs typeface="ヒラギノ角ゴ Pro W3"/>
              </a:rPr>
              <a:t>Liver disease</a:t>
            </a:r>
          </a:p>
        </p:txBody>
      </p:sp>
      <p:sp>
        <p:nvSpPr>
          <p:cNvPr id="57349" name="Text Box 6"/>
          <p:cNvSpPr txBox="1">
            <a:spLocks noChangeArrowheads="1"/>
          </p:cNvSpPr>
          <p:nvPr/>
        </p:nvSpPr>
        <p:spPr bwMode="auto">
          <a:xfrm>
            <a:off x="4635500" y="2819400"/>
            <a:ext cx="421461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 typeface="Symbol" pitchFamily="18" charset="2"/>
              <a:buChar char="®"/>
            </a:pPr>
            <a:r>
              <a:rPr lang="en-US" sz="2200" dirty="0">
                <a:ea typeface="ヒラギノ角ゴ Pro W3"/>
                <a:cs typeface="ヒラギノ角ゴ Pro W3"/>
              </a:rPr>
              <a:t>  Obesity </a:t>
            </a:r>
          </a:p>
          <a:p>
            <a:pPr>
              <a:buFont typeface="Symbol" pitchFamily="18" charset="2"/>
              <a:buChar char="®"/>
            </a:pPr>
            <a:r>
              <a:rPr lang="en-US" sz="2200" dirty="0">
                <a:ea typeface="ヒラギノ角ゴ Pro W3"/>
                <a:cs typeface="ヒラギノ角ゴ Pro W3"/>
              </a:rPr>
              <a:t>  Sexually transmitted disease</a:t>
            </a:r>
          </a:p>
          <a:p>
            <a:pPr>
              <a:buFont typeface="Symbol" pitchFamily="18" charset="2"/>
              <a:buChar char="®"/>
            </a:pPr>
            <a:r>
              <a:rPr lang="en-US" sz="2200" dirty="0">
                <a:ea typeface="ヒラギノ角ゴ Pro W3"/>
                <a:cs typeface="ヒラギノ角ゴ Pro W3"/>
              </a:rPr>
              <a:t>  Smoking</a:t>
            </a:r>
          </a:p>
          <a:p>
            <a:pPr>
              <a:buFont typeface="Symbol" pitchFamily="18" charset="2"/>
              <a:buChar char="®"/>
            </a:pPr>
            <a:r>
              <a:rPr lang="en-US" sz="2200" dirty="0">
                <a:ea typeface="ヒラギノ角ゴ Pro W3"/>
                <a:cs typeface="ヒラギノ角ゴ Pro W3"/>
              </a:rPr>
              <a:t>  Suicide attempts</a:t>
            </a:r>
          </a:p>
          <a:p>
            <a:pPr>
              <a:buFont typeface="Symbol" pitchFamily="18" charset="2"/>
              <a:buChar char="®"/>
            </a:pPr>
            <a:r>
              <a:rPr lang="en-US" sz="2200" dirty="0">
                <a:ea typeface="ヒラギノ角ゴ Pro W3"/>
                <a:cs typeface="ヒラギノ角ゴ Pro W3"/>
              </a:rPr>
              <a:t>  Unintended pregnancy</a:t>
            </a:r>
          </a:p>
          <a:p>
            <a:pPr>
              <a:buFont typeface="Symbol" pitchFamily="18" charset="2"/>
              <a:buChar char="®"/>
            </a:pPr>
            <a:r>
              <a:rPr lang="en-US" sz="2200" dirty="0">
                <a:ea typeface="ヒラギノ角ゴ Pro W3"/>
                <a:cs typeface="ヒラギノ角ゴ Pro W3"/>
              </a:rPr>
              <a:t>   Criminality</a:t>
            </a:r>
          </a:p>
        </p:txBody>
      </p:sp>
      <p:sp>
        <p:nvSpPr>
          <p:cNvPr id="9" name="Text Box 7"/>
          <p:cNvSpPr txBox="1">
            <a:spLocks noChangeArrowheads="1"/>
          </p:cNvSpPr>
          <p:nvPr/>
        </p:nvSpPr>
        <p:spPr bwMode="auto">
          <a:xfrm>
            <a:off x="304800" y="5334000"/>
            <a:ext cx="8382000" cy="830263"/>
          </a:xfrm>
          <a:prstGeom prst="rect">
            <a:avLst/>
          </a:prstGeom>
          <a:noFill/>
          <a:ln>
            <a:noFill/>
          </a:ln>
        </p:spPr>
        <p:txBody>
          <a:bodyPr>
            <a:spAutoFit/>
          </a:bodyPr>
          <a:lstStyle>
            <a:lvl1pPr eaLnBrk="0" hangingPunct="0">
              <a:defRPr sz="2400">
                <a:solidFill>
                  <a:schemeClr val="tx1"/>
                </a:solidFill>
                <a:latin typeface="Helvetica" pitchFamily="34" charset="0"/>
              </a:defRPr>
            </a:lvl1pPr>
            <a:lvl2pPr marL="742950" indent="-285750" eaLnBrk="0" hangingPunct="0">
              <a:defRPr sz="2400">
                <a:solidFill>
                  <a:schemeClr val="tx1"/>
                </a:solidFill>
                <a:latin typeface="Helvetica" pitchFamily="34" charset="0"/>
              </a:defRPr>
            </a:lvl2pPr>
            <a:lvl3pPr marL="1143000" indent="-228600" eaLnBrk="0" hangingPunct="0">
              <a:defRPr sz="2400">
                <a:solidFill>
                  <a:schemeClr val="tx1"/>
                </a:solidFill>
                <a:latin typeface="Helvetica" pitchFamily="34" charset="0"/>
              </a:defRPr>
            </a:lvl3pPr>
            <a:lvl4pPr marL="1600200" indent="-228600" eaLnBrk="0" hangingPunct="0">
              <a:defRPr sz="2400">
                <a:solidFill>
                  <a:schemeClr val="tx1"/>
                </a:solidFill>
                <a:latin typeface="Helvetica" pitchFamily="34" charset="0"/>
              </a:defRPr>
            </a:lvl4pPr>
            <a:lvl5pPr marL="2057400" indent="-228600" eaLnBrk="0" hangingPunct="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spcBef>
                <a:spcPct val="25000"/>
              </a:spcBef>
              <a:defRPr/>
            </a:pPr>
            <a:r>
              <a:rPr lang="en-US" altLang="en-US" dirty="0">
                <a:solidFill>
                  <a:schemeClr val="accent6">
                    <a:lumMod val="75000"/>
                  </a:schemeClr>
                </a:solidFill>
                <a:ea typeface="ヒラギノ角ゴ Pro W3" charset="-128"/>
              </a:rPr>
              <a:t>The higher the ACE Score, the greater the incidence of </a:t>
            </a:r>
          </a:p>
          <a:p>
            <a:pPr>
              <a:defRPr/>
            </a:pPr>
            <a:r>
              <a:rPr lang="en-US" altLang="en-US" dirty="0">
                <a:solidFill>
                  <a:schemeClr val="accent6">
                    <a:lumMod val="75000"/>
                  </a:schemeClr>
                </a:solidFill>
                <a:ea typeface="ヒラギノ角ゴ Pro W3" charset="-128"/>
              </a:rPr>
              <a:t>co-occurring conditions from this list.</a:t>
            </a:r>
          </a:p>
        </p:txBody>
      </p:sp>
      <p:sp>
        <p:nvSpPr>
          <p:cNvPr id="57351" name="Text Box 9"/>
          <p:cNvSpPr txBox="1">
            <a:spLocks noChangeArrowheads="1"/>
          </p:cNvSpPr>
          <p:nvPr/>
        </p:nvSpPr>
        <p:spPr bwMode="auto">
          <a:xfrm>
            <a:off x="120650" y="585787"/>
            <a:ext cx="5715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1775" algn="l"/>
              </a:tabLst>
              <a:defRPr>
                <a:solidFill>
                  <a:schemeClr val="tx1"/>
                </a:solidFill>
                <a:latin typeface="Arial" pitchFamily="34" charset="0"/>
              </a:defRPr>
            </a:lvl1pPr>
            <a:lvl2pPr marL="742950" indent="-285750">
              <a:tabLst>
                <a:tab pos="231775" algn="l"/>
              </a:tabLst>
              <a:defRPr>
                <a:solidFill>
                  <a:schemeClr val="tx1"/>
                </a:solidFill>
                <a:latin typeface="Arial" pitchFamily="34" charset="0"/>
              </a:defRPr>
            </a:lvl2pPr>
            <a:lvl3pPr marL="1143000" indent="-228600">
              <a:tabLst>
                <a:tab pos="231775" algn="l"/>
              </a:tabLst>
              <a:defRPr>
                <a:solidFill>
                  <a:schemeClr val="tx1"/>
                </a:solidFill>
                <a:latin typeface="Arial" pitchFamily="34" charset="0"/>
              </a:defRPr>
            </a:lvl3pPr>
            <a:lvl4pPr marL="1600200" indent="-228600">
              <a:tabLst>
                <a:tab pos="231775" algn="l"/>
              </a:tabLst>
              <a:defRPr>
                <a:solidFill>
                  <a:schemeClr val="tx1"/>
                </a:solidFill>
                <a:latin typeface="Arial" pitchFamily="34" charset="0"/>
              </a:defRPr>
            </a:lvl4pPr>
            <a:lvl5pPr marL="2057400" indent="-228600">
              <a:tabLst>
                <a:tab pos="231775" algn="l"/>
              </a:tabLst>
              <a:defRPr>
                <a:solidFill>
                  <a:schemeClr val="tx1"/>
                </a:solidFill>
                <a:latin typeface="Arial" pitchFamily="34" charset="0"/>
              </a:defRPr>
            </a:lvl5pPr>
            <a:lvl6pPr marL="2514600" indent="-228600" eaLnBrk="0" fontAlgn="base" hangingPunct="0">
              <a:spcBef>
                <a:spcPct val="0"/>
              </a:spcBef>
              <a:spcAft>
                <a:spcPct val="0"/>
              </a:spcAft>
              <a:tabLst>
                <a:tab pos="231775" algn="l"/>
              </a:tabLst>
              <a:defRPr>
                <a:solidFill>
                  <a:schemeClr val="tx1"/>
                </a:solidFill>
                <a:latin typeface="Arial" pitchFamily="34" charset="0"/>
              </a:defRPr>
            </a:lvl6pPr>
            <a:lvl7pPr marL="2971800" indent="-228600" eaLnBrk="0" fontAlgn="base" hangingPunct="0">
              <a:spcBef>
                <a:spcPct val="0"/>
              </a:spcBef>
              <a:spcAft>
                <a:spcPct val="0"/>
              </a:spcAft>
              <a:tabLst>
                <a:tab pos="231775" algn="l"/>
              </a:tabLst>
              <a:defRPr>
                <a:solidFill>
                  <a:schemeClr val="tx1"/>
                </a:solidFill>
                <a:latin typeface="Arial" pitchFamily="34" charset="0"/>
              </a:defRPr>
            </a:lvl7pPr>
            <a:lvl8pPr marL="3429000" indent="-228600" eaLnBrk="0" fontAlgn="base" hangingPunct="0">
              <a:spcBef>
                <a:spcPct val="0"/>
              </a:spcBef>
              <a:spcAft>
                <a:spcPct val="0"/>
              </a:spcAft>
              <a:tabLst>
                <a:tab pos="231775" algn="l"/>
              </a:tabLst>
              <a:defRPr>
                <a:solidFill>
                  <a:schemeClr val="tx1"/>
                </a:solidFill>
                <a:latin typeface="Arial" pitchFamily="34" charset="0"/>
              </a:defRPr>
            </a:lvl8pPr>
            <a:lvl9pPr marL="3886200" indent="-228600" eaLnBrk="0" fontAlgn="base" hangingPunct="0">
              <a:spcBef>
                <a:spcPct val="0"/>
              </a:spcBef>
              <a:spcAft>
                <a:spcPct val="0"/>
              </a:spcAft>
              <a:tabLst>
                <a:tab pos="231775" algn="l"/>
              </a:tabLst>
              <a:defRPr>
                <a:solidFill>
                  <a:schemeClr val="tx1"/>
                </a:solidFill>
                <a:latin typeface="Arial" pitchFamily="34" charset="0"/>
              </a:defRPr>
            </a:lvl9pPr>
          </a:lstStyle>
          <a:p>
            <a:pPr algn="ctr"/>
            <a:r>
              <a:rPr lang="en-US" altLang="en-US" sz="2200" b="1" dirty="0">
                <a:ea typeface="ヒラギノ角ゴ Pro W3"/>
                <a:cs typeface="ヒラギノ角ゴ Pro W3"/>
              </a:rPr>
              <a:t>LIFE LONG PHYSICAL, MENTAL &amp; BEHAVIORAL OUTCOMES OF </a:t>
            </a:r>
          </a:p>
          <a:p>
            <a:pPr algn="ctr"/>
            <a:r>
              <a:rPr lang="en-US" altLang="en-US" sz="2200" b="1" dirty="0">
                <a:ea typeface="ヒラギノ角ゴ Pro W3"/>
                <a:cs typeface="ヒラギノ角ゴ Pro W3"/>
              </a:rPr>
              <a:t>ACEs/Maltreatment</a:t>
            </a:r>
          </a:p>
        </p:txBody>
      </p:sp>
      <p:pic>
        <p:nvPicPr>
          <p:cNvPr id="573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550" y="6400800"/>
            <a:ext cx="1981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6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270225" cy="45719"/>
          </a:xfrm>
        </p:spPr>
        <p:txBody>
          <a:bodyPr>
            <a:normAutofit fontScale="90000"/>
          </a:bodyPr>
          <a:lstStyle/>
          <a:p>
            <a:pPr algn="ctr"/>
            <a:r>
              <a:rPr lang="en-US" b="1" dirty="0"/>
              <a:t>The Impact of ACEs Have a Graded Relationship</a:t>
            </a:r>
            <a:endParaRPr lang="en-US" sz="1500" b="1" dirty="0"/>
          </a:p>
        </p:txBody>
      </p:sp>
      <p:sp>
        <p:nvSpPr>
          <p:cNvPr id="4" name="TextBox 3"/>
          <p:cNvSpPr txBox="1"/>
          <p:nvPr/>
        </p:nvSpPr>
        <p:spPr>
          <a:xfrm>
            <a:off x="2596138" y="1914570"/>
            <a:ext cx="3694859" cy="1200329"/>
          </a:xfrm>
          <a:prstGeom prst="rect">
            <a:avLst/>
          </a:prstGeom>
          <a:noFill/>
        </p:spPr>
        <p:txBody>
          <a:bodyPr wrap="square" rtlCol="0">
            <a:spAutoFit/>
          </a:bodyPr>
          <a:lstStyle/>
          <a:p>
            <a:pPr algn="ctr"/>
            <a:r>
              <a:rPr lang="en-US" dirty="0"/>
              <a:t>As the number of ACEs increase, so do </a:t>
            </a:r>
            <a:br>
              <a:rPr lang="en-US" dirty="0"/>
            </a:br>
            <a:r>
              <a:rPr lang="en-US" dirty="0"/>
              <a:t>the risk for negative health outcomes.</a:t>
            </a:r>
          </a:p>
        </p:txBody>
      </p:sp>
      <p:sp>
        <p:nvSpPr>
          <p:cNvPr id="7" name="Rectangle 6">
            <a:extLst>
              <a:ext uri="{FF2B5EF4-FFF2-40B4-BE49-F238E27FC236}">
                <a16:creationId xmlns:a16="http://schemas.microsoft.com/office/drawing/2014/main" id="{F5209A9F-E658-4C76-BA7D-ED1AD64089D9}"/>
              </a:ext>
            </a:extLst>
          </p:cNvPr>
          <p:cNvSpPr/>
          <p:nvPr/>
        </p:nvSpPr>
        <p:spPr>
          <a:xfrm>
            <a:off x="958501" y="4794703"/>
            <a:ext cx="7610522" cy="1015663"/>
          </a:xfrm>
          <a:prstGeom prst="rect">
            <a:avLst/>
          </a:prstGeom>
        </p:spPr>
        <p:txBody>
          <a:bodyPr wrap="square">
            <a:spAutoFit/>
          </a:bodyPr>
          <a:lstStyle/>
          <a:p>
            <a:r>
              <a:rPr lang="en-US" sz="2000" dirty="0"/>
              <a:t>This cumulative “ACES-effect” occurs at multiple levels from biological markers of stress within a person to population-based markers of health such as rates of childhood asthma in a neighborhood.</a:t>
            </a:r>
          </a:p>
        </p:txBody>
      </p:sp>
      <p:pic>
        <p:nvPicPr>
          <p:cNvPr id="9" name="Picture 2" descr="S:\Communications\Communications\ACE\ACE toolkit\impact_risk-02.jpg">
            <a:extLst>
              <a:ext uri="{FF2B5EF4-FFF2-40B4-BE49-F238E27FC236}">
                <a16:creationId xmlns:a16="http://schemas.microsoft.com/office/drawing/2014/main" id="{84867A8E-C224-4CF7-94AB-246F045802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318" y="2509198"/>
            <a:ext cx="5532498" cy="231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7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2534" y="304802"/>
            <a:ext cx="8032815" cy="947304"/>
          </a:xfrm>
        </p:spPr>
        <p:txBody>
          <a:bodyPr>
            <a:normAutofit fontScale="90000"/>
          </a:bodyPr>
          <a:lstStyle/>
          <a:p>
            <a:pPr>
              <a:defRPr/>
            </a:pPr>
            <a:r>
              <a:rPr lang="en-US" b="1" dirty="0"/>
              <a:t>Common Symptoms from Maltreatment</a:t>
            </a:r>
          </a:p>
        </p:txBody>
      </p:sp>
      <p:pic>
        <p:nvPicPr>
          <p:cNvPr id="3" name="Picture 2">
            <a:extLst>
              <a:ext uri="{FF2B5EF4-FFF2-40B4-BE49-F238E27FC236}">
                <a16:creationId xmlns:a16="http://schemas.microsoft.com/office/drawing/2014/main" id="{E972AF2A-5C2D-5C45-A5EF-BB831C7BC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02493"/>
            <a:ext cx="4347369" cy="3144989"/>
          </a:xfrm>
          <a:prstGeom prst="rect">
            <a:avLst/>
          </a:prstGeom>
        </p:spPr>
      </p:pic>
      <p:sp>
        <p:nvSpPr>
          <p:cNvPr id="9" name="Rectangle 3">
            <a:extLst>
              <a:ext uri="{FF2B5EF4-FFF2-40B4-BE49-F238E27FC236}">
                <a16:creationId xmlns:a16="http://schemas.microsoft.com/office/drawing/2014/main" id="{27B7024F-088D-5149-AC36-B0AA2C8CEB99}"/>
              </a:ext>
            </a:extLst>
          </p:cNvPr>
          <p:cNvSpPr txBox="1">
            <a:spLocks noChangeArrowheads="1"/>
          </p:cNvSpPr>
          <p:nvPr/>
        </p:nvSpPr>
        <p:spPr>
          <a:xfrm>
            <a:off x="155863" y="1944080"/>
            <a:ext cx="8359487" cy="366181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sz="2100" b="1" dirty="0"/>
              <a:t>Multiple Domains of Difficulty</a:t>
            </a:r>
          </a:p>
          <a:p>
            <a:pPr lvl="2">
              <a:defRPr/>
            </a:pPr>
            <a:r>
              <a:rPr lang="en-US" sz="1800" dirty="0"/>
              <a:t>Self regulatory impairment	</a:t>
            </a:r>
          </a:p>
          <a:p>
            <a:pPr lvl="2">
              <a:defRPr/>
            </a:pPr>
            <a:r>
              <a:rPr lang="en-US" sz="1800" dirty="0"/>
              <a:t>Dissociative symptoms		</a:t>
            </a:r>
          </a:p>
          <a:p>
            <a:pPr lvl="2">
              <a:defRPr/>
            </a:pPr>
            <a:r>
              <a:rPr lang="en-US" sz="1800" dirty="0"/>
              <a:t>Attachment difficulties</a:t>
            </a:r>
          </a:p>
          <a:p>
            <a:pPr lvl="2">
              <a:defRPr/>
            </a:pPr>
            <a:r>
              <a:rPr lang="en-US" sz="1800" dirty="0"/>
              <a:t>Anxiety and depressive symptoms</a:t>
            </a:r>
          </a:p>
          <a:p>
            <a:pPr lvl="2">
              <a:defRPr/>
            </a:pPr>
            <a:r>
              <a:rPr lang="en-US" sz="1800" dirty="0"/>
              <a:t>Impulse and aggressive problems</a:t>
            </a:r>
          </a:p>
          <a:p>
            <a:pPr lvl="2">
              <a:defRPr/>
            </a:pPr>
            <a:r>
              <a:rPr lang="en-US" sz="1800" dirty="0"/>
              <a:t>Social difficulties</a:t>
            </a:r>
          </a:p>
          <a:p>
            <a:pPr lvl="2">
              <a:defRPr/>
            </a:pPr>
            <a:r>
              <a:rPr lang="en-US" sz="1800" dirty="0"/>
              <a:t>Somatoform  issues</a:t>
            </a:r>
          </a:p>
          <a:p>
            <a:pPr lvl="2">
              <a:defRPr/>
            </a:pPr>
            <a:r>
              <a:rPr lang="en-US" sz="1800" dirty="0"/>
              <a:t>Substance Abuse/addictions</a:t>
            </a:r>
          </a:p>
          <a:p>
            <a:pPr lvl="2">
              <a:defRPr/>
            </a:pPr>
            <a:r>
              <a:rPr lang="en-US" sz="1800" dirty="0"/>
              <a:t>Eating problems</a:t>
            </a:r>
          </a:p>
          <a:p>
            <a:pPr lvl="2">
              <a:defRPr/>
            </a:pPr>
            <a:r>
              <a:rPr lang="en-US" sz="1800" dirty="0"/>
              <a:t>Immune system dysfunction</a:t>
            </a:r>
          </a:p>
        </p:txBody>
      </p:sp>
    </p:spTree>
    <p:extLst>
      <p:ext uri="{BB962C8B-B14F-4D97-AF65-F5344CB8AC3E}">
        <p14:creationId xmlns:p14="http://schemas.microsoft.com/office/powerpoint/2010/main" val="211994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1"/>
            <a:ext cx="7315200" cy="838200"/>
          </a:xfrm>
        </p:spPr>
        <p:txBody>
          <a:bodyPr>
            <a:noAutofit/>
          </a:bodyPr>
          <a:lstStyle/>
          <a:p>
            <a:pPr>
              <a:defRPr/>
            </a:pPr>
            <a:r>
              <a:rPr lang="en-US" sz="3200" b="1" dirty="0"/>
              <a:t>7 Domains of Impairment in Maltreated Children</a:t>
            </a:r>
          </a:p>
        </p:txBody>
      </p:sp>
      <p:sp>
        <p:nvSpPr>
          <p:cNvPr id="3" name="Content Placeholder 2"/>
          <p:cNvSpPr>
            <a:spLocks noGrp="1"/>
          </p:cNvSpPr>
          <p:nvPr>
            <p:ph idx="1"/>
          </p:nvPr>
        </p:nvSpPr>
        <p:spPr>
          <a:xfrm>
            <a:off x="1485900" y="2057400"/>
            <a:ext cx="6172200" cy="4267200"/>
          </a:xfrm>
        </p:spPr>
        <p:txBody>
          <a:bodyPr>
            <a:normAutofit/>
          </a:bodyPr>
          <a:lstStyle/>
          <a:p>
            <a:pPr>
              <a:buFont typeface="Wingdings 2" pitchFamily="-1" charset="2"/>
              <a:buNone/>
              <a:defRPr/>
            </a:pPr>
            <a:r>
              <a:rPr lang="en-US" sz="2118" b="1" dirty="0">
                <a:latin typeface="Calibri" pitchFamily="-1" charset="0"/>
              </a:rPr>
              <a:t>1.  </a:t>
            </a:r>
            <a:r>
              <a:rPr lang="en-US" sz="2400" b="1" dirty="0">
                <a:latin typeface="Calibri" pitchFamily="-1" charset="0"/>
              </a:rPr>
              <a:t>ATTACHMENT:</a:t>
            </a:r>
          </a:p>
          <a:p>
            <a:pPr>
              <a:defRPr/>
            </a:pPr>
            <a:r>
              <a:rPr lang="en-US" sz="1800" dirty="0">
                <a:latin typeface="Calibri" pitchFamily="-1" charset="0"/>
              </a:rPr>
              <a:t>Uncertainty about the reliability and predictability of the world</a:t>
            </a:r>
          </a:p>
          <a:p>
            <a:pPr>
              <a:defRPr/>
            </a:pPr>
            <a:r>
              <a:rPr lang="en-US" sz="1800" dirty="0">
                <a:latin typeface="Calibri" pitchFamily="-1" charset="0"/>
              </a:rPr>
              <a:t>Problems with boundaries</a:t>
            </a:r>
          </a:p>
          <a:p>
            <a:pPr>
              <a:defRPr/>
            </a:pPr>
            <a:r>
              <a:rPr lang="en-US" sz="1800" dirty="0">
                <a:latin typeface="Calibri" pitchFamily="-1" charset="0"/>
              </a:rPr>
              <a:t>Distrust and suspiciousness</a:t>
            </a:r>
          </a:p>
          <a:p>
            <a:pPr>
              <a:defRPr/>
            </a:pPr>
            <a:r>
              <a:rPr lang="en-US" sz="1800" dirty="0">
                <a:latin typeface="Calibri" pitchFamily="-1" charset="0"/>
              </a:rPr>
              <a:t>Social isolation</a:t>
            </a:r>
          </a:p>
          <a:p>
            <a:pPr>
              <a:defRPr/>
            </a:pPr>
            <a:r>
              <a:rPr lang="en-US" sz="1800" dirty="0">
                <a:latin typeface="Calibri" pitchFamily="-1" charset="0"/>
              </a:rPr>
              <a:t>Interpersonal difficulties</a:t>
            </a:r>
          </a:p>
          <a:p>
            <a:pPr>
              <a:defRPr/>
            </a:pPr>
            <a:r>
              <a:rPr lang="en-US" sz="1800" dirty="0">
                <a:latin typeface="Calibri" pitchFamily="-1" charset="0"/>
              </a:rPr>
              <a:t>Difficulty attuning to other people’s emotional states</a:t>
            </a:r>
          </a:p>
          <a:p>
            <a:pPr>
              <a:defRPr/>
            </a:pPr>
            <a:r>
              <a:rPr lang="en-US" sz="1800" dirty="0">
                <a:latin typeface="Calibri" pitchFamily="-1" charset="0"/>
              </a:rPr>
              <a:t>Difficulty with perspective taking</a:t>
            </a:r>
          </a:p>
          <a:p>
            <a:pPr>
              <a:defRPr/>
            </a:pPr>
            <a:r>
              <a:rPr lang="en-US" sz="1800" dirty="0">
                <a:latin typeface="Calibri" pitchFamily="-1" charset="0"/>
              </a:rPr>
              <a:t>Difficulty enlisting other people as allies</a:t>
            </a:r>
          </a:p>
        </p:txBody>
      </p:sp>
    </p:spTree>
    <p:extLst>
      <p:ext uri="{BB962C8B-B14F-4D97-AF65-F5344CB8AC3E}">
        <p14:creationId xmlns:p14="http://schemas.microsoft.com/office/powerpoint/2010/main" val="289451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467600" cy="914400"/>
          </a:xfrm>
        </p:spPr>
        <p:txBody>
          <a:bodyPr>
            <a:noAutofit/>
          </a:bodyPr>
          <a:lstStyle/>
          <a:p>
            <a:pPr>
              <a:defRPr/>
            </a:pPr>
            <a:r>
              <a:rPr lang="en-US" sz="3200" b="1" dirty="0"/>
              <a:t>Domains of Impairment in Maltreated Children</a:t>
            </a:r>
          </a:p>
        </p:txBody>
      </p:sp>
      <p:sp>
        <p:nvSpPr>
          <p:cNvPr id="3" name="Content Placeholder 2"/>
          <p:cNvSpPr>
            <a:spLocks noGrp="1"/>
          </p:cNvSpPr>
          <p:nvPr>
            <p:ph idx="1"/>
          </p:nvPr>
        </p:nvSpPr>
        <p:spPr>
          <a:xfrm>
            <a:off x="1485900" y="2057400"/>
            <a:ext cx="6172200" cy="3543300"/>
          </a:xfrm>
        </p:spPr>
        <p:txBody>
          <a:bodyPr>
            <a:normAutofit lnSpcReduction="10000"/>
          </a:bodyPr>
          <a:lstStyle/>
          <a:p>
            <a:pPr>
              <a:buFont typeface="Wingdings 2" pitchFamily="18" charset="2"/>
              <a:buNone/>
              <a:defRPr/>
            </a:pPr>
            <a:r>
              <a:rPr lang="en-US" b="1" dirty="0">
                <a:latin typeface="+mj-lt"/>
              </a:rPr>
              <a:t>2. BIOLOGY:</a:t>
            </a:r>
          </a:p>
          <a:p>
            <a:pPr>
              <a:buFont typeface="Wingdings 2" pitchFamily="18" charset="2"/>
              <a:buChar char=""/>
              <a:defRPr/>
            </a:pPr>
            <a:r>
              <a:rPr lang="en-US" sz="1946" dirty="0">
                <a:latin typeface="+mj-lt"/>
              </a:rPr>
              <a:t>Sensorimotor developmental problems</a:t>
            </a:r>
          </a:p>
          <a:p>
            <a:pPr>
              <a:buFont typeface="Wingdings 2" pitchFamily="18" charset="2"/>
              <a:buChar char=""/>
              <a:defRPr/>
            </a:pPr>
            <a:r>
              <a:rPr lang="en-US" sz="1946" dirty="0">
                <a:latin typeface="+mj-lt"/>
              </a:rPr>
              <a:t>Hypersensitivity to physical contact</a:t>
            </a:r>
          </a:p>
          <a:p>
            <a:pPr>
              <a:buFont typeface="Wingdings 2" pitchFamily="18" charset="2"/>
              <a:buChar char=""/>
              <a:defRPr/>
            </a:pPr>
            <a:r>
              <a:rPr lang="en-US" sz="1946" dirty="0">
                <a:latin typeface="+mj-lt"/>
              </a:rPr>
              <a:t>Analgesia</a:t>
            </a:r>
          </a:p>
          <a:p>
            <a:pPr>
              <a:buFont typeface="Wingdings 2" pitchFamily="18" charset="2"/>
              <a:buChar char=""/>
              <a:defRPr/>
            </a:pPr>
            <a:r>
              <a:rPr lang="en-US" sz="1946" dirty="0">
                <a:latin typeface="+mj-lt"/>
              </a:rPr>
              <a:t>Problems with coordination, balance, body tone</a:t>
            </a:r>
          </a:p>
          <a:p>
            <a:pPr>
              <a:buFont typeface="Wingdings 2" pitchFamily="18" charset="2"/>
              <a:buChar char=""/>
              <a:defRPr/>
            </a:pPr>
            <a:r>
              <a:rPr lang="en-US" sz="1946" dirty="0">
                <a:latin typeface="+mj-lt"/>
              </a:rPr>
              <a:t>Difficulties localizing skin contact</a:t>
            </a:r>
          </a:p>
          <a:p>
            <a:pPr>
              <a:buFont typeface="Wingdings 2" pitchFamily="18" charset="2"/>
              <a:buChar char=""/>
              <a:defRPr/>
            </a:pPr>
            <a:r>
              <a:rPr lang="en-US" sz="1946" dirty="0">
                <a:latin typeface="+mj-lt"/>
              </a:rPr>
              <a:t>Somatization</a:t>
            </a:r>
          </a:p>
          <a:p>
            <a:pPr>
              <a:buFont typeface="Wingdings 2" pitchFamily="18" charset="2"/>
              <a:buChar char=""/>
              <a:defRPr/>
            </a:pPr>
            <a:r>
              <a:rPr lang="en-US" sz="1946" dirty="0">
                <a:latin typeface="+mj-lt"/>
              </a:rPr>
              <a:t>Increased medical problems across a wide span, e.g., pelvic pain, asthma, skin problems, autoimmune disorders, pseudo seizures</a:t>
            </a:r>
          </a:p>
        </p:txBody>
      </p:sp>
    </p:spTree>
    <p:extLst>
      <p:ext uri="{BB962C8B-B14F-4D97-AF65-F5344CB8AC3E}">
        <p14:creationId xmlns:p14="http://schemas.microsoft.com/office/powerpoint/2010/main" val="117142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467600" cy="1447800"/>
          </a:xfrm>
        </p:spPr>
        <p:txBody>
          <a:bodyPr>
            <a:noAutofit/>
          </a:bodyPr>
          <a:lstStyle/>
          <a:p>
            <a:pPr>
              <a:defRPr/>
            </a:pPr>
            <a:r>
              <a:rPr lang="en-US" sz="3200" b="1" dirty="0">
                <a:solidFill>
                  <a:prstClr val="black"/>
                </a:solidFill>
              </a:rPr>
              <a:t>Domains of Impairment in Maltreated Children</a:t>
            </a:r>
            <a:endParaRPr lang="en-US" sz="3200" b="1" dirty="0"/>
          </a:p>
        </p:txBody>
      </p:sp>
      <p:sp>
        <p:nvSpPr>
          <p:cNvPr id="3" name="Content Placeholder 2"/>
          <p:cNvSpPr>
            <a:spLocks noGrp="1"/>
          </p:cNvSpPr>
          <p:nvPr>
            <p:ph idx="1"/>
          </p:nvPr>
        </p:nvSpPr>
        <p:spPr>
          <a:xfrm>
            <a:off x="1485900" y="2057400"/>
            <a:ext cx="6172200" cy="3543300"/>
          </a:xfrm>
        </p:spPr>
        <p:txBody>
          <a:bodyPr>
            <a:normAutofit fontScale="92500" lnSpcReduction="20000"/>
          </a:bodyPr>
          <a:lstStyle/>
          <a:p>
            <a:pPr>
              <a:buFont typeface="Wingdings 2" pitchFamily="-1" charset="2"/>
              <a:buNone/>
              <a:defRPr/>
            </a:pPr>
            <a:r>
              <a:rPr lang="en-US" b="1" dirty="0">
                <a:latin typeface="Calibri" pitchFamily="-1" charset="0"/>
              </a:rPr>
              <a:t>3. AFFECT REGULATION:</a:t>
            </a:r>
          </a:p>
          <a:p>
            <a:pPr>
              <a:defRPr/>
            </a:pPr>
            <a:r>
              <a:rPr lang="en-US" sz="1800" dirty="0">
                <a:latin typeface="Calibri" pitchFamily="-1" charset="0"/>
              </a:rPr>
              <a:t>Difficulty with emotional self-regulation</a:t>
            </a:r>
          </a:p>
          <a:p>
            <a:pPr>
              <a:defRPr/>
            </a:pPr>
            <a:r>
              <a:rPr lang="en-US" sz="1800" dirty="0">
                <a:latin typeface="Calibri" pitchFamily="-1" charset="0"/>
              </a:rPr>
              <a:t>Difficulty describing feelings and internal experience</a:t>
            </a:r>
          </a:p>
          <a:p>
            <a:pPr>
              <a:defRPr/>
            </a:pPr>
            <a:r>
              <a:rPr lang="en-US" sz="1800" dirty="0">
                <a:latin typeface="Calibri" pitchFamily="-1" charset="0"/>
              </a:rPr>
              <a:t>Problems knowing and describing internal states</a:t>
            </a:r>
          </a:p>
          <a:p>
            <a:pPr>
              <a:defRPr/>
            </a:pPr>
            <a:r>
              <a:rPr lang="en-US" sz="1800" dirty="0">
                <a:latin typeface="Calibri" pitchFamily="-1" charset="0"/>
              </a:rPr>
              <a:t>Difficulty communicating wishes and desires</a:t>
            </a:r>
          </a:p>
          <a:p>
            <a:pPr>
              <a:buFont typeface="Wingdings 2" pitchFamily="-1" charset="2"/>
              <a:buNone/>
              <a:defRPr/>
            </a:pPr>
            <a:endParaRPr lang="en-US" sz="1200" b="1" dirty="0">
              <a:latin typeface="Calibri" pitchFamily="-1" charset="0"/>
            </a:endParaRPr>
          </a:p>
          <a:p>
            <a:pPr>
              <a:buFont typeface="Wingdings 2" pitchFamily="-1" charset="2"/>
              <a:buNone/>
              <a:defRPr/>
            </a:pPr>
            <a:r>
              <a:rPr lang="en-US" b="1" dirty="0">
                <a:latin typeface="Calibri" pitchFamily="-1" charset="0"/>
              </a:rPr>
              <a:t>4. DISSOCIATION:</a:t>
            </a:r>
          </a:p>
          <a:p>
            <a:pPr>
              <a:defRPr/>
            </a:pPr>
            <a:r>
              <a:rPr lang="en-US" sz="1800" dirty="0">
                <a:latin typeface="Calibri" pitchFamily="-1" charset="0"/>
              </a:rPr>
              <a:t>Distinct alterations in states of consciousness</a:t>
            </a:r>
          </a:p>
          <a:p>
            <a:pPr>
              <a:defRPr/>
            </a:pPr>
            <a:r>
              <a:rPr lang="en-US" sz="1800" dirty="0">
                <a:latin typeface="Calibri" pitchFamily="-1" charset="0"/>
              </a:rPr>
              <a:t>Amnesia</a:t>
            </a:r>
          </a:p>
          <a:p>
            <a:pPr>
              <a:defRPr/>
            </a:pPr>
            <a:r>
              <a:rPr lang="en-US" sz="1800" dirty="0">
                <a:latin typeface="Calibri" pitchFamily="-1" charset="0"/>
              </a:rPr>
              <a:t>Depersonalization and </a:t>
            </a:r>
            <a:r>
              <a:rPr lang="en-US" sz="1800" dirty="0" err="1">
                <a:latin typeface="Calibri" pitchFamily="-1" charset="0"/>
              </a:rPr>
              <a:t>derealization</a:t>
            </a:r>
            <a:endParaRPr lang="en-US" sz="1800" dirty="0">
              <a:latin typeface="Calibri" pitchFamily="-1" charset="0"/>
            </a:endParaRPr>
          </a:p>
          <a:p>
            <a:pPr>
              <a:defRPr/>
            </a:pPr>
            <a:r>
              <a:rPr lang="en-US" sz="1800" dirty="0">
                <a:latin typeface="Calibri" pitchFamily="-1" charset="0"/>
              </a:rPr>
              <a:t>Two or more distinct states of consciousness, with impaired memory for state-based events</a:t>
            </a:r>
          </a:p>
          <a:p>
            <a:pPr>
              <a:defRPr/>
            </a:pPr>
            <a:endParaRPr lang="en-US" b="1" dirty="0">
              <a:latin typeface="Calibri" pitchFamily="-1" charset="0"/>
            </a:endParaRPr>
          </a:p>
          <a:p>
            <a:pPr>
              <a:defRPr/>
            </a:pPr>
            <a:endParaRPr lang="en-US" b="1" dirty="0">
              <a:latin typeface="Calibri" pitchFamily="-1" charset="0"/>
            </a:endParaRPr>
          </a:p>
        </p:txBody>
      </p:sp>
    </p:spTree>
    <p:extLst>
      <p:ext uri="{BB962C8B-B14F-4D97-AF65-F5344CB8AC3E}">
        <p14:creationId xmlns:p14="http://schemas.microsoft.com/office/powerpoint/2010/main" val="257306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742950"/>
          </a:xfrm>
        </p:spPr>
        <p:txBody>
          <a:bodyPr>
            <a:noAutofit/>
          </a:bodyPr>
          <a:lstStyle/>
          <a:p>
            <a:pPr>
              <a:defRPr/>
            </a:pPr>
            <a:r>
              <a:rPr lang="en-US" sz="3200" b="1" dirty="0">
                <a:solidFill>
                  <a:prstClr val="black"/>
                </a:solidFill>
              </a:rPr>
              <a:t>Domains of Impairment in Maltreated Children</a:t>
            </a:r>
            <a:endParaRPr lang="en-US" sz="3200" b="1" dirty="0"/>
          </a:p>
        </p:txBody>
      </p:sp>
      <p:sp>
        <p:nvSpPr>
          <p:cNvPr id="3" name="Content Placeholder 2"/>
          <p:cNvSpPr>
            <a:spLocks noGrp="1"/>
          </p:cNvSpPr>
          <p:nvPr>
            <p:ph idx="1"/>
          </p:nvPr>
        </p:nvSpPr>
        <p:spPr>
          <a:xfrm>
            <a:off x="1485900" y="1943100"/>
            <a:ext cx="6172200" cy="4229100"/>
          </a:xfrm>
        </p:spPr>
        <p:txBody>
          <a:bodyPr>
            <a:normAutofit/>
          </a:bodyPr>
          <a:lstStyle/>
          <a:p>
            <a:pPr>
              <a:buFont typeface="Wingdings 2" pitchFamily="-1" charset="2"/>
              <a:buNone/>
              <a:defRPr/>
            </a:pPr>
            <a:r>
              <a:rPr lang="en-US" sz="1800" b="1" dirty="0">
                <a:latin typeface="Calibri" pitchFamily="-1" charset="0"/>
              </a:rPr>
              <a:t>5. </a:t>
            </a:r>
            <a:r>
              <a:rPr lang="en-US" sz="2400" b="1" dirty="0">
                <a:latin typeface="Calibri" pitchFamily="-1" charset="0"/>
              </a:rPr>
              <a:t>BEHAVIORAL CONTROL:</a:t>
            </a:r>
          </a:p>
          <a:p>
            <a:pPr>
              <a:defRPr/>
            </a:pPr>
            <a:r>
              <a:rPr lang="en-US" sz="1650" dirty="0">
                <a:latin typeface="Calibri" pitchFamily="-1" charset="0"/>
              </a:rPr>
              <a:t>Poor modulation of impulses</a:t>
            </a:r>
          </a:p>
          <a:p>
            <a:pPr>
              <a:defRPr/>
            </a:pPr>
            <a:r>
              <a:rPr lang="en-US" sz="1650" dirty="0">
                <a:latin typeface="Calibri" pitchFamily="-1" charset="0"/>
              </a:rPr>
              <a:t>Self-destructive behavior</a:t>
            </a:r>
          </a:p>
          <a:p>
            <a:pPr>
              <a:defRPr/>
            </a:pPr>
            <a:r>
              <a:rPr lang="en-US" sz="1650" dirty="0">
                <a:latin typeface="Calibri" pitchFamily="-1" charset="0"/>
              </a:rPr>
              <a:t>Aggression against others</a:t>
            </a:r>
          </a:p>
          <a:p>
            <a:pPr>
              <a:defRPr/>
            </a:pPr>
            <a:r>
              <a:rPr lang="en-US" sz="1650" dirty="0">
                <a:latin typeface="Calibri" pitchFamily="-1" charset="0"/>
              </a:rPr>
              <a:t>Pathological self-soothing behaviors</a:t>
            </a:r>
          </a:p>
          <a:p>
            <a:pPr>
              <a:defRPr/>
            </a:pPr>
            <a:r>
              <a:rPr lang="en-US" sz="1650" dirty="0">
                <a:latin typeface="Calibri" pitchFamily="-1" charset="0"/>
              </a:rPr>
              <a:t>Sleep disturbances</a:t>
            </a:r>
          </a:p>
          <a:p>
            <a:pPr>
              <a:defRPr/>
            </a:pPr>
            <a:r>
              <a:rPr lang="en-US" sz="1650" dirty="0">
                <a:latin typeface="Calibri" pitchFamily="-1" charset="0"/>
              </a:rPr>
              <a:t>Eating disorders</a:t>
            </a:r>
          </a:p>
          <a:p>
            <a:pPr>
              <a:defRPr/>
            </a:pPr>
            <a:r>
              <a:rPr lang="en-US" sz="1650" dirty="0">
                <a:latin typeface="Calibri" pitchFamily="-1" charset="0"/>
              </a:rPr>
              <a:t>Substance abuse</a:t>
            </a:r>
          </a:p>
          <a:p>
            <a:pPr>
              <a:defRPr/>
            </a:pPr>
            <a:r>
              <a:rPr lang="en-US" sz="1650" dirty="0">
                <a:latin typeface="Calibri" pitchFamily="-1" charset="0"/>
              </a:rPr>
              <a:t>Excessive compliance</a:t>
            </a:r>
          </a:p>
          <a:p>
            <a:pPr>
              <a:defRPr/>
            </a:pPr>
            <a:r>
              <a:rPr lang="en-US" sz="1650" dirty="0">
                <a:latin typeface="Calibri" pitchFamily="-1" charset="0"/>
              </a:rPr>
              <a:t>Oppositional behavior</a:t>
            </a:r>
          </a:p>
          <a:p>
            <a:pPr>
              <a:defRPr/>
            </a:pPr>
            <a:r>
              <a:rPr lang="en-US" sz="1650" dirty="0">
                <a:latin typeface="Calibri" pitchFamily="-1" charset="0"/>
              </a:rPr>
              <a:t>Difficulty understanding and complying with rules</a:t>
            </a:r>
          </a:p>
          <a:p>
            <a:pPr>
              <a:defRPr/>
            </a:pPr>
            <a:r>
              <a:rPr lang="en-US" sz="1650" dirty="0">
                <a:latin typeface="Calibri" pitchFamily="-1" charset="0"/>
              </a:rPr>
              <a:t>Communication of traumatic past by reenactment in day-to-day behavior or play (sexual, aggressive, etc.)</a:t>
            </a:r>
          </a:p>
          <a:p>
            <a:pPr>
              <a:defRPr/>
            </a:pPr>
            <a:endParaRPr lang="en-US" sz="1500" b="1" dirty="0">
              <a:latin typeface="Calibri" pitchFamily="-1" charset="0"/>
            </a:endParaRPr>
          </a:p>
        </p:txBody>
      </p:sp>
    </p:spTree>
    <p:extLst>
      <p:ext uri="{BB962C8B-B14F-4D97-AF65-F5344CB8AC3E}">
        <p14:creationId xmlns:p14="http://schemas.microsoft.com/office/powerpoint/2010/main" val="80506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29400" cy="685800"/>
          </a:xfrm>
        </p:spPr>
        <p:txBody>
          <a:bodyPr>
            <a:noAutofit/>
          </a:bodyPr>
          <a:lstStyle/>
          <a:p>
            <a:pPr>
              <a:defRPr/>
            </a:pPr>
            <a:r>
              <a:rPr lang="en-US" sz="3200" b="1" dirty="0"/>
              <a:t>Domains of Impairment in Maltreated Children</a:t>
            </a:r>
          </a:p>
        </p:txBody>
      </p:sp>
      <p:sp>
        <p:nvSpPr>
          <p:cNvPr id="3" name="Content Placeholder 2"/>
          <p:cNvSpPr>
            <a:spLocks noGrp="1"/>
          </p:cNvSpPr>
          <p:nvPr>
            <p:ph idx="1"/>
          </p:nvPr>
        </p:nvSpPr>
        <p:spPr>
          <a:xfrm>
            <a:off x="1485900" y="1943100"/>
            <a:ext cx="6172200" cy="4000500"/>
          </a:xfrm>
        </p:spPr>
        <p:txBody>
          <a:bodyPr>
            <a:normAutofit/>
          </a:bodyPr>
          <a:lstStyle/>
          <a:p>
            <a:pPr>
              <a:buFont typeface="Wingdings 2" pitchFamily="18" charset="2"/>
              <a:buNone/>
              <a:defRPr/>
            </a:pPr>
            <a:r>
              <a:rPr lang="en-US" sz="2400" b="1" dirty="0">
                <a:latin typeface="+mj-lt"/>
              </a:rPr>
              <a:t>6</a:t>
            </a:r>
            <a:r>
              <a:rPr lang="en-US" sz="1800" b="1" dirty="0">
                <a:latin typeface="+mj-lt"/>
              </a:rPr>
              <a:t>. </a:t>
            </a:r>
            <a:r>
              <a:rPr lang="en-US" sz="2400" b="1" dirty="0">
                <a:latin typeface="+mj-lt"/>
              </a:rPr>
              <a:t>COGNITION:</a:t>
            </a:r>
          </a:p>
          <a:p>
            <a:pPr>
              <a:buFont typeface="Wingdings 2" pitchFamily="18" charset="2"/>
              <a:buChar char=""/>
              <a:defRPr/>
            </a:pPr>
            <a:r>
              <a:rPr lang="en-US" sz="1500" dirty="0">
                <a:latin typeface="+mj-lt"/>
              </a:rPr>
              <a:t>Difficulties in attention, regulation and executive functioning</a:t>
            </a:r>
          </a:p>
          <a:p>
            <a:pPr>
              <a:buFont typeface="Wingdings 2" pitchFamily="18" charset="2"/>
              <a:buChar char=""/>
              <a:defRPr/>
            </a:pPr>
            <a:r>
              <a:rPr lang="en-US" sz="1500" dirty="0">
                <a:latin typeface="+mj-lt"/>
              </a:rPr>
              <a:t>Lack of sustained curiosity</a:t>
            </a:r>
          </a:p>
          <a:p>
            <a:pPr>
              <a:buFont typeface="Wingdings 2" pitchFamily="18" charset="2"/>
              <a:buChar char=""/>
              <a:defRPr/>
            </a:pPr>
            <a:r>
              <a:rPr lang="en-US" sz="1500" dirty="0">
                <a:latin typeface="+mj-lt"/>
              </a:rPr>
              <a:t>Problems with processing novel information</a:t>
            </a:r>
          </a:p>
          <a:p>
            <a:pPr>
              <a:buFont typeface="Wingdings 2" pitchFamily="18" charset="2"/>
              <a:buChar char=""/>
              <a:defRPr/>
            </a:pPr>
            <a:r>
              <a:rPr lang="en-US" sz="1500" dirty="0">
                <a:latin typeface="+mj-lt"/>
              </a:rPr>
              <a:t>Problems focusing on and completing tasks</a:t>
            </a:r>
          </a:p>
          <a:p>
            <a:pPr>
              <a:buFont typeface="Wingdings 2" pitchFamily="18" charset="2"/>
              <a:buChar char=""/>
              <a:defRPr/>
            </a:pPr>
            <a:r>
              <a:rPr lang="en-US" sz="1500" dirty="0">
                <a:latin typeface="+mj-lt"/>
              </a:rPr>
              <a:t>Problems with object constancy</a:t>
            </a:r>
          </a:p>
          <a:p>
            <a:pPr>
              <a:buFont typeface="Wingdings 2" pitchFamily="18" charset="2"/>
              <a:buChar char=""/>
              <a:defRPr/>
            </a:pPr>
            <a:r>
              <a:rPr lang="en-US" sz="1500" dirty="0">
                <a:latin typeface="+mj-lt"/>
              </a:rPr>
              <a:t>Difficulty planning and anticipating</a:t>
            </a:r>
          </a:p>
          <a:p>
            <a:pPr>
              <a:buFont typeface="Wingdings 2" pitchFamily="18" charset="2"/>
              <a:buChar char=""/>
              <a:defRPr/>
            </a:pPr>
            <a:r>
              <a:rPr lang="en-US" sz="1500" dirty="0">
                <a:latin typeface="+mj-lt"/>
              </a:rPr>
              <a:t>Problems understanding own contribution to what happens to them</a:t>
            </a:r>
          </a:p>
          <a:p>
            <a:pPr>
              <a:buFont typeface="Wingdings 2" pitchFamily="18" charset="2"/>
              <a:buChar char=""/>
              <a:defRPr/>
            </a:pPr>
            <a:r>
              <a:rPr lang="en-US" sz="1500" dirty="0">
                <a:latin typeface="+mj-lt"/>
              </a:rPr>
              <a:t>Learning difficulties</a:t>
            </a:r>
          </a:p>
          <a:p>
            <a:pPr>
              <a:buFont typeface="Wingdings 2" pitchFamily="18" charset="2"/>
              <a:buChar char=""/>
              <a:defRPr/>
            </a:pPr>
            <a:r>
              <a:rPr lang="en-US" sz="1500" dirty="0">
                <a:latin typeface="+mj-lt"/>
              </a:rPr>
              <a:t>Problems with language development</a:t>
            </a:r>
          </a:p>
          <a:p>
            <a:pPr>
              <a:buFont typeface="Wingdings 2" pitchFamily="18" charset="2"/>
              <a:buChar char=""/>
              <a:defRPr/>
            </a:pPr>
            <a:r>
              <a:rPr lang="en-US" sz="1500" dirty="0">
                <a:latin typeface="+mj-lt"/>
              </a:rPr>
              <a:t>Problems with orientation in time and space</a:t>
            </a:r>
          </a:p>
          <a:p>
            <a:pPr>
              <a:buFont typeface="Wingdings 2" pitchFamily="18" charset="2"/>
              <a:buChar char=""/>
              <a:defRPr/>
            </a:pPr>
            <a:r>
              <a:rPr lang="en-US" sz="1500" dirty="0">
                <a:latin typeface="+mj-lt"/>
              </a:rPr>
              <a:t>Acoustic and visual perceptual problems</a:t>
            </a:r>
          </a:p>
          <a:p>
            <a:pPr>
              <a:buFont typeface="Wingdings 2" pitchFamily="18" charset="2"/>
              <a:buChar char=""/>
              <a:defRPr/>
            </a:pPr>
            <a:r>
              <a:rPr lang="en-US" sz="1500" dirty="0">
                <a:latin typeface="+mj-lt"/>
              </a:rPr>
              <a:t>Impaired comprehension of complex visual-spatial patterns</a:t>
            </a:r>
          </a:p>
        </p:txBody>
      </p:sp>
    </p:spTree>
    <p:extLst>
      <p:ext uri="{BB962C8B-B14F-4D97-AF65-F5344CB8AC3E}">
        <p14:creationId xmlns:p14="http://schemas.microsoft.com/office/powerpoint/2010/main" val="6609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1"/>
            <a:ext cx="7086600" cy="838200"/>
          </a:xfrm>
        </p:spPr>
        <p:txBody>
          <a:bodyPr>
            <a:noAutofit/>
          </a:bodyPr>
          <a:lstStyle/>
          <a:p>
            <a:pPr>
              <a:defRPr/>
            </a:pPr>
            <a:r>
              <a:rPr lang="en-US" sz="3200" b="1" dirty="0">
                <a:solidFill>
                  <a:prstClr val="black"/>
                </a:solidFill>
              </a:rPr>
              <a:t>Domains of Impairment in Maltreated Children</a:t>
            </a:r>
            <a:endParaRPr lang="en-US" sz="3200" b="1" dirty="0"/>
          </a:p>
        </p:txBody>
      </p:sp>
      <p:sp>
        <p:nvSpPr>
          <p:cNvPr id="3" name="Content Placeholder 2"/>
          <p:cNvSpPr>
            <a:spLocks noGrp="1"/>
          </p:cNvSpPr>
          <p:nvPr>
            <p:ph idx="1"/>
          </p:nvPr>
        </p:nvSpPr>
        <p:spPr>
          <a:xfrm>
            <a:off x="1485900" y="2400300"/>
            <a:ext cx="6172200" cy="3200400"/>
          </a:xfrm>
        </p:spPr>
        <p:txBody>
          <a:bodyPr/>
          <a:lstStyle/>
          <a:p>
            <a:pPr>
              <a:buFont typeface="Wingdings 2" pitchFamily="18" charset="2"/>
              <a:buNone/>
              <a:defRPr/>
            </a:pPr>
            <a:r>
              <a:rPr lang="en-US" sz="2400" b="1" dirty="0">
                <a:latin typeface="+mj-lt"/>
              </a:rPr>
              <a:t>7. SELF-CONCEPT:</a:t>
            </a:r>
          </a:p>
          <a:p>
            <a:pPr>
              <a:buFont typeface="Wingdings 2" pitchFamily="18" charset="2"/>
              <a:buChar char=""/>
              <a:defRPr/>
            </a:pPr>
            <a:r>
              <a:rPr lang="en-US" sz="1800" dirty="0">
                <a:latin typeface="+mj-lt"/>
              </a:rPr>
              <a:t>Lack of a continuous, predictable sense of self</a:t>
            </a:r>
          </a:p>
          <a:p>
            <a:pPr>
              <a:buFont typeface="Wingdings 2" pitchFamily="18" charset="2"/>
              <a:buChar char=""/>
              <a:defRPr/>
            </a:pPr>
            <a:r>
              <a:rPr lang="en-US" sz="1800" dirty="0">
                <a:latin typeface="+mj-lt"/>
              </a:rPr>
              <a:t>Poor sense of separateness</a:t>
            </a:r>
          </a:p>
          <a:p>
            <a:pPr>
              <a:buFont typeface="Wingdings 2" pitchFamily="18" charset="2"/>
              <a:buChar char=""/>
              <a:defRPr/>
            </a:pPr>
            <a:r>
              <a:rPr lang="en-US" sz="1800" dirty="0">
                <a:latin typeface="+mj-lt"/>
              </a:rPr>
              <a:t>Disturbances of body image</a:t>
            </a:r>
          </a:p>
          <a:p>
            <a:pPr>
              <a:buFont typeface="Wingdings 2" pitchFamily="18" charset="2"/>
              <a:buChar char=""/>
              <a:defRPr/>
            </a:pPr>
            <a:r>
              <a:rPr lang="en-US" sz="1800" dirty="0">
                <a:latin typeface="+mj-lt"/>
              </a:rPr>
              <a:t>Low self-esteem</a:t>
            </a:r>
          </a:p>
          <a:p>
            <a:pPr>
              <a:buFont typeface="Wingdings 2" pitchFamily="18" charset="2"/>
              <a:buChar char=""/>
              <a:defRPr/>
            </a:pPr>
            <a:r>
              <a:rPr lang="en-US" sz="1800" dirty="0">
                <a:latin typeface="+mj-lt"/>
              </a:rPr>
              <a:t>Shame and guilt</a:t>
            </a:r>
          </a:p>
        </p:txBody>
      </p:sp>
    </p:spTree>
    <p:extLst>
      <p:ext uri="{BB962C8B-B14F-4D97-AF65-F5344CB8AC3E}">
        <p14:creationId xmlns:p14="http://schemas.microsoft.com/office/powerpoint/2010/main" val="215919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In Utero Exposures</a:t>
            </a:r>
          </a:p>
        </p:txBody>
      </p:sp>
      <p:sp>
        <p:nvSpPr>
          <p:cNvPr id="3" name="Content Placeholder 2"/>
          <p:cNvSpPr>
            <a:spLocks noGrp="1"/>
          </p:cNvSpPr>
          <p:nvPr>
            <p:ph idx="1"/>
          </p:nvPr>
        </p:nvSpPr>
        <p:spPr/>
        <p:txBody>
          <a:bodyPr>
            <a:normAutofit fontScale="85000" lnSpcReduction="20000"/>
          </a:bodyPr>
          <a:lstStyle/>
          <a:p>
            <a:r>
              <a:rPr lang="en-US" dirty="0"/>
              <a:t>The incidence rate of FASD is unusually high among the U.S. foster care population. </a:t>
            </a:r>
          </a:p>
          <a:p>
            <a:pPr lvl="1"/>
            <a:r>
              <a:rPr lang="en-US" dirty="0"/>
              <a:t>It is estimated that almost 70% of the children in foster care are affected by prenatal alcohol exposure in varying degrees.</a:t>
            </a:r>
          </a:p>
          <a:p>
            <a:r>
              <a:rPr lang="en-US" dirty="0"/>
              <a:t>Neurodevelopmental issues can be caused by multiple exposures that often co-vary with ELS</a:t>
            </a:r>
          </a:p>
          <a:p>
            <a:pPr lvl="1"/>
            <a:r>
              <a:rPr lang="en-US" dirty="0"/>
              <a:t>Other Drugs		</a:t>
            </a:r>
          </a:p>
          <a:p>
            <a:pPr lvl="1"/>
            <a:r>
              <a:rPr lang="en-US" dirty="0"/>
              <a:t>Lead, etc.</a:t>
            </a:r>
          </a:p>
          <a:p>
            <a:pPr lvl="1"/>
            <a:r>
              <a:rPr lang="en-US" dirty="0"/>
              <a:t>Tobacco</a:t>
            </a:r>
          </a:p>
          <a:p>
            <a:pPr marL="0" indent="0">
              <a:buNone/>
            </a:pPr>
            <a:endParaRPr lang="en-US" dirty="0"/>
          </a:p>
          <a:p>
            <a:pPr marL="0" indent="0">
              <a:buNone/>
            </a:pPr>
            <a:r>
              <a:rPr lang="en-US" sz="1350" dirty="0" err="1"/>
              <a:t>Senturias</a:t>
            </a:r>
            <a:r>
              <a:rPr lang="en-US" sz="1350" dirty="0"/>
              <a:t>, Yasmin Suzanne N. "Fetal alcohol spectrum disorders: an overview for pediatric and adolescent care providers." Current problems in pediatric and adolescent health care 44, no. 4 (2014): 74-81.</a:t>
            </a:r>
          </a:p>
        </p:txBody>
      </p:sp>
      <p:pic>
        <p:nvPicPr>
          <p:cNvPr id="4" name="Picture 3"/>
          <p:cNvPicPr>
            <a:picLocks noChangeAspect="1"/>
          </p:cNvPicPr>
          <p:nvPr/>
        </p:nvPicPr>
        <p:blipFill>
          <a:blip r:embed="rId2"/>
          <a:stretch>
            <a:fillRect/>
          </a:stretch>
        </p:blipFill>
        <p:spPr>
          <a:xfrm>
            <a:off x="5715000" y="3962400"/>
            <a:ext cx="1984989" cy="1385888"/>
          </a:xfrm>
          <a:prstGeom prst="rect">
            <a:avLst/>
          </a:prstGeom>
        </p:spPr>
      </p:pic>
    </p:spTree>
    <p:extLst>
      <p:ext uri="{BB962C8B-B14F-4D97-AF65-F5344CB8AC3E}">
        <p14:creationId xmlns:p14="http://schemas.microsoft.com/office/powerpoint/2010/main" val="34277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1043-14D2-4615-AAED-D41F7CA80E8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F649886-A233-4E77-B527-635C76111527}"/>
              </a:ext>
            </a:extLst>
          </p:cNvPr>
          <p:cNvSpPr>
            <a:spLocks noGrp="1"/>
          </p:cNvSpPr>
          <p:nvPr>
            <p:ph idx="1"/>
          </p:nvPr>
        </p:nvSpPr>
        <p:spPr>
          <a:xfrm>
            <a:off x="628650" y="1447800"/>
            <a:ext cx="7886700" cy="4729163"/>
          </a:xfrm>
        </p:spPr>
        <p:txBody>
          <a:bodyPr>
            <a:normAutofit/>
          </a:bodyPr>
          <a:lstStyle/>
          <a:p>
            <a:r>
              <a:rPr lang="en-US" sz="2800" dirty="0"/>
              <a:t>Participants will recognize the range of outcomes associated with child maltreatment</a:t>
            </a:r>
          </a:p>
          <a:p>
            <a:r>
              <a:rPr lang="en-US" sz="2800" dirty="0"/>
              <a:t>Participants will appreciate child maltreatment’s impact on brain development</a:t>
            </a:r>
          </a:p>
          <a:p>
            <a:r>
              <a:rPr lang="en-US" sz="2800" dirty="0"/>
              <a:t>Participants will recognize how child maltreatment may be understood through an injury model</a:t>
            </a:r>
          </a:p>
          <a:p>
            <a:r>
              <a:rPr lang="en-US" sz="2800" dirty="0"/>
              <a:t>Participants will recognize how to manage the emotional issues induced by working with this population</a:t>
            </a:r>
          </a:p>
        </p:txBody>
      </p:sp>
    </p:spTree>
    <p:extLst>
      <p:ext uri="{BB962C8B-B14F-4D97-AF65-F5344CB8AC3E}">
        <p14:creationId xmlns:p14="http://schemas.microsoft.com/office/powerpoint/2010/main" val="177986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75" y="3381375"/>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6"/>
          <p:cNvSpPr txBox="1">
            <a:spLocks noChangeArrowheads="1"/>
          </p:cNvSpPr>
          <p:nvPr/>
        </p:nvSpPr>
        <p:spPr bwMode="auto">
          <a:xfrm rot="5400000" flipV="1">
            <a:off x="1399854" y="3800796"/>
            <a:ext cx="800742" cy="971550"/>
          </a:xfrm>
          <a:prstGeom prst="rect">
            <a:avLst/>
          </a:prstGeom>
          <a:solidFill>
            <a:srgbClr val="FFFFFF"/>
          </a:solidFill>
          <a:ln w="9525">
            <a:solidFill>
              <a:srgbClr val="000000"/>
            </a:solidFill>
            <a:miter lim="800000"/>
            <a:headEnd/>
            <a:tailEnd/>
          </a:ln>
        </p:spPr>
        <p:txBody>
          <a:bodyPr vert="eaVe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350" b="1" dirty="0">
                <a:latin typeface="Calibri" panose="020F0502020204030204" pitchFamily="34" charset="0"/>
                <a:ea typeface="MS Mincho" pitchFamily="49" charset="-128"/>
              </a:rPr>
              <a:t>Assume NEUTRAL START</a:t>
            </a:r>
            <a:endParaRPr lang="en-US" altLang="en-US" sz="1350" b="1" dirty="0">
              <a:latin typeface="Calibri" panose="020F0502020204030204" pitchFamily="34" charset="0"/>
            </a:endParaRPr>
          </a:p>
        </p:txBody>
      </p:sp>
      <p:sp>
        <p:nvSpPr>
          <p:cNvPr id="81924" name="Line 8"/>
          <p:cNvSpPr>
            <a:spLocks noChangeShapeType="1"/>
          </p:cNvSpPr>
          <p:nvPr/>
        </p:nvSpPr>
        <p:spPr bwMode="auto">
          <a:xfrm>
            <a:off x="4800600" y="28575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1925" name="Text Box 9"/>
          <p:cNvSpPr txBox="1">
            <a:spLocks noChangeArrowheads="1"/>
          </p:cNvSpPr>
          <p:nvPr/>
        </p:nvSpPr>
        <p:spPr bwMode="auto">
          <a:xfrm>
            <a:off x="6515100" y="1960364"/>
            <a:ext cx="1200150" cy="10287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200" b="1">
                <a:latin typeface="Calibri" panose="020F0502020204030204" pitchFamily="34" charset="0"/>
                <a:ea typeface="MS PGothic" panose="020B0600070205080204" pitchFamily="34" charset="-128"/>
              </a:rPr>
              <a:t>OUTCOME</a:t>
            </a:r>
          </a:p>
          <a:p>
            <a:pPr eaLnBrk="1" hangingPunct="1"/>
            <a:r>
              <a:rPr lang="en-US" altLang="en-US" sz="1200">
                <a:latin typeface="Calibri" panose="020F0502020204030204" pitchFamily="34" charset="0"/>
              </a:rPr>
              <a:t>Individual &amp; species survive the worst conditions.</a:t>
            </a:r>
          </a:p>
        </p:txBody>
      </p:sp>
      <p:sp>
        <p:nvSpPr>
          <p:cNvPr id="81926" name="Text Box 10"/>
          <p:cNvSpPr txBox="1">
            <a:spLocks noChangeArrowheads="1"/>
          </p:cNvSpPr>
          <p:nvPr/>
        </p:nvSpPr>
        <p:spPr bwMode="auto">
          <a:xfrm>
            <a:off x="5029200" y="1731765"/>
            <a:ext cx="1200150" cy="2097286"/>
          </a:xfrm>
          <a:prstGeom prst="rect">
            <a:avLst/>
          </a:prstGeom>
          <a:solidFill>
            <a:srgbClr val="FFFFFF"/>
          </a:solidFill>
          <a:ln w="9525">
            <a:solidFill>
              <a:srgbClr val="000000"/>
            </a:solidFill>
            <a:miter lim="800000"/>
            <a:headEnd/>
            <a:tailEnd/>
          </a:ln>
        </p:spPr>
        <p:txBody>
          <a:bodyPr/>
          <a:lstStyle>
            <a:lvl1pPr marL="112713" indent="-112713">
              <a:tabLst>
                <a:tab pos="112713" algn="l"/>
              </a:tabLst>
              <a:defRPr>
                <a:solidFill>
                  <a:schemeClr val="tx1"/>
                </a:solidFill>
                <a:latin typeface="Arial" panose="020B0604020202020204" pitchFamily="34" charset="0"/>
              </a:defRPr>
            </a:lvl1pPr>
            <a:lvl2pPr marL="742950" indent="-285750">
              <a:tabLst>
                <a:tab pos="112713" algn="l"/>
              </a:tabLst>
              <a:defRPr>
                <a:solidFill>
                  <a:schemeClr val="tx1"/>
                </a:solidFill>
                <a:latin typeface="Arial" panose="020B0604020202020204" pitchFamily="34" charset="0"/>
              </a:defRPr>
            </a:lvl2pPr>
            <a:lvl3pPr marL="1143000" indent="-228600">
              <a:tabLst>
                <a:tab pos="112713" algn="l"/>
              </a:tabLst>
              <a:defRPr>
                <a:solidFill>
                  <a:schemeClr val="tx1"/>
                </a:solidFill>
                <a:latin typeface="Arial" panose="020B0604020202020204" pitchFamily="34" charset="0"/>
              </a:defRPr>
            </a:lvl3pPr>
            <a:lvl4pPr marL="1600200" indent="-228600">
              <a:tabLst>
                <a:tab pos="112713" algn="l"/>
              </a:tabLst>
              <a:defRPr>
                <a:solidFill>
                  <a:schemeClr val="tx1"/>
                </a:solidFill>
                <a:latin typeface="Arial" panose="020B0604020202020204" pitchFamily="34" charset="0"/>
              </a:defRPr>
            </a:lvl4pPr>
            <a:lvl5pPr marL="2057400" indent="-228600">
              <a:tabLst>
                <a:tab pos="112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713" algn="l"/>
              </a:tabLst>
              <a:defRPr>
                <a:solidFill>
                  <a:schemeClr val="tx1"/>
                </a:solidFill>
                <a:latin typeface="Arial" panose="020B0604020202020204" pitchFamily="34" charset="0"/>
              </a:defRPr>
            </a:lvl9pPr>
          </a:lstStyle>
          <a:p>
            <a:pPr algn="ctr" eaLnBrk="1" hangingPunct="1"/>
            <a:r>
              <a:rPr lang="en-US" altLang="ja-JP" sz="1200" b="1" dirty="0">
                <a:latin typeface="Calibri" panose="020F0502020204030204" pitchFamily="34" charset="0"/>
                <a:ea typeface="MS Mincho" pitchFamily="49" charset="-128"/>
              </a:rPr>
              <a:t>INDIVIDUAL</a:t>
            </a:r>
          </a:p>
          <a:p>
            <a:pPr eaLnBrk="1" hangingPunct="1">
              <a:buFontTx/>
              <a:buChar char="•"/>
            </a:pPr>
            <a:r>
              <a:rPr lang="en-US" altLang="en-US" sz="1200" dirty="0">
                <a:latin typeface="Calibri" panose="020F0502020204030204" pitchFamily="34" charset="0"/>
              </a:rPr>
              <a:t>Edgy</a:t>
            </a:r>
          </a:p>
          <a:p>
            <a:pPr eaLnBrk="1" hangingPunct="1">
              <a:buFontTx/>
              <a:buChar char="•"/>
            </a:pPr>
            <a:r>
              <a:rPr lang="en-US" altLang="en-US" sz="1200" dirty="0">
                <a:latin typeface="Calibri" panose="020F0502020204030204" pitchFamily="34" charset="0"/>
              </a:rPr>
              <a:t>Hot temper</a:t>
            </a:r>
          </a:p>
          <a:p>
            <a:pPr eaLnBrk="1" hangingPunct="1">
              <a:buFontTx/>
              <a:buChar char="•"/>
            </a:pPr>
            <a:r>
              <a:rPr lang="en-US" altLang="en-US" sz="1200" dirty="0">
                <a:latin typeface="Calibri" panose="020F0502020204030204" pitchFamily="34" charset="0"/>
              </a:rPr>
              <a:t>Impulsive</a:t>
            </a:r>
          </a:p>
          <a:p>
            <a:pPr eaLnBrk="1" hangingPunct="1">
              <a:buFontTx/>
              <a:buChar char="•"/>
            </a:pPr>
            <a:r>
              <a:rPr lang="en-US" altLang="en-US" sz="1200" dirty="0">
                <a:latin typeface="Calibri" panose="020F0502020204030204" pitchFamily="34" charset="0"/>
              </a:rPr>
              <a:t>Hyper vigilant</a:t>
            </a:r>
          </a:p>
          <a:p>
            <a:pPr eaLnBrk="1" hangingPunct="1">
              <a:buFontTx/>
              <a:buChar char="•"/>
            </a:pPr>
            <a:r>
              <a:rPr lang="en-US" altLang="en-US" sz="1200" dirty="0">
                <a:latin typeface="Calibri" panose="020F0502020204030204" pitchFamily="34" charset="0"/>
              </a:rPr>
              <a:t>“Brawn over brains”</a:t>
            </a:r>
          </a:p>
          <a:p>
            <a:pPr marL="0" indent="0"/>
            <a:r>
              <a:rPr lang="en-US" altLang="en-US" sz="1200" b="1" dirty="0">
                <a:latin typeface="Calibri" panose="020F0502020204030204" pitchFamily="34" charset="0"/>
              </a:rPr>
              <a:t>And/or</a:t>
            </a:r>
          </a:p>
          <a:p>
            <a:pPr marL="214313" indent="-214313">
              <a:buFont typeface="Arial" panose="020B0604020202020204" pitchFamily="34" charset="0"/>
              <a:buChar char="•"/>
            </a:pPr>
            <a:r>
              <a:rPr lang="en-US" altLang="en-US" sz="1200" dirty="0">
                <a:latin typeface="Calibri" panose="020F0502020204030204" pitchFamily="34" charset="0"/>
              </a:rPr>
              <a:t>Withdrawn</a:t>
            </a:r>
          </a:p>
          <a:p>
            <a:pPr marL="214313" indent="-214313">
              <a:buFont typeface="Arial" panose="020B0604020202020204" pitchFamily="34" charset="0"/>
              <a:buChar char="•"/>
            </a:pPr>
            <a:r>
              <a:rPr lang="en-US" altLang="en-US" sz="1200" dirty="0">
                <a:latin typeface="Calibri" panose="020F0502020204030204" pitchFamily="34" charset="0"/>
              </a:rPr>
              <a:t>Moody</a:t>
            </a:r>
          </a:p>
          <a:p>
            <a:pPr marL="214313" indent="-214313">
              <a:buFont typeface="Arial" panose="020B0604020202020204" pitchFamily="34" charset="0"/>
              <a:buChar char="•"/>
            </a:pPr>
            <a:r>
              <a:rPr lang="en-US" altLang="en-US" sz="1200" dirty="0">
                <a:latin typeface="Calibri" panose="020F0502020204030204" pitchFamily="34" charset="0"/>
              </a:rPr>
              <a:t>“Avoid”</a:t>
            </a:r>
          </a:p>
          <a:p>
            <a:pPr marL="0" indent="0"/>
            <a:endParaRPr lang="en-US" altLang="en-US" sz="1200" b="1" dirty="0">
              <a:latin typeface="Calibri" panose="020F0502020204030204" pitchFamily="34" charset="0"/>
            </a:endParaRPr>
          </a:p>
          <a:p>
            <a:pPr marL="214313" indent="-214313">
              <a:buFont typeface="Arial" panose="020B0604020202020204" pitchFamily="34" charset="0"/>
              <a:buChar char="•"/>
            </a:pPr>
            <a:endParaRPr lang="en-US" altLang="en-US" sz="1200" b="1" dirty="0">
              <a:latin typeface="Calibri" panose="020F0502020204030204" pitchFamily="34" charset="0"/>
            </a:endParaRPr>
          </a:p>
          <a:p>
            <a:pPr eaLnBrk="1" hangingPunct="1">
              <a:buFontTx/>
              <a:buChar char="•"/>
            </a:pPr>
            <a:endParaRPr lang="en-US" altLang="en-US" sz="1200" dirty="0">
              <a:latin typeface="Calibri" panose="020F0502020204030204" pitchFamily="34" charset="0"/>
            </a:endParaRPr>
          </a:p>
          <a:p>
            <a:pPr eaLnBrk="1" hangingPunct="1">
              <a:buFontTx/>
              <a:buChar char="•"/>
            </a:pPr>
            <a:endParaRPr lang="en-US" altLang="en-US" sz="1200" dirty="0">
              <a:latin typeface="Calibri" panose="020F0502020204030204" pitchFamily="34" charset="0"/>
            </a:endParaRPr>
          </a:p>
          <a:p>
            <a:pPr marL="0" indent="0"/>
            <a:endParaRPr lang="en-US" altLang="en-US" sz="1200" dirty="0">
              <a:latin typeface="Calibri" panose="020F0502020204030204" pitchFamily="34" charset="0"/>
            </a:endParaRPr>
          </a:p>
        </p:txBody>
      </p:sp>
      <p:sp>
        <p:nvSpPr>
          <p:cNvPr id="81927" name="Line 11"/>
          <p:cNvSpPr>
            <a:spLocks noChangeShapeType="1"/>
          </p:cNvSpPr>
          <p:nvPr/>
        </p:nvSpPr>
        <p:spPr bwMode="auto">
          <a:xfrm flipV="1">
            <a:off x="6229350" y="2857500"/>
            <a:ext cx="285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1928" name="Line 12"/>
          <p:cNvSpPr>
            <a:spLocks noChangeShapeType="1"/>
          </p:cNvSpPr>
          <p:nvPr/>
        </p:nvSpPr>
        <p:spPr bwMode="auto">
          <a:xfrm>
            <a:off x="2286000" y="4171950"/>
            <a:ext cx="857250" cy="628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1929" name="Line 14"/>
          <p:cNvSpPr>
            <a:spLocks noChangeShapeType="1"/>
          </p:cNvSpPr>
          <p:nvPr/>
        </p:nvSpPr>
        <p:spPr bwMode="auto">
          <a:xfrm flipV="1">
            <a:off x="2286000" y="3143250"/>
            <a:ext cx="857250"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1930" name="Text Box 15"/>
          <p:cNvSpPr txBox="1">
            <a:spLocks noChangeArrowheads="1"/>
          </p:cNvSpPr>
          <p:nvPr/>
        </p:nvSpPr>
        <p:spPr bwMode="auto">
          <a:xfrm>
            <a:off x="2286000" y="3371851"/>
            <a:ext cx="971550" cy="415498"/>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Calibri" panose="020F0502020204030204" pitchFamily="34" charset="0"/>
              </a:rPr>
              <a:t>SEVERE STRESS</a:t>
            </a:r>
          </a:p>
        </p:txBody>
      </p:sp>
      <p:sp>
        <p:nvSpPr>
          <p:cNvPr id="81931" name="Line 16"/>
          <p:cNvSpPr>
            <a:spLocks noChangeShapeType="1"/>
          </p:cNvSpPr>
          <p:nvPr/>
        </p:nvSpPr>
        <p:spPr bwMode="auto">
          <a:xfrm>
            <a:off x="4800600" y="51435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1932" name="Text Box 17"/>
          <p:cNvSpPr txBox="1">
            <a:spLocks noChangeArrowheads="1"/>
          </p:cNvSpPr>
          <p:nvPr/>
        </p:nvSpPr>
        <p:spPr bwMode="auto">
          <a:xfrm>
            <a:off x="6515100" y="4457700"/>
            <a:ext cx="1200150" cy="142875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200" b="1">
                <a:latin typeface="Calibri" panose="020F0502020204030204" pitchFamily="34" charset="0"/>
                <a:ea typeface="MS PGothic" panose="020B0600070205080204" pitchFamily="34" charset="-128"/>
              </a:rPr>
              <a:t>OUTCOME</a:t>
            </a:r>
          </a:p>
          <a:p>
            <a:pPr eaLnBrk="1" hangingPunct="1"/>
            <a:r>
              <a:rPr lang="en-US" altLang="en-US" sz="1200">
                <a:latin typeface="Calibri" panose="020F0502020204030204" pitchFamily="34" charset="0"/>
              </a:rPr>
              <a:t>Individual &amp; species live peacefully in good times; vulnerable in poor conditions</a:t>
            </a:r>
          </a:p>
        </p:txBody>
      </p:sp>
      <p:sp>
        <p:nvSpPr>
          <p:cNvPr id="81933" name="Text Box 18"/>
          <p:cNvSpPr txBox="1">
            <a:spLocks noChangeArrowheads="1"/>
          </p:cNvSpPr>
          <p:nvPr/>
        </p:nvSpPr>
        <p:spPr bwMode="auto">
          <a:xfrm>
            <a:off x="5029200" y="4343400"/>
            <a:ext cx="1200150" cy="1543050"/>
          </a:xfrm>
          <a:prstGeom prst="rect">
            <a:avLst/>
          </a:prstGeom>
          <a:solidFill>
            <a:srgbClr val="FFFFFF"/>
          </a:solidFill>
          <a:ln w="9525">
            <a:solidFill>
              <a:srgbClr val="000000"/>
            </a:solidFill>
            <a:miter lim="800000"/>
            <a:headEnd/>
            <a:tailEnd/>
          </a:ln>
        </p:spPr>
        <p:txBody>
          <a:bodyPr/>
          <a:lstStyle>
            <a:lvl1pPr marL="112713" indent="-112713">
              <a:tabLst>
                <a:tab pos="112713" algn="l"/>
              </a:tabLst>
              <a:defRPr>
                <a:solidFill>
                  <a:schemeClr val="tx1"/>
                </a:solidFill>
                <a:latin typeface="Arial" panose="020B0604020202020204" pitchFamily="34" charset="0"/>
              </a:defRPr>
            </a:lvl1pPr>
            <a:lvl2pPr marL="742950" indent="-285750">
              <a:tabLst>
                <a:tab pos="112713" algn="l"/>
              </a:tabLst>
              <a:defRPr>
                <a:solidFill>
                  <a:schemeClr val="tx1"/>
                </a:solidFill>
                <a:latin typeface="Arial" panose="020B0604020202020204" pitchFamily="34" charset="0"/>
              </a:defRPr>
            </a:lvl2pPr>
            <a:lvl3pPr marL="1143000" indent="-228600">
              <a:tabLst>
                <a:tab pos="112713" algn="l"/>
              </a:tabLst>
              <a:defRPr>
                <a:solidFill>
                  <a:schemeClr val="tx1"/>
                </a:solidFill>
                <a:latin typeface="Arial" panose="020B0604020202020204" pitchFamily="34" charset="0"/>
              </a:defRPr>
            </a:lvl3pPr>
            <a:lvl4pPr marL="1600200" indent="-228600">
              <a:tabLst>
                <a:tab pos="112713" algn="l"/>
              </a:tabLst>
              <a:defRPr>
                <a:solidFill>
                  <a:schemeClr val="tx1"/>
                </a:solidFill>
                <a:latin typeface="Arial" panose="020B0604020202020204" pitchFamily="34" charset="0"/>
              </a:defRPr>
            </a:lvl4pPr>
            <a:lvl5pPr marL="2057400" indent="-228600">
              <a:tabLst>
                <a:tab pos="112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713" algn="l"/>
              </a:tabLst>
              <a:defRPr>
                <a:solidFill>
                  <a:schemeClr val="tx1"/>
                </a:solidFill>
                <a:latin typeface="Arial" panose="020B0604020202020204" pitchFamily="34" charset="0"/>
              </a:defRPr>
            </a:lvl9pPr>
          </a:lstStyle>
          <a:p>
            <a:pPr algn="ctr" eaLnBrk="1" hangingPunct="1"/>
            <a:r>
              <a:rPr lang="en-US" altLang="ja-JP" sz="1200" b="1">
                <a:latin typeface="Calibri" panose="020F0502020204030204" pitchFamily="34" charset="0"/>
                <a:ea typeface="MS Mincho" pitchFamily="49" charset="-128"/>
              </a:rPr>
              <a:t>INDIVIDUAL</a:t>
            </a:r>
          </a:p>
          <a:p>
            <a:pPr eaLnBrk="1" hangingPunct="1">
              <a:buFontTx/>
              <a:buChar char="•"/>
            </a:pPr>
            <a:r>
              <a:rPr lang="en-US" altLang="en-US" sz="1200">
                <a:latin typeface="Calibri" panose="020F0502020204030204" pitchFamily="34" charset="0"/>
              </a:rPr>
              <a:t>Laid back</a:t>
            </a:r>
          </a:p>
          <a:p>
            <a:pPr eaLnBrk="1" hangingPunct="1">
              <a:buFontTx/>
              <a:buChar char="•"/>
            </a:pPr>
            <a:r>
              <a:rPr lang="en-US" altLang="en-US" sz="1200">
                <a:latin typeface="Calibri" panose="020F0502020204030204" pitchFamily="34" charset="0"/>
              </a:rPr>
              <a:t>Relationship-oriented</a:t>
            </a:r>
          </a:p>
          <a:p>
            <a:pPr eaLnBrk="1" hangingPunct="1">
              <a:buFontTx/>
              <a:buChar char="•"/>
            </a:pPr>
            <a:r>
              <a:rPr lang="en-US" altLang="en-US" sz="1200">
                <a:latin typeface="Calibri" panose="020F0502020204030204" pitchFamily="34" charset="0"/>
              </a:rPr>
              <a:t>Thinks things through</a:t>
            </a:r>
          </a:p>
          <a:p>
            <a:pPr eaLnBrk="1" hangingPunct="1">
              <a:buFontTx/>
              <a:buChar char="•"/>
            </a:pPr>
            <a:r>
              <a:rPr lang="en-US" altLang="en-US" sz="1200">
                <a:latin typeface="Calibri" panose="020F0502020204030204" pitchFamily="34" charset="0"/>
              </a:rPr>
              <a:t>“Process over power”</a:t>
            </a:r>
          </a:p>
        </p:txBody>
      </p:sp>
      <p:sp>
        <p:nvSpPr>
          <p:cNvPr id="81934" name="Line 19"/>
          <p:cNvSpPr>
            <a:spLocks noChangeShapeType="1"/>
          </p:cNvSpPr>
          <p:nvPr/>
        </p:nvSpPr>
        <p:spPr bwMode="auto">
          <a:xfrm flipV="1">
            <a:off x="6229350" y="5086350"/>
            <a:ext cx="285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81935" name="Text Box 7"/>
          <p:cNvSpPr txBox="1">
            <a:spLocks noChangeArrowheads="1"/>
          </p:cNvSpPr>
          <p:nvPr/>
        </p:nvSpPr>
        <p:spPr bwMode="auto">
          <a:xfrm>
            <a:off x="3143250" y="2152650"/>
            <a:ext cx="1657350" cy="97155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200" b="1">
                <a:latin typeface="Calibri" panose="020F0502020204030204" pitchFamily="34" charset="0"/>
                <a:ea typeface="MS Mincho" pitchFamily="49" charset="-128"/>
              </a:rPr>
              <a:t>BRAIN</a:t>
            </a:r>
          </a:p>
          <a:p>
            <a:pPr eaLnBrk="1" hangingPunct="1"/>
            <a:r>
              <a:rPr lang="en-US" altLang="ja-JP" sz="1200">
                <a:latin typeface="Calibri" panose="020F0502020204030204" pitchFamily="34" charset="0"/>
                <a:ea typeface="MS Mincho" pitchFamily="49" charset="-128"/>
              </a:rPr>
              <a:t>Hormones, chemicals &amp; cellular systems prepare for a tough life in an evil world</a:t>
            </a:r>
            <a:endParaRPr lang="en-US" altLang="en-US" sz="1200">
              <a:latin typeface="Calibri" panose="020F0502020204030204" pitchFamily="34" charset="0"/>
            </a:endParaRPr>
          </a:p>
        </p:txBody>
      </p:sp>
      <p:sp>
        <p:nvSpPr>
          <p:cNvPr id="81936" name="Text Box 13"/>
          <p:cNvSpPr txBox="1">
            <a:spLocks noChangeArrowheads="1"/>
          </p:cNvSpPr>
          <p:nvPr/>
        </p:nvSpPr>
        <p:spPr bwMode="auto">
          <a:xfrm>
            <a:off x="3143250" y="4629150"/>
            <a:ext cx="1657350" cy="97155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200" b="1">
                <a:latin typeface="Calibri" panose="020F0502020204030204" pitchFamily="34" charset="0"/>
                <a:ea typeface="MS Mincho" pitchFamily="49" charset="-128"/>
              </a:rPr>
              <a:t>BRAIN</a:t>
            </a:r>
          </a:p>
          <a:p>
            <a:pPr eaLnBrk="1" hangingPunct="1"/>
            <a:r>
              <a:rPr lang="en-US" altLang="ja-JP" sz="1200">
                <a:latin typeface="Calibri" panose="020F0502020204030204" pitchFamily="34" charset="0"/>
                <a:ea typeface="MS Mincho" pitchFamily="49" charset="-128"/>
              </a:rPr>
              <a:t>Hormones, chemicals &amp; cellular systems prepare for life in a benevolent world</a:t>
            </a:r>
            <a:endParaRPr lang="en-US" altLang="en-US" sz="1200">
              <a:latin typeface="Calibri" panose="020F0502020204030204" pitchFamily="34" charset="0"/>
            </a:endParaRPr>
          </a:p>
        </p:txBody>
      </p:sp>
      <p:sp>
        <p:nvSpPr>
          <p:cNvPr id="81937" name="TextBox 20"/>
          <p:cNvSpPr txBox="1">
            <a:spLocks noChangeArrowheads="1"/>
          </p:cNvSpPr>
          <p:nvPr/>
        </p:nvSpPr>
        <p:spPr bwMode="auto">
          <a:xfrm>
            <a:off x="6858000" y="3486150"/>
            <a:ext cx="400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latin typeface="Calibri" panose="020F0502020204030204" pitchFamily="34" charset="0"/>
            </a:endParaRPr>
          </a:p>
        </p:txBody>
      </p:sp>
      <p:sp>
        <p:nvSpPr>
          <p:cNvPr id="22" name="Text Box 5"/>
          <p:cNvSpPr txBox="1">
            <a:spLocks noChangeArrowheads="1"/>
          </p:cNvSpPr>
          <p:nvPr/>
        </p:nvSpPr>
        <p:spPr bwMode="auto">
          <a:xfrm>
            <a:off x="2771775" y="1109068"/>
            <a:ext cx="5486400" cy="646331"/>
          </a:xfrm>
          <a:prstGeom prst="rect">
            <a:avLst/>
          </a:prstGeom>
          <a:noFill/>
          <a:ln w="9525">
            <a:noFill/>
            <a:miter lim="800000"/>
            <a:headEnd/>
            <a:tailEnd/>
          </a:ln>
          <a:effectLst/>
        </p:spPr>
        <p:txBody>
          <a:bodyPr>
            <a:spAutoFit/>
          </a:bodyPr>
          <a:lstStyle/>
          <a:p>
            <a:pPr algn="ctr">
              <a:defRPr/>
            </a:pPr>
            <a:r>
              <a:rPr lang="en-US" altLang="en-US" b="1" cap="all" dirty="0">
                <a:latin typeface="Arial" charset="0"/>
              </a:rPr>
              <a:t>Early Life Stress Influence on </a:t>
            </a:r>
          </a:p>
          <a:p>
            <a:pPr algn="ctr">
              <a:defRPr/>
            </a:pPr>
            <a:r>
              <a:rPr lang="en-US" altLang="en-US" b="1" cap="all" dirty="0">
                <a:latin typeface="Arial" charset="0"/>
              </a:rPr>
              <a:t>Human development </a:t>
            </a:r>
          </a:p>
        </p:txBody>
      </p:sp>
      <p:pic>
        <p:nvPicPr>
          <p:cNvPr id="2" name="Picture 1"/>
          <p:cNvPicPr>
            <a:picLocks noChangeAspect="1"/>
          </p:cNvPicPr>
          <p:nvPr/>
        </p:nvPicPr>
        <p:blipFill>
          <a:blip r:embed="rId4"/>
          <a:stretch>
            <a:fillRect/>
          </a:stretch>
        </p:blipFill>
        <p:spPr>
          <a:xfrm>
            <a:off x="137819" y="1114746"/>
            <a:ext cx="2364581" cy="1543050"/>
          </a:xfrm>
          <a:prstGeom prst="rect">
            <a:avLst/>
          </a:prstGeom>
        </p:spPr>
      </p:pic>
    </p:spTree>
    <p:extLst>
      <p:ext uri="{BB962C8B-B14F-4D97-AF65-F5344CB8AC3E}">
        <p14:creationId xmlns:p14="http://schemas.microsoft.com/office/powerpoint/2010/main" val="25132451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CFF564-FDBB-4976-AE4F-11F635BFB393}"/>
              </a:ext>
            </a:extLst>
          </p:cNvPr>
          <p:cNvSpPr>
            <a:spLocks noGrp="1"/>
          </p:cNvSpPr>
          <p:nvPr>
            <p:ph type="title"/>
          </p:nvPr>
        </p:nvSpPr>
        <p:spPr/>
        <p:txBody>
          <a:bodyPr/>
          <a:lstStyle/>
          <a:p>
            <a:pPr algn="ctr"/>
            <a:r>
              <a:rPr lang="en-US" dirty="0"/>
              <a:t>Diagnoses</a:t>
            </a:r>
          </a:p>
        </p:txBody>
      </p:sp>
      <p:sp>
        <p:nvSpPr>
          <p:cNvPr id="5" name="Text Placeholder 4">
            <a:extLst>
              <a:ext uri="{FF2B5EF4-FFF2-40B4-BE49-F238E27FC236}">
                <a16:creationId xmlns:a16="http://schemas.microsoft.com/office/drawing/2014/main" id="{4FBBBE26-DDF6-4B34-A6D9-79C53A595D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204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27FE-E6FE-4C58-917E-448066D77B78}"/>
              </a:ext>
            </a:extLst>
          </p:cNvPr>
          <p:cNvSpPr>
            <a:spLocks noGrp="1"/>
          </p:cNvSpPr>
          <p:nvPr>
            <p:ph type="title"/>
          </p:nvPr>
        </p:nvSpPr>
        <p:spPr>
          <a:xfrm>
            <a:off x="322780" y="365840"/>
            <a:ext cx="8206483" cy="994172"/>
          </a:xfrm>
        </p:spPr>
        <p:txBody>
          <a:bodyPr>
            <a:normAutofit fontScale="90000"/>
          </a:bodyPr>
          <a:lstStyle/>
          <a:p>
            <a:r>
              <a:rPr lang="en-US" b="1" dirty="0"/>
              <a:t>Common Symptoms and Related Diagnoses</a:t>
            </a:r>
          </a:p>
        </p:txBody>
      </p:sp>
      <p:graphicFrame>
        <p:nvGraphicFramePr>
          <p:cNvPr id="3" name="Table 2">
            <a:extLst>
              <a:ext uri="{FF2B5EF4-FFF2-40B4-BE49-F238E27FC236}">
                <a16:creationId xmlns:a16="http://schemas.microsoft.com/office/drawing/2014/main" id="{C2B3B337-447A-4A40-9294-FEF082D1CCE9}"/>
              </a:ext>
            </a:extLst>
          </p:cNvPr>
          <p:cNvGraphicFramePr>
            <a:graphicFrameLocks noGrp="1"/>
          </p:cNvGraphicFramePr>
          <p:nvPr/>
        </p:nvGraphicFramePr>
        <p:xfrm>
          <a:off x="292813" y="1744318"/>
          <a:ext cx="8206484" cy="3779355"/>
        </p:xfrm>
        <a:graphic>
          <a:graphicData uri="http://schemas.openxmlformats.org/drawingml/2006/table">
            <a:tbl>
              <a:tblPr firstRow="1" bandRow="1">
                <a:tableStyleId>{5C22544A-7EE6-4342-B048-85BDC9FD1C3A}</a:tableStyleId>
              </a:tblPr>
              <a:tblGrid>
                <a:gridCol w="4103242">
                  <a:extLst>
                    <a:ext uri="{9D8B030D-6E8A-4147-A177-3AD203B41FA5}">
                      <a16:colId xmlns:a16="http://schemas.microsoft.com/office/drawing/2014/main" val="765477501"/>
                    </a:ext>
                  </a:extLst>
                </a:gridCol>
                <a:gridCol w="4103242">
                  <a:extLst>
                    <a:ext uri="{9D8B030D-6E8A-4147-A177-3AD203B41FA5}">
                      <a16:colId xmlns:a16="http://schemas.microsoft.com/office/drawing/2014/main" val="2727588649"/>
                    </a:ext>
                  </a:extLst>
                </a:gridCol>
              </a:tblGrid>
              <a:tr h="488877">
                <a:tc>
                  <a:txBody>
                    <a:bodyPr/>
                    <a:lstStyle/>
                    <a:p>
                      <a:r>
                        <a:rPr lang="en-US" sz="1800" b="1" kern="1200" dirty="0">
                          <a:solidFill>
                            <a:schemeClr val="lt1"/>
                          </a:solidFill>
                          <a:effectLst/>
                          <a:latin typeface="+mn-lt"/>
                          <a:ea typeface="+mn-ea"/>
                          <a:cs typeface="+mn-cs"/>
                        </a:rPr>
                        <a:t>Trauma Induced Difficulties</a:t>
                      </a:r>
                      <a:endParaRPr lang="en-US" sz="1800" b="1" i="1" kern="1200" dirty="0">
                        <a:solidFill>
                          <a:schemeClr val="lt1"/>
                        </a:solidFill>
                        <a:effectLst/>
                        <a:latin typeface="Times" panose="02020603050405020304" pitchFamily="18" charset="0"/>
                        <a:ea typeface="+mn-ea"/>
                        <a:cs typeface="Times" panose="02020603050405020304" pitchFamily="18" charset="0"/>
                      </a:endParaRPr>
                    </a:p>
                  </a:txBody>
                  <a:tcPr marL="68580" marR="68580" marT="34290" marB="34290"/>
                </a:tc>
                <a:tc>
                  <a:txBody>
                    <a:bodyPr/>
                    <a:lstStyle/>
                    <a:p>
                      <a:r>
                        <a:rPr lang="en-US" sz="1800" dirty="0"/>
                        <a:t>Possible Related Diagnoses</a:t>
                      </a:r>
                      <a:endParaRPr lang="en-US" sz="1800" i="1" dirty="0">
                        <a:latin typeface="Times" panose="02020603050405020304" pitchFamily="18" charset="0"/>
                        <a:cs typeface="Times" panose="02020603050405020304" pitchFamily="18" charset="0"/>
                      </a:endParaRPr>
                    </a:p>
                  </a:txBody>
                  <a:tcPr marL="68580" marR="68580" marT="34290" marB="34290"/>
                </a:tc>
                <a:extLst>
                  <a:ext uri="{0D108BD9-81ED-4DB2-BD59-A6C34878D82A}">
                    <a16:rowId xmlns:a16="http://schemas.microsoft.com/office/drawing/2014/main" val="4170816126"/>
                  </a:ext>
                </a:extLst>
              </a:tr>
              <a:tr h="839593">
                <a:tc>
                  <a:txBody>
                    <a:bodyPr/>
                    <a:lstStyle/>
                    <a:p>
                      <a:pPr>
                        <a:spcAft>
                          <a:spcPts val="600"/>
                        </a:spcAft>
                      </a:pPr>
                      <a:r>
                        <a:rPr lang="en-US" sz="1500" b="1" dirty="0"/>
                        <a:t>Self regulatory impairment</a:t>
                      </a:r>
                    </a:p>
                  </a:txBody>
                  <a:tcPr marL="68580" marR="68580" marT="34290" marB="34290"/>
                </a:tc>
                <a:tc>
                  <a:txBody>
                    <a:bodyPr/>
                    <a:lstStyle/>
                    <a:p>
                      <a:r>
                        <a:rPr lang="en-US" sz="1500" b="1" dirty="0"/>
                        <a:t>ADHD, ODD, DMDD, CD, Personality D/</a:t>
                      </a:r>
                      <a:r>
                        <a:rPr lang="en-US" sz="1500" b="1" dirty="0" err="1"/>
                        <a:t>Os</a:t>
                      </a:r>
                      <a:r>
                        <a:rPr lang="en-US" sz="1500" b="1" dirty="0"/>
                        <a:t>, BPAD, SUD</a:t>
                      </a:r>
                    </a:p>
                  </a:txBody>
                  <a:tcPr marL="68580" marR="68580" marT="34290" marB="34290"/>
                </a:tc>
                <a:extLst>
                  <a:ext uri="{0D108BD9-81ED-4DB2-BD59-A6C34878D82A}">
                    <a16:rowId xmlns:a16="http://schemas.microsoft.com/office/drawing/2014/main" val="3876834011"/>
                  </a:ext>
                </a:extLst>
              </a:tr>
              <a:tr h="423693">
                <a:tc>
                  <a:txBody>
                    <a:bodyPr/>
                    <a:lstStyle/>
                    <a:p>
                      <a:pPr>
                        <a:spcAft>
                          <a:spcPts val="600"/>
                        </a:spcAft>
                      </a:pPr>
                      <a:r>
                        <a:rPr lang="en-US" sz="1500" b="1" dirty="0"/>
                        <a:t>Dissociative symptoms</a:t>
                      </a:r>
                    </a:p>
                  </a:txBody>
                  <a:tcPr marL="68580" marR="68580" marT="34290" marB="34290"/>
                </a:tc>
                <a:tc>
                  <a:txBody>
                    <a:bodyPr/>
                    <a:lstStyle/>
                    <a:p>
                      <a:r>
                        <a:rPr lang="en-US" sz="1500" b="1" dirty="0"/>
                        <a:t>Dissociative D/</a:t>
                      </a:r>
                      <a:r>
                        <a:rPr lang="en-US" sz="1500" b="1" dirty="0" err="1"/>
                        <a:t>Os</a:t>
                      </a:r>
                      <a:r>
                        <a:rPr lang="en-US" sz="1500" b="1" dirty="0"/>
                        <a:t>, ADD, Psychotic D/</a:t>
                      </a:r>
                      <a:r>
                        <a:rPr lang="en-US" sz="1500" b="1" dirty="0" err="1"/>
                        <a:t>Os</a:t>
                      </a:r>
                      <a:endParaRPr lang="en-US" sz="1500" b="1" dirty="0"/>
                    </a:p>
                  </a:txBody>
                  <a:tcPr marL="68580" marR="68580" marT="34290" marB="34290"/>
                </a:tc>
                <a:extLst>
                  <a:ext uri="{0D108BD9-81ED-4DB2-BD59-A6C34878D82A}">
                    <a16:rowId xmlns:a16="http://schemas.microsoft.com/office/drawing/2014/main" val="884838564"/>
                  </a:ext>
                </a:extLst>
              </a:tr>
              <a:tr h="42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Attachment difficulties</a:t>
                      </a:r>
                    </a:p>
                  </a:txBody>
                  <a:tcPr marL="68580" marR="68580" marT="34290" marB="34290"/>
                </a:tc>
                <a:tc>
                  <a:txBody>
                    <a:bodyPr/>
                    <a:lstStyle/>
                    <a:p>
                      <a:r>
                        <a:rPr lang="en-US" sz="1500" b="1" dirty="0"/>
                        <a:t>RAD, Separation Anxiety D/O, ASD</a:t>
                      </a:r>
                    </a:p>
                  </a:txBody>
                  <a:tcPr marL="68580" marR="68580" marT="34290" marB="34290"/>
                </a:tc>
                <a:extLst>
                  <a:ext uri="{0D108BD9-81ED-4DB2-BD59-A6C34878D82A}">
                    <a16:rowId xmlns:a16="http://schemas.microsoft.com/office/drawing/2014/main" val="4209312474"/>
                  </a:ext>
                </a:extLst>
              </a:tr>
              <a:tr h="749611">
                <a:tc>
                  <a:txBody>
                    <a:bodyPr/>
                    <a:lstStyle/>
                    <a:p>
                      <a:pPr>
                        <a:spcAft>
                          <a:spcPts val="600"/>
                        </a:spcAft>
                      </a:pPr>
                      <a:r>
                        <a:rPr lang="en-US" sz="1500" b="1" dirty="0"/>
                        <a:t>Anxiety and depressive symptoms</a:t>
                      </a:r>
                    </a:p>
                  </a:txBody>
                  <a:tcPr marL="68580" marR="68580" marT="34290" marB="34290"/>
                </a:tc>
                <a:tc>
                  <a:txBody>
                    <a:bodyPr/>
                    <a:lstStyle/>
                    <a:p>
                      <a:r>
                        <a:rPr lang="en-US" sz="1500" b="1" dirty="0"/>
                        <a:t>Persistent depressive D/O, MDD, Bipolar, Anxiety Disorders</a:t>
                      </a:r>
                    </a:p>
                  </a:txBody>
                  <a:tcPr marL="68580" marR="68580" marT="34290" marB="34290"/>
                </a:tc>
                <a:extLst>
                  <a:ext uri="{0D108BD9-81ED-4DB2-BD59-A6C34878D82A}">
                    <a16:rowId xmlns:a16="http://schemas.microsoft.com/office/drawing/2014/main" val="2372483591"/>
                  </a:ext>
                </a:extLst>
              </a:tr>
              <a:tr h="430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Impulse and aggressive problems</a:t>
                      </a:r>
                    </a:p>
                  </a:txBody>
                  <a:tcPr marL="68580" marR="68580" marT="34290" marB="34290"/>
                </a:tc>
                <a:tc>
                  <a:txBody>
                    <a:bodyPr/>
                    <a:lstStyle/>
                    <a:p>
                      <a:r>
                        <a:rPr lang="en-US" sz="1500" b="1" dirty="0"/>
                        <a:t>ADHD, ODD, DMDD, CD, Personality D/</a:t>
                      </a:r>
                      <a:r>
                        <a:rPr lang="en-US" sz="1500" b="1" dirty="0" err="1"/>
                        <a:t>Os</a:t>
                      </a:r>
                      <a:endParaRPr lang="en-US" sz="1500" b="1" dirty="0"/>
                    </a:p>
                  </a:txBody>
                  <a:tcPr marL="68580" marR="68580" marT="34290" marB="34290"/>
                </a:tc>
                <a:extLst>
                  <a:ext uri="{0D108BD9-81ED-4DB2-BD59-A6C34878D82A}">
                    <a16:rowId xmlns:a16="http://schemas.microsoft.com/office/drawing/2014/main" val="4370807"/>
                  </a:ext>
                </a:extLst>
              </a:tr>
              <a:tr h="42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Eating problems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dirty="0"/>
                        <a:t>Binge Eating Disorder, obesity</a:t>
                      </a:r>
                    </a:p>
                  </a:txBody>
                  <a:tcPr marL="68580" marR="68580" marT="34290" marB="34290"/>
                </a:tc>
                <a:extLst>
                  <a:ext uri="{0D108BD9-81ED-4DB2-BD59-A6C34878D82A}">
                    <a16:rowId xmlns:a16="http://schemas.microsoft.com/office/drawing/2014/main" val="796611555"/>
                  </a:ext>
                </a:extLst>
              </a:tr>
            </a:tbl>
          </a:graphicData>
        </a:graphic>
      </p:graphicFrame>
    </p:spTree>
    <p:extLst>
      <p:ext uri="{BB962C8B-B14F-4D97-AF65-F5344CB8AC3E}">
        <p14:creationId xmlns:p14="http://schemas.microsoft.com/office/powerpoint/2010/main" val="340919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PTSD</a:t>
            </a:r>
          </a:p>
        </p:txBody>
      </p:sp>
      <p:sp>
        <p:nvSpPr>
          <p:cNvPr id="3" name="Content Placeholder 2"/>
          <p:cNvSpPr>
            <a:spLocks noGrp="1"/>
          </p:cNvSpPr>
          <p:nvPr>
            <p:ph idx="1"/>
          </p:nvPr>
        </p:nvSpPr>
        <p:spPr>
          <a:xfrm>
            <a:off x="457200" y="1143000"/>
            <a:ext cx="8229600" cy="5440362"/>
          </a:xfrm>
        </p:spPr>
        <p:txBody>
          <a:bodyPr>
            <a:normAutofit fontScale="77500" lnSpcReduction="20000"/>
          </a:bodyPr>
          <a:lstStyle/>
          <a:p>
            <a:r>
              <a:rPr lang="en-US" dirty="0"/>
              <a:t>Is a particular set of symptoms caused by a particular type of traumatic experience/s</a:t>
            </a:r>
          </a:p>
          <a:p>
            <a:r>
              <a:rPr lang="en-US" dirty="0"/>
              <a:t>Requires: the person was exposed to: death, threatened death, actual or threatened serious injury, or actual or threatened sexual violence, in the following way(s): Direct exposure. Witnessing the trauma. Learning that a relative or close friend was exposed to a trauma.</a:t>
            </a:r>
          </a:p>
          <a:p>
            <a:r>
              <a:rPr lang="en-US" dirty="0"/>
              <a:t>PTSD is not the most common traumatic reaction</a:t>
            </a:r>
          </a:p>
          <a:p>
            <a:pPr lvl="1"/>
            <a:r>
              <a:rPr lang="en-US" dirty="0"/>
              <a:t>Many will have some symptoms</a:t>
            </a:r>
          </a:p>
          <a:p>
            <a:r>
              <a:rPr lang="en-US" dirty="0"/>
              <a:t>Most Common Diagnoses</a:t>
            </a:r>
          </a:p>
          <a:p>
            <a:pPr lvl="1"/>
            <a:r>
              <a:rPr lang="en-US" dirty="0"/>
              <a:t>Substance Use Disorders</a:t>
            </a:r>
          </a:p>
          <a:p>
            <a:pPr lvl="1"/>
            <a:r>
              <a:rPr lang="en-US" dirty="0"/>
              <a:t>Depression</a:t>
            </a:r>
          </a:p>
          <a:p>
            <a:pPr lvl="1"/>
            <a:r>
              <a:rPr lang="en-US" dirty="0"/>
              <a:t>Anxiety</a:t>
            </a:r>
          </a:p>
          <a:p>
            <a:pPr lvl="1"/>
            <a:r>
              <a:rPr lang="en-US" dirty="0"/>
              <a:t>Disruptive Behavior Disorders (</a:t>
            </a:r>
            <a:r>
              <a:rPr lang="en-US" dirty="0" err="1"/>
              <a:t>e.g</a:t>
            </a:r>
            <a:r>
              <a:rPr lang="en-US" dirty="0"/>
              <a:t> ADHD)</a:t>
            </a:r>
          </a:p>
        </p:txBody>
      </p:sp>
    </p:spTree>
    <p:extLst>
      <p:ext uri="{BB962C8B-B14F-4D97-AF65-F5344CB8AC3E}">
        <p14:creationId xmlns:p14="http://schemas.microsoft.com/office/powerpoint/2010/main" val="334870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2E2EE-0A40-4B5B-9CBF-461D1D13C357}"/>
              </a:ext>
            </a:extLst>
          </p:cNvPr>
          <p:cNvSpPr>
            <a:spLocks noGrp="1"/>
          </p:cNvSpPr>
          <p:nvPr>
            <p:ph type="title"/>
          </p:nvPr>
        </p:nvSpPr>
        <p:spPr/>
        <p:txBody>
          <a:bodyPr/>
          <a:lstStyle/>
          <a:p>
            <a:r>
              <a:rPr lang="en-US" dirty="0"/>
              <a:t>The Impact on Brain Development</a:t>
            </a:r>
          </a:p>
        </p:txBody>
      </p:sp>
      <p:sp>
        <p:nvSpPr>
          <p:cNvPr id="5" name="Text Placeholder 4">
            <a:extLst>
              <a:ext uri="{FF2B5EF4-FFF2-40B4-BE49-F238E27FC236}">
                <a16:creationId xmlns:a16="http://schemas.microsoft.com/office/drawing/2014/main" id="{CAF521A2-DD86-4515-B1D2-5881BF7E0B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76558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Imaging Young Adult Brains Exposed to ELS</a:t>
            </a:r>
          </a:p>
        </p:txBody>
      </p:sp>
      <p:sp>
        <p:nvSpPr>
          <p:cNvPr id="3" name="Content Placeholder 2"/>
          <p:cNvSpPr>
            <a:spLocks noGrp="1"/>
          </p:cNvSpPr>
          <p:nvPr>
            <p:ph idx="1"/>
          </p:nvPr>
        </p:nvSpPr>
        <p:spPr/>
        <p:txBody>
          <a:bodyPr>
            <a:normAutofit/>
          </a:bodyPr>
          <a:lstStyle/>
          <a:p>
            <a:r>
              <a:rPr lang="en-US" dirty="0"/>
              <a:t>Young Adults with histories of</a:t>
            </a:r>
          </a:p>
          <a:p>
            <a:pPr marL="0" indent="0">
              <a:buNone/>
            </a:pPr>
            <a:r>
              <a:rPr lang="en-US" dirty="0"/>
              <a:t>   maltreatment yields important </a:t>
            </a:r>
          </a:p>
          <a:p>
            <a:pPr marL="0" indent="0">
              <a:buNone/>
            </a:pPr>
            <a:r>
              <a:rPr lang="en-US" dirty="0"/>
              <a:t>    information about effects of ELS</a:t>
            </a:r>
          </a:p>
          <a:p>
            <a:pPr marL="0" indent="0">
              <a:buNone/>
            </a:pPr>
            <a:r>
              <a:rPr lang="en-US" dirty="0"/>
              <a:t>    on brain structure and function.</a:t>
            </a:r>
          </a:p>
          <a:p>
            <a:pPr marL="0" indent="0">
              <a:buNone/>
            </a:pPr>
            <a:endParaRPr lang="en-US" dirty="0"/>
          </a:p>
        </p:txBody>
      </p:sp>
      <p:pic>
        <p:nvPicPr>
          <p:cNvPr id="4" name="Picture 3"/>
          <p:cNvPicPr>
            <a:picLocks noChangeAspect="1"/>
          </p:cNvPicPr>
          <p:nvPr/>
        </p:nvPicPr>
        <p:blipFill>
          <a:blip r:embed="rId3"/>
          <a:stretch>
            <a:fillRect/>
          </a:stretch>
        </p:blipFill>
        <p:spPr>
          <a:xfrm>
            <a:off x="4546315" y="3983416"/>
            <a:ext cx="3804203" cy="2874584"/>
          </a:xfrm>
          <a:prstGeom prst="rect">
            <a:avLst/>
          </a:prstGeom>
        </p:spPr>
      </p:pic>
    </p:spTree>
    <p:extLst>
      <p:ext uri="{BB962C8B-B14F-4D97-AF65-F5344CB8AC3E}">
        <p14:creationId xmlns:p14="http://schemas.microsoft.com/office/powerpoint/2010/main" val="395597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810941" y="5427019"/>
            <a:ext cx="5543550" cy="461665"/>
          </a:xfrm>
          <a:prstGeom prst="rect">
            <a:avLst/>
          </a:prstGeom>
          <a:noFill/>
          <a:ln w="76200" cmpd="tri">
            <a:noFill/>
            <a:miter lim="800000"/>
            <a:headEnd/>
            <a:tailEnd/>
          </a:ln>
        </p:spPr>
        <p:txBody>
          <a:bodyPr anchor="ctr">
            <a:spAutoFit/>
          </a:bodyPr>
          <a:lstStyle/>
          <a:p>
            <a:pPr algn="ctr" eaLnBrk="0" hangingPunct="0">
              <a:spcBef>
                <a:spcPct val="20000"/>
              </a:spcBef>
            </a:pPr>
            <a:r>
              <a:rPr lang="en-US" sz="1200" b="1" dirty="0"/>
              <a:t>Stress results in decreased dendritic branching of neurons in the region of the hippocampus (Woolley et al. 1990)</a:t>
            </a:r>
          </a:p>
        </p:txBody>
      </p:sp>
      <p:sp>
        <p:nvSpPr>
          <p:cNvPr id="53251" name="Text Box 3"/>
          <p:cNvSpPr txBox="1">
            <a:spLocks noChangeArrowheads="1"/>
          </p:cNvSpPr>
          <p:nvPr/>
        </p:nvSpPr>
        <p:spPr bwMode="auto">
          <a:xfrm>
            <a:off x="2505076" y="1202531"/>
            <a:ext cx="1699022" cy="369332"/>
          </a:xfrm>
          <a:prstGeom prst="rect">
            <a:avLst/>
          </a:prstGeom>
          <a:noFill/>
          <a:ln w="12700">
            <a:noFill/>
            <a:miter lim="800000"/>
            <a:headEnd/>
            <a:tailEnd/>
          </a:ln>
        </p:spPr>
        <p:txBody>
          <a:bodyPr>
            <a:spAutoFit/>
          </a:bodyPr>
          <a:lstStyle/>
          <a:p>
            <a:pPr algn="ctr" eaLnBrk="0" hangingPunct="0">
              <a:spcBef>
                <a:spcPct val="50000"/>
              </a:spcBef>
            </a:pPr>
            <a:r>
              <a:rPr lang="en-US" b="1">
                <a:solidFill>
                  <a:srgbClr val="0000FF"/>
                </a:solidFill>
              </a:rPr>
              <a:t>Non-Stressed</a:t>
            </a:r>
          </a:p>
        </p:txBody>
      </p:sp>
      <p:sp>
        <p:nvSpPr>
          <p:cNvPr id="53252" name="Text Box 4"/>
          <p:cNvSpPr txBox="1">
            <a:spLocks noChangeArrowheads="1"/>
          </p:cNvSpPr>
          <p:nvPr/>
        </p:nvSpPr>
        <p:spPr bwMode="auto">
          <a:xfrm>
            <a:off x="5076825" y="1202531"/>
            <a:ext cx="1485900" cy="369332"/>
          </a:xfrm>
          <a:prstGeom prst="rect">
            <a:avLst/>
          </a:prstGeom>
          <a:noFill/>
          <a:ln w="12700">
            <a:noFill/>
            <a:miter lim="800000"/>
            <a:headEnd/>
            <a:tailEnd/>
          </a:ln>
        </p:spPr>
        <p:txBody>
          <a:bodyPr>
            <a:spAutoFit/>
          </a:bodyPr>
          <a:lstStyle/>
          <a:p>
            <a:pPr algn="ctr" eaLnBrk="0" hangingPunct="0">
              <a:spcBef>
                <a:spcPct val="50000"/>
              </a:spcBef>
            </a:pPr>
            <a:r>
              <a:rPr lang="en-US" b="1">
                <a:solidFill>
                  <a:schemeClr val="hlink"/>
                </a:solidFill>
              </a:rPr>
              <a:t>Stressed</a:t>
            </a:r>
          </a:p>
        </p:txBody>
      </p:sp>
      <p:pic>
        <p:nvPicPr>
          <p:cNvPr id="53253" name="Picture 5" descr="Slide 5"/>
          <p:cNvPicPr>
            <a:picLocks noChangeAspect="1" noChangeArrowheads="1"/>
          </p:cNvPicPr>
          <p:nvPr/>
        </p:nvPicPr>
        <p:blipFill>
          <a:blip r:embed="rId3"/>
          <a:srcRect t="685"/>
          <a:stretch>
            <a:fillRect/>
          </a:stretch>
        </p:blipFill>
        <p:spPr bwMode="auto">
          <a:xfrm>
            <a:off x="2177655" y="1641872"/>
            <a:ext cx="4802981" cy="3742134"/>
          </a:xfrm>
          <a:prstGeom prst="rect">
            <a:avLst/>
          </a:prstGeom>
          <a:noFill/>
          <a:ln w="9525">
            <a:noFill/>
            <a:miter lim="800000"/>
            <a:headEnd/>
            <a:tailEnd/>
          </a:ln>
        </p:spPr>
      </p:pic>
    </p:spTree>
    <p:extLst>
      <p:ext uri="{BB962C8B-B14F-4D97-AF65-F5344CB8AC3E}">
        <p14:creationId xmlns:p14="http://schemas.microsoft.com/office/powerpoint/2010/main" val="9189711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10000"/>
          </a:blip>
          <a:stretch>
            <a:fillRect/>
          </a:stretch>
        </p:blipFill>
        <p:spPr>
          <a:xfrm>
            <a:off x="1529149" y="703255"/>
            <a:ext cx="6745244" cy="5713222"/>
          </a:xfrm>
          <a:prstGeom prst="rect">
            <a:avLst/>
          </a:prstGeom>
        </p:spPr>
      </p:pic>
      <p:sp>
        <p:nvSpPr>
          <p:cNvPr id="2" name="Title 1"/>
          <p:cNvSpPr>
            <a:spLocks noGrp="1"/>
          </p:cNvSpPr>
          <p:nvPr>
            <p:ph type="title"/>
          </p:nvPr>
        </p:nvSpPr>
        <p:spPr>
          <a:xfrm>
            <a:off x="387693" y="1592745"/>
            <a:ext cx="7267318" cy="337816"/>
          </a:xfrm>
        </p:spPr>
        <p:txBody>
          <a:bodyPr>
            <a:normAutofit fontScale="90000"/>
          </a:bodyPr>
          <a:lstStyle/>
          <a:p>
            <a:pPr>
              <a:spcBef>
                <a:spcPts val="750"/>
              </a:spcBef>
            </a:pPr>
            <a:br>
              <a:rPr lang="en-US" sz="3000" dirty="0"/>
            </a:br>
            <a:br>
              <a:rPr lang="en-US" sz="3000" dirty="0"/>
            </a:br>
            <a:r>
              <a:rPr lang="en-US" sz="3000" b="1" dirty="0">
                <a:latin typeface="+mn-lt"/>
              </a:rPr>
              <a:t>Maltreatment: Enduring Effects on Brain Structure and Function</a:t>
            </a:r>
            <a:br>
              <a:rPr lang="en-US" sz="3000" b="1" dirty="0">
                <a:latin typeface="+mn-lt"/>
              </a:rPr>
            </a:br>
            <a:br>
              <a:rPr lang="en-US" sz="1350" dirty="0"/>
            </a:br>
            <a:br>
              <a:rPr lang="en-US" sz="3000" dirty="0"/>
            </a:br>
            <a:br>
              <a:rPr lang="en-US" sz="3000" dirty="0"/>
            </a:br>
            <a:endParaRPr lang="en-US" sz="3000" dirty="0"/>
          </a:p>
        </p:txBody>
      </p:sp>
      <p:sp>
        <p:nvSpPr>
          <p:cNvPr id="9" name="Content Placeholder 2">
            <a:extLst>
              <a:ext uri="{FF2B5EF4-FFF2-40B4-BE49-F238E27FC236}">
                <a16:creationId xmlns:a16="http://schemas.microsoft.com/office/drawing/2014/main" id="{9180381E-0781-5546-89EB-74BA3C89B66F}"/>
              </a:ext>
            </a:extLst>
          </p:cNvPr>
          <p:cNvSpPr>
            <a:spLocks noGrp="1"/>
          </p:cNvSpPr>
          <p:nvPr>
            <p:ph idx="1"/>
          </p:nvPr>
        </p:nvSpPr>
        <p:spPr>
          <a:xfrm>
            <a:off x="309166" y="1890359"/>
            <a:ext cx="7886700" cy="410459"/>
          </a:xfrm>
        </p:spPr>
        <p:txBody>
          <a:bodyPr>
            <a:normAutofit/>
          </a:bodyPr>
          <a:lstStyle/>
          <a:p>
            <a:r>
              <a:rPr lang="en-US" sz="1800" b="1" dirty="0" err="1">
                <a:solidFill>
                  <a:srgbClr val="C00000"/>
                </a:solidFill>
              </a:rPr>
              <a:t>Teicher</a:t>
            </a:r>
            <a:r>
              <a:rPr lang="en-US" sz="1800" b="1" dirty="0">
                <a:solidFill>
                  <a:srgbClr val="C00000"/>
                </a:solidFill>
              </a:rPr>
              <a:t> et. al. in a review of multiple neuroimaging studies reported</a:t>
            </a:r>
            <a:r>
              <a:rPr lang="en-US" sz="1800" dirty="0">
                <a:solidFill>
                  <a:srgbClr val="C00000"/>
                </a:solidFill>
              </a:rPr>
              <a:t>:</a:t>
            </a:r>
          </a:p>
          <a:p>
            <a:pPr marL="0" indent="0">
              <a:buNone/>
            </a:pPr>
            <a:endParaRPr lang="en-US" dirty="0"/>
          </a:p>
        </p:txBody>
      </p:sp>
      <p:sp>
        <p:nvSpPr>
          <p:cNvPr id="10" name="TextBox 9">
            <a:extLst>
              <a:ext uri="{FF2B5EF4-FFF2-40B4-BE49-F238E27FC236}">
                <a16:creationId xmlns:a16="http://schemas.microsoft.com/office/drawing/2014/main" id="{381833E4-D153-A843-AF23-AF45F695975F}"/>
              </a:ext>
            </a:extLst>
          </p:cNvPr>
          <p:cNvSpPr txBox="1"/>
          <p:nvPr/>
        </p:nvSpPr>
        <p:spPr>
          <a:xfrm>
            <a:off x="5273246" y="5364337"/>
            <a:ext cx="3576509" cy="577081"/>
          </a:xfrm>
          <a:prstGeom prst="rect">
            <a:avLst/>
          </a:prstGeom>
          <a:noFill/>
        </p:spPr>
        <p:txBody>
          <a:bodyPr wrap="square" rtlCol="0">
            <a:spAutoFit/>
          </a:bodyPr>
          <a:lstStyle/>
          <a:p>
            <a:pPr algn="r"/>
            <a:r>
              <a:rPr lang="en-US" sz="1050" dirty="0" err="1"/>
              <a:t>Teicher</a:t>
            </a:r>
            <a:r>
              <a:rPr lang="en-US" sz="1050" dirty="0"/>
              <a:t>, M. H., </a:t>
            </a:r>
            <a:r>
              <a:rPr lang="en-US" sz="1050" dirty="0" err="1"/>
              <a:t>et.al</a:t>
            </a:r>
            <a:r>
              <a:rPr lang="en-US" sz="1050" dirty="0"/>
              <a:t>. (2016). The effects of childhood maltreatment on brain structure, function and connectivity. Nature Reviews Neuroscience 17(10):652-66.</a:t>
            </a:r>
          </a:p>
        </p:txBody>
      </p:sp>
      <p:sp>
        <p:nvSpPr>
          <p:cNvPr id="14" name="TextBox 13">
            <a:extLst>
              <a:ext uri="{FF2B5EF4-FFF2-40B4-BE49-F238E27FC236}">
                <a16:creationId xmlns:a16="http://schemas.microsoft.com/office/drawing/2014/main" id="{F9B6D7D7-AD95-EF48-B583-47F4E55AFA61}"/>
              </a:ext>
            </a:extLst>
          </p:cNvPr>
          <p:cNvSpPr txBox="1"/>
          <p:nvPr/>
        </p:nvSpPr>
        <p:spPr>
          <a:xfrm>
            <a:off x="598005" y="2263727"/>
            <a:ext cx="8251750" cy="1131079"/>
          </a:xfrm>
          <a:prstGeom prst="rect">
            <a:avLst/>
          </a:prstGeom>
          <a:noFill/>
        </p:spPr>
        <p:txBody>
          <a:bodyPr wrap="square" rtlCol="0">
            <a:spAutoFit/>
          </a:bodyPr>
          <a:lstStyle/>
          <a:p>
            <a:pPr marL="214313" indent="-214313">
              <a:buFont typeface="Arial" panose="020B0604020202020204" pitchFamily="34" charset="0"/>
              <a:buChar char="•"/>
            </a:pPr>
            <a:r>
              <a:rPr lang="en-US" b="1" dirty="0"/>
              <a:t>Maltreatment Is Associated with Reductions in Volume of Key Brain Structures</a:t>
            </a:r>
          </a:p>
          <a:p>
            <a:pPr marL="900113" lvl="2" indent="-214313">
              <a:buFont typeface="Arial" panose="020B0604020202020204" pitchFamily="34" charset="0"/>
              <a:buChar char="•"/>
            </a:pPr>
            <a:r>
              <a:rPr lang="en-US" sz="1650" b="1" dirty="0"/>
              <a:t>Hippocampus (particularly in adults)</a:t>
            </a:r>
          </a:p>
          <a:p>
            <a:pPr marL="900113" lvl="2" indent="-214313">
              <a:buFont typeface="Arial" panose="020B0604020202020204" pitchFamily="34" charset="0"/>
              <a:buChar char="•"/>
            </a:pPr>
            <a:r>
              <a:rPr lang="en-US" sz="1650" b="1" dirty="0"/>
              <a:t>Anterior Cingulate Cortex (ACC)</a:t>
            </a:r>
          </a:p>
          <a:p>
            <a:pPr marL="900113" lvl="2" indent="-214313">
              <a:buFont typeface="Arial" panose="020B0604020202020204" pitchFamily="34" charset="0"/>
              <a:buChar char="•"/>
            </a:pPr>
            <a:r>
              <a:rPr lang="en-US" sz="1650" b="1" dirty="0"/>
              <a:t>Ventromedial and Dorsomedial Cortices </a:t>
            </a:r>
            <a:endParaRPr lang="en-US" sz="1650" dirty="0"/>
          </a:p>
        </p:txBody>
      </p:sp>
      <p:sp>
        <p:nvSpPr>
          <p:cNvPr id="15" name="TextBox 14">
            <a:extLst>
              <a:ext uri="{FF2B5EF4-FFF2-40B4-BE49-F238E27FC236}">
                <a16:creationId xmlns:a16="http://schemas.microsoft.com/office/drawing/2014/main" id="{88E15192-CBAD-D04E-B2E4-3D4A992CDF85}"/>
              </a:ext>
            </a:extLst>
          </p:cNvPr>
          <p:cNvSpPr txBox="1"/>
          <p:nvPr/>
        </p:nvSpPr>
        <p:spPr>
          <a:xfrm>
            <a:off x="598005" y="3452085"/>
            <a:ext cx="7597861" cy="1754326"/>
          </a:xfrm>
          <a:prstGeom prst="rect">
            <a:avLst/>
          </a:prstGeom>
          <a:noFill/>
        </p:spPr>
        <p:txBody>
          <a:bodyPr wrap="square" rtlCol="0">
            <a:spAutoFit/>
          </a:bodyPr>
          <a:lstStyle/>
          <a:p>
            <a:pPr marL="214313" indent="-214313">
              <a:buFont typeface="Arial" panose="020B0604020202020204" pitchFamily="34" charset="0"/>
              <a:buChar char="•"/>
            </a:pPr>
            <a:r>
              <a:rPr lang="en-US" b="1" dirty="0"/>
              <a:t>Maltreatment Affects the Development of Key Fiber Tracts</a:t>
            </a:r>
          </a:p>
          <a:p>
            <a:pPr marL="900113" lvl="2" indent="-214313">
              <a:buFont typeface="Arial" panose="020B0604020202020204" pitchFamily="34" charset="0"/>
              <a:buChar char="•"/>
            </a:pPr>
            <a:r>
              <a:rPr lang="en-US" b="1" dirty="0"/>
              <a:t>Corpus Callosum</a:t>
            </a:r>
          </a:p>
          <a:p>
            <a:pPr marL="900113" lvl="2" indent="-214313">
              <a:buFont typeface="Arial" panose="020B0604020202020204" pitchFamily="34" charset="0"/>
              <a:buChar char="•"/>
            </a:pPr>
            <a:r>
              <a:rPr lang="en-US" b="1" dirty="0"/>
              <a:t>Superior Longitudinal Fasciculus </a:t>
            </a:r>
          </a:p>
          <a:p>
            <a:pPr marL="900113" lvl="2" indent="-214313">
              <a:buFont typeface="Arial" panose="020B0604020202020204" pitchFamily="34" charset="0"/>
              <a:buChar char="•"/>
            </a:pPr>
            <a:r>
              <a:rPr lang="en-US" b="1" dirty="0"/>
              <a:t>Uncinate Fasciculus and </a:t>
            </a:r>
          </a:p>
          <a:p>
            <a:pPr marL="900113" lvl="2" indent="-214313">
              <a:buFont typeface="Arial" panose="020B0604020202020204" pitchFamily="34" charset="0"/>
              <a:buChar char="•"/>
            </a:pPr>
            <a:r>
              <a:rPr lang="en-US" b="1" dirty="0"/>
              <a:t>Cingulum Bundle </a:t>
            </a:r>
          </a:p>
          <a:p>
            <a:pPr marL="214313" indent="-214313">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DA15467D-9099-834D-BF14-039006FE1AB9}"/>
              </a:ext>
            </a:extLst>
          </p:cNvPr>
          <p:cNvSpPr txBox="1"/>
          <p:nvPr/>
        </p:nvSpPr>
        <p:spPr>
          <a:xfrm>
            <a:off x="309166" y="4932194"/>
            <a:ext cx="8098326" cy="923330"/>
          </a:xfrm>
          <a:prstGeom prst="rect">
            <a:avLst/>
          </a:prstGeom>
          <a:noFill/>
        </p:spPr>
        <p:txBody>
          <a:bodyPr wrap="square" rtlCol="0">
            <a:spAutoFit/>
          </a:bodyPr>
          <a:lstStyle/>
          <a:p>
            <a:pPr marL="557213" lvl="1" indent="-214313">
              <a:buFont typeface="Arial" panose="020B0604020202020204" pitchFamily="34" charset="0"/>
              <a:buChar char="•"/>
            </a:pPr>
            <a:r>
              <a:rPr lang="en-US" b="1" dirty="0"/>
              <a:t>Maltreatment appears to alter the development of sensory systems that process and convey stressful experiences.</a:t>
            </a:r>
          </a:p>
          <a:p>
            <a:pPr marL="214313" indent="-214313">
              <a:buFont typeface="Arial" panose="020B0604020202020204" pitchFamily="34" charset="0"/>
              <a:buChar char="•"/>
            </a:pPr>
            <a:endParaRPr lang="en-US" dirty="0"/>
          </a:p>
        </p:txBody>
      </p:sp>
    </p:spTree>
    <p:extLst>
      <p:ext uri="{BB962C8B-B14F-4D97-AF65-F5344CB8AC3E}">
        <p14:creationId xmlns:p14="http://schemas.microsoft.com/office/powerpoint/2010/main" val="20339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3" y="1592745"/>
            <a:ext cx="8184807" cy="337816"/>
          </a:xfrm>
        </p:spPr>
        <p:txBody>
          <a:bodyPr>
            <a:normAutofit fontScale="90000"/>
          </a:bodyPr>
          <a:lstStyle/>
          <a:p>
            <a:pPr>
              <a:spcBef>
                <a:spcPts val="750"/>
              </a:spcBef>
            </a:pPr>
            <a:br>
              <a:rPr lang="en-US" sz="3000" dirty="0"/>
            </a:br>
            <a:br>
              <a:rPr lang="en-US" sz="3000" dirty="0"/>
            </a:br>
            <a:r>
              <a:rPr lang="en-US" sz="3000" b="1" dirty="0">
                <a:latin typeface="+mn-lt"/>
              </a:rPr>
              <a:t>Maltreatment has Enduring Effects on Brain Structure Even in Psychiatrically Well Adults</a:t>
            </a:r>
            <a:br>
              <a:rPr lang="en-US" sz="3000" b="1" dirty="0">
                <a:latin typeface="+mn-lt"/>
              </a:rPr>
            </a:br>
            <a:br>
              <a:rPr lang="en-US" sz="1350" dirty="0"/>
            </a:br>
            <a:br>
              <a:rPr lang="en-US" sz="3000" dirty="0"/>
            </a:br>
            <a:br>
              <a:rPr lang="en-US" sz="3000" dirty="0"/>
            </a:br>
            <a:endParaRPr lang="en-US" sz="3000" dirty="0"/>
          </a:p>
        </p:txBody>
      </p:sp>
      <p:sp>
        <p:nvSpPr>
          <p:cNvPr id="10" name="TextBox 9">
            <a:extLst>
              <a:ext uri="{FF2B5EF4-FFF2-40B4-BE49-F238E27FC236}">
                <a16:creationId xmlns:a16="http://schemas.microsoft.com/office/drawing/2014/main" id="{381833E4-D153-A843-AF23-AF45F695975F}"/>
              </a:ext>
            </a:extLst>
          </p:cNvPr>
          <p:cNvSpPr txBox="1"/>
          <p:nvPr/>
        </p:nvSpPr>
        <p:spPr>
          <a:xfrm>
            <a:off x="1549401" y="5402436"/>
            <a:ext cx="7287655" cy="415498"/>
          </a:xfrm>
          <a:prstGeom prst="rect">
            <a:avLst/>
          </a:prstGeom>
          <a:noFill/>
        </p:spPr>
        <p:txBody>
          <a:bodyPr wrap="square" rtlCol="0">
            <a:spAutoFit/>
          </a:bodyPr>
          <a:lstStyle/>
          <a:p>
            <a:pPr algn="r"/>
            <a:r>
              <a:rPr lang="en-US" sz="1050" dirty="0" err="1"/>
              <a:t>Dannlowski</a:t>
            </a:r>
            <a:r>
              <a:rPr lang="en-US" sz="1050" dirty="0"/>
              <a:t>, U. </a:t>
            </a:r>
            <a:r>
              <a:rPr lang="en-US" sz="1050" i="1" dirty="0"/>
              <a:t>et al. </a:t>
            </a:r>
            <a:r>
              <a:rPr lang="en-US" sz="1050" dirty="0"/>
              <a:t>Limbic scars: long-term consequences of childhood maltreatment revealed by functional and structural magnetic resonance imaging. </a:t>
            </a:r>
            <a:r>
              <a:rPr lang="en-US" sz="1050" i="1" dirty="0"/>
              <a:t>Biol. Psychiatry </a:t>
            </a:r>
            <a:r>
              <a:rPr lang="en-US" sz="1050" b="1" dirty="0"/>
              <a:t>71</a:t>
            </a:r>
            <a:r>
              <a:rPr lang="en-US" sz="1050" dirty="0"/>
              <a:t>, 286–293 (2012). </a:t>
            </a:r>
          </a:p>
        </p:txBody>
      </p:sp>
      <p:pic>
        <p:nvPicPr>
          <p:cNvPr id="5" name="Picture 4">
            <a:extLst>
              <a:ext uri="{FF2B5EF4-FFF2-40B4-BE49-F238E27FC236}">
                <a16:creationId xmlns:a16="http://schemas.microsoft.com/office/drawing/2014/main" id="{D1F6EC64-1A03-E043-869A-4D6B6AED4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2086"/>
            <a:ext cx="6067425" cy="2800350"/>
          </a:xfrm>
          <a:prstGeom prst="rect">
            <a:avLst/>
          </a:prstGeom>
        </p:spPr>
      </p:pic>
      <p:sp>
        <p:nvSpPr>
          <p:cNvPr id="9" name="TextBox 8">
            <a:extLst>
              <a:ext uri="{FF2B5EF4-FFF2-40B4-BE49-F238E27FC236}">
                <a16:creationId xmlns:a16="http://schemas.microsoft.com/office/drawing/2014/main" id="{3B0C3B64-E03D-4545-B0C5-75B41F342A5D}"/>
              </a:ext>
            </a:extLst>
          </p:cNvPr>
          <p:cNvSpPr txBox="1"/>
          <p:nvPr/>
        </p:nvSpPr>
        <p:spPr>
          <a:xfrm>
            <a:off x="5357692" y="1930560"/>
            <a:ext cx="3214808" cy="1754326"/>
          </a:xfrm>
          <a:prstGeom prst="rect">
            <a:avLst/>
          </a:prstGeom>
          <a:solidFill>
            <a:schemeClr val="bg1"/>
          </a:solidFill>
          <a:ln>
            <a:solidFill>
              <a:schemeClr val="tx1"/>
            </a:solidFill>
          </a:ln>
        </p:spPr>
        <p:txBody>
          <a:bodyPr wrap="square" rtlCol="0">
            <a:spAutoFit/>
          </a:bodyPr>
          <a:lstStyle/>
          <a:p>
            <a:pPr marL="214313" indent="-214313">
              <a:spcAft>
                <a:spcPts val="450"/>
              </a:spcAft>
              <a:buFont typeface="Arial" panose="020B0604020202020204" pitchFamily="34" charset="0"/>
              <a:buChar char="•"/>
            </a:pPr>
            <a:r>
              <a:rPr lang="en-US" b="1" dirty="0"/>
              <a:t>Right amygdala responsiveness to negative facial expressions is modulated by Childhood Trauma Questionnaire (CTQ) scores (</a:t>
            </a:r>
            <a:r>
              <a:rPr lang="en-US" b="1" i="1" dirty="0"/>
              <a:t>r</a:t>
            </a:r>
            <a:r>
              <a:rPr lang="en-US" b="1" dirty="0"/>
              <a:t>=.456, </a:t>
            </a:r>
            <a:r>
              <a:rPr lang="en-US" b="1" i="1" dirty="0"/>
              <a:t>p</a:t>
            </a:r>
            <a:r>
              <a:rPr lang="en-US" b="1" dirty="0"/>
              <a:t>&lt;.0001). </a:t>
            </a:r>
            <a:endParaRPr lang="en-US" dirty="0"/>
          </a:p>
        </p:txBody>
      </p:sp>
    </p:spTree>
    <p:extLst>
      <p:ext uri="{BB962C8B-B14F-4D97-AF65-F5344CB8AC3E}">
        <p14:creationId xmlns:p14="http://schemas.microsoft.com/office/powerpoint/2010/main" val="5730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3" y="1592745"/>
            <a:ext cx="7267318" cy="337816"/>
          </a:xfrm>
        </p:spPr>
        <p:txBody>
          <a:bodyPr>
            <a:normAutofit fontScale="90000"/>
          </a:bodyPr>
          <a:lstStyle/>
          <a:p>
            <a:pPr>
              <a:spcBef>
                <a:spcPts val="750"/>
              </a:spcBef>
            </a:pPr>
            <a:br>
              <a:rPr lang="en-US" sz="3000" dirty="0"/>
            </a:br>
            <a:br>
              <a:rPr lang="en-US" sz="3000" dirty="0"/>
            </a:br>
            <a:r>
              <a:rPr lang="en-US" sz="3000" b="1" dirty="0">
                <a:latin typeface="+mn-lt"/>
              </a:rPr>
              <a:t>Maltreatment: Enduring Effects on Brain Structure and Function</a:t>
            </a:r>
            <a:br>
              <a:rPr lang="en-US" sz="3000" b="1" dirty="0">
                <a:latin typeface="+mn-lt"/>
              </a:rPr>
            </a:br>
            <a:br>
              <a:rPr lang="en-US" sz="1350" dirty="0"/>
            </a:br>
            <a:br>
              <a:rPr lang="en-US" sz="3000" dirty="0"/>
            </a:br>
            <a:br>
              <a:rPr lang="en-US" sz="3000" dirty="0"/>
            </a:br>
            <a:endParaRPr lang="en-US" sz="3000" dirty="0"/>
          </a:p>
        </p:txBody>
      </p:sp>
      <p:sp>
        <p:nvSpPr>
          <p:cNvPr id="10" name="TextBox 9">
            <a:extLst>
              <a:ext uri="{FF2B5EF4-FFF2-40B4-BE49-F238E27FC236}">
                <a16:creationId xmlns:a16="http://schemas.microsoft.com/office/drawing/2014/main" id="{381833E4-D153-A843-AF23-AF45F695975F}"/>
              </a:ext>
            </a:extLst>
          </p:cNvPr>
          <p:cNvSpPr txBox="1"/>
          <p:nvPr/>
        </p:nvSpPr>
        <p:spPr>
          <a:xfrm>
            <a:off x="5273246" y="5364337"/>
            <a:ext cx="3576509" cy="577081"/>
          </a:xfrm>
          <a:prstGeom prst="rect">
            <a:avLst/>
          </a:prstGeom>
          <a:noFill/>
        </p:spPr>
        <p:txBody>
          <a:bodyPr wrap="square" rtlCol="0">
            <a:spAutoFit/>
          </a:bodyPr>
          <a:lstStyle/>
          <a:p>
            <a:pPr algn="r"/>
            <a:r>
              <a:rPr lang="en-US" sz="1050" dirty="0" err="1"/>
              <a:t>Teicher</a:t>
            </a:r>
            <a:r>
              <a:rPr lang="en-US" sz="1050" dirty="0"/>
              <a:t>, M. H., </a:t>
            </a:r>
            <a:r>
              <a:rPr lang="en-US" sz="1050" dirty="0" err="1"/>
              <a:t>et.al</a:t>
            </a:r>
            <a:r>
              <a:rPr lang="en-US" sz="1050" dirty="0"/>
              <a:t>. (2016). The effects of childhood maltreatment on brain structure, function and connectivity. Nature Reviews Neuroscience 17(10):652-66.</a:t>
            </a:r>
          </a:p>
        </p:txBody>
      </p:sp>
      <p:sp>
        <p:nvSpPr>
          <p:cNvPr id="16" name="TextBox 15">
            <a:extLst>
              <a:ext uri="{FF2B5EF4-FFF2-40B4-BE49-F238E27FC236}">
                <a16:creationId xmlns:a16="http://schemas.microsoft.com/office/drawing/2014/main" id="{DA15467D-9099-834D-BF14-039006FE1AB9}"/>
              </a:ext>
            </a:extLst>
          </p:cNvPr>
          <p:cNvSpPr txBox="1"/>
          <p:nvPr/>
        </p:nvSpPr>
        <p:spPr>
          <a:xfrm>
            <a:off x="0" y="3675686"/>
            <a:ext cx="4213407" cy="1200329"/>
          </a:xfrm>
          <a:prstGeom prst="rect">
            <a:avLst/>
          </a:prstGeom>
          <a:noFill/>
        </p:spPr>
        <p:txBody>
          <a:bodyPr wrap="square" rtlCol="0">
            <a:spAutoFit/>
          </a:bodyPr>
          <a:lstStyle/>
          <a:p>
            <a:pPr marL="557213" lvl="1" indent="-214313">
              <a:buFont typeface="Arial" panose="020B0604020202020204" pitchFamily="34" charset="0"/>
              <a:buChar char="•"/>
            </a:pPr>
            <a:r>
              <a:rPr lang="en-US" b="1" dirty="0"/>
              <a:t>Maltreatment associated with changes in structural connectivity at the network level.</a:t>
            </a:r>
          </a:p>
          <a:p>
            <a:pPr marL="214313" indent="-214313">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2BE8603-E1CC-9443-8308-3502A95BA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6021" y="1515811"/>
            <a:ext cx="4743734" cy="3762632"/>
          </a:xfrm>
          <a:prstGeom prst="rect">
            <a:avLst/>
          </a:prstGeom>
        </p:spPr>
      </p:pic>
      <p:sp>
        <p:nvSpPr>
          <p:cNvPr id="12" name="TextBox 11">
            <a:extLst>
              <a:ext uri="{FF2B5EF4-FFF2-40B4-BE49-F238E27FC236}">
                <a16:creationId xmlns:a16="http://schemas.microsoft.com/office/drawing/2014/main" id="{DADAFF50-BEEE-CA4A-9D87-1E0FEF6370B3}"/>
              </a:ext>
            </a:extLst>
          </p:cNvPr>
          <p:cNvSpPr txBox="1"/>
          <p:nvPr/>
        </p:nvSpPr>
        <p:spPr>
          <a:xfrm rot="16200000">
            <a:off x="3634699" y="4114269"/>
            <a:ext cx="1640360" cy="300082"/>
          </a:xfrm>
          <a:prstGeom prst="rect">
            <a:avLst/>
          </a:prstGeom>
          <a:solidFill>
            <a:schemeClr val="bg1"/>
          </a:solidFill>
        </p:spPr>
        <p:txBody>
          <a:bodyPr wrap="square" rtlCol="0">
            <a:spAutoFit/>
          </a:bodyPr>
          <a:lstStyle/>
          <a:p>
            <a:pPr algn="ctr"/>
            <a:r>
              <a:rPr lang="en-US" sz="1350" b="1" dirty="0"/>
              <a:t>MALTREATED</a:t>
            </a:r>
          </a:p>
        </p:txBody>
      </p:sp>
      <p:sp>
        <p:nvSpPr>
          <p:cNvPr id="13" name="TextBox 12">
            <a:extLst>
              <a:ext uri="{FF2B5EF4-FFF2-40B4-BE49-F238E27FC236}">
                <a16:creationId xmlns:a16="http://schemas.microsoft.com/office/drawing/2014/main" id="{872F8EC8-22CB-FF4D-B7BC-12B1EC80E0CB}"/>
              </a:ext>
            </a:extLst>
          </p:cNvPr>
          <p:cNvSpPr txBox="1"/>
          <p:nvPr/>
        </p:nvSpPr>
        <p:spPr>
          <a:xfrm rot="16200000">
            <a:off x="3634699" y="2473908"/>
            <a:ext cx="1640360" cy="300082"/>
          </a:xfrm>
          <a:prstGeom prst="rect">
            <a:avLst/>
          </a:prstGeom>
          <a:solidFill>
            <a:schemeClr val="bg1"/>
          </a:solidFill>
        </p:spPr>
        <p:txBody>
          <a:bodyPr wrap="square" rtlCol="0">
            <a:spAutoFit/>
          </a:bodyPr>
          <a:lstStyle/>
          <a:p>
            <a:pPr algn="ctr"/>
            <a:r>
              <a:rPr lang="en-US" sz="1350" b="1" dirty="0"/>
              <a:t>UNEXPOSED</a:t>
            </a:r>
          </a:p>
        </p:txBody>
      </p:sp>
      <p:sp>
        <p:nvSpPr>
          <p:cNvPr id="17" name="TextBox 16">
            <a:extLst>
              <a:ext uri="{FF2B5EF4-FFF2-40B4-BE49-F238E27FC236}">
                <a16:creationId xmlns:a16="http://schemas.microsoft.com/office/drawing/2014/main" id="{42BF629D-C13A-B94A-8D3D-B6CC7F20EF8E}"/>
              </a:ext>
            </a:extLst>
          </p:cNvPr>
          <p:cNvSpPr txBox="1"/>
          <p:nvPr/>
        </p:nvSpPr>
        <p:spPr>
          <a:xfrm>
            <a:off x="387693" y="2427190"/>
            <a:ext cx="3718328" cy="923330"/>
          </a:xfrm>
          <a:prstGeom prst="rect">
            <a:avLst/>
          </a:prstGeom>
          <a:noFill/>
        </p:spPr>
        <p:txBody>
          <a:bodyPr wrap="square" rtlCol="0">
            <a:spAutoFit/>
          </a:bodyPr>
          <a:lstStyle/>
          <a:p>
            <a:pPr marL="214313" indent="-214313">
              <a:buFont typeface="Arial" panose="020B0604020202020204" pitchFamily="34" charset="0"/>
              <a:buChar char="•"/>
            </a:pPr>
            <a:r>
              <a:rPr lang="en-US" b="1" dirty="0"/>
              <a:t>Young adults with (n=142) and without (n=123) histories of childhood maltreatment.</a:t>
            </a:r>
          </a:p>
        </p:txBody>
      </p:sp>
    </p:spTree>
    <p:extLst>
      <p:ext uri="{BB962C8B-B14F-4D97-AF65-F5344CB8AC3E}">
        <p14:creationId xmlns:p14="http://schemas.microsoft.com/office/powerpoint/2010/main" val="295520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6D043-B3AF-4261-8C0E-8556F501F38A}"/>
              </a:ext>
            </a:extLst>
          </p:cNvPr>
          <p:cNvSpPr>
            <a:spLocks noGrp="1"/>
          </p:cNvSpPr>
          <p:nvPr>
            <p:ph type="title"/>
          </p:nvPr>
        </p:nvSpPr>
        <p:spPr>
          <a:xfrm>
            <a:off x="623888" y="1709739"/>
            <a:ext cx="7886700" cy="1566861"/>
          </a:xfrm>
        </p:spPr>
        <p:txBody>
          <a:bodyPr/>
          <a:lstStyle/>
          <a:p>
            <a:pPr algn="ctr"/>
            <a:r>
              <a:rPr lang="en-US" b="1" dirty="0">
                <a:latin typeface="+mn-lt"/>
              </a:rPr>
              <a:t>What do we mean by Maltreatment?</a:t>
            </a:r>
          </a:p>
        </p:txBody>
      </p:sp>
      <p:sp>
        <p:nvSpPr>
          <p:cNvPr id="5" name="Text Placeholder 4">
            <a:extLst>
              <a:ext uri="{FF2B5EF4-FFF2-40B4-BE49-F238E27FC236}">
                <a16:creationId xmlns:a16="http://schemas.microsoft.com/office/drawing/2014/main" id="{A794894A-4936-4975-AC41-1E1E062FF8C7}"/>
              </a:ext>
            </a:extLst>
          </p:cNvPr>
          <p:cNvSpPr>
            <a:spLocks noGrp="1"/>
          </p:cNvSpPr>
          <p:nvPr>
            <p:ph type="body" idx="1"/>
          </p:nvPr>
        </p:nvSpPr>
        <p:spPr>
          <a:xfrm>
            <a:off x="533400" y="3648074"/>
            <a:ext cx="7886700" cy="1500187"/>
          </a:xfrm>
        </p:spPr>
        <p:txBody>
          <a:bodyPr>
            <a:normAutofit/>
          </a:bodyPr>
          <a:lstStyle/>
          <a:p>
            <a:pPr algn="ctr"/>
            <a:r>
              <a:rPr lang="en-US" sz="3200" dirty="0"/>
              <a:t>Descriptions and effects</a:t>
            </a:r>
          </a:p>
        </p:txBody>
      </p:sp>
    </p:spTree>
    <p:extLst>
      <p:ext uri="{BB962C8B-B14F-4D97-AF65-F5344CB8AC3E}">
        <p14:creationId xmlns:p14="http://schemas.microsoft.com/office/powerpoint/2010/main" val="209698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3" y="1592745"/>
            <a:ext cx="8184807" cy="337816"/>
          </a:xfrm>
        </p:spPr>
        <p:txBody>
          <a:bodyPr>
            <a:normAutofit fontScale="90000"/>
          </a:bodyPr>
          <a:lstStyle/>
          <a:p>
            <a:pPr>
              <a:spcBef>
                <a:spcPts val="750"/>
              </a:spcBef>
            </a:pPr>
            <a:br>
              <a:rPr lang="en-US" sz="3000" dirty="0"/>
            </a:br>
            <a:br>
              <a:rPr lang="en-US" sz="3000" dirty="0"/>
            </a:br>
            <a:r>
              <a:rPr lang="en-US" sz="3000" b="1" dirty="0">
                <a:latin typeface="+mn-lt"/>
              </a:rPr>
              <a:t>Maltreatment has Enduring Effects on Brain Structure Even in Psychiatrically Well Adults</a:t>
            </a:r>
            <a:br>
              <a:rPr lang="en-US" sz="3000" b="1" dirty="0">
                <a:latin typeface="+mn-lt"/>
              </a:rPr>
            </a:br>
            <a:br>
              <a:rPr lang="en-US" sz="1350" dirty="0"/>
            </a:br>
            <a:br>
              <a:rPr lang="en-US" sz="3000" dirty="0"/>
            </a:br>
            <a:br>
              <a:rPr lang="en-US" sz="3000" dirty="0"/>
            </a:br>
            <a:endParaRPr lang="en-US" sz="3000" dirty="0"/>
          </a:p>
        </p:txBody>
      </p:sp>
      <p:sp>
        <p:nvSpPr>
          <p:cNvPr id="10" name="TextBox 9">
            <a:extLst>
              <a:ext uri="{FF2B5EF4-FFF2-40B4-BE49-F238E27FC236}">
                <a16:creationId xmlns:a16="http://schemas.microsoft.com/office/drawing/2014/main" id="{381833E4-D153-A843-AF23-AF45F695975F}"/>
              </a:ext>
            </a:extLst>
          </p:cNvPr>
          <p:cNvSpPr txBox="1"/>
          <p:nvPr/>
        </p:nvSpPr>
        <p:spPr>
          <a:xfrm>
            <a:off x="1460501" y="5472106"/>
            <a:ext cx="7363855" cy="415498"/>
          </a:xfrm>
          <a:prstGeom prst="rect">
            <a:avLst/>
          </a:prstGeom>
          <a:noFill/>
        </p:spPr>
        <p:txBody>
          <a:bodyPr wrap="square" rtlCol="0">
            <a:spAutoFit/>
          </a:bodyPr>
          <a:lstStyle/>
          <a:p>
            <a:pPr algn="r"/>
            <a:r>
              <a:rPr lang="en-US" sz="1050" dirty="0" err="1"/>
              <a:t>Dannlowski</a:t>
            </a:r>
            <a:r>
              <a:rPr lang="en-US" sz="1050" dirty="0"/>
              <a:t>, U. </a:t>
            </a:r>
            <a:r>
              <a:rPr lang="en-US" sz="1050" i="1" dirty="0"/>
              <a:t>et al. </a:t>
            </a:r>
            <a:r>
              <a:rPr lang="en-US" sz="1050" dirty="0"/>
              <a:t>Limbic scars: long-term consequences of childhood maltreatment revealed by functional and structural magnetic resonance imaging. </a:t>
            </a:r>
            <a:r>
              <a:rPr lang="en-US" sz="1050" i="1" dirty="0"/>
              <a:t>Biol. Psychiatry </a:t>
            </a:r>
            <a:r>
              <a:rPr lang="en-US" sz="1050" b="1" dirty="0"/>
              <a:t>71</a:t>
            </a:r>
            <a:r>
              <a:rPr lang="en-US" sz="1050" dirty="0"/>
              <a:t>, 286–293 (2012). </a:t>
            </a:r>
          </a:p>
        </p:txBody>
      </p:sp>
      <p:pic>
        <p:nvPicPr>
          <p:cNvPr id="4" name="Picture 3">
            <a:extLst>
              <a:ext uri="{FF2B5EF4-FFF2-40B4-BE49-F238E27FC236}">
                <a16:creationId xmlns:a16="http://schemas.microsoft.com/office/drawing/2014/main" id="{29B59A18-487F-7C4F-BB6C-405929E19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6167"/>
            <a:ext cx="6533081" cy="2850990"/>
          </a:xfrm>
          <a:prstGeom prst="rect">
            <a:avLst/>
          </a:prstGeom>
        </p:spPr>
      </p:pic>
      <p:sp>
        <p:nvSpPr>
          <p:cNvPr id="8" name="TextBox 7">
            <a:extLst>
              <a:ext uri="{FF2B5EF4-FFF2-40B4-BE49-F238E27FC236}">
                <a16:creationId xmlns:a16="http://schemas.microsoft.com/office/drawing/2014/main" id="{48C0CF82-4D0E-D84E-BA85-F3343D975F21}"/>
              </a:ext>
            </a:extLst>
          </p:cNvPr>
          <p:cNvSpPr txBox="1"/>
          <p:nvPr/>
        </p:nvSpPr>
        <p:spPr>
          <a:xfrm>
            <a:off x="5357692" y="1930560"/>
            <a:ext cx="3214808" cy="1754326"/>
          </a:xfrm>
          <a:prstGeom prst="rect">
            <a:avLst/>
          </a:prstGeom>
          <a:solidFill>
            <a:schemeClr val="bg1"/>
          </a:solidFill>
          <a:ln>
            <a:solidFill>
              <a:schemeClr val="tx1"/>
            </a:solidFill>
          </a:ln>
        </p:spPr>
        <p:txBody>
          <a:bodyPr wrap="square" rtlCol="0">
            <a:spAutoFit/>
          </a:bodyPr>
          <a:lstStyle/>
          <a:p>
            <a:pPr marL="214313" indent="-214313">
              <a:spcAft>
                <a:spcPts val="450"/>
              </a:spcAft>
              <a:buFont typeface="Arial" panose="020B0604020202020204" pitchFamily="34" charset="0"/>
              <a:buChar char="•"/>
            </a:pPr>
            <a:r>
              <a:rPr lang="en-US" b="1" dirty="0"/>
              <a:t>Right hippocampal gray matter volume is negatively associated with with Childhood Trauma Questionnaire (CTQ) scores (</a:t>
            </a:r>
            <a:r>
              <a:rPr lang="en-US" b="1" i="1" dirty="0"/>
              <a:t>r</a:t>
            </a:r>
            <a:r>
              <a:rPr lang="en-US" b="1" dirty="0"/>
              <a:t>=-.365, </a:t>
            </a:r>
            <a:r>
              <a:rPr lang="en-US" b="1" i="1" dirty="0"/>
              <a:t>p</a:t>
            </a:r>
            <a:r>
              <a:rPr lang="en-US" b="1" dirty="0"/>
              <a:t>&lt;.0001). </a:t>
            </a:r>
            <a:endParaRPr lang="en-US" dirty="0"/>
          </a:p>
        </p:txBody>
      </p:sp>
    </p:spTree>
    <p:extLst>
      <p:ext uri="{BB962C8B-B14F-4D97-AF65-F5344CB8AC3E}">
        <p14:creationId xmlns:p14="http://schemas.microsoft.com/office/powerpoint/2010/main" val="27455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B2411-AE7E-4AFF-8746-82FCD65A8738}"/>
              </a:ext>
            </a:extLst>
          </p:cNvPr>
          <p:cNvSpPr>
            <a:spLocks noGrp="1"/>
          </p:cNvSpPr>
          <p:nvPr>
            <p:ph type="title"/>
          </p:nvPr>
        </p:nvSpPr>
        <p:spPr/>
        <p:txBody>
          <a:bodyPr/>
          <a:lstStyle/>
          <a:p>
            <a:r>
              <a:rPr lang="en-US" dirty="0"/>
              <a:t>Psychological Trauma as Injury</a:t>
            </a:r>
          </a:p>
        </p:txBody>
      </p:sp>
      <p:sp>
        <p:nvSpPr>
          <p:cNvPr id="5" name="Text Placeholder 4">
            <a:extLst>
              <a:ext uri="{FF2B5EF4-FFF2-40B4-BE49-F238E27FC236}">
                <a16:creationId xmlns:a16="http://schemas.microsoft.com/office/drawing/2014/main" id="{837896A2-6E95-49CC-B398-7986FCA368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49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9601"/>
            <a:ext cx="7886700" cy="695958"/>
          </a:xfrm>
        </p:spPr>
        <p:txBody>
          <a:bodyPr>
            <a:normAutofit fontScale="90000"/>
          </a:bodyPr>
          <a:lstStyle/>
          <a:p>
            <a:r>
              <a:rPr lang="en-US" dirty="0"/>
              <a:t>Rethinking “Trauma”: Injury</a:t>
            </a:r>
          </a:p>
        </p:txBody>
      </p:sp>
      <p:sp>
        <p:nvSpPr>
          <p:cNvPr id="3" name="Content Placeholder 2"/>
          <p:cNvSpPr>
            <a:spLocks noGrp="1"/>
          </p:cNvSpPr>
          <p:nvPr>
            <p:ph idx="1"/>
          </p:nvPr>
        </p:nvSpPr>
        <p:spPr>
          <a:xfrm>
            <a:off x="628650" y="1752601"/>
            <a:ext cx="7886700" cy="3737372"/>
          </a:xfrm>
        </p:spPr>
        <p:txBody>
          <a:bodyPr>
            <a:normAutofit fontScale="55000" lnSpcReduction="20000"/>
          </a:bodyPr>
          <a:lstStyle/>
          <a:p>
            <a:pPr marL="0" indent="0">
              <a:buNone/>
            </a:pPr>
            <a:endParaRPr lang="en-US" dirty="0"/>
          </a:p>
          <a:p>
            <a:r>
              <a:rPr lang="en-US" sz="4000" dirty="0"/>
              <a:t>Trauma is ancient Greek for wound or injury</a:t>
            </a:r>
          </a:p>
          <a:p>
            <a:r>
              <a:rPr lang="en-US" sz="4000" dirty="0"/>
              <a:t>Traumatic and Stress reactions, symptoms and impairment should be conceived as injuries rather than disorders</a:t>
            </a:r>
          </a:p>
          <a:p>
            <a:endParaRPr lang="en-US" sz="4000" dirty="0"/>
          </a:p>
          <a:p>
            <a:pPr marL="0" indent="0">
              <a:buNone/>
            </a:pPr>
            <a:endParaRPr lang="en-US" dirty="0"/>
          </a:p>
          <a:p>
            <a:pPr marL="0" indent="0">
              <a:buNone/>
            </a:pPr>
            <a:r>
              <a:rPr lang="en-US" sz="4500" b="1" dirty="0"/>
              <a:t>Psychological Trauma is any experience or experiences that causes a deleterious change in function</a:t>
            </a:r>
          </a:p>
          <a:p>
            <a:pPr marL="0" indent="0">
              <a:buNone/>
            </a:pPr>
            <a:r>
              <a:rPr lang="en-US" dirty="0"/>
              <a:t>	.</a:t>
            </a:r>
          </a:p>
          <a:p>
            <a:pPr marL="0" indent="0">
              <a:buNone/>
            </a:pPr>
            <a:r>
              <a:rPr lang="en-US" dirty="0"/>
              <a: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052801" y="4343401"/>
            <a:ext cx="1551116" cy="1209041"/>
          </a:xfrm>
          <a:prstGeom prst="rect">
            <a:avLst/>
          </a:prstGeom>
        </p:spPr>
      </p:pic>
    </p:spTree>
    <p:extLst>
      <p:ext uri="{BB962C8B-B14F-4D97-AF65-F5344CB8AC3E}">
        <p14:creationId xmlns:p14="http://schemas.microsoft.com/office/powerpoint/2010/main" val="3169244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Traumatic Brain Injury: Acute</a:t>
            </a:r>
          </a:p>
        </p:txBody>
      </p:sp>
      <p:sp>
        <p:nvSpPr>
          <p:cNvPr id="3" name="Content Placeholder 2"/>
          <p:cNvSpPr>
            <a:spLocks noGrp="1"/>
          </p:cNvSpPr>
          <p:nvPr>
            <p:ph sz="half" idx="1"/>
          </p:nvPr>
        </p:nvSpPr>
        <p:spPr>
          <a:xfrm>
            <a:off x="530886" y="1295400"/>
            <a:ext cx="3886200" cy="3504471"/>
          </a:xfrm>
        </p:spPr>
        <p:txBody>
          <a:bodyPr>
            <a:normAutofit fontScale="92500"/>
          </a:bodyPr>
          <a:lstStyle/>
          <a:p>
            <a:r>
              <a:rPr lang="en-US" dirty="0"/>
              <a:t>Post-Concussion Syndrome</a:t>
            </a:r>
          </a:p>
          <a:p>
            <a:pPr lvl="1"/>
            <a:r>
              <a:rPr lang="en-US" dirty="0"/>
              <a:t>Dizziness, </a:t>
            </a:r>
            <a:r>
              <a:rPr lang="en-US" u="sng" dirty="0"/>
              <a:t>Fatigue, Irritability, Anxiety, Insomnia, Loss of concentration and memory</a:t>
            </a:r>
            <a:r>
              <a:rPr lang="en-US" dirty="0"/>
              <a:t>, Ringing in the ears, Blurry vision, Noise and light sensitivity</a:t>
            </a:r>
          </a:p>
          <a:p>
            <a:pPr marL="342900" lvl="1" indent="0">
              <a:buNone/>
            </a:pPr>
            <a:endParaRPr lang="en-US" dirty="0"/>
          </a:p>
        </p:txBody>
      </p:sp>
      <p:sp>
        <p:nvSpPr>
          <p:cNvPr id="4" name="Content Placeholder 3"/>
          <p:cNvSpPr>
            <a:spLocks noGrp="1"/>
          </p:cNvSpPr>
          <p:nvPr>
            <p:ph sz="half" idx="2"/>
          </p:nvPr>
        </p:nvSpPr>
        <p:spPr>
          <a:xfrm>
            <a:off x="4572000" y="1401371"/>
            <a:ext cx="3886200" cy="3504471"/>
          </a:xfrm>
        </p:spPr>
        <p:txBody>
          <a:bodyPr>
            <a:normAutofit fontScale="92500"/>
          </a:bodyPr>
          <a:lstStyle/>
          <a:p>
            <a:r>
              <a:rPr lang="en-US" dirty="0"/>
              <a:t>Single Incident Traumatic Response</a:t>
            </a:r>
          </a:p>
          <a:p>
            <a:pPr lvl="1"/>
            <a:r>
              <a:rPr lang="en-US" dirty="0"/>
              <a:t>Traumatic Stress Symptoms including:</a:t>
            </a:r>
          </a:p>
          <a:p>
            <a:pPr lvl="1"/>
            <a:r>
              <a:rPr lang="en-US" u="sng" dirty="0"/>
              <a:t>Fatigue, Irritability, Anxiety, Insomnia, Loss of concentration and memory</a:t>
            </a:r>
            <a:endParaRPr lang="en-US" dirty="0"/>
          </a:p>
          <a:p>
            <a:pPr lvl="1"/>
            <a:endParaRPr lang="en-US" dirty="0"/>
          </a:p>
        </p:txBody>
      </p:sp>
      <p:pic>
        <p:nvPicPr>
          <p:cNvPr id="6" name="Picture 5"/>
          <p:cNvPicPr>
            <a:picLocks noChangeAspect="1"/>
          </p:cNvPicPr>
          <p:nvPr/>
        </p:nvPicPr>
        <p:blipFill>
          <a:blip r:embed="rId2"/>
          <a:stretch>
            <a:fillRect/>
          </a:stretch>
        </p:blipFill>
        <p:spPr>
          <a:xfrm>
            <a:off x="5550567" y="5162784"/>
            <a:ext cx="2434166" cy="1460500"/>
          </a:xfrm>
          <a:prstGeom prst="rect">
            <a:avLst/>
          </a:prstGeom>
        </p:spPr>
      </p:pic>
      <p:pic>
        <p:nvPicPr>
          <p:cNvPr id="7" name="Picture 6"/>
          <p:cNvPicPr>
            <a:picLocks noChangeAspect="1"/>
          </p:cNvPicPr>
          <p:nvPr/>
        </p:nvPicPr>
        <p:blipFill>
          <a:blip r:embed="rId3"/>
          <a:stretch>
            <a:fillRect/>
          </a:stretch>
        </p:blipFill>
        <p:spPr>
          <a:xfrm>
            <a:off x="1066800" y="4865758"/>
            <a:ext cx="3062022" cy="1717604"/>
          </a:xfrm>
          <a:prstGeom prst="rect">
            <a:avLst/>
          </a:prstGeom>
        </p:spPr>
      </p:pic>
    </p:spTree>
    <p:extLst>
      <p:ext uri="{BB962C8B-B14F-4D97-AF65-F5344CB8AC3E}">
        <p14:creationId xmlns:p14="http://schemas.microsoft.com/office/powerpoint/2010/main" val="928108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821"/>
            <a:ext cx="7886700" cy="865980"/>
          </a:xfrm>
        </p:spPr>
        <p:txBody>
          <a:bodyPr/>
          <a:lstStyle/>
          <a:p>
            <a:r>
              <a:rPr lang="en-US" dirty="0"/>
              <a:t>Traumatic Brain Injuries: Chronic</a:t>
            </a:r>
          </a:p>
        </p:txBody>
      </p:sp>
      <p:sp>
        <p:nvSpPr>
          <p:cNvPr id="3" name="Content Placeholder 2"/>
          <p:cNvSpPr>
            <a:spLocks noGrp="1"/>
          </p:cNvSpPr>
          <p:nvPr>
            <p:ph sz="half" idx="1"/>
          </p:nvPr>
        </p:nvSpPr>
        <p:spPr>
          <a:xfrm>
            <a:off x="350106" y="1066801"/>
            <a:ext cx="4184650" cy="3750072"/>
          </a:xfrm>
        </p:spPr>
        <p:txBody>
          <a:bodyPr/>
          <a:lstStyle/>
          <a:p>
            <a:r>
              <a:rPr lang="en-US" sz="1800" b="1" dirty="0"/>
              <a:t>Chronic Traumatic Encephalopathy (CTE</a:t>
            </a:r>
            <a:r>
              <a:rPr lang="en-US" sz="1800" dirty="0"/>
              <a:t>)</a:t>
            </a:r>
          </a:p>
          <a:p>
            <a:pPr lvl="1"/>
            <a:r>
              <a:rPr lang="en-US" dirty="0"/>
              <a:t>Memory loss, Confusion, Impaired judgment, Impulse control problems, Aggression, Depression, Anxiety, Suicidality, Parkinsonism, and, eventually, progressive dementia</a:t>
            </a:r>
          </a:p>
          <a:p>
            <a:pPr marL="342900" lvl="1" indent="0">
              <a:buNone/>
            </a:pPr>
            <a:endParaRPr lang="en-US" dirty="0"/>
          </a:p>
        </p:txBody>
      </p:sp>
      <p:sp>
        <p:nvSpPr>
          <p:cNvPr id="5" name="Content Placeholder 4"/>
          <p:cNvSpPr>
            <a:spLocks noGrp="1"/>
          </p:cNvSpPr>
          <p:nvPr>
            <p:ph sz="half" idx="2"/>
          </p:nvPr>
        </p:nvSpPr>
        <p:spPr>
          <a:xfrm>
            <a:off x="4573570" y="1143000"/>
            <a:ext cx="4165600" cy="3750072"/>
          </a:xfrm>
        </p:spPr>
        <p:txBody>
          <a:bodyPr>
            <a:normAutofit/>
          </a:bodyPr>
          <a:lstStyle/>
          <a:p>
            <a:r>
              <a:rPr lang="en-US" sz="1800" b="1" dirty="0"/>
              <a:t>Child Maltreatment</a:t>
            </a:r>
          </a:p>
          <a:p>
            <a:pPr lvl="1"/>
            <a:r>
              <a:rPr lang="en-US" dirty="0"/>
              <a:t>Self-regulation, Dissociation, Attachment issues, Anxiety, Depression, Impulsivity, Aggression, Social, Somatoform, Substance Abuse, Eating , Memory issues and Immune system dysfunction</a:t>
            </a:r>
          </a:p>
        </p:txBody>
      </p:sp>
      <p:pic>
        <p:nvPicPr>
          <p:cNvPr id="4" name="Picture 3"/>
          <p:cNvPicPr>
            <a:picLocks noChangeAspect="1"/>
          </p:cNvPicPr>
          <p:nvPr/>
        </p:nvPicPr>
        <p:blipFill>
          <a:blip r:embed="rId2"/>
          <a:stretch>
            <a:fillRect/>
          </a:stretch>
        </p:blipFill>
        <p:spPr>
          <a:xfrm>
            <a:off x="1126660" y="5361782"/>
            <a:ext cx="3130550" cy="1948658"/>
          </a:xfrm>
          <a:prstGeom prst="rect">
            <a:avLst/>
          </a:prstGeom>
        </p:spPr>
      </p:pic>
      <p:pic>
        <p:nvPicPr>
          <p:cNvPr id="6" name="Picture 5"/>
          <p:cNvPicPr>
            <a:picLocks noChangeAspect="1"/>
          </p:cNvPicPr>
          <p:nvPr/>
        </p:nvPicPr>
        <p:blipFill>
          <a:blip r:embed="rId3"/>
          <a:stretch>
            <a:fillRect/>
          </a:stretch>
        </p:blipFill>
        <p:spPr>
          <a:xfrm>
            <a:off x="5159840" y="5179861"/>
            <a:ext cx="2857500" cy="1697831"/>
          </a:xfrm>
          <a:prstGeom prst="rect">
            <a:avLst/>
          </a:prstGeom>
        </p:spPr>
      </p:pic>
    </p:spTree>
    <p:extLst>
      <p:ext uri="{BB962C8B-B14F-4D97-AF65-F5344CB8AC3E}">
        <p14:creationId xmlns:p14="http://schemas.microsoft.com/office/powerpoint/2010/main" val="2504867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on Attorneys</a:t>
            </a:r>
          </a:p>
        </p:txBody>
      </p:sp>
      <p:sp>
        <p:nvSpPr>
          <p:cNvPr id="3" name="Content Placeholder 2"/>
          <p:cNvSpPr>
            <a:spLocks noGrp="1"/>
          </p:cNvSpPr>
          <p:nvPr>
            <p:ph idx="1"/>
          </p:nvPr>
        </p:nvSpPr>
        <p:spPr/>
        <p:txBody>
          <a:bodyPr>
            <a:normAutofit/>
          </a:bodyPr>
          <a:lstStyle/>
          <a:p>
            <a:r>
              <a:rPr lang="en-US" dirty="0"/>
              <a:t>Understanding trauma also means recognizing that our personal traumatic experiences or the stress associated with working in law may impact our emotional and physical well being as well as our work success and satisfaction </a:t>
            </a:r>
          </a:p>
          <a:p>
            <a:r>
              <a:rPr lang="en-US" dirty="0"/>
              <a:t>Patients may trigger our own reactions due to our experiences.</a:t>
            </a:r>
          </a:p>
        </p:txBody>
      </p:sp>
    </p:spTree>
    <p:extLst>
      <p:ext uri="{BB962C8B-B14F-4D97-AF65-F5344CB8AC3E}">
        <p14:creationId xmlns:p14="http://schemas.microsoft.com/office/powerpoint/2010/main" val="3629343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3608-C73B-4932-B92D-734B60C17F51}"/>
              </a:ext>
            </a:extLst>
          </p:cNvPr>
          <p:cNvSpPr>
            <a:spLocks noGrp="1"/>
          </p:cNvSpPr>
          <p:nvPr>
            <p:ph type="title"/>
          </p:nvPr>
        </p:nvSpPr>
        <p:spPr/>
        <p:txBody>
          <a:bodyPr/>
          <a:lstStyle/>
          <a:p>
            <a:r>
              <a:rPr lang="en-US" dirty="0"/>
              <a:t>Taking Care</a:t>
            </a:r>
          </a:p>
        </p:txBody>
      </p:sp>
      <p:sp>
        <p:nvSpPr>
          <p:cNvPr id="3" name="Content Placeholder 2">
            <a:extLst>
              <a:ext uri="{FF2B5EF4-FFF2-40B4-BE49-F238E27FC236}">
                <a16:creationId xmlns:a16="http://schemas.microsoft.com/office/drawing/2014/main" id="{E6F8F704-8D41-4EE3-AF2C-03D6FB443DB2}"/>
              </a:ext>
            </a:extLst>
          </p:cNvPr>
          <p:cNvSpPr>
            <a:spLocks noGrp="1"/>
          </p:cNvSpPr>
          <p:nvPr>
            <p:ph idx="1"/>
          </p:nvPr>
        </p:nvSpPr>
        <p:spPr>
          <a:xfrm>
            <a:off x="457200" y="1295400"/>
            <a:ext cx="8229600" cy="4830763"/>
          </a:xfrm>
        </p:spPr>
        <p:txBody>
          <a:bodyPr/>
          <a:lstStyle/>
          <a:p>
            <a:r>
              <a:rPr lang="en-US" dirty="0"/>
              <a:t>Support and discussions among ourselves is essential</a:t>
            </a:r>
          </a:p>
          <a:p>
            <a:pPr lvl="1"/>
            <a:r>
              <a:rPr lang="en-US" dirty="0"/>
              <a:t>Create a group among colleagues, office staff</a:t>
            </a:r>
          </a:p>
          <a:p>
            <a:pPr lvl="1"/>
            <a:r>
              <a:rPr lang="en-US" dirty="0"/>
              <a:t>Discuss difficult cases, situations and reactions</a:t>
            </a:r>
          </a:p>
          <a:p>
            <a:r>
              <a:rPr lang="en-US" dirty="0"/>
              <a:t>If we can’t support each other, who can?</a:t>
            </a:r>
          </a:p>
          <a:p>
            <a:endParaRPr lang="en-US" dirty="0"/>
          </a:p>
        </p:txBody>
      </p:sp>
    </p:spTree>
    <p:extLst>
      <p:ext uri="{BB962C8B-B14F-4D97-AF65-F5344CB8AC3E}">
        <p14:creationId xmlns:p14="http://schemas.microsoft.com/office/powerpoint/2010/main" val="1556633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544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C6FDBE1B-128E-4F9B-AAFD-033A7C1CE93E}"/>
              </a:ext>
            </a:extLst>
          </p:cNvPr>
          <p:cNvSpPr txBox="1"/>
          <p:nvPr/>
        </p:nvSpPr>
        <p:spPr>
          <a:xfrm>
            <a:off x="6820122" y="1321261"/>
            <a:ext cx="1960404" cy="3595925"/>
          </a:xfrm>
          <a:prstGeom prst="rect">
            <a:avLst/>
          </a:prstGeom>
        </p:spPr>
        <p:txBody>
          <a:bodyPr vert="horz" lIns="68580" tIns="34290" rIns="68580" bIns="34290" rtlCol="0" anchor="ctr">
            <a:normAutofit/>
          </a:bodyPr>
          <a:lstStyle/>
          <a:p>
            <a:pPr defTabSz="685800">
              <a:lnSpc>
                <a:spcPct val="90000"/>
              </a:lnSpc>
              <a:spcBef>
                <a:spcPct val="0"/>
              </a:spcBef>
              <a:spcAft>
                <a:spcPts val="450"/>
              </a:spcAft>
            </a:pPr>
            <a:r>
              <a:rPr lang="en-US" sz="2325" b="1" dirty="0">
                <a:solidFill>
                  <a:srgbClr val="FFFFFF"/>
                </a:solidFill>
                <a:latin typeface="Calibri Light" panose="020F0302020204030204"/>
              </a:rPr>
              <a:t>SLEEP</a:t>
            </a: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r>
              <a:rPr lang="en-US" sz="2325" b="1" dirty="0">
                <a:solidFill>
                  <a:srgbClr val="FFFFFF"/>
                </a:solidFill>
                <a:latin typeface="Calibri Light" panose="020F0302020204030204"/>
              </a:rPr>
              <a:t>EAT WELL</a:t>
            </a: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r>
              <a:rPr lang="en-US" sz="2325" b="1" dirty="0">
                <a:solidFill>
                  <a:srgbClr val="FFFFFF"/>
                </a:solidFill>
                <a:latin typeface="Calibri Light" panose="020F0302020204030204"/>
              </a:rPr>
              <a:t>MOVE</a:t>
            </a:r>
          </a:p>
          <a:p>
            <a:pPr defTabSz="685800">
              <a:lnSpc>
                <a:spcPct val="90000"/>
              </a:lnSpc>
              <a:spcBef>
                <a:spcPct val="0"/>
              </a:spcBef>
              <a:spcAft>
                <a:spcPts val="450"/>
              </a:spcAft>
            </a:pPr>
            <a:endParaRPr lang="en-US" sz="2325" b="1" dirty="0">
              <a:solidFill>
                <a:srgbClr val="FFFFFF"/>
              </a:solidFill>
              <a:latin typeface="Calibri Light" panose="020F0302020204030204"/>
            </a:endParaRPr>
          </a:p>
          <a:p>
            <a:pPr defTabSz="685800">
              <a:lnSpc>
                <a:spcPct val="90000"/>
              </a:lnSpc>
              <a:spcBef>
                <a:spcPct val="0"/>
              </a:spcBef>
              <a:spcAft>
                <a:spcPts val="450"/>
              </a:spcAft>
            </a:pPr>
            <a:endParaRPr lang="en-US" sz="2325" b="1" dirty="0">
              <a:solidFill>
                <a:srgbClr val="FFFFFF"/>
              </a:solidFill>
              <a:latin typeface="Calibri Light" panose="020F0302020204030204"/>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6" y="122072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9C8D18E2-D5A9-4B99-8570-D788949B750F}"/>
              </a:ext>
            </a:extLst>
          </p:cNvPr>
          <p:cNvPicPr>
            <a:picLocks noChangeAspect="1"/>
          </p:cNvPicPr>
          <p:nvPr/>
        </p:nvPicPr>
        <p:blipFill rotWithShape="1">
          <a:blip r:embed="rId2"/>
          <a:srcRect l="14520" r="16206" b="-1"/>
          <a:stretch/>
        </p:blipFill>
        <p:spPr>
          <a:xfrm>
            <a:off x="732188" y="1564154"/>
            <a:ext cx="5372417" cy="3606249"/>
          </a:xfrm>
          <a:prstGeom prst="rect">
            <a:avLst/>
          </a:prstGeom>
          <a:effectLst/>
        </p:spPr>
      </p:pic>
    </p:spTree>
    <p:extLst>
      <p:ext uri="{BB962C8B-B14F-4D97-AF65-F5344CB8AC3E}">
        <p14:creationId xmlns:p14="http://schemas.microsoft.com/office/powerpoint/2010/main" val="385713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bwMode="auto">
          <a:xfrm>
            <a:off x="1143000" y="533400"/>
            <a:ext cx="70104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57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Diagnoses seen in children exposed to trauma from NCTSN data</a:t>
            </a:r>
          </a:p>
        </p:txBody>
      </p:sp>
      <p:sp>
        <p:nvSpPr>
          <p:cNvPr id="3" name="Content Placeholder 2"/>
          <p:cNvSpPr>
            <a:spLocks noGrp="1"/>
          </p:cNvSpPr>
          <p:nvPr>
            <p:ph idx="1"/>
          </p:nvPr>
        </p:nvSpPr>
        <p:spPr/>
        <p:txBody>
          <a:bodyPr/>
          <a:lstStyle/>
          <a:p>
            <a:pPr marL="0" indent="0">
              <a:buNone/>
            </a:pPr>
            <a:r>
              <a:rPr lang="en-US" dirty="0"/>
              <a:t>     </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24000"/>
            <a:ext cx="62865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23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57300" y="304800"/>
            <a:ext cx="6172200" cy="838200"/>
          </a:xfrm>
        </p:spPr>
        <p:txBody>
          <a:bodyPr/>
          <a:lstStyle/>
          <a:p>
            <a:r>
              <a:rPr lang="en-US" sz="2700" b="1" dirty="0">
                <a:latin typeface="Calibri" panose="020F0502020204030204" pitchFamily="34" charset="0"/>
              </a:rPr>
              <a:t>ACE Studies  Background</a:t>
            </a:r>
          </a:p>
        </p:txBody>
      </p:sp>
      <p:sp>
        <p:nvSpPr>
          <p:cNvPr id="5" name="Content Placeholder 4"/>
          <p:cNvSpPr>
            <a:spLocks noGrp="1"/>
          </p:cNvSpPr>
          <p:nvPr>
            <p:ph idx="4294967295"/>
          </p:nvPr>
        </p:nvSpPr>
        <p:spPr>
          <a:xfrm>
            <a:off x="914401" y="1600200"/>
            <a:ext cx="4267199" cy="4756150"/>
          </a:xfrm>
        </p:spPr>
        <p:txBody>
          <a:bodyPr>
            <a:normAutofit fontScale="70000" lnSpcReduction="20000"/>
          </a:bodyPr>
          <a:lstStyle/>
          <a:p>
            <a:r>
              <a:rPr lang="en-US" dirty="0">
                <a:latin typeface="Calibri" panose="020F0502020204030204" pitchFamily="34" charset="0"/>
              </a:rPr>
              <a:t>Vincent </a:t>
            </a:r>
            <a:r>
              <a:rPr lang="en-US" dirty="0" err="1">
                <a:latin typeface="Calibri" panose="020F0502020204030204" pitchFamily="34" charset="0"/>
              </a:rPr>
              <a:t>Felitti</a:t>
            </a:r>
            <a:r>
              <a:rPr lang="en-US" dirty="0">
                <a:latin typeface="Calibri" panose="020F0502020204030204" pitchFamily="34" charset="0"/>
              </a:rPr>
              <a:t>, MD &amp; Robert </a:t>
            </a:r>
            <a:r>
              <a:rPr lang="en-US" dirty="0" err="1">
                <a:latin typeface="Calibri" panose="020F0502020204030204" pitchFamily="34" charset="0"/>
              </a:rPr>
              <a:t>Anda,MD</a:t>
            </a:r>
            <a:r>
              <a:rPr lang="en-US" dirty="0">
                <a:latin typeface="Calibri" panose="020F0502020204030204" pitchFamily="34" charset="0"/>
              </a:rPr>
              <a:t> </a:t>
            </a:r>
          </a:p>
          <a:p>
            <a:pPr marL="0" indent="0">
              <a:buNone/>
            </a:pPr>
            <a:endParaRPr lang="en-US" sz="450" dirty="0">
              <a:latin typeface="Calibri" panose="020F0502020204030204" pitchFamily="34" charset="0"/>
            </a:endParaRPr>
          </a:p>
          <a:p>
            <a:r>
              <a:rPr lang="en-US" dirty="0">
                <a:latin typeface="Calibri" panose="020F0502020204030204" pitchFamily="34" charset="0"/>
              </a:rPr>
              <a:t>Kaiser Permanente San Diego Clinic; surveys (wave 1 and wave 2) asking (retrospective) ACEs in 1995-1997 for over 17,000 who  received physical exams surveyed.</a:t>
            </a:r>
          </a:p>
          <a:p>
            <a:r>
              <a:rPr lang="en-US" dirty="0">
                <a:latin typeface="Calibri" panose="020F0502020204030204" pitchFamily="34" charset="0"/>
              </a:rPr>
              <a:t>Matched to health record data and patient report</a:t>
            </a:r>
          </a:p>
          <a:p>
            <a:pPr lvl="1"/>
            <a:r>
              <a:rPr lang="en-US" dirty="0">
                <a:latin typeface="Calibri" panose="020F0502020204030204" pitchFamily="34" charset="0"/>
              </a:rPr>
              <a:t>First wave: 7 items</a:t>
            </a:r>
          </a:p>
          <a:p>
            <a:pPr lvl="1"/>
            <a:r>
              <a:rPr lang="en-US" u="sng" dirty="0">
                <a:latin typeface="Calibri" panose="020F0502020204030204" pitchFamily="34" charset="0"/>
              </a:rPr>
              <a:t>Physical </a:t>
            </a:r>
            <a:r>
              <a:rPr lang="en-US" dirty="0">
                <a:latin typeface="Calibri" panose="020F0502020204030204" pitchFamily="34" charset="0"/>
              </a:rPr>
              <a:t>and </a:t>
            </a:r>
            <a:r>
              <a:rPr lang="en-US" u="sng" dirty="0">
                <a:latin typeface="Calibri" panose="020F0502020204030204" pitchFamily="34" charset="0"/>
              </a:rPr>
              <a:t>Emotional Neglect</a:t>
            </a:r>
            <a:r>
              <a:rPr lang="en-US" dirty="0">
                <a:latin typeface="Calibri" panose="020F0502020204030204" pitchFamily="34" charset="0"/>
              </a:rPr>
              <a:t>, </a:t>
            </a:r>
            <a:r>
              <a:rPr lang="en-US" u="sng" dirty="0">
                <a:latin typeface="Calibri" panose="020F0502020204030204" pitchFamily="34" charset="0"/>
              </a:rPr>
              <a:t>Parental Separation and Divorce </a:t>
            </a:r>
            <a:r>
              <a:rPr lang="en-US" dirty="0">
                <a:latin typeface="Calibri" panose="020F0502020204030204" pitchFamily="34" charset="0"/>
              </a:rPr>
              <a:t>added later</a:t>
            </a:r>
          </a:p>
          <a:p>
            <a:pPr marL="0" indent="0">
              <a:buNone/>
            </a:pPr>
            <a:endParaRPr lang="en-US" sz="450" dirty="0">
              <a:latin typeface="Calibri" panose="020F0502020204030204" pitchFamily="34" charset="0"/>
            </a:endParaRPr>
          </a:p>
          <a:p>
            <a:pPr marL="0" indent="0">
              <a:buNone/>
            </a:pPr>
            <a:endParaRPr lang="en-US" sz="450"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pPr>
              <a:defRPr/>
            </a:pPr>
            <a:fld id="{65DC0EBB-3768-4E2E-9C96-E95DC655C5DD}" type="slidenum">
              <a:rPr lang="en-US" smtClean="0">
                <a:solidFill>
                  <a:srgbClr val="000000"/>
                </a:solidFill>
              </a:rPr>
              <a:pPr>
                <a:defRPr/>
              </a:pPr>
              <a:t>6</a:t>
            </a:fld>
            <a:endParaRPr lang="en-US">
              <a:solidFill>
                <a:srgbClr val="000000"/>
              </a:solidFill>
            </a:endParaRPr>
          </a:p>
        </p:txBody>
      </p:sp>
      <p:sp>
        <p:nvSpPr>
          <p:cNvPr id="2" name="Rectangle 1"/>
          <p:cNvSpPr/>
          <p:nvPr/>
        </p:nvSpPr>
        <p:spPr>
          <a:xfrm>
            <a:off x="5429251" y="5988821"/>
            <a:ext cx="3429000" cy="300082"/>
          </a:xfrm>
          <a:prstGeom prst="rect">
            <a:avLst/>
          </a:prstGeom>
        </p:spPr>
        <p:txBody>
          <a:bodyPr>
            <a:spAutoFit/>
          </a:bodyPr>
          <a:lstStyle/>
          <a:p>
            <a:r>
              <a:rPr lang="en-US" sz="1350" dirty="0">
                <a:hlinkClick r:id="rId3"/>
              </a:rPr>
              <a:t>http://www.cdc.gov/ace/prevalence.htm</a:t>
            </a:r>
            <a:r>
              <a:rPr lang="en-US" sz="1350" dirty="0"/>
              <a:t>..</a:t>
            </a:r>
          </a:p>
        </p:txBody>
      </p:sp>
      <p:pic>
        <p:nvPicPr>
          <p:cNvPr id="3" name="Picture 2">
            <a:extLst>
              <a:ext uri="{FF2B5EF4-FFF2-40B4-BE49-F238E27FC236}">
                <a16:creationId xmlns:a16="http://schemas.microsoft.com/office/drawing/2014/main" id="{ECDD9F09-FF00-419A-8FC2-00769FC25535}"/>
              </a:ext>
            </a:extLst>
          </p:cNvPr>
          <p:cNvPicPr>
            <a:picLocks noChangeAspect="1"/>
          </p:cNvPicPr>
          <p:nvPr/>
        </p:nvPicPr>
        <p:blipFill>
          <a:blip r:embed="rId4"/>
          <a:stretch>
            <a:fillRect/>
          </a:stretch>
        </p:blipFill>
        <p:spPr>
          <a:xfrm>
            <a:off x="5265026" y="1524000"/>
            <a:ext cx="3429000" cy="4114800"/>
          </a:xfrm>
          <a:prstGeom prst="rect">
            <a:avLst/>
          </a:prstGeom>
        </p:spPr>
      </p:pic>
    </p:spTree>
    <p:extLst>
      <p:ext uri="{BB962C8B-B14F-4D97-AF65-F5344CB8AC3E}">
        <p14:creationId xmlns:p14="http://schemas.microsoft.com/office/powerpoint/2010/main" val="265363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066800" y="447782"/>
            <a:ext cx="42291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1775" algn="l"/>
              </a:tabLst>
              <a:defRPr sz="2400">
                <a:solidFill>
                  <a:schemeClr val="tx1"/>
                </a:solidFill>
                <a:latin typeface="Times" pitchFamily="18" charset="0"/>
              </a:defRPr>
            </a:lvl1pPr>
            <a:lvl2pPr marL="742950" indent="-285750" eaLnBrk="0" hangingPunct="0">
              <a:tabLst>
                <a:tab pos="231775" algn="l"/>
              </a:tabLst>
              <a:defRPr sz="2400">
                <a:solidFill>
                  <a:schemeClr val="tx1"/>
                </a:solidFill>
                <a:latin typeface="Times" pitchFamily="18" charset="0"/>
              </a:defRPr>
            </a:lvl2pPr>
            <a:lvl3pPr marL="1143000" indent="-228600" eaLnBrk="0" hangingPunct="0">
              <a:tabLst>
                <a:tab pos="231775" algn="l"/>
              </a:tabLst>
              <a:defRPr sz="2400">
                <a:solidFill>
                  <a:schemeClr val="tx1"/>
                </a:solidFill>
                <a:latin typeface="Times" pitchFamily="18" charset="0"/>
              </a:defRPr>
            </a:lvl3pPr>
            <a:lvl4pPr marL="1600200" indent="-228600" eaLnBrk="0" hangingPunct="0">
              <a:tabLst>
                <a:tab pos="231775" algn="l"/>
              </a:tabLst>
              <a:defRPr sz="2400">
                <a:solidFill>
                  <a:schemeClr val="tx1"/>
                </a:solidFill>
                <a:latin typeface="Times" pitchFamily="18" charset="0"/>
              </a:defRPr>
            </a:lvl4pPr>
            <a:lvl5pPr marL="2057400" indent="-228600" eaLnBrk="0" hangingPunct="0">
              <a:tabLst>
                <a:tab pos="231775" algn="l"/>
              </a:tabLst>
              <a:defRPr sz="2400">
                <a:solidFill>
                  <a:schemeClr val="tx1"/>
                </a:solidFill>
                <a:latin typeface="Times" pitchFamily="18" charset="0"/>
              </a:defRPr>
            </a:lvl5pPr>
            <a:lvl6pPr marL="2514600" indent="-228600" eaLnBrk="0" fontAlgn="base" hangingPunct="0">
              <a:spcBef>
                <a:spcPct val="0"/>
              </a:spcBef>
              <a:spcAft>
                <a:spcPct val="0"/>
              </a:spcAft>
              <a:tabLst>
                <a:tab pos="231775" algn="l"/>
              </a:tabLst>
              <a:defRPr sz="2400">
                <a:solidFill>
                  <a:schemeClr val="tx1"/>
                </a:solidFill>
                <a:latin typeface="Times" pitchFamily="18" charset="0"/>
              </a:defRPr>
            </a:lvl6pPr>
            <a:lvl7pPr marL="2971800" indent="-228600" eaLnBrk="0" fontAlgn="base" hangingPunct="0">
              <a:spcBef>
                <a:spcPct val="0"/>
              </a:spcBef>
              <a:spcAft>
                <a:spcPct val="0"/>
              </a:spcAft>
              <a:tabLst>
                <a:tab pos="231775" algn="l"/>
              </a:tabLst>
              <a:defRPr sz="2400">
                <a:solidFill>
                  <a:schemeClr val="tx1"/>
                </a:solidFill>
                <a:latin typeface="Times" pitchFamily="18" charset="0"/>
              </a:defRPr>
            </a:lvl7pPr>
            <a:lvl8pPr marL="3429000" indent="-228600" eaLnBrk="0" fontAlgn="base" hangingPunct="0">
              <a:spcBef>
                <a:spcPct val="0"/>
              </a:spcBef>
              <a:spcAft>
                <a:spcPct val="0"/>
              </a:spcAft>
              <a:tabLst>
                <a:tab pos="231775" algn="l"/>
              </a:tabLst>
              <a:defRPr sz="2400">
                <a:solidFill>
                  <a:schemeClr val="tx1"/>
                </a:solidFill>
                <a:latin typeface="Times" pitchFamily="18" charset="0"/>
              </a:defRPr>
            </a:lvl8pPr>
            <a:lvl9pPr marL="3886200" indent="-228600" eaLnBrk="0" fontAlgn="base" hangingPunct="0">
              <a:spcBef>
                <a:spcPct val="0"/>
              </a:spcBef>
              <a:spcAft>
                <a:spcPct val="0"/>
              </a:spcAft>
              <a:tabLst>
                <a:tab pos="231775" algn="l"/>
              </a:tabLst>
              <a:defRPr sz="2400">
                <a:solidFill>
                  <a:schemeClr val="tx1"/>
                </a:solidFill>
                <a:latin typeface="Times" pitchFamily="18" charset="0"/>
              </a:defRPr>
            </a:lvl9pPr>
          </a:lstStyle>
          <a:p>
            <a:pPr algn="ctr"/>
            <a:r>
              <a:rPr lang="en-US" altLang="en-US" sz="1650" b="1" dirty="0">
                <a:solidFill>
                  <a:srgbClr val="003767"/>
                </a:solidFill>
                <a:latin typeface="Arial" pitchFamily="34" charset="0"/>
                <a:ea typeface="ヒラギノ角ゴ Pro W3"/>
                <a:cs typeface="ヒラギノ角ゴ Pro W3"/>
              </a:rPr>
              <a:t>WHAT ARE THE</a:t>
            </a:r>
          </a:p>
          <a:p>
            <a:pPr algn="ctr"/>
            <a:r>
              <a:rPr lang="en-US" altLang="en-US" sz="1650" b="1" dirty="0">
                <a:solidFill>
                  <a:srgbClr val="003767"/>
                </a:solidFill>
                <a:latin typeface="Arial" pitchFamily="34" charset="0"/>
                <a:ea typeface="ヒラギノ角ゴ Pro W3"/>
                <a:cs typeface="ヒラギノ角ゴ Pro W3"/>
              </a:rPr>
              <a:t>ADVERSE CHILDHOOD EXPERIENCES?  </a:t>
            </a:r>
          </a:p>
        </p:txBody>
      </p:sp>
      <p:sp>
        <p:nvSpPr>
          <p:cNvPr id="33795" name="Text Box 7"/>
          <p:cNvSpPr txBox="1">
            <a:spLocks noChangeArrowheads="1"/>
          </p:cNvSpPr>
          <p:nvPr/>
        </p:nvSpPr>
        <p:spPr bwMode="auto">
          <a:xfrm>
            <a:off x="685800" y="1295400"/>
            <a:ext cx="6057900" cy="48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tabLst>
                <a:tab pos="347663" algn="l"/>
              </a:tabLst>
              <a:defRPr sz="2400">
                <a:solidFill>
                  <a:schemeClr val="tx1"/>
                </a:solidFill>
                <a:latin typeface="Times" pitchFamily="18" charset="0"/>
              </a:defRPr>
            </a:lvl1pPr>
            <a:lvl2pPr marL="742950" indent="-285750" eaLnBrk="0" hangingPunct="0">
              <a:tabLst>
                <a:tab pos="347663" algn="l"/>
              </a:tabLst>
              <a:defRPr sz="2400">
                <a:solidFill>
                  <a:schemeClr val="tx1"/>
                </a:solidFill>
                <a:latin typeface="Times" pitchFamily="18" charset="0"/>
              </a:defRPr>
            </a:lvl2pPr>
            <a:lvl3pPr marL="1143000" indent="-228600" eaLnBrk="0" hangingPunct="0">
              <a:tabLst>
                <a:tab pos="347663" algn="l"/>
              </a:tabLst>
              <a:defRPr sz="2400">
                <a:solidFill>
                  <a:schemeClr val="tx1"/>
                </a:solidFill>
                <a:latin typeface="Times" pitchFamily="18" charset="0"/>
              </a:defRPr>
            </a:lvl3pPr>
            <a:lvl4pPr marL="1600200" indent="-228600" eaLnBrk="0" hangingPunct="0">
              <a:tabLst>
                <a:tab pos="347663" algn="l"/>
              </a:tabLst>
              <a:defRPr sz="2400">
                <a:solidFill>
                  <a:schemeClr val="tx1"/>
                </a:solidFill>
                <a:latin typeface="Times" pitchFamily="18" charset="0"/>
              </a:defRPr>
            </a:lvl4pPr>
            <a:lvl5pPr marL="2057400" indent="-228600" eaLnBrk="0" hangingPunct="0">
              <a:tabLst>
                <a:tab pos="347663" algn="l"/>
              </a:tabLst>
              <a:defRPr sz="2400">
                <a:solidFill>
                  <a:schemeClr val="tx1"/>
                </a:solidFill>
                <a:latin typeface="Times" pitchFamily="18" charset="0"/>
              </a:defRPr>
            </a:lvl5pPr>
            <a:lvl6pPr marL="2514600" indent="-228600" eaLnBrk="0" fontAlgn="base" hangingPunct="0">
              <a:spcBef>
                <a:spcPct val="0"/>
              </a:spcBef>
              <a:spcAft>
                <a:spcPct val="0"/>
              </a:spcAft>
              <a:tabLst>
                <a:tab pos="347663" algn="l"/>
              </a:tabLst>
              <a:defRPr sz="2400">
                <a:solidFill>
                  <a:schemeClr val="tx1"/>
                </a:solidFill>
                <a:latin typeface="Times" pitchFamily="18" charset="0"/>
              </a:defRPr>
            </a:lvl6pPr>
            <a:lvl7pPr marL="2971800" indent="-228600" eaLnBrk="0" fontAlgn="base" hangingPunct="0">
              <a:spcBef>
                <a:spcPct val="0"/>
              </a:spcBef>
              <a:spcAft>
                <a:spcPct val="0"/>
              </a:spcAft>
              <a:tabLst>
                <a:tab pos="347663" algn="l"/>
              </a:tabLst>
              <a:defRPr sz="2400">
                <a:solidFill>
                  <a:schemeClr val="tx1"/>
                </a:solidFill>
                <a:latin typeface="Times" pitchFamily="18" charset="0"/>
              </a:defRPr>
            </a:lvl7pPr>
            <a:lvl8pPr marL="3429000" indent="-228600" eaLnBrk="0" fontAlgn="base" hangingPunct="0">
              <a:spcBef>
                <a:spcPct val="0"/>
              </a:spcBef>
              <a:spcAft>
                <a:spcPct val="0"/>
              </a:spcAft>
              <a:tabLst>
                <a:tab pos="347663" algn="l"/>
              </a:tabLst>
              <a:defRPr sz="2400">
                <a:solidFill>
                  <a:schemeClr val="tx1"/>
                </a:solidFill>
                <a:latin typeface="Times" pitchFamily="18" charset="0"/>
              </a:defRPr>
            </a:lvl8pPr>
            <a:lvl9pPr marL="3886200" indent="-228600" eaLnBrk="0" fontAlgn="base" hangingPunct="0">
              <a:spcBef>
                <a:spcPct val="0"/>
              </a:spcBef>
              <a:spcAft>
                <a:spcPct val="0"/>
              </a:spcAft>
              <a:tabLst>
                <a:tab pos="347663" algn="l"/>
              </a:tabLst>
              <a:defRPr sz="2400">
                <a:solidFill>
                  <a:schemeClr val="tx1"/>
                </a:solidFill>
                <a:latin typeface="Times" pitchFamily="18" charset="0"/>
              </a:defRPr>
            </a:lvl9pPr>
          </a:lstStyle>
          <a:p>
            <a:pPr>
              <a:buFontTx/>
              <a:buAutoNum type="arabicPeriod"/>
            </a:pPr>
            <a:r>
              <a:rPr lang="en-US" altLang="en-US" sz="1650" dirty="0">
                <a:latin typeface="Arial" pitchFamily="34" charset="0"/>
                <a:ea typeface="ヒラギノ角ゴ Pro W3"/>
                <a:cs typeface="ヒラギノ角ゴ Pro W3"/>
              </a:rPr>
              <a:t>Child physical abuse </a:t>
            </a:r>
          </a:p>
          <a:p>
            <a:pPr>
              <a:spcBef>
                <a:spcPct val="25000"/>
              </a:spcBef>
              <a:buFontTx/>
              <a:buAutoNum type="arabicPeriod"/>
            </a:pPr>
            <a:r>
              <a:rPr lang="en-US" altLang="en-US" sz="1650" dirty="0">
                <a:latin typeface="Arial" pitchFamily="34" charset="0"/>
                <a:ea typeface="ヒラギノ角ゴ Pro W3"/>
                <a:cs typeface="ヒラギノ角ゴ Pro W3"/>
              </a:rPr>
              <a:t>Child sexual abuse</a:t>
            </a:r>
          </a:p>
          <a:p>
            <a:pPr>
              <a:spcBef>
                <a:spcPct val="25000"/>
              </a:spcBef>
              <a:buFontTx/>
              <a:buAutoNum type="arabicPeriod"/>
            </a:pPr>
            <a:r>
              <a:rPr lang="en-US" altLang="en-US" sz="1650" dirty="0">
                <a:latin typeface="Arial" pitchFamily="34" charset="0"/>
                <a:ea typeface="ヒラギノ角ゴ Pro W3"/>
                <a:cs typeface="ヒラギノ角ゴ Pro W3"/>
              </a:rPr>
              <a:t>Child emotional abuse</a:t>
            </a:r>
          </a:p>
          <a:p>
            <a:pPr>
              <a:spcBef>
                <a:spcPct val="25000"/>
              </a:spcBef>
              <a:buFontTx/>
              <a:buAutoNum type="arabicPeriod"/>
            </a:pPr>
            <a:r>
              <a:rPr lang="en-US" altLang="en-US" sz="1650" dirty="0">
                <a:latin typeface="Arial" pitchFamily="34" charset="0"/>
                <a:ea typeface="ヒラギノ角ゴ Pro W3"/>
                <a:cs typeface="ヒラギノ角ゴ Pro W3"/>
              </a:rPr>
              <a:t>Physical Neglect</a:t>
            </a:r>
          </a:p>
          <a:p>
            <a:pPr>
              <a:spcBef>
                <a:spcPct val="25000"/>
              </a:spcBef>
              <a:buFontTx/>
              <a:buAutoNum type="arabicPeriod"/>
            </a:pPr>
            <a:r>
              <a:rPr lang="en-US" altLang="en-US" sz="1650" dirty="0">
                <a:latin typeface="Arial" pitchFamily="34" charset="0"/>
                <a:ea typeface="ヒラギノ角ゴ Pro W3"/>
                <a:cs typeface="ヒラギノ角ゴ Pro W3"/>
              </a:rPr>
              <a:t>Emotional Neglect</a:t>
            </a:r>
          </a:p>
          <a:p>
            <a:pPr>
              <a:spcBef>
                <a:spcPct val="25000"/>
              </a:spcBef>
              <a:buFontTx/>
              <a:buAutoNum type="arabicPeriod"/>
            </a:pPr>
            <a:r>
              <a:rPr lang="en-US" altLang="en-US" sz="1650" dirty="0">
                <a:latin typeface="Arial" pitchFamily="34" charset="0"/>
                <a:ea typeface="ヒラギノ角ゴ Pro W3"/>
                <a:cs typeface="ヒラギノ角ゴ Pro W3"/>
              </a:rPr>
              <a:t>Mentally ill, depressed or suicidal person in the home</a:t>
            </a:r>
          </a:p>
          <a:p>
            <a:pPr>
              <a:spcBef>
                <a:spcPct val="25000"/>
              </a:spcBef>
              <a:buFontTx/>
              <a:buAutoNum type="arabicPeriod"/>
            </a:pPr>
            <a:r>
              <a:rPr lang="en-US" altLang="en-US" sz="1650" dirty="0">
                <a:latin typeface="Arial" pitchFamily="34" charset="0"/>
                <a:ea typeface="ヒラギノ角ゴ Pro W3"/>
                <a:cs typeface="ヒラギノ角ゴ Pro W3"/>
              </a:rPr>
              <a:t>Drug addicted or alcoholic family member</a:t>
            </a:r>
          </a:p>
          <a:p>
            <a:pPr>
              <a:spcBef>
                <a:spcPct val="25000"/>
              </a:spcBef>
              <a:buFontTx/>
              <a:buAutoNum type="arabicPeriod"/>
            </a:pPr>
            <a:r>
              <a:rPr lang="en-US" altLang="en-US" sz="1650" dirty="0">
                <a:latin typeface="Arial" pitchFamily="34" charset="0"/>
                <a:ea typeface="ヒラギノ角ゴ Pro W3"/>
                <a:cs typeface="ヒラギノ角ゴ Pro W3"/>
              </a:rPr>
              <a:t>Witnessing domestic violence against the mother</a:t>
            </a:r>
          </a:p>
          <a:p>
            <a:pPr>
              <a:spcBef>
                <a:spcPct val="25000"/>
              </a:spcBef>
              <a:buFontTx/>
              <a:buAutoNum type="arabicPeriod"/>
            </a:pPr>
            <a:r>
              <a:rPr lang="en-US" altLang="en-US" sz="1650" dirty="0">
                <a:latin typeface="Arial" pitchFamily="34" charset="0"/>
                <a:ea typeface="ヒラギノ角ゴ Pro W3"/>
                <a:cs typeface="ヒラギノ角ゴ Pro W3"/>
              </a:rPr>
              <a:t>Loss of a parent to death or abandonment, including abandonment by divorce</a:t>
            </a:r>
          </a:p>
          <a:p>
            <a:pPr>
              <a:spcBef>
                <a:spcPct val="25000"/>
              </a:spcBef>
              <a:buFontTx/>
              <a:buAutoNum type="arabicPeriod"/>
            </a:pPr>
            <a:r>
              <a:rPr lang="en-US" altLang="en-US" sz="1650" dirty="0">
                <a:latin typeface="Arial" pitchFamily="34" charset="0"/>
                <a:ea typeface="ヒラギノ角ゴ Pro W3"/>
                <a:cs typeface="ヒラギノ角ゴ Pro W3"/>
              </a:rPr>
              <a:t>Incarceration of any family member</a:t>
            </a:r>
          </a:p>
          <a:p>
            <a:pPr marL="0" indent="0">
              <a:spcBef>
                <a:spcPct val="25000"/>
              </a:spcBef>
            </a:pPr>
            <a:r>
              <a:rPr lang="en-US" sz="2000" b="1" dirty="0">
                <a:solidFill>
                  <a:srgbClr val="222222"/>
                </a:solidFill>
                <a:latin typeface="Roboto"/>
              </a:rPr>
              <a:t>ACEs</a:t>
            </a:r>
            <a:r>
              <a:rPr lang="en-US" sz="2000" dirty="0">
                <a:solidFill>
                  <a:srgbClr val="222222"/>
                </a:solidFill>
                <a:latin typeface="Roboto"/>
              </a:rPr>
              <a:t> are incredibly common – 67 </a:t>
            </a:r>
            <a:r>
              <a:rPr lang="en-US" sz="2000" b="1" dirty="0">
                <a:solidFill>
                  <a:srgbClr val="222222"/>
                </a:solidFill>
                <a:latin typeface="Roboto"/>
              </a:rPr>
              <a:t>percent</a:t>
            </a:r>
            <a:r>
              <a:rPr lang="en-US" sz="2000" dirty="0">
                <a:solidFill>
                  <a:srgbClr val="222222"/>
                </a:solidFill>
                <a:latin typeface="Roboto"/>
              </a:rPr>
              <a:t> of the study </a:t>
            </a:r>
            <a:r>
              <a:rPr lang="en-US" sz="2000" b="1" dirty="0">
                <a:solidFill>
                  <a:srgbClr val="222222"/>
                </a:solidFill>
                <a:latin typeface="Roboto"/>
              </a:rPr>
              <a:t>population</a:t>
            </a:r>
            <a:r>
              <a:rPr lang="en-US" sz="2000" dirty="0">
                <a:solidFill>
                  <a:srgbClr val="222222"/>
                </a:solidFill>
                <a:latin typeface="Roboto"/>
              </a:rPr>
              <a:t> revealed at least </a:t>
            </a:r>
            <a:r>
              <a:rPr lang="en-US" sz="2000" b="1" dirty="0">
                <a:solidFill>
                  <a:srgbClr val="222222"/>
                </a:solidFill>
                <a:latin typeface="Roboto"/>
              </a:rPr>
              <a:t>one ACEs</a:t>
            </a:r>
          </a:p>
          <a:p>
            <a:pPr marL="0" indent="0">
              <a:spcBef>
                <a:spcPct val="25000"/>
              </a:spcBef>
            </a:pPr>
            <a:r>
              <a:rPr lang="en-US" sz="2000" dirty="0">
                <a:solidFill>
                  <a:srgbClr val="222222"/>
                </a:solidFill>
                <a:latin typeface="Roboto"/>
              </a:rPr>
              <a:t>12.6 </a:t>
            </a:r>
            <a:r>
              <a:rPr lang="en-US" sz="2000" b="1" dirty="0">
                <a:solidFill>
                  <a:srgbClr val="222222"/>
                </a:solidFill>
                <a:latin typeface="Roboto"/>
              </a:rPr>
              <a:t>percent</a:t>
            </a:r>
            <a:r>
              <a:rPr lang="en-US" sz="2000" dirty="0">
                <a:solidFill>
                  <a:srgbClr val="222222"/>
                </a:solidFill>
                <a:latin typeface="Roboto"/>
              </a:rPr>
              <a:t> of the </a:t>
            </a:r>
            <a:r>
              <a:rPr lang="en-US" sz="2000" b="1" dirty="0">
                <a:solidFill>
                  <a:srgbClr val="222222"/>
                </a:solidFill>
                <a:latin typeface="Roboto"/>
              </a:rPr>
              <a:t>population</a:t>
            </a:r>
            <a:r>
              <a:rPr lang="en-US" sz="2000" dirty="0">
                <a:solidFill>
                  <a:srgbClr val="222222"/>
                </a:solidFill>
                <a:latin typeface="Roboto"/>
              </a:rPr>
              <a:t> had four or </a:t>
            </a:r>
            <a:r>
              <a:rPr lang="en-US" sz="2000" b="1" dirty="0">
                <a:solidFill>
                  <a:srgbClr val="222222"/>
                </a:solidFill>
                <a:latin typeface="Roboto"/>
              </a:rPr>
              <a:t>more ACEs</a:t>
            </a:r>
            <a:endParaRPr lang="en-US" sz="2000" b="1" dirty="0">
              <a:latin typeface="Arial" pitchFamily="34" charset="0"/>
              <a:ea typeface="ヒラギノ角ゴ Pro W3"/>
              <a:cs typeface="ヒラギノ角ゴ Pro W3"/>
            </a:endParaRPr>
          </a:p>
        </p:txBody>
      </p:sp>
      <p:pic>
        <p:nvPicPr>
          <p:cNvPr id="3379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17041"/>
          <a:stretch>
            <a:fillRect/>
          </a:stretch>
        </p:blipFill>
        <p:spPr bwMode="auto">
          <a:xfrm>
            <a:off x="6200775" y="457200"/>
            <a:ext cx="2343150" cy="193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72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laceholder 3"/>
          <p:cNvPicPr>
            <a:picLocks noGrp="1" noChangeAspect="1"/>
          </p:cNvPicPr>
          <p:nvPr>
            <p:ph type="tbl" idx="4294967295"/>
          </p:nvPr>
        </p:nvPicPr>
        <p:blipFill>
          <a:blip r:embed="rId2"/>
          <a:stretch>
            <a:fillRect/>
          </a:stretch>
        </p:blipFill>
        <p:spPr>
          <a:xfrm>
            <a:off x="0" y="857250"/>
            <a:ext cx="9144000" cy="5232115"/>
          </a:xfrm>
          <a:prstGeom prst="rect">
            <a:avLst/>
          </a:prstGeom>
        </p:spPr>
      </p:pic>
    </p:spTree>
    <p:extLst>
      <p:ext uri="{BB962C8B-B14F-4D97-AF65-F5344CB8AC3E}">
        <p14:creationId xmlns:p14="http://schemas.microsoft.com/office/powerpoint/2010/main" val="381992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ommunications\Communications\ACE\ACE toolkit\Slides\slide 3_3 types graphic.jpg">
            <a:extLst>
              <a:ext uri="{FF2B5EF4-FFF2-40B4-BE49-F238E27FC236}">
                <a16:creationId xmlns:a16="http://schemas.microsoft.com/office/drawing/2014/main" id="{3EB45491-E369-4FB8-872F-6A11FACAAA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486" y="1440180"/>
            <a:ext cx="6098069" cy="39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26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2193</Words>
  <Application>Microsoft Office PowerPoint</Application>
  <PresentationFormat>On-screen Show (4:3)</PresentationFormat>
  <Paragraphs>295</Paragraphs>
  <Slides>37</Slides>
  <Notes>8</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Arial</vt:lpstr>
      <vt:lpstr>Avenir Light</vt:lpstr>
      <vt:lpstr>Calibri</vt:lpstr>
      <vt:lpstr>Calibri Light</vt:lpstr>
      <vt:lpstr>Helvetica</vt:lpstr>
      <vt:lpstr>Roboto</vt:lpstr>
      <vt:lpstr>Sylfaen</vt:lpstr>
      <vt:lpstr>Symbol</vt:lpstr>
      <vt:lpstr>Times</vt:lpstr>
      <vt:lpstr>Times New Roman</vt:lpstr>
      <vt:lpstr>Wingdings 2</vt:lpstr>
      <vt:lpstr>Office Theme</vt:lpstr>
      <vt:lpstr>1_Office Theme</vt:lpstr>
      <vt:lpstr>2_Office Theme</vt:lpstr>
      <vt:lpstr>3_Office Theme</vt:lpstr>
      <vt:lpstr>The Impact of Child Maltreatment   Steven Berkowitz, MD Professor of Psychiatry, University Colorado,  School of Medicine Director, Stress, Trauma, Adversity Treatment and Research Center </vt:lpstr>
      <vt:lpstr>Objectives</vt:lpstr>
      <vt:lpstr>What do we mean by Maltreatment?</vt:lpstr>
      <vt:lpstr>PowerPoint Presentation</vt:lpstr>
      <vt:lpstr>Diagnoses seen in children exposed to trauma from NCTSN data</vt:lpstr>
      <vt:lpstr>ACE Studies  Background</vt:lpstr>
      <vt:lpstr>PowerPoint Presentation</vt:lpstr>
      <vt:lpstr>PowerPoint Presentation</vt:lpstr>
      <vt:lpstr>PowerPoint Presentation</vt:lpstr>
      <vt:lpstr>PowerPoint Presentation</vt:lpstr>
      <vt:lpstr>The Impact of ACEs Have a Graded Relationship</vt:lpstr>
      <vt:lpstr>Common Symptoms from Maltreatment</vt:lpstr>
      <vt:lpstr>7 Domains of Impairment in Maltreated Children</vt:lpstr>
      <vt:lpstr>Domains of Impairment in Maltreated Children</vt:lpstr>
      <vt:lpstr>Domains of Impairment in Maltreated Children</vt:lpstr>
      <vt:lpstr>Domains of Impairment in Maltreated Children</vt:lpstr>
      <vt:lpstr>Domains of Impairment in Maltreated Children</vt:lpstr>
      <vt:lpstr>Domains of Impairment in Maltreated Children</vt:lpstr>
      <vt:lpstr>Caveat: In Utero Exposures</vt:lpstr>
      <vt:lpstr>PowerPoint Presentation</vt:lpstr>
      <vt:lpstr>Diagnoses</vt:lpstr>
      <vt:lpstr>Common Symptoms and Related Diagnoses</vt:lpstr>
      <vt:lpstr>PTSD</vt:lpstr>
      <vt:lpstr>The Impact on Brain Development</vt:lpstr>
      <vt:lpstr>Imaging Young Adult Brains Exposed to ELS</vt:lpstr>
      <vt:lpstr>PowerPoint Presentation</vt:lpstr>
      <vt:lpstr>  Maltreatment: Enduring Effects on Brain Structure and Function    </vt:lpstr>
      <vt:lpstr>  Maltreatment has Enduring Effects on Brain Structure Even in Psychiatrically Well Adults    </vt:lpstr>
      <vt:lpstr>  Maltreatment: Enduring Effects on Brain Structure and Function    </vt:lpstr>
      <vt:lpstr>  Maltreatment has Enduring Effects on Brain Structure Even in Psychiatrically Well Adults    </vt:lpstr>
      <vt:lpstr>Psychological Trauma as Injury</vt:lpstr>
      <vt:lpstr>Rethinking “Trauma”: Injury</vt:lpstr>
      <vt:lpstr>Traumatic Brain Injury: Acute</vt:lpstr>
      <vt:lpstr>Traumatic Brain Injuries: Chronic</vt:lpstr>
      <vt:lpstr>Impact on Attorneys</vt:lpstr>
      <vt:lpstr>Taking Care</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Trauma and Stress in the Pediatrician’s Office</dc:title>
  <dc:creator>Berkowitz, Steven</dc:creator>
  <cp:lastModifiedBy>12674</cp:lastModifiedBy>
  <cp:revision>23</cp:revision>
  <dcterms:created xsi:type="dcterms:W3CDTF">2017-11-10T13:02:42Z</dcterms:created>
  <dcterms:modified xsi:type="dcterms:W3CDTF">2020-06-01T17:07:59Z</dcterms:modified>
</cp:coreProperties>
</file>