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637" r:id="rId3"/>
    <p:sldId id="593" r:id="rId4"/>
    <p:sldId id="581" r:id="rId5"/>
    <p:sldId id="582" r:id="rId6"/>
    <p:sldId id="638" r:id="rId7"/>
    <p:sldId id="633" r:id="rId8"/>
    <p:sldId id="626" r:id="rId9"/>
    <p:sldId id="630" r:id="rId10"/>
  </p:sldIdLst>
  <p:sldSz cx="13004800" cy="9753600"/>
  <p:notesSz cx="6743700" cy="98806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indent="1143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indent="3429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000099"/>
    <a:srgbClr val="645AEC"/>
    <a:srgbClr val="FFFF99"/>
    <a:srgbClr val="F5EA0B"/>
    <a:srgbClr val="EA7636"/>
    <a:srgbClr val="F371EA"/>
    <a:srgbClr val="EFEF7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1119" autoAdjust="0"/>
  </p:normalViewPr>
  <p:slideViewPr>
    <p:cSldViewPr>
      <p:cViewPr varScale="1">
        <p:scale>
          <a:sx n="42" d="100"/>
          <a:sy n="42" d="100"/>
        </p:scale>
        <p:origin x="-1382" y="-8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544" y="-72"/>
      </p:cViewPr>
      <p:guideLst>
        <p:guide orient="horz" pos="3112"/>
        <p:guide pos="212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93713"/>
          </a:xfrm>
          <a:prstGeom prst="rect">
            <a:avLst/>
          </a:prstGeom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l" defTabSz="1300163">
              <a:defRPr sz="1200" b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defRPr>
            </a:lvl1pPr>
          </a:lstStyle>
          <a:p>
            <a:pPr>
              <a:defRPr/>
            </a:pPr>
            <a:r>
              <a:rPr lang="en-US"/>
              <a:t>Biblical values of GOD’s Kingdom</a:t>
            </a:r>
          </a:p>
          <a:p>
            <a:pPr>
              <a:defRPr/>
            </a:pPr>
            <a:r>
              <a:rPr lang="en-US"/>
              <a:t>Topic: I value life-long Relationships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38650" y="0"/>
            <a:ext cx="2303463" cy="493713"/>
          </a:xfrm>
          <a:prstGeom prst="rect">
            <a:avLst/>
          </a:prstGeom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Sunday </a:t>
            </a:r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September </a:t>
            </a:r>
            <a:r>
              <a:rPr lang="en-US"/>
              <a:t>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5300"/>
            <a:ext cx="2922588" cy="493713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525" y="9385300"/>
            <a:ext cx="2922588" cy="493713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1A4051-785A-4D20-96CD-3D57569EBF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1700" y="741363"/>
            <a:ext cx="4940300" cy="37052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898525" y="4694238"/>
            <a:ext cx="4946650" cy="44450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Chalkboard SE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Chalkboard SE" charset="0"/>
              </a:rPr>
              <a:t>Second level</a:t>
            </a:r>
          </a:p>
          <a:p>
            <a:pPr lvl="2"/>
            <a:r>
              <a:rPr lang="en-US" noProof="0" smtClean="0">
                <a:sym typeface="Chalkboard SE" charset="0"/>
              </a:rPr>
              <a:t>Third level</a:t>
            </a:r>
          </a:p>
          <a:p>
            <a:pPr lvl="3"/>
            <a:r>
              <a:rPr lang="en-US" noProof="0" smtClean="0">
                <a:sym typeface="Chalkboard SE" charset="0"/>
              </a:rPr>
              <a:t>Fourth level</a:t>
            </a:r>
          </a:p>
          <a:p>
            <a:pPr lvl="4"/>
            <a:r>
              <a:rPr lang="en-US" noProof="0" smtClean="0">
                <a:sym typeface="Chalkboard SE" charset="0"/>
              </a:rPr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19525" y="9385300"/>
            <a:ext cx="2922588" cy="493713"/>
          </a:xfrm>
          <a:prstGeom prst="rect">
            <a:avLst/>
          </a:prstGeom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F01497-93D8-4286-96A4-CCB036AF0A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1pPr>
    <a:lvl2pPr marL="3429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2pPr>
    <a:lvl3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3pPr>
    <a:lvl4pPr marL="10287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4pPr>
    <a:lvl5pPr marL="1371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Chalkboard SE" charset="0"/>
        <a:ea typeface="Chalkboard SE" charset="0"/>
        <a:cs typeface="Chalkboard SE" charset="0"/>
        <a:sym typeface="Chalkboard S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8491538"/>
            <a:ext cx="13004800" cy="126206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8609013"/>
            <a:ext cx="3198813" cy="10144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5975" y="8596313"/>
            <a:ext cx="9648825" cy="10144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59574" y="5743787"/>
            <a:ext cx="9211733" cy="260096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359574" y="8604497"/>
            <a:ext cx="9536853" cy="975360"/>
          </a:xfrm>
        </p:spPr>
        <p:txBody>
          <a:bodyPr anchor="ctr">
            <a:normAutofit/>
          </a:bodyPr>
          <a:lstStyle>
            <a:lvl1pPr marL="0" indent="0" algn="l">
              <a:buNone/>
              <a:defRPr sz="3700">
                <a:solidFill>
                  <a:srgbClr val="FFFFFF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7950" y="8631238"/>
            <a:ext cx="2925763" cy="974725"/>
          </a:xfrm>
        </p:spPr>
        <p:txBody>
          <a:bodyPr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4E27CDD9-BE72-4F86-862D-D171F6141B8F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965450" y="336550"/>
            <a:ext cx="8345488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379200" y="325438"/>
            <a:ext cx="1192213" cy="5413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4CCD5-6516-4AB6-B3BF-F16F5835C19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589DDC-512A-44E3-B6F5-07B4DB5B22CA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994847-3A2A-4EE6-86BC-FF87CC4E5B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670925" y="0"/>
            <a:ext cx="454025" cy="97536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6013" y="866775"/>
            <a:ext cx="323850" cy="8886825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36013" y="0"/>
            <a:ext cx="323850" cy="75882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0107" y="866988"/>
            <a:ext cx="2926080" cy="78457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7"/>
            <a:ext cx="7911253" cy="78457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320213" y="8886825"/>
            <a:ext cx="3143250" cy="519113"/>
          </a:xfrm>
        </p:spPr>
        <p:txBody>
          <a:bodyPr/>
          <a:lstStyle>
            <a:lvl1pPr>
              <a:defRPr/>
            </a:lvl1pPr>
          </a:lstStyle>
          <a:p>
            <a:fld id="{D30C7829-B0E9-4112-B8E6-0531C34D2A18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0875" y="8886825"/>
            <a:ext cx="7926388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517731" y="205582"/>
            <a:ext cx="758825" cy="3476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B04FB9-DEFB-4666-9F12-CD7FDCD2D9B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321" y="1981200"/>
            <a:ext cx="11595947" cy="140885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71321" y="2275840"/>
            <a:ext cx="11595947" cy="63940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510E2-5059-42EE-B711-0CD6BCBFAD87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8EE400-6D6A-4975-8B49-251725655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2166938"/>
            <a:ext cx="13004800" cy="16256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76475"/>
            <a:ext cx="1843088" cy="14081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1038" y="2276475"/>
            <a:ext cx="11053762" cy="14081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3901441"/>
            <a:ext cx="10130650" cy="2379698"/>
          </a:xfrm>
        </p:spPr>
        <p:txBody>
          <a:bodyPr/>
          <a:lstStyle>
            <a:lvl1pPr marL="0" indent="0">
              <a:buNone/>
              <a:defRPr sz="400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2275840"/>
            <a:ext cx="10837333" cy="1408853"/>
          </a:xfrm>
        </p:spPr>
        <p:txBody>
          <a:bodyPr/>
          <a:lstStyle>
            <a:lvl1pPr algn="l">
              <a:buNone/>
              <a:defRPr sz="63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90E5A-3813-4ABA-A9A9-244D2C1F6393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2492375"/>
            <a:ext cx="1843088" cy="998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sz="3400"/>
            </a:lvl1pPr>
          </a:lstStyle>
          <a:p>
            <a:fld id="{7D916047-F755-499A-9BDE-69093EE791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66987" y="2260718"/>
            <a:ext cx="5527040" cy="650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890526" y="2260718"/>
            <a:ext cx="5527040" cy="650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69163E-0ECB-43AD-99B1-5C242EBD4B43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DB8DAF-98B9-417D-8EAD-7AFACBD89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388338"/>
            <a:ext cx="11595947" cy="12372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66987" y="3467947"/>
            <a:ext cx="5527040" cy="509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827520" y="3467947"/>
            <a:ext cx="5527040" cy="5093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66987" y="2492587"/>
            <a:ext cx="5527040" cy="91033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827520" y="2492587"/>
            <a:ext cx="5527040" cy="91033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D2826-D1CA-4906-A0D7-99D72052275C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BB927B-854A-46D9-9F66-0CA0C0AD0C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B7A9B-76FC-41D4-97EC-462E9C2135B0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E9E5B3A-E13D-4A46-BBCE-1C6F0773B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87777-4562-47CB-9950-7CB65ADAB4DB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8886825"/>
            <a:ext cx="758825" cy="541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B3586A-BB22-4B9B-89B3-84E94668EB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987" y="388338"/>
            <a:ext cx="11487573" cy="1237262"/>
          </a:xfrm>
        </p:spPr>
        <p:txBody>
          <a:bodyPr/>
          <a:lstStyle>
            <a:lvl1pPr algn="l">
              <a:buNone/>
              <a:defRPr sz="63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66987" y="2492587"/>
            <a:ext cx="2275840" cy="617728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95069" tIns="260092" rIns="195069" bIns="130046"/>
          <a:lstStyle>
            <a:lvl1pPr marL="0" indent="0">
              <a:spcAft>
                <a:spcPts val="1422"/>
              </a:spcAft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59573" y="2492587"/>
            <a:ext cx="9103360" cy="628565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A943FF-EC27-4141-815A-8958D354F820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4400"/>
            <a:ext cx="758825" cy="347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B16380-000A-4ACA-B419-1A06D42439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6502400"/>
            <a:ext cx="13004800" cy="126206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700" y="6632575"/>
            <a:ext cx="2081213" cy="101441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7100" y="6619875"/>
            <a:ext cx="10807700" cy="10144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2058988" y="0"/>
            <a:ext cx="142875" cy="97663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hangingPunct="1"/>
            <a:endParaRPr lang="en-US">
              <a:solidFill>
                <a:srgbClr val="FFFFFF"/>
              </a:solidFill>
              <a:ea typeface="Helvetica Light" charset="0"/>
              <a:cs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5840" y="7802880"/>
            <a:ext cx="10403840" cy="97536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840" y="6610773"/>
            <a:ext cx="10403840" cy="975360"/>
          </a:xfrm>
        </p:spPr>
        <p:txBody>
          <a:bodyPr/>
          <a:lstStyle>
            <a:lvl1pPr algn="l">
              <a:buNone/>
              <a:defRPr sz="4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19486" y="0"/>
            <a:ext cx="10785314" cy="6498065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4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886825" y="8886825"/>
            <a:ext cx="3792538" cy="519113"/>
          </a:xfrm>
        </p:spPr>
        <p:txBody>
          <a:bodyPr/>
          <a:lstStyle>
            <a:lvl1pPr>
              <a:defRPr/>
            </a:lvl1pPr>
          </a:lstStyle>
          <a:p>
            <a:fld id="{83091A32-D7CD-4A41-A45C-BD32F72EC557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6637338"/>
            <a:ext cx="2058988" cy="9445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fld id="{D36837B4-9452-44BF-A6DA-455E000095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76475" y="8886825"/>
            <a:ext cx="650240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66775" y="325438"/>
            <a:ext cx="11596688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71538" y="1143000"/>
            <a:ext cx="11595100" cy="757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69338" y="8886825"/>
            <a:ext cx="3794125" cy="519113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l" hangingPunct="1">
              <a:defRPr sz="2000">
                <a:solidFill>
                  <a:schemeClr val="tx2"/>
                </a:solidFill>
              </a:defRPr>
            </a:lvl1pPr>
          </a:lstStyle>
          <a:p>
            <a:fld id="{9232CADB-FB76-4CA9-9875-0C73414BFF8F}" type="datetimeFigureOut">
              <a:rPr lang="en-US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66775" y="8886825"/>
            <a:ext cx="7710488" cy="519113"/>
          </a:xfrm>
          <a:prstGeom prst="rect">
            <a:avLst/>
          </a:prstGeom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r" hangingPunct="1">
              <a:defRPr sz="2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67" r:id="rId1"/>
    <p:sldLayoutId id="2147486968" r:id="rId2"/>
    <p:sldLayoutId id="2147486969" r:id="rId3"/>
    <p:sldLayoutId id="2147486970" r:id="rId4"/>
    <p:sldLayoutId id="2147486971" r:id="rId5"/>
    <p:sldLayoutId id="2147486972" r:id="rId6"/>
    <p:sldLayoutId id="2147486973" r:id="rId7"/>
    <p:sldLayoutId id="2147486974" r:id="rId8"/>
    <p:sldLayoutId id="2147486975" r:id="rId9"/>
    <p:sldLayoutId id="2147486976" r:id="rId10"/>
    <p:sldLayoutId id="21474869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Tw Cen MT" pitchFamily="34" charset="0"/>
        </a:defRPr>
      </a:lvl9pPr>
    </p:titleStyle>
    <p:bodyStyle>
      <a:lvl1pPr marL="454025" indent="-454025" algn="l" rtl="0" eaLnBrk="0" fontAlgn="base" hangingPunct="0">
        <a:spcBef>
          <a:spcPts val="1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09638" indent="-388938" algn="l" rtl="0" eaLnBrk="0" fontAlgn="base" hangingPunct="0">
        <a:spcBef>
          <a:spcPts val="788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163" indent="-323850" algn="l" rtl="0" eaLnBrk="0" fontAlgn="base" hangingPunct="0">
        <a:spcBef>
          <a:spcPts val="713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450" indent="-323850" algn="l" rtl="0" eaLnBrk="0" fontAlgn="base" hangingPunct="0">
        <a:spcBef>
          <a:spcPts val="575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323850" algn="l" rtl="0" eaLnBrk="0" fontAlgn="base" hangingPunct="0">
        <a:spcBef>
          <a:spcPts val="575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057" indent="-325115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81195" indent="-325115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771333" indent="-325115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61471" indent="-325115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/>
          </p:cNvSpPr>
          <p:nvPr/>
        </p:nvSpPr>
        <p:spPr bwMode="auto">
          <a:xfrm>
            <a:off x="8559800" y="128588"/>
            <a:ext cx="4445000" cy="4841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1300163"/>
            <a:r>
              <a:rPr lang="en-US" sz="2200" b="1" dirty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9</a:t>
            </a:r>
            <a:r>
              <a:rPr lang="en-US" sz="2200" b="1" baseline="30000" dirty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th</a:t>
            </a:r>
            <a:r>
              <a:rPr lang="en-US" sz="2200" b="1" dirty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 September 2012</a:t>
            </a:r>
            <a:endParaRPr lang="en-US" sz="2200" dirty="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sp>
        <p:nvSpPr>
          <p:cNvPr id="13315" name="Rectangle 1"/>
          <p:cNvSpPr>
            <a:spLocks/>
          </p:cNvSpPr>
          <p:nvPr/>
        </p:nvSpPr>
        <p:spPr bwMode="auto">
          <a:xfrm>
            <a:off x="-25400" y="31731"/>
            <a:ext cx="7366000" cy="69990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 anchor="ctr">
            <a:spAutoFit/>
          </a:bodyPr>
          <a:lstStyle/>
          <a:p>
            <a:pPr algn="l" defTabSz="1300163"/>
            <a:r>
              <a:rPr lang="zh-CN" altLang="en-US" b="1" dirty="0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神国的价值观 </a:t>
            </a:r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(</a:t>
            </a:r>
            <a:r>
              <a:rPr lang="zh-CN" altLang="en-US" b="1" dirty="0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六</a:t>
            </a:r>
            <a:r>
              <a:rPr lang="en-US" altLang="zh-CN" b="1" dirty="0" smtClean="0">
                <a:solidFill>
                  <a:schemeClr val="tx1"/>
                </a:solidFill>
                <a:latin typeface="Arial" pitchFamily="34" charset="0"/>
                <a:ea typeface="Arial Rounded MT Bold" pitchFamily="34" charset="0"/>
                <a:cs typeface="Arial" pitchFamily="34" charset="0"/>
                <a:sym typeface="Arial Rounded MT Bold" pitchFamily="34" charset="0"/>
              </a:rPr>
              <a:t>)</a:t>
            </a:r>
            <a:endParaRPr lang="en-US" altLang="zh-CN" b="1" dirty="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3316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317" name="Rectangle 1"/>
          <p:cNvSpPr>
            <a:spLocks/>
          </p:cNvSpPr>
          <p:nvPr/>
        </p:nvSpPr>
        <p:spPr bwMode="auto">
          <a:xfrm>
            <a:off x="1016000" y="1143000"/>
            <a:ext cx="10972800" cy="162323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 anchor="ctr">
            <a:spAutoFit/>
          </a:bodyPr>
          <a:lstStyle/>
          <a:p>
            <a:pPr algn="dist"/>
            <a:r>
              <a:rPr lang="zh-CN" alt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我珍惜终身的关系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Arial" pitchFamily="34" charset="0"/>
              <a:sym typeface="Arial Rounded MT Bold" pitchFamily="34" charset="0"/>
            </a:endParaRPr>
          </a:p>
        </p:txBody>
      </p:sp>
      <p:sp>
        <p:nvSpPr>
          <p:cNvPr id="13318" name="Rectangle 4"/>
          <p:cNvSpPr>
            <a:spLocks/>
          </p:cNvSpPr>
          <p:nvPr/>
        </p:nvSpPr>
        <p:spPr bwMode="auto">
          <a:xfrm>
            <a:off x="4216400" y="8610600"/>
            <a:ext cx="4648200" cy="76146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algn="dist" defTabSz="1300163"/>
            <a:r>
              <a:rPr lang="zh-TW" altLang="en-US" sz="4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路得记 </a:t>
            </a:r>
            <a:r>
              <a:rPr lang="en-US" altLang="zh-TW" sz="4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1:16</a:t>
            </a:r>
            <a:endParaRPr lang="en-US" sz="4000" dirty="0">
              <a:solidFill>
                <a:schemeClr val="tx1"/>
              </a:solidFill>
              <a:latin typeface="Arial" pitchFamily="34" charset="0"/>
              <a:ea typeface="Arial Rounded MT Bold" pitchFamily="34" charset="0"/>
              <a:cs typeface="Arial" pitchFamily="34" charset="0"/>
            </a:endParaRPr>
          </a:p>
        </p:txBody>
      </p:sp>
      <p:pic>
        <p:nvPicPr>
          <p:cNvPr id="1331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800" y="2667000"/>
            <a:ext cx="11125199" cy="594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19200"/>
          </a:xfrm>
          <a:solidFill>
            <a:srgbClr val="00B0F0">
              <a:alpha val="70195"/>
            </a:srgbClr>
          </a:solidFill>
        </p:spPr>
        <p:txBody>
          <a:bodyPr lIns="120676" tIns="68958" rIns="120676" bIns="68958"/>
          <a:lstStyle/>
          <a:p>
            <a:pPr marL="346075" algn="ctr" defTabSz="1239838" eaLnBrk="1" hangingPunct="1">
              <a:tabLst>
                <a:tab pos="871538" algn="l"/>
              </a:tabLst>
            </a:pPr>
            <a:r>
              <a:rPr lang="zh-TW" altLang="en-US" sz="72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复习：</a:t>
            </a:r>
            <a:endParaRPr lang="en-US" sz="6000" i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4340" name="Rectangle 2"/>
          <p:cNvSpPr>
            <a:spLocks/>
          </p:cNvSpPr>
          <p:nvPr/>
        </p:nvSpPr>
        <p:spPr bwMode="auto">
          <a:xfrm>
            <a:off x="11739563" y="9067800"/>
            <a:ext cx="1265237" cy="6937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0676" tIns="68958" rIns="120676" bIns="68958">
            <a:spAutoFit/>
          </a:bodyPr>
          <a:lstStyle/>
          <a:p>
            <a:pPr algn="r" defTabSz="236538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341" name="Rectangle 3"/>
          <p:cNvSpPr>
            <a:spLocks/>
          </p:cNvSpPr>
          <p:nvPr/>
        </p:nvSpPr>
        <p:spPr bwMode="auto">
          <a:xfrm>
            <a:off x="863600" y="1371600"/>
            <a:ext cx="11125200" cy="844923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0676" tIns="68958" rIns="120676" bIns="68958">
            <a:spAutoFit/>
          </a:bodyPr>
          <a:lstStyle/>
          <a:p>
            <a:pPr marL="854075" lvl="2" indent="-854075" algn="l" defTabSz="692150">
              <a:buFont typeface="Tw Cen MT" pitchFamily="34" charset="0"/>
              <a:buAutoNum type="arabicPeriod"/>
            </a:pPr>
            <a:r>
              <a:rPr lang="zh-CN" altLang="en-US" sz="60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我让</a:t>
            </a:r>
            <a:r>
              <a:rPr lang="zh-CN" alt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异象</a:t>
            </a:r>
            <a:r>
              <a:rPr lang="zh-CN" altLang="en-US" sz="60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掌</a:t>
            </a:r>
            <a:r>
              <a:rPr lang="zh-CN" altLang="en-US" sz="60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管 </a:t>
            </a:r>
            <a:r>
              <a:rPr lang="en-US" altLang="zh-CN" sz="60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-</a:t>
            </a:r>
            <a:r>
              <a:rPr lang="zh-CN" altLang="en-US" sz="60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多结果子</a:t>
            </a:r>
            <a:endParaRPr lang="zh-CN" altLang="en-US" sz="6000" b="1" dirty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854075" lvl="2" indent="-854075" algn="l" defTabSz="692150">
              <a:buFont typeface="Tw Cen MT" pitchFamily="34" charset="0"/>
              <a:buAutoNum type="arabicPeriod"/>
            </a:pPr>
            <a:r>
              <a:rPr lang="zh-CN" altLang="en-US" sz="60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我委身于</a:t>
            </a:r>
            <a:r>
              <a:rPr lang="zh-CN" alt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细胞小组生命</a:t>
            </a:r>
            <a:endParaRPr lang="zh-CN" altLang="en-US" sz="6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854075" lvl="2" indent="-854075" algn="l" defTabSz="692150">
              <a:buFont typeface="Tw Cen MT" pitchFamily="34" charset="0"/>
              <a:buAutoNum type="arabicPeriod"/>
            </a:pPr>
            <a:r>
              <a:rPr lang="zh-CN" altLang="en-US" sz="60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我是</a:t>
            </a:r>
            <a:r>
              <a:rPr lang="zh-CN" alt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门</a:t>
            </a:r>
            <a:r>
              <a:rPr lang="zh-CN" alt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徒</a:t>
            </a:r>
            <a:r>
              <a:rPr lang="zh-CN" altLang="en-US" sz="6600" b="1" dirty="0" smtClean="0">
                <a:solidFill>
                  <a:srgbClr val="FF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altLang="zh-CN" sz="60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–</a:t>
            </a:r>
            <a:r>
              <a:rPr lang="zh-CN" altLang="en-US" sz="60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造门徒</a:t>
            </a:r>
            <a:endParaRPr lang="en-US" sz="6000" b="1" u="sng" dirty="0">
              <a:solidFill>
                <a:srgbClr val="FF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43000" lvl="2" indent="-1143000" algn="l" defTabSz="692150">
              <a:buAutoNum type="arabicPeriod" startAt="4"/>
            </a:pPr>
            <a:r>
              <a:rPr lang="zh-CN" altLang="en-US" sz="60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</a:t>
            </a:r>
            <a:r>
              <a:rPr lang="zh-CN" altLang="en-US" sz="60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对</a:t>
            </a:r>
            <a:r>
              <a:rPr lang="zh-CN" alt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属灵操练</a:t>
            </a:r>
            <a:r>
              <a:rPr lang="zh-CN" altLang="en-US" sz="6000" b="1" dirty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充满激</a:t>
            </a:r>
            <a:r>
              <a:rPr lang="zh-CN" altLang="en-US" sz="60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情</a:t>
            </a:r>
            <a:endParaRPr lang="en-US" altLang="zh-CN" sz="6000" b="1" dirty="0" smtClean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43000" lvl="2" indent="-1143000" algn="l" defTabSz="692150">
              <a:buFontTx/>
              <a:buAutoNum type="arabicPeriod" startAt="4"/>
            </a:pPr>
            <a:r>
              <a:rPr lang="zh-CN" altLang="en-US" sz="60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</a:t>
            </a:r>
            <a:r>
              <a:rPr lang="zh-CN" alt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降服于属灵的掌权</a:t>
            </a:r>
            <a:endParaRPr lang="en-US" altLang="zh-CN" sz="7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43000" lvl="2" indent="-1143000" algn="l" defTabSz="692150">
              <a:buFontTx/>
              <a:buAutoNum type="arabicPeriod" startAt="4"/>
            </a:pPr>
            <a:endParaRPr lang="en-US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143000" lvl="2" indent="-1143000" algn="l" defTabSz="692150">
              <a:buFontTx/>
              <a:buAutoNum type="arabicPeriod" startAt="4"/>
            </a:pPr>
            <a:r>
              <a:rPr lang="zh-CN" altLang="en-US" sz="6000" b="1" dirty="0" smtClean="0">
                <a:solidFill>
                  <a:srgbClr val="000099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</a:t>
            </a:r>
            <a:r>
              <a:rPr lang="zh-CN" altLang="en-US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珍惜</a:t>
            </a:r>
            <a:r>
              <a:rPr lang="zh-CN" alt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终身的关系</a:t>
            </a:r>
          </a:p>
          <a:p>
            <a:pPr marL="1143000" lvl="2" indent="-1143000" algn="l" defTabSz="692150">
              <a:buAutoNum type="arabicPeriod" startAt="4"/>
            </a:pPr>
            <a:endParaRPr lang="zh-CN" altLang="en-US" sz="6000" b="1" dirty="0">
              <a:solidFill>
                <a:srgbClr val="000099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 rot="1621484">
            <a:off x="9167088" y="7273364"/>
            <a:ext cx="3386138" cy="1809750"/>
            <a:chOff x="9474200" y="5427962"/>
            <a:chExt cx="3386138" cy="1808692"/>
          </a:xfrm>
        </p:grpSpPr>
        <p:sp>
          <p:nvSpPr>
            <p:cNvPr id="7" name="32-Point Star 6"/>
            <p:cNvSpPr/>
            <p:nvPr/>
          </p:nvSpPr>
          <p:spPr>
            <a:xfrm>
              <a:off x="9474200" y="5427962"/>
              <a:ext cx="3386138" cy="1808692"/>
            </a:xfrm>
            <a:prstGeom prst="star32">
              <a:avLst>
                <a:gd name="adj" fmla="val 39651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SG">
                <a:solidFill>
                  <a:srgbClr val="FFFFFF"/>
                </a:solidFill>
                <a:latin typeface="Rockwell Extra Bold" pitchFamily="18" charset="0"/>
                <a:ea typeface="Helvetica Light" charset="0"/>
                <a:cs typeface="Helvetica Light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299082" y="5824520"/>
              <a:ext cx="1736374" cy="10150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6000" b="1" spc="50" dirty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Microsoft YaHei" pitchFamily="34" charset="-122"/>
                  <a:ea typeface="Microsoft YaHei" pitchFamily="34" charset="-122"/>
                </a:rPr>
                <a:t>今天</a:t>
              </a:r>
              <a:endPara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219200"/>
            <a:ext cx="13004800" cy="847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19200"/>
          </a:xfrm>
          <a:solidFill>
            <a:srgbClr val="C00000">
              <a:alpha val="59999"/>
            </a:srgbClr>
          </a:solidFill>
        </p:spPr>
        <p:txBody>
          <a:bodyPr lIns="126435" tIns="72248" rIns="126435" bIns="72248"/>
          <a:lstStyle/>
          <a:p>
            <a:pPr marL="107950" algn="ctr" defTabSz="1300163" eaLnBrk="1" hangingPunct="1">
              <a:tabLst>
                <a:tab pos="914400" algn="l"/>
              </a:tabLst>
            </a:pPr>
            <a:r>
              <a:rPr lang="zh-TW" altLang="en-US" sz="66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	路得记 </a:t>
            </a:r>
            <a:r>
              <a:rPr lang="en-US" altLang="zh-TW" sz="66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1:16</a:t>
            </a:r>
            <a:endParaRPr lang="en-US" sz="6000" i="1" dirty="0" smtClean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364" name="Rectangle 3"/>
          <p:cNvSpPr>
            <a:spLocks/>
          </p:cNvSpPr>
          <p:nvPr/>
        </p:nvSpPr>
        <p:spPr bwMode="auto">
          <a:xfrm>
            <a:off x="0" y="1295400"/>
            <a:ext cx="13004800" cy="827120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r>
              <a:rPr lang="zh-CN" altLang="en-US" sz="6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路 得 说 ： </a:t>
            </a:r>
            <a:endParaRPr lang="en-US" altLang="zh-CN" sz="6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r>
              <a:rPr lang="zh-CN" altLang="en-US" sz="6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“不 要 催 我 回 去 不 跟 随 你 ！ </a:t>
            </a:r>
            <a:endParaRPr lang="en-US" altLang="zh-CN" sz="6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r>
              <a:rPr lang="zh-CN" altLang="en-US" sz="6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你 往 哪 里 去 ， </a:t>
            </a:r>
            <a:endParaRPr lang="en-US" altLang="zh-CN" sz="6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r>
              <a:rPr lang="zh-CN" altLang="en-US" sz="6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 也 往 哪 里 去 ； </a:t>
            </a:r>
            <a:endParaRPr lang="en-US" altLang="zh-CN" sz="6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r>
              <a:rPr lang="zh-CN" altLang="en-US" sz="6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你 在 哪 里 住 宿 ， </a:t>
            </a:r>
            <a:endParaRPr lang="en-US" altLang="zh-CN" sz="6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r>
              <a:rPr lang="zh-CN" altLang="en-US" sz="6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我 也 在 哪 里 住 宿 。 </a:t>
            </a:r>
            <a:endParaRPr lang="en-US" altLang="zh-CN" sz="6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r>
              <a:rPr lang="zh-CN" altLang="en-US" sz="6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你 的 国 就 是 我 的 国 ，</a:t>
            </a:r>
            <a:endParaRPr lang="en-US" altLang="zh-CN" sz="6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r>
              <a:rPr lang="zh-CN" altLang="en-US" sz="6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你 的 神 就 是 我 的 神 。“</a:t>
            </a:r>
            <a:endParaRPr lang="en-US" sz="66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447800"/>
          </a:xfrm>
          <a:solidFill>
            <a:srgbClr val="F371EA"/>
          </a:solidFill>
        </p:spPr>
        <p:txBody>
          <a:bodyPr lIns="126435" tIns="72248" rIns="126435" bIns="72248"/>
          <a:lstStyle/>
          <a:p>
            <a:pPr marL="365125"/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我</a:t>
            </a:r>
            <a:r>
              <a:rPr lang="zh-CN" altLang="en-US" sz="7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珍惜终身的关系</a:t>
            </a:r>
            <a:r>
              <a:rPr lang="zh-CN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，当我明白 </a:t>
            </a:r>
            <a:r>
              <a:rPr lang="en-US" altLang="zh-CN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…</a:t>
            </a:r>
            <a:endParaRPr lang="en-SG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7411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7412" name="Rectangle 3"/>
          <p:cNvSpPr>
            <a:spLocks/>
          </p:cNvSpPr>
          <p:nvPr/>
        </p:nvSpPr>
        <p:spPr bwMode="auto">
          <a:xfrm>
            <a:off x="254000" y="1600200"/>
            <a:ext cx="7010400" cy="75941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895350" indent="-895350" algn="l">
              <a:tabLst>
                <a:tab pos="895350" algn="l"/>
                <a:tab pos="987425" algn="l"/>
              </a:tabLst>
            </a:pPr>
            <a:r>
              <a:rPr lang="en-US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1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.	</a:t>
            </a:r>
            <a:r>
              <a:rPr lang="zh-CN" altLang="en-US" sz="7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什么</a:t>
            </a:r>
            <a:r>
              <a:rPr lang="zh-CN" alt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</a:t>
            </a:r>
            <a:r>
              <a:rPr lang="zh-CN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是终身的关系？</a:t>
            </a:r>
            <a:endParaRPr lang="en-SG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0" lvl="2" indent="0" algn="l">
              <a:lnSpc>
                <a:spcPct val="90000"/>
              </a:lnSpc>
              <a:tabLst>
                <a:tab pos="895350" algn="l"/>
                <a:tab pos="987425" algn="l"/>
              </a:tabLst>
            </a:pPr>
            <a:endParaRPr 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914400" indent="-914400" algn="l">
              <a:buAutoNum type="arabicPeriod" startAt="2"/>
              <a:tabLst>
                <a:tab pos="895350" algn="l"/>
                <a:tab pos="987425" algn="l"/>
              </a:tabLst>
            </a:pPr>
            <a:r>
              <a:rPr lang="zh-CN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终身关系的</a:t>
            </a:r>
            <a:r>
              <a:rPr lang="zh-CN" altLang="en-US" sz="7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好处</a:t>
            </a:r>
            <a:r>
              <a:rPr lang="zh-CN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是什么？</a:t>
            </a:r>
            <a:endParaRPr lang="en-US" altLang="zh-CN" sz="6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914400" indent="-914400" algn="l">
              <a:buAutoNum type="arabicPeriod" startAt="2"/>
              <a:tabLst>
                <a:tab pos="895350" algn="l"/>
                <a:tab pos="987425" algn="l"/>
              </a:tabLst>
            </a:pPr>
            <a:endParaRPr lang="en-US" altLang="zh-CN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914400" indent="-914400" algn="l">
              <a:buAutoNum type="arabicPeriod" startAt="2"/>
              <a:tabLst>
                <a:tab pos="895350" algn="l"/>
                <a:tab pos="987425" algn="l"/>
              </a:tabLst>
            </a:pPr>
            <a:r>
              <a:rPr lang="zh-CN" altLang="en-US" sz="7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如何选择</a:t>
            </a:r>
            <a:r>
              <a:rPr lang="zh-CN" alt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</a:t>
            </a:r>
            <a:r>
              <a:rPr lang="zh-CN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终身的关系？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pic>
        <p:nvPicPr>
          <p:cNvPr id="17414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200" y="1676400"/>
            <a:ext cx="5528542" cy="723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www.bible-people.info/RuthAndNaomi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00" y="1524000"/>
            <a:ext cx="11049000" cy="799564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954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26435" tIns="72248" rIns="126435" bIns="72248"/>
          <a:lstStyle/>
          <a:p>
            <a:pPr marL="1700213" indent="-1077913">
              <a:tabLst>
                <a:tab pos="1700213" algn="l"/>
              </a:tabLst>
            </a:pP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1.	</a:t>
            </a:r>
            <a:r>
              <a:rPr lang="zh-CN" altLang="en-US" sz="7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什么</a:t>
            </a:r>
            <a:r>
              <a:rPr lang="zh-CN" alt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</a:t>
            </a:r>
            <a:r>
              <a:rPr lang="zh-CN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是终身的关系？</a:t>
            </a:r>
            <a:endParaRPr lang="en-SG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436" name="Rectangle 3"/>
          <p:cNvSpPr>
            <a:spLocks/>
          </p:cNvSpPr>
          <p:nvPr/>
        </p:nvSpPr>
        <p:spPr bwMode="auto">
          <a:xfrm>
            <a:off x="185738" y="1371600"/>
            <a:ext cx="12412662" cy="8394319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742950" lvl="2" indent="-742950" algn="l">
              <a:buFont typeface="+mj-lt"/>
              <a:buAutoNum type="arabicPeriod"/>
            </a:pPr>
            <a:r>
              <a:rPr lang="zh-TW" alt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拿俄米</a:t>
            </a:r>
            <a:r>
              <a:rPr lang="zh-CN" altLang="en-US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与路得</a:t>
            </a:r>
            <a:endParaRPr lang="en-US" altLang="zh-CN" sz="5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1427163" lvl="3" indent="-719138" algn="l" defTabSz="725488">
              <a:buFont typeface="Arial" pitchFamily="34" charset="0"/>
              <a:buChar char="•"/>
              <a:tabLst>
                <a:tab pos="1427163" algn="l"/>
              </a:tabLst>
            </a:pPr>
            <a:r>
              <a:rPr lang="zh-CN" altLang="en-US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路得说：“</a:t>
            </a:r>
            <a:r>
              <a:rPr lang="zh-CN" altLang="en-US" sz="6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不要催我回去不跟随你</a:t>
            </a:r>
            <a:r>
              <a:rPr lang="zh-CN" altLang="en-US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，你往哪里去，我也往那里去。</a:t>
            </a:r>
            <a:r>
              <a:rPr lang="zh-CN" altLang="en-US" sz="6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你在哪里住宿，我也在那里住宿</a:t>
            </a:r>
            <a:r>
              <a:rPr lang="zh-CN" altLang="en-US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。你的国就是我的国，</a:t>
            </a:r>
            <a:r>
              <a:rPr lang="zh-CN" altLang="en-US" sz="5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你的神就是我的神</a:t>
            </a:r>
            <a:r>
              <a:rPr lang="zh-CN" altLang="en-US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。 </a:t>
            </a:r>
          </a:p>
          <a:p>
            <a:pPr marL="1427163" lvl="3" indent="-719138" algn="l" defTabSz="725488">
              <a:tabLst>
                <a:tab pos="1427163" algn="l"/>
              </a:tabLst>
            </a:pPr>
            <a:r>
              <a:rPr lang="en-US" altLang="zh-CN" sz="4800" b="1" dirty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	</a:t>
            </a:r>
            <a:r>
              <a:rPr lang="zh-CN" altLang="en-US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你在哪里死，我也在那里死，也葬在那里。</a:t>
            </a:r>
            <a:r>
              <a:rPr lang="zh-CN" altLang="en-US" sz="5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除非死能使你我相离</a:t>
            </a:r>
            <a:r>
              <a:rPr lang="zh-CN" altLang="en-US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，不然，愿耶和华重重地降罚与我。”（</a:t>
            </a:r>
            <a:r>
              <a:rPr lang="en-US" altLang="zh-CN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1:</a:t>
            </a:r>
            <a:r>
              <a:rPr lang="zh-CN" altLang="en-US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altLang="zh-CN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16,17)</a:t>
            </a:r>
            <a:r>
              <a:rPr lang="zh-CN" altLang="en-US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</a:p>
          <a:p>
            <a:pPr marL="742950" lvl="2" indent="-742950" algn="l">
              <a:buFont typeface="+mj-lt"/>
              <a:buAutoNum type="arabicPeriod"/>
            </a:pPr>
            <a:endParaRPr lang="en-SG" sz="44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www.bible-people.info/RuthAndNao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3000" y="1524000"/>
            <a:ext cx="5257800" cy="799564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954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26435" tIns="72248" rIns="126435" bIns="72248"/>
          <a:lstStyle/>
          <a:p>
            <a:pPr marL="1700213" indent="-1077913">
              <a:tabLst>
                <a:tab pos="1700213" algn="l"/>
              </a:tabLst>
            </a:pP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1.	</a:t>
            </a:r>
            <a:r>
              <a:rPr lang="zh-CN" altLang="en-US" sz="7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什么</a:t>
            </a:r>
            <a:r>
              <a:rPr lang="zh-CN" altLang="en-US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</a:t>
            </a:r>
            <a:r>
              <a:rPr lang="zh-CN" alt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是终身的关系？</a:t>
            </a:r>
            <a:endParaRPr lang="en-SG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8436" name="Rectangle 3"/>
          <p:cNvSpPr>
            <a:spLocks/>
          </p:cNvSpPr>
          <p:nvPr/>
        </p:nvSpPr>
        <p:spPr bwMode="auto">
          <a:xfrm>
            <a:off x="0" y="1524000"/>
            <a:ext cx="7645400" cy="959464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742950" lvl="2" indent="-742950" algn="l">
              <a:buFont typeface="+mj-lt"/>
              <a:buAutoNum type="arabicPeriod"/>
            </a:pPr>
            <a:r>
              <a:rPr lang="en-US" altLang="zh-CN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STAY</a:t>
            </a:r>
            <a:r>
              <a:rPr lang="zh-CN" alt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</a:t>
            </a:r>
            <a:r>
              <a:rPr lang="en-US" altLang="zh-CN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(</a:t>
            </a:r>
            <a:r>
              <a:rPr lang="zh-CN" alt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留</a:t>
            </a:r>
            <a:r>
              <a:rPr lang="zh-TW" alt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宿</a:t>
            </a:r>
            <a:r>
              <a:rPr lang="en-US" altLang="zh-CN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)</a:t>
            </a:r>
            <a:r>
              <a:rPr lang="zh-CN" altLang="en-US" sz="6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原则</a:t>
            </a:r>
            <a:endParaRPr lang="zh-CN" altLang="en-US" sz="9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1262063" lvl="4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60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S</a:t>
            </a:r>
            <a:r>
              <a:rPr lang="en-US" altLang="zh-CN" sz="6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t</a:t>
            </a:r>
            <a:r>
              <a:rPr lang="en-US" altLang="zh-CN" sz="5400" b="1" dirty="0" err="1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ayer</a:t>
            </a:r>
            <a:r>
              <a:rPr lang="zh-CN" altLang="en-US" sz="54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altLang="zh-CN" sz="54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-</a:t>
            </a:r>
            <a:r>
              <a:rPr lang="zh-CN" altLang="en-US" sz="54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zh-CN" altLang="en-US" sz="54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留</a:t>
            </a:r>
            <a:r>
              <a:rPr lang="zh-CN" altLang="en-US" sz="54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宿者</a:t>
            </a:r>
            <a:endParaRPr lang="en-US" altLang="zh-CN" sz="5400" b="1" dirty="0" smtClean="0">
              <a:solidFill>
                <a:srgbClr val="0000FF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262063" lvl="4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6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T</a:t>
            </a:r>
            <a:r>
              <a:rPr lang="en-US" altLang="zh-CN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estament</a:t>
            </a:r>
            <a:r>
              <a:rPr lang="zh-CN" altLang="en-US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altLang="zh-CN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-</a:t>
            </a:r>
            <a:r>
              <a:rPr lang="zh-CN" altLang="en-US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zh-CN" altLang="en-US" sz="4800" b="1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盟</a:t>
            </a:r>
            <a:r>
              <a:rPr lang="zh-CN" altLang="en-US" sz="4800" b="1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约者</a:t>
            </a:r>
            <a:endParaRPr lang="en-US" altLang="zh-CN" sz="4800" b="1" dirty="0" smtClean="0">
              <a:solidFill>
                <a:srgbClr val="0000FF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262063" lvl="4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6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A</a:t>
            </a:r>
            <a:r>
              <a:rPr lang="en-US" altLang="zh-CN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greement</a:t>
            </a:r>
            <a:r>
              <a:rPr lang="zh-CN" altLang="en-US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altLang="zh-CN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-</a:t>
            </a:r>
            <a:r>
              <a:rPr lang="zh-CN" altLang="en-US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一致</a:t>
            </a:r>
            <a:endParaRPr lang="en-US" altLang="zh-CN" sz="4800" b="1" dirty="0" smtClean="0">
              <a:solidFill>
                <a:srgbClr val="0000FF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262063" lvl="4" indent="-4572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6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Y</a:t>
            </a:r>
            <a:r>
              <a:rPr lang="en-US" altLang="zh-CN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ield</a:t>
            </a:r>
            <a:r>
              <a:rPr lang="zh-CN" altLang="en-US" sz="40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</a:t>
            </a:r>
            <a:r>
              <a:rPr lang="en-US" altLang="zh-CN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-</a:t>
            </a:r>
            <a:r>
              <a:rPr lang="zh-CN" altLang="en-US" sz="4800" b="1" dirty="0" smtClean="0">
                <a:solidFill>
                  <a:srgbClr val="0000FF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 降服于导师</a:t>
            </a:r>
            <a:endParaRPr lang="en-US" altLang="zh-CN" sz="4800" b="1" dirty="0" smtClean="0">
              <a:solidFill>
                <a:srgbClr val="0000FF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428750" lvl="4" indent="-742950" algn="l">
              <a:buFont typeface="Arial" pitchFamily="34" charset="0"/>
              <a:buChar char="•"/>
            </a:pPr>
            <a:endParaRPr lang="en-US" altLang="zh-CN" sz="4800" b="1" dirty="0" smtClean="0">
              <a:solidFill>
                <a:srgbClr val="0000FF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428750" lvl="4" indent="-742950" algn="l">
              <a:buFont typeface="Arial" pitchFamily="34" charset="0"/>
              <a:buChar char="•"/>
            </a:pPr>
            <a:endParaRPr lang="en-US" altLang="zh-CN" sz="4800" b="1" dirty="0" smtClean="0">
              <a:solidFill>
                <a:srgbClr val="0000FF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1428750" lvl="4" indent="-742950" algn="l">
              <a:buFont typeface="Arial" pitchFamily="34" charset="0"/>
              <a:buChar char="•"/>
            </a:pPr>
            <a:endParaRPr lang="en-SG" sz="4400" b="1" i="1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1428750" lvl="4" indent="-742950" algn="l">
              <a:buFont typeface="Arial" pitchFamily="34" charset="0"/>
              <a:buChar char="•"/>
            </a:pPr>
            <a:endParaRPr lang="en-SG" sz="48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371600"/>
          </a:xfrm>
          <a:solidFill>
            <a:srgbClr val="92D050"/>
          </a:solidFill>
        </p:spPr>
        <p:txBody>
          <a:bodyPr lIns="126435" tIns="72248" rIns="126435" bIns="72248"/>
          <a:lstStyle/>
          <a:p>
            <a:pPr marL="1262063" indent="-896938">
              <a:buFont typeface="+mj-lt"/>
              <a:buAutoNum type="arabicPeriod" startAt="2"/>
              <a:tabLst>
                <a:tab pos="1262063" algn="l"/>
              </a:tabLst>
            </a:pPr>
            <a:r>
              <a:rPr lang="zh-CN" alt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终身关系的</a:t>
            </a:r>
            <a:r>
              <a:rPr lang="zh-CN" altLang="en-US" sz="7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好处</a:t>
            </a:r>
            <a:r>
              <a:rPr lang="zh-CN" alt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是什么？</a:t>
            </a:r>
            <a:endParaRPr lang="en-US" altLang="zh-CN" sz="6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11739563" y="9067800"/>
            <a:ext cx="1265237" cy="7000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0484" name="Rectangle 3"/>
          <p:cNvSpPr>
            <a:spLocks/>
          </p:cNvSpPr>
          <p:nvPr/>
        </p:nvSpPr>
        <p:spPr bwMode="auto">
          <a:xfrm>
            <a:off x="185738" y="1600200"/>
            <a:ext cx="12565062" cy="414700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zh-TW" altLang="en-US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生命</a:t>
            </a:r>
            <a:r>
              <a:rPr lang="zh-CN" altLang="en-US" sz="4800" b="1" dirty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的</a:t>
            </a:r>
            <a:r>
              <a:rPr lang="zh-TW" altLang="en-US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成功</a:t>
            </a:r>
            <a:endParaRPr lang="en-US" altLang="zh-TW" sz="48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48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1 + 1 = 3</a:t>
            </a:r>
          </a:p>
          <a:p>
            <a:pPr marL="742950" indent="-742950" algn="l">
              <a:buFont typeface="+mj-lt"/>
              <a:buAutoNum type="arabicPeriod"/>
            </a:pPr>
            <a:endParaRPr lang="en-US" b="1" i="1" dirty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algn="l"/>
            <a:r>
              <a:rPr lang="zh-TW" altLang="en-US" sz="4000" b="1" dirty="0" smtClean="0">
                <a:latin typeface="Microsoft JhengHei" pitchFamily="34" charset="-120"/>
                <a:ea typeface="Microsoft JhengHei" pitchFamily="34" charset="-120"/>
              </a:rPr>
              <a:t>传道</a:t>
            </a:r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书 </a:t>
            </a:r>
            <a:r>
              <a:rPr lang="en-US" altLang="zh-CN" sz="4000" b="1" dirty="0" smtClean="0">
                <a:latin typeface="Microsoft JhengHei" pitchFamily="34" charset="-120"/>
                <a:ea typeface="Microsoft JhengHei" pitchFamily="34" charset="-120"/>
              </a:rPr>
              <a:t>4:9 </a:t>
            </a:r>
          </a:p>
          <a:p>
            <a:pPr algn="l"/>
            <a:r>
              <a:rPr lang="zh-CN" altLang="en-US" sz="4400" b="1" dirty="0" smtClean="0">
                <a:latin typeface="Microsoft JhengHei" pitchFamily="34" charset="-120"/>
                <a:ea typeface="Microsoft JhengHei" pitchFamily="34" charset="-120"/>
              </a:rPr>
              <a:t>“两个人总比一个人好，因为二人劳碌同得美好的果效。 ”</a:t>
            </a:r>
            <a:endParaRPr lang="en-SG" sz="4400" b="1" i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130048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219200"/>
          </a:xfrm>
          <a:solidFill>
            <a:srgbClr val="FFC000">
              <a:alpha val="74901"/>
            </a:srgbClr>
          </a:solidFill>
        </p:spPr>
        <p:txBody>
          <a:bodyPr lIns="126435" tIns="72248" rIns="126435" bIns="72248"/>
          <a:lstStyle/>
          <a:p>
            <a:pPr marL="1508125" indent="-1143000">
              <a:buFont typeface="+mj-lt"/>
              <a:buAutoNum type="arabicPeriod" startAt="3"/>
              <a:tabLst>
                <a:tab pos="1352550" algn="l"/>
              </a:tabLst>
            </a:pPr>
            <a:r>
              <a:rPr lang="zh-CN" altLang="en-US" sz="66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如何选择</a:t>
            </a:r>
            <a:r>
              <a:rPr lang="zh-CN" alt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</a:t>
            </a:r>
            <a:r>
              <a:rPr lang="zh-CN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终身的关系？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</p:txBody>
      </p:sp>
      <p:sp>
        <p:nvSpPr>
          <p:cNvPr id="22531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254000" y="1371600"/>
            <a:ext cx="12420600" cy="319289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895350" indent="-895350" algn="l">
              <a:buFont typeface="Arial" pitchFamily="34" charset="0"/>
              <a:buChar char="•"/>
              <a:tabLst>
                <a:tab pos="895350" algn="l"/>
              </a:tabLst>
            </a:pPr>
            <a:r>
              <a:rPr lang="zh-TW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道</a:t>
            </a:r>
            <a:r>
              <a:rPr lang="zh-CN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路</a:t>
            </a:r>
            <a:endParaRPr lang="en-US" altLang="zh-CN" sz="66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895350" indent="-895350" algn="l">
              <a:buFont typeface="Arial" pitchFamily="34" charset="0"/>
              <a:buChar char="•"/>
              <a:tabLst>
                <a:tab pos="895350" algn="l"/>
              </a:tabLst>
            </a:pPr>
            <a:r>
              <a:rPr lang="zh-CN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目的地</a:t>
            </a:r>
            <a:endParaRPr lang="en-US" altLang="zh-CN" sz="6600" b="1" dirty="0" smtClean="0">
              <a:solidFill>
                <a:srgbClr val="C00000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</a:endParaRPr>
          </a:p>
          <a:p>
            <a:pPr marL="895350" indent="-895350" algn="l">
              <a:buFont typeface="Arial" pitchFamily="34" charset="0"/>
              <a:buChar char="•"/>
              <a:tabLst>
                <a:tab pos="895350" algn="l"/>
              </a:tabLst>
            </a:pPr>
            <a:r>
              <a:rPr lang="zh-CN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 同行人 （昨日</a:t>
            </a:r>
            <a:r>
              <a:rPr lang="en-US" altLang="zh-CN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, </a:t>
            </a:r>
            <a:r>
              <a:rPr lang="zh-TW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今日</a:t>
            </a:r>
            <a:r>
              <a:rPr lang="en-US" altLang="zh-TW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, </a:t>
            </a:r>
            <a:r>
              <a:rPr lang="zh-TW" altLang="en-US" sz="6600" b="1" dirty="0" smtClean="0">
                <a:solidFill>
                  <a:srgbClr val="C00000"/>
                </a:solidFill>
                <a:latin typeface="Microsoft JhengHei" pitchFamily="34" charset="-120"/>
                <a:ea typeface="Microsoft JhengHei" pitchFamily="34" charset="-120"/>
                <a:cs typeface="Arial" pitchFamily="34" charset="0"/>
              </a:rPr>
              <a:t>未来</a:t>
            </a:r>
            <a:endParaRPr lang="en-US" sz="4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3"/>
          <p:cNvSpPr>
            <a:spLocks/>
          </p:cNvSpPr>
          <p:nvPr/>
        </p:nvSpPr>
        <p:spPr bwMode="auto">
          <a:xfrm>
            <a:off x="406400" y="4724400"/>
            <a:ext cx="11795125" cy="125390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marL="0" lvl="2" indent="0" defTabSz="725488">
              <a:lnSpc>
                <a:spcPct val="90000"/>
              </a:lnSpc>
            </a:pPr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“与智慧人同行的，必得智慧；和愚昧人作伴的，</a:t>
            </a:r>
            <a:endParaRPr lang="en-US" altLang="zh-CN" sz="4000" b="1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0" lvl="2" indent="0" defTabSz="725488">
              <a:lnSpc>
                <a:spcPct val="90000"/>
              </a:lnSpc>
            </a:pPr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必受亏损。“</a:t>
            </a:r>
            <a:r>
              <a:rPr lang="zh-TW" altLang="en-US" sz="4000" b="1" dirty="0" smtClean="0">
                <a:latin typeface="Microsoft JhengHei" pitchFamily="34" charset="-120"/>
                <a:ea typeface="Microsoft JhengHei" pitchFamily="34" charset="-120"/>
              </a:rPr>
              <a:t> 箴言</a:t>
            </a:r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altLang="zh-CN" sz="4000" b="1" dirty="0" smtClean="0">
                <a:latin typeface="Microsoft JhengHei" pitchFamily="34" charset="-120"/>
                <a:ea typeface="Microsoft JhengHei" pitchFamily="34" charset="-120"/>
              </a:rPr>
              <a:t>13</a:t>
            </a:r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：</a:t>
            </a:r>
            <a:r>
              <a:rPr lang="en-US" altLang="zh-CN" sz="4000" b="1" dirty="0" smtClean="0">
                <a:latin typeface="Microsoft JhengHei" pitchFamily="34" charset="-120"/>
                <a:ea typeface="Microsoft JhengHei" pitchFamily="34" charset="-120"/>
              </a:rPr>
              <a:t>20</a:t>
            </a:r>
            <a:endParaRPr lang="en-US" sz="3800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3600"/>
            <a:ext cx="130048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800" cy="1371600"/>
          </a:xfrm>
          <a:solidFill>
            <a:srgbClr val="645AEC">
              <a:alpha val="79999"/>
            </a:srgbClr>
          </a:solidFill>
        </p:spPr>
        <p:txBody>
          <a:bodyPr lIns="126435" tIns="72248" rIns="126435" bIns="72248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 </a:t>
            </a:r>
            <a:r>
              <a:rPr lang="zh-TW" altLang="en-US" sz="8000" b="1" dirty="0" smtClean="0">
                <a:solidFill>
                  <a:schemeClr val="tx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  <a:sym typeface="Arial Rounded MT Bold" pitchFamily="34" charset="0"/>
              </a:rPr>
              <a:t>应用</a:t>
            </a:r>
            <a:endParaRPr lang="en-SG" sz="8000" b="1" i="1" dirty="0" smtClean="0">
              <a:solidFill>
                <a:srgbClr val="000099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25603" name="Rectangle 2"/>
          <p:cNvSpPr>
            <a:spLocks/>
          </p:cNvSpPr>
          <p:nvPr/>
        </p:nvSpPr>
        <p:spPr bwMode="auto">
          <a:xfrm>
            <a:off x="11739563" y="9067800"/>
            <a:ext cx="1265237" cy="6858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lIns="126435" tIns="72248" rIns="126435" bIns="72248">
            <a:spAutoFit/>
          </a:bodyPr>
          <a:lstStyle/>
          <a:p>
            <a:pPr algn="r" defTabSz="249238"/>
            <a:r>
              <a:rPr lang="en-US" sz="350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13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5604" name="Rectangle 3"/>
          <p:cNvSpPr>
            <a:spLocks/>
          </p:cNvSpPr>
          <p:nvPr/>
        </p:nvSpPr>
        <p:spPr bwMode="auto">
          <a:xfrm>
            <a:off x="330200" y="1600200"/>
            <a:ext cx="12420600" cy="396849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wrap="square" lIns="126435" tIns="72248" rIns="126435" bIns="72248">
            <a:spAutoFit/>
          </a:bodyPr>
          <a:lstStyle/>
          <a:p>
            <a:pPr marL="0" lvl="2" indent="0" defTabSz="725488">
              <a:lnSpc>
                <a:spcPct val="90000"/>
              </a:lnSpc>
            </a:pPr>
            <a:r>
              <a:rPr lang="zh-TW" altLang="en-US" sz="1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什么</a:t>
            </a:r>
            <a:r>
              <a:rPr lang="zh-CN" altLang="en-US" sz="1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心态</a:t>
            </a:r>
            <a:endParaRPr lang="en-US" altLang="zh-CN" sz="13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  <a:p>
            <a:pPr marL="0" lvl="2" indent="0" defTabSz="725488">
              <a:lnSpc>
                <a:spcPct val="90000"/>
              </a:lnSpc>
            </a:pPr>
            <a:r>
              <a:rPr lang="zh-TW" altLang="en-US" sz="1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改变</a:t>
            </a:r>
            <a:r>
              <a:rPr lang="en-US" sz="1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Arial" pitchFamily="34" charset="0"/>
                <a:sym typeface="Arial Rounded MT Bold" pitchFamily="34" charset="0"/>
              </a:rPr>
              <a:t>?</a:t>
            </a:r>
            <a:endParaRPr lang="en-US" sz="2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Arial" pitchFamily="34" charset="0"/>
              <a:sym typeface="Arial Rounded MT Bold" pitchFamily="34" charset="0"/>
            </a:endParaRPr>
          </a:p>
        </p:txBody>
      </p:sp>
      <p:pic>
        <p:nvPicPr>
          <p:cNvPr id="2560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13004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8180</TotalTime>
  <Words>393</Words>
  <Application>Microsoft Office PowerPoint</Application>
  <PresentationFormat>Custom</PresentationFormat>
  <Paragraphs>64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Slide 1</vt:lpstr>
      <vt:lpstr>复习：</vt:lpstr>
      <vt:lpstr> 路得记 1:16</vt:lpstr>
      <vt:lpstr>我珍惜终身的关系，当我明白 …</vt:lpstr>
      <vt:lpstr>1. 什么 是终身的关系？</vt:lpstr>
      <vt:lpstr>1. 什么 是终身的关系？</vt:lpstr>
      <vt:lpstr>终身关系的好处是什么？</vt:lpstr>
      <vt:lpstr>如何选择 终身的关系？</vt:lpstr>
      <vt:lpstr> 应用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David Seow</cp:lastModifiedBy>
  <cp:revision>1232</cp:revision>
  <cp:lastPrinted>2012-09-06T07:35:12Z</cp:lastPrinted>
  <dcterms:modified xsi:type="dcterms:W3CDTF">2012-09-16T00:27:24Z</dcterms:modified>
</cp:coreProperties>
</file>