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8" r:id="rId3"/>
    <p:sldId id="257" r:id="rId4"/>
    <p:sldId id="269" r:id="rId5"/>
    <p:sldId id="258" r:id="rId6"/>
    <p:sldId id="263" r:id="rId7"/>
    <p:sldId id="259" r:id="rId8"/>
    <p:sldId id="266" r:id="rId9"/>
    <p:sldId id="261" r:id="rId10"/>
    <p:sldId id="262" r:id="rId11"/>
    <p:sldId id="264" r:id="rId12"/>
    <p:sldId id="265" r:id="rId13"/>
    <p:sldId id="267" r:id="rId14"/>
    <p:sldId id="26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282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64791-9584-43F4-988E-44C1ED03D91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42F7D-8886-47D6-9A1B-1CB3347544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8154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342F7D-8886-47D6-9A1B-1CB33475447C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5221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7868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861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4808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9495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9555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8043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4942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0407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45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598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975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736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269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521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365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996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298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44A8D-A86E-4DB7-B675-FBC9FC0EC1CA}" type="datetimeFigureOut">
              <a:rPr lang="en-AU" smtClean="0"/>
              <a:t>28/11/2023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825D8-03DD-4B5A-8186-394606BC3A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1298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aws-solutions/automated-security-response-on-aws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7330B-7A1B-BAD5-F73F-EE7AB1ECCE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" kern="1400" spc="-5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AWS Security Configuration and Automation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CB58DA-45FA-8B29-61A7-050C7EE1C4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AWS Security Landscape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to AWS Security Hub and AWS Config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53743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50003-39E0-5991-8846-D1932E7CC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What is security hub automated security response?</a:t>
            </a: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E136D06E-D08E-AF83-23C2-66BC61F942C2}"/>
              </a:ext>
            </a:extLst>
          </p:cNvPr>
          <p:cNvSpPr txBox="1"/>
          <p:nvPr/>
        </p:nvSpPr>
        <p:spPr>
          <a:xfrm>
            <a:off x="850123" y="2401171"/>
            <a:ext cx="11042976" cy="34470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200" b="1" dirty="0">
                <a:latin typeface="Questrial"/>
                <a:ea typeface="Questrial"/>
                <a:cs typeface="Questrial"/>
              </a:rPr>
              <a:t>AWS-native tools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200" b="1" dirty="0">
                <a:latin typeface="Questrial"/>
                <a:ea typeface="Questrial"/>
                <a:cs typeface="Questrial"/>
              </a:rPr>
              <a:t>Ready-to-deploy automation framework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200" b="1" dirty="0">
                <a:latin typeface="Questrial"/>
                <a:ea typeface="Questrial"/>
                <a:cs typeface="Questrial"/>
              </a:rPr>
              <a:t>A library of automated runbooks that resolve common misconfigurations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200" b="1" dirty="0">
                <a:latin typeface="Questrial"/>
                <a:ea typeface="Questrial"/>
                <a:cs typeface="Questrial"/>
              </a:rPr>
              <a:t>Remediation runbooks simply perform best practice remediations steps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200" dirty="0">
                <a:latin typeface="Questrial"/>
                <a:ea typeface="Questrial"/>
                <a:cs typeface="Questrial"/>
              </a:rPr>
              <a:t>&gt;600 enterprises use ASR globally</a:t>
            </a:r>
            <a:endParaRPr lang="en-US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132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3B273-043B-2665-007A-660EEF67A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Questrial"/>
                <a:ea typeface="Questrial"/>
                <a:cs typeface="Questrial"/>
              </a:rPr>
              <a:t>HOW</a:t>
            </a:r>
            <a:r>
              <a:rPr lang="en-US" sz="3600" b="1" dirty="0">
                <a:solidFill>
                  <a:srgbClr val="FF8400"/>
                </a:solidFill>
                <a:latin typeface="Questrial"/>
                <a:ea typeface="Questrial"/>
                <a:cs typeface="Questrial"/>
              </a:rPr>
              <a:t> </a:t>
            </a:r>
            <a:r>
              <a:rPr lang="en-AU" dirty="0"/>
              <a:t>security hub ASR</a:t>
            </a:r>
            <a:r>
              <a:rPr lang="en-US" sz="3600" b="1" dirty="0">
                <a:solidFill>
                  <a:srgbClr val="FF8400"/>
                </a:solidFill>
                <a:latin typeface="Questrial"/>
                <a:ea typeface="Questrial"/>
                <a:cs typeface="Questrial"/>
              </a:rPr>
              <a:t> </a:t>
            </a:r>
            <a:r>
              <a:rPr lang="en-US" sz="3600" b="1" dirty="0">
                <a:latin typeface="Questrial"/>
                <a:ea typeface="Questrial"/>
                <a:cs typeface="Questrial"/>
              </a:rPr>
              <a:t>works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3541-67A5-C1C9-8B5D-607133DF2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AWS Security Hub</a:t>
            </a:r>
          </a:p>
          <a:p>
            <a:r>
              <a:rPr lang="en-AU" dirty="0"/>
              <a:t>AWS Config</a:t>
            </a:r>
          </a:p>
          <a:p>
            <a:r>
              <a:rPr lang="en-AU" dirty="0"/>
              <a:t>Step Functions</a:t>
            </a:r>
          </a:p>
          <a:p>
            <a:r>
              <a:rPr lang="en-AU" dirty="0"/>
              <a:t>IAM Roles</a:t>
            </a:r>
          </a:p>
          <a:p>
            <a:r>
              <a:rPr lang="en-AU" dirty="0" err="1"/>
              <a:t>EventBridge</a:t>
            </a:r>
            <a:r>
              <a:rPr lang="en-AU" dirty="0"/>
              <a:t> rules</a:t>
            </a:r>
          </a:p>
          <a:p>
            <a:r>
              <a:rPr lang="en-AU" dirty="0"/>
              <a:t>Systems Manager</a:t>
            </a:r>
          </a:p>
        </p:txBody>
      </p:sp>
    </p:spTree>
    <p:extLst>
      <p:ext uri="{BB962C8B-B14F-4D97-AF65-F5344CB8AC3E}">
        <p14:creationId xmlns:p14="http://schemas.microsoft.com/office/powerpoint/2010/main" val="344626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25A82D98-34FC-5DE7-F751-B73828A08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17" y="1159903"/>
            <a:ext cx="10420789" cy="5508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06F78D-FE62-F262-807E-D1ED3A062F3C}"/>
              </a:ext>
            </a:extLst>
          </p:cNvPr>
          <p:cNvSpPr txBox="1"/>
          <p:nvPr/>
        </p:nvSpPr>
        <p:spPr>
          <a:xfrm>
            <a:off x="2876257" y="279919"/>
            <a:ext cx="77033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/>
              <a:t>SECURITY HUB ASR ARCHITECTURE DIAGRAM</a:t>
            </a:r>
          </a:p>
        </p:txBody>
      </p:sp>
    </p:spTree>
    <p:extLst>
      <p:ext uri="{BB962C8B-B14F-4D97-AF65-F5344CB8AC3E}">
        <p14:creationId xmlns:p14="http://schemas.microsoft.com/office/powerpoint/2010/main" val="4285501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AC7ED-5C87-474E-5557-76125864E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latin typeface="Questrial"/>
                <a:ea typeface="Questrial"/>
                <a:cs typeface="Questrial"/>
              </a:rPr>
              <a:t>How to install ASR</a:t>
            </a:r>
            <a:endParaRPr lang="en-AU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AB8E504-E928-5F9E-13E1-CB47F7609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1548"/>
            <a:ext cx="6914017" cy="3539413"/>
          </a:xfrm>
        </p:spPr>
        <p:txBody>
          <a:bodyPr>
            <a:normAutofit/>
          </a:bodyPr>
          <a:lstStyle/>
          <a:p>
            <a:pPr marL="9144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600" b="1" dirty="0">
                <a:latin typeface="Questrial"/>
                <a:ea typeface="Questrial"/>
                <a:cs typeface="Questrial"/>
              </a:rPr>
              <a:t>Enable AWS Security Hub/Config and Consolidated Findings</a:t>
            </a:r>
          </a:p>
          <a:p>
            <a:pPr marL="9144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600" b="1" dirty="0">
                <a:latin typeface="Questrial"/>
                <a:ea typeface="Questrial"/>
                <a:cs typeface="Questrial"/>
              </a:rPr>
              <a:t>Deploy the SHASR Admin account stack  (</a:t>
            </a:r>
            <a:r>
              <a:rPr lang="en-AU" sz="1600" b="1" dirty="0" err="1">
                <a:solidFill>
                  <a:srgbClr val="FF0000"/>
                </a:solidFill>
                <a:latin typeface="Questrial"/>
                <a:ea typeface="Questrial"/>
                <a:cs typeface="Questrial"/>
              </a:rPr>
              <a:t>aws</a:t>
            </a:r>
            <a:r>
              <a:rPr lang="en-AU" sz="1600" b="1" dirty="0">
                <a:solidFill>
                  <a:srgbClr val="FF0000"/>
                </a:solidFill>
                <a:latin typeface="Questrial"/>
                <a:ea typeface="Questrial"/>
                <a:cs typeface="Questrial"/>
              </a:rPr>
              <a:t>-</a:t>
            </a:r>
            <a:r>
              <a:rPr lang="en-AU" sz="1600" b="1" dirty="0" err="1">
                <a:solidFill>
                  <a:srgbClr val="FF0000"/>
                </a:solidFill>
                <a:latin typeface="Questrial"/>
                <a:ea typeface="Questrial"/>
                <a:cs typeface="Questrial"/>
              </a:rPr>
              <a:t>sharr</a:t>
            </a:r>
            <a:r>
              <a:rPr lang="en-AU" sz="1600" b="1" dirty="0">
                <a:solidFill>
                  <a:srgbClr val="FF0000"/>
                </a:solidFill>
                <a:latin typeface="Questrial"/>
                <a:ea typeface="Questrial"/>
                <a:cs typeface="Questrial"/>
              </a:rPr>
              <a:t>-deploy</a:t>
            </a:r>
            <a:r>
              <a:rPr lang="en-AU" sz="1600" b="1" dirty="0">
                <a:latin typeface="Questrial"/>
                <a:ea typeface="Questrial"/>
                <a:cs typeface="Questrial"/>
              </a:rPr>
              <a:t>)</a:t>
            </a:r>
          </a:p>
          <a:p>
            <a:pPr marL="1371600" lvl="1" indent="-457200" fontAlgn="base">
              <a:buFont typeface="Arial" panose="020B0604020202020204" pitchFamily="34" charset="0"/>
              <a:buChar char="•"/>
            </a:pPr>
            <a:r>
              <a:rPr lang="en-AU" sz="1600" b="1" dirty="0">
                <a:latin typeface="Questrial"/>
                <a:ea typeface="Questrial"/>
                <a:cs typeface="Questrial"/>
              </a:rPr>
              <a:t>installs the core components of the solution</a:t>
            </a:r>
          </a:p>
          <a:p>
            <a:pPr marL="1371600" lvl="1" indent="-457200" fontAlgn="base">
              <a:buFont typeface="Arial" panose="020B0604020202020204" pitchFamily="34" charset="0"/>
              <a:buChar char="•"/>
            </a:pPr>
            <a:r>
              <a:rPr lang="en-AU" sz="1600" b="1" dirty="0">
                <a:latin typeface="Questrial"/>
                <a:ea typeface="Questrial"/>
                <a:cs typeface="Questrial"/>
              </a:rPr>
              <a:t>configures the security standards</a:t>
            </a:r>
          </a:p>
          <a:p>
            <a:pPr marL="1371600" lvl="1" indent="-457200" fontAlgn="base">
              <a:buFont typeface="Arial" panose="020B0604020202020204" pitchFamily="34" charset="0"/>
              <a:buChar char="•"/>
            </a:pPr>
            <a:r>
              <a:rPr lang="en-AU" sz="1600" b="1" dirty="0">
                <a:latin typeface="Questrial"/>
                <a:ea typeface="Questrial"/>
                <a:cs typeface="Questrial"/>
              </a:rPr>
              <a:t>creates integration with AWS Security Hub’s custom action</a:t>
            </a:r>
          </a:p>
          <a:p>
            <a:pPr marL="1371600" lvl="1" indent="-457200" fontAlgn="base">
              <a:buFont typeface="Arial" panose="020B0604020202020204" pitchFamily="34" charset="0"/>
              <a:buChar char="•"/>
            </a:pPr>
            <a:r>
              <a:rPr lang="en-AU" sz="1600" b="1" dirty="0">
                <a:latin typeface="Questrial"/>
                <a:ea typeface="Questrial"/>
                <a:cs typeface="Questrial"/>
              </a:rPr>
              <a:t>allows users to select findings for remediation</a:t>
            </a:r>
          </a:p>
          <a:p>
            <a:pPr marL="1371600" lvl="1" indent="-457200" fontAlgn="base">
              <a:buFont typeface="Arial" panose="020B0604020202020204" pitchFamily="34" charset="0"/>
              <a:buChar char="•"/>
            </a:pPr>
            <a:r>
              <a:rPr lang="en-AU" sz="1600" b="1" dirty="0">
                <a:latin typeface="Questrial"/>
                <a:ea typeface="Questrial"/>
                <a:cs typeface="Questrial"/>
              </a:rPr>
              <a:t>installs the remediation using an AWS Step Functions </a:t>
            </a: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6EBF711B-8B13-2D0D-A71C-018F11637712}"/>
              </a:ext>
            </a:extLst>
          </p:cNvPr>
          <p:cNvSpPr txBox="1">
            <a:spLocks/>
          </p:cNvSpPr>
          <p:nvPr/>
        </p:nvSpPr>
        <p:spPr>
          <a:xfrm>
            <a:off x="6444308" y="2301547"/>
            <a:ext cx="5411789" cy="353941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indent="-457200" fontAlgn="base">
              <a:buFont typeface="Arial" panose="020B0604020202020204" pitchFamily="34" charset="0"/>
              <a:buChar char="•"/>
            </a:pPr>
            <a:r>
              <a:rPr lang="en-AU" sz="2400" b="1" dirty="0">
                <a:latin typeface="Questrial"/>
                <a:ea typeface="Questrial"/>
                <a:cs typeface="Questrial"/>
              </a:rPr>
              <a:t>ASR Member stack (</a:t>
            </a:r>
            <a:r>
              <a:rPr lang="en-AU" sz="2400" b="1" dirty="0" err="1">
                <a:solidFill>
                  <a:srgbClr val="FF0000"/>
                </a:solidFill>
                <a:latin typeface="Questrial"/>
                <a:ea typeface="Questrial"/>
                <a:cs typeface="Questrial"/>
              </a:rPr>
              <a:t>aws</a:t>
            </a:r>
            <a:r>
              <a:rPr lang="en-AU" sz="2400" b="1" dirty="0">
                <a:solidFill>
                  <a:srgbClr val="FF0000"/>
                </a:solidFill>
                <a:latin typeface="Questrial"/>
                <a:ea typeface="Questrial"/>
                <a:cs typeface="Questrial"/>
              </a:rPr>
              <a:t>-</a:t>
            </a:r>
            <a:r>
              <a:rPr lang="en-AU" sz="2400" b="1" dirty="0" err="1">
                <a:solidFill>
                  <a:srgbClr val="FF0000"/>
                </a:solidFill>
                <a:latin typeface="Questrial"/>
                <a:ea typeface="Questrial"/>
                <a:cs typeface="Questrial"/>
              </a:rPr>
              <a:t>sharr</a:t>
            </a:r>
            <a:r>
              <a:rPr lang="en-AU" sz="2400" b="1" dirty="0">
                <a:solidFill>
                  <a:srgbClr val="FF0000"/>
                </a:solidFill>
                <a:latin typeface="Questrial"/>
                <a:ea typeface="Questrial"/>
                <a:cs typeface="Questrial"/>
              </a:rPr>
              <a:t>-member</a:t>
            </a:r>
            <a:r>
              <a:rPr lang="en-AU" sz="2400" b="1" dirty="0">
                <a:latin typeface="Questrial"/>
                <a:ea typeface="Questrial"/>
                <a:cs typeface="Questrial"/>
              </a:rPr>
              <a:t>)</a:t>
            </a:r>
          </a:p>
          <a:p>
            <a:pPr marL="1371600" lvl="1" indent="-457200" fontAlgn="base">
              <a:buFont typeface="Arial" panose="020B0604020202020204" pitchFamily="34" charset="0"/>
              <a:buChar char="•"/>
            </a:pPr>
            <a:r>
              <a:rPr lang="en-AU" sz="2400" b="1" dirty="0">
                <a:latin typeface="Questrial"/>
                <a:ea typeface="Questrial"/>
                <a:cs typeface="Questrial"/>
              </a:rPr>
              <a:t>installs the security standards</a:t>
            </a:r>
          </a:p>
          <a:p>
            <a:pPr marL="1371600" lvl="1" indent="-457200" fontAlgn="base">
              <a:buFont typeface="Arial" panose="020B0604020202020204" pitchFamily="34" charset="0"/>
              <a:buChar char="•"/>
            </a:pPr>
            <a:r>
              <a:rPr lang="en-AU" sz="2400" b="1" dirty="0">
                <a:latin typeface="Questrial"/>
                <a:ea typeface="Questrial"/>
                <a:cs typeface="Questrial"/>
              </a:rPr>
              <a:t>installs AWS Systems Manager runbooks</a:t>
            </a:r>
          </a:p>
          <a:p>
            <a:pPr marL="914400" indent="-457200" fontAlgn="base">
              <a:buFont typeface="Arial" panose="020B0604020202020204" pitchFamily="34" charset="0"/>
              <a:buChar char="•"/>
            </a:pPr>
            <a:r>
              <a:rPr lang="en-AU" sz="2400" b="1" dirty="0">
                <a:latin typeface="Questrial"/>
                <a:ea typeface="Questrial"/>
                <a:cs typeface="Questrial"/>
              </a:rPr>
              <a:t>ASR Member Roles stack (</a:t>
            </a:r>
            <a:r>
              <a:rPr lang="en-AU" sz="2400" b="1" dirty="0" err="1">
                <a:solidFill>
                  <a:srgbClr val="FF0000"/>
                </a:solidFill>
                <a:latin typeface="Questrial"/>
                <a:ea typeface="Questrial"/>
                <a:cs typeface="Questrial"/>
              </a:rPr>
              <a:t>aws</a:t>
            </a:r>
            <a:r>
              <a:rPr lang="en-AU" sz="2400" b="1" dirty="0">
                <a:solidFill>
                  <a:srgbClr val="FF0000"/>
                </a:solidFill>
                <a:latin typeface="Questrial"/>
                <a:ea typeface="Questrial"/>
                <a:cs typeface="Questrial"/>
              </a:rPr>
              <a:t>-</a:t>
            </a:r>
            <a:r>
              <a:rPr lang="en-AU" sz="2400" b="1" dirty="0" err="1">
                <a:solidFill>
                  <a:srgbClr val="FF0000"/>
                </a:solidFill>
                <a:latin typeface="Questrial"/>
                <a:ea typeface="Questrial"/>
                <a:cs typeface="Questrial"/>
              </a:rPr>
              <a:t>sharr</a:t>
            </a:r>
            <a:r>
              <a:rPr lang="en-AU" sz="2400" b="1" dirty="0">
                <a:solidFill>
                  <a:srgbClr val="FF0000"/>
                </a:solidFill>
                <a:latin typeface="Questrial"/>
                <a:ea typeface="Questrial"/>
                <a:cs typeface="Questrial"/>
              </a:rPr>
              <a:t>-member-roles</a:t>
            </a:r>
            <a:r>
              <a:rPr lang="en-AU" sz="2400" b="1" dirty="0">
                <a:latin typeface="Questrial"/>
                <a:ea typeface="Questrial"/>
                <a:cs typeface="Questrial"/>
              </a:rPr>
              <a:t>)</a:t>
            </a:r>
          </a:p>
          <a:p>
            <a:pPr marL="1371600" lvl="1" indent="-457200" fontAlgn="base">
              <a:buFont typeface="Arial" panose="020B0604020202020204" pitchFamily="34" charset="0"/>
              <a:buChar char="•"/>
            </a:pPr>
            <a:r>
              <a:rPr lang="en-AU" sz="2400" b="1" dirty="0">
                <a:latin typeface="Questrial"/>
                <a:ea typeface="Questrial"/>
                <a:cs typeface="Questrial"/>
              </a:rPr>
              <a:t>installs the cross-account roles and permissions</a:t>
            </a:r>
          </a:p>
          <a:p>
            <a:pPr marL="1371600" lvl="1" indent="-457200" fontAlgn="base">
              <a:buFont typeface="Arial" panose="020B0604020202020204" pitchFamily="34" charset="0"/>
              <a:buChar char="•"/>
            </a:pPr>
            <a:r>
              <a:rPr lang="en-AU" sz="2400" b="1" dirty="0">
                <a:latin typeface="Questrial"/>
                <a:ea typeface="Questrial"/>
                <a:cs typeface="Questrial"/>
              </a:rPr>
              <a:t>assigns granular access policies and permissions to services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769FF8-5D24-266E-5214-51B709D6458B}"/>
              </a:ext>
            </a:extLst>
          </p:cNvPr>
          <p:cNvSpPr txBox="1"/>
          <p:nvPr/>
        </p:nvSpPr>
        <p:spPr>
          <a:xfrm>
            <a:off x="1461796" y="6139543"/>
            <a:ext cx="4875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Questrial"/>
                <a:ea typeface="Questrial"/>
                <a:cs typeface="Questrial"/>
              </a:rPr>
              <a:t>Or just follow the AWS ASR Deployment Guide: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A6265EA-F380-7D1B-7ECA-BD0DC71392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4017" y="5876437"/>
            <a:ext cx="875860" cy="89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171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E9742-087C-6DC3-401F-97F8671A1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Q&amp;A and Conclusion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94840-0E45-D965-B9F6-9D730DC40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In conclusion, Security Hub, Config and other AWS security services are great resources to continuously monitor your AWS environment.</a:t>
            </a:r>
          </a:p>
          <a:p>
            <a:r>
              <a:rPr lang="en-AU" dirty="0"/>
              <a:t>There is lots of support for automation and custom remediation.</a:t>
            </a:r>
          </a:p>
          <a:p>
            <a:r>
              <a:rPr lang="en-AU" dirty="0"/>
              <a:t>This is extremely important to ensure that you stay ahead of active cyber threats in the cloud and that you stay continuously compliant.</a:t>
            </a:r>
          </a:p>
          <a:p>
            <a:r>
              <a:rPr lang="en-AU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42398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670BB-AE5B-2044-9076-5763D8167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AWS Security hub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0052D-E318-0209-6128-D054566B6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AWS Security Hub serves as a centralized platform, providing a comprehensive view of your security alerts and compliance status across your AWS environment. </a:t>
            </a:r>
          </a:p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aggregates, organizes, and prioritizes security findings from various AWS services such as Amazon </a:t>
            </a:r>
            <a:r>
              <a:rPr lang="en-A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GuardDuty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Amazon Inspector, and AWS IAM Access Analyzer, among others. </a:t>
            </a:r>
            <a:endParaRPr lang="en-A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entralized approach not only simplifies the monitoring of security alerts but also enhances the ability to take swift, informed actions to safeguard your infrastructure.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80088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8D18E-F04C-3DD5-10A5-98ACB8176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AWS Security Hub</a:t>
            </a:r>
            <a:endParaRPr lang="en-AU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979D0-3F9C-BE87-F913-CEE6B50F5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Centralized Security Dashboard</a:t>
            </a:r>
          </a:p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Automated Compliance Checks</a:t>
            </a:r>
            <a:endParaRPr lang="en-A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 with other AWS Services</a:t>
            </a:r>
          </a:p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Actionable Insights and Remediation</a:t>
            </a:r>
            <a:endParaRPr lang="en-A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Compliance / Security Standards:</a:t>
            </a:r>
          </a:p>
          <a:p>
            <a:pPr lvl="1"/>
            <a:r>
              <a:rPr lang="en-AU" dirty="0"/>
              <a:t>AWS Foundational Security Best Practices (FSBP) v1.0.0</a:t>
            </a:r>
          </a:p>
          <a:p>
            <a:pPr lvl="1"/>
            <a:r>
              <a:rPr lang="en-AU" dirty="0"/>
              <a:t>Centre for Internet Security (CIS) AWS Foundations Benchmark v1.2.0</a:t>
            </a:r>
          </a:p>
          <a:p>
            <a:pPr lvl="1"/>
            <a:r>
              <a:rPr lang="en-AU" dirty="0"/>
              <a:t>Centre for Internet Security (CIS) AWS Foundations Benchmark v1.4.0</a:t>
            </a:r>
          </a:p>
          <a:p>
            <a:pPr lvl="1"/>
            <a:r>
              <a:rPr lang="en-AU" dirty="0"/>
              <a:t>Payment Card Industry (PCI) Data Security Standard (DSS) v3.2.1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39335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340D2-7780-C96F-3ADE-FDF8F4B01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AWS </a:t>
            </a:r>
            <a:r>
              <a:rPr lang="en-AU" dirty="0" err="1"/>
              <a:t>COnfig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8ABDE-554A-6D42-1CDF-BA909185C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AWS Config is a service focused on enabling you to assess, audit, and evaluate the configurations of your AWS resources. </a:t>
            </a:r>
          </a:p>
          <a:p>
            <a:r>
              <a:rPr lang="en-A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cts as a guardian, continuously monitoring and recording your AWS resource configurations and allowing you to automate the evaluation of recorded configurations against desired configurations</a:t>
            </a:r>
            <a:r>
              <a:rPr lang="en-A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AWS Config, you can review changes in configurations and understand relationships between AWS resources, ensuring that all changes adhere to your internal guidelines and compliance requirements.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6399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3A91B-DC2D-307E-EAD2-3CD466FD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AWS Config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A3BF5-D157-EA39-AF83-34D8B308D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Configuration Management and Compliance</a:t>
            </a:r>
          </a:p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 Monitoring and Auditing</a:t>
            </a:r>
            <a:endParaRPr lang="en-A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AWS Config Rules</a:t>
            </a:r>
          </a:p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Automated Remediation</a:t>
            </a:r>
            <a:endParaRPr lang="en-A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48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C00EB-0C77-E208-412B-EA6331C3F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latin typeface="Questrial"/>
              </a:rPr>
              <a:t>Misconfigurations</a:t>
            </a:r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74F594-35D4-3DD0-1E70-A96D76D5F836}"/>
              </a:ext>
            </a:extLst>
          </p:cNvPr>
          <p:cNvSpPr txBox="1"/>
          <p:nvPr/>
        </p:nvSpPr>
        <p:spPr>
          <a:xfrm>
            <a:off x="1356852" y="3049966"/>
            <a:ext cx="1362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LAPSUS$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013E8A-A0A3-BE6B-8AD6-BE04BB49831A}"/>
              </a:ext>
            </a:extLst>
          </p:cNvPr>
          <p:cNvSpPr txBox="1"/>
          <p:nvPr/>
        </p:nvSpPr>
        <p:spPr>
          <a:xfrm>
            <a:off x="841443" y="3438703"/>
            <a:ext cx="5915025" cy="2285241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AU" sz="2400" dirty="0">
                <a:latin typeface="Arial"/>
                <a:cs typeface="Arial"/>
              </a:rPr>
              <a:t>03:19:50 AWS console sign-in</a:t>
            </a:r>
          </a:p>
          <a:p>
            <a:r>
              <a:rPr lang="en-AU" sz="2400" dirty="0">
                <a:latin typeface="Arial"/>
                <a:cs typeface="Arial"/>
              </a:rPr>
              <a:t>03:20:02 Get billing info</a:t>
            </a:r>
          </a:p>
          <a:p>
            <a:r>
              <a:rPr lang="en-AU" sz="2400" dirty="0">
                <a:latin typeface="Arial"/>
                <a:cs typeface="Arial"/>
              </a:rPr>
              <a:t>03:20:02 Describe EC2</a:t>
            </a:r>
          </a:p>
          <a:p>
            <a:r>
              <a:rPr lang="en-AU" sz="2400" dirty="0">
                <a:latin typeface="Arial"/>
                <a:cs typeface="Arial"/>
              </a:rPr>
              <a:t>03:20:27 Delete load balancer</a:t>
            </a:r>
          </a:p>
          <a:p>
            <a:r>
              <a:rPr lang="en-AU" sz="2400" dirty="0">
                <a:latin typeface="Arial"/>
                <a:cs typeface="Arial"/>
              </a:rPr>
              <a:t>03:22:39 Delete databases</a:t>
            </a:r>
          </a:p>
          <a:p>
            <a:r>
              <a:rPr lang="en-AU" sz="2400" dirty="0">
                <a:latin typeface="Arial"/>
                <a:cs typeface="Arial"/>
              </a:rPr>
              <a:t>03:23:34 Terminate all instances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A81C7D-816E-5D9F-17B7-DC7140837287}"/>
              </a:ext>
            </a:extLst>
          </p:cNvPr>
          <p:cNvSpPr txBox="1"/>
          <p:nvPr/>
        </p:nvSpPr>
        <p:spPr>
          <a:xfrm>
            <a:off x="6811325" y="3419298"/>
            <a:ext cx="5915025" cy="2285241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AU" sz="2400" dirty="0">
                <a:latin typeface="Arial"/>
                <a:cs typeface="Arial"/>
              </a:rPr>
              <a:t>Credential rotation</a:t>
            </a:r>
          </a:p>
          <a:p>
            <a:r>
              <a:rPr lang="en-AU" sz="2400" dirty="0">
                <a:latin typeface="Arial"/>
                <a:cs typeface="Arial"/>
              </a:rPr>
              <a:t>Enable MFA</a:t>
            </a:r>
          </a:p>
          <a:p>
            <a:r>
              <a:rPr lang="en-AU" sz="2400" dirty="0">
                <a:latin typeface="Arial"/>
                <a:cs typeface="Arial"/>
              </a:rPr>
              <a:t>Enable </a:t>
            </a:r>
            <a:r>
              <a:rPr lang="en-AU" sz="2400" dirty="0" err="1">
                <a:latin typeface="Arial"/>
                <a:cs typeface="Arial"/>
              </a:rPr>
              <a:t>GuardDuty</a:t>
            </a:r>
            <a:endParaRPr lang="en-AU" sz="2400" dirty="0">
              <a:latin typeface="Arial"/>
              <a:cs typeface="Arial"/>
            </a:endParaRPr>
          </a:p>
          <a:p>
            <a:r>
              <a:rPr lang="en-AU" sz="2400" dirty="0">
                <a:latin typeface="Arial"/>
                <a:cs typeface="Arial"/>
              </a:rPr>
              <a:t>Create custom controls/runbooks</a:t>
            </a:r>
          </a:p>
          <a:p>
            <a:r>
              <a:rPr lang="en-AU" sz="2400" dirty="0">
                <a:latin typeface="Arial"/>
                <a:cs typeface="Arial"/>
              </a:rPr>
              <a:t>Database Delete protect</a:t>
            </a:r>
          </a:p>
          <a:p>
            <a:r>
              <a:rPr lang="en-AU" sz="2400" dirty="0">
                <a:latin typeface="Arial"/>
                <a:cs typeface="Arial"/>
              </a:rPr>
              <a:t>Create custom controls/runbooks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DFB0C3B-690D-6479-D587-BF8BFF53B3BC}"/>
              </a:ext>
            </a:extLst>
          </p:cNvPr>
          <p:cNvCxnSpPr>
            <a:cxnSpLocks/>
          </p:cNvCxnSpPr>
          <p:nvPr/>
        </p:nvCxnSpPr>
        <p:spPr>
          <a:xfrm>
            <a:off x="5468818" y="3639496"/>
            <a:ext cx="1108963" cy="1220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5AA982F-7940-C334-2BFE-BC8870873DD8}"/>
              </a:ext>
            </a:extLst>
          </p:cNvPr>
          <p:cNvCxnSpPr>
            <a:cxnSpLocks/>
          </p:cNvCxnSpPr>
          <p:nvPr/>
        </p:nvCxnSpPr>
        <p:spPr>
          <a:xfrm>
            <a:off x="5454717" y="4034753"/>
            <a:ext cx="1108963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73DF030-7279-95B7-1D60-1F75589AA1A6}"/>
              </a:ext>
            </a:extLst>
          </p:cNvPr>
          <p:cNvCxnSpPr>
            <a:cxnSpLocks/>
          </p:cNvCxnSpPr>
          <p:nvPr/>
        </p:nvCxnSpPr>
        <p:spPr>
          <a:xfrm>
            <a:off x="5454717" y="4413693"/>
            <a:ext cx="1094862" cy="8159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1FD2272-8150-0344-7B0E-2826AF326BB1}"/>
              </a:ext>
            </a:extLst>
          </p:cNvPr>
          <p:cNvCxnSpPr>
            <a:cxnSpLocks/>
          </p:cNvCxnSpPr>
          <p:nvPr/>
        </p:nvCxnSpPr>
        <p:spPr>
          <a:xfrm>
            <a:off x="5468818" y="4792632"/>
            <a:ext cx="1094862" cy="8159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59FA886-2BEC-509E-1C55-DA3C2D6A8962}"/>
              </a:ext>
            </a:extLst>
          </p:cNvPr>
          <p:cNvCxnSpPr>
            <a:cxnSpLocks/>
          </p:cNvCxnSpPr>
          <p:nvPr/>
        </p:nvCxnSpPr>
        <p:spPr>
          <a:xfrm>
            <a:off x="5454717" y="5163412"/>
            <a:ext cx="1094862" cy="8159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7CD9192-C8A7-65AC-D7AA-EA666513F45E}"/>
              </a:ext>
            </a:extLst>
          </p:cNvPr>
          <p:cNvCxnSpPr>
            <a:cxnSpLocks/>
          </p:cNvCxnSpPr>
          <p:nvPr/>
        </p:nvCxnSpPr>
        <p:spPr>
          <a:xfrm>
            <a:off x="5468818" y="5526033"/>
            <a:ext cx="1094862" cy="8159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6FEBADA-7E28-40A8-0C23-DC6638D246CE}"/>
              </a:ext>
            </a:extLst>
          </p:cNvPr>
          <p:cNvSpPr txBox="1"/>
          <p:nvPr/>
        </p:nvSpPr>
        <p:spPr>
          <a:xfrm>
            <a:off x="6756468" y="3049966"/>
            <a:ext cx="31837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Matching Misconfigurations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6151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0C397-275E-72CD-CE68-1EF06C65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 and Automation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2D239-709A-F03A-6FE9-B7723A585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Combining Security Hub and AWS Config</a:t>
            </a:r>
          </a:p>
          <a:p>
            <a:r>
              <a:rPr lang="en-AU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Security Hub ASR (Automated Security Response)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55052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35745-B6AA-B908-C531-F920EA6B0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Benefits of auto-remediation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055D46-C782-9833-1692-2D10A90F7C59}"/>
              </a:ext>
            </a:extLst>
          </p:cNvPr>
          <p:cNvSpPr txBox="1"/>
          <p:nvPr/>
        </p:nvSpPr>
        <p:spPr>
          <a:xfrm>
            <a:off x="6405434" y="2249487"/>
            <a:ext cx="556885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400" dirty="0">
                <a:latin typeface="Questrial"/>
                <a:ea typeface="Questrial"/>
                <a:cs typeface="Questrial"/>
              </a:rPr>
              <a:t>Happier teams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400" dirty="0">
                <a:latin typeface="Questrial"/>
                <a:ea typeface="Questrial"/>
                <a:cs typeface="Questrial"/>
              </a:rPr>
              <a:t>More valuable junior staff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400" dirty="0">
                <a:latin typeface="Questrial"/>
                <a:ea typeface="Questrial"/>
                <a:cs typeface="Questrial"/>
              </a:rPr>
              <a:t>Mitigation of handover risks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400" dirty="0">
                <a:latin typeface="Questrial"/>
                <a:ea typeface="Questrial"/>
                <a:cs typeface="Questrial"/>
              </a:rPr>
              <a:t>Continuous compliance…</a:t>
            </a:r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9D639D3E-23E8-57FC-FD57-7BCC7087F722}"/>
              </a:ext>
            </a:extLst>
          </p:cNvPr>
          <p:cNvSpPr txBox="1"/>
          <p:nvPr/>
        </p:nvSpPr>
        <p:spPr>
          <a:xfrm>
            <a:off x="848001" y="2321004"/>
            <a:ext cx="4719266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400" dirty="0">
                <a:latin typeface="Questrial"/>
                <a:ea typeface="Questrial"/>
                <a:cs typeface="Questrial"/>
              </a:rPr>
              <a:t>Do more with fewer staff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400" dirty="0">
                <a:latin typeface="Questrial"/>
                <a:ea typeface="Questrial"/>
                <a:cs typeface="Questrial"/>
              </a:rPr>
              <a:t>Less noise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400" dirty="0">
                <a:latin typeface="Questrial"/>
                <a:ea typeface="Questrial"/>
                <a:cs typeface="Questrial"/>
              </a:rPr>
              <a:t>Eliminate alert fatigue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400" dirty="0">
                <a:latin typeface="Questrial"/>
                <a:ea typeface="Questrial"/>
                <a:cs typeface="Questrial"/>
              </a:rPr>
              <a:t>Remediate once!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800" b="1" dirty="0">
              <a:solidFill>
                <a:srgbClr val="FF6600"/>
              </a:solidFill>
              <a:latin typeface="Questrial"/>
              <a:ea typeface="Questrial"/>
              <a:cs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523808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C267E-2037-FFC6-05C7-03AFC46D4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AWS Security Hub Automated Security Response</a:t>
            </a:r>
            <a:endParaRPr lang="en-AU" dirty="0"/>
          </a:p>
        </p:txBody>
      </p:sp>
      <p:pic>
        <p:nvPicPr>
          <p:cNvPr id="8" name="Picture 21" descr="Icon&#10;&#10;Description automatically generated">
            <a:extLst>
              <a:ext uri="{FF2B5EF4-FFF2-40B4-BE49-F238E27FC236}">
                <a16:creationId xmlns:a16="http://schemas.microsoft.com/office/drawing/2014/main" id="{E3DF2C89-8395-68A5-E944-B46C1C99E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60000">
            <a:off x="1420855" y="2232247"/>
            <a:ext cx="1375731" cy="1899563"/>
          </a:xfrm>
          <a:prstGeom prst="rect">
            <a:avLst/>
          </a:prstGeom>
        </p:spPr>
      </p:pic>
      <p:sp>
        <p:nvSpPr>
          <p:cNvPr id="10" name="TextBox 10">
            <a:extLst>
              <a:ext uri="{FF2B5EF4-FFF2-40B4-BE49-F238E27FC236}">
                <a16:creationId xmlns:a16="http://schemas.microsoft.com/office/drawing/2014/main" id="{A959EAFC-29F8-D744-1685-1964ADE38CC2}"/>
              </a:ext>
            </a:extLst>
          </p:cNvPr>
          <p:cNvSpPr txBox="1"/>
          <p:nvPr/>
        </p:nvSpPr>
        <p:spPr>
          <a:xfrm>
            <a:off x="496861" y="4487454"/>
            <a:ext cx="3461606" cy="11004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05"/>
              </a:lnSpc>
            </a:pPr>
            <a:r>
              <a:rPr lang="en-US" sz="3600" dirty="0">
                <a:solidFill>
                  <a:srgbClr val="FFFFFF"/>
                </a:solidFill>
                <a:latin typeface="Questrial"/>
                <a:ea typeface="Questrial"/>
                <a:cs typeface="Questrial"/>
              </a:rPr>
              <a:t>AWS Security Hub Integration</a:t>
            </a:r>
          </a:p>
        </p:txBody>
      </p:sp>
      <p:pic>
        <p:nvPicPr>
          <p:cNvPr id="11" name="Picture 22" descr="Icon&#10;&#10;Description automatically generated">
            <a:extLst>
              <a:ext uri="{FF2B5EF4-FFF2-40B4-BE49-F238E27FC236}">
                <a16:creationId xmlns:a16="http://schemas.microsoft.com/office/drawing/2014/main" id="{1BFD90CC-8384-0E8B-82DF-D9667F07A4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863" y="2333216"/>
            <a:ext cx="1711393" cy="169762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FAB7359-1227-7DE9-6E10-33E5917B7940}"/>
              </a:ext>
            </a:extLst>
          </p:cNvPr>
          <p:cNvSpPr txBox="1"/>
          <p:nvPr/>
        </p:nvSpPr>
        <p:spPr>
          <a:xfrm>
            <a:off x="3811923" y="4487454"/>
            <a:ext cx="4091077" cy="16646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05"/>
              </a:lnSpc>
            </a:pPr>
            <a:r>
              <a:rPr lang="en-US" sz="3600" dirty="0">
                <a:solidFill>
                  <a:srgbClr val="FFFFFF"/>
                </a:solidFill>
                <a:latin typeface="Questrial"/>
                <a:ea typeface="Questrial"/>
                <a:cs typeface="Questrial"/>
              </a:rPr>
              <a:t>Automation Framework and Runbooks</a:t>
            </a:r>
          </a:p>
        </p:txBody>
      </p:sp>
      <p:pic>
        <p:nvPicPr>
          <p:cNvPr id="13" name="Picture 23" descr="Icon&#10;&#10;Description automatically generated">
            <a:extLst>
              <a:ext uri="{FF2B5EF4-FFF2-40B4-BE49-F238E27FC236}">
                <a16:creationId xmlns:a16="http://schemas.microsoft.com/office/drawing/2014/main" id="{9E0C4E7E-5278-37E2-6A68-D9D9CA3966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9725" y="1896221"/>
            <a:ext cx="1922876" cy="2177850"/>
          </a:xfrm>
          <a:prstGeom prst="rect">
            <a:avLst/>
          </a:prstGeom>
        </p:spPr>
      </p:pic>
      <p:sp>
        <p:nvSpPr>
          <p:cNvPr id="14" name="TextBox 12">
            <a:extLst>
              <a:ext uri="{FF2B5EF4-FFF2-40B4-BE49-F238E27FC236}">
                <a16:creationId xmlns:a16="http://schemas.microsoft.com/office/drawing/2014/main" id="{A0368F19-FAD3-DC4F-0037-A68B1FB75926}"/>
              </a:ext>
            </a:extLst>
          </p:cNvPr>
          <p:cNvSpPr txBox="1"/>
          <p:nvPr/>
        </p:nvSpPr>
        <p:spPr>
          <a:xfrm>
            <a:off x="7273529" y="4489036"/>
            <a:ext cx="4514308" cy="27932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05"/>
              </a:lnSpc>
            </a:pPr>
            <a:r>
              <a:rPr lang="en-US" sz="3600" dirty="0">
                <a:solidFill>
                  <a:srgbClr val="FFFFFF"/>
                </a:solidFill>
                <a:latin typeface="Questrial"/>
                <a:ea typeface="Questrial"/>
                <a:cs typeface="Questrial"/>
              </a:rPr>
              <a:t>Open Source </a:t>
            </a:r>
          </a:p>
          <a:p>
            <a:pPr algn="ctr">
              <a:lnSpc>
                <a:spcPts val="4405"/>
              </a:lnSpc>
            </a:pPr>
            <a:r>
              <a:rPr lang="en-US" sz="2400" dirty="0">
                <a:solidFill>
                  <a:srgbClr val="FFFFFF"/>
                </a:solidFill>
                <a:latin typeface="Questrial"/>
                <a:ea typeface="Questrial"/>
                <a:cs typeface="Questrial"/>
              </a:rPr>
              <a:t>GitHub </a:t>
            </a:r>
          </a:p>
          <a:p>
            <a:pPr algn="ctr">
              <a:lnSpc>
                <a:spcPts val="4405"/>
              </a:lnSpc>
            </a:pPr>
            <a:r>
              <a:rPr lang="en-AU" sz="2400" u="sng" dirty="0" err="1">
                <a:solidFill>
                  <a:srgbClr val="FFFFFF"/>
                </a:solidFill>
                <a:latin typeface="Questrial"/>
                <a:ea typeface="Questrial"/>
                <a:cs typeface="Quest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aws</a:t>
            </a:r>
            <a:r>
              <a:rPr lang="en-AU" sz="2400" u="sng" dirty="0">
                <a:solidFill>
                  <a:srgbClr val="FFFFFF"/>
                </a:solidFill>
                <a:latin typeface="Questrial"/>
                <a:ea typeface="Questrial"/>
                <a:cs typeface="Quest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-solutions/automated-security-response-on-</a:t>
            </a:r>
            <a:r>
              <a:rPr lang="en-AU" sz="2400" u="sng" dirty="0" err="1">
                <a:solidFill>
                  <a:srgbClr val="FFFFFF"/>
                </a:solidFill>
                <a:latin typeface="Questrial"/>
                <a:ea typeface="Questrial"/>
                <a:cs typeface="Quest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aws</a:t>
            </a:r>
            <a:endParaRPr lang="en-AU" sz="2400" u="sng" dirty="0">
              <a:solidFill>
                <a:srgbClr val="FFFFFF"/>
              </a:solidFill>
              <a:latin typeface="Questrial"/>
              <a:ea typeface="Questrial"/>
              <a:cs typeface="Questrial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>
              <a:lnSpc>
                <a:spcPts val="4405"/>
              </a:lnSpc>
            </a:pPr>
            <a:endParaRPr lang="en-US" sz="3600" dirty="0">
              <a:solidFill>
                <a:srgbClr val="FFFFFF"/>
              </a:solidFill>
              <a:latin typeface="Questrial"/>
              <a:ea typeface="Questrial"/>
              <a:cs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3394681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857</TotalTime>
  <Words>602</Words>
  <Application>Microsoft Office PowerPoint</Application>
  <PresentationFormat>Widescreen</PresentationFormat>
  <Paragraphs>94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Questrial</vt:lpstr>
      <vt:lpstr>Tw Cen MT</vt:lpstr>
      <vt:lpstr>Circuit</vt:lpstr>
      <vt:lpstr>AWS Security Configuration and Automation</vt:lpstr>
      <vt:lpstr>AWS Security hub</vt:lpstr>
      <vt:lpstr>AWS Security Hub</vt:lpstr>
      <vt:lpstr>AWS COnfig</vt:lpstr>
      <vt:lpstr>AWS Config </vt:lpstr>
      <vt:lpstr>Misconfigurations</vt:lpstr>
      <vt:lpstr>Integration and Automation </vt:lpstr>
      <vt:lpstr>Benefits of auto-remediation</vt:lpstr>
      <vt:lpstr>AWS Security Hub Automated Security Response</vt:lpstr>
      <vt:lpstr>What is security hub automated security response?</vt:lpstr>
      <vt:lpstr>HOW security hub ASR works</vt:lpstr>
      <vt:lpstr>PowerPoint Presentation</vt:lpstr>
      <vt:lpstr>How to install ASR</vt:lpstr>
      <vt:lpstr>Q&amp;A and 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AWS Security Configuration and Automation</dc:title>
  <dc:creator>Zultan Holder</dc:creator>
  <cp:lastModifiedBy>Zultan Holder</cp:lastModifiedBy>
  <cp:revision>2</cp:revision>
  <dcterms:created xsi:type="dcterms:W3CDTF">2023-11-28T10:03:29Z</dcterms:created>
  <dcterms:modified xsi:type="dcterms:W3CDTF">2023-11-29T00:21:26Z</dcterms:modified>
</cp:coreProperties>
</file>