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8288000" cy="10287000"/>
  <p:notesSz cx="6858000" cy="9144000"/>
  <p:embeddedFontLst>
    <p:embeddedFont>
      <p:font typeface="Yanone Kaffeesatz" charset="1" panose="0000050000000000000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fonts/font16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9.svg" Type="http://schemas.openxmlformats.org/officeDocument/2006/relationships/image"/><Relationship Id="rId4" Target="../media/image2.png" Type="http://schemas.openxmlformats.org/officeDocument/2006/relationships/image"/><Relationship Id="rId5" Target="../media/image1.png" Type="http://schemas.openxmlformats.org/officeDocument/2006/relationships/image"/><Relationship Id="rId6" Target="../media/image10.png" Type="http://schemas.openxmlformats.org/officeDocument/2006/relationships/image"/><Relationship Id="rId7" Target="../media/image5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9.sv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1.png" Type="http://schemas.openxmlformats.org/officeDocument/2006/relationships/image"/><Relationship Id="rId7" Target="../media/image10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9.svg" Type="http://schemas.openxmlformats.org/officeDocument/2006/relationships/image"/><Relationship Id="rId4" Target="../media/image2.png" Type="http://schemas.openxmlformats.org/officeDocument/2006/relationships/image"/><Relationship Id="rId5" Target="../media/image1.png" Type="http://schemas.openxmlformats.org/officeDocument/2006/relationships/image"/><Relationship Id="rId6" Target="../media/image10.png" Type="http://schemas.openxmlformats.org/officeDocument/2006/relationships/image"/><Relationship Id="rId7" Target="../media/image11.png" Type="http://schemas.openxmlformats.org/officeDocument/2006/relationships/image"/><Relationship Id="rId8" Target="../media/image5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9.svg" Type="http://schemas.openxmlformats.org/officeDocument/2006/relationships/image"/><Relationship Id="rId4" Target="../media/image2.png" Type="http://schemas.openxmlformats.org/officeDocument/2006/relationships/image"/><Relationship Id="rId5" Target="../media/image1.png" Type="http://schemas.openxmlformats.org/officeDocument/2006/relationships/image"/><Relationship Id="rId6" Target="../media/image10.png" Type="http://schemas.openxmlformats.org/officeDocument/2006/relationships/image"/><Relationship Id="rId7" Target="../media/image11.png" Type="http://schemas.openxmlformats.org/officeDocument/2006/relationships/image"/><Relationship Id="rId8" Target="../media/image5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9.svg" Type="http://schemas.openxmlformats.org/officeDocument/2006/relationships/image"/><Relationship Id="rId4" Target="../media/image2.png" Type="http://schemas.openxmlformats.org/officeDocument/2006/relationships/image"/><Relationship Id="rId5" Target="../media/image1.png" Type="http://schemas.openxmlformats.org/officeDocument/2006/relationships/image"/><Relationship Id="rId6" Target="../media/image10.png" Type="http://schemas.openxmlformats.org/officeDocument/2006/relationships/image"/><Relationship Id="rId7" Target="../media/image5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9.svg" Type="http://schemas.openxmlformats.org/officeDocument/2006/relationships/image"/><Relationship Id="rId4" Target="../media/image2.png" Type="http://schemas.openxmlformats.org/officeDocument/2006/relationships/image"/><Relationship Id="rId5" Target="../media/image1.png" Type="http://schemas.openxmlformats.org/officeDocument/2006/relationships/image"/><Relationship Id="rId6" Target="../media/image10.png" Type="http://schemas.openxmlformats.org/officeDocument/2006/relationships/image"/><Relationship Id="rId7" Target="../media/image5.png" Type="http://schemas.openxmlformats.org/officeDocument/2006/relationships/image"/><Relationship Id="rId8" Target="../media/image11.png" Type="http://schemas.openxmlformats.org/officeDocument/2006/relationships/image"/><Relationship Id="rId9" Target="../media/image6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9.svg" Type="http://schemas.openxmlformats.org/officeDocument/2006/relationships/image"/><Relationship Id="rId4" Target="../media/image1.png" Type="http://schemas.openxmlformats.org/officeDocument/2006/relationships/image"/><Relationship Id="rId5" Target="../media/image10.png" Type="http://schemas.openxmlformats.org/officeDocument/2006/relationships/image"/><Relationship Id="rId6" Target="../media/image5.png" Type="http://schemas.openxmlformats.org/officeDocument/2006/relationships/image"/><Relationship Id="rId7" Target="../media/image12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9.svg" Type="http://schemas.openxmlformats.org/officeDocument/2006/relationships/image"/><Relationship Id="rId4" Target="../media/image1.png" Type="http://schemas.openxmlformats.org/officeDocument/2006/relationships/image"/><Relationship Id="rId5" Target="../media/image10.png" Type="http://schemas.openxmlformats.org/officeDocument/2006/relationships/image"/><Relationship Id="rId6" Target="../media/image5.png" Type="http://schemas.openxmlformats.org/officeDocument/2006/relationships/image"/><Relationship Id="rId7" Target="../media/image13.png" Type="http://schemas.openxmlformats.org/officeDocument/2006/relationships/image"/><Relationship Id="rId8" Target="../media/image2.png" Type="http://schemas.openxmlformats.org/officeDocument/2006/relationships/image"/><Relationship Id="rId9" Target="../media/image1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980128" y="0"/>
            <a:ext cx="9483027" cy="10287000"/>
            <a:chOff x="0" y="0"/>
            <a:chExt cx="2497587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97587" cy="2709333"/>
            </a:xfrm>
            <a:custGeom>
              <a:avLst/>
              <a:gdLst/>
              <a:ahLst/>
              <a:cxnLst/>
              <a:rect r="r" b="b" t="t" l="l"/>
              <a:pathLst>
                <a:path h="2709333" w="2497587">
                  <a:moveTo>
                    <a:pt x="0" y="0"/>
                  </a:moveTo>
                  <a:lnTo>
                    <a:pt x="2497587" y="0"/>
                  </a:lnTo>
                  <a:lnTo>
                    <a:pt x="249758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AD4C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2497587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719561" y="3078001"/>
            <a:ext cx="5778062" cy="5778062"/>
          </a:xfrm>
          <a:custGeom>
            <a:avLst/>
            <a:gdLst/>
            <a:ahLst/>
            <a:cxnLst/>
            <a:rect r="r" b="b" t="t" l="l"/>
            <a:pathLst>
              <a:path h="5778062" w="5778062">
                <a:moveTo>
                  <a:pt x="0" y="0"/>
                </a:moveTo>
                <a:lnTo>
                  <a:pt x="5778063" y="0"/>
                </a:lnTo>
                <a:lnTo>
                  <a:pt x="5778063" y="5778062"/>
                </a:lnTo>
                <a:lnTo>
                  <a:pt x="0" y="577806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13865999" y="747916"/>
            <a:ext cx="4066199" cy="1532870"/>
            <a:chOff x="0" y="0"/>
            <a:chExt cx="5421599" cy="2043827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1323120" y="-28575"/>
              <a:ext cx="3051032" cy="72522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4131"/>
                </a:lnSpc>
              </a:pPr>
              <a:r>
                <a:rPr lang="en-US" sz="3442">
                  <a:solidFill>
                    <a:srgbClr val="2E2E2E"/>
                  </a:solidFill>
                  <a:latin typeface="Yanone Kaffeesatz"/>
                  <a:ea typeface="Yanone Kaffeesatz"/>
                  <a:cs typeface="Yanone Kaffeesatz"/>
                  <a:sym typeface="Yanone Kaffeesatz"/>
                </a:rPr>
                <a:t>Aplicaciones de</a:t>
              </a:r>
            </a:p>
          </p:txBody>
        </p:sp>
        <p:sp>
          <p:nvSpPr>
            <p:cNvPr name="TextBox 8" id="8"/>
            <p:cNvSpPr txBox="true"/>
            <p:nvPr/>
          </p:nvSpPr>
          <p:spPr>
            <a:xfrm rot="0">
              <a:off x="0" y="-57150"/>
              <a:ext cx="5421599" cy="210097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121"/>
                </a:lnSpc>
              </a:pPr>
              <a:r>
                <a:rPr lang="en-US" sz="10100">
                  <a:solidFill>
                    <a:srgbClr val="0E7191"/>
                  </a:solidFill>
                  <a:latin typeface="Yanone Kaffeesatz"/>
                  <a:ea typeface="Yanone Kaffeesatz"/>
                  <a:cs typeface="Yanone Kaffeesatz"/>
                  <a:sym typeface="Yanone Kaffeesatz"/>
                </a:rPr>
                <a:t>Microsoft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028700" y="1782449"/>
            <a:ext cx="7491069" cy="1676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756"/>
              </a:lnSpc>
            </a:pPr>
            <a:r>
              <a:rPr lang="en-US" sz="10630">
                <a:solidFill>
                  <a:srgbClr val="165CD3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Power Automate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9976107" y="8127401"/>
            <a:ext cx="7491069" cy="1400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597"/>
              </a:lnSpc>
            </a:pPr>
            <a:r>
              <a:rPr lang="en-US" sz="883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Automatiza tu oficina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0">
            <a:off x="10945950" y="3078001"/>
            <a:ext cx="1313462" cy="1221520"/>
          </a:xfrm>
          <a:custGeom>
            <a:avLst/>
            <a:gdLst/>
            <a:ahLst/>
            <a:cxnLst/>
            <a:rect r="r" b="b" t="t" l="l"/>
            <a:pathLst>
              <a:path h="1221520" w="1313462">
                <a:moveTo>
                  <a:pt x="0" y="0"/>
                </a:moveTo>
                <a:lnTo>
                  <a:pt x="1313463" y="0"/>
                </a:lnTo>
                <a:lnTo>
                  <a:pt x="1313463" y="1221520"/>
                </a:lnTo>
                <a:lnTo>
                  <a:pt x="0" y="122152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3422450" y="4531899"/>
            <a:ext cx="1313462" cy="842258"/>
          </a:xfrm>
          <a:custGeom>
            <a:avLst/>
            <a:gdLst/>
            <a:ahLst/>
            <a:cxnLst/>
            <a:rect r="r" b="b" t="t" l="l"/>
            <a:pathLst>
              <a:path h="842258" w="1313462">
                <a:moveTo>
                  <a:pt x="0" y="0"/>
                </a:moveTo>
                <a:lnTo>
                  <a:pt x="1313463" y="0"/>
                </a:lnTo>
                <a:lnTo>
                  <a:pt x="1313463" y="842257"/>
                </a:lnTo>
                <a:lnTo>
                  <a:pt x="0" y="84225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6153714" y="5214680"/>
            <a:ext cx="1313462" cy="1313462"/>
          </a:xfrm>
          <a:custGeom>
            <a:avLst/>
            <a:gdLst/>
            <a:ahLst/>
            <a:cxnLst/>
            <a:rect r="r" b="b" t="t" l="l"/>
            <a:pathLst>
              <a:path h="1313462" w="1313462">
                <a:moveTo>
                  <a:pt x="0" y="0"/>
                </a:moveTo>
                <a:lnTo>
                  <a:pt x="1313462" y="0"/>
                </a:lnTo>
                <a:lnTo>
                  <a:pt x="1313462" y="1313462"/>
                </a:lnTo>
                <a:lnTo>
                  <a:pt x="0" y="131346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1399927" y="5783475"/>
            <a:ext cx="1277845" cy="1190096"/>
          </a:xfrm>
          <a:custGeom>
            <a:avLst/>
            <a:gdLst/>
            <a:ahLst/>
            <a:cxnLst/>
            <a:rect r="r" b="b" t="t" l="l"/>
            <a:pathLst>
              <a:path h="1190096" w="1277845">
                <a:moveTo>
                  <a:pt x="0" y="0"/>
                </a:moveTo>
                <a:lnTo>
                  <a:pt x="1277845" y="0"/>
                </a:lnTo>
                <a:lnTo>
                  <a:pt x="1277845" y="1190096"/>
                </a:lnTo>
                <a:lnTo>
                  <a:pt x="0" y="119009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4735913" y="2649110"/>
            <a:ext cx="1433909" cy="1401646"/>
          </a:xfrm>
          <a:custGeom>
            <a:avLst/>
            <a:gdLst/>
            <a:ahLst/>
            <a:cxnLst/>
            <a:rect r="r" b="b" t="t" l="l"/>
            <a:pathLst>
              <a:path h="1401646" w="1433909">
                <a:moveTo>
                  <a:pt x="0" y="0"/>
                </a:moveTo>
                <a:lnTo>
                  <a:pt x="1433909" y="0"/>
                </a:lnTo>
                <a:lnTo>
                  <a:pt x="1433909" y="1401647"/>
                </a:lnTo>
                <a:lnTo>
                  <a:pt x="0" y="140164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13865999" y="6528142"/>
            <a:ext cx="1377736" cy="1377736"/>
          </a:xfrm>
          <a:custGeom>
            <a:avLst/>
            <a:gdLst/>
            <a:ahLst/>
            <a:cxnLst/>
            <a:rect r="r" b="b" t="t" l="l"/>
            <a:pathLst>
              <a:path h="1377736" w="1377736">
                <a:moveTo>
                  <a:pt x="0" y="0"/>
                </a:moveTo>
                <a:lnTo>
                  <a:pt x="1377736" y="0"/>
                </a:lnTo>
                <a:lnTo>
                  <a:pt x="1377736" y="1377736"/>
                </a:lnTo>
                <a:lnTo>
                  <a:pt x="0" y="1377736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368395" y="3829565"/>
            <a:ext cx="688053" cy="688053"/>
          </a:xfrm>
          <a:custGeom>
            <a:avLst/>
            <a:gdLst/>
            <a:ahLst/>
            <a:cxnLst/>
            <a:rect r="r" b="b" t="t" l="l"/>
            <a:pathLst>
              <a:path h="688053" w="688053">
                <a:moveTo>
                  <a:pt x="0" y="0"/>
                </a:moveTo>
                <a:lnTo>
                  <a:pt x="688053" y="0"/>
                </a:lnTo>
                <a:lnTo>
                  <a:pt x="688053" y="688053"/>
                </a:lnTo>
                <a:lnTo>
                  <a:pt x="0" y="6880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818675" y="5516746"/>
            <a:ext cx="513544" cy="477596"/>
          </a:xfrm>
          <a:custGeom>
            <a:avLst/>
            <a:gdLst/>
            <a:ahLst/>
            <a:cxnLst/>
            <a:rect r="r" b="b" t="t" l="l"/>
            <a:pathLst>
              <a:path h="477596" w="513544">
                <a:moveTo>
                  <a:pt x="0" y="0"/>
                </a:moveTo>
                <a:lnTo>
                  <a:pt x="513545" y="0"/>
                </a:lnTo>
                <a:lnTo>
                  <a:pt x="513545" y="477596"/>
                </a:lnTo>
                <a:lnTo>
                  <a:pt x="0" y="4775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854850" y="6049951"/>
            <a:ext cx="513544" cy="513544"/>
          </a:xfrm>
          <a:custGeom>
            <a:avLst/>
            <a:gdLst/>
            <a:ahLst/>
            <a:cxnLst/>
            <a:rect r="r" b="b" t="t" l="l"/>
            <a:pathLst>
              <a:path h="513544" w="513544">
                <a:moveTo>
                  <a:pt x="0" y="0"/>
                </a:moveTo>
                <a:lnTo>
                  <a:pt x="513545" y="0"/>
                </a:lnTo>
                <a:lnTo>
                  <a:pt x="513545" y="513545"/>
                </a:lnTo>
                <a:lnTo>
                  <a:pt x="0" y="51354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377481" y="2273835"/>
            <a:ext cx="954738" cy="995816"/>
          </a:xfrm>
          <a:custGeom>
            <a:avLst/>
            <a:gdLst/>
            <a:ahLst/>
            <a:cxnLst/>
            <a:rect r="r" b="b" t="t" l="l"/>
            <a:pathLst>
              <a:path h="995816" w="954738">
                <a:moveTo>
                  <a:pt x="0" y="0"/>
                </a:moveTo>
                <a:lnTo>
                  <a:pt x="954739" y="0"/>
                </a:lnTo>
                <a:lnTo>
                  <a:pt x="954739" y="995815"/>
                </a:lnTo>
                <a:lnTo>
                  <a:pt x="0" y="99581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854850" y="4869488"/>
            <a:ext cx="560638" cy="548023"/>
          </a:xfrm>
          <a:custGeom>
            <a:avLst/>
            <a:gdLst/>
            <a:ahLst/>
            <a:cxnLst/>
            <a:rect r="r" b="b" t="t" l="l"/>
            <a:pathLst>
              <a:path h="548023" w="560638">
                <a:moveTo>
                  <a:pt x="0" y="0"/>
                </a:moveTo>
                <a:lnTo>
                  <a:pt x="560638" y="0"/>
                </a:lnTo>
                <a:lnTo>
                  <a:pt x="560638" y="548024"/>
                </a:lnTo>
                <a:lnTo>
                  <a:pt x="0" y="548024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585478" y="788175"/>
            <a:ext cx="14104326" cy="92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76"/>
              </a:lnSpc>
              <a:spcBef>
                <a:spcPct val="0"/>
              </a:spcBef>
            </a:pP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🏗️</a:t>
            </a: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Control automático de licitaciones y documentos adjuntos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1009192" y="4884007"/>
            <a:ext cx="6697403" cy="29689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Si el as</a:t>
            </a: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unto o el remitente del correo contiene “Licitación”, se guarda todo en una carpeta con el número de expediente y se notifica a los técnicos asignados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2496921" y="4884007"/>
            <a:ext cx="5831443" cy="1771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SharePoint (por expediente)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Outlook : (correo con pliegos y anexos)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Power Automate: disparo programado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295097" y="3900974"/>
            <a:ext cx="3174312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Herramientas usadas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1009192" y="3900974"/>
            <a:ext cx="6697403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🔄 Cómo funciona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727013" y="2520321"/>
            <a:ext cx="11156156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37"/>
              </a:lnSpc>
              <a:spcBef>
                <a:spcPct val="0"/>
              </a:spcBef>
            </a:pPr>
            <a:r>
              <a:rPr lang="en-US" sz="4031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Objetivo: Automatizar la organización de documentación de licitaciones.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11059" r="-175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3807700" y="2198597"/>
            <a:ext cx="2818099" cy="2776868"/>
            <a:chOff x="0" y="0"/>
            <a:chExt cx="742215" cy="73135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742215" cy="731356"/>
            </a:xfrm>
            <a:custGeom>
              <a:avLst/>
              <a:gdLst/>
              <a:ahLst/>
              <a:cxnLst/>
              <a:rect r="r" b="b" t="t" l="l"/>
              <a:pathLst>
                <a:path h="731356" w="742215">
                  <a:moveTo>
                    <a:pt x="0" y="0"/>
                  </a:moveTo>
                  <a:lnTo>
                    <a:pt x="742215" y="0"/>
                  </a:lnTo>
                  <a:lnTo>
                    <a:pt x="742215" y="731356"/>
                  </a:lnTo>
                  <a:lnTo>
                    <a:pt x="0" y="73135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FF0A0A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742215" cy="76945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0" y="1856225"/>
            <a:ext cx="2818099" cy="674088"/>
            <a:chOff x="0" y="0"/>
            <a:chExt cx="742215" cy="177538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742215" cy="177538"/>
            </a:xfrm>
            <a:custGeom>
              <a:avLst/>
              <a:gdLst/>
              <a:ahLst/>
              <a:cxnLst/>
              <a:rect r="r" b="b" t="t" l="l"/>
              <a:pathLst>
                <a:path h="177538" w="742215">
                  <a:moveTo>
                    <a:pt x="0" y="0"/>
                  </a:moveTo>
                  <a:lnTo>
                    <a:pt x="742215" y="0"/>
                  </a:lnTo>
                  <a:lnTo>
                    <a:pt x="742215" y="177538"/>
                  </a:lnTo>
                  <a:lnTo>
                    <a:pt x="0" y="17753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FF0A0A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742215" cy="21563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368395" y="3829565"/>
            <a:ext cx="688053" cy="688053"/>
          </a:xfrm>
          <a:custGeom>
            <a:avLst/>
            <a:gdLst/>
            <a:ahLst/>
            <a:cxnLst/>
            <a:rect r="r" b="b" t="t" l="l"/>
            <a:pathLst>
              <a:path h="688053" w="688053">
                <a:moveTo>
                  <a:pt x="0" y="0"/>
                </a:moveTo>
                <a:lnTo>
                  <a:pt x="688053" y="0"/>
                </a:lnTo>
                <a:lnTo>
                  <a:pt x="688053" y="688053"/>
                </a:lnTo>
                <a:lnTo>
                  <a:pt x="0" y="6880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854850" y="4912582"/>
            <a:ext cx="513544" cy="477596"/>
          </a:xfrm>
          <a:custGeom>
            <a:avLst/>
            <a:gdLst/>
            <a:ahLst/>
            <a:cxnLst/>
            <a:rect r="r" b="b" t="t" l="l"/>
            <a:pathLst>
              <a:path h="477596" w="513544">
                <a:moveTo>
                  <a:pt x="0" y="0"/>
                </a:moveTo>
                <a:lnTo>
                  <a:pt x="513545" y="0"/>
                </a:lnTo>
                <a:lnTo>
                  <a:pt x="513545" y="477596"/>
                </a:lnTo>
                <a:lnTo>
                  <a:pt x="0" y="4775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854850" y="5555246"/>
            <a:ext cx="513544" cy="329310"/>
          </a:xfrm>
          <a:custGeom>
            <a:avLst/>
            <a:gdLst/>
            <a:ahLst/>
            <a:cxnLst/>
            <a:rect r="r" b="b" t="t" l="l"/>
            <a:pathLst>
              <a:path h="329310" w="513544">
                <a:moveTo>
                  <a:pt x="0" y="0"/>
                </a:moveTo>
                <a:lnTo>
                  <a:pt x="513545" y="0"/>
                </a:lnTo>
                <a:lnTo>
                  <a:pt x="513545" y="329311"/>
                </a:lnTo>
                <a:lnTo>
                  <a:pt x="0" y="32931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854850" y="6049951"/>
            <a:ext cx="513544" cy="513544"/>
          </a:xfrm>
          <a:custGeom>
            <a:avLst/>
            <a:gdLst/>
            <a:ahLst/>
            <a:cxnLst/>
            <a:rect r="r" b="b" t="t" l="l"/>
            <a:pathLst>
              <a:path h="513544" w="513544">
                <a:moveTo>
                  <a:pt x="0" y="0"/>
                </a:moveTo>
                <a:lnTo>
                  <a:pt x="513545" y="0"/>
                </a:lnTo>
                <a:lnTo>
                  <a:pt x="513545" y="513545"/>
                </a:lnTo>
                <a:lnTo>
                  <a:pt x="0" y="51354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377481" y="2273835"/>
            <a:ext cx="954738" cy="995816"/>
          </a:xfrm>
          <a:custGeom>
            <a:avLst/>
            <a:gdLst/>
            <a:ahLst/>
            <a:cxnLst/>
            <a:rect r="r" b="b" t="t" l="l"/>
            <a:pathLst>
              <a:path h="995816" w="954738">
                <a:moveTo>
                  <a:pt x="0" y="0"/>
                </a:moveTo>
                <a:lnTo>
                  <a:pt x="954739" y="0"/>
                </a:lnTo>
                <a:lnTo>
                  <a:pt x="954739" y="995815"/>
                </a:lnTo>
                <a:lnTo>
                  <a:pt x="0" y="995815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585478" y="788175"/>
            <a:ext cx="17117045" cy="92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76"/>
              </a:lnSpc>
              <a:spcBef>
                <a:spcPct val="0"/>
              </a:spcBef>
            </a:pP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1. 📁 Clasificación automática de documentos adjuntos recibidos por email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1009192" y="4884007"/>
            <a:ext cx="6250108" cy="4676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33444" indent="-416722" lvl="1">
              <a:lnSpc>
                <a:spcPts val="4632"/>
              </a:lnSpc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Cuando llega un correo con adjunto, el flujo identifica el tipo de documento (por asunto, remitente o extensión)</a:t>
            </a:r>
          </a:p>
          <a:p>
            <a:pPr algn="l" marL="833444" indent="-416722" lvl="1">
              <a:lnSpc>
                <a:spcPts val="4632"/>
              </a:lnSpc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Lo guarda automáticamente en una carpeta específica por proyecto o categoría </a:t>
            </a:r>
          </a:p>
          <a:p>
            <a:pPr algn="l" marL="833444" indent="-416722" lvl="1">
              <a:lnSpc>
                <a:spcPts val="4632"/>
              </a:lnSpc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(ej. /Proyectos/Certificaciones/)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2496921" y="4884007"/>
            <a:ext cx="7467680" cy="17927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Outlook: disparador del flujo</a:t>
            </a:r>
          </a:p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OneDrive o SharePoint: destino de los documentos</a:t>
            </a:r>
          </a:p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Power Automate: flujo de clasificación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295097" y="3900974"/>
            <a:ext cx="3174312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Herramientas usadas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1009192" y="3900974"/>
            <a:ext cx="6697403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🔄 Cómo funciona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727013" y="2510796"/>
            <a:ext cx="14979582" cy="7588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677"/>
              </a:lnSpc>
              <a:spcBef>
                <a:spcPct val="0"/>
              </a:spcBef>
            </a:pPr>
            <a:r>
              <a:rPr lang="en-US" sz="4731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Objetivo: Organizar planos, actas, certificaciones o informes que llegan por correo.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368395" y="3829565"/>
            <a:ext cx="688053" cy="688053"/>
          </a:xfrm>
          <a:custGeom>
            <a:avLst/>
            <a:gdLst/>
            <a:ahLst/>
            <a:cxnLst/>
            <a:rect r="r" b="b" t="t" l="l"/>
            <a:pathLst>
              <a:path h="688053" w="688053">
                <a:moveTo>
                  <a:pt x="0" y="0"/>
                </a:moveTo>
                <a:lnTo>
                  <a:pt x="688053" y="0"/>
                </a:lnTo>
                <a:lnTo>
                  <a:pt x="688053" y="688053"/>
                </a:lnTo>
                <a:lnTo>
                  <a:pt x="0" y="6880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818675" y="5516746"/>
            <a:ext cx="513544" cy="477596"/>
          </a:xfrm>
          <a:custGeom>
            <a:avLst/>
            <a:gdLst/>
            <a:ahLst/>
            <a:cxnLst/>
            <a:rect r="r" b="b" t="t" l="l"/>
            <a:pathLst>
              <a:path h="477596" w="513544">
                <a:moveTo>
                  <a:pt x="0" y="0"/>
                </a:moveTo>
                <a:lnTo>
                  <a:pt x="513545" y="0"/>
                </a:lnTo>
                <a:lnTo>
                  <a:pt x="513545" y="477596"/>
                </a:lnTo>
                <a:lnTo>
                  <a:pt x="0" y="4775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854850" y="6049951"/>
            <a:ext cx="513544" cy="513544"/>
          </a:xfrm>
          <a:custGeom>
            <a:avLst/>
            <a:gdLst/>
            <a:ahLst/>
            <a:cxnLst/>
            <a:rect r="r" b="b" t="t" l="l"/>
            <a:pathLst>
              <a:path h="513544" w="513544">
                <a:moveTo>
                  <a:pt x="0" y="0"/>
                </a:moveTo>
                <a:lnTo>
                  <a:pt x="513545" y="0"/>
                </a:lnTo>
                <a:lnTo>
                  <a:pt x="513545" y="513545"/>
                </a:lnTo>
                <a:lnTo>
                  <a:pt x="0" y="51354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377481" y="2273835"/>
            <a:ext cx="954738" cy="995816"/>
          </a:xfrm>
          <a:custGeom>
            <a:avLst/>
            <a:gdLst/>
            <a:ahLst/>
            <a:cxnLst/>
            <a:rect r="r" b="b" t="t" l="l"/>
            <a:pathLst>
              <a:path h="995816" w="954738">
                <a:moveTo>
                  <a:pt x="0" y="0"/>
                </a:moveTo>
                <a:lnTo>
                  <a:pt x="954739" y="0"/>
                </a:lnTo>
                <a:lnTo>
                  <a:pt x="954739" y="995815"/>
                </a:lnTo>
                <a:lnTo>
                  <a:pt x="0" y="99581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127672" y="5516746"/>
            <a:ext cx="499619" cy="465310"/>
          </a:xfrm>
          <a:custGeom>
            <a:avLst/>
            <a:gdLst/>
            <a:ahLst/>
            <a:cxnLst/>
            <a:rect r="r" b="b" t="t" l="l"/>
            <a:pathLst>
              <a:path h="465310" w="499619">
                <a:moveTo>
                  <a:pt x="0" y="0"/>
                </a:moveTo>
                <a:lnTo>
                  <a:pt x="499619" y="0"/>
                </a:lnTo>
                <a:lnTo>
                  <a:pt x="499619" y="465310"/>
                </a:lnTo>
                <a:lnTo>
                  <a:pt x="0" y="465310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854850" y="4869488"/>
            <a:ext cx="560638" cy="548023"/>
          </a:xfrm>
          <a:custGeom>
            <a:avLst/>
            <a:gdLst/>
            <a:ahLst/>
            <a:cxnLst/>
            <a:rect r="r" b="b" t="t" l="l"/>
            <a:pathLst>
              <a:path h="548023" w="560638">
                <a:moveTo>
                  <a:pt x="0" y="0"/>
                </a:moveTo>
                <a:lnTo>
                  <a:pt x="560638" y="0"/>
                </a:lnTo>
                <a:lnTo>
                  <a:pt x="560638" y="548024"/>
                </a:lnTo>
                <a:lnTo>
                  <a:pt x="0" y="54802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585478" y="788175"/>
            <a:ext cx="11462792" cy="92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76"/>
              </a:lnSpc>
              <a:spcBef>
                <a:spcPct val="0"/>
              </a:spcBef>
            </a:pP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✅</a:t>
            </a: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Flujo de aprobación para documentos técnicos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1009192" y="4884007"/>
            <a:ext cx="6697403" cy="3556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Se</a:t>
            </a: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sube un documento a una biblioteca</a:t>
            </a:r>
          </a:p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El flujo solicita aprobación al técnico responsable</a:t>
            </a:r>
          </a:p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La respuesta se registra automáticamente y se notifica a quien corresponda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2496921" y="4884007"/>
            <a:ext cx="7709892" cy="1771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SharePoint (listas): repositorio del documento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Outlook / Teams: notificaciones y decisiones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Power Automate: lógica de validación y seguimiento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295097" y="3900974"/>
            <a:ext cx="3174312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Herramientas usadas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1009192" y="3900974"/>
            <a:ext cx="6697403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🔄 Cómo funciona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727013" y="2520321"/>
            <a:ext cx="15194638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37"/>
              </a:lnSpc>
              <a:spcBef>
                <a:spcPct val="0"/>
              </a:spcBef>
            </a:pPr>
            <a:r>
              <a:rPr lang="en-US" sz="4031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Objetivo: Automatizar la revisión y validación de presupuestos, certificaciones o informes de obra.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368395" y="3829565"/>
            <a:ext cx="688053" cy="688053"/>
          </a:xfrm>
          <a:custGeom>
            <a:avLst/>
            <a:gdLst/>
            <a:ahLst/>
            <a:cxnLst/>
            <a:rect r="r" b="b" t="t" l="l"/>
            <a:pathLst>
              <a:path h="688053" w="688053">
                <a:moveTo>
                  <a:pt x="0" y="0"/>
                </a:moveTo>
                <a:lnTo>
                  <a:pt x="688053" y="0"/>
                </a:lnTo>
                <a:lnTo>
                  <a:pt x="688053" y="688053"/>
                </a:lnTo>
                <a:lnTo>
                  <a:pt x="0" y="6880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818675" y="5516746"/>
            <a:ext cx="513544" cy="477596"/>
          </a:xfrm>
          <a:custGeom>
            <a:avLst/>
            <a:gdLst/>
            <a:ahLst/>
            <a:cxnLst/>
            <a:rect r="r" b="b" t="t" l="l"/>
            <a:pathLst>
              <a:path h="477596" w="513544">
                <a:moveTo>
                  <a:pt x="0" y="0"/>
                </a:moveTo>
                <a:lnTo>
                  <a:pt x="513545" y="0"/>
                </a:lnTo>
                <a:lnTo>
                  <a:pt x="513545" y="477596"/>
                </a:lnTo>
                <a:lnTo>
                  <a:pt x="0" y="4775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854850" y="6049951"/>
            <a:ext cx="513544" cy="513544"/>
          </a:xfrm>
          <a:custGeom>
            <a:avLst/>
            <a:gdLst/>
            <a:ahLst/>
            <a:cxnLst/>
            <a:rect r="r" b="b" t="t" l="l"/>
            <a:pathLst>
              <a:path h="513544" w="513544">
                <a:moveTo>
                  <a:pt x="0" y="0"/>
                </a:moveTo>
                <a:lnTo>
                  <a:pt x="513545" y="0"/>
                </a:lnTo>
                <a:lnTo>
                  <a:pt x="513545" y="513545"/>
                </a:lnTo>
                <a:lnTo>
                  <a:pt x="0" y="51354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377481" y="2273835"/>
            <a:ext cx="954738" cy="995816"/>
          </a:xfrm>
          <a:custGeom>
            <a:avLst/>
            <a:gdLst/>
            <a:ahLst/>
            <a:cxnLst/>
            <a:rect r="r" b="b" t="t" l="l"/>
            <a:pathLst>
              <a:path h="995816" w="954738">
                <a:moveTo>
                  <a:pt x="0" y="0"/>
                </a:moveTo>
                <a:lnTo>
                  <a:pt x="954739" y="0"/>
                </a:lnTo>
                <a:lnTo>
                  <a:pt x="954739" y="995815"/>
                </a:lnTo>
                <a:lnTo>
                  <a:pt x="0" y="99581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127672" y="5516746"/>
            <a:ext cx="499619" cy="465310"/>
          </a:xfrm>
          <a:custGeom>
            <a:avLst/>
            <a:gdLst/>
            <a:ahLst/>
            <a:cxnLst/>
            <a:rect r="r" b="b" t="t" l="l"/>
            <a:pathLst>
              <a:path h="465310" w="499619">
                <a:moveTo>
                  <a:pt x="0" y="0"/>
                </a:moveTo>
                <a:lnTo>
                  <a:pt x="499619" y="0"/>
                </a:lnTo>
                <a:lnTo>
                  <a:pt x="499619" y="465310"/>
                </a:lnTo>
                <a:lnTo>
                  <a:pt x="0" y="465310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854850" y="4869488"/>
            <a:ext cx="560638" cy="548023"/>
          </a:xfrm>
          <a:custGeom>
            <a:avLst/>
            <a:gdLst/>
            <a:ahLst/>
            <a:cxnLst/>
            <a:rect r="r" b="b" t="t" l="l"/>
            <a:pathLst>
              <a:path h="548023" w="560638">
                <a:moveTo>
                  <a:pt x="0" y="0"/>
                </a:moveTo>
                <a:lnTo>
                  <a:pt x="560638" y="0"/>
                </a:lnTo>
                <a:lnTo>
                  <a:pt x="560638" y="548024"/>
                </a:lnTo>
                <a:lnTo>
                  <a:pt x="0" y="54802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585478" y="788175"/>
            <a:ext cx="13157857" cy="92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76"/>
              </a:lnSpc>
              <a:spcBef>
                <a:spcPct val="0"/>
              </a:spcBef>
            </a:pP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🗓️</a:t>
            </a: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Recordatorio de vencimientos de contratos o licencias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1009192" y="4884007"/>
            <a:ext cx="6697403" cy="17927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Power</a:t>
            </a: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Automate revisa la lista cada día</a:t>
            </a:r>
          </a:p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Si una fecha está a menos de 30 días, envía un recordatorio al responsable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2496921" y="4884007"/>
            <a:ext cx="5615702" cy="1771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SharePoint (lista con fechas)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Outlook o Teams: envío de alertas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Power Automate: disparo programado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295097" y="3900974"/>
            <a:ext cx="3174312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Herramientas usadas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1009192" y="3900974"/>
            <a:ext cx="6697403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🔄 Cómo funciona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727013" y="2520321"/>
            <a:ext cx="8804434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37"/>
              </a:lnSpc>
              <a:spcBef>
                <a:spcPct val="0"/>
              </a:spcBef>
            </a:pPr>
            <a:r>
              <a:rPr lang="en-US" sz="4031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Objetivo: Evitar olvidos en renovaciones administrativas.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368395" y="3829565"/>
            <a:ext cx="688053" cy="688053"/>
          </a:xfrm>
          <a:custGeom>
            <a:avLst/>
            <a:gdLst/>
            <a:ahLst/>
            <a:cxnLst/>
            <a:rect r="r" b="b" t="t" l="l"/>
            <a:pathLst>
              <a:path h="688053" w="688053">
                <a:moveTo>
                  <a:pt x="0" y="0"/>
                </a:moveTo>
                <a:lnTo>
                  <a:pt x="688053" y="0"/>
                </a:lnTo>
                <a:lnTo>
                  <a:pt x="688053" y="688053"/>
                </a:lnTo>
                <a:lnTo>
                  <a:pt x="0" y="6880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818675" y="5516746"/>
            <a:ext cx="513544" cy="477596"/>
          </a:xfrm>
          <a:custGeom>
            <a:avLst/>
            <a:gdLst/>
            <a:ahLst/>
            <a:cxnLst/>
            <a:rect r="r" b="b" t="t" l="l"/>
            <a:pathLst>
              <a:path h="477596" w="513544">
                <a:moveTo>
                  <a:pt x="0" y="0"/>
                </a:moveTo>
                <a:lnTo>
                  <a:pt x="513545" y="0"/>
                </a:lnTo>
                <a:lnTo>
                  <a:pt x="513545" y="477596"/>
                </a:lnTo>
                <a:lnTo>
                  <a:pt x="0" y="4775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854850" y="6049951"/>
            <a:ext cx="513544" cy="513544"/>
          </a:xfrm>
          <a:custGeom>
            <a:avLst/>
            <a:gdLst/>
            <a:ahLst/>
            <a:cxnLst/>
            <a:rect r="r" b="b" t="t" l="l"/>
            <a:pathLst>
              <a:path h="513544" w="513544">
                <a:moveTo>
                  <a:pt x="0" y="0"/>
                </a:moveTo>
                <a:lnTo>
                  <a:pt x="513545" y="0"/>
                </a:lnTo>
                <a:lnTo>
                  <a:pt x="513545" y="513545"/>
                </a:lnTo>
                <a:lnTo>
                  <a:pt x="0" y="51354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377481" y="2273835"/>
            <a:ext cx="954738" cy="995816"/>
          </a:xfrm>
          <a:custGeom>
            <a:avLst/>
            <a:gdLst/>
            <a:ahLst/>
            <a:cxnLst/>
            <a:rect r="r" b="b" t="t" l="l"/>
            <a:pathLst>
              <a:path h="995816" w="954738">
                <a:moveTo>
                  <a:pt x="0" y="0"/>
                </a:moveTo>
                <a:lnTo>
                  <a:pt x="954739" y="0"/>
                </a:lnTo>
                <a:lnTo>
                  <a:pt x="954739" y="995815"/>
                </a:lnTo>
                <a:lnTo>
                  <a:pt x="0" y="99581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854850" y="4869488"/>
            <a:ext cx="560638" cy="548023"/>
          </a:xfrm>
          <a:custGeom>
            <a:avLst/>
            <a:gdLst/>
            <a:ahLst/>
            <a:cxnLst/>
            <a:rect r="r" b="b" t="t" l="l"/>
            <a:pathLst>
              <a:path h="548023" w="560638">
                <a:moveTo>
                  <a:pt x="0" y="0"/>
                </a:moveTo>
                <a:lnTo>
                  <a:pt x="560638" y="0"/>
                </a:lnTo>
                <a:lnTo>
                  <a:pt x="560638" y="548024"/>
                </a:lnTo>
                <a:lnTo>
                  <a:pt x="0" y="548024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585478" y="788175"/>
            <a:ext cx="11612061" cy="92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76"/>
              </a:lnSpc>
              <a:spcBef>
                <a:spcPct val="0"/>
              </a:spcBef>
            </a:pP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🧾</a:t>
            </a: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Registro automático de correos institucionales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1009192" y="4884007"/>
            <a:ext cx="6697403" cy="41450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Cuando llega</a:t>
            </a: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un correo desde direcciones específicas (ej. ajuntament@barcelona.cat)</a:t>
            </a:r>
          </a:p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El flujo guarda el correo o sus adjuntos en una carpeta de seguimiento y registra los metadatos (fecha, asunto, remitente)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2496921" y="4884007"/>
            <a:ext cx="5615702" cy="1771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SharePoint (lista con fechas)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Outlook : envío de alertas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Power Automate: disparo programado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295097" y="3900974"/>
            <a:ext cx="3174312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Herramientas usadas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1009192" y="3900974"/>
            <a:ext cx="6697403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🔄 Cómo funciona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727013" y="2520321"/>
            <a:ext cx="13422392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37"/>
              </a:lnSpc>
              <a:spcBef>
                <a:spcPct val="0"/>
              </a:spcBef>
            </a:pPr>
            <a:r>
              <a:rPr lang="en-US" sz="4031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Objetivo: Documentar comunicaciones relevantes con proveedores o administraciones.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368395" y="3829565"/>
            <a:ext cx="688053" cy="688053"/>
          </a:xfrm>
          <a:custGeom>
            <a:avLst/>
            <a:gdLst/>
            <a:ahLst/>
            <a:cxnLst/>
            <a:rect r="r" b="b" t="t" l="l"/>
            <a:pathLst>
              <a:path h="688053" w="688053">
                <a:moveTo>
                  <a:pt x="0" y="0"/>
                </a:moveTo>
                <a:lnTo>
                  <a:pt x="688053" y="0"/>
                </a:lnTo>
                <a:lnTo>
                  <a:pt x="688053" y="688053"/>
                </a:lnTo>
                <a:lnTo>
                  <a:pt x="0" y="6880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818675" y="5516746"/>
            <a:ext cx="513544" cy="477596"/>
          </a:xfrm>
          <a:custGeom>
            <a:avLst/>
            <a:gdLst/>
            <a:ahLst/>
            <a:cxnLst/>
            <a:rect r="r" b="b" t="t" l="l"/>
            <a:pathLst>
              <a:path h="477596" w="513544">
                <a:moveTo>
                  <a:pt x="0" y="0"/>
                </a:moveTo>
                <a:lnTo>
                  <a:pt x="513545" y="0"/>
                </a:lnTo>
                <a:lnTo>
                  <a:pt x="513545" y="477596"/>
                </a:lnTo>
                <a:lnTo>
                  <a:pt x="0" y="4775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854850" y="6049951"/>
            <a:ext cx="513544" cy="513544"/>
          </a:xfrm>
          <a:custGeom>
            <a:avLst/>
            <a:gdLst/>
            <a:ahLst/>
            <a:cxnLst/>
            <a:rect r="r" b="b" t="t" l="l"/>
            <a:pathLst>
              <a:path h="513544" w="513544">
                <a:moveTo>
                  <a:pt x="0" y="0"/>
                </a:moveTo>
                <a:lnTo>
                  <a:pt x="513545" y="0"/>
                </a:lnTo>
                <a:lnTo>
                  <a:pt x="513545" y="513545"/>
                </a:lnTo>
                <a:lnTo>
                  <a:pt x="0" y="51354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377481" y="2273835"/>
            <a:ext cx="954738" cy="995816"/>
          </a:xfrm>
          <a:custGeom>
            <a:avLst/>
            <a:gdLst/>
            <a:ahLst/>
            <a:cxnLst/>
            <a:rect r="r" b="b" t="t" l="l"/>
            <a:pathLst>
              <a:path h="995816" w="954738">
                <a:moveTo>
                  <a:pt x="0" y="0"/>
                </a:moveTo>
                <a:lnTo>
                  <a:pt x="954739" y="0"/>
                </a:lnTo>
                <a:lnTo>
                  <a:pt x="954739" y="995815"/>
                </a:lnTo>
                <a:lnTo>
                  <a:pt x="0" y="99581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854850" y="4869488"/>
            <a:ext cx="560638" cy="548023"/>
          </a:xfrm>
          <a:custGeom>
            <a:avLst/>
            <a:gdLst/>
            <a:ahLst/>
            <a:cxnLst/>
            <a:rect r="r" b="b" t="t" l="l"/>
            <a:pathLst>
              <a:path h="548023" w="560638">
                <a:moveTo>
                  <a:pt x="0" y="0"/>
                </a:moveTo>
                <a:lnTo>
                  <a:pt x="560638" y="0"/>
                </a:lnTo>
                <a:lnTo>
                  <a:pt x="560638" y="548024"/>
                </a:lnTo>
                <a:lnTo>
                  <a:pt x="0" y="548024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127672" y="5516746"/>
            <a:ext cx="499619" cy="465310"/>
          </a:xfrm>
          <a:custGeom>
            <a:avLst/>
            <a:gdLst/>
            <a:ahLst/>
            <a:cxnLst/>
            <a:rect r="r" b="b" t="t" l="l"/>
            <a:pathLst>
              <a:path h="465310" w="499619">
                <a:moveTo>
                  <a:pt x="0" y="0"/>
                </a:moveTo>
                <a:lnTo>
                  <a:pt x="499619" y="0"/>
                </a:lnTo>
                <a:lnTo>
                  <a:pt x="499619" y="465310"/>
                </a:lnTo>
                <a:lnTo>
                  <a:pt x="0" y="465310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127672" y="4869488"/>
            <a:ext cx="538675" cy="538675"/>
          </a:xfrm>
          <a:custGeom>
            <a:avLst/>
            <a:gdLst/>
            <a:ahLst/>
            <a:cxnLst/>
            <a:rect r="r" b="b" t="t" l="l"/>
            <a:pathLst>
              <a:path h="538675" w="538675">
                <a:moveTo>
                  <a:pt x="0" y="0"/>
                </a:moveTo>
                <a:lnTo>
                  <a:pt x="538674" y="0"/>
                </a:lnTo>
                <a:lnTo>
                  <a:pt x="538674" y="538675"/>
                </a:lnTo>
                <a:lnTo>
                  <a:pt x="0" y="538675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585478" y="788175"/>
            <a:ext cx="12437281" cy="92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76"/>
              </a:lnSpc>
              <a:spcBef>
                <a:spcPct val="0"/>
              </a:spcBef>
            </a:pP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📊</a:t>
            </a: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Creación de informes semanales de avance de obra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1009192" y="4884007"/>
            <a:ext cx="6697403" cy="29689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Power</a:t>
            </a: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Automate recoge los datos actualizados de una tabla</a:t>
            </a:r>
          </a:p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Genera un informe (en PDF o tabla)</a:t>
            </a:r>
          </a:p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Lo envía cada lunes al canal de dirección o al gestor del proyecto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496921" y="4884007"/>
            <a:ext cx="6540222" cy="1771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Excel Online (o </a:t>
            </a: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SharePoint): fuente de datos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Outlook / Teams: destino del informe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Power Automate: disparo programado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295097" y="3900974"/>
            <a:ext cx="3174312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Herramientas usadas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1009192" y="3900974"/>
            <a:ext cx="6697403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🔄 Cómo funciona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727013" y="2520321"/>
            <a:ext cx="10737890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37"/>
              </a:lnSpc>
              <a:spcBef>
                <a:spcPct val="0"/>
              </a:spcBef>
            </a:pPr>
            <a:r>
              <a:rPr lang="en-US" sz="4031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Objetivo: Generar automáticamente informes con datos actualizados.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368395" y="3829565"/>
            <a:ext cx="688053" cy="688053"/>
          </a:xfrm>
          <a:custGeom>
            <a:avLst/>
            <a:gdLst/>
            <a:ahLst/>
            <a:cxnLst/>
            <a:rect r="r" b="b" t="t" l="l"/>
            <a:pathLst>
              <a:path h="688053" w="688053">
                <a:moveTo>
                  <a:pt x="0" y="0"/>
                </a:moveTo>
                <a:lnTo>
                  <a:pt x="688053" y="0"/>
                </a:lnTo>
                <a:lnTo>
                  <a:pt x="688053" y="688053"/>
                </a:lnTo>
                <a:lnTo>
                  <a:pt x="0" y="6880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854850" y="6049951"/>
            <a:ext cx="513544" cy="513544"/>
          </a:xfrm>
          <a:custGeom>
            <a:avLst/>
            <a:gdLst/>
            <a:ahLst/>
            <a:cxnLst/>
            <a:rect r="r" b="b" t="t" l="l"/>
            <a:pathLst>
              <a:path h="513544" w="513544">
                <a:moveTo>
                  <a:pt x="0" y="0"/>
                </a:moveTo>
                <a:lnTo>
                  <a:pt x="513545" y="0"/>
                </a:lnTo>
                <a:lnTo>
                  <a:pt x="513545" y="513545"/>
                </a:lnTo>
                <a:lnTo>
                  <a:pt x="0" y="5135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377481" y="2273835"/>
            <a:ext cx="954738" cy="995816"/>
          </a:xfrm>
          <a:custGeom>
            <a:avLst/>
            <a:gdLst/>
            <a:ahLst/>
            <a:cxnLst/>
            <a:rect r="r" b="b" t="t" l="l"/>
            <a:pathLst>
              <a:path h="995816" w="954738">
                <a:moveTo>
                  <a:pt x="0" y="0"/>
                </a:moveTo>
                <a:lnTo>
                  <a:pt x="954739" y="0"/>
                </a:lnTo>
                <a:lnTo>
                  <a:pt x="954739" y="995815"/>
                </a:lnTo>
                <a:lnTo>
                  <a:pt x="0" y="99581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854850" y="4869488"/>
            <a:ext cx="560638" cy="548023"/>
          </a:xfrm>
          <a:custGeom>
            <a:avLst/>
            <a:gdLst/>
            <a:ahLst/>
            <a:cxnLst/>
            <a:rect r="r" b="b" t="t" l="l"/>
            <a:pathLst>
              <a:path h="548023" w="560638">
                <a:moveTo>
                  <a:pt x="0" y="0"/>
                </a:moveTo>
                <a:lnTo>
                  <a:pt x="560638" y="0"/>
                </a:lnTo>
                <a:lnTo>
                  <a:pt x="560638" y="548024"/>
                </a:lnTo>
                <a:lnTo>
                  <a:pt x="0" y="548024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753319" y="5516644"/>
            <a:ext cx="578901" cy="434175"/>
          </a:xfrm>
          <a:custGeom>
            <a:avLst/>
            <a:gdLst/>
            <a:ahLst/>
            <a:cxnLst/>
            <a:rect r="r" b="b" t="t" l="l"/>
            <a:pathLst>
              <a:path h="434175" w="578901">
                <a:moveTo>
                  <a:pt x="0" y="0"/>
                </a:moveTo>
                <a:lnTo>
                  <a:pt x="578901" y="0"/>
                </a:lnTo>
                <a:lnTo>
                  <a:pt x="578901" y="434175"/>
                </a:lnTo>
                <a:lnTo>
                  <a:pt x="0" y="434175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585478" y="788175"/>
            <a:ext cx="16039296" cy="92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76"/>
              </a:lnSpc>
              <a:spcBef>
                <a:spcPct val="0"/>
              </a:spcBef>
            </a:pP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🧰</a:t>
            </a: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Automatización del mantenimiento preventivo de infraestructuras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1009192" y="4884007"/>
            <a:ext cx="6697403" cy="23808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Según</a:t>
            </a: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la fecha del último mantenimiento, Power Automate crea tareas en Planner y notifica a los operarios responsables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2496921" y="4884007"/>
            <a:ext cx="5615702" cy="1771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SharePoint (lista de activos)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Planner: tareas asignadas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Power Automate: disparo programado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295097" y="3900974"/>
            <a:ext cx="3174312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Herramientas usadas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1009192" y="3900974"/>
            <a:ext cx="6697403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🔄 Cómo funciona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727013" y="2520321"/>
            <a:ext cx="10380107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37"/>
              </a:lnSpc>
              <a:spcBef>
                <a:spcPct val="0"/>
              </a:spcBef>
            </a:pPr>
            <a:r>
              <a:rPr lang="en-US" sz="4031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Objetivo: Programar tareas de mantenimiento según el calendario..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368395" y="3829565"/>
            <a:ext cx="688053" cy="688053"/>
          </a:xfrm>
          <a:custGeom>
            <a:avLst/>
            <a:gdLst/>
            <a:ahLst/>
            <a:cxnLst/>
            <a:rect r="r" b="b" t="t" l="l"/>
            <a:pathLst>
              <a:path h="688053" w="688053">
                <a:moveTo>
                  <a:pt x="0" y="0"/>
                </a:moveTo>
                <a:lnTo>
                  <a:pt x="688053" y="0"/>
                </a:lnTo>
                <a:lnTo>
                  <a:pt x="688053" y="688053"/>
                </a:lnTo>
                <a:lnTo>
                  <a:pt x="0" y="6880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818675" y="6656462"/>
            <a:ext cx="513544" cy="513544"/>
          </a:xfrm>
          <a:custGeom>
            <a:avLst/>
            <a:gdLst/>
            <a:ahLst/>
            <a:cxnLst/>
            <a:rect r="r" b="b" t="t" l="l"/>
            <a:pathLst>
              <a:path h="513544" w="513544">
                <a:moveTo>
                  <a:pt x="0" y="0"/>
                </a:moveTo>
                <a:lnTo>
                  <a:pt x="513545" y="0"/>
                </a:lnTo>
                <a:lnTo>
                  <a:pt x="513545" y="513545"/>
                </a:lnTo>
                <a:lnTo>
                  <a:pt x="0" y="5135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377481" y="2273835"/>
            <a:ext cx="954738" cy="995816"/>
          </a:xfrm>
          <a:custGeom>
            <a:avLst/>
            <a:gdLst/>
            <a:ahLst/>
            <a:cxnLst/>
            <a:rect r="r" b="b" t="t" l="l"/>
            <a:pathLst>
              <a:path h="995816" w="954738">
                <a:moveTo>
                  <a:pt x="0" y="0"/>
                </a:moveTo>
                <a:lnTo>
                  <a:pt x="954739" y="0"/>
                </a:lnTo>
                <a:lnTo>
                  <a:pt x="954739" y="995815"/>
                </a:lnTo>
                <a:lnTo>
                  <a:pt x="0" y="99581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854850" y="4869488"/>
            <a:ext cx="560638" cy="548023"/>
          </a:xfrm>
          <a:custGeom>
            <a:avLst/>
            <a:gdLst/>
            <a:ahLst/>
            <a:cxnLst/>
            <a:rect r="r" b="b" t="t" l="l"/>
            <a:pathLst>
              <a:path h="548023" w="560638">
                <a:moveTo>
                  <a:pt x="0" y="0"/>
                </a:moveTo>
                <a:lnTo>
                  <a:pt x="560638" y="0"/>
                </a:lnTo>
                <a:lnTo>
                  <a:pt x="560638" y="548024"/>
                </a:lnTo>
                <a:lnTo>
                  <a:pt x="0" y="548024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854850" y="5543845"/>
            <a:ext cx="409662" cy="379772"/>
          </a:xfrm>
          <a:custGeom>
            <a:avLst/>
            <a:gdLst/>
            <a:ahLst/>
            <a:cxnLst/>
            <a:rect r="r" b="b" t="t" l="l"/>
            <a:pathLst>
              <a:path h="379772" w="409662">
                <a:moveTo>
                  <a:pt x="0" y="0"/>
                </a:moveTo>
                <a:lnTo>
                  <a:pt x="409662" y="0"/>
                </a:lnTo>
                <a:lnTo>
                  <a:pt x="409662" y="379773"/>
                </a:lnTo>
                <a:lnTo>
                  <a:pt x="0" y="37977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585478" y="788175"/>
            <a:ext cx="12050529" cy="92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76"/>
              </a:lnSpc>
              <a:spcBef>
                <a:spcPct val="0"/>
              </a:spcBef>
            </a:pP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📑</a:t>
            </a:r>
            <a:r>
              <a:rPr lang="en-US" sz="5813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Seguimiento de certificaciones por fases de obra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1009192" y="4884007"/>
            <a:ext cx="6697403" cy="41450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Se</a:t>
            </a: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rellena un formulario o se actualiza un ítem en una lista</a:t>
            </a:r>
          </a:p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Se lanza una cadena de validación (técnico &gt; jefe &gt; contabilidad)</a:t>
            </a:r>
          </a:p>
          <a:p>
            <a:pPr algn="l" marL="833445" indent="-416722" lvl="1">
              <a:lnSpc>
                <a:spcPts val="4632"/>
              </a:lnSpc>
              <a:spcBef>
                <a:spcPct val="0"/>
              </a:spcBef>
              <a:buFont typeface="Arial"/>
              <a:buChar char="•"/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Cada respuesta queda registrada, y se notifica automáticamente el estado</a:t>
            </a:r>
          </a:p>
          <a:p>
            <a:pPr algn="l">
              <a:lnSpc>
                <a:spcPts val="4632"/>
              </a:lnSpc>
              <a:spcBef>
                <a:spcPct val="0"/>
              </a:spcBef>
            </a:pPr>
          </a:p>
        </p:txBody>
      </p:sp>
      <p:sp>
        <p:nvSpPr>
          <p:cNvPr name="TextBox 9" id="9"/>
          <p:cNvSpPr txBox="true"/>
          <p:nvPr/>
        </p:nvSpPr>
        <p:spPr>
          <a:xfrm rot="0">
            <a:off x="2496921" y="4884007"/>
            <a:ext cx="5615702" cy="2352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SharePoint (lista de activos)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Forms</a:t>
            </a: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: Formularios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Outlook / Teams: destino del informe</a:t>
            </a:r>
          </a:p>
          <a:p>
            <a:pPr algn="l">
              <a:lnSpc>
                <a:spcPts val="4632"/>
              </a:lnSpc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Power Automate: disparo programado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295097" y="3900974"/>
            <a:ext cx="3174312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Herramientas usadas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1009192" y="3900974"/>
            <a:ext cx="6697403" cy="616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32"/>
              </a:lnSpc>
              <a:spcBef>
                <a:spcPct val="0"/>
              </a:spcBef>
            </a:pPr>
            <a:r>
              <a:rPr lang="en-US" sz="3860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🔄 Cómo funciona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727013" y="2520321"/>
            <a:ext cx="10608945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37"/>
              </a:lnSpc>
              <a:spcBef>
                <a:spcPct val="0"/>
              </a:spcBef>
            </a:pPr>
            <a:r>
              <a:rPr lang="en-US" sz="4031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Objetivo: Automatizar la validación y seguimiento de certificaciones.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1818675" y="6121716"/>
            <a:ext cx="513544" cy="477596"/>
          </a:xfrm>
          <a:custGeom>
            <a:avLst/>
            <a:gdLst/>
            <a:ahLst/>
            <a:cxnLst/>
            <a:rect r="r" b="b" t="t" l="l"/>
            <a:pathLst>
              <a:path h="477596" w="513544">
                <a:moveTo>
                  <a:pt x="0" y="0"/>
                </a:moveTo>
                <a:lnTo>
                  <a:pt x="513545" y="0"/>
                </a:lnTo>
                <a:lnTo>
                  <a:pt x="513545" y="477596"/>
                </a:lnTo>
                <a:lnTo>
                  <a:pt x="0" y="477596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127672" y="6121716"/>
            <a:ext cx="499619" cy="465310"/>
          </a:xfrm>
          <a:custGeom>
            <a:avLst/>
            <a:gdLst/>
            <a:ahLst/>
            <a:cxnLst/>
            <a:rect r="r" b="b" t="t" l="l"/>
            <a:pathLst>
              <a:path h="465310" w="499619">
                <a:moveTo>
                  <a:pt x="0" y="0"/>
                </a:moveTo>
                <a:lnTo>
                  <a:pt x="499619" y="0"/>
                </a:lnTo>
                <a:lnTo>
                  <a:pt x="499619" y="465310"/>
                </a:lnTo>
                <a:lnTo>
                  <a:pt x="0" y="465310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DAGkN4-4tuU</dc:identifier>
  <dcterms:modified xsi:type="dcterms:W3CDTF">2011-08-01T06:04:30Z</dcterms:modified>
  <cp:revision>1</cp:revision>
  <dc:title>Power Automate</dc:title>
</cp:coreProperties>
</file>