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aleway"/>
      <p:regular r:id="rId33"/>
      <p:bold r:id="rId34"/>
      <p:italic r:id="rId35"/>
      <p:boldItalic r:id="rId36"/>
    </p:embeddedFont>
    <p:embeddedFont>
      <p:font typeface="Lato"/>
      <p:regular r:id="rId37"/>
      <p:bold r:id="rId38"/>
      <p:italic r:id="rId39"/>
      <p:boldItalic r:id="rId40"/>
    </p:embeddedFont>
    <p:embeddedFont>
      <p:font typeface="Open Sans ExtraBold"/>
      <p:bold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D7972C-4B0D-4460-8B85-0956049F9A1E}">
  <a:tblStyle styleId="{EFD7972C-4B0D-4460-8B85-0956049F9A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4.xml"/><Relationship Id="rId42" Type="http://schemas.openxmlformats.org/officeDocument/2006/relationships/font" Target="fonts/OpenSansExtraBold-boldItalic.fntdata"/><Relationship Id="rId41" Type="http://schemas.openxmlformats.org/officeDocument/2006/relationships/font" Target="fonts/OpenSansExtraBold-bold.fntdata"/><Relationship Id="rId22" Type="http://schemas.openxmlformats.org/officeDocument/2006/relationships/slide" Target="slides/slide16.xml"/><Relationship Id="rId44" Type="http://schemas.openxmlformats.org/officeDocument/2006/relationships/font" Target="fonts/OpenSans-bold.fntdata"/><Relationship Id="rId21" Type="http://schemas.openxmlformats.org/officeDocument/2006/relationships/slide" Target="slides/slide15.xml"/><Relationship Id="rId43" Type="http://schemas.openxmlformats.org/officeDocument/2006/relationships/font" Target="fonts/OpenSans-regular.fntdata"/><Relationship Id="rId24" Type="http://schemas.openxmlformats.org/officeDocument/2006/relationships/slide" Target="slides/slide18.xml"/><Relationship Id="rId46" Type="http://schemas.openxmlformats.org/officeDocument/2006/relationships/font" Target="fonts/OpenSans-boldItalic.fntdata"/><Relationship Id="rId23" Type="http://schemas.openxmlformats.org/officeDocument/2006/relationships/slide" Target="slides/slide17.xml"/><Relationship Id="rId45"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alew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italic.fntdata"/><Relationship Id="rId12" Type="http://schemas.openxmlformats.org/officeDocument/2006/relationships/slide" Target="slides/slide6.xml"/><Relationship Id="rId34" Type="http://schemas.openxmlformats.org/officeDocument/2006/relationships/font" Target="fonts/Raleway-bold.fntdata"/><Relationship Id="rId15" Type="http://schemas.openxmlformats.org/officeDocument/2006/relationships/slide" Target="slides/slide9.xml"/><Relationship Id="rId37" Type="http://schemas.openxmlformats.org/officeDocument/2006/relationships/font" Target="fonts/Lato-regular.fntdata"/><Relationship Id="rId14" Type="http://schemas.openxmlformats.org/officeDocument/2006/relationships/slide" Target="slides/slide8.xml"/><Relationship Id="rId36" Type="http://schemas.openxmlformats.org/officeDocument/2006/relationships/font" Target="fonts/Raleway-boldItalic.fntdata"/><Relationship Id="rId17" Type="http://schemas.openxmlformats.org/officeDocument/2006/relationships/slide" Target="slides/slide11.xml"/><Relationship Id="rId39" Type="http://schemas.openxmlformats.org/officeDocument/2006/relationships/font" Target="fonts/Lato-italic.fntdata"/><Relationship Id="rId16" Type="http://schemas.openxmlformats.org/officeDocument/2006/relationships/slide" Target="slides/slide10.xml"/><Relationship Id="rId38" Type="http://schemas.openxmlformats.org/officeDocument/2006/relationships/font" Target="fonts/La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034e0b9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d034e0b9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5b7ef003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d5b7ef00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5b7ef00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d5b7ef00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06d7bb2d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d06d7bb2d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5b7ef003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d5b7ef003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06d7bb2d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d06d7bb2d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5b7ef003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5b7ef003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034e0b9a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d034e0b9a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80312227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c80312227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56c278f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d56c278f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1977ba44d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1977ba44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pensamos que es necesario para conceptos que vamos a explicar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034e0b9a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d034e0b9a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80312227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80312227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Poner limite de precios de la cme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55af7fcc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d55af7fcc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Poner limite de precios de la cme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55af7fcc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d55af7fcc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Poner limite de precios de la cme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f88252dc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f88252dc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f56fa6d5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cf56fa6d5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f88252dc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f88252dc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f56fa6d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f56fa6d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Es decir esta en funcion de algo, deriva de algo, esta en relacion con algo.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80312227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80312227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Muy importante, se puede vender sin tener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06d7bb2d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06d7bb2d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Empecemos a hablar de Los Riesgos Ilimitados y limitados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06d7bb2d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06d7bb2d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06d7bb2d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06d7bb2d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55af7fc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55af7fc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txBox="1"/>
          <p:nvPr>
            <p:ph type="ctrTitle"/>
          </p:nvPr>
        </p:nvSpPr>
        <p:spPr>
          <a:xfrm>
            <a:off x="729450" y="6407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729627" y="2344525"/>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 name="Google Shape;13;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14" name="Google Shape;14;p2"/>
          <p:cNvPicPr preferRelativeResize="0"/>
          <p:nvPr/>
        </p:nvPicPr>
        <p:blipFill>
          <a:blip r:embed="rId3">
            <a:alphaModFix/>
          </a:blip>
          <a:stretch>
            <a:fillRect/>
          </a:stretch>
        </p:blipFill>
        <p:spPr>
          <a:xfrm>
            <a:off x="8417550" y="78493"/>
            <a:ext cx="643800" cy="321900"/>
          </a:xfrm>
          <a:prstGeom prst="rect">
            <a:avLst/>
          </a:prstGeom>
          <a:noFill/>
          <a:ln>
            <a:noFill/>
          </a:ln>
        </p:spPr>
      </p:pic>
      <p:sp>
        <p:nvSpPr>
          <p:cNvPr id="15" name="Google Shape;15;p2"/>
          <p:cNvSpPr/>
          <p:nvPr/>
        </p:nvSpPr>
        <p:spPr>
          <a:xfrm>
            <a:off x="-7900" y="4986200"/>
            <a:ext cx="9151800" cy="2043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nvSpPr>
        <p:spPr>
          <a:xfrm>
            <a:off x="85650" y="5015750"/>
            <a:ext cx="643800" cy="14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500">
                <a:solidFill>
                  <a:srgbClr val="FFFFFF"/>
                </a:solidFill>
                <a:latin typeface="Open Sans"/>
                <a:ea typeface="Open Sans"/>
                <a:cs typeface="Open Sans"/>
                <a:sym typeface="Open Sans"/>
              </a:rPr>
              <a:t>Copyright 2021</a:t>
            </a:r>
            <a:endParaRPr sz="500">
              <a:solidFill>
                <a:srgbClr val="FFFFFF"/>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2F2F4F"/>
        </a:solidFill>
      </p:bgPr>
    </p:bg>
    <p:spTree>
      <p:nvGrpSpPr>
        <p:cNvPr id="66" name="Shape 66"/>
        <p:cNvGrpSpPr/>
        <p:nvPr/>
      </p:nvGrpSpPr>
      <p:grpSpPr>
        <a:xfrm>
          <a:off x="0" y="0"/>
          <a:ext cx="0" cy="0"/>
          <a:chOff x="0" y="0"/>
          <a:chExt cx="0" cy="0"/>
        </a:xfrm>
      </p:grpSpPr>
      <p:grpSp>
        <p:nvGrpSpPr>
          <p:cNvPr id="67" name="Google Shape;67;p11"/>
          <p:cNvGrpSpPr/>
          <p:nvPr/>
        </p:nvGrpSpPr>
        <p:grpSpPr>
          <a:xfrm>
            <a:off x="830392" y="4169130"/>
            <a:ext cx="745763" cy="45826"/>
            <a:chOff x="4580561" y="2589004"/>
            <a:chExt cx="1064464" cy="25200"/>
          </a:xfrm>
        </p:grpSpPr>
        <p:sp>
          <p:nvSpPr>
            <p:cNvPr id="68" name="Google Shape;68;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71" name="Google Shape;71;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
        <p:nvSpPr>
          <p:cNvPr id="72" name="Google Shape;72;p11">
            <a:hlinkClick action="ppaction://hlinksldjump" r:id="rId2"/>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 name="Google Shape;73;p11">
            <a:hlinkClick action="ppaction://hlinksldjump" r:id="rId3"/>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74" name="Google Shape;74;p11">
            <a:hlinkClick action="ppaction://hlinksldjump" r:id="rId4"/>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75" name="Google Shape;75;p11">
            <a:hlinkClick action="ppaction://hlinksldjump" r:id="rId5"/>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12"/>
          <p:cNvSpPr/>
          <p:nvPr/>
        </p:nvSpPr>
        <p:spPr>
          <a:xfrm>
            <a:off x="0" y="0"/>
            <a:ext cx="4572000" cy="5143500"/>
          </a:xfrm>
          <a:prstGeom prst="rect">
            <a:avLst/>
          </a:prstGeom>
          <a:solidFill>
            <a:srgbClr val="2F2F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ph type="title"/>
          </p:nvPr>
        </p:nvSpPr>
        <p:spPr>
          <a:xfrm>
            <a:off x="730000" y="60070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p:txBody>
      </p:sp>
      <p:sp>
        <p:nvSpPr>
          <p:cNvPr id="79" name="Google Shape;79;p12"/>
          <p:cNvSpPr txBox="1"/>
          <p:nvPr>
            <p:ph idx="1" type="subTitle"/>
          </p:nvPr>
        </p:nvSpPr>
        <p:spPr>
          <a:xfrm>
            <a:off x="724950" y="244357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80" name="Google Shape;80;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82" name="Google Shape;82;p12">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12">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12">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12">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86" name="Google Shape;86;p12"/>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 name="Shape 87"/>
        <p:cNvGrpSpPr/>
        <p:nvPr/>
      </p:nvGrpSpPr>
      <p:grpSpPr>
        <a:xfrm>
          <a:off x="0" y="0"/>
          <a:ext cx="0" cy="0"/>
          <a:chOff x="0" y="0"/>
          <a:chExt cx="0" cy="0"/>
        </a:xfrm>
      </p:grpSpPr>
      <p:sp>
        <p:nvSpPr>
          <p:cNvPr id="88" name="Google Shape;88;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89" name="Google Shape;89;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90" name="Google Shape;90;p13">
            <a:hlinkClick action="ppaction://hlinksldjump" r:id="rId2"/>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 name="Google Shape;91;p13">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2" name="Google Shape;92;p13">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3" name="Google Shape;93;p13">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pic>
        <p:nvPicPr>
          <p:cNvPr id="94" name="Google Shape;94;p13"/>
          <p:cNvPicPr preferRelativeResize="0"/>
          <p:nvPr/>
        </p:nvPicPr>
        <p:blipFill>
          <a:blip r:embed="rId6">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4848"/>
        </a:solidFill>
      </p:bgPr>
    </p:bg>
    <p:spTree>
      <p:nvGrpSpPr>
        <p:cNvPr id="95" name="Shape 95"/>
        <p:cNvGrpSpPr/>
        <p:nvPr/>
      </p:nvGrpSpPr>
      <p:grpSpPr>
        <a:xfrm>
          <a:off x="0" y="0"/>
          <a:ext cx="0" cy="0"/>
          <a:chOff x="0" y="0"/>
          <a:chExt cx="0" cy="0"/>
        </a:xfrm>
      </p:grpSpPr>
      <p:grpSp>
        <p:nvGrpSpPr>
          <p:cNvPr id="96" name="Google Shape;96;p14"/>
          <p:cNvGrpSpPr/>
          <p:nvPr/>
        </p:nvGrpSpPr>
        <p:grpSpPr>
          <a:xfrm>
            <a:off x="830392" y="4169130"/>
            <a:ext cx="745763" cy="45826"/>
            <a:chOff x="4580561" y="2589004"/>
            <a:chExt cx="1064464" cy="25200"/>
          </a:xfrm>
        </p:grpSpPr>
        <p:sp>
          <p:nvSpPr>
            <p:cNvPr id="97" name="Google Shape;97;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4"/>
          <p:cNvSpPr txBox="1"/>
          <p:nvPr>
            <p:ph hasCustomPrompt="1" type="title"/>
          </p:nvPr>
        </p:nvSpPr>
        <p:spPr>
          <a:xfrm>
            <a:off x="729450" y="733950"/>
            <a:ext cx="33810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00" name="Google Shape;100;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01" name="Google Shape;101;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02" name="Google Shape;102;p14"/>
          <p:cNvPicPr preferRelativeResize="0"/>
          <p:nvPr/>
        </p:nvPicPr>
        <p:blipFill>
          <a:blip r:embed="rId2">
            <a:alphaModFix/>
          </a:blip>
          <a:stretch>
            <a:fillRect/>
          </a:stretch>
        </p:blipFill>
        <p:spPr>
          <a:xfrm>
            <a:off x="8417255" y="78488"/>
            <a:ext cx="644400" cy="322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105" name="Google Shape;105;p15">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5">
            <a:hlinkClick action="ppaction://hlinksldjump" r:id="rId3"/>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5">
            <a:hlinkClick action="ppaction://hlinksldjump" r:id="rId4"/>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5">
            <a:hlinkClick action="ppaction://hlinksldjump" r:id="rId5"/>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pic>
        <p:nvPicPr>
          <p:cNvPr id="109" name="Google Shape;109;p15"/>
          <p:cNvPicPr preferRelativeResize="0"/>
          <p:nvPr/>
        </p:nvPicPr>
        <p:blipFill>
          <a:blip r:embed="rId6">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rgbClr val="FF4848"/>
        </a:solidFill>
      </p:bgPr>
    </p:bg>
    <p:spTree>
      <p:nvGrpSpPr>
        <p:cNvPr id="110" name="Shape 110"/>
        <p:cNvGrpSpPr/>
        <p:nvPr/>
      </p:nvGrpSpPr>
      <p:grpSpPr>
        <a:xfrm>
          <a:off x="0" y="0"/>
          <a:ext cx="0" cy="0"/>
          <a:chOff x="0" y="0"/>
          <a:chExt cx="0" cy="0"/>
        </a:xfrm>
      </p:grpSpPr>
      <p:sp>
        <p:nvSpPr>
          <p:cNvPr id="111" name="Google Shape;111;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12" name="Google Shape;112;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pic>
        <p:nvPicPr>
          <p:cNvPr id="113" name="Google Shape;113;p16"/>
          <p:cNvPicPr preferRelativeResize="0"/>
          <p:nvPr/>
        </p:nvPicPr>
        <p:blipFill>
          <a:blip r:embed="rId2">
            <a:alphaModFix/>
          </a:blip>
          <a:stretch>
            <a:fillRect/>
          </a:stretch>
        </p:blipFill>
        <p:spPr>
          <a:xfrm>
            <a:off x="8417255" y="78488"/>
            <a:ext cx="644400" cy="322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2F2F4F"/>
        </a:solidFill>
      </p:bgPr>
    </p:bg>
    <p:spTree>
      <p:nvGrpSpPr>
        <p:cNvPr id="114" name="Shape 114"/>
        <p:cNvGrpSpPr/>
        <p:nvPr/>
      </p:nvGrpSpPr>
      <p:grpSpPr>
        <a:xfrm>
          <a:off x="0" y="0"/>
          <a:ext cx="0" cy="0"/>
          <a:chOff x="0" y="0"/>
          <a:chExt cx="0" cy="0"/>
        </a:xfrm>
      </p:grpSpPr>
      <p:sp>
        <p:nvSpPr>
          <p:cNvPr id="115" name="Google Shape;115;p17"/>
          <p:cNvSpPr txBox="1"/>
          <p:nvPr>
            <p:ph type="title"/>
          </p:nvPr>
        </p:nvSpPr>
        <p:spPr>
          <a:xfrm>
            <a:off x="729450" y="651825"/>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16" name="Google Shape;116;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
        <p:nvSpPr>
          <p:cNvPr id="117" name="Google Shape;117;p17"/>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7"/>
          <p:cNvPicPr preferRelativeResize="0"/>
          <p:nvPr/>
        </p:nvPicPr>
        <p:blipFill>
          <a:blip r:embed="rId2">
            <a:alphaModFix/>
          </a:blip>
          <a:stretch>
            <a:fillRect/>
          </a:stretch>
        </p:blipFill>
        <p:spPr>
          <a:xfrm>
            <a:off x="8417255" y="78488"/>
            <a:ext cx="644400" cy="322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7" name="Shape 17"/>
        <p:cNvGrpSpPr/>
        <p:nvPr/>
      </p:nvGrpSpPr>
      <p:grpSpPr>
        <a:xfrm>
          <a:off x="0" y="0"/>
          <a:ext cx="0" cy="0"/>
          <a:chOff x="0" y="0"/>
          <a:chExt cx="0" cy="0"/>
        </a:xfrm>
      </p:grpSpPr>
      <p:pic>
        <p:nvPicPr>
          <p:cNvPr descr="shutterstock_429987889_edited.jpg" id="18" name="Google Shape;18;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9" name="Google Shape;19;p3"/>
          <p:cNvSpPr txBox="1"/>
          <p:nvPr>
            <p:ph type="ctrTitle"/>
          </p:nvPr>
        </p:nvSpPr>
        <p:spPr>
          <a:xfrm>
            <a:off x="729450" y="8017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 name="Google Shape;20;p3"/>
          <p:cNvSpPr txBox="1"/>
          <p:nvPr>
            <p:ph idx="1" type="subTitle"/>
          </p:nvPr>
        </p:nvSpPr>
        <p:spPr>
          <a:xfrm>
            <a:off x="729627" y="26522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 name="Google Shape;21;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22" name="Google Shape;22;p3">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3">
            <a:hlinkClick action="ppaction://hlinksldjump" r:id="rId4"/>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4" name="Google Shape;24;p3">
            <a:hlinkClick action="ppaction://hlinksldjump" r:id="rId5"/>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5" name="Google Shape;25;p3">
            <a:hlinkClick action="ppaction://hlinksldjump" r:id="rId6"/>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pic>
        <p:nvPicPr>
          <p:cNvPr id="26" name="Google Shape;26;p3"/>
          <p:cNvPicPr preferRelativeResize="0"/>
          <p:nvPr/>
        </p:nvPicPr>
        <p:blipFill>
          <a:blip r:embed="rId7">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4848"/>
        </a:solidFill>
      </p:bgPr>
    </p:bg>
    <p:spTree>
      <p:nvGrpSpPr>
        <p:cNvPr id="27" name="Shape 27"/>
        <p:cNvGrpSpPr/>
        <p:nvPr/>
      </p:nvGrpSpPr>
      <p:grpSpPr>
        <a:xfrm>
          <a:off x="0" y="0"/>
          <a:ext cx="0" cy="0"/>
          <a:chOff x="0" y="0"/>
          <a:chExt cx="0" cy="0"/>
        </a:xfrm>
      </p:grpSpPr>
      <p:grpSp>
        <p:nvGrpSpPr>
          <p:cNvPr id="28" name="Google Shape;28;p4"/>
          <p:cNvGrpSpPr/>
          <p:nvPr/>
        </p:nvGrpSpPr>
        <p:grpSpPr>
          <a:xfrm>
            <a:off x="830392" y="1191256"/>
            <a:ext cx="745763" cy="45826"/>
            <a:chOff x="4580561" y="2589004"/>
            <a:chExt cx="1064464" cy="25200"/>
          </a:xfrm>
        </p:grpSpPr>
        <p:sp>
          <p:nvSpPr>
            <p:cNvPr id="29" name="Google Shape;29;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 name="Google Shape;31;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2" name="Google Shape;32;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5"/>
          <p:cNvSpPr txBox="1"/>
          <p:nvPr>
            <p:ph type="title"/>
          </p:nvPr>
        </p:nvSpPr>
        <p:spPr>
          <a:xfrm>
            <a:off x="729450" y="77570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5" name="Google Shape;35;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6" name="Google Shape;36;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pic>
        <p:nvPicPr>
          <p:cNvPr id="37" name="Google Shape;37;p5"/>
          <p:cNvPicPr preferRelativeResize="0"/>
          <p:nvPr/>
        </p:nvPicPr>
        <p:blipFill>
          <a:blip r:embed="rId2">
            <a:alphaModFix/>
          </a:blip>
          <a:stretch>
            <a:fillRect/>
          </a:stretch>
        </p:blipFill>
        <p:spPr>
          <a:xfrm>
            <a:off x="8417550" y="78493"/>
            <a:ext cx="643800" cy="321900"/>
          </a:xfrm>
          <a:prstGeom prst="rect">
            <a:avLst/>
          </a:prstGeom>
          <a:noFill/>
          <a:ln>
            <a:noFill/>
          </a:ln>
        </p:spPr>
      </p:pic>
      <p:sp>
        <p:nvSpPr>
          <p:cNvPr id="38" name="Google Shape;38;p5"/>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39" name="Shape 39"/>
        <p:cNvGrpSpPr/>
        <p:nvPr/>
      </p:nvGrpSpPr>
      <p:grpSpPr>
        <a:xfrm>
          <a:off x="0" y="0"/>
          <a:ext cx="0" cy="0"/>
          <a:chOff x="0" y="0"/>
          <a:chExt cx="0" cy="0"/>
        </a:xfrm>
      </p:grpSpPr>
      <p:sp>
        <p:nvSpPr>
          <p:cNvPr id="40" name="Google Shape;40;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41" name="Google Shape;41;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2" name="Google Shape;42;p6"/>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 name="Google Shape;43;p6"/>
          <p:cNvPicPr preferRelativeResize="0"/>
          <p:nvPr/>
        </p:nvPicPr>
        <p:blipFill>
          <a:blip r:embed="rId2">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44" name="Shape 44"/>
        <p:cNvGrpSpPr/>
        <p:nvPr/>
      </p:nvGrpSpPr>
      <p:grpSpPr>
        <a:xfrm>
          <a:off x="0" y="0"/>
          <a:ext cx="0" cy="0"/>
          <a:chOff x="0" y="0"/>
          <a:chExt cx="0" cy="0"/>
        </a:xfrm>
      </p:grpSpPr>
      <p:pic>
        <p:nvPicPr>
          <p:cNvPr descr="shutterstock_31891705.jpg" id="45" name="Google Shape;4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46" name="Google Shape;46;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s"/>
              <a:t>‹#›</a:t>
            </a:fld>
            <a:endParaRPr/>
          </a:p>
        </p:txBody>
      </p:sp>
      <p:sp>
        <p:nvSpPr>
          <p:cNvPr id="47" name="Google Shape;47;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sp>
        <p:nvSpPr>
          <p:cNvPr id="49" name="Google Shape;49;p8"/>
          <p:cNvSpPr txBox="1"/>
          <p:nvPr>
            <p:ph type="title"/>
          </p:nvPr>
        </p:nvSpPr>
        <p:spPr>
          <a:xfrm>
            <a:off x="729450" y="77570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0" name="Google Shape;50;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2" name="Google Shape;52;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53" name="Google Shape;53;p8"/>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 name="Google Shape;54;p8"/>
          <p:cNvPicPr preferRelativeResize="0"/>
          <p:nvPr/>
        </p:nvPicPr>
        <p:blipFill>
          <a:blip r:embed="rId2">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9"/>
          <p:cNvSpPr txBox="1"/>
          <p:nvPr>
            <p:ph type="title"/>
          </p:nvPr>
        </p:nvSpPr>
        <p:spPr>
          <a:xfrm>
            <a:off x="682100" y="77570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7" name="Google Shape;57;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58" name="Google Shape;58;p9"/>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9"/>
          <p:cNvPicPr preferRelativeResize="0"/>
          <p:nvPr/>
        </p:nvPicPr>
        <p:blipFill>
          <a:blip r:embed="rId2">
            <a:alphaModFix/>
          </a:blip>
          <a:stretch>
            <a:fillRect/>
          </a:stretch>
        </p:blipFill>
        <p:spPr>
          <a:xfrm>
            <a:off x="8417550" y="78493"/>
            <a:ext cx="643800" cy="321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0" name="Shape 60"/>
        <p:cNvGrpSpPr/>
        <p:nvPr/>
      </p:nvGrpSpPr>
      <p:grpSpPr>
        <a:xfrm>
          <a:off x="0" y="0"/>
          <a:ext cx="0" cy="0"/>
          <a:chOff x="0" y="0"/>
          <a:chExt cx="0" cy="0"/>
        </a:xfrm>
      </p:grpSpPr>
      <p:sp>
        <p:nvSpPr>
          <p:cNvPr id="61" name="Google Shape;61;p10"/>
          <p:cNvSpPr txBox="1"/>
          <p:nvPr>
            <p:ph type="title"/>
          </p:nvPr>
        </p:nvSpPr>
        <p:spPr>
          <a:xfrm>
            <a:off x="730000" y="5481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2" name="Google Shape;62;p10"/>
          <p:cNvSpPr txBox="1"/>
          <p:nvPr>
            <p:ph idx="1" type="body"/>
          </p:nvPr>
        </p:nvSpPr>
        <p:spPr>
          <a:xfrm>
            <a:off x="721225" y="20112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
        <p:nvSpPr>
          <p:cNvPr id="64" name="Google Shape;64;p10"/>
          <p:cNvSpPr/>
          <p:nvPr/>
        </p:nvSpPr>
        <p:spPr>
          <a:xfrm rot="-5400000">
            <a:off x="-408450" y="945050"/>
            <a:ext cx="1013400" cy="196500"/>
          </a:xfrm>
          <a:prstGeom prst="rect">
            <a:avLst/>
          </a:prstGeom>
          <a:solidFill>
            <a:srgbClr val="FF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10"/>
          <p:cNvPicPr preferRelativeResize="0"/>
          <p:nvPr/>
        </p:nvPicPr>
        <p:blipFill>
          <a:blip r:embed="rId2">
            <a:alphaModFix/>
          </a:blip>
          <a:stretch>
            <a:fillRect/>
          </a:stretch>
        </p:blipFill>
        <p:spPr>
          <a:xfrm>
            <a:off x="8417550" y="78493"/>
            <a:ext cx="643800" cy="3219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1pPr>
            <a:lvl2pPr lvl="1">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2pPr>
            <a:lvl3pPr lvl="2">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3pPr>
            <a:lvl4pPr lvl="3">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4pPr>
            <a:lvl5pPr lvl="4">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5pPr>
            <a:lvl6pPr lvl="5">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6pPr>
            <a:lvl7pPr lvl="6">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7pPr>
            <a:lvl8pPr lvl="7">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8pPr>
            <a:lvl9pPr lvl="8">
              <a:spcBef>
                <a:spcPts val="0"/>
              </a:spcBef>
              <a:spcAft>
                <a:spcPts val="0"/>
              </a:spcAft>
              <a:buClr>
                <a:srgbClr val="2F2F4F"/>
              </a:buClr>
              <a:buSzPts val="2800"/>
              <a:buFont typeface="Open Sans ExtraBold"/>
              <a:buNone/>
              <a:defRPr sz="2800">
                <a:solidFill>
                  <a:srgbClr val="2F2F4F"/>
                </a:solidFill>
                <a:latin typeface="Open Sans ExtraBold"/>
                <a:ea typeface="Open Sans ExtraBold"/>
                <a:cs typeface="Open Sans ExtraBold"/>
                <a:sym typeface="Open Sans Extra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rgbClr val="2F2F4F"/>
              </a:buClr>
              <a:buSzPts val="1300"/>
              <a:buFont typeface="Open Sans"/>
              <a:buChar char="●"/>
              <a:defRPr sz="1300">
                <a:solidFill>
                  <a:srgbClr val="2F2F4F"/>
                </a:solidFill>
                <a:latin typeface="Open Sans"/>
                <a:ea typeface="Open Sans"/>
                <a:cs typeface="Open Sans"/>
                <a:sym typeface="Open Sans"/>
              </a:defRPr>
            </a:lvl1pPr>
            <a:lvl2pPr indent="-298450" lvl="1" marL="9144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2pPr>
            <a:lvl3pPr indent="-298450" lvl="2" marL="13716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3pPr>
            <a:lvl4pPr indent="-298450" lvl="3" marL="18288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4pPr>
            <a:lvl5pPr indent="-298450" lvl="4" marL="22860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5pPr>
            <a:lvl6pPr indent="-298450" lvl="5" marL="27432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6pPr>
            <a:lvl7pPr indent="-298450" lvl="6" marL="32004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7pPr>
            <a:lvl8pPr indent="-298450" lvl="7" marL="3657600">
              <a:lnSpc>
                <a:spcPct val="115000"/>
              </a:lnSpc>
              <a:spcBef>
                <a:spcPts val="1600"/>
              </a:spcBef>
              <a:spcAft>
                <a:spcPts val="0"/>
              </a:spcAft>
              <a:buClr>
                <a:srgbClr val="2F2F4F"/>
              </a:buClr>
              <a:buSzPts val="1100"/>
              <a:buFont typeface="Open Sans"/>
              <a:buChar char="○"/>
              <a:defRPr sz="1100">
                <a:solidFill>
                  <a:srgbClr val="2F2F4F"/>
                </a:solidFill>
                <a:latin typeface="Open Sans"/>
                <a:ea typeface="Open Sans"/>
                <a:cs typeface="Open Sans"/>
                <a:sym typeface="Open Sans"/>
              </a:defRPr>
            </a:lvl8pPr>
            <a:lvl9pPr indent="-298450" lvl="8" marL="4114800">
              <a:lnSpc>
                <a:spcPct val="115000"/>
              </a:lnSpc>
              <a:spcBef>
                <a:spcPts val="1600"/>
              </a:spcBef>
              <a:spcAft>
                <a:spcPts val="1600"/>
              </a:spcAft>
              <a:buClr>
                <a:srgbClr val="2F2F4F"/>
              </a:buClr>
              <a:buSzPts val="1100"/>
              <a:buFont typeface="Open Sans"/>
              <a:buChar char="■"/>
              <a:defRPr sz="1100">
                <a:solidFill>
                  <a:srgbClr val="2F2F4F"/>
                </a:solidFill>
                <a:latin typeface="Open Sans"/>
                <a:ea typeface="Open Sans"/>
                <a:cs typeface="Open Sans"/>
                <a:sym typeface="Open Sans"/>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cmegroup.com/trading/price-limits.html#equityIndex" TargetMode="Externa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economipedia.com/definiciones/accion-cotizada-en-bolsa.html" TargetMode="External"/><Relationship Id="rId4" Type="http://schemas.openxmlformats.org/officeDocument/2006/relationships/hyperlink" Target="https://economipedia.com/definiciones/apalancamiento-en-derivados.html" TargetMode="External"/><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8"/>
          <p:cNvSpPr txBox="1"/>
          <p:nvPr>
            <p:ph type="ctrTitle"/>
          </p:nvPr>
        </p:nvSpPr>
        <p:spPr>
          <a:xfrm>
            <a:off x="729575" y="647475"/>
            <a:ext cx="48909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800"/>
              <a:t>Curso Opciones</a:t>
            </a:r>
            <a:endParaRPr>
              <a:solidFill>
                <a:srgbClr val="2F2F4F"/>
              </a:solidFill>
            </a:endParaRPr>
          </a:p>
        </p:txBody>
      </p:sp>
      <p:sp>
        <p:nvSpPr>
          <p:cNvPr id="124" name="Google Shape;124;p18"/>
          <p:cNvSpPr txBox="1"/>
          <p:nvPr>
            <p:ph type="ctrTitle"/>
          </p:nvPr>
        </p:nvSpPr>
        <p:spPr>
          <a:xfrm>
            <a:off x="729575" y="2357625"/>
            <a:ext cx="5288700" cy="5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500">
                <a:solidFill>
                  <a:srgbClr val="FF4848"/>
                </a:solidFill>
              </a:rPr>
              <a:t>Futuros: La Base para empezar</a:t>
            </a:r>
            <a:endParaRPr sz="2500">
              <a:solidFill>
                <a:srgbClr val="FF484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Negociados en Bolsa. </a:t>
            </a:r>
            <a:endParaRPr/>
          </a:p>
        </p:txBody>
      </p:sp>
      <p:sp>
        <p:nvSpPr>
          <p:cNvPr id="188" name="Google Shape;188;p27"/>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s" sz="1100">
                <a:solidFill>
                  <a:srgbClr val="5A6874"/>
                </a:solidFill>
                <a:highlight>
                  <a:srgbClr val="FFFFFF"/>
                </a:highlight>
              </a:rPr>
              <a:t>Los contratos de futuros son productos creados por </a:t>
            </a:r>
            <a:r>
              <a:rPr b="1" lang="es" sz="1100">
                <a:solidFill>
                  <a:srgbClr val="5A6874"/>
                </a:solidFill>
                <a:highlight>
                  <a:srgbClr val="FFFFFF"/>
                </a:highlight>
              </a:rPr>
              <a:t>bolsas reguladas</a:t>
            </a:r>
            <a:r>
              <a:rPr lang="es" sz="1100">
                <a:solidFill>
                  <a:srgbClr val="5A6874"/>
                </a:solidFill>
                <a:highlight>
                  <a:srgbClr val="FFFFFF"/>
                </a:highlight>
              </a:rPr>
              <a:t>. El </a:t>
            </a:r>
            <a:r>
              <a:rPr b="1" lang="es" sz="1100">
                <a:solidFill>
                  <a:srgbClr val="5A6874"/>
                </a:solidFill>
                <a:highlight>
                  <a:srgbClr val="FFFFFF"/>
                </a:highlight>
              </a:rPr>
              <a:t>mercado</a:t>
            </a:r>
            <a:r>
              <a:rPr lang="es" sz="1100">
                <a:solidFill>
                  <a:srgbClr val="5A6874"/>
                </a:solidFill>
                <a:highlight>
                  <a:srgbClr val="FFFFFF"/>
                </a:highlight>
              </a:rPr>
              <a:t> es responsable de </a:t>
            </a:r>
            <a:r>
              <a:rPr b="1" lang="es" sz="1100">
                <a:solidFill>
                  <a:srgbClr val="5A6874"/>
                </a:solidFill>
                <a:highlight>
                  <a:srgbClr val="FFFFFF"/>
                </a:highlight>
              </a:rPr>
              <a:t>estandarizar las especificaciones de cada contrato</a:t>
            </a:r>
            <a:r>
              <a:rPr lang="es" sz="1100">
                <a:solidFill>
                  <a:srgbClr val="5A6874"/>
                </a:solidFill>
                <a:highlight>
                  <a:srgbClr val="FFFFFF"/>
                </a:highlight>
              </a:rPr>
              <a:t>.</a:t>
            </a:r>
            <a:endParaRPr sz="1100">
              <a:solidFill>
                <a:srgbClr val="5A6874"/>
              </a:solidFill>
              <a:highlight>
                <a:srgbClr val="FFFFFF"/>
              </a:highlight>
            </a:endParaRPr>
          </a:p>
          <a:p>
            <a:pPr indent="457200" lvl="0" marL="0" rtl="0" algn="l">
              <a:spcBef>
                <a:spcPts val="0"/>
              </a:spcBef>
              <a:spcAft>
                <a:spcPts val="0"/>
              </a:spcAft>
              <a:buNone/>
            </a:pPr>
            <a:r>
              <a:rPr lang="es" sz="1100">
                <a:solidFill>
                  <a:srgbClr val="5A6874"/>
                </a:solidFill>
                <a:highlight>
                  <a:srgbClr val="FFFFFF"/>
                </a:highlight>
              </a:rPr>
              <a:t>El mercado garantiza que el contrato se cumplirá, </a:t>
            </a:r>
            <a:r>
              <a:rPr b="1" lang="es" sz="1100">
                <a:solidFill>
                  <a:srgbClr val="5A6874"/>
                </a:solidFill>
                <a:highlight>
                  <a:srgbClr val="FFFFFF"/>
                </a:highlight>
              </a:rPr>
              <a:t>eliminando el riesgo de contraparte</a:t>
            </a:r>
            <a:r>
              <a:rPr lang="es" sz="1100">
                <a:solidFill>
                  <a:srgbClr val="5A6874"/>
                </a:solidFill>
                <a:highlight>
                  <a:srgbClr val="FFFFFF"/>
                </a:highlight>
              </a:rPr>
              <a:t>. </a:t>
            </a:r>
            <a:endParaRPr sz="1100">
              <a:solidFill>
                <a:srgbClr val="5A6874"/>
              </a:solidFill>
              <a:highlight>
                <a:srgbClr val="FFFFFF"/>
              </a:highlight>
            </a:endParaRPr>
          </a:p>
          <a:p>
            <a:pPr indent="457200" lvl="0" marL="0" rtl="0" algn="l">
              <a:spcBef>
                <a:spcPts val="0"/>
              </a:spcBef>
              <a:spcAft>
                <a:spcPts val="0"/>
              </a:spcAft>
              <a:buNone/>
            </a:pPr>
            <a:r>
              <a:rPr lang="es" sz="1100">
                <a:solidFill>
                  <a:srgbClr val="5A6874"/>
                </a:solidFill>
                <a:highlight>
                  <a:srgbClr val="FFFFFF"/>
                </a:highlight>
              </a:rPr>
              <a:t>Todos los contratos de futuros negociados en bolsa se compensan de forma centralizada, de forma anónima.</a:t>
            </a:r>
            <a:endParaRPr sz="1100">
              <a:solidFill>
                <a:srgbClr val="5A6874"/>
              </a:solidFill>
              <a:highlight>
                <a:srgbClr val="FFFFFF"/>
              </a:highlight>
            </a:endParaRPr>
          </a:p>
          <a:p>
            <a:pPr indent="457200" lvl="0" marL="0" rtl="0" algn="l">
              <a:spcBef>
                <a:spcPts val="0"/>
              </a:spcBef>
              <a:spcAft>
                <a:spcPts val="0"/>
              </a:spcAft>
              <a:buNone/>
            </a:pPr>
            <a:r>
              <a:rPr lang="es" sz="1100">
                <a:solidFill>
                  <a:srgbClr val="5A6874"/>
                </a:solidFill>
                <a:highlight>
                  <a:srgbClr val="FFFFFF"/>
                </a:highlight>
              </a:rPr>
              <a:t>Al reunir a compradores y vendedores en la misma plataforma de negociación, el mercado permite a los participantes entrar y salir del mercado con facilidad. </a:t>
            </a:r>
            <a:r>
              <a:rPr b="1" lang="es" sz="1100">
                <a:solidFill>
                  <a:srgbClr val="5A6874"/>
                </a:solidFill>
                <a:highlight>
                  <a:srgbClr val="FFFFFF"/>
                </a:highlight>
              </a:rPr>
              <a:t>Mercados altamente líquidos con precios óptimos</a:t>
            </a:r>
            <a:r>
              <a:rPr lang="es" sz="1100">
                <a:solidFill>
                  <a:srgbClr val="5A6874"/>
                </a:solidFill>
                <a:highlight>
                  <a:srgbClr val="FFFFFF"/>
                </a:highlight>
              </a:rPr>
              <a:t>.</a:t>
            </a:r>
            <a:endParaRPr sz="1100">
              <a:solidFill>
                <a:srgbClr val="5A6874"/>
              </a:solidFill>
              <a:highlight>
                <a:srgbClr val="FFFFFF"/>
              </a:highlight>
            </a:endParaRPr>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89" name="Google Shape;189;p27"/>
          <p:cNvPicPr preferRelativeResize="0"/>
          <p:nvPr/>
        </p:nvPicPr>
        <p:blipFill>
          <a:blip r:embed="rId3">
            <a:alphaModFix/>
          </a:blip>
          <a:stretch>
            <a:fillRect/>
          </a:stretch>
        </p:blipFill>
        <p:spPr>
          <a:xfrm>
            <a:off x="597974" y="3626675"/>
            <a:ext cx="1819275" cy="704850"/>
          </a:xfrm>
          <a:prstGeom prst="rect">
            <a:avLst/>
          </a:prstGeom>
          <a:noFill/>
          <a:ln>
            <a:noFill/>
          </a:ln>
        </p:spPr>
      </p:pic>
      <p:pic>
        <p:nvPicPr>
          <p:cNvPr id="190" name="Google Shape;190;p27"/>
          <p:cNvPicPr preferRelativeResize="0"/>
          <p:nvPr/>
        </p:nvPicPr>
        <p:blipFill>
          <a:blip r:embed="rId4">
            <a:alphaModFix/>
          </a:blip>
          <a:stretch>
            <a:fillRect/>
          </a:stretch>
        </p:blipFill>
        <p:spPr>
          <a:xfrm>
            <a:off x="2938099" y="3626675"/>
            <a:ext cx="2028825" cy="647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Ibex35:</a:t>
            </a:r>
            <a:endParaRPr/>
          </a:p>
        </p:txBody>
      </p:sp>
      <p:graphicFrame>
        <p:nvGraphicFramePr>
          <p:cNvPr id="196" name="Google Shape;196;p28"/>
          <p:cNvGraphicFramePr/>
          <p:nvPr/>
        </p:nvGraphicFramePr>
        <p:xfrm>
          <a:off x="922275" y="1604038"/>
          <a:ext cx="3000000" cy="3000000"/>
        </p:xfrm>
        <a:graphic>
          <a:graphicData uri="http://schemas.openxmlformats.org/drawingml/2006/table">
            <a:tbl>
              <a:tblPr>
                <a:noFill/>
                <a:tableStyleId>{EFD7972C-4B0D-4460-8B85-0956049F9A1E}</a:tableStyleId>
              </a:tblPr>
              <a:tblGrid>
                <a:gridCol w="1264825"/>
                <a:gridCol w="1348025"/>
              </a:tblGrid>
              <a:tr h="408475">
                <a:tc>
                  <a:txBody>
                    <a:bodyPr/>
                    <a:lstStyle/>
                    <a:p>
                      <a:pPr indent="0" lvl="0" marL="0" rtl="0" algn="l">
                        <a:spcBef>
                          <a:spcPts val="0"/>
                        </a:spcBef>
                        <a:spcAft>
                          <a:spcPts val="0"/>
                        </a:spcAft>
                        <a:buNone/>
                      </a:pPr>
                      <a:r>
                        <a:rPr lang="es"/>
                        <a:t>Producto:</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Futuro Ibex 35</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Multiplicador:</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10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Garantías: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12.500 € </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Comisiones: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2,2€</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bl>
          </a:graphicData>
        </a:graphic>
      </p:graphicFrame>
      <p:graphicFrame>
        <p:nvGraphicFramePr>
          <p:cNvPr id="197" name="Google Shape;197;p28"/>
          <p:cNvGraphicFramePr/>
          <p:nvPr/>
        </p:nvGraphicFramePr>
        <p:xfrm>
          <a:off x="3876800" y="1604050"/>
          <a:ext cx="3000000" cy="3000000"/>
        </p:xfrm>
        <a:graphic>
          <a:graphicData uri="http://schemas.openxmlformats.org/drawingml/2006/table">
            <a:tbl>
              <a:tblPr>
                <a:noFill/>
                <a:tableStyleId>{EFD7972C-4B0D-4460-8B85-0956049F9A1E}</a:tableStyleId>
              </a:tblPr>
              <a:tblGrid>
                <a:gridCol w="1587750"/>
                <a:gridCol w="2856675"/>
              </a:tblGrid>
              <a:tr h="381000">
                <a:tc gridSpan="2">
                  <a:txBody>
                    <a:bodyPr/>
                    <a:lstStyle/>
                    <a:p>
                      <a:pPr indent="0" lvl="0" marL="0" rtl="0" algn="ctr">
                        <a:spcBef>
                          <a:spcPts val="0"/>
                        </a:spcBef>
                        <a:spcAft>
                          <a:spcPts val="0"/>
                        </a:spcAft>
                        <a:buNone/>
                      </a:pPr>
                      <a:r>
                        <a:rPr b="1" lang="es"/>
                        <a:t>Ejemplo:</a:t>
                      </a:r>
                      <a:endParaRPr b="1"/>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hMerge="1"/>
              </a:tr>
              <a:tr h="381000">
                <a:tc>
                  <a:txBody>
                    <a:bodyPr/>
                    <a:lstStyle/>
                    <a:p>
                      <a:pPr indent="0" lvl="0" marL="0" rtl="0" algn="l">
                        <a:spcBef>
                          <a:spcPts val="0"/>
                        </a:spcBef>
                        <a:spcAft>
                          <a:spcPts val="0"/>
                        </a:spcAft>
                        <a:buNone/>
                      </a:pPr>
                      <a:r>
                        <a:rPr lang="es"/>
                        <a:t>Compra a:</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8.550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Nominal:</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85.500€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Apalancamiento:</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7 veces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8.600: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Ganancia 500€</a:t>
                      </a:r>
                      <a:endParaRPr/>
                    </a:p>
                    <a:p>
                      <a:pPr indent="0" lvl="0" marL="0" rtl="0" algn="l">
                        <a:spcBef>
                          <a:spcPts val="0"/>
                        </a:spcBef>
                        <a:spcAft>
                          <a:spcPts val="0"/>
                        </a:spcAft>
                        <a:buNone/>
                      </a:pPr>
                      <a:r>
                        <a:rPr lang="es"/>
                        <a:t>(0,6% sobre nominal)</a:t>
                      </a:r>
                      <a:endParaRPr/>
                    </a:p>
                    <a:p>
                      <a:pPr indent="0" lvl="0" marL="0" rtl="0" algn="l">
                        <a:spcBef>
                          <a:spcPts val="0"/>
                        </a:spcBef>
                        <a:spcAft>
                          <a:spcPts val="0"/>
                        </a:spcAft>
                        <a:buNone/>
                      </a:pPr>
                      <a:r>
                        <a:rPr lang="es"/>
                        <a:t>(4%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8.500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Perdida 500€</a:t>
                      </a:r>
                      <a:endParaRPr/>
                    </a:p>
                    <a:p>
                      <a:pPr indent="0" lvl="0" marL="0" rtl="0" algn="l">
                        <a:spcBef>
                          <a:spcPts val="0"/>
                        </a:spcBef>
                        <a:spcAft>
                          <a:spcPts val="0"/>
                        </a:spcAft>
                        <a:buNone/>
                      </a:pPr>
                      <a:r>
                        <a:rPr lang="es"/>
                        <a:t>(0,6% sobre nominal)</a:t>
                      </a:r>
                      <a:endParaRPr/>
                    </a:p>
                    <a:p>
                      <a:pPr indent="0" lvl="0" marL="0" rtl="0" algn="l">
                        <a:spcBef>
                          <a:spcPts val="0"/>
                        </a:spcBef>
                        <a:spcAft>
                          <a:spcPts val="0"/>
                        </a:spcAft>
                        <a:buNone/>
                      </a:pPr>
                      <a:r>
                        <a:rPr lang="es"/>
                        <a:t>(4%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Ibex35 (1):</a:t>
            </a:r>
            <a:endParaRPr/>
          </a:p>
        </p:txBody>
      </p:sp>
      <p:sp>
        <p:nvSpPr>
          <p:cNvPr id="203" name="Google Shape;203;p29"/>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s" sz="1100">
                <a:solidFill>
                  <a:srgbClr val="000000"/>
                </a:solidFill>
              </a:rPr>
              <a:t>Compra de 1 contrato de futuro de vencimiento de mayo del Ibex35:</a:t>
            </a:r>
            <a:endParaRPr sz="1100">
              <a:solidFill>
                <a:srgbClr val="000000"/>
              </a:solidFill>
            </a:endParaRPr>
          </a:p>
          <a:p>
            <a:pPr indent="-298450" lvl="0" marL="914400" rtl="0" algn="l">
              <a:spcBef>
                <a:spcPts val="1600"/>
              </a:spcBef>
              <a:spcAft>
                <a:spcPts val="0"/>
              </a:spcAft>
              <a:buClr>
                <a:srgbClr val="000000"/>
              </a:buClr>
              <a:buSzPts val="1100"/>
              <a:buChar char="●"/>
            </a:pPr>
            <a:r>
              <a:rPr lang="es" sz="1100">
                <a:solidFill>
                  <a:srgbClr val="000000"/>
                </a:solidFill>
              </a:rPr>
              <a:t>Compra a 8.550. (Notar que es la única variable del contrato: el precio)</a:t>
            </a:r>
            <a:endParaRPr sz="1100">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Como el multiplicador es 10, equivale a un nominal de 85.500 Euros.</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No se desembolsa ningún importe.</a:t>
            </a:r>
            <a:endParaRPr>
              <a:solidFill>
                <a:srgbClr val="000000"/>
              </a:solidFill>
            </a:endParaRPr>
          </a:p>
          <a:p>
            <a:pPr indent="-298450" lvl="1" marL="1371600" rtl="0" algn="l">
              <a:spcBef>
                <a:spcPts val="0"/>
              </a:spcBef>
              <a:spcAft>
                <a:spcPts val="0"/>
              </a:spcAft>
              <a:buClr>
                <a:srgbClr val="000000"/>
              </a:buClr>
              <a:buSzPts val="1100"/>
              <a:buChar char="○"/>
            </a:pPr>
            <a:r>
              <a:rPr b="1" lang="es">
                <a:solidFill>
                  <a:srgbClr val="000000"/>
                </a:solidFill>
              </a:rPr>
              <a:t>Se nos retiene en cuenta</a:t>
            </a:r>
            <a:r>
              <a:rPr lang="es">
                <a:solidFill>
                  <a:srgbClr val="000000"/>
                </a:solidFill>
              </a:rPr>
              <a:t> unos 12.500 Euros. (Sobre un 15% del nominal).</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Varía según el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Pueden ser inferiores para intradía, según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Supone un </a:t>
            </a:r>
            <a:r>
              <a:rPr b="1" lang="es">
                <a:solidFill>
                  <a:srgbClr val="000000"/>
                </a:solidFill>
              </a:rPr>
              <a:t>apalancamiento</a:t>
            </a:r>
            <a:r>
              <a:rPr lang="es">
                <a:solidFill>
                  <a:srgbClr val="000000"/>
                </a:solidFill>
              </a:rPr>
              <a:t> de casi 7 veces. (7 x 12.500 = 87.500)</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Cada día, a cierre, se hace una </a:t>
            </a:r>
            <a:r>
              <a:rPr b="1" lang="es">
                <a:solidFill>
                  <a:srgbClr val="000000"/>
                </a:solidFill>
              </a:rPr>
              <a:t>liquidación de pérdidas y ganancias</a:t>
            </a:r>
            <a:r>
              <a:rPr lang="es">
                <a:solidFill>
                  <a:srgbClr val="000000"/>
                </a:solidFill>
              </a:rPr>
              <a:t>.</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A los efectos, los movimientos del ibex nos afectan en un equivalente a estar invertidos con 85.500.</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Al alza, y a la baja.</a:t>
            </a:r>
            <a:endParaRPr sz="1100">
              <a:solidFill>
                <a:srgbClr val="000000"/>
              </a:solidFill>
            </a:endParaRPr>
          </a:p>
          <a:p>
            <a:pPr indent="0" lvl="0" marL="914400" rtl="0" algn="l">
              <a:spcBef>
                <a:spcPts val="1600"/>
              </a:spcBef>
              <a:spcAft>
                <a:spcPts val="1600"/>
              </a:spcAft>
              <a:buNone/>
            </a:pPr>
            <a:r>
              <a:t/>
            </a:r>
            <a:endParaRPr sz="11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Ibex35 (2):</a:t>
            </a:r>
            <a:endParaRPr/>
          </a:p>
        </p:txBody>
      </p:sp>
      <p:sp>
        <p:nvSpPr>
          <p:cNvPr id="209" name="Google Shape;209;p30"/>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298450" lvl="0" marL="914400" rtl="0" algn="l">
              <a:spcBef>
                <a:spcPts val="0"/>
              </a:spcBef>
              <a:spcAft>
                <a:spcPts val="0"/>
              </a:spcAft>
              <a:buClr>
                <a:srgbClr val="000000"/>
              </a:buClr>
              <a:buSzPts val="1100"/>
              <a:buChar char="●"/>
            </a:pPr>
            <a:r>
              <a:rPr lang="es" sz="1100">
                <a:solidFill>
                  <a:srgbClr val="000000"/>
                </a:solidFill>
              </a:rPr>
              <a:t>Si lo vendieramos a 8.600 ganaríamos 50*10 = 500 euros.</a:t>
            </a:r>
            <a:endParaRPr sz="1100">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Si lo vendieramos a 8.500 perderíamos 50*10 = 500 euros.</a:t>
            </a:r>
            <a:endParaRPr sz="1100">
              <a:solidFill>
                <a:srgbClr val="000000"/>
              </a:solidFill>
            </a:endParaRPr>
          </a:p>
          <a:p>
            <a:pPr indent="-298450" lvl="0" marL="914400" rtl="0" algn="l">
              <a:spcBef>
                <a:spcPts val="0"/>
              </a:spcBef>
              <a:spcAft>
                <a:spcPts val="0"/>
              </a:spcAft>
              <a:buClr>
                <a:srgbClr val="000000"/>
              </a:buClr>
              <a:buSzPts val="1100"/>
              <a:buChar char="●"/>
            </a:pPr>
            <a:r>
              <a:rPr b="1" lang="es" sz="1100">
                <a:solidFill>
                  <a:srgbClr val="000000"/>
                </a:solidFill>
              </a:rPr>
              <a:t>Comisiones</a:t>
            </a:r>
            <a:r>
              <a:rPr lang="es" sz="1100">
                <a:solidFill>
                  <a:srgbClr val="000000"/>
                </a:solidFill>
              </a:rPr>
              <a:t> por 1 contrato: 2,2€. (Pueden variar por broker, pero son mucho más competitivas que operar al contado).</a:t>
            </a:r>
            <a:endParaRPr sz="1100">
              <a:solidFill>
                <a:srgbClr val="000000"/>
              </a:solidFill>
            </a:endParaRPr>
          </a:p>
          <a:p>
            <a:pPr indent="-298450" lvl="0" marL="914400" rtl="0" algn="l">
              <a:spcBef>
                <a:spcPts val="0"/>
              </a:spcBef>
              <a:spcAft>
                <a:spcPts val="0"/>
              </a:spcAft>
              <a:buClr>
                <a:srgbClr val="000000"/>
              </a:buClr>
              <a:buSzPts val="1100"/>
              <a:buChar char="●"/>
            </a:pPr>
            <a:r>
              <a:rPr b="1" lang="es" sz="1100">
                <a:solidFill>
                  <a:srgbClr val="000000"/>
                </a:solidFill>
              </a:rPr>
              <a:t>No hace falta apalancarse</a:t>
            </a:r>
            <a:r>
              <a:rPr lang="es" sz="1100">
                <a:solidFill>
                  <a:srgbClr val="000000"/>
                </a:solidFill>
              </a:rPr>
              <a:t>. </a:t>
            </a:r>
            <a:endParaRPr sz="1100">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Se podría tener un capital de 86.000 euros, y utilizar 12.500 para indexarse al Ibex, comprando un futuro, y el resto utilizarlo para renta fija o inversión alternativa, generando alfa.</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En la siguiente sesión lo veremos con más detalle.</a:t>
            </a:r>
            <a:endParaRPr>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También existe el futuro del </a:t>
            </a:r>
            <a:r>
              <a:rPr b="1" lang="es" sz="1100">
                <a:solidFill>
                  <a:srgbClr val="000000"/>
                </a:solidFill>
              </a:rPr>
              <a:t>mini Ibex</a:t>
            </a:r>
            <a:r>
              <a:rPr lang="es" sz="1100">
                <a:solidFill>
                  <a:srgbClr val="000000"/>
                </a:solidFill>
              </a:rPr>
              <a:t>, con un multiplicador de 1,(1 grande equivale a 10 minis), para mayor flexibilidad en los importes a invertir.</a:t>
            </a:r>
            <a:endParaRPr sz="1100">
              <a:solidFill>
                <a:srgbClr val="000000"/>
              </a:solidFill>
            </a:endParaRPr>
          </a:p>
          <a:p>
            <a:pPr indent="0" lvl="0" marL="914400" rtl="0" algn="l">
              <a:spcBef>
                <a:spcPts val="1600"/>
              </a:spcBef>
              <a:spcAft>
                <a:spcPts val="1600"/>
              </a:spcAft>
              <a:buNone/>
            </a:pPr>
            <a:r>
              <a:t/>
            </a:r>
            <a:endParaRPr sz="11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E-mini S&amp;P 500:</a:t>
            </a:r>
            <a:endParaRPr/>
          </a:p>
        </p:txBody>
      </p:sp>
      <p:graphicFrame>
        <p:nvGraphicFramePr>
          <p:cNvPr id="215" name="Google Shape;215;p31"/>
          <p:cNvGraphicFramePr/>
          <p:nvPr/>
        </p:nvGraphicFramePr>
        <p:xfrm>
          <a:off x="922275" y="1604038"/>
          <a:ext cx="3000000" cy="3000000"/>
        </p:xfrm>
        <a:graphic>
          <a:graphicData uri="http://schemas.openxmlformats.org/drawingml/2006/table">
            <a:tbl>
              <a:tblPr>
                <a:noFill/>
                <a:tableStyleId>{EFD7972C-4B0D-4460-8B85-0956049F9A1E}</a:tableStyleId>
              </a:tblPr>
              <a:tblGrid>
                <a:gridCol w="1264825"/>
                <a:gridCol w="1348025"/>
              </a:tblGrid>
              <a:tr h="408475">
                <a:tc>
                  <a:txBody>
                    <a:bodyPr/>
                    <a:lstStyle/>
                    <a:p>
                      <a:pPr indent="0" lvl="0" marL="0" rtl="0" algn="l">
                        <a:spcBef>
                          <a:spcPts val="0"/>
                        </a:spcBef>
                        <a:spcAft>
                          <a:spcPts val="0"/>
                        </a:spcAft>
                        <a:buNone/>
                      </a:pPr>
                      <a:r>
                        <a:rPr lang="es"/>
                        <a:t>Producto:</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E-mini SP500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Multiplicador:</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50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Garantías: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$14.000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Comisiones: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$2,1</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bl>
          </a:graphicData>
        </a:graphic>
      </p:graphicFrame>
      <p:graphicFrame>
        <p:nvGraphicFramePr>
          <p:cNvPr id="216" name="Google Shape;216;p31"/>
          <p:cNvGraphicFramePr/>
          <p:nvPr/>
        </p:nvGraphicFramePr>
        <p:xfrm>
          <a:off x="3876800" y="1604050"/>
          <a:ext cx="3000000" cy="3000000"/>
        </p:xfrm>
        <a:graphic>
          <a:graphicData uri="http://schemas.openxmlformats.org/drawingml/2006/table">
            <a:tbl>
              <a:tblPr>
                <a:noFill/>
                <a:tableStyleId>{EFD7972C-4B0D-4460-8B85-0956049F9A1E}</a:tableStyleId>
              </a:tblPr>
              <a:tblGrid>
                <a:gridCol w="1587750"/>
                <a:gridCol w="2856675"/>
              </a:tblGrid>
              <a:tr h="381000">
                <a:tc gridSpan="2">
                  <a:txBody>
                    <a:bodyPr/>
                    <a:lstStyle/>
                    <a:p>
                      <a:pPr indent="0" lvl="0" marL="0" rtl="0" algn="ctr">
                        <a:spcBef>
                          <a:spcPts val="0"/>
                        </a:spcBef>
                        <a:spcAft>
                          <a:spcPts val="0"/>
                        </a:spcAft>
                        <a:buNone/>
                      </a:pPr>
                      <a:r>
                        <a:rPr b="1" lang="es"/>
                        <a:t>Ejemplo:</a:t>
                      </a:r>
                      <a:endParaRPr b="1"/>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hMerge="1"/>
              </a:tr>
              <a:tr h="381000">
                <a:tc>
                  <a:txBody>
                    <a:bodyPr/>
                    <a:lstStyle/>
                    <a:p>
                      <a:pPr indent="0" lvl="0" marL="0" rtl="0" algn="l">
                        <a:spcBef>
                          <a:spcPts val="0"/>
                        </a:spcBef>
                        <a:spcAft>
                          <a:spcPts val="0"/>
                        </a:spcAft>
                        <a:buNone/>
                      </a:pPr>
                      <a:r>
                        <a:rPr lang="es"/>
                        <a:t>Venta </a:t>
                      </a:r>
                      <a:r>
                        <a:rPr lang="es"/>
                        <a:t>a:</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4.166</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Nominal:</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$208.300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Apalancamiento:</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15</a:t>
                      </a:r>
                      <a:r>
                        <a:rPr lang="es"/>
                        <a:t> veces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4.150: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Ganancia $800</a:t>
                      </a:r>
                      <a:endParaRPr/>
                    </a:p>
                    <a:p>
                      <a:pPr indent="0" lvl="0" marL="0" rtl="0" algn="l">
                        <a:spcBef>
                          <a:spcPts val="0"/>
                        </a:spcBef>
                        <a:spcAft>
                          <a:spcPts val="0"/>
                        </a:spcAft>
                        <a:buNone/>
                      </a:pPr>
                      <a:r>
                        <a:rPr lang="es"/>
                        <a:t>(0,4% sobre nominal)</a:t>
                      </a:r>
                      <a:endParaRPr/>
                    </a:p>
                    <a:p>
                      <a:pPr indent="0" lvl="0" marL="0" rtl="0" algn="l">
                        <a:spcBef>
                          <a:spcPts val="0"/>
                        </a:spcBef>
                        <a:spcAft>
                          <a:spcPts val="0"/>
                        </a:spcAft>
                        <a:buNone/>
                      </a:pPr>
                      <a:r>
                        <a:rPr lang="es"/>
                        <a:t>(5,7%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4.200: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Pérdida $1.700</a:t>
                      </a:r>
                      <a:endParaRPr/>
                    </a:p>
                    <a:p>
                      <a:pPr indent="0" lvl="0" marL="0" rtl="0" algn="l">
                        <a:spcBef>
                          <a:spcPts val="0"/>
                        </a:spcBef>
                        <a:spcAft>
                          <a:spcPts val="0"/>
                        </a:spcAft>
                        <a:buNone/>
                      </a:pPr>
                      <a:r>
                        <a:rPr lang="es"/>
                        <a:t>(0,8% sobre nominal)</a:t>
                      </a:r>
                      <a:endParaRPr/>
                    </a:p>
                    <a:p>
                      <a:pPr indent="0" lvl="0" marL="0" rtl="0" algn="l">
                        <a:spcBef>
                          <a:spcPts val="0"/>
                        </a:spcBef>
                        <a:spcAft>
                          <a:spcPts val="0"/>
                        </a:spcAft>
                        <a:buNone/>
                      </a:pPr>
                      <a:r>
                        <a:rPr lang="es"/>
                        <a:t>(12,2%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E-mini S&amp;P 500:</a:t>
            </a:r>
            <a:endParaRPr/>
          </a:p>
        </p:txBody>
      </p:sp>
      <p:sp>
        <p:nvSpPr>
          <p:cNvPr id="222" name="Google Shape;222;p32"/>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s" sz="1100">
                <a:solidFill>
                  <a:srgbClr val="000000"/>
                </a:solidFill>
              </a:rPr>
              <a:t>Venta</a:t>
            </a:r>
            <a:r>
              <a:rPr lang="es" sz="1100">
                <a:solidFill>
                  <a:srgbClr val="000000"/>
                </a:solidFill>
              </a:rPr>
              <a:t> de 1 contrato de futuro de vencimiento de junio del E-mini del SP&amp;500:</a:t>
            </a:r>
            <a:endParaRPr sz="1100">
              <a:solidFill>
                <a:srgbClr val="000000"/>
              </a:solidFill>
            </a:endParaRPr>
          </a:p>
          <a:p>
            <a:pPr indent="-298450" lvl="0" marL="914400" rtl="0" algn="l">
              <a:spcBef>
                <a:spcPts val="1600"/>
              </a:spcBef>
              <a:spcAft>
                <a:spcPts val="0"/>
              </a:spcAft>
              <a:buClr>
                <a:srgbClr val="000000"/>
              </a:buClr>
              <a:buSzPts val="1100"/>
              <a:buChar char="●"/>
            </a:pPr>
            <a:r>
              <a:rPr lang="es" sz="1100">
                <a:solidFill>
                  <a:srgbClr val="000000"/>
                </a:solidFill>
              </a:rPr>
              <a:t>Venta a 4.166.</a:t>
            </a:r>
            <a:endParaRPr sz="1100">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Como el multiplicador es 50, equivale a un nominal de 208.300 </a:t>
            </a:r>
            <a:r>
              <a:rPr lang="es">
                <a:solidFill>
                  <a:srgbClr val="000000"/>
                </a:solidFill>
              </a:rPr>
              <a:t>Dólares</a:t>
            </a:r>
            <a:r>
              <a:rPr lang="es">
                <a:solidFill>
                  <a:srgbClr val="000000"/>
                </a:solidFill>
              </a:rPr>
              <a:t>.</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No se desembolsa ningún importe.</a:t>
            </a:r>
            <a:endParaRPr>
              <a:solidFill>
                <a:srgbClr val="000000"/>
              </a:solidFill>
            </a:endParaRPr>
          </a:p>
          <a:p>
            <a:pPr indent="-298450" lvl="1" marL="1371600" rtl="0" algn="l">
              <a:spcBef>
                <a:spcPts val="0"/>
              </a:spcBef>
              <a:spcAft>
                <a:spcPts val="0"/>
              </a:spcAft>
              <a:buClr>
                <a:srgbClr val="000000"/>
              </a:buClr>
              <a:buSzPts val="1100"/>
              <a:buChar char="○"/>
            </a:pPr>
            <a:r>
              <a:rPr b="1" lang="es">
                <a:solidFill>
                  <a:srgbClr val="000000"/>
                </a:solidFill>
              </a:rPr>
              <a:t>Se nos retiene en cuenta</a:t>
            </a:r>
            <a:r>
              <a:rPr lang="es">
                <a:solidFill>
                  <a:srgbClr val="000000"/>
                </a:solidFill>
              </a:rPr>
              <a:t> unos 14.000 Dólares. (Sobre un 7% del nominal).</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Varía según el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Pueden ser inferiores para intradía, según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Supone un </a:t>
            </a:r>
            <a:r>
              <a:rPr b="1" lang="es">
                <a:solidFill>
                  <a:srgbClr val="000000"/>
                </a:solidFill>
              </a:rPr>
              <a:t>apalancamiento</a:t>
            </a:r>
            <a:r>
              <a:rPr lang="es">
                <a:solidFill>
                  <a:srgbClr val="000000"/>
                </a:solidFill>
              </a:rPr>
              <a:t> de casi 15 veces. (15 x 14.000 = 210.000)</a:t>
            </a:r>
            <a:endParaRPr>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Si cerraramos a 4.150 ganaríamos 16*50 = $800.</a:t>
            </a:r>
            <a:endParaRPr sz="1100">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Si cerraramos a 4.200 perderíamos 34*50 = $1.700.</a:t>
            </a:r>
            <a:endParaRPr sz="1100">
              <a:solidFill>
                <a:srgbClr val="000000"/>
              </a:solidFill>
            </a:endParaRPr>
          </a:p>
          <a:p>
            <a:pPr indent="-298450" lvl="0" marL="914400" rtl="0" algn="l">
              <a:spcBef>
                <a:spcPts val="0"/>
              </a:spcBef>
              <a:spcAft>
                <a:spcPts val="0"/>
              </a:spcAft>
              <a:buClr>
                <a:srgbClr val="000000"/>
              </a:buClr>
              <a:buSzPts val="1100"/>
              <a:buChar char="●"/>
            </a:pPr>
            <a:r>
              <a:rPr b="1" lang="es" sz="1100">
                <a:solidFill>
                  <a:srgbClr val="000000"/>
                </a:solidFill>
              </a:rPr>
              <a:t>Comisiones</a:t>
            </a:r>
            <a:r>
              <a:rPr lang="es" sz="1100">
                <a:solidFill>
                  <a:srgbClr val="000000"/>
                </a:solidFill>
              </a:rPr>
              <a:t> de $2,1 por contrato. Muy inferiores a operar con el contado.</a:t>
            </a:r>
            <a:endParaRPr sz="1100">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sz="1100">
              <a:solidFill>
                <a:srgbClr val="000000"/>
              </a:solidFill>
            </a:endParaRPr>
          </a:p>
          <a:p>
            <a:pPr indent="0" lvl="0" marL="914400" rtl="0" algn="l">
              <a:spcBef>
                <a:spcPts val="1600"/>
              </a:spcBef>
              <a:spcAft>
                <a:spcPts val="1600"/>
              </a:spcAft>
              <a:buNone/>
            </a:pPr>
            <a:r>
              <a:t/>
            </a:r>
            <a:endParaRPr sz="11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Maíz:</a:t>
            </a:r>
            <a:endParaRPr/>
          </a:p>
        </p:txBody>
      </p:sp>
      <p:graphicFrame>
        <p:nvGraphicFramePr>
          <p:cNvPr id="228" name="Google Shape;228;p33"/>
          <p:cNvGraphicFramePr/>
          <p:nvPr/>
        </p:nvGraphicFramePr>
        <p:xfrm>
          <a:off x="922275" y="1604038"/>
          <a:ext cx="3000000" cy="3000000"/>
        </p:xfrm>
        <a:graphic>
          <a:graphicData uri="http://schemas.openxmlformats.org/drawingml/2006/table">
            <a:tbl>
              <a:tblPr>
                <a:noFill/>
                <a:tableStyleId>{EFD7972C-4B0D-4460-8B85-0956049F9A1E}</a:tableStyleId>
              </a:tblPr>
              <a:tblGrid>
                <a:gridCol w="1264825"/>
                <a:gridCol w="1348025"/>
              </a:tblGrid>
              <a:tr h="408475">
                <a:tc>
                  <a:txBody>
                    <a:bodyPr/>
                    <a:lstStyle/>
                    <a:p>
                      <a:pPr indent="0" lvl="0" marL="0" rtl="0" algn="l">
                        <a:spcBef>
                          <a:spcPts val="0"/>
                        </a:spcBef>
                        <a:spcAft>
                          <a:spcPts val="0"/>
                        </a:spcAft>
                        <a:buNone/>
                      </a:pPr>
                      <a:r>
                        <a:rPr lang="es"/>
                        <a:t>Producto:</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Futuro Maíz</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Multiplicador:</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50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Garantías: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$2.550</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r h="408475">
                <a:tc>
                  <a:txBody>
                    <a:bodyPr/>
                    <a:lstStyle/>
                    <a:p>
                      <a:pPr indent="0" lvl="0" marL="0" rtl="0" algn="l">
                        <a:spcBef>
                          <a:spcPts val="0"/>
                        </a:spcBef>
                        <a:spcAft>
                          <a:spcPts val="0"/>
                        </a:spcAft>
                        <a:buNone/>
                      </a:pPr>
                      <a:r>
                        <a:rPr lang="es"/>
                        <a:t>Comisiones:</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c>
                  <a:txBody>
                    <a:bodyPr/>
                    <a:lstStyle/>
                    <a:p>
                      <a:pPr indent="0" lvl="0" marL="0" rtl="0" algn="l">
                        <a:spcBef>
                          <a:spcPts val="0"/>
                        </a:spcBef>
                        <a:spcAft>
                          <a:spcPts val="0"/>
                        </a:spcAft>
                        <a:buNone/>
                      </a:pPr>
                      <a:r>
                        <a:rPr lang="es"/>
                        <a:t>$2,82</a:t>
                      </a:r>
                      <a:endParaRPr/>
                    </a:p>
                  </a:txBody>
                  <a:tcPr marT="91425" marB="91425" marR="91425" marL="91425">
                    <a:lnL cap="flat" cmpd="sng" w="9525">
                      <a:solidFill>
                        <a:srgbClr val="FF4848"/>
                      </a:solidFill>
                      <a:prstDash val="solid"/>
                      <a:round/>
                      <a:headEnd len="sm" w="sm" type="none"/>
                      <a:tailEnd len="sm" w="sm" type="none"/>
                    </a:lnL>
                    <a:lnR cap="flat" cmpd="sng" w="9525">
                      <a:solidFill>
                        <a:srgbClr val="FF4848"/>
                      </a:solidFill>
                      <a:prstDash val="solid"/>
                      <a:round/>
                      <a:headEnd len="sm" w="sm" type="none"/>
                      <a:tailEnd len="sm" w="sm" type="none"/>
                    </a:lnR>
                    <a:lnT cap="flat" cmpd="sng" w="9525">
                      <a:solidFill>
                        <a:srgbClr val="FF4848"/>
                      </a:solidFill>
                      <a:prstDash val="solid"/>
                      <a:round/>
                      <a:headEnd len="sm" w="sm" type="none"/>
                      <a:tailEnd len="sm" w="sm" type="none"/>
                    </a:lnT>
                    <a:lnB cap="flat" cmpd="sng" w="9525">
                      <a:solidFill>
                        <a:srgbClr val="FF4848"/>
                      </a:solidFill>
                      <a:prstDash val="solid"/>
                      <a:round/>
                      <a:headEnd len="sm" w="sm" type="none"/>
                      <a:tailEnd len="sm" w="sm" type="none"/>
                    </a:lnB>
                    <a:solidFill>
                      <a:srgbClr val="F4CCCC"/>
                    </a:solidFill>
                  </a:tcPr>
                </a:tc>
              </a:tr>
            </a:tbl>
          </a:graphicData>
        </a:graphic>
      </p:graphicFrame>
      <p:graphicFrame>
        <p:nvGraphicFramePr>
          <p:cNvPr id="229" name="Google Shape;229;p33"/>
          <p:cNvGraphicFramePr/>
          <p:nvPr/>
        </p:nvGraphicFramePr>
        <p:xfrm>
          <a:off x="3876800" y="1604050"/>
          <a:ext cx="3000000" cy="3000000"/>
        </p:xfrm>
        <a:graphic>
          <a:graphicData uri="http://schemas.openxmlformats.org/drawingml/2006/table">
            <a:tbl>
              <a:tblPr>
                <a:noFill/>
                <a:tableStyleId>{EFD7972C-4B0D-4460-8B85-0956049F9A1E}</a:tableStyleId>
              </a:tblPr>
              <a:tblGrid>
                <a:gridCol w="1587750"/>
                <a:gridCol w="2856675"/>
              </a:tblGrid>
              <a:tr h="381000">
                <a:tc gridSpan="2">
                  <a:txBody>
                    <a:bodyPr/>
                    <a:lstStyle/>
                    <a:p>
                      <a:pPr indent="0" lvl="0" marL="0" rtl="0" algn="ctr">
                        <a:spcBef>
                          <a:spcPts val="0"/>
                        </a:spcBef>
                        <a:spcAft>
                          <a:spcPts val="0"/>
                        </a:spcAft>
                        <a:buNone/>
                      </a:pPr>
                      <a:r>
                        <a:rPr b="1" lang="es"/>
                        <a:t>Ejemplo:</a:t>
                      </a:r>
                      <a:endParaRPr b="1"/>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hMerge="1"/>
              </a:tr>
              <a:tr h="381000">
                <a:tc>
                  <a:txBody>
                    <a:bodyPr/>
                    <a:lstStyle/>
                    <a:p>
                      <a:pPr indent="0" lvl="0" marL="0" rtl="0" algn="l">
                        <a:spcBef>
                          <a:spcPts val="0"/>
                        </a:spcBef>
                        <a:spcAft>
                          <a:spcPts val="0"/>
                        </a:spcAft>
                        <a:buNone/>
                      </a:pPr>
                      <a:r>
                        <a:rPr lang="es"/>
                        <a:t>Venta a:</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635</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Nominal:</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$31.750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Apalancamiento:</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12 veces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630:</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Ganancia $250</a:t>
                      </a:r>
                      <a:endParaRPr/>
                    </a:p>
                    <a:p>
                      <a:pPr indent="0" lvl="0" marL="0" rtl="0" algn="l">
                        <a:spcBef>
                          <a:spcPts val="0"/>
                        </a:spcBef>
                        <a:spcAft>
                          <a:spcPts val="0"/>
                        </a:spcAft>
                        <a:buNone/>
                      </a:pPr>
                      <a:r>
                        <a:rPr lang="es"/>
                        <a:t>(0,8% sobre nominal)</a:t>
                      </a:r>
                      <a:endParaRPr/>
                    </a:p>
                    <a:p>
                      <a:pPr indent="0" lvl="0" marL="0" rtl="0" algn="l">
                        <a:spcBef>
                          <a:spcPts val="0"/>
                        </a:spcBef>
                        <a:spcAft>
                          <a:spcPts val="0"/>
                        </a:spcAft>
                        <a:buNone/>
                      </a:pPr>
                      <a:r>
                        <a:rPr lang="es"/>
                        <a:t>(9,8%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r h="381000">
                <a:tc>
                  <a:txBody>
                    <a:bodyPr/>
                    <a:lstStyle/>
                    <a:p>
                      <a:pPr indent="0" lvl="0" marL="0" rtl="0" algn="l">
                        <a:spcBef>
                          <a:spcPts val="0"/>
                        </a:spcBef>
                        <a:spcAft>
                          <a:spcPts val="0"/>
                        </a:spcAft>
                        <a:buNone/>
                      </a:pPr>
                      <a:r>
                        <a:rPr lang="es"/>
                        <a:t>Saliendo a 645:</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s"/>
                        <a:t>Pérdida $500</a:t>
                      </a:r>
                      <a:endParaRPr/>
                    </a:p>
                    <a:p>
                      <a:pPr indent="0" lvl="0" marL="0" rtl="0" algn="l">
                        <a:spcBef>
                          <a:spcPts val="0"/>
                        </a:spcBef>
                        <a:spcAft>
                          <a:spcPts val="0"/>
                        </a:spcAft>
                        <a:buNone/>
                      </a:pPr>
                      <a:r>
                        <a:rPr lang="es"/>
                        <a:t>(1,6% sobre nominal)</a:t>
                      </a:r>
                      <a:endParaRPr/>
                    </a:p>
                    <a:p>
                      <a:pPr indent="0" lvl="0" marL="0" rtl="0" algn="l">
                        <a:spcBef>
                          <a:spcPts val="0"/>
                        </a:spcBef>
                        <a:spcAft>
                          <a:spcPts val="0"/>
                        </a:spcAft>
                        <a:buNone/>
                      </a:pPr>
                      <a:r>
                        <a:rPr lang="es"/>
                        <a:t>(19,6% sobre garantías)</a:t>
                      </a:r>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549900" y="604600"/>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Ejemplo Contrato Futuro del Maíz:</a:t>
            </a:r>
            <a:endParaRPr/>
          </a:p>
        </p:txBody>
      </p:sp>
      <p:sp>
        <p:nvSpPr>
          <p:cNvPr id="235" name="Google Shape;235;p34"/>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s" sz="1100">
                <a:solidFill>
                  <a:srgbClr val="000000"/>
                </a:solidFill>
              </a:rPr>
              <a:t>Venta de 1 contrato de futuro de Maíz de julio:</a:t>
            </a:r>
            <a:endParaRPr sz="1100">
              <a:solidFill>
                <a:srgbClr val="000000"/>
              </a:solidFill>
            </a:endParaRPr>
          </a:p>
          <a:p>
            <a:pPr indent="-298450" lvl="0" marL="914400" rtl="0" algn="l">
              <a:spcBef>
                <a:spcPts val="1600"/>
              </a:spcBef>
              <a:spcAft>
                <a:spcPts val="0"/>
              </a:spcAft>
              <a:buClr>
                <a:srgbClr val="000000"/>
              </a:buClr>
              <a:buSzPts val="1100"/>
              <a:buChar char="●"/>
            </a:pPr>
            <a:r>
              <a:rPr lang="es" sz="1100">
                <a:solidFill>
                  <a:srgbClr val="000000"/>
                </a:solidFill>
              </a:rPr>
              <a:t>Venta a 635.</a:t>
            </a:r>
            <a:endParaRPr sz="1100">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Como el multiplicador es 50, equivale a un nominal de 31.750 Dólares.</a:t>
            </a:r>
            <a:endParaRPr>
              <a:solidFill>
                <a:srgbClr val="000000"/>
              </a:solidFill>
            </a:endParaRPr>
          </a:p>
          <a:p>
            <a:pPr indent="-298450" lvl="1" marL="1371600" rtl="0" algn="l">
              <a:spcBef>
                <a:spcPts val="0"/>
              </a:spcBef>
              <a:spcAft>
                <a:spcPts val="0"/>
              </a:spcAft>
              <a:buClr>
                <a:srgbClr val="000000"/>
              </a:buClr>
              <a:buSzPts val="1100"/>
              <a:buChar char="○"/>
            </a:pPr>
            <a:r>
              <a:rPr lang="es">
                <a:solidFill>
                  <a:srgbClr val="000000"/>
                </a:solidFill>
              </a:rPr>
              <a:t>No se desembolsa ningún importe.</a:t>
            </a:r>
            <a:endParaRPr>
              <a:solidFill>
                <a:srgbClr val="000000"/>
              </a:solidFill>
            </a:endParaRPr>
          </a:p>
          <a:p>
            <a:pPr indent="-298450" lvl="1" marL="1371600" rtl="0" algn="l">
              <a:spcBef>
                <a:spcPts val="0"/>
              </a:spcBef>
              <a:spcAft>
                <a:spcPts val="0"/>
              </a:spcAft>
              <a:buClr>
                <a:srgbClr val="000000"/>
              </a:buClr>
              <a:buSzPts val="1100"/>
              <a:buChar char="○"/>
            </a:pPr>
            <a:r>
              <a:rPr b="1" lang="es">
                <a:solidFill>
                  <a:srgbClr val="000000"/>
                </a:solidFill>
              </a:rPr>
              <a:t>Se nos retiene en cuenta</a:t>
            </a:r>
            <a:r>
              <a:rPr lang="es">
                <a:solidFill>
                  <a:srgbClr val="000000"/>
                </a:solidFill>
              </a:rPr>
              <a:t> unos 2.550 Dólares. (Sobre un 8% del nominal).</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Varía según el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Pueden ser inferiores para intradía, según broker.</a:t>
            </a:r>
            <a:endParaRPr>
              <a:solidFill>
                <a:srgbClr val="000000"/>
              </a:solidFill>
            </a:endParaRPr>
          </a:p>
          <a:p>
            <a:pPr indent="-298450" lvl="2" marL="1828800" rtl="0" algn="l">
              <a:spcBef>
                <a:spcPts val="0"/>
              </a:spcBef>
              <a:spcAft>
                <a:spcPts val="0"/>
              </a:spcAft>
              <a:buClr>
                <a:srgbClr val="000000"/>
              </a:buClr>
              <a:buSzPts val="1100"/>
              <a:buChar char="■"/>
            </a:pPr>
            <a:r>
              <a:rPr lang="es">
                <a:solidFill>
                  <a:srgbClr val="000000"/>
                </a:solidFill>
              </a:rPr>
              <a:t>Supone un </a:t>
            </a:r>
            <a:r>
              <a:rPr b="1" lang="es">
                <a:solidFill>
                  <a:srgbClr val="000000"/>
                </a:solidFill>
              </a:rPr>
              <a:t>apalancamiento</a:t>
            </a:r>
            <a:r>
              <a:rPr lang="es">
                <a:solidFill>
                  <a:srgbClr val="000000"/>
                </a:solidFill>
              </a:rPr>
              <a:t> de más 12 veces. (12 x 2.550 = 30.600)</a:t>
            </a:r>
            <a:endParaRPr>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Un contrato equivale a </a:t>
            </a:r>
            <a:r>
              <a:rPr b="1" lang="es" sz="1100">
                <a:solidFill>
                  <a:srgbClr val="000000"/>
                </a:solidFill>
              </a:rPr>
              <a:t>5.000 bushels</a:t>
            </a:r>
            <a:r>
              <a:rPr lang="es" sz="1100">
                <a:solidFill>
                  <a:srgbClr val="000000"/>
                </a:solidFill>
              </a:rPr>
              <a:t>.</a:t>
            </a:r>
            <a:endParaRPr sz="1100">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Si cerraramos a 630 ganaríamos 5*50 = $250.</a:t>
            </a:r>
            <a:endParaRPr sz="1100">
              <a:solidFill>
                <a:srgbClr val="000000"/>
              </a:solidFill>
            </a:endParaRPr>
          </a:p>
          <a:p>
            <a:pPr indent="-298450" lvl="0" marL="914400" rtl="0" algn="l">
              <a:spcBef>
                <a:spcPts val="0"/>
              </a:spcBef>
              <a:spcAft>
                <a:spcPts val="0"/>
              </a:spcAft>
              <a:buClr>
                <a:srgbClr val="000000"/>
              </a:buClr>
              <a:buSzPts val="1100"/>
              <a:buChar char="●"/>
            </a:pPr>
            <a:r>
              <a:rPr lang="es" sz="1100">
                <a:solidFill>
                  <a:srgbClr val="000000"/>
                </a:solidFill>
              </a:rPr>
              <a:t>Si cerraramos a 645 perderíamos 10*50 = $500.</a:t>
            </a:r>
            <a:endParaRPr sz="1100">
              <a:solidFill>
                <a:srgbClr val="000000"/>
              </a:solidFill>
            </a:endParaRPr>
          </a:p>
          <a:p>
            <a:pPr indent="-298450" lvl="0" marL="914400" rtl="0" algn="l">
              <a:spcBef>
                <a:spcPts val="0"/>
              </a:spcBef>
              <a:spcAft>
                <a:spcPts val="0"/>
              </a:spcAft>
              <a:buClr>
                <a:srgbClr val="000000"/>
              </a:buClr>
              <a:buSzPts val="1100"/>
              <a:buChar char="●"/>
            </a:pPr>
            <a:r>
              <a:rPr b="1" lang="es" sz="1100">
                <a:solidFill>
                  <a:srgbClr val="000000"/>
                </a:solidFill>
              </a:rPr>
              <a:t>Comisiones</a:t>
            </a:r>
            <a:r>
              <a:rPr lang="es" sz="1100">
                <a:solidFill>
                  <a:srgbClr val="000000"/>
                </a:solidFill>
              </a:rPr>
              <a:t> de $2,82 por contrato.</a:t>
            </a:r>
            <a:endParaRPr sz="1100">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sz="1100">
              <a:solidFill>
                <a:srgbClr val="000000"/>
              </a:solidFill>
            </a:endParaRPr>
          </a:p>
          <a:p>
            <a:pPr indent="0" lvl="0" marL="914400" rtl="0" algn="l">
              <a:spcBef>
                <a:spcPts val="1600"/>
              </a:spcBef>
              <a:spcAft>
                <a:spcPts val="1600"/>
              </a:spcAft>
              <a:buNone/>
            </a:pPr>
            <a:r>
              <a:t/>
            </a:r>
            <a:endParaRPr sz="11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Vencimiento y liquidación (1)</a:t>
            </a:r>
            <a:endParaRPr/>
          </a:p>
        </p:txBody>
      </p:sp>
      <p:sp>
        <p:nvSpPr>
          <p:cNvPr id="241" name="Google Shape;241;p35"/>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5A6874"/>
                </a:solidFill>
              </a:rPr>
              <a:t>Todos los contratos de futuros tienen una </a:t>
            </a:r>
            <a:r>
              <a:rPr b="1" lang="es" sz="1100">
                <a:solidFill>
                  <a:srgbClr val="5A6874"/>
                </a:solidFill>
              </a:rPr>
              <a:t>fecha específica en la que expiran</a:t>
            </a:r>
            <a:r>
              <a:rPr lang="es" sz="1100">
                <a:solidFill>
                  <a:srgbClr val="5A6874"/>
                </a:solidFill>
              </a:rPr>
              <a:t>. </a:t>
            </a:r>
            <a:endParaRPr sz="1100">
              <a:solidFill>
                <a:srgbClr val="5A6874"/>
              </a:solidFill>
            </a:endParaRPr>
          </a:p>
          <a:p>
            <a:pPr indent="457200" lvl="0" marL="0" rtl="0" algn="just">
              <a:spcBef>
                <a:spcPts val="1200"/>
              </a:spcBef>
              <a:spcAft>
                <a:spcPts val="0"/>
              </a:spcAft>
              <a:buNone/>
            </a:pPr>
            <a:r>
              <a:rPr lang="es" sz="1100">
                <a:solidFill>
                  <a:srgbClr val="5A6874"/>
                </a:solidFill>
              </a:rPr>
              <a:t>Antes de la fecha de vencimiento, los operadores tienen una serie de posibilidades:</a:t>
            </a:r>
            <a:endParaRPr sz="1100">
              <a:solidFill>
                <a:srgbClr val="5A6874"/>
              </a:solidFill>
            </a:endParaRPr>
          </a:p>
          <a:p>
            <a:pPr indent="-298450" lvl="0" marL="914400" rtl="0" algn="just">
              <a:spcBef>
                <a:spcPts val="1200"/>
              </a:spcBef>
              <a:spcAft>
                <a:spcPts val="0"/>
              </a:spcAft>
              <a:buSzPts val="1100"/>
              <a:buChar char="●"/>
            </a:pPr>
            <a:r>
              <a:rPr b="1" lang="es" sz="1100">
                <a:solidFill>
                  <a:srgbClr val="5A6874"/>
                </a:solidFill>
              </a:rPr>
              <a:t>Cerrar</a:t>
            </a:r>
            <a:r>
              <a:rPr lang="es" sz="1100">
                <a:solidFill>
                  <a:srgbClr val="5A6874"/>
                </a:solidFill>
              </a:rPr>
              <a:t> la posición.</a:t>
            </a:r>
            <a:endParaRPr sz="1100">
              <a:solidFill>
                <a:srgbClr val="5A6874"/>
              </a:solidFill>
            </a:endParaRPr>
          </a:p>
          <a:p>
            <a:pPr indent="-298450" lvl="0" marL="914400" rtl="0" algn="just">
              <a:spcBef>
                <a:spcPts val="0"/>
              </a:spcBef>
              <a:spcAft>
                <a:spcPts val="0"/>
              </a:spcAft>
              <a:buSzPts val="1100"/>
              <a:buChar char="●"/>
            </a:pPr>
            <a:r>
              <a:rPr b="1" lang="es" sz="1100">
                <a:solidFill>
                  <a:srgbClr val="5A6874"/>
                </a:solidFill>
              </a:rPr>
              <a:t>Rolar</a:t>
            </a:r>
            <a:r>
              <a:rPr lang="es" sz="1100">
                <a:solidFill>
                  <a:srgbClr val="5A6874"/>
                </a:solidFill>
              </a:rPr>
              <a:t> sus posiciones abiertas a otro vencimiento.</a:t>
            </a:r>
            <a:endParaRPr sz="1100">
              <a:solidFill>
                <a:srgbClr val="5A6874"/>
              </a:solidFill>
            </a:endParaRPr>
          </a:p>
          <a:p>
            <a:pPr indent="-298450" lvl="0" marL="914400" rtl="0" algn="just">
              <a:spcBef>
                <a:spcPts val="0"/>
              </a:spcBef>
              <a:spcAft>
                <a:spcPts val="0"/>
              </a:spcAft>
              <a:buSzPts val="1100"/>
              <a:buChar char="●"/>
            </a:pPr>
            <a:r>
              <a:rPr lang="es" sz="1100">
                <a:solidFill>
                  <a:srgbClr val="5A6874"/>
                </a:solidFill>
              </a:rPr>
              <a:t>Ir a la </a:t>
            </a:r>
            <a:r>
              <a:rPr b="1" lang="es" sz="1100">
                <a:solidFill>
                  <a:srgbClr val="5A6874"/>
                </a:solidFill>
              </a:rPr>
              <a:t>liquidación</a:t>
            </a:r>
            <a:r>
              <a:rPr lang="es" sz="1100"/>
              <a:t>.</a:t>
            </a:r>
            <a:endParaRPr sz="1100"/>
          </a:p>
          <a:p>
            <a:pPr indent="457200" lvl="0" marL="0" rtl="0" algn="just">
              <a:spcBef>
                <a:spcPts val="1200"/>
              </a:spcBef>
              <a:spcAft>
                <a:spcPts val="0"/>
              </a:spcAft>
              <a:buNone/>
            </a:pPr>
            <a:r>
              <a:t/>
            </a:r>
            <a:endParaRPr sz="1100"/>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242" name="Google Shape;242;p35"/>
          <p:cNvPicPr preferRelativeResize="0"/>
          <p:nvPr/>
        </p:nvPicPr>
        <p:blipFill>
          <a:blip r:embed="rId3">
            <a:alphaModFix/>
          </a:blip>
          <a:stretch>
            <a:fillRect/>
          </a:stretch>
        </p:blipFill>
        <p:spPr>
          <a:xfrm>
            <a:off x="2656475" y="3361325"/>
            <a:ext cx="3020925" cy="1674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615150" y="1538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Letras para cada mes</a:t>
            </a:r>
            <a:endParaRPr/>
          </a:p>
        </p:txBody>
      </p:sp>
      <p:sp>
        <p:nvSpPr>
          <p:cNvPr id="248" name="Google Shape;248;p36"/>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Enero  – F</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Febrero  - G</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Marzo  - H</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Abril - J</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Mayo  - K</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Junio - M</a:t>
            </a:r>
            <a:endParaRPr sz="1050">
              <a:solidFill>
                <a:srgbClr val="5A6874"/>
              </a:solidFill>
              <a:highlight>
                <a:srgbClr val="FFFFFF"/>
              </a:highlight>
              <a:latin typeface="Arial"/>
              <a:ea typeface="Arial"/>
              <a:cs typeface="Arial"/>
              <a:sym typeface="Arial"/>
            </a:endParaRPr>
          </a:p>
          <a:p>
            <a:pPr indent="0" lvl="0" marL="0" rtl="0" algn="l">
              <a:spcBef>
                <a:spcPts val="0"/>
              </a:spcBef>
              <a:spcAft>
                <a:spcPts val="1600"/>
              </a:spcAft>
              <a:buNone/>
            </a:pPr>
            <a:r>
              <a:t/>
            </a:r>
            <a:endParaRPr sz="1100"/>
          </a:p>
        </p:txBody>
      </p:sp>
      <p:sp>
        <p:nvSpPr>
          <p:cNvPr id="249" name="Google Shape;249;p36"/>
          <p:cNvSpPr txBox="1"/>
          <p:nvPr>
            <p:ph idx="1" type="body"/>
          </p:nvPr>
        </p:nvSpPr>
        <p:spPr>
          <a:xfrm>
            <a:off x="5526587" y="2045850"/>
            <a:ext cx="2832900" cy="1051800"/>
          </a:xfrm>
          <a:prstGeom prst="rect">
            <a:avLst/>
          </a:prstGeom>
        </p:spPr>
        <p:txBody>
          <a:bodyPr anchorCtr="0" anchor="t" bIns="91425" lIns="91425" spcFirstLastPara="1" rIns="91425" wrap="square" tIns="91425">
            <a:noAutofit/>
          </a:bodyPr>
          <a:lstStyle/>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Julio - N</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Agosto - Q</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September  - U</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Octubre - V</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Noviembre - X</a:t>
            </a:r>
            <a:endParaRPr sz="1050">
              <a:solidFill>
                <a:srgbClr val="5A6874"/>
              </a:solidFill>
              <a:highlight>
                <a:srgbClr val="FFFFFF"/>
              </a:highlight>
              <a:latin typeface="Arial"/>
              <a:ea typeface="Arial"/>
              <a:cs typeface="Arial"/>
              <a:sym typeface="Arial"/>
            </a:endParaRPr>
          </a:p>
          <a:p>
            <a:pPr indent="0" lvl="0" marL="0" rtl="0" algn="l">
              <a:lnSpc>
                <a:spcPct val="150000"/>
              </a:lnSpc>
              <a:spcBef>
                <a:spcPts val="1400"/>
              </a:spcBef>
              <a:spcAft>
                <a:spcPts val="0"/>
              </a:spcAft>
              <a:buNone/>
            </a:pPr>
            <a:r>
              <a:rPr lang="es" sz="1050">
                <a:solidFill>
                  <a:srgbClr val="5A6874"/>
                </a:solidFill>
                <a:highlight>
                  <a:srgbClr val="FFFFFF"/>
                </a:highlight>
                <a:latin typeface="Arial"/>
                <a:ea typeface="Arial"/>
                <a:cs typeface="Arial"/>
                <a:sym typeface="Arial"/>
              </a:rPr>
              <a:t>Diciembre - Z</a:t>
            </a:r>
            <a:endParaRPr sz="1050">
              <a:solidFill>
                <a:srgbClr val="5A6874"/>
              </a:solidFill>
              <a:highlight>
                <a:srgbClr val="FFFFFF"/>
              </a:highlight>
              <a:latin typeface="Arial"/>
              <a:ea typeface="Arial"/>
              <a:cs typeface="Arial"/>
              <a:sym typeface="Arial"/>
            </a:endParaRPr>
          </a:p>
          <a:p>
            <a:pPr indent="0" lvl="0" marL="0" rtl="0" algn="l">
              <a:spcBef>
                <a:spcPts val="0"/>
              </a:spcBef>
              <a:spcAft>
                <a:spcPts val="1600"/>
              </a:spcAft>
              <a:buNone/>
            </a:pPr>
            <a:r>
              <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¿Qué vamos a tratar en esta sesión?</a:t>
            </a:r>
            <a:r>
              <a:rPr lang="es"/>
              <a:t> </a:t>
            </a:r>
            <a:endParaRPr/>
          </a:p>
        </p:txBody>
      </p:sp>
      <p:sp>
        <p:nvSpPr>
          <p:cNvPr id="130" name="Google Shape;130;p19"/>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0"/>
              </a:spcBef>
              <a:spcAft>
                <a:spcPts val="0"/>
              </a:spcAft>
              <a:buNone/>
            </a:pPr>
            <a:r>
              <a:t/>
            </a:r>
            <a:endParaRPr sz="1100">
              <a:solidFill>
                <a:srgbClr val="000000"/>
              </a:solidFill>
            </a:endParaRPr>
          </a:p>
          <a:p>
            <a:pPr indent="457200" lvl="0" marL="0" rtl="0" algn="just">
              <a:spcBef>
                <a:spcPts val="1600"/>
              </a:spcBef>
              <a:spcAft>
                <a:spcPts val="1600"/>
              </a:spcAft>
              <a:buNone/>
            </a:pPr>
            <a:r>
              <a:rPr lang="es" sz="1100">
                <a:solidFill>
                  <a:srgbClr val="000000"/>
                </a:solidFill>
              </a:rPr>
              <a:t>Veremos que son los Futuros financieros, de forma básica, pues estamos en un curso de Opciones, pero contaremos lo esencial de los mismos, y daremos algunas pinceladas sobre su potencial. </a:t>
            </a:r>
            <a:endParaRPr sz="1100">
              <a:solidFill>
                <a:srgbClr val="000000"/>
              </a:solidFill>
            </a:endParaRPr>
          </a:p>
        </p:txBody>
      </p:sp>
      <p:pic>
        <p:nvPicPr>
          <p:cNvPr id="131" name="Google Shape;131;p19"/>
          <p:cNvPicPr preferRelativeResize="0"/>
          <p:nvPr/>
        </p:nvPicPr>
        <p:blipFill>
          <a:blip r:embed="rId3">
            <a:alphaModFix/>
          </a:blip>
          <a:stretch>
            <a:fillRect/>
          </a:stretch>
        </p:blipFill>
        <p:spPr>
          <a:xfrm>
            <a:off x="2403150" y="2876475"/>
            <a:ext cx="3333648" cy="202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Vencimiento y liquidación (2)</a:t>
            </a:r>
            <a:endParaRPr/>
          </a:p>
        </p:txBody>
      </p:sp>
      <p:sp>
        <p:nvSpPr>
          <p:cNvPr id="255" name="Google Shape;255;p37"/>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5A6874"/>
                </a:solidFill>
              </a:rPr>
              <a:t>La liquidación de los contratos de futuros a vencimiento depende del tipo de contrato, y puede ser de las siguientes formas:</a:t>
            </a:r>
            <a:endParaRPr sz="1100">
              <a:solidFill>
                <a:srgbClr val="5A6874"/>
              </a:solidFill>
            </a:endParaRPr>
          </a:p>
          <a:p>
            <a:pPr indent="-298450" lvl="0" marL="914400" rtl="0" algn="just">
              <a:spcBef>
                <a:spcPts val="1200"/>
              </a:spcBef>
              <a:spcAft>
                <a:spcPts val="0"/>
              </a:spcAft>
              <a:buClr>
                <a:srgbClr val="5A6874"/>
              </a:buClr>
              <a:buSzPts val="1100"/>
              <a:buChar char="➔"/>
            </a:pPr>
            <a:r>
              <a:rPr b="1" lang="es" sz="1100">
                <a:solidFill>
                  <a:srgbClr val="5A6874"/>
                </a:solidFill>
              </a:rPr>
              <a:t>Liquidación por diferencias</a:t>
            </a:r>
            <a:r>
              <a:rPr lang="es" sz="1100">
                <a:solidFill>
                  <a:srgbClr val="5A6874"/>
                </a:solidFill>
              </a:rPr>
              <a:t>.</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Caso de los índices (Ibex, E-mini SP500)</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Según el precio de cierre de ese vencimiento se liquida financieramente por la diferencia entre precio entrada y precio de cierre.</a:t>
            </a:r>
            <a:endParaRPr sz="1100">
              <a:solidFill>
                <a:srgbClr val="5A6874"/>
              </a:solidFill>
            </a:endParaRPr>
          </a:p>
          <a:p>
            <a:pPr indent="-298450" lvl="0" marL="914400" rtl="0" algn="just">
              <a:spcBef>
                <a:spcPts val="0"/>
              </a:spcBef>
              <a:spcAft>
                <a:spcPts val="0"/>
              </a:spcAft>
              <a:buClr>
                <a:srgbClr val="5A6874"/>
              </a:buClr>
              <a:buSzPts val="1100"/>
              <a:buChar char="➔"/>
            </a:pPr>
            <a:r>
              <a:rPr b="1" lang="es" sz="1100">
                <a:solidFill>
                  <a:srgbClr val="5A6874"/>
                </a:solidFill>
              </a:rPr>
              <a:t>Entrega física</a:t>
            </a:r>
            <a:r>
              <a:rPr lang="es" sz="1100">
                <a:solidFill>
                  <a:srgbClr val="5A6874"/>
                </a:solidFill>
              </a:rPr>
              <a:t>.</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Productos como el Trigo, Vacas, Maíz.</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A vencimiento se produce la entrega de la cantidad especificada en el contrato, en el lugar establecido,... según especificaciones precisas del contrato.</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Sólo se permite a los especialistas: productores, comerciales.</a:t>
            </a:r>
            <a:endParaRPr sz="1100">
              <a:solidFill>
                <a:srgbClr val="5A6874"/>
              </a:solidFill>
            </a:endParaRPr>
          </a:p>
          <a:p>
            <a:pPr indent="-298450" lvl="0" marL="2286000" rtl="0" algn="just">
              <a:spcBef>
                <a:spcPts val="0"/>
              </a:spcBef>
              <a:spcAft>
                <a:spcPts val="0"/>
              </a:spcAft>
              <a:buClr>
                <a:srgbClr val="5A6874"/>
              </a:buClr>
              <a:buSzPts val="1100"/>
              <a:buChar char="➔"/>
            </a:pPr>
            <a:r>
              <a:rPr lang="es" sz="1100">
                <a:solidFill>
                  <a:srgbClr val="5A6874"/>
                </a:solidFill>
              </a:rPr>
              <a:t>Hay una fecha (</a:t>
            </a:r>
            <a:r>
              <a:rPr b="1" lang="es" sz="1100">
                <a:solidFill>
                  <a:srgbClr val="5A6874"/>
                </a:solidFill>
              </a:rPr>
              <a:t>First Notice Day</a:t>
            </a:r>
            <a:r>
              <a:rPr lang="es" sz="1100">
                <a:solidFill>
                  <a:srgbClr val="5A6874"/>
                </a:solidFill>
              </a:rPr>
              <a:t>) a partir de la cual sólo pueden estar abiertos en ese contrato los especialistas. El broker solicita el cierre de la posición días antes.</a:t>
            </a:r>
            <a:endParaRPr sz="1100">
              <a:solidFill>
                <a:srgbClr val="5A6874"/>
              </a:solidFill>
            </a:endParaRPr>
          </a:p>
          <a:p>
            <a:pPr indent="0" lvl="0" marL="0" rtl="0" algn="just">
              <a:spcBef>
                <a:spcPts val="1200"/>
              </a:spcBef>
              <a:spcAft>
                <a:spcPts val="0"/>
              </a:spcAft>
              <a:buNone/>
            </a:pPr>
            <a:r>
              <a:t/>
            </a:r>
            <a:endParaRPr sz="1100">
              <a:solidFill>
                <a:srgbClr val="5A6874"/>
              </a:solidFill>
            </a:endParaRPr>
          </a:p>
          <a:p>
            <a:pPr indent="457200" lvl="0" marL="0" rtl="0" algn="just">
              <a:spcBef>
                <a:spcPts val="1200"/>
              </a:spcBef>
              <a:spcAft>
                <a:spcPts val="0"/>
              </a:spcAft>
              <a:buNone/>
            </a:pPr>
            <a:r>
              <a:t/>
            </a:r>
            <a:endParaRPr sz="1100"/>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549900" y="5820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Límites de precio (1)</a:t>
            </a:r>
            <a:endParaRPr/>
          </a:p>
        </p:txBody>
      </p:sp>
      <p:sp>
        <p:nvSpPr>
          <p:cNvPr id="261" name="Google Shape;261;p38"/>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lnSpc>
                <a:spcPct val="150000"/>
              </a:lnSpc>
              <a:spcBef>
                <a:spcPts val="1200"/>
              </a:spcBef>
              <a:spcAft>
                <a:spcPts val="0"/>
              </a:spcAft>
              <a:buNone/>
            </a:pPr>
            <a:r>
              <a:rPr lang="es" sz="1100">
                <a:solidFill>
                  <a:srgbClr val="5A6874"/>
                </a:solidFill>
              </a:rPr>
              <a:t>Existen mercados (CME) que marcan límites de precio diarios a sus productos.</a:t>
            </a:r>
            <a:endParaRPr sz="1100">
              <a:solidFill>
                <a:srgbClr val="5A6874"/>
              </a:solidFill>
            </a:endParaRPr>
          </a:p>
          <a:p>
            <a:pPr indent="457200" lvl="0" marL="0" rtl="0" algn="l">
              <a:lnSpc>
                <a:spcPct val="150000"/>
              </a:lnSpc>
              <a:spcBef>
                <a:spcPts val="1200"/>
              </a:spcBef>
              <a:spcAft>
                <a:spcPts val="0"/>
              </a:spcAft>
              <a:buNone/>
            </a:pPr>
            <a:r>
              <a:rPr lang="es" sz="1100">
                <a:solidFill>
                  <a:srgbClr val="5A6874"/>
                </a:solidFill>
              </a:rPr>
              <a:t>Los límites de precio son el </a:t>
            </a:r>
            <a:r>
              <a:rPr b="1" lang="es" sz="1100">
                <a:solidFill>
                  <a:srgbClr val="5A6874"/>
                </a:solidFill>
              </a:rPr>
              <a:t>rango de precio máximo permitido</a:t>
            </a:r>
            <a:r>
              <a:rPr lang="es" sz="1100">
                <a:solidFill>
                  <a:srgbClr val="5A6874"/>
                </a:solidFill>
              </a:rPr>
              <a:t> para un contrato de futuros en cada sesión de negociación. Estos límites varían de un producto a otro. </a:t>
            </a:r>
            <a:endParaRPr sz="1100">
              <a:solidFill>
                <a:srgbClr val="5A6874"/>
              </a:solidFill>
            </a:endParaRPr>
          </a:p>
          <a:p>
            <a:pPr indent="457200" lvl="0" marL="0" rtl="0" algn="l">
              <a:lnSpc>
                <a:spcPct val="150000"/>
              </a:lnSpc>
              <a:spcBef>
                <a:spcPts val="1200"/>
              </a:spcBef>
              <a:spcAft>
                <a:spcPts val="0"/>
              </a:spcAft>
              <a:buNone/>
            </a:pPr>
            <a:r>
              <a:rPr lang="es" sz="1100">
                <a:solidFill>
                  <a:srgbClr val="5A6874"/>
                </a:solidFill>
              </a:rPr>
              <a:t>Cuando los mercados alcanzan el límite de precio, se producen diferentes acciones según el producto que se comercializa. </a:t>
            </a:r>
            <a:endParaRPr sz="1100">
              <a:solidFill>
                <a:srgbClr val="5A6874"/>
              </a:solidFill>
            </a:endParaRPr>
          </a:p>
          <a:p>
            <a:pPr indent="-298450" lvl="0" marL="457200" rtl="0" algn="l">
              <a:lnSpc>
                <a:spcPct val="150000"/>
              </a:lnSpc>
              <a:spcBef>
                <a:spcPts val="1200"/>
              </a:spcBef>
              <a:spcAft>
                <a:spcPts val="0"/>
              </a:spcAft>
              <a:buClr>
                <a:srgbClr val="5A6874"/>
              </a:buClr>
              <a:buSzPts val="1100"/>
              <a:buChar char="●"/>
            </a:pPr>
            <a:r>
              <a:rPr lang="es" sz="1100">
                <a:solidFill>
                  <a:srgbClr val="5A6874"/>
                </a:solidFill>
              </a:rPr>
              <a:t>Es posible que algunos </a:t>
            </a:r>
            <a:r>
              <a:rPr b="1" lang="es" sz="1100">
                <a:solidFill>
                  <a:srgbClr val="5A6874"/>
                </a:solidFill>
              </a:rPr>
              <a:t>mercados se detengan temporalmente</a:t>
            </a:r>
            <a:r>
              <a:rPr lang="es" sz="1100">
                <a:solidFill>
                  <a:srgbClr val="5A6874"/>
                </a:solidFill>
              </a:rPr>
              <a:t> hasta que se puedan ampliar los límites de precios </a:t>
            </a:r>
            <a:r>
              <a:rPr b="1" lang="es" sz="1100">
                <a:solidFill>
                  <a:srgbClr val="5A6874"/>
                </a:solidFill>
              </a:rPr>
              <a:t>o se suspendan las operaciones por un día</a:t>
            </a:r>
            <a:r>
              <a:rPr lang="es" sz="1100">
                <a:solidFill>
                  <a:srgbClr val="5A6874"/>
                </a:solidFill>
              </a:rPr>
              <a:t> según las normas regulatorias. </a:t>
            </a:r>
            <a:endParaRPr sz="1100">
              <a:solidFill>
                <a:srgbClr val="5A6874"/>
              </a:solidFill>
            </a:endParaRPr>
          </a:p>
          <a:p>
            <a:pPr indent="-298450" lvl="0" marL="457200" rtl="0" algn="l">
              <a:lnSpc>
                <a:spcPct val="150000"/>
              </a:lnSpc>
              <a:spcBef>
                <a:spcPts val="0"/>
              </a:spcBef>
              <a:spcAft>
                <a:spcPts val="0"/>
              </a:spcAft>
              <a:buClr>
                <a:srgbClr val="5A6874"/>
              </a:buClr>
              <a:buSzPts val="1100"/>
              <a:buChar char="●"/>
            </a:pPr>
            <a:r>
              <a:rPr lang="es" sz="1100">
                <a:solidFill>
                  <a:srgbClr val="5A6874"/>
                </a:solidFill>
              </a:rPr>
              <a:t>Los diferentes contratos de futuros tendrán diferentes reglas de límite de precio; es decir, los futuros del índice de acciones tienen reglas diferentes a las de los futuros agrícolas.</a:t>
            </a:r>
            <a:endParaRPr sz="1100">
              <a:solidFill>
                <a:srgbClr val="5A6874"/>
              </a:solidFill>
            </a:endParaRPr>
          </a:p>
          <a:p>
            <a:pPr indent="0" lvl="0" marL="228600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Límites de precio (2)</a:t>
            </a:r>
            <a:endParaRPr/>
          </a:p>
        </p:txBody>
      </p:sp>
      <p:sp>
        <p:nvSpPr>
          <p:cNvPr id="267" name="Google Shape;267;p39"/>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lnSpc>
                <a:spcPct val="150000"/>
              </a:lnSpc>
              <a:spcBef>
                <a:spcPts val="1200"/>
              </a:spcBef>
              <a:spcAft>
                <a:spcPts val="0"/>
              </a:spcAft>
              <a:buNone/>
            </a:pPr>
            <a:r>
              <a:rPr lang="es" sz="1100">
                <a:solidFill>
                  <a:srgbClr val="5A6874"/>
                </a:solidFill>
              </a:rPr>
              <a:t>En la </a:t>
            </a:r>
            <a:r>
              <a:rPr b="1" lang="es" sz="1100">
                <a:solidFill>
                  <a:srgbClr val="5A6874"/>
                </a:solidFill>
              </a:rPr>
              <a:t>CME</a:t>
            </a:r>
            <a:r>
              <a:rPr lang="es" sz="1100">
                <a:solidFill>
                  <a:srgbClr val="5A6874"/>
                </a:solidFill>
              </a:rPr>
              <a:t>, para los </a:t>
            </a:r>
            <a:r>
              <a:rPr b="1" lang="es" sz="1100">
                <a:solidFill>
                  <a:srgbClr val="5A6874"/>
                </a:solidFill>
              </a:rPr>
              <a:t>productos agrícolas</a:t>
            </a:r>
            <a:r>
              <a:rPr lang="es" sz="1100">
                <a:solidFill>
                  <a:srgbClr val="5A6874"/>
                </a:solidFill>
              </a:rPr>
              <a:t> se pueden consultar en: https://www.cmegroup.com/trading/price-limits.html#agricultural?redirect=/trading/price-limit-update.html</a:t>
            </a:r>
            <a:endParaRPr sz="1100">
              <a:solidFill>
                <a:srgbClr val="5A6874"/>
              </a:solidFill>
            </a:endParaRPr>
          </a:p>
          <a:p>
            <a:pPr indent="0" lvl="0" marL="228600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268" name="Google Shape;268;p39"/>
          <p:cNvPicPr preferRelativeResize="0"/>
          <p:nvPr/>
        </p:nvPicPr>
        <p:blipFill>
          <a:blip r:embed="rId3">
            <a:alphaModFix/>
          </a:blip>
          <a:stretch>
            <a:fillRect/>
          </a:stretch>
        </p:blipFill>
        <p:spPr>
          <a:xfrm>
            <a:off x="2095975" y="2771600"/>
            <a:ext cx="4225255" cy="202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Límites de precio (3)</a:t>
            </a:r>
            <a:endParaRPr/>
          </a:p>
        </p:txBody>
      </p:sp>
      <p:sp>
        <p:nvSpPr>
          <p:cNvPr id="274" name="Google Shape;274;p40"/>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lnSpc>
                <a:spcPct val="150000"/>
              </a:lnSpc>
              <a:spcBef>
                <a:spcPts val="1200"/>
              </a:spcBef>
              <a:spcAft>
                <a:spcPts val="0"/>
              </a:spcAft>
              <a:buNone/>
            </a:pPr>
            <a:r>
              <a:rPr lang="es" sz="1100">
                <a:solidFill>
                  <a:srgbClr val="5A6874"/>
                </a:solidFill>
              </a:rPr>
              <a:t>En la </a:t>
            </a:r>
            <a:r>
              <a:rPr b="1" lang="es" sz="1100">
                <a:solidFill>
                  <a:srgbClr val="5A6874"/>
                </a:solidFill>
              </a:rPr>
              <a:t>CME</a:t>
            </a:r>
            <a:r>
              <a:rPr lang="es" sz="1100">
                <a:solidFill>
                  <a:srgbClr val="5A6874"/>
                </a:solidFill>
              </a:rPr>
              <a:t>, para los </a:t>
            </a:r>
            <a:r>
              <a:rPr b="1" lang="es" sz="1100">
                <a:solidFill>
                  <a:srgbClr val="5A6874"/>
                </a:solidFill>
              </a:rPr>
              <a:t>índices</a:t>
            </a:r>
            <a:r>
              <a:rPr lang="es" sz="1100">
                <a:solidFill>
                  <a:srgbClr val="5A6874"/>
                </a:solidFill>
              </a:rPr>
              <a:t> se pueden consultar en: </a:t>
            </a:r>
            <a:r>
              <a:rPr lang="es" sz="1100" u="sng">
                <a:solidFill>
                  <a:schemeClr val="hlink"/>
                </a:solidFill>
                <a:hlinkClick r:id="rId3"/>
              </a:rPr>
              <a:t>https://www.cmegroup.com/trading/price-limits.html#equityIndex</a:t>
            </a:r>
            <a:endParaRPr sz="1100">
              <a:solidFill>
                <a:srgbClr val="5A6874"/>
              </a:solidFill>
            </a:endParaRPr>
          </a:p>
          <a:p>
            <a:pPr indent="457200" lvl="0" marL="0" rtl="0" algn="l">
              <a:lnSpc>
                <a:spcPct val="150000"/>
              </a:lnSpc>
              <a:spcBef>
                <a:spcPts val="1200"/>
              </a:spcBef>
              <a:spcAft>
                <a:spcPts val="0"/>
              </a:spcAft>
              <a:buNone/>
            </a:pPr>
            <a:r>
              <a:rPr lang="es" sz="1100">
                <a:solidFill>
                  <a:srgbClr val="5A6874"/>
                </a:solidFill>
              </a:rPr>
              <a:t>Mercado altamente regulado.	</a:t>
            </a:r>
            <a:endParaRPr sz="1100">
              <a:solidFill>
                <a:srgbClr val="5A6874"/>
              </a:solidFill>
            </a:endParaRPr>
          </a:p>
          <a:p>
            <a:pPr indent="0" lvl="0" marL="228600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solidFill>
                <a:srgbClr val="000000"/>
              </a:solidFill>
            </a:endParaRPr>
          </a:p>
          <a:p>
            <a:pPr indent="457200" lvl="0" marL="0" rtl="0" algn="just">
              <a:spcBef>
                <a:spcPts val="1200"/>
              </a:spcBef>
              <a:spcAft>
                <a:spcPts val="0"/>
              </a:spcAft>
              <a:buNone/>
            </a:pPr>
            <a:r>
              <a:t/>
            </a:r>
            <a:endParaRPr sz="1100"/>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275" name="Google Shape;275;p40"/>
          <p:cNvPicPr preferRelativeResize="0"/>
          <p:nvPr/>
        </p:nvPicPr>
        <p:blipFill>
          <a:blip r:embed="rId4">
            <a:alphaModFix/>
          </a:blip>
          <a:stretch>
            <a:fillRect/>
          </a:stretch>
        </p:blipFill>
        <p:spPr>
          <a:xfrm>
            <a:off x="656225" y="2741500"/>
            <a:ext cx="7230614" cy="2024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79" name="Shape 279"/>
        <p:cNvGrpSpPr/>
        <p:nvPr/>
      </p:nvGrpSpPr>
      <p:grpSpPr>
        <a:xfrm>
          <a:off x="0" y="0"/>
          <a:ext cx="0" cy="0"/>
          <a:chOff x="0" y="0"/>
          <a:chExt cx="0" cy="0"/>
        </a:xfrm>
      </p:grpSpPr>
      <p:sp>
        <p:nvSpPr>
          <p:cNvPr id="280" name="Google Shape;280;p41"/>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t>Mercado de Futuros.</a:t>
            </a:r>
            <a:endParaRPr sz="1200"/>
          </a:p>
        </p:txBody>
      </p:sp>
      <p:sp>
        <p:nvSpPr>
          <p:cNvPr id="281" name="Google Shape;281;p41"/>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s" sz="3000">
                <a:solidFill>
                  <a:srgbClr val="FFFFFF"/>
                </a:solidFill>
              </a:rPr>
              <a:t>Los futuros abren un mundo mucho más abierto para las inversiones, aunque requiere conocerlo bien.</a:t>
            </a:r>
            <a:endParaRPr sz="30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2"/>
          <p:cNvSpPr txBox="1"/>
          <p:nvPr>
            <p:ph type="title"/>
          </p:nvPr>
        </p:nvSpPr>
        <p:spPr>
          <a:xfrm>
            <a:off x="729450" y="7757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¿Que hemos aprendido hoy?</a:t>
            </a:r>
            <a:endParaRPr/>
          </a:p>
        </p:txBody>
      </p:sp>
      <p:sp>
        <p:nvSpPr>
          <p:cNvPr id="287" name="Google Shape;287;p42"/>
          <p:cNvSpPr/>
          <p:nvPr/>
        </p:nvSpPr>
        <p:spPr>
          <a:xfrm>
            <a:off x="1400790" y="2181675"/>
            <a:ext cx="328800" cy="328800"/>
          </a:xfrm>
          <a:prstGeom prst="ellipse">
            <a:avLst/>
          </a:prstGeom>
          <a:solidFill>
            <a:srgbClr val="FF48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800">
                <a:solidFill>
                  <a:srgbClr val="FFFFFF"/>
                </a:solidFill>
              </a:rPr>
              <a:t>1</a:t>
            </a:r>
            <a:endParaRPr b="1" sz="800">
              <a:solidFill>
                <a:srgbClr val="FFFFFF"/>
              </a:solidFill>
            </a:endParaRPr>
          </a:p>
        </p:txBody>
      </p:sp>
      <p:sp>
        <p:nvSpPr>
          <p:cNvPr id="288" name="Google Shape;288;p42"/>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sz="1100">
                <a:solidFill>
                  <a:srgbClr val="000000"/>
                </a:solidFill>
              </a:rPr>
              <a:t>Un </a:t>
            </a:r>
            <a:r>
              <a:rPr b="1" lang="es" sz="1100">
                <a:solidFill>
                  <a:srgbClr val="000000"/>
                </a:solidFill>
              </a:rPr>
              <a:t>futuro</a:t>
            </a:r>
            <a:r>
              <a:rPr lang="es" sz="1100">
                <a:solidFill>
                  <a:srgbClr val="000000"/>
                </a:solidFill>
              </a:rPr>
              <a:t> es un </a:t>
            </a:r>
            <a:r>
              <a:rPr b="1" lang="es" sz="1100">
                <a:solidFill>
                  <a:srgbClr val="000000"/>
                </a:solidFill>
              </a:rPr>
              <a:t>contrato</a:t>
            </a:r>
            <a:r>
              <a:rPr lang="es" sz="1100">
                <a:solidFill>
                  <a:srgbClr val="000000"/>
                </a:solidFill>
              </a:rPr>
              <a:t> por el que se acuerda el </a:t>
            </a:r>
            <a:r>
              <a:rPr b="1" lang="es" sz="1100">
                <a:solidFill>
                  <a:srgbClr val="000000"/>
                </a:solidFill>
              </a:rPr>
              <a:t>intercambio</a:t>
            </a:r>
            <a:r>
              <a:rPr lang="es" sz="1100">
                <a:solidFill>
                  <a:srgbClr val="000000"/>
                </a:solidFill>
              </a:rPr>
              <a:t> de una </a:t>
            </a:r>
            <a:r>
              <a:rPr b="1" lang="es" sz="1100">
                <a:solidFill>
                  <a:srgbClr val="000000"/>
                </a:solidFill>
              </a:rPr>
              <a:t>cantidad concreta</a:t>
            </a:r>
            <a:r>
              <a:rPr lang="es" sz="1100">
                <a:solidFill>
                  <a:srgbClr val="000000"/>
                </a:solidFill>
              </a:rPr>
              <a:t> de </a:t>
            </a:r>
            <a:r>
              <a:rPr b="1" lang="es" sz="1100">
                <a:solidFill>
                  <a:srgbClr val="000000"/>
                </a:solidFill>
              </a:rPr>
              <a:t>activo subyacente</a:t>
            </a:r>
            <a:r>
              <a:rPr lang="es" sz="1100">
                <a:solidFill>
                  <a:srgbClr val="000000"/>
                </a:solidFill>
              </a:rPr>
              <a:t> en una </a:t>
            </a:r>
            <a:r>
              <a:rPr b="1" lang="es" sz="1100">
                <a:solidFill>
                  <a:srgbClr val="000000"/>
                </a:solidFill>
              </a:rPr>
              <a:t>fecha futura predeterminada</a:t>
            </a:r>
            <a:r>
              <a:rPr lang="es" sz="1100">
                <a:solidFill>
                  <a:srgbClr val="000000"/>
                </a:solidFill>
              </a:rPr>
              <a:t>, a un </a:t>
            </a:r>
            <a:r>
              <a:rPr b="1" lang="es" sz="1100">
                <a:solidFill>
                  <a:srgbClr val="000000"/>
                </a:solidFill>
              </a:rPr>
              <a:t>precio convenido</a:t>
            </a:r>
            <a:r>
              <a:rPr lang="es" sz="1100">
                <a:solidFill>
                  <a:srgbClr val="000000"/>
                </a:solidFill>
              </a:rPr>
              <a:t>.</a:t>
            </a:r>
            <a:endParaRPr sz="1100"/>
          </a:p>
        </p:txBody>
      </p:sp>
      <p:sp>
        <p:nvSpPr>
          <p:cNvPr id="289" name="Google Shape;289;p42"/>
          <p:cNvSpPr/>
          <p:nvPr/>
        </p:nvSpPr>
        <p:spPr>
          <a:xfrm>
            <a:off x="1400790" y="3404075"/>
            <a:ext cx="328800" cy="328800"/>
          </a:xfrm>
          <a:prstGeom prst="ellipse">
            <a:avLst/>
          </a:prstGeom>
          <a:solidFill>
            <a:srgbClr val="FF48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800">
                <a:solidFill>
                  <a:srgbClr val="FFFFFF"/>
                </a:solidFill>
              </a:rPr>
              <a:t>2</a:t>
            </a:r>
            <a:endParaRPr b="1" sz="800">
              <a:solidFill>
                <a:srgbClr val="FFFFFF"/>
              </a:solidFill>
            </a:endParaRPr>
          </a:p>
        </p:txBody>
      </p:sp>
      <p:sp>
        <p:nvSpPr>
          <p:cNvPr id="290" name="Google Shape;290;p42"/>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100">
                <a:solidFill>
                  <a:srgbClr val="000000"/>
                </a:solidFill>
              </a:rPr>
              <a:t>Son </a:t>
            </a:r>
            <a:r>
              <a:rPr b="1" lang="es" sz="1100">
                <a:solidFill>
                  <a:srgbClr val="000000"/>
                </a:solidFill>
              </a:rPr>
              <a:t>contratos estandarizados</a:t>
            </a:r>
            <a:r>
              <a:rPr lang="es" sz="1100">
                <a:solidFill>
                  <a:srgbClr val="000000"/>
                </a:solidFill>
              </a:rPr>
              <a:t>, cuya única variable es el </a:t>
            </a:r>
            <a:r>
              <a:rPr b="1" lang="es" sz="1100">
                <a:solidFill>
                  <a:srgbClr val="000000"/>
                </a:solidFill>
              </a:rPr>
              <a:t>precio</a:t>
            </a:r>
            <a:r>
              <a:rPr lang="es" sz="1100">
                <a:solidFill>
                  <a:srgbClr val="000000"/>
                </a:solidFill>
              </a:rPr>
              <a:t>. </a:t>
            </a:r>
            <a:endParaRPr sz="1100">
              <a:solidFill>
                <a:srgbClr val="000000"/>
              </a:solidFill>
            </a:endParaRPr>
          </a:p>
          <a:p>
            <a:pPr indent="0" lvl="0" marL="0" rtl="0" algn="l">
              <a:spcBef>
                <a:spcPts val="1600"/>
              </a:spcBef>
              <a:spcAft>
                <a:spcPts val="1600"/>
              </a:spcAft>
              <a:buNone/>
            </a:pPr>
            <a:r>
              <a:t/>
            </a:r>
            <a:endParaRPr sz="1100"/>
          </a:p>
        </p:txBody>
      </p:sp>
      <p:sp>
        <p:nvSpPr>
          <p:cNvPr id="291" name="Google Shape;291;p42"/>
          <p:cNvSpPr/>
          <p:nvPr/>
        </p:nvSpPr>
        <p:spPr>
          <a:xfrm>
            <a:off x="5090809" y="2181675"/>
            <a:ext cx="328800" cy="328800"/>
          </a:xfrm>
          <a:prstGeom prst="ellipse">
            <a:avLst/>
          </a:prstGeom>
          <a:solidFill>
            <a:srgbClr val="FF48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800">
                <a:solidFill>
                  <a:srgbClr val="FFFFFF"/>
                </a:solidFill>
              </a:rPr>
              <a:t>3</a:t>
            </a:r>
            <a:endParaRPr b="1" sz="800">
              <a:solidFill>
                <a:srgbClr val="FFFFFF"/>
              </a:solidFill>
            </a:endParaRPr>
          </a:p>
        </p:txBody>
      </p:sp>
      <p:sp>
        <p:nvSpPr>
          <p:cNvPr id="292" name="Google Shape;292;p42"/>
          <p:cNvSpPr txBox="1"/>
          <p:nvPr>
            <p:ph idx="1" type="body"/>
          </p:nvPr>
        </p:nvSpPr>
        <p:spPr>
          <a:xfrm>
            <a:off x="5536112"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sz="1100"/>
              <a:t>A vencimiento un contrato se puede </a:t>
            </a:r>
            <a:r>
              <a:rPr b="1" lang="es" sz="1100"/>
              <a:t>liquidar por diferencias</a:t>
            </a:r>
            <a:r>
              <a:rPr lang="es" sz="1100"/>
              <a:t> o por </a:t>
            </a:r>
            <a:r>
              <a:rPr b="1" lang="es" sz="1100"/>
              <a:t>entrega física</a:t>
            </a:r>
            <a:r>
              <a:rPr lang="es" sz="1100"/>
              <a:t>, según las características del mismo .  </a:t>
            </a:r>
            <a:endParaRPr sz="1100"/>
          </a:p>
        </p:txBody>
      </p:sp>
      <p:sp>
        <p:nvSpPr>
          <p:cNvPr id="293" name="Google Shape;293;p42"/>
          <p:cNvSpPr/>
          <p:nvPr/>
        </p:nvSpPr>
        <p:spPr>
          <a:xfrm>
            <a:off x="5090809" y="3404075"/>
            <a:ext cx="328800" cy="328800"/>
          </a:xfrm>
          <a:prstGeom prst="ellipse">
            <a:avLst/>
          </a:prstGeom>
          <a:solidFill>
            <a:srgbClr val="FF48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800">
                <a:solidFill>
                  <a:srgbClr val="FFFFFF"/>
                </a:solidFill>
              </a:rPr>
              <a:t>4</a:t>
            </a:r>
            <a:endParaRPr b="1" sz="800">
              <a:solidFill>
                <a:srgbClr val="FFFFFF"/>
              </a:solidFill>
            </a:endParaRPr>
          </a:p>
        </p:txBody>
      </p:sp>
      <p:sp>
        <p:nvSpPr>
          <p:cNvPr id="294" name="Google Shape;294;p42"/>
          <p:cNvSpPr txBox="1"/>
          <p:nvPr>
            <p:ph idx="1" type="body"/>
          </p:nvPr>
        </p:nvSpPr>
        <p:spPr>
          <a:xfrm>
            <a:off x="5536112"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sz="1100"/>
              <a:t>En algunos productos/mercados (CME) existen los </a:t>
            </a:r>
            <a:r>
              <a:rPr b="1" lang="es" sz="1100"/>
              <a:t>Límites de precio diarios</a:t>
            </a:r>
            <a:r>
              <a:rPr lang="es" sz="1100"/>
              <a:t>, que regulan los rangos de precio admisibles durante una sesión. </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type="ctrTitle"/>
          </p:nvPr>
        </p:nvSpPr>
        <p:spPr>
          <a:xfrm>
            <a:off x="805650" y="8017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4800">
                <a:solidFill>
                  <a:srgbClr val="000000"/>
                </a:solidFill>
              </a:rPr>
              <a:t>Gracias.</a:t>
            </a:r>
            <a:endParaRPr sz="48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s" sz="1100">
                <a:solidFill>
                  <a:srgbClr val="000000"/>
                </a:solidFill>
              </a:rPr>
              <a:t>En la siguiente sesión:</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298450" lvl="0" marL="457200" rtl="0" algn="l">
              <a:spcBef>
                <a:spcPts val="0"/>
              </a:spcBef>
              <a:spcAft>
                <a:spcPts val="0"/>
              </a:spcAft>
              <a:buClr>
                <a:srgbClr val="000000"/>
              </a:buClr>
              <a:buSzPts val="1100"/>
              <a:buChar char="●"/>
            </a:pPr>
            <a:r>
              <a:rPr lang="es" sz="1100">
                <a:solidFill>
                  <a:srgbClr val="000000"/>
                </a:solidFill>
              </a:rPr>
              <a:t>Seguiremos con los futuros, y con la información que nos facilitan.</a:t>
            </a:r>
            <a:endParaRPr sz="11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4848"/>
        </a:solidFill>
      </p:bgPr>
    </p:bg>
    <p:spTree>
      <p:nvGrpSpPr>
        <p:cNvPr id="135" name="Shape 135"/>
        <p:cNvGrpSpPr/>
        <p:nvPr/>
      </p:nvGrpSpPr>
      <p:grpSpPr>
        <a:xfrm>
          <a:off x="0" y="0"/>
          <a:ext cx="0" cy="0"/>
          <a:chOff x="0" y="0"/>
          <a:chExt cx="0" cy="0"/>
        </a:xfrm>
      </p:grpSpPr>
      <p:sp>
        <p:nvSpPr>
          <p:cNvPr id="136" name="Google Shape;136;p20"/>
          <p:cNvSpPr txBox="1"/>
          <p:nvPr/>
        </p:nvSpPr>
        <p:spPr>
          <a:xfrm>
            <a:off x="1403100" y="2139925"/>
            <a:ext cx="2029200" cy="20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FFFFFF"/>
                </a:solidFill>
                <a:latin typeface="Raleway"/>
                <a:ea typeface="Raleway"/>
                <a:cs typeface="Raleway"/>
                <a:sym typeface="Raleway"/>
              </a:rPr>
              <a:t>Futuros.</a:t>
            </a:r>
            <a:endParaRPr sz="1300">
              <a:solidFill>
                <a:srgbClr val="FFFFFF"/>
              </a:solidFill>
              <a:latin typeface="Raleway"/>
              <a:ea typeface="Raleway"/>
              <a:cs typeface="Raleway"/>
              <a:sym typeface="Raleway"/>
            </a:endParaRPr>
          </a:p>
          <a:p>
            <a:pPr indent="0" lvl="0" marL="0" rtl="0" algn="l">
              <a:spcBef>
                <a:spcPts val="0"/>
              </a:spcBef>
              <a:spcAft>
                <a:spcPts val="0"/>
              </a:spcAft>
              <a:buNone/>
            </a:pPr>
            <a:r>
              <a:t/>
            </a:r>
            <a:endParaRPr sz="1300">
              <a:solidFill>
                <a:srgbClr val="FFFFFF"/>
              </a:solidFill>
              <a:latin typeface="Raleway"/>
              <a:ea typeface="Raleway"/>
              <a:cs typeface="Raleway"/>
              <a:sym typeface="Raleway"/>
            </a:endParaRPr>
          </a:p>
          <a:p>
            <a:pPr indent="0" lvl="0" marL="0" rtl="0" algn="l">
              <a:spcBef>
                <a:spcPts val="0"/>
              </a:spcBef>
              <a:spcAft>
                <a:spcPts val="0"/>
              </a:spcAft>
              <a:buNone/>
            </a:pPr>
            <a:r>
              <a:rPr lang="es" sz="1300">
                <a:solidFill>
                  <a:srgbClr val="FFFFFF"/>
                </a:solidFill>
                <a:latin typeface="Raleway"/>
                <a:ea typeface="Raleway"/>
                <a:cs typeface="Raleway"/>
                <a:sym typeface="Raleway"/>
              </a:rPr>
              <a:t>Garantías.</a:t>
            </a:r>
            <a:endParaRPr sz="1300">
              <a:solidFill>
                <a:srgbClr val="FFFFFF"/>
              </a:solidFill>
              <a:latin typeface="Raleway"/>
              <a:ea typeface="Raleway"/>
              <a:cs typeface="Raleway"/>
              <a:sym typeface="Raleway"/>
            </a:endParaRPr>
          </a:p>
          <a:p>
            <a:pPr indent="0" lvl="0" marL="0" rtl="0" algn="l">
              <a:spcBef>
                <a:spcPts val="0"/>
              </a:spcBef>
              <a:spcAft>
                <a:spcPts val="0"/>
              </a:spcAft>
              <a:buNone/>
            </a:pPr>
            <a:r>
              <a:t/>
            </a:r>
            <a:endParaRPr sz="1300">
              <a:solidFill>
                <a:srgbClr val="FFFFFF"/>
              </a:solidFill>
              <a:latin typeface="Raleway"/>
              <a:ea typeface="Raleway"/>
              <a:cs typeface="Raleway"/>
              <a:sym typeface="Raleway"/>
            </a:endParaRPr>
          </a:p>
          <a:p>
            <a:pPr indent="0" lvl="0" marL="0" rtl="0" algn="l">
              <a:spcBef>
                <a:spcPts val="0"/>
              </a:spcBef>
              <a:spcAft>
                <a:spcPts val="0"/>
              </a:spcAft>
              <a:buNone/>
            </a:pPr>
            <a:r>
              <a:rPr lang="es" sz="1300">
                <a:solidFill>
                  <a:srgbClr val="FFFFFF"/>
                </a:solidFill>
                <a:latin typeface="Raleway"/>
                <a:ea typeface="Raleway"/>
                <a:cs typeface="Raleway"/>
                <a:sym typeface="Raleway"/>
              </a:rPr>
              <a:t>Condiciones estandarizadas.</a:t>
            </a:r>
            <a:endParaRPr sz="1300">
              <a:solidFill>
                <a:srgbClr val="FFFFFF"/>
              </a:solidFill>
              <a:latin typeface="Raleway"/>
              <a:ea typeface="Raleway"/>
              <a:cs typeface="Raleway"/>
              <a:sym typeface="Raleway"/>
            </a:endParaRPr>
          </a:p>
          <a:p>
            <a:pPr indent="0" lvl="0" marL="0" rtl="0" algn="l">
              <a:spcBef>
                <a:spcPts val="0"/>
              </a:spcBef>
              <a:spcAft>
                <a:spcPts val="0"/>
              </a:spcAft>
              <a:buNone/>
            </a:pPr>
            <a:r>
              <a:t/>
            </a:r>
            <a:endParaRPr sz="1300">
              <a:solidFill>
                <a:srgbClr val="FFFFFF"/>
              </a:solidFill>
              <a:latin typeface="Raleway"/>
              <a:ea typeface="Raleway"/>
              <a:cs typeface="Raleway"/>
              <a:sym typeface="Raleway"/>
            </a:endParaRPr>
          </a:p>
          <a:p>
            <a:pPr indent="0" lvl="0" marL="0" rtl="0" algn="l">
              <a:spcBef>
                <a:spcPts val="0"/>
              </a:spcBef>
              <a:spcAft>
                <a:spcPts val="0"/>
              </a:spcAft>
              <a:buNone/>
            </a:pPr>
            <a:r>
              <a:rPr lang="es" sz="1300">
                <a:solidFill>
                  <a:srgbClr val="FFFFFF"/>
                </a:solidFill>
                <a:latin typeface="Raleway"/>
                <a:ea typeface="Raleway"/>
                <a:cs typeface="Raleway"/>
                <a:sym typeface="Raleway"/>
              </a:rPr>
              <a:t>Ejemplos.</a:t>
            </a:r>
            <a:endParaRPr sz="1300">
              <a:solidFill>
                <a:srgbClr val="FFFFFF"/>
              </a:solidFill>
              <a:latin typeface="Raleway"/>
              <a:ea typeface="Raleway"/>
              <a:cs typeface="Raleway"/>
              <a:sym typeface="Raleway"/>
            </a:endParaRPr>
          </a:p>
        </p:txBody>
      </p:sp>
      <p:sp>
        <p:nvSpPr>
          <p:cNvPr id="137" name="Google Shape;137;p20"/>
          <p:cNvSpPr txBox="1"/>
          <p:nvPr/>
        </p:nvSpPr>
        <p:spPr>
          <a:xfrm>
            <a:off x="5432050" y="2067925"/>
            <a:ext cx="2350800" cy="21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FFFFFF"/>
                </a:solidFill>
                <a:latin typeface="Raleway"/>
                <a:ea typeface="Raleway"/>
                <a:cs typeface="Raleway"/>
                <a:sym typeface="Raleway"/>
              </a:rPr>
              <a:t>Vencimiento y liquidación.</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rPr lang="es" sz="1300">
                <a:solidFill>
                  <a:srgbClr val="FFFFFF"/>
                </a:solidFill>
                <a:latin typeface="Raleway"/>
                <a:ea typeface="Raleway"/>
                <a:cs typeface="Raleway"/>
                <a:sym typeface="Raleway"/>
              </a:rPr>
              <a:t>Límites de precio.</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t/>
            </a:r>
            <a:endParaRPr sz="1300">
              <a:solidFill>
                <a:srgbClr val="FFFFFF"/>
              </a:solidFill>
              <a:latin typeface="Raleway"/>
              <a:ea typeface="Raleway"/>
              <a:cs typeface="Raleway"/>
              <a:sym typeface="Raleway"/>
            </a:endParaRPr>
          </a:p>
          <a:p>
            <a:pPr indent="0" lvl="0" marL="0" rtl="0" algn="l">
              <a:spcBef>
                <a:spcPts val="1600"/>
              </a:spcBef>
              <a:spcAft>
                <a:spcPts val="0"/>
              </a:spcAft>
              <a:buNone/>
            </a:pPr>
            <a:r>
              <a:t/>
            </a:r>
            <a:endParaRPr sz="1300">
              <a:solidFill>
                <a:srgbClr val="FFFFFF"/>
              </a:solidFill>
              <a:latin typeface="Raleway"/>
              <a:ea typeface="Raleway"/>
              <a:cs typeface="Raleway"/>
              <a:sym typeface="Raleway"/>
            </a:endParaRPr>
          </a:p>
        </p:txBody>
      </p:sp>
      <p:sp>
        <p:nvSpPr>
          <p:cNvPr id="138" name="Google Shape;138;p20"/>
          <p:cNvSpPr txBox="1"/>
          <p:nvPr/>
        </p:nvSpPr>
        <p:spPr>
          <a:xfrm>
            <a:off x="1308150" y="1318650"/>
            <a:ext cx="71100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600">
                <a:solidFill>
                  <a:srgbClr val="FFFFFF"/>
                </a:solidFill>
                <a:latin typeface="Raleway"/>
                <a:ea typeface="Raleway"/>
                <a:cs typeface="Raleway"/>
                <a:sym typeface="Raleway"/>
              </a:rPr>
              <a:t>Índice</a:t>
            </a:r>
            <a:endParaRPr b="1" sz="2600">
              <a:solidFill>
                <a:srgbClr val="FFFFFF"/>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¿Qué es un futuro financiero? </a:t>
            </a:r>
            <a:endParaRPr/>
          </a:p>
        </p:txBody>
      </p:sp>
      <p:sp>
        <p:nvSpPr>
          <p:cNvPr id="144" name="Google Shape;144;p21"/>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1200"/>
              </a:spcBef>
              <a:spcAft>
                <a:spcPts val="1200"/>
              </a:spcAft>
              <a:buNone/>
            </a:pPr>
            <a:r>
              <a:rPr lang="es" sz="1100">
                <a:solidFill>
                  <a:srgbClr val="000000"/>
                </a:solidFill>
              </a:rPr>
              <a:t>Un </a:t>
            </a:r>
            <a:r>
              <a:rPr b="1" lang="es" sz="1100">
                <a:solidFill>
                  <a:srgbClr val="000000"/>
                </a:solidFill>
              </a:rPr>
              <a:t>futuro</a:t>
            </a:r>
            <a:r>
              <a:rPr lang="es" sz="1100">
                <a:solidFill>
                  <a:srgbClr val="000000"/>
                </a:solidFill>
              </a:rPr>
              <a:t> es un </a:t>
            </a:r>
            <a:r>
              <a:rPr b="1" lang="es" sz="1100">
                <a:solidFill>
                  <a:srgbClr val="000000"/>
                </a:solidFill>
              </a:rPr>
              <a:t>contrato</a:t>
            </a:r>
            <a:r>
              <a:rPr lang="es" sz="1100">
                <a:solidFill>
                  <a:srgbClr val="000000"/>
                </a:solidFill>
              </a:rPr>
              <a:t> por el que se acuerda el </a:t>
            </a:r>
            <a:r>
              <a:rPr b="1" lang="es" sz="1100">
                <a:solidFill>
                  <a:srgbClr val="000000"/>
                </a:solidFill>
              </a:rPr>
              <a:t>intercambio</a:t>
            </a:r>
            <a:r>
              <a:rPr lang="es" sz="1100">
                <a:solidFill>
                  <a:srgbClr val="000000"/>
                </a:solidFill>
              </a:rPr>
              <a:t> de una </a:t>
            </a:r>
            <a:r>
              <a:rPr b="1" lang="es" sz="1100">
                <a:solidFill>
                  <a:srgbClr val="000000"/>
                </a:solidFill>
              </a:rPr>
              <a:t>cantidad y calidad concreta</a:t>
            </a:r>
            <a:r>
              <a:rPr lang="es" sz="1100">
                <a:solidFill>
                  <a:srgbClr val="000000"/>
                </a:solidFill>
              </a:rPr>
              <a:t> de </a:t>
            </a:r>
            <a:r>
              <a:rPr b="1" lang="es" sz="1100">
                <a:solidFill>
                  <a:srgbClr val="000000"/>
                </a:solidFill>
              </a:rPr>
              <a:t>activo subyacente</a:t>
            </a:r>
            <a:r>
              <a:rPr lang="es" sz="1100">
                <a:solidFill>
                  <a:srgbClr val="000000"/>
                </a:solidFill>
              </a:rPr>
              <a:t> (valores, índices, productos agrícolas, materias primas…) en una </a:t>
            </a:r>
            <a:r>
              <a:rPr b="1" lang="es" sz="1100">
                <a:solidFill>
                  <a:srgbClr val="000000"/>
                </a:solidFill>
              </a:rPr>
              <a:t>fecha futura predeterminada</a:t>
            </a:r>
            <a:r>
              <a:rPr lang="es" sz="1100">
                <a:solidFill>
                  <a:srgbClr val="000000"/>
                </a:solidFill>
              </a:rPr>
              <a:t>, a un </a:t>
            </a:r>
            <a:r>
              <a:rPr b="1" lang="es" sz="1100">
                <a:solidFill>
                  <a:srgbClr val="000000"/>
                </a:solidFill>
              </a:rPr>
              <a:t>precio convenido</a:t>
            </a:r>
            <a:r>
              <a:rPr lang="es" sz="1100">
                <a:solidFill>
                  <a:srgbClr val="000000"/>
                </a:solidFill>
              </a:rPr>
              <a:t> de antemano.</a:t>
            </a:r>
            <a:endParaRPr sz="1100">
              <a:solidFill>
                <a:srgbClr val="000000"/>
              </a:solidFill>
            </a:endParaRPr>
          </a:p>
        </p:txBody>
      </p:sp>
      <p:pic>
        <p:nvPicPr>
          <p:cNvPr id="145" name="Google Shape;145;p21"/>
          <p:cNvPicPr preferRelativeResize="0"/>
          <p:nvPr/>
        </p:nvPicPr>
        <p:blipFill>
          <a:blip r:embed="rId3">
            <a:alphaModFix/>
          </a:blip>
          <a:stretch>
            <a:fillRect/>
          </a:stretch>
        </p:blipFill>
        <p:spPr>
          <a:xfrm>
            <a:off x="2942850" y="3012350"/>
            <a:ext cx="2857500" cy="1600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Posición Larga</a:t>
            </a:r>
            <a:r>
              <a:rPr lang="es"/>
              <a:t>. </a:t>
            </a:r>
            <a:endParaRPr/>
          </a:p>
        </p:txBody>
      </p:sp>
      <p:sp>
        <p:nvSpPr>
          <p:cNvPr id="151" name="Google Shape;151;p22"/>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000000"/>
                </a:solidFill>
              </a:rPr>
              <a:t>Se denomina "</a:t>
            </a:r>
            <a:r>
              <a:rPr b="1" lang="es" sz="1100">
                <a:solidFill>
                  <a:srgbClr val="000000"/>
                </a:solidFill>
              </a:rPr>
              <a:t>posición larga</a:t>
            </a:r>
            <a:r>
              <a:rPr lang="es" sz="1100">
                <a:solidFill>
                  <a:srgbClr val="000000"/>
                </a:solidFill>
              </a:rPr>
              <a:t>" a la que adopta el </a:t>
            </a:r>
            <a:r>
              <a:rPr b="1" lang="es" sz="1100">
                <a:solidFill>
                  <a:srgbClr val="000000"/>
                </a:solidFill>
              </a:rPr>
              <a:t>comprador de futuros</a:t>
            </a:r>
            <a:r>
              <a:rPr lang="es" sz="1100">
                <a:solidFill>
                  <a:srgbClr val="000000"/>
                </a:solidFill>
              </a:rPr>
              <a:t>: al vencimiento del contrato tiene la obligación de comprar el activo subyacente abonando su precio. Sin embargo, puede que el comprador prefiera cerrar su posición en el mercado antes del vencimiento realizando la operación contraria, es decir, vendiendo futuros.</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52" name="Google Shape;152;p22"/>
          <p:cNvPicPr preferRelativeResize="0"/>
          <p:nvPr/>
        </p:nvPicPr>
        <p:blipFill>
          <a:blip r:embed="rId3">
            <a:alphaModFix/>
          </a:blip>
          <a:stretch>
            <a:fillRect/>
          </a:stretch>
        </p:blipFill>
        <p:spPr>
          <a:xfrm>
            <a:off x="1791725" y="2846775"/>
            <a:ext cx="3980532" cy="2024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Posición Corta. </a:t>
            </a:r>
            <a:endParaRPr/>
          </a:p>
        </p:txBody>
      </p:sp>
      <p:sp>
        <p:nvSpPr>
          <p:cNvPr id="158" name="Google Shape;158;p23"/>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000000"/>
                </a:solidFill>
              </a:rPr>
              <a:t>La "</a:t>
            </a:r>
            <a:r>
              <a:rPr b="1" lang="es" sz="1100">
                <a:solidFill>
                  <a:srgbClr val="000000"/>
                </a:solidFill>
              </a:rPr>
              <a:t>posición corta</a:t>
            </a:r>
            <a:r>
              <a:rPr lang="es" sz="1100">
                <a:solidFill>
                  <a:srgbClr val="000000"/>
                </a:solidFill>
              </a:rPr>
              <a:t>" es la del </a:t>
            </a:r>
            <a:r>
              <a:rPr b="1" lang="es" sz="1100">
                <a:solidFill>
                  <a:srgbClr val="000000"/>
                </a:solidFill>
              </a:rPr>
              <a:t>vendedor de futuros</a:t>
            </a:r>
            <a:r>
              <a:rPr lang="es" sz="1100">
                <a:solidFill>
                  <a:srgbClr val="000000"/>
                </a:solidFill>
              </a:rPr>
              <a:t>, que se compromete a entregar el subyacente al vencimiento (si se liquidara por entrega física), a cambio del precio establecido en el contrato. Igualmente puede deshacerse tal posición comprando antes del vencimiento.</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59" name="Google Shape;159;p23"/>
          <p:cNvPicPr preferRelativeResize="0"/>
          <p:nvPr/>
        </p:nvPicPr>
        <p:blipFill>
          <a:blip r:embed="rId3">
            <a:alphaModFix/>
          </a:blip>
          <a:stretch>
            <a:fillRect/>
          </a:stretch>
        </p:blipFill>
        <p:spPr>
          <a:xfrm>
            <a:off x="1160025" y="2814700"/>
            <a:ext cx="6193928" cy="2024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Garantías. </a:t>
            </a:r>
            <a:endParaRPr/>
          </a:p>
        </p:txBody>
      </p:sp>
      <p:sp>
        <p:nvSpPr>
          <p:cNvPr id="165" name="Google Shape;165;p24"/>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000000"/>
                </a:solidFill>
              </a:rPr>
              <a:t>Es importante conocer que cuando se contrata un futuro </a:t>
            </a:r>
            <a:r>
              <a:rPr b="1" lang="es" sz="1100">
                <a:solidFill>
                  <a:srgbClr val="000000"/>
                </a:solidFill>
              </a:rPr>
              <a:t>no hay que pagar el valor del activo subyacente</a:t>
            </a:r>
            <a:r>
              <a:rPr lang="es" sz="1100">
                <a:solidFill>
                  <a:srgbClr val="000000"/>
                </a:solidFill>
              </a:rPr>
              <a:t> (como por ejemplo con las</a:t>
            </a:r>
            <a:r>
              <a:rPr lang="es" sz="1100">
                <a:solidFill>
                  <a:srgbClr val="000000"/>
                </a:solidFill>
                <a:uFill>
                  <a:noFill/>
                </a:uFill>
                <a:hlinkClick r:id="rId3">
                  <a:extLst>
                    <a:ext uri="{A12FA001-AC4F-418D-AE19-62706E023703}">
                      <ahyp:hlinkClr val="tx"/>
                    </a:ext>
                  </a:extLst>
                </a:hlinkClick>
              </a:rPr>
              <a:t> </a:t>
            </a:r>
            <a:r>
              <a:rPr lang="es" sz="1100">
                <a:solidFill>
                  <a:srgbClr val="000000"/>
                </a:solidFill>
              </a:rPr>
              <a:t>acciones), sino que únicamente se aportan unas </a:t>
            </a:r>
            <a:r>
              <a:rPr b="1" lang="es" sz="1100">
                <a:solidFill>
                  <a:srgbClr val="000000"/>
                </a:solidFill>
              </a:rPr>
              <a:t>garantías</a:t>
            </a:r>
            <a:r>
              <a:rPr lang="es" sz="1100">
                <a:solidFill>
                  <a:srgbClr val="000000"/>
                </a:solidFill>
              </a:rPr>
              <a:t> que viene a oscilar entre el 10% y el 20% del precio de lo que negociamos en el mercado. Esto significa que este tipo de activos poseen un gran</a:t>
            </a:r>
            <a:r>
              <a:rPr lang="es" sz="1100">
                <a:solidFill>
                  <a:srgbClr val="000000"/>
                </a:solidFill>
                <a:uFill>
                  <a:noFill/>
                </a:uFill>
                <a:hlinkClick r:id="rId4">
                  <a:extLst>
                    <a:ext uri="{A12FA001-AC4F-418D-AE19-62706E023703}">
                      <ahyp:hlinkClr val="tx"/>
                    </a:ext>
                  </a:extLst>
                </a:hlinkClick>
              </a:rPr>
              <a:t> </a:t>
            </a:r>
            <a:r>
              <a:rPr b="1" lang="es" sz="1100">
                <a:solidFill>
                  <a:srgbClr val="000000"/>
                </a:solidFill>
              </a:rPr>
              <a:t>apalancamiento</a:t>
            </a:r>
            <a:r>
              <a:rPr lang="es" sz="1100">
                <a:solidFill>
                  <a:srgbClr val="000000"/>
                </a:solidFill>
              </a:rPr>
              <a:t>, lo que tiene ventajas e inconvenientes.</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66" name="Google Shape;166;p24"/>
          <p:cNvPicPr preferRelativeResize="0"/>
          <p:nvPr/>
        </p:nvPicPr>
        <p:blipFill>
          <a:blip r:embed="rId5">
            <a:alphaModFix/>
          </a:blip>
          <a:stretch>
            <a:fillRect/>
          </a:stretch>
        </p:blipFill>
        <p:spPr>
          <a:xfrm>
            <a:off x="1649725" y="2876875"/>
            <a:ext cx="5117741" cy="202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Contrato estandarizado. (Maíz) </a:t>
            </a:r>
            <a:endParaRPr/>
          </a:p>
        </p:txBody>
      </p:sp>
      <p:sp>
        <p:nvSpPr>
          <p:cNvPr id="172" name="Google Shape;172;p25"/>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just">
              <a:spcBef>
                <a:spcPts val="1200"/>
              </a:spcBef>
              <a:spcAft>
                <a:spcPts val="0"/>
              </a:spcAft>
              <a:buNone/>
            </a:pPr>
            <a:r>
              <a:rPr lang="es" sz="1100">
                <a:solidFill>
                  <a:srgbClr val="5A6874"/>
                </a:solidFill>
                <a:highlight>
                  <a:srgbClr val="FFFFFF"/>
                </a:highlight>
              </a:rPr>
              <a:t>Un contrato de futuros negociado en bolsa especifica la </a:t>
            </a:r>
            <a:r>
              <a:rPr b="1" lang="es" sz="1100">
                <a:solidFill>
                  <a:srgbClr val="5A6874"/>
                </a:solidFill>
                <a:highlight>
                  <a:srgbClr val="FFFFFF"/>
                </a:highlight>
              </a:rPr>
              <a:t>calidad</a:t>
            </a:r>
            <a:r>
              <a:rPr lang="es" sz="1100">
                <a:solidFill>
                  <a:srgbClr val="5A6874"/>
                </a:solidFill>
                <a:highlight>
                  <a:srgbClr val="FFFFFF"/>
                </a:highlight>
              </a:rPr>
              <a:t>, la </a:t>
            </a:r>
            <a:r>
              <a:rPr b="1" lang="es" sz="1100">
                <a:solidFill>
                  <a:srgbClr val="5A6874"/>
                </a:solidFill>
                <a:highlight>
                  <a:srgbClr val="FFFFFF"/>
                </a:highlight>
              </a:rPr>
              <a:t>cantidad</a:t>
            </a:r>
            <a:r>
              <a:rPr lang="es" sz="1100">
                <a:solidFill>
                  <a:srgbClr val="5A6874"/>
                </a:solidFill>
                <a:highlight>
                  <a:srgbClr val="FFFFFF"/>
                </a:highlight>
              </a:rPr>
              <a:t>, el </a:t>
            </a:r>
            <a:r>
              <a:rPr b="1" lang="es" sz="1100">
                <a:solidFill>
                  <a:srgbClr val="5A6874"/>
                </a:solidFill>
                <a:highlight>
                  <a:srgbClr val="FFFFFF"/>
                </a:highlight>
              </a:rPr>
              <a:t>tiempo de entrega física</a:t>
            </a:r>
            <a:r>
              <a:rPr lang="es" sz="1100">
                <a:solidFill>
                  <a:srgbClr val="5A6874"/>
                </a:solidFill>
                <a:highlight>
                  <a:srgbClr val="FFFFFF"/>
                </a:highlight>
              </a:rPr>
              <a:t> y la ubicación del producto dado. Este producto puede ser un bien agrícola, como 5,000 bushels de maíz que se entregarán en el mes de marzo, o puede ser un activo financiero, como el valor en dólares estadounidenses de 62,500 libras en el mes de diciembre</a:t>
            </a:r>
            <a:r>
              <a:rPr lang="es" sz="1100">
                <a:solidFill>
                  <a:srgbClr val="000000"/>
                </a:solidFill>
              </a:rPr>
              <a:t>.</a:t>
            </a:r>
            <a:endParaRPr sz="1100">
              <a:solidFill>
                <a:srgbClr val="000000"/>
              </a:solidFill>
            </a:endParaRPr>
          </a:p>
          <a:p>
            <a:pPr indent="457200" lvl="0" marL="0" rtl="0" algn="l">
              <a:spcBef>
                <a:spcPts val="1200"/>
              </a:spcBef>
              <a:spcAft>
                <a:spcPts val="0"/>
              </a:spcAft>
              <a:buNone/>
            </a:pPr>
            <a:r>
              <a:rPr lang="es" sz="1100">
                <a:solidFill>
                  <a:srgbClr val="5A6874"/>
                </a:solidFill>
                <a:highlight>
                  <a:srgbClr val="FFFFFF"/>
                </a:highlight>
              </a:rPr>
              <a:t>Las </a:t>
            </a:r>
            <a:r>
              <a:rPr b="1" lang="es" sz="1100">
                <a:solidFill>
                  <a:srgbClr val="5A6874"/>
                </a:solidFill>
                <a:highlight>
                  <a:srgbClr val="FFFFFF"/>
                </a:highlight>
              </a:rPr>
              <a:t>especificaciones del contrato son idénticas para todos</a:t>
            </a:r>
            <a:r>
              <a:rPr lang="es" sz="1100">
                <a:solidFill>
                  <a:srgbClr val="5A6874"/>
                </a:solidFill>
                <a:highlight>
                  <a:srgbClr val="FFFFFF"/>
                </a:highlight>
              </a:rPr>
              <a:t> los participantes. </a:t>
            </a:r>
            <a:r>
              <a:rPr b="1" lang="es" sz="1100">
                <a:solidFill>
                  <a:srgbClr val="5A6874"/>
                </a:solidFill>
                <a:highlight>
                  <a:srgbClr val="FFFFFF"/>
                </a:highlight>
              </a:rPr>
              <a:t>Única variable el precio</a:t>
            </a:r>
            <a:r>
              <a:rPr lang="es" sz="1100">
                <a:solidFill>
                  <a:srgbClr val="5A6874"/>
                </a:solidFill>
                <a:highlight>
                  <a:srgbClr val="FFFFFF"/>
                </a:highlight>
              </a:rPr>
              <a:t>. (https://www.cmegroup.com/trading/agricultural/grain-and-oilseed/corn_contract_specifications.html)</a:t>
            </a:r>
            <a:endParaRPr sz="1100">
              <a:solidFill>
                <a:srgbClr val="5A6874"/>
              </a:solidFill>
              <a:highlight>
                <a:srgbClr val="FFFFFF"/>
              </a:highlight>
            </a:endParaRPr>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73" name="Google Shape;173;p25"/>
          <p:cNvPicPr preferRelativeResize="0"/>
          <p:nvPr/>
        </p:nvPicPr>
        <p:blipFill>
          <a:blip r:embed="rId3">
            <a:alphaModFix/>
          </a:blip>
          <a:stretch>
            <a:fillRect/>
          </a:stretch>
        </p:blipFill>
        <p:spPr>
          <a:xfrm>
            <a:off x="2866625" y="3119500"/>
            <a:ext cx="5364074" cy="2023999"/>
          </a:xfrm>
          <a:prstGeom prst="rect">
            <a:avLst/>
          </a:prstGeom>
          <a:noFill/>
          <a:ln>
            <a:noFill/>
          </a:ln>
        </p:spPr>
      </p:pic>
      <p:pic>
        <p:nvPicPr>
          <p:cNvPr id="174" name="Google Shape;174;p25"/>
          <p:cNvPicPr preferRelativeResize="0"/>
          <p:nvPr/>
        </p:nvPicPr>
        <p:blipFill>
          <a:blip r:embed="rId4">
            <a:alphaModFix/>
          </a:blip>
          <a:stretch>
            <a:fillRect/>
          </a:stretch>
        </p:blipFill>
        <p:spPr>
          <a:xfrm>
            <a:off x="597974" y="3626675"/>
            <a:ext cx="1819275" cy="70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597975" y="589525"/>
            <a:ext cx="8044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Futuros: Contrato estandarizado. (Ibex35) </a:t>
            </a:r>
            <a:endParaRPr/>
          </a:p>
        </p:txBody>
      </p:sp>
      <p:sp>
        <p:nvSpPr>
          <p:cNvPr id="180" name="Google Shape;180;p26"/>
          <p:cNvSpPr txBox="1"/>
          <p:nvPr>
            <p:ph idx="1" type="body"/>
          </p:nvPr>
        </p:nvSpPr>
        <p:spPr>
          <a:xfrm>
            <a:off x="186500" y="1487800"/>
            <a:ext cx="8044200" cy="1326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s" sz="1100">
                <a:solidFill>
                  <a:srgbClr val="5A6874"/>
                </a:solidFill>
                <a:highlight>
                  <a:srgbClr val="FFFFFF"/>
                </a:highlight>
              </a:rPr>
              <a:t>Especificaciones del contrato de futuros sobre Ibex 35. (https://www.meff.es/esp/Derivados-Financieros/Futuros-sobre-IBEX35)</a:t>
            </a:r>
            <a:endParaRPr sz="1100">
              <a:solidFill>
                <a:srgbClr val="5A6874"/>
              </a:solidFill>
              <a:highlight>
                <a:srgbClr val="FFFFFF"/>
              </a:highlight>
            </a:endParaRPr>
          </a:p>
          <a:p>
            <a:pPr indent="457200" lvl="0" marL="0" rtl="0" algn="just">
              <a:spcBef>
                <a:spcPts val="1200"/>
              </a:spcBef>
              <a:spcAft>
                <a:spcPts val="0"/>
              </a:spcAft>
              <a:buNone/>
            </a:pPr>
            <a:r>
              <a:t/>
            </a:r>
            <a:endParaRPr sz="1100">
              <a:solidFill>
                <a:srgbClr val="000000"/>
              </a:solidFill>
            </a:endParaRPr>
          </a:p>
          <a:p>
            <a:pPr indent="457200" lvl="0" marL="0" rtl="0" algn="l">
              <a:spcBef>
                <a:spcPts val="1200"/>
              </a:spcBef>
              <a:spcAft>
                <a:spcPts val="0"/>
              </a:spcAft>
              <a:buNone/>
            </a:pPr>
            <a:r>
              <a:t/>
            </a:r>
            <a:endParaRPr sz="1100">
              <a:solidFill>
                <a:srgbClr val="000000"/>
              </a:solidFill>
            </a:endParaRPr>
          </a:p>
          <a:p>
            <a:pPr indent="457200" lvl="0" marL="0" rtl="0" algn="just">
              <a:spcBef>
                <a:spcPts val="1200"/>
              </a:spcBef>
              <a:spcAft>
                <a:spcPts val="1600"/>
              </a:spcAft>
              <a:buNone/>
            </a:pPr>
            <a:r>
              <a:t/>
            </a:r>
            <a:endParaRPr sz="1100">
              <a:solidFill>
                <a:srgbClr val="000000"/>
              </a:solidFill>
            </a:endParaRPr>
          </a:p>
        </p:txBody>
      </p:sp>
      <p:pic>
        <p:nvPicPr>
          <p:cNvPr id="181" name="Google Shape;181;p26"/>
          <p:cNvPicPr preferRelativeResize="0"/>
          <p:nvPr/>
        </p:nvPicPr>
        <p:blipFill>
          <a:blip r:embed="rId3">
            <a:alphaModFix/>
          </a:blip>
          <a:stretch>
            <a:fillRect/>
          </a:stretch>
        </p:blipFill>
        <p:spPr>
          <a:xfrm>
            <a:off x="3902750" y="2165675"/>
            <a:ext cx="3707224" cy="2682550"/>
          </a:xfrm>
          <a:prstGeom prst="rect">
            <a:avLst/>
          </a:prstGeom>
          <a:noFill/>
          <a:ln>
            <a:noFill/>
          </a:ln>
        </p:spPr>
      </p:pic>
      <p:pic>
        <p:nvPicPr>
          <p:cNvPr id="182" name="Google Shape;182;p26"/>
          <p:cNvPicPr preferRelativeResize="0"/>
          <p:nvPr/>
        </p:nvPicPr>
        <p:blipFill>
          <a:blip r:embed="rId4">
            <a:alphaModFix/>
          </a:blip>
          <a:stretch>
            <a:fillRect/>
          </a:stretch>
        </p:blipFill>
        <p:spPr>
          <a:xfrm>
            <a:off x="941975" y="2494950"/>
            <a:ext cx="1868307" cy="2024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PREADGREG">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