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6.jpg" ContentType="image/jpeg"/>
  <Override PartName="/ppt/media/image7.jpg" ContentType="image/jpeg"/>
  <Override PartName="/ppt/media/image8.jpg" ContentType="image/jpeg"/>
  <Override PartName="/ppt/media/image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85" r:id="rId4"/>
    <p:sldId id="257" r:id="rId5"/>
    <p:sldId id="272" r:id="rId6"/>
    <p:sldId id="274" r:id="rId7"/>
    <p:sldId id="273" r:id="rId8"/>
    <p:sldId id="276" r:id="rId9"/>
    <p:sldId id="277" r:id="rId10"/>
    <p:sldId id="275" r:id="rId11"/>
    <p:sldId id="282" r:id="rId12"/>
    <p:sldId id="278" r:id="rId13"/>
    <p:sldId id="281" r:id="rId14"/>
    <p:sldId id="283" r:id="rId15"/>
    <p:sldId id="284" r:id="rId16"/>
    <p:sldId id="279" r:id="rId17"/>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75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7/20/2018</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sp>
        <p:nvSpPr>
          <p:cNvPr id="5" name="object 2"/>
          <p:cNvSpPr/>
          <p:nvPr/>
        </p:nvSpPr>
        <p:spPr>
          <a:xfrm>
            <a:off x="0" y="0"/>
            <a:ext cx="18288000" cy="10286999"/>
          </a:xfrm>
          <a:prstGeom prst="rect">
            <a:avLst/>
          </a:prstGeom>
          <a:blipFill>
            <a:blip r:embed="rId2" cstate="print"/>
            <a:stretch>
              <a:fillRect/>
            </a:stretch>
          </a:blipFill>
        </p:spPr>
        <p:txBody>
          <a:bodyPr wrap="square" lIns="0" tIns="0" rIns="0" bIns="0" rtlCol="0"/>
          <a:lstStyle/>
          <a:p>
            <a:pPr lvl="0" algn="ctr"/>
            <a:endParaRPr lang="en-GB" sz="4800" b="1" i="1" u="sng" dirty="0" smtClean="0">
              <a:solidFill>
                <a:srgbClr val="4BACC6"/>
              </a:solidFill>
              <a:latin typeface="Viner Hand ITC" pitchFamily="66" charset="0"/>
            </a:endParaRPr>
          </a:p>
          <a:p>
            <a:pPr lvl="0" algn="ctr"/>
            <a:r>
              <a:rPr lang="en-GB" sz="4800" b="1" i="1" u="sng" dirty="0" err="1" smtClean="0">
                <a:solidFill>
                  <a:srgbClr val="4BACC6"/>
                </a:solidFill>
                <a:latin typeface="Viner Hand ITC" pitchFamily="66" charset="0"/>
              </a:rPr>
              <a:t>iCanWrite</a:t>
            </a:r>
            <a:r>
              <a:rPr lang="en-GB" sz="4800" b="1" i="1" u="sng" dirty="0" smtClean="0">
                <a:solidFill>
                  <a:srgbClr val="4BACC6"/>
                </a:solidFill>
                <a:latin typeface="Viner Hand ITC" pitchFamily="66" charset="0"/>
              </a:rPr>
              <a:t> </a:t>
            </a:r>
            <a:r>
              <a:rPr lang="en-GB" sz="4800" b="1" i="1" u="sng" dirty="0">
                <a:solidFill>
                  <a:srgbClr val="4BACC6"/>
                </a:solidFill>
                <a:latin typeface="Viner Hand ITC" pitchFamily="66" charset="0"/>
              </a:rPr>
              <a:t>Screenplays</a:t>
            </a:r>
          </a:p>
        </p:txBody>
      </p:sp>
      <p:sp>
        <p:nvSpPr>
          <p:cNvPr id="6" name="TextBox 5"/>
          <p:cNvSpPr txBox="1"/>
          <p:nvPr/>
        </p:nvSpPr>
        <p:spPr>
          <a:xfrm>
            <a:off x="1066800" y="8648700"/>
            <a:ext cx="16764000" cy="1569660"/>
          </a:xfrm>
          <a:prstGeom prst="rect">
            <a:avLst/>
          </a:prstGeom>
          <a:noFill/>
        </p:spPr>
        <p:txBody>
          <a:bodyPr wrap="square" rtlCol="0">
            <a:spAutoFit/>
          </a:bodyPr>
          <a:lstStyle/>
          <a:p>
            <a:endParaRPr lang="en-GB" sz="3200" b="1" i="1" dirty="0" smtClean="0">
              <a:solidFill>
                <a:schemeClr val="accent5"/>
              </a:solidFill>
            </a:endParaRPr>
          </a:p>
          <a:p>
            <a:endParaRPr lang="en-GB" sz="3200" b="1" i="1" dirty="0">
              <a:solidFill>
                <a:schemeClr val="accent5"/>
              </a:solidFill>
            </a:endParaRPr>
          </a:p>
          <a:p>
            <a:r>
              <a:rPr lang="en-GB" sz="3200" b="1" i="1" dirty="0" smtClean="0">
                <a:solidFill>
                  <a:schemeClr val="accent5"/>
                </a:solidFill>
              </a:rPr>
              <a:t>Twitter: </a:t>
            </a:r>
            <a:r>
              <a:rPr lang="en-GB" sz="3200" i="1" dirty="0" smtClean="0">
                <a:solidFill>
                  <a:schemeClr val="accent5"/>
                </a:solidFill>
              </a:rPr>
              <a:t>@</a:t>
            </a:r>
            <a:r>
              <a:rPr lang="en-GB" sz="3200" i="1" dirty="0" err="1" smtClean="0">
                <a:solidFill>
                  <a:schemeClr val="accent5"/>
                </a:solidFill>
              </a:rPr>
              <a:t>icanwritehub</a:t>
            </a:r>
            <a:r>
              <a:rPr lang="en-GB" sz="3200" i="1" dirty="0" smtClean="0">
                <a:solidFill>
                  <a:schemeClr val="accent5"/>
                </a:solidFill>
              </a:rPr>
              <a:t>                                                                      </a:t>
            </a:r>
            <a:r>
              <a:rPr lang="en-GB" sz="3200" b="1" i="1" dirty="0" smtClean="0">
                <a:solidFill>
                  <a:schemeClr val="accent5"/>
                </a:solidFill>
              </a:rPr>
              <a:t>Email:</a:t>
            </a:r>
            <a:r>
              <a:rPr lang="en-GB" sz="3200" i="1" dirty="0" smtClean="0">
                <a:solidFill>
                  <a:schemeClr val="accent5"/>
                </a:solidFill>
              </a:rPr>
              <a:t> icanwritehub@gmail.com</a:t>
            </a:r>
            <a:endParaRPr lang="en-GB" sz="3200" i="1" dirty="0">
              <a:solidFill>
                <a:schemeClr val="accent5"/>
              </a:solidFill>
            </a:endParaRPr>
          </a:p>
        </p:txBody>
      </p:sp>
      <p:sp>
        <p:nvSpPr>
          <p:cNvPr id="7" name="TextBox 6"/>
          <p:cNvSpPr txBox="1"/>
          <p:nvPr/>
        </p:nvSpPr>
        <p:spPr>
          <a:xfrm>
            <a:off x="838200" y="2095500"/>
            <a:ext cx="7772400" cy="5447645"/>
          </a:xfrm>
          <a:prstGeom prst="rect">
            <a:avLst/>
          </a:prstGeom>
          <a:solidFill>
            <a:schemeClr val="bg2"/>
          </a:solidFill>
          <a:ln w="76200">
            <a:solidFill>
              <a:schemeClr val="accent5">
                <a:lumMod val="40000"/>
                <a:lumOff val="60000"/>
              </a:schemeClr>
            </a:solidFill>
          </a:ln>
        </p:spPr>
        <p:txBody>
          <a:bodyPr wrap="square" rtlCol="0">
            <a:spAutoFit/>
          </a:bodyPr>
          <a:lstStyle/>
          <a:p>
            <a:pPr algn="ctr"/>
            <a:endParaRPr lang="en-GB" sz="4800" dirty="0" smtClean="0"/>
          </a:p>
          <a:p>
            <a:pPr algn="ctr"/>
            <a:r>
              <a:rPr lang="en-GB" sz="6000" dirty="0" smtClean="0">
                <a:latin typeface="Constantia" pitchFamily="18" charset="0"/>
              </a:rPr>
              <a:t>THREE </a:t>
            </a:r>
          </a:p>
          <a:p>
            <a:pPr algn="ctr"/>
            <a:r>
              <a:rPr lang="en-GB" sz="6000" dirty="0" smtClean="0">
                <a:latin typeface="Constantia" pitchFamily="18" charset="0"/>
              </a:rPr>
              <a:t>COMMONALITIES</a:t>
            </a:r>
          </a:p>
          <a:p>
            <a:pPr algn="ctr"/>
            <a:r>
              <a:rPr lang="en-GB" sz="6000" dirty="0" smtClean="0">
                <a:latin typeface="Constantia" pitchFamily="18" charset="0"/>
              </a:rPr>
              <a:t>OF A </a:t>
            </a:r>
          </a:p>
          <a:p>
            <a:pPr algn="ctr"/>
            <a:r>
              <a:rPr lang="en-GB" sz="6000" dirty="0" smtClean="0">
                <a:latin typeface="Constantia" pitchFamily="18" charset="0"/>
              </a:rPr>
              <a:t>COMPELLING</a:t>
            </a:r>
          </a:p>
          <a:p>
            <a:pPr algn="ctr"/>
            <a:r>
              <a:rPr lang="en-GB" sz="6000" dirty="0" smtClean="0">
                <a:latin typeface="Constantia" pitchFamily="18" charset="0"/>
              </a:rPr>
              <a:t>CHARACTER</a:t>
            </a:r>
            <a:endParaRPr lang="en-GB" sz="6000" dirty="0">
              <a:latin typeface="Constantia"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0962" y="-36095"/>
            <a:ext cx="2917844" cy="1521995"/>
          </a:xfrm>
          <a:prstGeom prst="rect">
            <a:avLst/>
          </a:prstGeom>
          <a:ln>
            <a:noFill/>
          </a:ln>
          <a:effectLst>
            <a:softEdge rad="112500"/>
          </a:effectLst>
        </p:spPr>
      </p:pic>
      <p:sp>
        <p:nvSpPr>
          <p:cNvPr id="4" name="TextBox 3"/>
          <p:cNvSpPr txBox="1"/>
          <p:nvPr/>
        </p:nvSpPr>
        <p:spPr>
          <a:xfrm>
            <a:off x="1066800" y="8097981"/>
            <a:ext cx="7543800" cy="892552"/>
          </a:xfrm>
          <a:prstGeom prst="rect">
            <a:avLst/>
          </a:prstGeom>
          <a:noFill/>
        </p:spPr>
        <p:txBody>
          <a:bodyPr wrap="square" rtlCol="0">
            <a:spAutoFit/>
          </a:bodyPr>
          <a:lstStyle/>
          <a:p>
            <a:pPr lvl="0" algn="ctr">
              <a:spcBef>
                <a:spcPct val="20000"/>
              </a:spcBef>
              <a:buClr>
                <a:srgbClr val="AA2B1E"/>
              </a:buClr>
              <a:buSzPct val="85000"/>
            </a:pPr>
            <a:r>
              <a:rPr lang="en-GB" sz="3200" b="1" dirty="0" smtClean="0">
                <a:latin typeface="Constantia" pitchFamily="18" charset="0"/>
              </a:rPr>
              <a:t>(‘</a:t>
            </a:r>
            <a:r>
              <a:rPr lang="en-GB" sz="3200" b="1" i="1" dirty="0">
                <a:latin typeface="Constantia" pitchFamily="18" charset="0"/>
              </a:rPr>
              <a:t>FOR MY GIRLS</a:t>
            </a:r>
            <a:r>
              <a:rPr lang="en-GB" sz="3200" b="1" dirty="0">
                <a:latin typeface="Constantia" pitchFamily="18" charset="0"/>
              </a:rPr>
              <a:t>’ AS A CASESTUDY</a:t>
            </a:r>
            <a:r>
              <a:rPr lang="en-GB" sz="3200" b="1" dirty="0">
                <a:latin typeface="Courier Final Draft" pitchFamily="49" charset="0"/>
              </a:rPr>
              <a:t>)</a:t>
            </a:r>
            <a:r>
              <a:rPr lang="en-GB" sz="2000" dirty="0">
                <a:latin typeface="Franklin Gothic Book"/>
              </a:rPr>
              <a:t/>
            </a:r>
            <a:br>
              <a:rPr lang="en-GB" sz="2000" dirty="0">
                <a:latin typeface="Franklin Gothic Book"/>
              </a:rPr>
            </a:br>
            <a:endParaRPr lang="en-GB" sz="2000" dirty="0">
              <a:latin typeface="Franklin Gothic Book"/>
            </a:endParaRPr>
          </a:p>
        </p:txBody>
      </p:sp>
    </p:spTree>
    <p:extLst>
      <p:ext uri="{BB962C8B-B14F-4D97-AF65-F5344CB8AC3E}">
        <p14:creationId xmlns:p14="http://schemas.microsoft.com/office/powerpoint/2010/main" val="4104968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8288000" cy="10286999"/>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endParaRPr/>
          </a:p>
        </p:txBody>
      </p:sp>
      <p:sp>
        <p:nvSpPr>
          <p:cNvPr id="2" name="object 2"/>
          <p:cNvSpPr/>
          <p:nvPr/>
        </p:nvSpPr>
        <p:spPr>
          <a:xfrm>
            <a:off x="0" y="-1028700"/>
            <a:ext cx="18288000" cy="228600"/>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1295400" y="1181100"/>
            <a:ext cx="15544800" cy="8956298"/>
          </a:xfrm>
          <a:prstGeom prst="rect">
            <a:avLst/>
          </a:prstGeom>
          <a:noFill/>
        </p:spPr>
        <p:txBody>
          <a:bodyPr wrap="square" rtlCol="0">
            <a:spAutoFit/>
          </a:bodyPr>
          <a:lstStyle/>
          <a:p>
            <a:pPr lvl="0" algn="just">
              <a:spcBef>
                <a:spcPct val="20000"/>
              </a:spcBef>
              <a:buClr>
                <a:srgbClr val="AA2B1E"/>
              </a:buClr>
              <a:buSzPct val="85000"/>
            </a:pPr>
            <a:r>
              <a:rPr lang="en-GB" sz="4000" b="1" dirty="0" smtClean="0">
                <a:solidFill>
                  <a:prstClr val="black"/>
                </a:solidFill>
                <a:latin typeface="Franklin Gothic Book"/>
              </a:rPr>
              <a:t>From the previous slide:</a:t>
            </a:r>
          </a:p>
          <a:p>
            <a:pPr lvl="0" algn="just">
              <a:spcBef>
                <a:spcPct val="20000"/>
              </a:spcBef>
              <a:buClr>
                <a:srgbClr val="AA2B1E"/>
              </a:buClr>
              <a:buSzPct val="85000"/>
            </a:pPr>
            <a:r>
              <a:rPr lang="en-GB" sz="4000" b="1" dirty="0" smtClean="0">
                <a:solidFill>
                  <a:prstClr val="black"/>
                </a:solidFill>
                <a:latin typeface="Franklin Gothic Book"/>
              </a:rPr>
              <a:t>We empathize with the protagonist in </a:t>
            </a:r>
            <a:r>
              <a:rPr lang="en-GB" sz="4000" b="1" dirty="0" smtClean="0">
                <a:solidFill>
                  <a:srgbClr val="FF0000"/>
                </a:solidFill>
                <a:latin typeface="Franklin Gothic Book"/>
              </a:rPr>
              <a:t>‘</a:t>
            </a:r>
            <a:r>
              <a:rPr lang="en-GB" sz="4000" b="1" dirty="0" err="1" smtClean="0">
                <a:solidFill>
                  <a:srgbClr val="FF0000"/>
                </a:solidFill>
                <a:latin typeface="Franklin Gothic Book"/>
              </a:rPr>
              <a:t>Getout</a:t>
            </a:r>
            <a:r>
              <a:rPr lang="en-GB" sz="4000" b="1" dirty="0" smtClean="0">
                <a:solidFill>
                  <a:srgbClr val="FF0000"/>
                </a:solidFill>
                <a:latin typeface="Franklin Gothic Book"/>
              </a:rPr>
              <a:t>’ </a:t>
            </a:r>
            <a:r>
              <a:rPr lang="en-GB" sz="4000" b="1" dirty="0" smtClean="0">
                <a:solidFill>
                  <a:prstClr val="black"/>
                </a:solidFill>
                <a:latin typeface="Franklin Gothic Book"/>
              </a:rPr>
              <a:t>who faces relatable prejudice from his girlfriend’s ‘white’ family.</a:t>
            </a:r>
          </a:p>
          <a:p>
            <a:pPr lvl="0" algn="just">
              <a:spcBef>
                <a:spcPct val="20000"/>
              </a:spcBef>
              <a:buClr>
                <a:srgbClr val="AA2B1E"/>
              </a:buClr>
              <a:buSzPct val="85000"/>
            </a:pPr>
            <a:endParaRPr lang="en-GB" sz="4000" b="1" dirty="0">
              <a:solidFill>
                <a:prstClr val="black"/>
              </a:solidFill>
              <a:latin typeface="Franklin Gothic Book"/>
            </a:endParaRPr>
          </a:p>
          <a:p>
            <a:pPr lvl="0" algn="just">
              <a:spcBef>
                <a:spcPct val="20000"/>
              </a:spcBef>
              <a:buClr>
                <a:srgbClr val="AA2B1E"/>
              </a:buClr>
              <a:buSzPct val="85000"/>
            </a:pPr>
            <a:r>
              <a:rPr lang="en-GB" sz="4000" b="1" dirty="0" smtClean="0">
                <a:solidFill>
                  <a:prstClr val="black"/>
                </a:solidFill>
                <a:latin typeface="Franklin Gothic Book"/>
              </a:rPr>
              <a:t>We empathize with the </a:t>
            </a:r>
            <a:r>
              <a:rPr lang="en-GB" sz="4000" b="1" dirty="0" smtClean="0">
                <a:solidFill>
                  <a:srgbClr val="FF0000"/>
                </a:solidFill>
                <a:latin typeface="Franklin Gothic Book"/>
              </a:rPr>
              <a:t>‘Black Swan’ </a:t>
            </a:r>
            <a:r>
              <a:rPr lang="en-GB" sz="4000" b="1" dirty="0" smtClean="0">
                <a:solidFill>
                  <a:prstClr val="black"/>
                </a:solidFill>
                <a:latin typeface="Franklin Gothic Book"/>
              </a:rPr>
              <a:t>as she strives to peak at her career even as it drives her to the edge of madness.</a:t>
            </a:r>
          </a:p>
          <a:p>
            <a:pPr lvl="0" algn="just">
              <a:spcBef>
                <a:spcPct val="20000"/>
              </a:spcBef>
              <a:buClr>
                <a:srgbClr val="AA2B1E"/>
              </a:buClr>
              <a:buSzPct val="85000"/>
            </a:pPr>
            <a:endParaRPr lang="en-GB" sz="4000" b="1" dirty="0">
              <a:solidFill>
                <a:prstClr val="black"/>
              </a:solidFill>
              <a:latin typeface="Franklin Gothic Book"/>
            </a:endParaRPr>
          </a:p>
          <a:p>
            <a:pPr lvl="0" algn="just">
              <a:spcBef>
                <a:spcPct val="20000"/>
              </a:spcBef>
              <a:buClr>
                <a:srgbClr val="AA2B1E"/>
              </a:buClr>
              <a:buSzPct val="85000"/>
            </a:pPr>
            <a:r>
              <a:rPr lang="en-GB" sz="4000" b="1" dirty="0" smtClean="0">
                <a:solidFill>
                  <a:prstClr val="black"/>
                </a:solidFill>
                <a:latin typeface="Franklin Gothic Book"/>
              </a:rPr>
              <a:t>We empathize with the protagonist in </a:t>
            </a:r>
            <a:r>
              <a:rPr lang="en-GB" sz="4000" b="1" dirty="0" smtClean="0">
                <a:solidFill>
                  <a:srgbClr val="FF0000"/>
                </a:solidFill>
                <a:latin typeface="Franklin Gothic Book"/>
              </a:rPr>
              <a:t>‘Hacksaw Ridge’ </a:t>
            </a:r>
            <a:r>
              <a:rPr lang="en-GB" sz="4000" b="1" dirty="0" smtClean="0">
                <a:solidFill>
                  <a:prstClr val="black"/>
                </a:solidFill>
                <a:latin typeface="Franklin Gothic Book"/>
              </a:rPr>
              <a:t>who must choose whether to compromise his faith in the face of immense pressure.</a:t>
            </a:r>
          </a:p>
          <a:p>
            <a:pPr lvl="0" algn="just">
              <a:spcBef>
                <a:spcPct val="20000"/>
              </a:spcBef>
              <a:buClr>
                <a:srgbClr val="AA2B1E"/>
              </a:buClr>
              <a:buSzPct val="85000"/>
            </a:pPr>
            <a:endParaRPr lang="en-GB" sz="4000" b="1" dirty="0">
              <a:solidFill>
                <a:prstClr val="black"/>
              </a:solidFill>
              <a:latin typeface="Franklin Gothic Book"/>
            </a:endParaRPr>
          </a:p>
          <a:p>
            <a:pPr lvl="0" algn="just">
              <a:spcBef>
                <a:spcPct val="20000"/>
              </a:spcBef>
              <a:buClr>
                <a:srgbClr val="AA2B1E"/>
              </a:buClr>
              <a:buSzPct val="85000"/>
            </a:pPr>
            <a:r>
              <a:rPr lang="en-GB" sz="4000" b="1" dirty="0" smtClean="0">
                <a:solidFill>
                  <a:prstClr val="black"/>
                </a:solidFill>
                <a:latin typeface="Franklin Gothic Book"/>
              </a:rPr>
              <a:t>We empathize with the ‘protagonists’ in </a:t>
            </a:r>
            <a:r>
              <a:rPr lang="en-GB" sz="4000" b="1" dirty="0" smtClean="0">
                <a:solidFill>
                  <a:srgbClr val="FF0000"/>
                </a:solidFill>
                <a:latin typeface="Franklin Gothic Book"/>
              </a:rPr>
              <a:t>‘Moonlight’ </a:t>
            </a:r>
            <a:r>
              <a:rPr lang="en-GB" sz="4000" b="1" dirty="0" smtClean="0">
                <a:solidFill>
                  <a:prstClr val="black"/>
                </a:solidFill>
                <a:latin typeface="Franklin Gothic Book"/>
              </a:rPr>
              <a:t>as they battle bullying, abusive parents , sexuality and other myriad issues. </a:t>
            </a:r>
            <a:endParaRPr lang="en-GB" sz="4000" b="1" dirty="0">
              <a:solidFill>
                <a:prstClr val="black"/>
              </a:solidFill>
              <a:latin typeface="Franklin Gothic Book"/>
            </a:endParaRPr>
          </a:p>
        </p:txBody>
      </p:sp>
    </p:spTree>
    <p:extLst>
      <p:ext uri="{BB962C8B-B14F-4D97-AF65-F5344CB8AC3E}">
        <p14:creationId xmlns:p14="http://schemas.microsoft.com/office/powerpoint/2010/main" val="308881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8288000" cy="10286999"/>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endParaRPr/>
          </a:p>
        </p:txBody>
      </p:sp>
      <p:sp>
        <p:nvSpPr>
          <p:cNvPr id="2" name="object 2"/>
          <p:cNvSpPr/>
          <p:nvPr/>
        </p:nvSpPr>
        <p:spPr>
          <a:xfrm>
            <a:off x="0" y="-1028700"/>
            <a:ext cx="18288000" cy="228600"/>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1295400" y="1181100"/>
            <a:ext cx="15544800" cy="7922169"/>
          </a:xfrm>
          <a:prstGeom prst="rect">
            <a:avLst/>
          </a:prstGeom>
          <a:noFill/>
        </p:spPr>
        <p:txBody>
          <a:bodyPr wrap="square" rtlCol="0">
            <a:spAutoFit/>
          </a:bodyPr>
          <a:lstStyle/>
          <a:p>
            <a:pPr lvl="0">
              <a:spcBef>
                <a:spcPct val="20000"/>
              </a:spcBef>
              <a:buClr>
                <a:srgbClr val="AA2B1E"/>
              </a:buClr>
              <a:buSzPct val="85000"/>
            </a:pPr>
            <a:r>
              <a:rPr lang="en-GB" sz="4800" dirty="0">
                <a:solidFill>
                  <a:prstClr val="black"/>
                </a:solidFill>
                <a:latin typeface="Franklin Gothic Book"/>
              </a:rPr>
              <a:t>The character must have desires and make sacrifices and we must feel deeply enough to cry or cringe at these sacrifices and desires. </a:t>
            </a:r>
            <a:endParaRPr lang="en-GB" sz="4800" dirty="0" smtClean="0">
              <a:solidFill>
                <a:prstClr val="black"/>
              </a:solidFill>
              <a:latin typeface="Franklin Gothic Book"/>
            </a:endParaRPr>
          </a:p>
          <a:p>
            <a:pPr lvl="0">
              <a:spcBef>
                <a:spcPct val="20000"/>
              </a:spcBef>
              <a:buClr>
                <a:srgbClr val="AA2B1E"/>
              </a:buClr>
              <a:buSzPct val="85000"/>
            </a:pPr>
            <a:r>
              <a:rPr lang="en-GB" sz="4800" dirty="0" smtClean="0">
                <a:solidFill>
                  <a:prstClr val="black"/>
                </a:solidFill>
                <a:latin typeface="Franklin Gothic Book"/>
              </a:rPr>
              <a:t>In </a:t>
            </a:r>
            <a:r>
              <a:rPr lang="en-GB" sz="4800" dirty="0">
                <a:solidFill>
                  <a:prstClr val="black"/>
                </a:solidFill>
                <a:latin typeface="Franklin Gothic Book"/>
              </a:rPr>
              <a:t>‘</a:t>
            </a:r>
            <a:r>
              <a:rPr lang="en-GB" sz="4800" i="1" dirty="0">
                <a:solidFill>
                  <a:srgbClr val="FF0000"/>
                </a:solidFill>
                <a:latin typeface="Franklin Gothic Book"/>
              </a:rPr>
              <a:t>For my Girls’ </a:t>
            </a:r>
            <a:r>
              <a:rPr lang="en-GB" sz="4800" dirty="0">
                <a:solidFill>
                  <a:prstClr val="black"/>
                </a:solidFill>
                <a:latin typeface="Franklin Gothic Book"/>
              </a:rPr>
              <a:t>quite a few members of the audience admitted that they cried as they suffered through Adanne’s travails with her because they could relate to being in similar situations and having to bear similar sacrifices. </a:t>
            </a:r>
            <a:endParaRPr lang="en-GB" sz="4800" dirty="0" smtClean="0">
              <a:solidFill>
                <a:prstClr val="black"/>
              </a:solidFill>
              <a:latin typeface="Franklin Gothic Book"/>
            </a:endParaRPr>
          </a:p>
          <a:p>
            <a:pPr lvl="0">
              <a:spcBef>
                <a:spcPct val="20000"/>
              </a:spcBef>
              <a:buClr>
                <a:srgbClr val="AA2B1E"/>
              </a:buClr>
              <a:buSzPct val="85000"/>
            </a:pPr>
            <a:r>
              <a:rPr lang="en-GB" sz="4800" dirty="0" smtClean="0">
                <a:solidFill>
                  <a:prstClr val="black"/>
                </a:solidFill>
                <a:latin typeface="Franklin Gothic Book"/>
              </a:rPr>
              <a:t>According </a:t>
            </a:r>
            <a:r>
              <a:rPr lang="en-GB" sz="4800" dirty="0">
                <a:solidFill>
                  <a:prstClr val="black"/>
                </a:solidFill>
                <a:latin typeface="Franklin Gothic Book"/>
              </a:rPr>
              <a:t>to Robert </a:t>
            </a:r>
            <a:r>
              <a:rPr lang="en-GB" sz="4800" dirty="0" err="1">
                <a:solidFill>
                  <a:prstClr val="black"/>
                </a:solidFill>
                <a:latin typeface="Franklin Gothic Book"/>
              </a:rPr>
              <a:t>Mckee’s</a:t>
            </a:r>
            <a:r>
              <a:rPr lang="en-GB" sz="4800" dirty="0">
                <a:solidFill>
                  <a:prstClr val="black"/>
                </a:solidFill>
                <a:latin typeface="Franklin Gothic Book"/>
              </a:rPr>
              <a:t> ‘Story’, </a:t>
            </a:r>
            <a:endParaRPr lang="en-GB" sz="4800" dirty="0" smtClean="0">
              <a:solidFill>
                <a:prstClr val="black"/>
              </a:solidFill>
              <a:latin typeface="Franklin Gothic Book"/>
            </a:endParaRPr>
          </a:p>
          <a:p>
            <a:pPr lvl="0" algn="ctr">
              <a:spcBef>
                <a:spcPct val="20000"/>
              </a:spcBef>
              <a:buClr>
                <a:srgbClr val="AA2B1E"/>
              </a:buClr>
              <a:buSzPct val="85000"/>
            </a:pPr>
            <a:r>
              <a:rPr lang="en-GB" sz="4800" b="1" i="1" dirty="0" smtClean="0">
                <a:solidFill>
                  <a:schemeClr val="accent6">
                    <a:lumMod val="75000"/>
                  </a:schemeClr>
                </a:solidFill>
                <a:latin typeface="Franklin Gothic Book"/>
              </a:rPr>
              <a:t>“</a:t>
            </a:r>
            <a:r>
              <a:rPr lang="en-GB" sz="4800" b="1" i="1" dirty="0">
                <a:solidFill>
                  <a:schemeClr val="accent6">
                    <a:lumMod val="75000"/>
                  </a:schemeClr>
                </a:solidFill>
                <a:latin typeface="Franklin Gothic Book"/>
              </a:rPr>
              <a:t>The audience’s emotional involvement is held by the glue of empathy.”</a:t>
            </a:r>
            <a:endParaRPr lang="en-GB" sz="4800" b="1" i="1" dirty="0">
              <a:solidFill>
                <a:schemeClr val="accent6">
                  <a:lumMod val="75000"/>
                </a:schemeClr>
              </a:solidFill>
              <a:latin typeface="Franklin Gothic Book"/>
            </a:endParaRPr>
          </a:p>
        </p:txBody>
      </p:sp>
    </p:spTree>
    <p:extLst>
      <p:ext uri="{BB962C8B-B14F-4D97-AF65-F5344CB8AC3E}">
        <p14:creationId xmlns:p14="http://schemas.microsoft.com/office/powerpoint/2010/main" val="391900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6999"/>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533400" y="3771900"/>
            <a:ext cx="7315200" cy="1200329"/>
          </a:xfrm>
          <a:prstGeom prst="rect">
            <a:avLst/>
          </a:prstGeom>
          <a:noFill/>
        </p:spPr>
        <p:txBody>
          <a:bodyPr wrap="square" rtlCol="0">
            <a:spAutoFit/>
          </a:bodyPr>
          <a:lstStyle/>
          <a:p>
            <a:r>
              <a:rPr lang="en-GB" sz="7200" dirty="0" smtClean="0">
                <a:solidFill>
                  <a:schemeClr val="accent5"/>
                </a:solidFill>
                <a:latin typeface="Constantia" pitchFamily="18" charset="0"/>
              </a:rPr>
              <a:t>IMPETUS</a:t>
            </a:r>
            <a:endParaRPr lang="en-GB" sz="7200" dirty="0">
              <a:solidFill>
                <a:schemeClr val="accent5"/>
              </a:solidFill>
              <a:latin typeface="Constantia" pitchFamily="18" charset="0"/>
            </a:endParaRPr>
          </a:p>
        </p:txBody>
      </p:sp>
    </p:spTree>
    <p:extLst>
      <p:ext uri="{BB962C8B-B14F-4D97-AF65-F5344CB8AC3E}">
        <p14:creationId xmlns:p14="http://schemas.microsoft.com/office/powerpoint/2010/main" val="415474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8288000" cy="10286999"/>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endParaRPr/>
          </a:p>
        </p:txBody>
      </p:sp>
      <p:sp>
        <p:nvSpPr>
          <p:cNvPr id="2" name="object 2"/>
          <p:cNvSpPr/>
          <p:nvPr/>
        </p:nvSpPr>
        <p:spPr>
          <a:xfrm>
            <a:off x="0" y="-1028700"/>
            <a:ext cx="18288000" cy="228600"/>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1295400" y="1181100"/>
            <a:ext cx="15544800" cy="7571303"/>
          </a:xfrm>
          <a:prstGeom prst="rect">
            <a:avLst/>
          </a:prstGeom>
          <a:noFill/>
        </p:spPr>
        <p:txBody>
          <a:bodyPr wrap="square" rtlCol="0">
            <a:spAutoFit/>
          </a:bodyPr>
          <a:lstStyle/>
          <a:p>
            <a:pPr lvl="0" algn="just">
              <a:spcBef>
                <a:spcPct val="20000"/>
              </a:spcBef>
              <a:buClr>
                <a:srgbClr val="AA2B1E"/>
              </a:buClr>
              <a:buSzPct val="85000"/>
            </a:pPr>
            <a:r>
              <a:rPr lang="en-GB" sz="5400" b="1" dirty="0">
                <a:solidFill>
                  <a:prstClr val="black"/>
                </a:solidFill>
                <a:latin typeface="Franklin Gothic Book"/>
              </a:rPr>
              <a:t>What is your character’s driving force and motivation? As discussed </a:t>
            </a:r>
            <a:r>
              <a:rPr lang="en-GB" sz="5400" b="1" dirty="0" smtClean="0">
                <a:solidFill>
                  <a:prstClr val="black"/>
                </a:solidFill>
                <a:latin typeface="Franklin Gothic Book"/>
              </a:rPr>
              <a:t>previously, </a:t>
            </a:r>
            <a:r>
              <a:rPr lang="en-GB" sz="5400" b="1" dirty="0">
                <a:solidFill>
                  <a:prstClr val="black"/>
                </a:solidFill>
                <a:latin typeface="Franklin Gothic Book"/>
              </a:rPr>
              <a:t>your protagonist’s </a:t>
            </a:r>
            <a:r>
              <a:rPr lang="en-GB" sz="5400" b="1" i="1" dirty="0">
                <a:solidFill>
                  <a:srgbClr val="FF0000"/>
                </a:solidFill>
                <a:latin typeface="Franklin Gothic Book"/>
              </a:rPr>
              <a:t>‘why’ </a:t>
            </a:r>
            <a:r>
              <a:rPr lang="en-GB" sz="5400" b="1" dirty="0">
                <a:solidFill>
                  <a:prstClr val="black"/>
                </a:solidFill>
                <a:latin typeface="Franklin Gothic Book"/>
              </a:rPr>
              <a:t>is perhaps the most essential part of your story. What is his internal and perhaps unspoken desire? Why does a character make the decisions or the choices that they do? The character’s impetus may be told through a backstory, dialogue, foreshadowing or a reaction to the results of the choice.</a:t>
            </a:r>
            <a:endParaRPr lang="en-GB" sz="5400" b="1" dirty="0">
              <a:solidFill>
                <a:prstClr val="black"/>
              </a:solidFill>
              <a:latin typeface="Franklin Gothic Book"/>
            </a:endParaRPr>
          </a:p>
        </p:txBody>
      </p:sp>
    </p:spTree>
    <p:extLst>
      <p:ext uri="{BB962C8B-B14F-4D97-AF65-F5344CB8AC3E}">
        <p14:creationId xmlns:p14="http://schemas.microsoft.com/office/powerpoint/2010/main" val="27247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8288000" cy="10286999"/>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endParaRPr/>
          </a:p>
        </p:txBody>
      </p:sp>
      <p:sp>
        <p:nvSpPr>
          <p:cNvPr id="2" name="object 2"/>
          <p:cNvSpPr/>
          <p:nvPr/>
        </p:nvSpPr>
        <p:spPr>
          <a:xfrm>
            <a:off x="0" y="-1028700"/>
            <a:ext cx="18288000" cy="228600"/>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1295400" y="1181100"/>
            <a:ext cx="15544800" cy="7478970"/>
          </a:xfrm>
          <a:prstGeom prst="rect">
            <a:avLst/>
          </a:prstGeom>
          <a:noFill/>
        </p:spPr>
        <p:txBody>
          <a:bodyPr wrap="square" rtlCol="0">
            <a:spAutoFit/>
          </a:bodyPr>
          <a:lstStyle/>
          <a:p>
            <a:pPr lvl="0" algn="ctr">
              <a:spcBef>
                <a:spcPct val="20000"/>
              </a:spcBef>
              <a:buClr>
                <a:srgbClr val="AA2B1E"/>
              </a:buClr>
              <a:buSzPct val="85000"/>
            </a:pPr>
            <a:r>
              <a:rPr lang="en-GB" sz="6000" dirty="0">
                <a:solidFill>
                  <a:prstClr val="black"/>
                </a:solidFill>
                <a:latin typeface="Franklin Gothic Book"/>
              </a:rPr>
              <a:t>A character’s impetus may change or vary in degree as your story progresses and as the forces of antagonism throw bigger and more difficult obstacles in their path. </a:t>
            </a:r>
            <a:r>
              <a:rPr lang="en-GB" sz="6000" dirty="0" smtClean="0">
                <a:solidFill>
                  <a:prstClr val="black"/>
                </a:solidFill>
                <a:latin typeface="Franklin Gothic Book"/>
              </a:rPr>
              <a:t>In </a:t>
            </a:r>
            <a:r>
              <a:rPr lang="en-GB" sz="6000" i="1" dirty="0" smtClean="0">
                <a:solidFill>
                  <a:srgbClr val="FF0000"/>
                </a:solidFill>
                <a:latin typeface="Franklin Gothic Book"/>
              </a:rPr>
              <a:t>‘For My Girls’ </a:t>
            </a:r>
            <a:r>
              <a:rPr lang="en-GB" sz="6000" dirty="0" smtClean="0">
                <a:solidFill>
                  <a:prstClr val="black"/>
                </a:solidFill>
                <a:latin typeface="Franklin Gothic Book"/>
              </a:rPr>
              <a:t>the protagonist’s </a:t>
            </a:r>
            <a:r>
              <a:rPr lang="en-GB" sz="6000" dirty="0">
                <a:solidFill>
                  <a:prstClr val="black"/>
                </a:solidFill>
                <a:latin typeface="Franklin Gothic Book"/>
              </a:rPr>
              <a:t>impetus changes from her desire to help her family financially to the struggle to stay alive despite the forces of antagonism. </a:t>
            </a:r>
            <a:endParaRPr lang="en-GB" sz="6000" dirty="0">
              <a:solidFill>
                <a:prstClr val="black"/>
              </a:solidFill>
              <a:latin typeface="Franklin Gothic Book"/>
            </a:endParaRPr>
          </a:p>
        </p:txBody>
      </p:sp>
    </p:spTree>
    <p:extLst>
      <p:ext uri="{BB962C8B-B14F-4D97-AF65-F5344CB8AC3E}">
        <p14:creationId xmlns:p14="http://schemas.microsoft.com/office/powerpoint/2010/main" val="1692344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8288000" cy="10286999"/>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endParaRPr/>
          </a:p>
        </p:txBody>
      </p:sp>
      <p:sp>
        <p:nvSpPr>
          <p:cNvPr id="2" name="object 2"/>
          <p:cNvSpPr/>
          <p:nvPr/>
        </p:nvSpPr>
        <p:spPr>
          <a:xfrm>
            <a:off x="0" y="-1028700"/>
            <a:ext cx="18288000" cy="228600"/>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1219200" y="2400300"/>
            <a:ext cx="15849600" cy="5780044"/>
          </a:xfrm>
          <a:prstGeom prst="rect">
            <a:avLst/>
          </a:prstGeom>
          <a:noFill/>
        </p:spPr>
        <p:txBody>
          <a:bodyPr wrap="square" rtlCol="0">
            <a:spAutoFit/>
          </a:bodyPr>
          <a:lstStyle/>
          <a:p>
            <a:pPr lvl="0">
              <a:spcBef>
                <a:spcPct val="20000"/>
              </a:spcBef>
              <a:buClr>
                <a:srgbClr val="AA2B1E"/>
              </a:buClr>
              <a:buSzPct val="85000"/>
            </a:pPr>
            <a:r>
              <a:rPr lang="en-GB" sz="4400" dirty="0" smtClean="0">
                <a:solidFill>
                  <a:srgbClr val="0070C0"/>
                </a:solidFill>
                <a:latin typeface="Franklin Gothic Book"/>
              </a:rPr>
              <a:t>1.Rework </a:t>
            </a:r>
            <a:r>
              <a:rPr lang="en-GB" sz="4400" dirty="0">
                <a:solidFill>
                  <a:srgbClr val="0070C0"/>
                </a:solidFill>
                <a:latin typeface="Franklin Gothic Book"/>
              </a:rPr>
              <a:t>your </a:t>
            </a:r>
            <a:r>
              <a:rPr lang="en-GB" sz="4400" dirty="0" smtClean="0">
                <a:solidFill>
                  <a:srgbClr val="0070C0"/>
                </a:solidFill>
                <a:latin typeface="Franklin Gothic Book"/>
              </a:rPr>
              <a:t>short story </a:t>
            </a:r>
            <a:r>
              <a:rPr lang="en-GB" sz="4400" dirty="0">
                <a:solidFill>
                  <a:srgbClr val="0070C0"/>
                </a:solidFill>
                <a:latin typeface="Franklin Gothic Book"/>
              </a:rPr>
              <a:t>if necessary and ensure that the three commonalities of a compelling character are CLEARLY evident. What is different about your character? Why should we care about your character’s journey? What is your character’s impetus for the decisions they have made</a:t>
            </a:r>
            <a:r>
              <a:rPr lang="en-GB" sz="4400" dirty="0" smtClean="0">
                <a:solidFill>
                  <a:srgbClr val="0070C0"/>
                </a:solidFill>
                <a:latin typeface="Franklin Gothic Book"/>
              </a:rPr>
              <a:t>?</a:t>
            </a:r>
          </a:p>
          <a:p>
            <a:pPr lvl="0">
              <a:spcBef>
                <a:spcPct val="20000"/>
              </a:spcBef>
              <a:buClr>
                <a:srgbClr val="AA2B1E"/>
              </a:buClr>
              <a:buSzPct val="85000"/>
            </a:pPr>
            <a:endParaRPr lang="en-GB" sz="4400" dirty="0">
              <a:solidFill>
                <a:srgbClr val="0070C0"/>
              </a:solidFill>
              <a:latin typeface="Franklin Gothic Book"/>
            </a:endParaRPr>
          </a:p>
          <a:p>
            <a:pPr lvl="0">
              <a:spcBef>
                <a:spcPct val="20000"/>
              </a:spcBef>
              <a:buClr>
                <a:srgbClr val="AA2B1E"/>
              </a:buClr>
              <a:buSzPct val="85000"/>
            </a:pPr>
            <a:r>
              <a:rPr lang="en-GB" sz="4400" dirty="0">
                <a:solidFill>
                  <a:srgbClr val="0070C0"/>
                </a:solidFill>
                <a:latin typeface="Franklin Gothic Book"/>
              </a:rPr>
              <a:t>2. </a:t>
            </a:r>
            <a:r>
              <a:rPr lang="en-GB" sz="4400" dirty="0" smtClean="0">
                <a:solidFill>
                  <a:srgbClr val="0070C0"/>
                </a:solidFill>
                <a:latin typeface="Franklin Gothic Book"/>
              </a:rPr>
              <a:t>Did you read the screenplay ‘</a:t>
            </a:r>
            <a:r>
              <a:rPr lang="en-GB" sz="4400" dirty="0" smtClean="0">
                <a:solidFill>
                  <a:srgbClr val="FF0000"/>
                </a:solidFill>
                <a:latin typeface="Franklin Gothic Book"/>
              </a:rPr>
              <a:t>For My Girls’</a:t>
            </a:r>
            <a:r>
              <a:rPr lang="en-GB" sz="4400" dirty="0" smtClean="0">
                <a:solidFill>
                  <a:srgbClr val="0070C0"/>
                </a:solidFill>
                <a:latin typeface="Franklin Gothic Book"/>
              </a:rPr>
              <a:t>? If yes, why </a:t>
            </a:r>
            <a:r>
              <a:rPr lang="en-GB" sz="4400" dirty="0">
                <a:solidFill>
                  <a:srgbClr val="0070C0"/>
                </a:solidFill>
                <a:latin typeface="Franklin Gothic Book"/>
              </a:rPr>
              <a:t>does the protagonist </a:t>
            </a:r>
            <a:r>
              <a:rPr lang="en-GB" sz="4400" dirty="0" smtClean="0">
                <a:solidFill>
                  <a:srgbClr val="0070C0"/>
                </a:solidFill>
                <a:latin typeface="Franklin Gothic Book"/>
              </a:rPr>
              <a:t>wear </a:t>
            </a:r>
            <a:r>
              <a:rPr lang="en-GB" sz="4400" dirty="0">
                <a:solidFill>
                  <a:srgbClr val="0070C0"/>
                </a:solidFill>
                <a:latin typeface="Franklin Gothic Book"/>
              </a:rPr>
              <a:t>an eye patch? </a:t>
            </a:r>
          </a:p>
        </p:txBody>
      </p:sp>
      <p:sp>
        <p:nvSpPr>
          <p:cNvPr id="5" name="TextBox 4"/>
          <p:cNvSpPr txBox="1"/>
          <p:nvPr/>
        </p:nvSpPr>
        <p:spPr>
          <a:xfrm>
            <a:off x="2133600" y="647700"/>
            <a:ext cx="13106400" cy="923330"/>
          </a:xfrm>
          <a:prstGeom prst="rect">
            <a:avLst/>
          </a:prstGeom>
          <a:noFill/>
        </p:spPr>
        <p:txBody>
          <a:bodyPr wrap="square" rtlCol="0">
            <a:spAutoFit/>
          </a:bodyPr>
          <a:lstStyle/>
          <a:p>
            <a:pPr algn="ctr"/>
            <a:r>
              <a:rPr lang="en-GB" sz="5400" dirty="0" smtClean="0">
                <a:solidFill>
                  <a:srgbClr val="0070C0"/>
                </a:solidFill>
                <a:latin typeface="Franklin Gothic Book" pitchFamily="34" charset="0"/>
              </a:rPr>
              <a:t>WE LEARN TO WRITE BY WRITING!</a:t>
            </a:r>
            <a:endParaRPr lang="en-GB" sz="5400" dirty="0">
              <a:solidFill>
                <a:srgbClr val="0070C0"/>
              </a:solidFill>
              <a:latin typeface="Franklin Gothic Book" pitchFamily="34" charset="0"/>
            </a:endParaRPr>
          </a:p>
        </p:txBody>
      </p:sp>
      <p:sp>
        <p:nvSpPr>
          <p:cNvPr id="6" name="TextBox 5"/>
          <p:cNvSpPr txBox="1"/>
          <p:nvPr/>
        </p:nvSpPr>
        <p:spPr>
          <a:xfrm>
            <a:off x="3124200" y="8572500"/>
            <a:ext cx="12115800" cy="1354217"/>
          </a:xfrm>
          <a:prstGeom prst="rect">
            <a:avLst/>
          </a:prstGeom>
          <a:noFill/>
        </p:spPr>
        <p:txBody>
          <a:bodyPr wrap="square" rtlCol="0">
            <a:spAutoFit/>
          </a:bodyPr>
          <a:lstStyle/>
          <a:p>
            <a:pPr lvl="0"/>
            <a:r>
              <a:rPr lang="en-GB" sz="3200" dirty="0" smtClean="0">
                <a:solidFill>
                  <a:prstClr val="black"/>
                </a:solidFill>
                <a:latin typeface="Franklin Gothic Demi" pitchFamily="34" charset="0"/>
              </a:rPr>
              <a:t>Send </a:t>
            </a:r>
            <a:r>
              <a:rPr lang="en-GB" sz="3200" dirty="0">
                <a:solidFill>
                  <a:prstClr val="black"/>
                </a:solidFill>
                <a:latin typeface="Franklin Gothic Demi" pitchFamily="34" charset="0"/>
              </a:rPr>
              <a:t>stories, feedback, commentary and </a:t>
            </a:r>
            <a:r>
              <a:rPr lang="en-GB" sz="3200" dirty="0" err="1">
                <a:solidFill>
                  <a:prstClr val="black"/>
                </a:solidFill>
                <a:latin typeface="Franklin Gothic Demi" pitchFamily="34" charset="0"/>
              </a:rPr>
              <a:t>writework</a:t>
            </a:r>
            <a:r>
              <a:rPr lang="en-GB" sz="3200" dirty="0">
                <a:solidFill>
                  <a:prstClr val="black"/>
                </a:solidFill>
                <a:latin typeface="Franklin Gothic Demi" pitchFamily="34" charset="0"/>
              </a:rPr>
              <a:t> to icanwritehub@gmail.com</a:t>
            </a:r>
          </a:p>
          <a:p>
            <a:endParaRPr lang="en-GB" dirty="0"/>
          </a:p>
        </p:txBody>
      </p:sp>
    </p:spTree>
    <p:extLst>
      <p:ext uri="{BB962C8B-B14F-4D97-AF65-F5344CB8AC3E}">
        <p14:creationId xmlns:p14="http://schemas.microsoft.com/office/powerpoint/2010/main" val="4245199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6999"/>
          </a:xfrm>
          <a:prstGeom prst="rect">
            <a:avLst/>
          </a:prstGeom>
          <a:blipFill>
            <a:blip r:embed="rId2" cstate="print"/>
            <a:stretch>
              <a:fillRect/>
            </a:stretch>
          </a:blipFill>
        </p:spPr>
        <p:txBody>
          <a:bodyPr wrap="square" lIns="0" tIns="0" rIns="0" bIns="0" rtlCol="0"/>
          <a:lstStyle/>
          <a:p>
            <a:endParaRPr dirty="0"/>
          </a:p>
        </p:txBody>
      </p:sp>
      <p:sp>
        <p:nvSpPr>
          <p:cNvPr id="3" name="TextBox 2"/>
          <p:cNvSpPr txBox="1"/>
          <p:nvPr/>
        </p:nvSpPr>
        <p:spPr>
          <a:xfrm>
            <a:off x="609600" y="1562100"/>
            <a:ext cx="7010400" cy="6001643"/>
          </a:xfrm>
          <a:prstGeom prst="rect">
            <a:avLst/>
          </a:prstGeom>
          <a:solidFill>
            <a:schemeClr val="bg1"/>
          </a:solidFill>
          <a:ln w="12700">
            <a:solidFill>
              <a:schemeClr val="tx1"/>
            </a:solidFill>
          </a:ln>
        </p:spPr>
        <p:txBody>
          <a:bodyPr wrap="square" rtlCol="0">
            <a:spAutoFit/>
          </a:bodyPr>
          <a:lstStyle/>
          <a:p>
            <a:pPr lvl="0"/>
            <a:r>
              <a:rPr lang="en-GB" sz="4800" b="1" dirty="0" smtClean="0">
                <a:solidFill>
                  <a:srgbClr val="4BACC6"/>
                </a:solidFill>
                <a:latin typeface="Constantia" pitchFamily="18" charset="0"/>
              </a:rPr>
              <a:t>WE </a:t>
            </a:r>
            <a:r>
              <a:rPr lang="en-GB" sz="4800" b="1" dirty="0">
                <a:solidFill>
                  <a:srgbClr val="4BACC6"/>
                </a:solidFill>
                <a:latin typeface="Constantia" pitchFamily="18" charset="0"/>
              </a:rPr>
              <a:t>LOOK FORWARD</a:t>
            </a:r>
          </a:p>
          <a:p>
            <a:pPr lvl="0"/>
            <a:r>
              <a:rPr lang="en-GB" sz="4800" b="1" dirty="0">
                <a:solidFill>
                  <a:srgbClr val="4BACC6"/>
                </a:solidFill>
                <a:latin typeface="Constantia" pitchFamily="18" charset="0"/>
              </a:rPr>
              <a:t>TO RECEIVING YOUR ‘WRITEWORK’ AND QUESTIONS </a:t>
            </a:r>
          </a:p>
          <a:p>
            <a:pPr lvl="0"/>
            <a:r>
              <a:rPr lang="en-GB" sz="4800" b="1" dirty="0">
                <a:solidFill>
                  <a:srgbClr val="4BACC6"/>
                </a:solidFill>
                <a:latin typeface="Constantia" pitchFamily="18" charset="0"/>
              </a:rPr>
              <a:t>ABOUT THE LESSONS IN THIS SECTION.</a:t>
            </a:r>
          </a:p>
          <a:p>
            <a:pPr lvl="0"/>
            <a:endParaRPr lang="en-GB" sz="4800" b="1" dirty="0">
              <a:solidFill>
                <a:srgbClr val="4BACC6"/>
              </a:solidFill>
              <a:latin typeface="Constantia" pitchFamily="18" charset="0"/>
            </a:endParaRPr>
          </a:p>
          <a:p>
            <a:pPr lvl="0"/>
            <a:r>
              <a:rPr lang="en-GB" sz="4800" b="1" dirty="0">
                <a:solidFill>
                  <a:srgbClr val="4BACC6"/>
                </a:solidFill>
                <a:latin typeface="Constantia" pitchFamily="18" charset="0"/>
              </a:rPr>
              <a:t>THANK YOU!</a:t>
            </a:r>
            <a:endParaRPr lang="en-GB" sz="4800" b="1" dirty="0">
              <a:solidFill>
                <a:srgbClr val="4BACC6"/>
              </a:solidFill>
              <a:latin typeface="Constantia" pitchFamily="18" charset="0"/>
            </a:endParaRPr>
          </a:p>
        </p:txBody>
      </p:sp>
    </p:spTree>
    <p:extLst>
      <p:ext uri="{BB962C8B-B14F-4D97-AF65-F5344CB8AC3E}">
        <p14:creationId xmlns:p14="http://schemas.microsoft.com/office/powerpoint/2010/main" val="1904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8288000" cy="10286999"/>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endParaRPr/>
          </a:p>
        </p:txBody>
      </p:sp>
      <p:sp>
        <p:nvSpPr>
          <p:cNvPr id="2" name="object 2"/>
          <p:cNvSpPr/>
          <p:nvPr/>
        </p:nvSpPr>
        <p:spPr>
          <a:xfrm>
            <a:off x="0" y="-1028700"/>
            <a:ext cx="18288000" cy="228600"/>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3200400" y="1181100"/>
            <a:ext cx="12039600" cy="7737503"/>
          </a:xfrm>
          <a:prstGeom prst="rect">
            <a:avLst/>
          </a:prstGeom>
          <a:noFill/>
        </p:spPr>
        <p:txBody>
          <a:bodyPr wrap="square" rtlCol="0">
            <a:spAutoFit/>
          </a:bodyPr>
          <a:lstStyle/>
          <a:p>
            <a:pPr lvl="0" algn="just">
              <a:spcBef>
                <a:spcPct val="20000"/>
              </a:spcBef>
              <a:buClr>
                <a:srgbClr val="AA2B1E"/>
              </a:buClr>
              <a:buSzPct val="85000"/>
            </a:pPr>
            <a:r>
              <a:rPr lang="en-GB" sz="5400" b="1" dirty="0">
                <a:solidFill>
                  <a:prstClr val="black"/>
                </a:solidFill>
                <a:latin typeface="Franklin Gothic Book"/>
              </a:rPr>
              <a:t>In </a:t>
            </a:r>
            <a:r>
              <a:rPr lang="en-GB" sz="5400" b="1" dirty="0" smtClean="0">
                <a:solidFill>
                  <a:prstClr val="black"/>
                </a:solidFill>
                <a:latin typeface="Franklin Gothic Book"/>
              </a:rPr>
              <a:t>the previous section, </a:t>
            </a:r>
            <a:r>
              <a:rPr lang="en-GB" sz="5400" b="1" dirty="0">
                <a:solidFill>
                  <a:prstClr val="black"/>
                </a:solidFill>
                <a:latin typeface="Franklin Gothic Book"/>
              </a:rPr>
              <a:t>we </a:t>
            </a:r>
            <a:r>
              <a:rPr lang="en-GB" sz="5400" b="1" dirty="0" smtClean="0">
                <a:solidFill>
                  <a:prstClr val="black"/>
                </a:solidFill>
                <a:latin typeface="Franklin Gothic Book"/>
              </a:rPr>
              <a:t>stated </a:t>
            </a:r>
            <a:r>
              <a:rPr lang="en-GB" sz="5400" b="1" dirty="0">
                <a:solidFill>
                  <a:prstClr val="black"/>
                </a:solidFill>
                <a:latin typeface="Franklin Gothic Book"/>
              </a:rPr>
              <a:t>that </a:t>
            </a:r>
            <a:r>
              <a:rPr lang="en-GB" sz="5400" b="1" i="1" dirty="0">
                <a:solidFill>
                  <a:srgbClr val="FF0000"/>
                </a:solidFill>
                <a:latin typeface="Franklin Gothic Book"/>
              </a:rPr>
              <a:t>characters are the lifeblood </a:t>
            </a:r>
            <a:r>
              <a:rPr lang="en-GB" sz="5400" b="1" dirty="0">
                <a:solidFill>
                  <a:prstClr val="black"/>
                </a:solidFill>
                <a:latin typeface="Franklin Gothic Book"/>
              </a:rPr>
              <a:t>of any story or screenplay. </a:t>
            </a:r>
          </a:p>
          <a:p>
            <a:pPr lvl="0" algn="just">
              <a:spcBef>
                <a:spcPct val="20000"/>
              </a:spcBef>
              <a:buClr>
                <a:srgbClr val="AA2B1E"/>
              </a:buClr>
              <a:buSzPct val="85000"/>
            </a:pPr>
            <a:r>
              <a:rPr lang="en-GB" sz="5400" b="1" dirty="0">
                <a:solidFill>
                  <a:prstClr val="black"/>
                </a:solidFill>
                <a:latin typeface="Franklin Gothic Book"/>
              </a:rPr>
              <a:t>However, populating your story with a hundred ineffective characters is as bad as having no characters at all. Even the zombies in a zombie movie have a system to their madness which make them compelling.</a:t>
            </a:r>
            <a:endParaRPr lang="en-GB" sz="5400" b="1" dirty="0">
              <a:solidFill>
                <a:prstClr val="black"/>
              </a:solidFill>
              <a:latin typeface="Franklin Gothic Boo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8288000" cy="10286999"/>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endParaRPr/>
          </a:p>
        </p:txBody>
      </p:sp>
      <p:sp>
        <p:nvSpPr>
          <p:cNvPr id="2" name="object 2"/>
          <p:cNvSpPr/>
          <p:nvPr/>
        </p:nvSpPr>
        <p:spPr>
          <a:xfrm>
            <a:off x="0" y="-1028700"/>
            <a:ext cx="18288000" cy="228600"/>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3200400" y="1181100"/>
            <a:ext cx="12039600" cy="6740307"/>
          </a:xfrm>
          <a:prstGeom prst="rect">
            <a:avLst/>
          </a:prstGeom>
          <a:noFill/>
        </p:spPr>
        <p:txBody>
          <a:bodyPr wrap="square" rtlCol="0">
            <a:spAutoFit/>
          </a:bodyPr>
          <a:lstStyle/>
          <a:p>
            <a:pPr lvl="0" algn="just">
              <a:spcBef>
                <a:spcPct val="20000"/>
              </a:spcBef>
              <a:buClr>
                <a:srgbClr val="AA2B1E"/>
              </a:buClr>
              <a:buSzPct val="85000"/>
            </a:pPr>
            <a:r>
              <a:rPr lang="en-GB" sz="5400" b="1" dirty="0" smtClean="0">
                <a:solidFill>
                  <a:prstClr val="black"/>
                </a:solidFill>
                <a:latin typeface="Franklin Gothic Book"/>
              </a:rPr>
              <a:t>The three commonalities of a compelling character are:</a:t>
            </a:r>
          </a:p>
          <a:p>
            <a:pPr marL="914400" lvl="0" indent="-914400" algn="just">
              <a:spcBef>
                <a:spcPct val="20000"/>
              </a:spcBef>
              <a:buClr>
                <a:srgbClr val="AA2B1E"/>
              </a:buClr>
              <a:buSzPct val="85000"/>
              <a:buAutoNum type="arabicPeriod"/>
            </a:pPr>
            <a:r>
              <a:rPr lang="en-GB" sz="5400" b="1" dirty="0" smtClean="0">
                <a:solidFill>
                  <a:prstClr val="black"/>
                </a:solidFill>
                <a:latin typeface="Franklin Gothic Book"/>
              </a:rPr>
              <a:t>Distinction (What makes them tick?)</a:t>
            </a:r>
          </a:p>
          <a:p>
            <a:pPr marL="914400" lvl="0" indent="-914400" algn="just">
              <a:spcBef>
                <a:spcPct val="20000"/>
              </a:spcBef>
              <a:buClr>
                <a:srgbClr val="AA2B1E"/>
              </a:buClr>
              <a:buSzPct val="85000"/>
              <a:buAutoNum type="arabicPeriod"/>
            </a:pPr>
            <a:r>
              <a:rPr lang="en-GB" sz="5400" b="1" dirty="0" smtClean="0">
                <a:solidFill>
                  <a:prstClr val="black"/>
                </a:solidFill>
                <a:latin typeface="Franklin Gothic Book"/>
              </a:rPr>
              <a:t>Empathy (</a:t>
            </a:r>
            <a:r>
              <a:rPr lang="en-GB" sz="5400" b="1" dirty="0" err="1" smtClean="0">
                <a:solidFill>
                  <a:prstClr val="black"/>
                </a:solidFill>
                <a:latin typeface="Franklin Gothic Book"/>
              </a:rPr>
              <a:t>Relatability</a:t>
            </a:r>
            <a:r>
              <a:rPr lang="en-GB" sz="5400" b="1" dirty="0" smtClean="0">
                <a:solidFill>
                  <a:prstClr val="black"/>
                </a:solidFill>
                <a:latin typeface="Franklin Gothic Book"/>
              </a:rPr>
              <a:t>/Humanity)</a:t>
            </a:r>
          </a:p>
          <a:p>
            <a:pPr marL="914400" lvl="0" indent="-914400" algn="just">
              <a:spcBef>
                <a:spcPct val="20000"/>
              </a:spcBef>
              <a:buClr>
                <a:srgbClr val="AA2B1E"/>
              </a:buClr>
              <a:buSzPct val="85000"/>
              <a:buAutoNum type="arabicPeriod"/>
            </a:pPr>
            <a:r>
              <a:rPr lang="en-GB" sz="5400" b="1" dirty="0" smtClean="0">
                <a:solidFill>
                  <a:prstClr val="black"/>
                </a:solidFill>
                <a:latin typeface="Franklin Gothic Book"/>
              </a:rPr>
              <a:t>Impetus (For Action)</a:t>
            </a:r>
          </a:p>
          <a:p>
            <a:pPr marL="914400" lvl="0" indent="-914400" algn="just">
              <a:spcBef>
                <a:spcPct val="20000"/>
              </a:spcBef>
              <a:buClr>
                <a:srgbClr val="AA2B1E"/>
              </a:buClr>
              <a:buSzPct val="85000"/>
              <a:buAutoNum type="arabicPeriod"/>
            </a:pPr>
            <a:endParaRPr lang="en-GB" sz="5400" b="1" dirty="0">
              <a:solidFill>
                <a:prstClr val="black"/>
              </a:solidFill>
              <a:latin typeface="Franklin Gothic Book"/>
            </a:endParaRPr>
          </a:p>
          <a:p>
            <a:pPr lvl="0" algn="just">
              <a:spcBef>
                <a:spcPct val="20000"/>
              </a:spcBef>
              <a:buClr>
                <a:srgbClr val="AA2B1E"/>
              </a:buClr>
              <a:buSzPct val="85000"/>
            </a:pPr>
            <a:endParaRPr lang="en-GB" sz="5400" b="1" dirty="0">
              <a:solidFill>
                <a:prstClr val="black"/>
              </a:solidFill>
              <a:latin typeface="Franklin Gothic Book"/>
            </a:endParaRPr>
          </a:p>
        </p:txBody>
      </p:sp>
    </p:spTree>
    <p:extLst>
      <p:ext uri="{BB962C8B-B14F-4D97-AF65-F5344CB8AC3E}">
        <p14:creationId xmlns:p14="http://schemas.microsoft.com/office/powerpoint/2010/main" val="150230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6999"/>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381000" y="3848100"/>
            <a:ext cx="8001000" cy="1200329"/>
          </a:xfrm>
          <a:prstGeom prst="rect">
            <a:avLst/>
          </a:prstGeom>
          <a:noFill/>
        </p:spPr>
        <p:txBody>
          <a:bodyPr wrap="square" rtlCol="0">
            <a:spAutoFit/>
          </a:bodyPr>
          <a:lstStyle/>
          <a:p>
            <a:r>
              <a:rPr lang="en-GB" sz="7200" dirty="0" smtClean="0">
                <a:solidFill>
                  <a:schemeClr val="accent5"/>
                </a:solidFill>
                <a:latin typeface="Constantia" pitchFamily="18" charset="0"/>
              </a:rPr>
              <a:t>DISTINCTION</a:t>
            </a:r>
            <a:endParaRPr lang="en-GB" sz="7200" dirty="0">
              <a:solidFill>
                <a:schemeClr val="accent5"/>
              </a:solidFill>
              <a:latin typeface="Constant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8288000" cy="10286999"/>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endParaRPr/>
          </a:p>
        </p:txBody>
      </p:sp>
      <p:sp>
        <p:nvSpPr>
          <p:cNvPr id="2" name="object 2"/>
          <p:cNvSpPr/>
          <p:nvPr/>
        </p:nvSpPr>
        <p:spPr>
          <a:xfrm>
            <a:off x="0" y="-1028700"/>
            <a:ext cx="18288000" cy="228600"/>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1295400" y="1181100"/>
            <a:ext cx="15544800" cy="7478970"/>
          </a:xfrm>
          <a:prstGeom prst="rect">
            <a:avLst/>
          </a:prstGeom>
          <a:noFill/>
        </p:spPr>
        <p:txBody>
          <a:bodyPr wrap="square" rtlCol="0">
            <a:spAutoFit/>
          </a:bodyPr>
          <a:lstStyle/>
          <a:p>
            <a:pPr lvl="0" algn="just">
              <a:spcBef>
                <a:spcPct val="20000"/>
              </a:spcBef>
              <a:buClr>
                <a:srgbClr val="AA2B1E"/>
              </a:buClr>
              <a:buSzPct val="85000"/>
            </a:pPr>
            <a:r>
              <a:rPr lang="en-GB" sz="4800" b="1" dirty="0">
                <a:solidFill>
                  <a:prstClr val="black"/>
                </a:solidFill>
                <a:latin typeface="Franklin Gothic Book"/>
              </a:rPr>
              <a:t>Distinction is essentially </a:t>
            </a:r>
            <a:r>
              <a:rPr lang="en-GB" sz="4800" b="1" dirty="0">
                <a:solidFill>
                  <a:srgbClr val="FF0000"/>
                </a:solidFill>
                <a:latin typeface="Franklin Gothic Book"/>
              </a:rPr>
              <a:t>‘differentness.’ </a:t>
            </a:r>
            <a:r>
              <a:rPr lang="en-GB" sz="4800" b="1" dirty="0">
                <a:solidFill>
                  <a:prstClr val="black"/>
                </a:solidFill>
                <a:latin typeface="Franklin Gothic Book"/>
              </a:rPr>
              <a:t>Is that a word? Who knows? What is different about your character? What sets him apart from every Obi, </a:t>
            </a:r>
            <a:r>
              <a:rPr lang="en-GB" sz="4800" b="1" dirty="0" smtClean="0">
                <a:solidFill>
                  <a:prstClr val="black"/>
                </a:solidFill>
                <a:latin typeface="Franklin Gothic Book"/>
              </a:rPr>
              <a:t>Emily, John </a:t>
            </a:r>
            <a:r>
              <a:rPr lang="en-GB" sz="4800" b="1" dirty="0">
                <a:solidFill>
                  <a:prstClr val="black"/>
                </a:solidFill>
                <a:latin typeface="Franklin Gothic Book"/>
              </a:rPr>
              <a:t>and </a:t>
            </a:r>
            <a:r>
              <a:rPr lang="en-GB" sz="4800" b="1" dirty="0" err="1">
                <a:solidFill>
                  <a:prstClr val="black"/>
                </a:solidFill>
                <a:latin typeface="Franklin Gothic Book"/>
              </a:rPr>
              <a:t>Ifeoma</a:t>
            </a:r>
            <a:r>
              <a:rPr lang="en-GB" sz="4800" b="1" dirty="0">
                <a:solidFill>
                  <a:prstClr val="black"/>
                </a:solidFill>
                <a:latin typeface="Franklin Gothic Book"/>
              </a:rPr>
              <a:t> on the road? Does he stammer? Does he have a foot-fetish? Is she an obsessive-compulsive? Has she always wanted to own her own design company? Does she know to dance </a:t>
            </a:r>
            <a:r>
              <a:rPr lang="en-GB" sz="4800" b="1" i="1" dirty="0" err="1">
                <a:solidFill>
                  <a:prstClr val="black"/>
                </a:solidFill>
                <a:latin typeface="Franklin Gothic Book"/>
              </a:rPr>
              <a:t>atilogu</a:t>
            </a:r>
            <a:r>
              <a:rPr lang="en-GB" sz="4800" b="1" dirty="0">
                <a:solidFill>
                  <a:prstClr val="black"/>
                </a:solidFill>
                <a:latin typeface="Franklin Gothic Book"/>
              </a:rPr>
              <a:t>? Does the character have a marked flaw, a vice or a fear? Creating a marked distinction about your characters compels your audience to want to learn more about the character. </a:t>
            </a:r>
            <a:endParaRPr lang="en-GB" sz="4800" b="1" dirty="0">
              <a:solidFill>
                <a:prstClr val="black"/>
              </a:solidFill>
              <a:latin typeface="Franklin Gothic Book"/>
            </a:endParaRPr>
          </a:p>
        </p:txBody>
      </p:sp>
    </p:spTree>
    <p:extLst>
      <p:ext uri="{BB962C8B-B14F-4D97-AF65-F5344CB8AC3E}">
        <p14:creationId xmlns:p14="http://schemas.microsoft.com/office/powerpoint/2010/main" val="92473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8288000" cy="10286999"/>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endParaRPr/>
          </a:p>
        </p:txBody>
      </p:sp>
      <p:sp>
        <p:nvSpPr>
          <p:cNvPr id="2" name="object 2"/>
          <p:cNvSpPr/>
          <p:nvPr/>
        </p:nvSpPr>
        <p:spPr>
          <a:xfrm>
            <a:off x="0" y="-1028700"/>
            <a:ext cx="18288000" cy="228600"/>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1295400" y="1181100"/>
            <a:ext cx="7315200" cy="8956298"/>
          </a:xfrm>
          <a:prstGeom prst="rect">
            <a:avLst/>
          </a:prstGeom>
          <a:noFill/>
        </p:spPr>
        <p:txBody>
          <a:bodyPr wrap="square" rtlCol="0">
            <a:spAutoFit/>
          </a:bodyPr>
          <a:lstStyle/>
          <a:p>
            <a:pPr lvl="0">
              <a:spcBef>
                <a:spcPct val="20000"/>
              </a:spcBef>
              <a:buClr>
                <a:srgbClr val="AA2B1E"/>
              </a:buClr>
              <a:buSzPct val="85000"/>
            </a:pPr>
            <a:r>
              <a:rPr lang="en-GB" sz="4800" b="1" dirty="0">
                <a:solidFill>
                  <a:prstClr val="black"/>
                </a:solidFill>
                <a:latin typeface="Franklin Gothic Book"/>
              </a:rPr>
              <a:t>Why does an overtly religious man like to sniff women’s feet in the midnight hour? I would like to know this! Adanne, the protagonist in </a:t>
            </a:r>
            <a:r>
              <a:rPr lang="en-GB" sz="4800" b="1" i="1" dirty="0">
                <a:solidFill>
                  <a:prstClr val="black"/>
                </a:solidFill>
                <a:latin typeface="Franklin Gothic Book"/>
              </a:rPr>
              <a:t>‘</a:t>
            </a:r>
            <a:r>
              <a:rPr lang="en-GB" sz="4800" b="1" i="1" dirty="0">
                <a:solidFill>
                  <a:srgbClr val="FF0000"/>
                </a:solidFill>
                <a:latin typeface="Franklin Gothic Book"/>
              </a:rPr>
              <a:t>For my Girls’ </a:t>
            </a:r>
            <a:r>
              <a:rPr lang="en-GB" sz="4800" b="1" dirty="0">
                <a:solidFill>
                  <a:prstClr val="black"/>
                </a:solidFill>
                <a:latin typeface="Franklin Gothic Book"/>
              </a:rPr>
              <a:t>wears an eye-patch. Why? Distinct characteristics amongst your characters draws the audience in and </a:t>
            </a:r>
            <a:r>
              <a:rPr lang="en-GB" sz="4800" b="1" dirty="0" smtClean="0">
                <a:solidFill>
                  <a:prstClr val="black"/>
                </a:solidFill>
                <a:latin typeface="Franklin Gothic Book"/>
              </a:rPr>
              <a:t>drives them to seek </a:t>
            </a:r>
            <a:r>
              <a:rPr lang="en-GB" sz="4800" b="1" dirty="0">
                <a:solidFill>
                  <a:prstClr val="black"/>
                </a:solidFill>
                <a:latin typeface="Franklin Gothic Book"/>
              </a:rPr>
              <a:t>an answer.</a:t>
            </a:r>
            <a:endParaRPr lang="en-GB" sz="4800" b="1" dirty="0">
              <a:solidFill>
                <a:prstClr val="black"/>
              </a:solidFill>
              <a:latin typeface="Franklin Gothic Book"/>
            </a:endParaRPr>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753600" y="647700"/>
            <a:ext cx="8001000" cy="9143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61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6999"/>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304800" y="3695700"/>
            <a:ext cx="7086600" cy="1200329"/>
          </a:xfrm>
          <a:prstGeom prst="rect">
            <a:avLst/>
          </a:prstGeom>
          <a:noFill/>
        </p:spPr>
        <p:txBody>
          <a:bodyPr wrap="square" rtlCol="0">
            <a:spAutoFit/>
          </a:bodyPr>
          <a:lstStyle/>
          <a:p>
            <a:r>
              <a:rPr lang="en-GB" sz="7200" dirty="0" smtClean="0">
                <a:solidFill>
                  <a:schemeClr val="accent5"/>
                </a:solidFill>
                <a:latin typeface="Constantia" pitchFamily="18" charset="0"/>
              </a:rPr>
              <a:t>EMPATHY</a:t>
            </a:r>
            <a:endParaRPr lang="en-GB" sz="7200" dirty="0">
              <a:solidFill>
                <a:schemeClr val="accent5"/>
              </a:solidFill>
              <a:latin typeface="Constantia" pitchFamily="18" charset="0"/>
            </a:endParaRPr>
          </a:p>
        </p:txBody>
      </p:sp>
    </p:spTree>
    <p:extLst>
      <p:ext uri="{BB962C8B-B14F-4D97-AF65-F5344CB8AC3E}">
        <p14:creationId xmlns:p14="http://schemas.microsoft.com/office/powerpoint/2010/main" val="27177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8288000" cy="10286999"/>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endParaRPr/>
          </a:p>
        </p:txBody>
      </p:sp>
      <p:sp>
        <p:nvSpPr>
          <p:cNvPr id="2" name="object 2"/>
          <p:cNvSpPr/>
          <p:nvPr/>
        </p:nvSpPr>
        <p:spPr>
          <a:xfrm>
            <a:off x="0" y="-1028700"/>
            <a:ext cx="18288000" cy="228600"/>
          </a:xfrm>
          <a:prstGeom prst="rect">
            <a:avLst/>
          </a:prstGeom>
          <a:blipFill>
            <a:blip r:embed="rId3" cstate="print"/>
            <a:stretch>
              <a:fillRect/>
            </a:stretch>
          </a:blipFill>
        </p:spPr>
        <p:txBody>
          <a:bodyPr wrap="square" lIns="0" tIns="0" rIns="0" bIns="0" rtlCol="0"/>
          <a:lstStyle/>
          <a:p>
            <a:endParaRPr/>
          </a:p>
        </p:txBody>
      </p:sp>
      <p:sp>
        <p:nvSpPr>
          <p:cNvPr id="4" name="TextBox 3"/>
          <p:cNvSpPr txBox="1"/>
          <p:nvPr/>
        </p:nvSpPr>
        <p:spPr>
          <a:xfrm>
            <a:off x="1295400" y="1181100"/>
            <a:ext cx="15544800" cy="8402300"/>
          </a:xfrm>
          <a:prstGeom prst="rect">
            <a:avLst/>
          </a:prstGeom>
          <a:noFill/>
        </p:spPr>
        <p:txBody>
          <a:bodyPr wrap="square" rtlCol="0">
            <a:spAutoFit/>
          </a:bodyPr>
          <a:lstStyle/>
          <a:p>
            <a:pPr lvl="0">
              <a:spcBef>
                <a:spcPct val="20000"/>
              </a:spcBef>
              <a:buClr>
                <a:srgbClr val="AA2B1E"/>
              </a:buClr>
              <a:buSzPct val="85000"/>
            </a:pPr>
            <a:r>
              <a:rPr lang="en-GB" sz="5400" b="1" dirty="0">
                <a:solidFill>
                  <a:prstClr val="black"/>
                </a:solidFill>
                <a:latin typeface="Franklin Gothic Book"/>
              </a:rPr>
              <a:t>T</a:t>
            </a:r>
            <a:r>
              <a:rPr lang="en-GB" sz="5400" b="1" dirty="0" smtClean="0">
                <a:solidFill>
                  <a:prstClr val="black"/>
                </a:solidFill>
                <a:latin typeface="Franklin Gothic Book"/>
              </a:rPr>
              <a:t>he </a:t>
            </a:r>
            <a:r>
              <a:rPr lang="en-GB" sz="5400" b="1" dirty="0">
                <a:solidFill>
                  <a:prstClr val="black"/>
                </a:solidFill>
                <a:latin typeface="Franklin Gothic Book"/>
              </a:rPr>
              <a:t>character must be distinct </a:t>
            </a:r>
            <a:r>
              <a:rPr lang="en-GB" sz="5400" b="1" dirty="0" smtClean="0">
                <a:solidFill>
                  <a:prstClr val="black"/>
                </a:solidFill>
                <a:latin typeface="Franklin Gothic Book"/>
              </a:rPr>
              <a:t>but she </a:t>
            </a:r>
            <a:r>
              <a:rPr lang="en-GB" sz="5400" b="1" dirty="0">
                <a:solidFill>
                  <a:prstClr val="black"/>
                </a:solidFill>
                <a:latin typeface="Franklin Gothic Book"/>
              </a:rPr>
              <a:t>must also possess a humanity or frailty that ensures that the audience can relate with </a:t>
            </a:r>
            <a:r>
              <a:rPr lang="en-GB" sz="5400" b="1" dirty="0" smtClean="0">
                <a:solidFill>
                  <a:prstClr val="black"/>
                </a:solidFill>
                <a:latin typeface="Franklin Gothic Book"/>
              </a:rPr>
              <a:t>her </a:t>
            </a:r>
            <a:r>
              <a:rPr lang="en-GB" sz="5400" b="1" dirty="0">
                <a:solidFill>
                  <a:prstClr val="black"/>
                </a:solidFill>
                <a:latin typeface="Franklin Gothic Book"/>
              </a:rPr>
              <a:t>struggles and challenges. An empathetic character ensures that the audience can connect with and experience the character’s feeling. The character must possess a sense of humanity, must fail and </a:t>
            </a:r>
            <a:r>
              <a:rPr lang="en-GB" sz="5400" b="1" dirty="0" smtClean="0">
                <a:solidFill>
                  <a:prstClr val="black"/>
                </a:solidFill>
                <a:latin typeface="Franklin Gothic Book"/>
              </a:rPr>
              <a:t>succeed, triumph, be defeated, achieve, suffer setbacks and see the light at the end of the tunnel which is a potpourri of life and living. </a:t>
            </a:r>
            <a:endParaRPr lang="en-GB" sz="5400" b="1" dirty="0">
              <a:solidFill>
                <a:prstClr val="black"/>
              </a:solidFill>
              <a:latin typeface="Franklin Gothic Book"/>
            </a:endParaRPr>
          </a:p>
        </p:txBody>
      </p:sp>
    </p:spTree>
    <p:extLst>
      <p:ext uri="{BB962C8B-B14F-4D97-AF65-F5344CB8AC3E}">
        <p14:creationId xmlns:p14="http://schemas.microsoft.com/office/powerpoint/2010/main" val="309872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8288000" cy="10286999"/>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endParaRPr/>
          </a:p>
        </p:txBody>
      </p:sp>
      <p:sp>
        <p:nvSpPr>
          <p:cNvPr id="2" name="object 2"/>
          <p:cNvSpPr/>
          <p:nvPr/>
        </p:nvSpPr>
        <p:spPr>
          <a:xfrm>
            <a:off x="0" y="-1028700"/>
            <a:ext cx="18288000" cy="228600"/>
          </a:xfrm>
          <a:prstGeom prst="rect">
            <a:avLst/>
          </a:prstGeom>
          <a:blipFill>
            <a:blip r:embed="rId3" cstate="print"/>
            <a:stretch>
              <a:fillRect/>
            </a:stretch>
          </a:blipFill>
        </p:spPr>
        <p:txBody>
          <a:bodyPr wrap="square" lIns="0" tIns="0" rIns="0" bIns="0" rtlCol="0"/>
          <a:lstStyle/>
          <a:p>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636"/>
            <a:ext cx="7252855" cy="5029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614" y="266700"/>
            <a:ext cx="7429500" cy="40957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414" y="4629150"/>
            <a:ext cx="10058400" cy="56578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9692" y="65809"/>
            <a:ext cx="7240599" cy="10058400"/>
          </a:xfrm>
          <a:prstGeom prst="rect">
            <a:avLst/>
          </a:prstGeom>
        </p:spPr>
      </p:pic>
    </p:spTree>
    <p:extLst>
      <p:ext uri="{BB962C8B-B14F-4D97-AF65-F5344CB8AC3E}">
        <p14:creationId xmlns:p14="http://schemas.microsoft.com/office/powerpoint/2010/main" val="2546583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784</Words>
  <Application>Microsoft Office PowerPoint</Application>
  <PresentationFormat>Custom</PresentationFormat>
  <Paragraphs>48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Nkem-Eneanya</dc:creator>
  <cp:keywords>icanwritehub</cp:keywords>
  <cp:lastModifiedBy>Jennifer Eneanya</cp:lastModifiedBy>
  <cp:revision>10</cp:revision>
  <dcterms:created xsi:type="dcterms:W3CDTF">2018-07-17T11:23:06Z</dcterms:created>
  <dcterms:modified xsi:type="dcterms:W3CDTF">2018-07-20T12:21:10Z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2018-07-17T00:00:00Z</vt:filetime>
  </property>
  <property fmtid="{D5CDD505-2E9C-101B-9397-08002B2CF9AE}" pid="3" name="Creator">
    <vt:lpwstr>Canva</vt:lpwstr>
  </property>
  <property fmtid="{D5CDD505-2E9C-101B-9397-08002B2CF9AE}" pid="4" name="LastSaved">
    <vt:filetime>2018-07-17T00:00:00Z</vt:filetime>
  </property>
</Properties>
</file>