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90" r:id="rId5"/>
  </p:sldMasterIdLst>
  <p:notesMasterIdLst>
    <p:notesMasterId r:id="rId18"/>
  </p:notesMasterIdLst>
  <p:handoutMasterIdLst>
    <p:handoutMasterId r:id="rId19"/>
  </p:handoutMasterIdLst>
  <p:sldIdLst>
    <p:sldId id="290" r:id="rId6"/>
    <p:sldId id="298" r:id="rId7"/>
    <p:sldId id="273" r:id="rId8"/>
    <p:sldId id="300" r:id="rId9"/>
    <p:sldId id="276" r:id="rId10"/>
    <p:sldId id="301" r:id="rId11"/>
    <p:sldId id="302" r:id="rId12"/>
    <p:sldId id="303" r:id="rId13"/>
    <p:sldId id="278" r:id="rId14"/>
    <p:sldId id="294" r:id="rId15"/>
    <p:sldId id="280" r:id="rId16"/>
    <p:sldId id="293"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5602" autoAdjust="0"/>
  </p:normalViewPr>
  <p:slideViewPr>
    <p:cSldViewPr snapToGrid="0">
      <p:cViewPr varScale="1">
        <p:scale>
          <a:sx n="85" d="100"/>
          <a:sy n="85" d="100"/>
        </p:scale>
        <p:origin x="138" y="84"/>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EE95FC5-CD6B-4A50-9262-DC414E16C3EA}">
      <dgm:prSet custT="1"/>
      <dgm:spPr/>
      <dgm:t>
        <a:bodyPr lIns="72000" rIns="72000"/>
        <a:lstStyle/>
        <a:p>
          <a:r>
            <a:rPr lang="en-US" sz="1600" b="1">
              <a:solidFill>
                <a:schemeClr val="bg1"/>
              </a:solidFill>
            </a:rPr>
            <a:t>Lesson 1</a:t>
          </a:r>
          <a:r>
            <a:rPr lang="ru-RU" sz="1600" b="1">
              <a:solidFill>
                <a:schemeClr val="bg1"/>
              </a:solidFill>
            </a:rPr>
            <a:t>.</a:t>
          </a:r>
          <a:endParaRPr lang="en-US" sz="1600" b="1">
            <a:solidFill>
              <a:schemeClr val="bg1"/>
            </a:solidFill>
          </a:endParaRPr>
        </a:p>
        <a:p>
          <a:r>
            <a:rPr lang="en-US" sz="1600" b="1">
              <a:solidFill>
                <a:schemeClr val="bg1"/>
              </a:solidFill>
            </a:rPr>
            <a:t>Factoring Companies and Carrier Payments</a:t>
          </a:r>
        </a:p>
      </dgm:t>
    </dgm:pt>
    <dgm:pt modelId="{75374347-884B-4721-8CFF-DF080F5B1C79}" type="parTrans" cxnId="{B3F19EC2-A372-4EC3-BFE0-C62FFDFE3DF6}">
      <dgm:prSet/>
      <dgm:spPr/>
      <dgm:t>
        <a:bodyPr/>
        <a:lstStyle/>
        <a:p>
          <a:endParaRPr lang="en-US" sz="1600">
            <a:solidFill>
              <a:schemeClr val="bg1"/>
            </a:solidFill>
          </a:endParaRPr>
        </a:p>
      </dgm:t>
    </dgm:pt>
    <dgm:pt modelId="{C99EBBB1-E916-471C-83C9-ABE85B42AC26}" type="sibTrans" cxnId="{B3F19EC2-A372-4EC3-BFE0-C62FFDFE3DF6}">
      <dgm:prSet phldrT="1" phldr="0"/>
      <dgm:spPr/>
      <dgm:t>
        <a:bodyPr/>
        <a:lstStyle/>
        <a:p>
          <a:endParaRPr lang="en-US" sz="1600">
            <a:solidFill>
              <a:schemeClr val="bg1"/>
            </a:solidFill>
          </a:endParaRPr>
        </a:p>
      </dgm:t>
    </dgm:pt>
    <dgm:pt modelId="{F05611F0-8256-4954-B6CB-ED6B4F2DD397}">
      <dgm:prSet custT="1"/>
      <dgm:spPr/>
      <dgm:t>
        <a:bodyPr lIns="72000" rIns="72000"/>
        <a:lstStyle/>
        <a:p>
          <a:pPr marL="0" lvl="0" indent="0" defTabSz="933450">
            <a:spcBef>
              <a:spcPct val="0"/>
            </a:spcBef>
            <a:spcAft>
              <a:spcPct val="35000"/>
            </a:spcAft>
            <a:buNone/>
          </a:pPr>
          <a:r>
            <a:rPr lang="en-US" sz="1600" b="1" kern="1200">
              <a:solidFill>
                <a:schemeClr val="bg1"/>
              </a:solidFill>
              <a:latin typeface="Garamond" panose="02020404030301010803"/>
              <a:ea typeface="+mn-ea"/>
              <a:cs typeface="+mn-cs"/>
            </a:rPr>
            <a:t>Lesson 2.</a:t>
          </a:r>
        </a:p>
        <a:p>
          <a:pPr marL="0" lvl="0" defTabSz="1022350">
            <a:spcBef>
              <a:spcPct val="0"/>
            </a:spcBef>
            <a:spcAft>
              <a:spcPct val="35000"/>
            </a:spcAft>
            <a:buNone/>
          </a:pPr>
          <a:r>
            <a:rPr lang="en-US" sz="1600" kern="1200">
              <a:solidFill>
                <a:schemeClr val="bg1"/>
              </a:solidFill>
            </a:rPr>
            <a:t>How to Fill Out Broker &amp; Shipper Packets</a:t>
          </a:r>
        </a:p>
      </dgm:t>
    </dgm:pt>
    <dgm:pt modelId="{CD7328D6-9FAE-4506-9BDB-E06A571EC1D4}" type="parTrans" cxnId="{914FACD2-336A-4471-9E99-312B3F8EAB04}">
      <dgm:prSet/>
      <dgm:spPr/>
      <dgm:t>
        <a:bodyPr/>
        <a:lstStyle/>
        <a:p>
          <a:endParaRPr lang="en-US" sz="1600">
            <a:solidFill>
              <a:schemeClr val="bg1"/>
            </a:solidFill>
          </a:endParaRPr>
        </a:p>
      </dgm:t>
    </dgm:pt>
    <dgm:pt modelId="{6BD5265A-8333-420D-BDB2-65F10B3EBD76}" type="sibTrans" cxnId="{914FACD2-336A-4471-9E99-312B3F8EAB04}">
      <dgm:prSet phldrT="2" phldr="0"/>
      <dgm:spPr/>
      <dgm:t>
        <a:bodyPr/>
        <a:lstStyle/>
        <a:p>
          <a:endParaRPr lang="en-US" sz="1600">
            <a:solidFill>
              <a:schemeClr val="bg1"/>
            </a:solidFill>
          </a:endParaRPr>
        </a:p>
      </dgm:t>
    </dgm:pt>
    <dgm:pt modelId="{22625139-F93A-4F3F-A7AA-4923A01AEDF3}">
      <dgm:prSet custT="1"/>
      <dgm:spPr/>
      <dgm:t>
        <a:bodyPr lIns="72000" rIns="72000"/>
        <a:lstStyle/>
        <a:p>
          <a:pPr marL="0" lvl="0" indent="0" defTabSz="933450">
            <a:spcBef>
              <a:spcPct val="0"/>
            </a:spcBef>
            <a:spcAft>
              <a:spcPct val="35000"/>
            </a:spcAft>
            <a:buNone/>
          </a:pPr>
          <a:r>
            <a:rPr lang="en-US" sz="1600" b="1" kern="1200">
              <a:solidFill>
                <a:schemeClr val="bg1"/>
              </a:solidFill>
              <a:latin typeface="Garamond" panose="02020404030301010803"/>
              <a:ea typeface="+mn-ea"/>
              <a:cs typeface="+mn-cs"/>
            </a:rPr>
            <a:t>Lesson 3.</a:t>
          </a:r>
        </a:p>
        <a:p>
          <a:pPr marL="0" lvl="0" defTabSz="1022350">
            <a:spcBef>
              <a:spcPct val="0"/>
            </a:spcBef>
            <a:spcAft>
              <a:spcPct val="35000"/>
            </a:spcAft>
            <a:buNone/>
          </a:pPr>
          <a:r>
            <a:rPr lang="en-US" sz="1600" kern="1200">
              <a:solidFill>
                <a:schemeClr val="bg1"/>
              </a:solidFill>
            </a:rPr>
            <a:t>Rate Cons &amp; Detention Pay</a:t>
          </a:r>
        </a:p>
      </dgm:t>
    </dgm:pt>
    <dgm:pt modelId="{F549A0EB-6BE9-4749-8336-B02A279AE302}" type="parTrans" cxnId="{FC7721F0-429B-4CE7-BE98-C2F3C41FE9C7}">
      <dgm:prSet/>
      <dgm:spPr/>
      <dgm:t>
        <a:bodyPr/>
        <a:lstStyle/>
        <a:p>
          <a:endParaRPr lang="en-US" sz="1600">
            <a:solidFill>
              <a:schemeClr val="bg1"/>
            </a:solidFill>
          </a:endParaRPr>
        </a:p>
      </dgm:t>
    </dgm:pt>
    <dgm:pt modelId="{A8E2FA08-4DD4-4654-A85D-9A99162D6201}" type="sibTrans" cxnId="{FC7721F0-429B-4CE7-BE98-C2F3C41FE9C7}">
      <dgm:prSet phldrT="3" phldr="0"/>
      <dgm:spPr/>
      <dgm:t>
        <a:bodyPr/>
        <a:lstStyle/>
        <a:p>
          <a:endParaRPr lang="en-US" sz="1600">
            <a:solidFill>
              <a:schemeClr val="bg1"/>
            </a:solidFill>
          </a:endParaRPr>
        </a:p>
      </dgm:t>
    </dgm:pt>
    <dgm:pt modelId="{140952D0-0E1D-4F48-9F16-53581487CFA0}">
      <dgm:prSet custT="1"/>
      <dgm:spPr/>
      <dgm:t>
        <a:bodyPr lIns="72000" rIns="72000"/>
        <a:lstStyle/>
        <a:p>
          <a:pPr marL="0" lvl="0" indent="0" defTabSz="933450">
            <a:spcBef>
              <a:spcPct val="0"/>
            </a:spcBef>
            <a:spcAft>
              <a:spcPct val="35000"/>
            </a:spcAft>
            <a:buNone/>
          </a:pPr>
          <a:r>
            <a:rPr lang="en-US" sz="1600" b="1" kern="1200" dirty="0">
              <a:solidFill>
                <a:schemeClr val="bg1"/>
              </a:solidFill>
              <a:latin typeface="Garamond" panose="02020404030301010803"/>
              <a:ea typeface="+mn-ea"/>
              <a:cs typeface="+mn-cs"/>
            </a:rPr>
            <a:t>Lesson 4.</a:t>
          </a:r>
        </a:p>
        <a:p>
          <a:pPr marL="0" lvl="0" defTabSz="1022350">
            <a:spcBef>
              <a:spcPct val="0"/>
            </a:spcBef>
            <a:spcAft>
              <a:spcPct val="35000"/>
            </a:spcAft>
            <a:buNone/>
          </a:pPr>
          <a:r>
            <a:rPr lang="en-US" sz="1600" kern="1200" dirty="0">
              <a:solidFill>
                <a:schemeClr val="bg1"/>
              </a:solidFill>
            </a:rPr>
            <a:t>Understanding Authorities Age &amp; Adding Shipper to Carriers COI</a:t>
          </a:r>
        </a:p>
      </dgm:t>
    </dgm:pt>
    <dgm:pt modelId="{790C446F-6917-41E7-BE01-7AFE2676D505}" type="parTrans" cxnId="{B07163E8-ADEC-492A-8F07-7E5786AB23AE}">
      <dgm:prSet/>
      <dgm:spPr/>
      <dgm:t>
        <a:bodyPr/>
        <a:lstStyle/>
        <a:p>
          <a:endParaRPr lang="en-US" sz="1600">
            <a:solidFill>
              <a:schemeClr val="bg1"/>
            </a:solidFill>
          </a:endParaRPr>
        </a:p>
      </dgm:t>
    </dgm:pt>
    <dgm:pt modelId="{2804F27C-9BA9-4D07-AB02-74BE7DFA2C0E}" type="sibTrans" cxnId="{B07163E8-ADEC-492A-8F07-7E5786AB23AE}">
      <dgm:prSet phldrT="4" phldr="0"/>
      <dgm:spPr/>
      <dgm:t>
        <a:bodyPr/>
        <a:lstStyle/>
        <a:p>
          <a:endParaRPr lang="en-US" sz="1600">
            <a:solidFill>
              <a:schemeClr val="bg1"/>
            </a:solidFill>
          </a:endParaRPr>
        </a:p>
      </dgm:t>
    </dgm:pt>
    <dgm:pt modelId="{C2F8C7F7-44C4-414A-BCCD-56E91DD0A777}">
      <dgm:prSet custT="1"/>
      <dgm:spPr/>
      <dgm:t>
        <a:bodyPr lIns="72000" rIns="72000"/>
        <a:lstStyle/>
        <a:p>
          <a:pPr marL="0" lvl="0" indent="0" defTabSz="933450">
            <a:spcBef>
              <a:spcPct val="0"/>
            </a:spcBef>
            <a:spcAft>
              <a:spcPct val="35000"/>
            </a:spcAft>
            <a:buNone/>
          </a:pPr>
          <a:r>
            <a:rPr lang="en-US" sz="1600" b="1" kern="1200">
              <a:solidFill>
                <a:schemeClr val="bg1"/>
              </a:solidFill>
              <a:latin typeface="Garamond" panose="02020404030301010803"/>
              <a:ea typeface="+mn-ea"/>
              <a:cs typeface="+mn-cs"/>
            </a:rPr>
            <a:t>Lesson 5.</a:t>
          </a:r>
        </a:p>
        <a:p>
          <a:pPr marL="0" lvl="0" defTabSz="1022350">
            <a:spcBef>
              <a:spcPct val="0"/>
            </a:spcBef>
            <a:spcAft>
              <a:spcPct val="35000"/>
            </a:spcAft>
            <a:buNone/>
          </a:pPr>
          <a:r>
            <a:rPr lang="en-US" sz="1600" kern="1200">
              <a:solidFill>
                <a:schemeClr val="bg1"/>
              </a:solidFill>
            </a:rPr>
            <a:t>Billing Carriers</a:t>
          </a:r>
        </a:p>
      </dgm:t>
    </dgm:pt>
    <dgm:pt modelId="{E6C6DF88-9436-40D7-BA84-18FE896A6151}" type="parTrans" cxnId="{14D43B81-F92D-4CD8-9D1E-78CBF092C750}">
      <dgm:prSet/>
      <dgm:spPr/>
      <dgm:t>
        <a:bodyPr/>
        <a:lstStyle/>
        <a:p>
          <a:endParaRPr lang="en-US" sz="1600">
            <a:solidFill>
              <a:schemeClr val="bg1"/>
            </a:solidFill>
          </a:endParaRPr>
        </a:p>
      </dgm:t>
    </dgm:pt>
    <dgm:pt modelId="{4E39967D-43EF-4F15-814A-2F491D900D43}" type="sibTrans" cxnId="{14D43B81-F92D-4CD8-9D1E-78CBF092C750}">
      <dgm:prSet phldrT="5" phldr="0"/>
      <dgm:spPr/>
      <dgm:t>
        <a:bodyPr/>
        <a:lstStyle/>
        <a:p>
          <a:endParaRPr lang="en-US" sz="1600">
            <a:solidFill>
              <a:schemeClr val="bg1"/>
            </a:solidFill>
          </a:endParaRPr>
        </a:p>
      </dgm:t>
    </dgm:pt>
    <dgm:pt modelId="{3C78FABC-9B6B-4387-98C9-92A4936F787C}" type="pres">
      <dgm:prSet presAssocID="{D0F07F19-1F50-4B42-A7A0-278DF9D25BB1}" presName="diagram" presStyleCnt="0">
        <dgm:presLayoutVars>
          <dgm:dir/>
          <dgm:resizeHandles val="exact"/>
        </dgm:presLayoutVars>
      </dgm:prSet>
      <dgm:spPr/>
    </dgm:pt>
    <dgm:pt modelId="{A7DA29A0-D44A-4235-8350-74E9CB8AA2D1}" type="pres">
      <dgm:prSet presAssocID="{2EE95FC5-CD6B-4A50-9262-DC414E16C3EA}" presName="node" presStyleLbl="node1" presStyleIdx="0" presStyleCnt="5">
        <dgm:presLayoutVars>
          <dgm:bulletEnabled val="1"/>
        </dgm:presLayoutVars>
      </dgm:prSet>
      <dgm:spPr/>
    </dgm:pt>
    <dgm:pt modelId="{47EB11DA-785A-4F2E-AC4C-AA05114D0CA6}" type="pres">
      <dgm:prSet presAssocID="{C99EBBB1-E916-471C-83C9-ABE85B42AC26}" presName="sibTrans" presStyleCnt="0"/>
      <dgm:spPr/>
    </dgm:pt>
    <dgm:pt modelId="{80BCF431-C140-4DF1-9B74-B268F99B92C4}" type="pres">
      <dgm:prSet presAssocID="{F05611F0-8256-4954-B6CB-ED6B4F2DD397}" presName="node" presStyleLbl="node1" presStyleIdx="1" presStyleCnt="5">
        <dgm:presLayoutVars>
          <dgm:bulletEnabled val="1"/>
        </dgm:presLayoutVars>
      </dgm:prSet>
      <dgm:spPr/>
    </dgm:pt>
    <dgm:pt modelId="{E2D7AB3C-AF1A-4BC8-994A-82A5CE5158A2}" type="pres">
      <dgm:prSet presAssocID="{6BD5265A-8333-420D-BDB2-65F10B3EBD76}" presName="sibTrans" presStyleCnt="0"/>
      <dgm:spPr/>
    </dgm:pt>
    <dgm:pt modelId="{57A48530-0198-4AB3-BA35-FA2957CA2A22}" type="pres">
      <dgm:prSet presAssocID="{22625139-F93A-4F3F-A7AA-4923A01AEDF3}" presName="node" presStyleLbl="node1" presStyleIdx="2" presStyleCnt="5">
        <dgm:presLayoutVars>
          <dgm:bulletEnabled val="1"/>
        </dgm:presLayoutVars>
      </dgm:prSet>
      <dgm:spPr/>
    </dgm:pt>
    <dgm:pt modelId="{D76E62A4-3DD0-4B3F-9177-70E834DB9E0A}" type="pres">
      <dgm:prSet presAssocID="{A8E2FA08-4DD4-4654-A85D-9A99162D6201}" presName="sibTrans" presStyleCnt="0"/>
      <dgm:spPr/>
    </dgm:pt>
    <dgm:pt modelId="{DBDC3FF1-03C5-4EEC-8BC6-FBD91F89EE8B}" type="pres">
      <dgm:prSet presAssocID="{140952D0-0E1D-4F48-9F16-53581487CFA0}" presName="node" presStyleLbl="node1" presStyleIdx="3" presStyleCnt="5">
        <dgm:presLayoutVars>
          <dgm:bulletEnabled val="1"/>
        </dgm:presLayoutVars>
      </dgm:prSet>
      <dgm:spPr/>
    </dgm:pt>
    <dgm:pt modelId="{8F8ABA20-74CB-4EB4-BF54-87016A429A99}" type="pres">
      <dgm:prSet presAssocID="{2804F27C-9BA9-4D07-AB02-74BE7DFA2C0E}" presName="sibTrans" presStyleCnt="0"/>
      <dgm:spPr/>
    </dgm:pt>
    <dgm:pt modelId="{83D88B17-1386-4DF8-B20E-780DDCE29180}" type="pres">
      <dgm:prSet presAssocID="{C2F8C7F7-44C4-414A-BCCD-56E91DD0A777}" presName="node" presStyleLbl="node1" presStyleIdx="4" presStyleCnt="5">
        <dgm:presLayoutVars>
          <dgm:bulletEnabled val="1"/>
        </dgm:presLayoutVars>
      </dgm:prSet>
      <dgm:spPr/>
    </dgm:pt>
  </dgm:ptLst>
  <dgm:cxnLst>
    <dgm:cxn modelId="{155EC71D-F9C9-4469-8BB5-681EEF0406C4}" type="presOf" srcId="{C2F8C7F7-44C4-414A-BCCD-56E91DD0A777}" destId="{83D88B17-1386-4DF8-B20E-780DDCE29180}" srcOrd="0" destOrd="0" presId="urn:microsoft.com/office/officeart/2005/8/layout/default"/>
    <dgm:cxn modelId="{CB164541-0A75-4B3D-A859-877DE09B032B}" type="presOf" srcId="{D0F07F19-1F50-4B42-A7A0-278DF9D25BB1}" destId="{3C78FABC-9B6B-4387-98C9-92A4936F787C}" srcOrd="0" destOrd="0" presId="urn:microsoft.com/office/officeart/2005/8/layout/default"/>
    <dgm:cxn modelId="{B1885649-AE38-481E-AADD-1BA5A43B7CC3}" type="presOf" srcId="{140952D0-0E1D-4F48-9F16-53581487CFA0}" destId="{DBDC3FF1-03C5-4EEC-8BC6-FBD91F89EE8B}" srcOrd="0" destOrd="0" presId="urn:microsoft.com/office/officeart/2005/8/layout/default"/>
    <dgm:cxn modelId="{5E70D56B-6839-4131-9E73-6B354E418BF9}" type="presOf" srcId="{2EE95FC5-CD6B-4A50-9262-DC414E16C3EA}" destId="{A7DA29A0-D44A-4235-8350-74E9CB8AA2D1}" srcOrd="0" destOrd="0" presId="urn:microsoft.com/office/officeart/2005/8/layout/default"/>
    <dgm:cxn modelId="{14D43B81-F92D-4CD8-9D1E-78CBF092C750}" srcId="{D0F07F19-1F50-4B42-A7A0-278DF9D25BB1}" destId="{C2F8C7F7-44C4-414A-BCCD-56E91DD0A777}" srcOrd="4" destOrd="0" parTransId="{E6C6DF88-9436-40D7-BA84-18FE896A6151}" sibTransId="{4E39967D-43EF-4F15-814A-2F491D900D43}"/>
    <dgm:cxn modelId="{F74EB2AB-5334-4B7F-9EAC-BE46757A12CC}" type="presOf" srcId="{F05611F0-8256-4954-B6CB-ED6B4F2DD397}" destId="{80BCF431-C140-4DF1-9B74-B268F99B92C4}" srcOrd="0" destOrd="0" presId="urn:microsoft.com/office/officeart/2005/8/layout/default"/>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E99C3CD8-E1FF-4738-AB36-325602DB5863}" type="presOf" srcId="{22625139-F93A-4F3F-A7AA-4923A01AEDF3}" destId="{57A48530-0198-4AB3-BA35-FA2957CA2A22}"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B2C47593-5CBC-45A8-B7BC-BF056B03C9E7}" type="presParOf" srcId="{3C78FABC-9B6B-4387-98C9-92A4936F787C}" destId="{A7DA29A0-D44A-4235-8350-74E9CB8AA2D1}" srcOrd="0" destOrd="0" presId="urn:microsoft.com/office/officeart/2005/8/layout/default"/>
    <dgm:cxn modelId="{1C26E210-461A-4793-8905-9807F9FF3FFC}" type="presParOf" srcId="{3C78FABC-9B6B-4387-98C9-92A4936F787C}" destId="{47EB11DA-785A-4F2E-AC4C-AA05114D0CA6}" srcOrd="1" destOrd="0" presId="urn:microsoft.com/office/officeart/2005/8/layout/default"/>
    <dgm:cxn modelId="{A66B91BB-C6EF-4A55-97D2-21ADB15C24BA}" type="presParOf" srcId="{3C78FABC-9B6B-4387-98C9-92A4936F787C}" destId="{80BCF431-C140-4DF1-9B74-B268F99B92C4}" srcOrd="2" destOrd="0" presId="urn:microsoft.com/office/officeart/2005/8/layout/default"/>
    <dgm:cxn modelId="{2AAB34D8-7A47-443A-BE4E-CCF6691C6A13}" type="presParOf" srcId="{3C78FABC-9B6B-4387-98C9-92A4936F787C}" destId="{E2D7AB3C-AF1A-4BC8-994A-82A5CE5158A2}" srcOrd="3" destOrd="0" presId="urn:microsoft.com/office/officeart/2005/8/layout/default"/>
    <dgm:cxn modelId="{FDED43EF-E80A-4661-8951-4C3862A9E00B}" type="presParOf" srcId="{3C78FABC-9B6B-4387-98C9-92A4936F787C}" destId="{57A48530-0198-4AB3-BA35-FA2957CA2A22}" srcOrd="4" destOrd="0" presId="urn:microsoft.com/office/officeart/2005/8/layout/default"/>
    <dgm:cxn modelId="{A3B4C605-8F4A-4095-88E4-0716DF6A6A04}" type="presParOf" srcId="{3C78FABC-9B6B-4387-98C9-92A4936F787C}" destId="{D76E62A4-3DD0-4B3F-9177-70E834DB9E0A}" srcOrd="5" destOrd="0" presId="urn:microsoft.com/office/officeart/2005/8/layout/default"/>
    <dgm:cxn modelId="{F6D809F7-5547-4937-947B-A7D3B24891C5}" type="presParOf" srcId="{3C78FABC-9B6B-4387-98C9-92A4936F787C}" destId="{DBDC3FF1-03C5-4EEC-8BC6-FBD91F89EE8B}" srcOrd="6" destOrd="0" presId="urn:microsoft.com/office/officeart/2005/8/layout/default"/>
    <dgm:cxn modelId="{B80EAD24-2B0F-49F7-BE7B-5DD098F0C783}" type="presParOf" srcId="{3C78FABC-9B6B-4387-98C9-92A4936F787C}" destId="{8F8ABA20-74CB-4EB4-BF54-87016A429A99}" srcOrd="7" destOrd="0" presId="urn:microsoft.com/office/officeart/2005/8/layout/default"/>
    <dgm:cxn modelId="{47113ABF-4C5F-4492-8405-88E05AD17089}" type="presParOf" srcId="{3C78FABC-9B6B-4387-98C9-92A4936F787C}" destId="{83D88B17-1386-4DF8-B20E-780DDCE2918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A29A0-D44A-4235-8350-74E9CB8AA2D1}">
      <dsp:nvSpPr>
        <dsp:cNvPr id="0" name=""/>
        <dsp:cNvSpPr/>
      </dsp:nvSpPr>
      <dsp:spPr>
        <a:xfrm>
          <a:off x="0" y="40290"/>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60960" rIns="7200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Lesson 1</a:t>
          </a:r>
          <a:r>
            <a:rPr lang="ru-RU" sz="1600" b="1" kern="1200">
              <a:solidFill>
                <a:schemeClr val="bg1"/>
              </a:solidFill>
            </a:rPr>
            <a:t>.</a:t>
          </a:r>
          <a:endParaRPr lang="en-US" sz="1600" b="1" kern="1200">
            <a:solidFill>
              <a:schemeClr val="bg1"/>
            </a:solidFill>
          </a:endParaRPr>
        </a:p>
        <a:p>
          <a:pPr marL="0" lvl="0" indent="0" algn="ctr" defTabSz="711200">
            <a:lnSpc>
              <a:spcPct val="90000"/>
            </a:lnSpc>
            <a:spcBef>
              <a:spcPct val="0"/>
            </a:spcBef>
            <a:spcAft>
              <a:spcPct val="35000"/>
            </a:spcAft>
            <a:buNone/>
          </a:pPr>
          <a:r>
            <a:rPr lang="en-US" sz="1600" b="1" kern="1200">
              <a:solidFill>
                <a:schemeClr val="bg1"/>
              </a:solidFill>
            </a:rPr>
            <a:t>Factoring Companies and Carrier Payments</a:t>
          </a:r>
        </a:p>
      </dsp:txBody>
      <dsp:txXfrm>
        <a:off x="0" y="40290"/>
        <a:ext cx="3286125" cy="1971675"/>
      </dsp:txXfrm>
    </dsp:sp>
    <dsp:sp modelId="{80BCF431-C140-4DF1-9B74-B268F99B92C4}">
      <dsp:nvSpPr>
        <dsp:cNvPr id="0" name=""/>
        <dsp:cNvSpPr/>
      </dsp:nvSpPr>
      <dsp:spPr>
        <a:xfrm>
          <a:off x="3614737" y="40290"/>
          <a:ext cx="3286125" cy="1971675"/>
        </a:xfrm>
        <a:prstGeom prst="rect">
          <a:avLst/>
        </a:prstGeom>
        <a:solidFill>
          <a:schemeClr val="accent5">
            <a:hueOff val="276562"/>
            <a:satOff val="3140"/>
            <a:lumOff val="2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60960" rIns="72000" bIns="60960" numCol="1" spcCol="1270" anchor="ctr" anchorCtr="0">
          <a:noAutofit/>
        </a:bodyPr>
        <a:lstStyle/>
        <a:p>
          <a:pPr marL="0" lvl="0" indent="0" algn="ctr" defTabSz="933450">
            <a:lnSpc>
              <a:spcPct val="90000"/>
            </a:lnSpc>
            <a:spcBef>
              <a:spcPct val="0"/>
            </a:spcBef>
            <a:spcAft>
              <a:spcPct val="35000"/>
            </a:spcAft>
            <a:buNone/>
          </a:pPr>
          <a:r>
            <a:rPr lang="en-US" sz="1600" b="1" kern="1200">
              <a:solidFill>
                <a:schemeClr val="bg1"/>
              </a:solidFill>
              <a:latin typeface="Garamond" panose="02020404030301010803"/>
              <a:ea typeface="+mn-ea"/>
              <a:cs typeface="+mn-cs"/>
            </a:rPr>
            <a:t>Lesson 2.</a:t>
          </a:r>
        </a:p>
        <a:p>
          <a:pPr marL="0" lvl="0" algn="ctr" defTabSz="1022350">
            <a:lnSpc>
              <a:spcPct val="90000"/>
            </a:lnSpc>
            <a:spcBef>
              <a:spcPct val="0"/>
            </a:spcBef>
            <a:spcAft>
              <a:spcPct val="35000"/>
            </a:spcAft>
            <a:buNone/>
          </a:pPr>
          <a:r>
            <a:rPr lang="en-US" sz="1600" kern="1200">
              <a:solidFill>
                <a:schemeClr val="bg1"/>
              </a:solidFill>
            </a:rPr>
            <a:t>How to Fill Out Broker &amp; Shipper Packets</a:t>
          </a:r>
        </a:p>
      </dsp:txBody>
      <dsp:txXfrm>
        <a:off x="3614737" y="40290"/>
        <a:ext cx="3286125" cy="1971675"/>
      </dsp:txXfrm>
    </dsp:sp>
    <dsp:sp modelId="{57A48530-0198-4AB3-BA35-FA2957CA2A22}">
      <dsp:nvSpPr>
        <dsp:cNvPr id="0" name=""/>
        <dsp:cNvSpPr/>
      </dsp:nvSpPr>
      <dsp:spPr>
        <a:xfrm>
          <a:off x="7229475" y="40290"/>
          <a:ext cx="3286125" cy="1971675"/>
        </a:xfrm>
        <a:prstGeom prst="rect">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60960" rIns="72000" bIns="60960" numCol="1" spcCol="1270" anchor="ctr" anchorCtr="0">
          <a:noAutofit/>
        </a:bodyPr>
        <a:lstStyle/>
        <a:p>
          <a:pPr marL="0" lvl="0" indent="0" algn="ctr" defTabSz="933450">
            <a:lnSpc>
              <a:spcPct val="90000"/>
            </a:lnSpc>
            <a:spcBef>
              <a:spcPct val="0"/>
            </a:spcBef>
            <a:spcAft>
              <a:spcPct val="35000"/>
            </a:spcAft>
            <a:buNone/>
          </a:pPr>
          <a:r>
            <a:rPr lang="en-US" sz="1600" b="1" kern="1200">
              <a:solidFill>
                <a:schemeClr val="bg1"/>
              </a:solidFill>
              <a:latin typeface="Garamond" panose="02020404030301010803"/>
              <a:ea typeface="+mn-ea"/>
              <a:cs typeface="+mn-cs"/>
            </a:rPr>
            <a:t>Lesson 3.</a:t>
          </a:r>
        </a:p>
        <a:p>
          <a:pPr marL="0" lvl="0" algn="ctr" defTabSz="1022350">
            <a:lnSpc>
              <a:spcPct val="90000"/>
            </a:lnSpc>
            <a:spcBef>
              <a:spcPct val="0"/>
            </a:spcBef>
            <a:spcAft>
              <a:spcPct val="35000"/>
            </a:spcAft>
            <a:buNone/>
          </a:pPr>
          <a:r>
            <a:rPr lang="en-US" sz="1600" kern="1200">
              <a:solidFill>
                <a:schemeClr val="bg1"/>
              </a:solidFill>
            </a:rPr>
            <a:t>Rate Cons &amp; Detention Pay</a:t>
          </a:r>
        </a:p>
      </dsp:txBody>
      <dsp:txXfrm>
        <a:off x="7229475" y="40290"/>
        <a:ext cx="3286125" cy="1971675"/>
      </dsp:txXfrm>
    </dsp:sp>
    <dsp:sp modelId="{DBDC3FF1-03C5-4EEC-8BC6-FBD91F89EE8B}">
      <dsp:nvSpPr>
        <dsp:cNvPr id="0" name=""/>
        <dsp:cNvSpPr/>
      </dsp:nvSpPr>
      <dsp:spPr>
        <a:xfrm>
          <a:off x="1807368" y="2340578"/>
          <a:ext cx="3286125" cy="1971675"/>
        </a:xfrm>
        <a:prstGeom prst="rect">
          <a:avLst/>
        </a:prstGeom>
        <a:solidFill>
          <a:schemeClr val="accent5">
            <a:hueOff val="829686"/>
            <a:satOff val="9421"/>
            <a:lumOff val="8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60960" rIns="72000" bIns="60960" numCol="1" spcCol="1270" anchor="ctr" anchorCtr="0">
          <a:noAutofit/>
        </a:bodyPr>
        <a:lstStyle/>
        <a:p>
          <a:pPr marL="0" lvl="0" indent="0" algn="ctr" defTabSz="933450">
            <a:lnSpc>
              <a:spcPct val="90000"/>
            </a:lnSpc>
            <a:spcBef>
              <a:spcPct val="0"/>
            </a:spcBef>
            <a:spcAft>
              <a:spcPct val="35000"/>
            </a:spcAft>
            <a:buNone/>
          </a:pPr>
          <a:r>
            <a:rPr lang="en-US" sz="1600" b="1" kern="1200" dirty="0">
              <a:solidFill>
                <a:schemeClr val="bg1"/>
              </a:solidFill>
              <a:latin typeface="Garamond" panose="02020404030301010803"/>
              <a:ea typeface="+mn-ea"/>
              <a:cs typeface="+mn-cs"/>
            </a:rPr>
            <a:t>Lesson 4.</a:t>
          </a:r>
        </a:p>
        <a:p>
          <a:pPr marL="0" lvl="0" algn="ctr" defTabSz="1022350">
            <a:lnSpc>
              <a:spcPct val="90000"/>
            </a:lnSpc>
            <a:spcBef>
              <a:spcPct val="0"/>
            </a:spcBef>
            <a:spcAft>
              <a:spcPct val="35000"/>
            </a:spcAft>
            <a:buNone/>
          </a:pPr>
          <a:r>
            <a:rPr lang="en-US" sz="1600" kern="1200" dirty="0">
              <a:solidFill>
                <a:schemeClr val="bg1"/>
              </a:solidFill>
            </a:rPr>
            <a:t>Understanding Authorities Age &amp; Adding Shipper to Carriers COI</a:t>
          </a:r>
        </a:p>
      </dsp:txBody>
      <dsp:txXfrm>
        <a:off x="1807368" y="2340578"/>
        <a:ext cx="3286125" cy="1971675"/>
      </dsp:txXfrm>
    </dsp:sp>
    <dsp:sp modelId="{83D88B17-1386-4DF8-B20E-780DDCE29180}">
      <dsp:nvSpPr>
        <dsp:cNvPr id="0" name=""/>
        <dsp:cNvSpPr/>
      </dsp:nvSpPr>
      <dsp:spPr>
        <a:xfrm>
          <a:off x="5422106" y="2340578"/>
          <a:ext cx="3286125" cy="1971675"/>
        </a:xfrm>
        <a:prstGeom prst="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60960" rIns="72000" bIns="60960" numCol="1" spcCol="1270" anchor="ctr" anchorCtr="0">
          <a:noAutofit/>
        </a:bodyPr>
        <a:lstStyle/>
        <a:p>
          <a:pPr marL="0" lvl="0" indent="0" algn="ctr" defTabSz="933450">
            <a:lnSpc>
              <a:spcPct val="90000"/>
            </a:lnSpc>
            <a:spcBef>
              <a:spcPct val="0"/>
            </a:spcBef>
            <a:spcAft>
              <a:spcPct val="35000"/>
            </a:spcAft>
            <a:buNone/>
          </a:pPr>
          <a:r>
            <a:rPr lang="en-US" sz="1600" b="1" kern="1200">
              <a:solidFill>
                <a:schemeClr val="bg1"/>
              </a:solidFill>
              <a:latin typeface="Garamond" panose="02020404030301010803"/>
              <a:ea typeface="+mn-ea"/>
              <a:cs typeface="+mn-cs"/>
            </a:rPr>
            <a:t>Lesson 5.</a:t>
          </a:r>
        </a:p>
        <a:p>
          <a:pPr marL="0" lvl="0" algn="ctr" defTabSz="1022350">
            <a:lnSpc>
              <a:spcPct val="90000"/>
            </a:lnSpc>
            <a:spcBef>
              <a:spcPct val="0"/>
            </a:spcBef>
            <a:spcAft>
              <a:spcPct val="35000"/>
            </a:spcAft>
            <a:buNone/>
          </a:pPr>
          <a:r>
            <a:rPr lang="en-US" sz="1600" kern="1200">
              <a:solidFill>
                <a:schemeClr val="bg1"/>
              </a:solidFill>
            </a:rPr>
            <a:t>Billing Carriers</a:t>
          </a:r>
        </a:p>
      </dsp:txBody>
      <dsp:txXfrm>
        <a:off x="5422106" y="234057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1/22/22</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1/22/22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20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94200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66947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149280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9</a:t>
            </a:fld>
            <a:endParaRPr lang="en-US" dirty="0"/>
          </a:p>
        </p:txBody>
      </p:sp>
    </p:spTree>
    <p:extLst>
      <p:ext uri="{BB962C8B-B14F-4D97-AF65-F5344CB8AC3E}">
        <p14:creationId xmlns:p14="http://schemas.microsoft.com/office/powerpoint/2010/main" val="19277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10</a:t>
            </a:fld>
            <a:endParaRPr lang="en-US" dirty="0"/>
          </a:p>
        </p:txBody>
      </p:sp>
    </p:spTree>
    <p:extLst>
      <p:ext uri="{BB962C8B-B14F-4D97-AF65-F5344CB8AC3E}">
        <p14:creationId xmlns:p14="http://schemas.microsoft.com/office/powerpoint/2010/main" val="116729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11</a:t>
            </a:fld>
            <a:endParaRPr lang="en-US" dirty="0"/>
          </a:p>
        </p:txBody>
      </p:sp>
    </p:spTree>
    <p:extLst>
      <p:ext uri="{BB962C8B-B14F-4D97-AF65-F5344CB8AC3E}">
        <p14:creationId xmlns:p14="http://schemas.microsoft.com/office/powerpoint/2010/main" val="421776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12</a:t>
            </a:fld>
            <a:endParaRPr lang="en-US" dirty="0"/>
          </a:p>
        </p:txBody>
      </p:sp>
    </p:spTree>
    <p:extLst>
      <p:ext uri="{BB962C8B-B14F-4D97-AF65-F5344CB8AC3E}">
        <p14:creationId xmlns:p14="http://schemas.microsoft.com/office/powerpoint/2010/main" val="9958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5805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681730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781489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a:t>Click icon to add picture</a:t>
            </a:r>
            <a:endParaRPr lang="ru-RU"/>
          </a:p>
        </p:txBody>
      </p:sp>
      <p:sp>
        <p:nvSpPr>
          <p:cNvPr id="10" name="Picture Placeholder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a:t>Click icon to add picture</a:t>
            </a:r>
            <a:endParaRPr lang="ru-RU" dirty="0"/>
          </a:p>
        </p:txBody>
      </p:sp>
      <p:sp>
        <p:nvSpPr>
          <p:cNvPr id="8" name="Title 7"/>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98187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1/22/22</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171003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1039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59974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6199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41552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9372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96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30099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11347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32444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1/22/22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36508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729844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1014665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1/22/22</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355093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2129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9812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244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3602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6241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750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1/22/22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3295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1/22/22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7973172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1/22/22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75286691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s://youtu.be/K9UPJJr_uzQ" TargetMode="External"/><Relationship Id="rId5" Type="http://schemas.openxmlformats.org/officeDocument/2006/relationships/hyperlink" Target="https://youtu.be/hSJE7q9lPjs" TargetMode="External"/><Relationship Id="rId4" Type="http://schemas.openxmlformats.org/officeDocument/2006/relationships/hyperlink" Target="https://youtu.be/81YuludGFhc"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rotWithShape="1">
          <a:blip r:embed="rId3">
            <a:alphaModFix amt="45000"/>
          </a:blip>
          <a:srcRect/>
          <a:stretch/>
        </p:blipFill>
        <p:spPr>
          <a:xfrm>
            <a:off x="11" y="11"/>
            <a:ext cx="12191978" cy="6857988"/>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2" y="1695576"/>
            <a:ext cx="8652938" cy="2857191"/>
          </a:xfrm>
        </p:spPr>
        <p:txBody>
          <a:bodyPr anchor="ctr">
            <a:normAutofit/>
          </a:bodyPr>
          <a:lstStyle/>
          <a:p>
            <a:r>
              <a:rPr lang="en-US" sz="5900" dirty="0">
                <a:latin typeface="Garamond" panose="02020404030301010803" pitchFamily="18" charset="0"/>
              </a:rPr>
              <a:t>Building A Dispatching Service Module 3</a:t>
            </a:r>
            <a:endParaRPr lang="ru-RU" sz="5900" dirty="0">
              <a:latin typeface="Garamond" panose="02020404030301010803" pitchFamily="18" charset="0"/>
            </a:endParaRPr>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1769532" y="4623127"/>
            <a:ext cx="8655200" cy="457201"/>
          </a:xfrm>
        </p:spPr>
        <p:txBody>
          <a:bodyPr>
            <a:normAutofit/>
          </a:bodyPr>
          <a:lstStyle/>
          <a:p>
            <a:pPr>
              <a:spcAft>
                <a:spcPts val="600"/>
              </a:spcAft>
            </a:pPr>
            <a:r>
              <a:rPr lang="en-US" dirty="0"/>
              <a:t>Freight Dispatching</a:t>
            </a:r>
            <a:endParaRPr lang="ru-RU" dirty="0"/>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5C2D8AE-2A51-43C9-93E8-4B377C69977E}"/>
              </a:ext>
            </a:extLst>
          </p:cNvPr>
          <p:cNvSpPr>
            <a:spLocks noGrp="1"/>
          </p:cNvSpPr>
          <p:nvPr>
            <p:ph type="title"/>
          </p:nvPr>
        </p:nvSpPr>
        <p:spPr>
          <a:xfrm>
            <a:off x="836680" y="-165102"/>
            <a:ext cx="6002110" cy="1495425"/>
          </a:xfrm>
        </p:spPr>
        <p:txBody>
          <a:bodyPr vert="horz" lIns="91440" tIns="45720" rIns="91440" bIns="45720" rtlCol="0" anchor="ctr">
            <a:noAutofit/>
          </a:bodyPr>
          <a:lstStyle/>
          <a:p>
            <a:pPr algn="ctr"/>
            <a:r>
              <a:rPr lang="en-US" sz="2200" b="1" dirty="0">
                <a:latin typeface="Garamond" panose="02020404030301010803" pitchFamily="18" charset="0"/>
              </a:rPr>
              <a:t>Module 3</a:t>
            </a:r>
            <a:br>
              <a:rPr lang="en-US" sz="2400" b="1" dirty="0">
                <a:latin typeface="Garamond" panose="02020404030301010803" pitchFamily="18" charset="0"/>
              </a:rPr>
            </a:br>
            <a:r>
              <a:rPr lang="en-US" sz="2400" b="1" dirty="0">
                <a:latin typeface="Garamond" panose="02020404030301010803" pitchFamily="18" charset="0"/>
              </a:rPr>
              <a:t> Lesson 4:Understanding Authorities Age &amp; Adding Shippers to Carriers COI</a:t>
            </a:r>
          </a:p>
        </p:txBody>
      </p:sp>
      <p:sp>
        <p:nvSpPr>
          <p:cNvPr id="13" name="Text Placeholder 3">
            <a:extLst>
              <a:ext uri="{FF2B5EF4-FFF2-40B4-BE49-F238E27FC236}">
                <a16:creationId xmlns:a16="http://schemas.microsoft.com/office/drawing/2014/main" id="{5A1B00F9-CC1D-4C2D-B987-607685F3DEB9}"/>
              </a:ext>
            </a:extLst>
          </p:cNvPr>
          <p:cNvSpPr>
            <a:spLocks noGrp="1"/>
          </p:cNvSpPr>
          <p:nvPr>
            <p:ph type="body" sz="half" idx="2"/>
          </p:nvPr>
        </p:nvSpPr>
        <p:spPr>
          <a:xfrm>
            <a:off x="476030" y="1330322"/>
            <a:ext cx="6362760" cy="4511677"/>
          </a:xfrm>
        </p:spPr>
        <p:txBody>
          <a:bodyPr vert="horz" lIns="91440" tIns="45720" rIns="91440" bIns="45720" rtlCol="0">
            <a:noAutofit/>
          </a:bodyPr>
          <a:lstStyle/>
          <a:p>
            <a:pPr marL="28575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Not all shippers and brokers work with new authorities. The date on your carriers </a:t>
            </a:r>
            <a:r>
              <a:rPr lang="en-US" sz="1300" b="1" dirty="0">
                <a:latin typeface="Bookman Old Style" panose="02050604050505020204" pitchFamily="18" charset="0"/>
              </a:rPr>
              <a:t>MC</a:t>
            </a:r>
            <a:r>
              <a:rPr lang="en-US" sz="1300" dirty="0">
                <a:latin typeface="Bookman Old Style" panose="02050604050505020204" pitchFamily="18" charset="0"/>
              </a:rPr>
              <a:t> authority certificate, is the start date of their authority. It does not matter how long they have been driving, the only thing that matters is the </a:t>
            </a:r>
            <a:r>
              <a:rPr lang="en-US" sz="1300" b="1" dirty="0">
                <a:latin typeface="Bookman Old Style" panose="02050604050505020204" pitchFamily="18" charset="0"/>
              </a:rPr>
              <a:t>MC</a:t>
            </a:r>
            <a:r>
              <a:rPr lang="en-US" sz="1300" dirty="0">
                <a:latin typeface="Bookman Old Style" panose="02050604050505020204" pitchFamily="18" charset="0"/>
              </a:rPr>
              <a:t> authority date.</a:t>
            </a:r>
          </a:p>
          <a:p>
            <a:pPr marL="28575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Make a list of all shipper's name and min. authority date so you know who will accept what authorities. </a:t>
            </a:r>
          </a:p>
          <a:p>
            <a:pPr marL="28575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Some brokers will override your carrier's authority if they really need the load covered. This does not happen often.</a:t>
            </a:r>
          </a:p>
          <a:p>
            <a:pPr marL="28575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Majority of shippers require carrier to add shippers to </a:t>
            </a:r>
            <a:r>
              <a:rPr lang="en-US" sz="1300" b="1" dirty="0">
                <a:latin typeface="Bookman Old Style" panose="02050604050505020204" pitchFamily="18" charset="0"/>
              </a:rPr>
              <a:t>COI</a:t>
            </a:r>
            <a:r>
              <a:rPr lang="en-US" sz="1300" dirty="0">
                <a:latin typeface="Bookman Old Style" panose="02050604050505020204" pitchFamily="18" charset="0"/>
              </a:rPr>
              <a:t> (</a:t>
            </a:r>
            <a:r>
              <a:rPr lang="en-US" sz="1300" b="1" dirty="0">
                <a:latin typeface="Bookman Old Style" panose="02050604050505020204" pitchFamily="18" charset="0"/>
              </a:rPr>
              <a:t>certificate of insurance</a:t>
            </a:r>
            <a:r>
              <a:rPr lang="en-US" sz="1300" dirty="0">
                <a:latin typeface="Bookman Old Style" panose="02050604050505020204" pitchFamily="18" charset="0"/>
              </a:rPr>
              <a:t>).</a:t>
            </a:r>
          </a:p>
          <a:p>
            <a:pPr marL="28575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To add shipper to </a:t>
            </a:r>
            <a:r>
              <a:rPr lang="en-US" sz="1300" b="1" dirty="0">
                <a:latin typeface="Bookman Old Style" panose="02050604050505020204" pitchFamily="18" charset="0"/>
              </a:rPr>
              <a:t>COI</a:t>
            </a:r>
            <a:r>
              <a:rPr lang="en-US" sz="1300" dirty="0">
                <a:latin typeface="Bookman Old Style" panose="02050604050505020204" pitchFamily="18" charset="0"/>
              </a:rPr>
              <a:t>, forward the email from the broker or shipper to the carrier's insurance agent. Let the insurance agent know that you need them to add information provided in email to </a:t>
            </a:r>
            <a:r>
              <a:rPr lang="en-US" sz="1300" b="1" dirty="0">
                <a:latin typeface="Bookman Old Style" panose="02050604050505020204" pitchFamily="18" charset="0"/>
              </a:rPr>
              <a:t>COI</a:t>
            </a:r>
            <a:r>
              <a:rPr lang="en-US" sz="1300" dirty="0">
                <a:latin typeface="Bookman Old Style" panose="02050604050505020204" pitchFamily="18" charset="0"/>
              </a:rPr>
              <a:t> and sent back to you, shipper, or broker. Make sure you cc shipper or broker in email. </a:t>
            </a:r>
          </a:p>
          <a:p>
            <a:pPr marL="28575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If shipper or broker needs to be added to </a:t>
            </a:r>
            <a:r>
              <a:rPr lang="en-US" sz="1300" b="1" dirty="0">
                <a:latin typeface="Bookman Old Style" panose="02050604050505020204" pitchFamily="18" charset="0"/>
              </a:rPr>
              <a:t>COI</a:t>
            </a:r>
            <a:r>
              <a:rPr lang="en-US" sz="1300" dirty="0">
                <a:latin typeface="Bookman Old Style" panose="02050604050505020204" pitchFamily="18" charset="0"/>
              </a:rPr>
              <a:t> you will not be complaint and cannot accept load until they receive updated </a:t>
            </a:r>
            <a:r>
              <a:rPr lang="en-US" sz="1300" b="1" dirty="0">
                <a:latin typeface="Bookman Old Style" panose="02050604050505020204" pitchFamily="18" charset="0"/>
              </a:rPr>
              <a:t>COI</a:t>
            </a:r>
            <a:r>
              <a:rPr lang="en-US" sz="1300" dirty="0">
                <a:latin typeface="Bookman Old Style" panose="02050604050505020204" pitchFamily="18" charset="0"/>
              </a:rPr>
              <a:t>.</a:t>
            </a:r>
          </a:p>
          <a:p>
            <a:pPr marL="28575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Make sure you send the </a:t>
            </a:r>
            <a:r>
              <a:rPr lang="en-US" sz="1300" b="1" dirty="0">
                <a:latin typeface="Bookman Old Style" panose="02050604050505020204" pitchFamily="18" charset="0"/>
              </a:rPr>
              <a:t>COI</a:t>
            </a:r>
            <a:r>
              <a:rPr lang="en-US" sz="1300" dirty="0">
                <a:latin typeface="Bookman Old Style" panose="02050604050505020204" pitchFamily="18" charset="0"/>
              </a:rPr>
              <a:t> email before filling out the packet, this may take time. Once you have completed the carrier packet, call the insurance agent to see if they have received it, and how long it will take for them to send updated </a:t>
            </a:r>
            <a:r>
              <a:rPr lang="en-US" sz="1300" b="1" dirty="0">
                <a:latin typeface="Bookman Old Style" panose="02050604050505020204" pitchFamily="18" charset="0"/>
              </a:rPr>
              <a:t>COI</a:t>
            </a:r>
            <a:r>
              <a:rPr lang="en-US" sz="1300" dirty="0">
                <a:latin typeface="Bookman Old Style" panose="02050604050505020204" pitchFamily="18" charset="0"/>
              </a:rPr>
              <a:t>.</a:t>
            </a:r>
          </a:p>
        </p:txBody>
      </p:sp>
      <p:pic>
        <p:nvPicPr>
          <p:cNvPr id="6" name="Content Placeholder 5" descr="Woman with a laptop">
            <a:extLst>
              <a:ext uri="{FF2B5EF4-FFF2-40B4-BE49-F238E27FC236}">
                <a16:creationId xmlns:a16="http://schemas.microsoft.com/office/drawing/2014/main" id="{56C2B6AD-A8A8-4F16-8F43-F9B26F1BF0C3}"/>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6645" r="22933" b="2"/>
          <a:stretch/>
        </p:blipFill>
        <p:spPr>
          <a:xfrm>
            <a:off x="7199440" y="10"/>
            <a:ext cx="4992560" cy="6857990"/>
          </a:xfrm>
          <a:prstGeom prst="rect">
            <a:avLst/>
          </a:prstGeom>
          <a:noFill/>
          <a:effectLst/>
        </p:spPr>
      </p:pic>
    </p:spTree>
    <p:extLst>
      <p:ext uri="{BB962C8B-B14F-4D97-AF65-F5344CB8AC3E}">
        <p14:creationId xmlns:p14="http://schemas.microsoft.com/office/powerpoint/2010/main" val="4402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5233082" y="-354982"/>
            <a:ext cx="6586491" cy="1286160"/>
          </a:xfrm>
          <a:prstGeom prst="rect">
            <a:avLst/>
          </a:prstGeom>
        </p:spPr>
        <p:txBody>
          <a:bodyPr vert="horz" lIns="91440" tIns="45720" rIns="91440" bIns="45720" rtlCol="0" anchor="b">
            <a:normAutofit/>
          </a:bodyPr>
          <a:lstStyle/>
          <a:p>
            <a:pPr algn="ctr"/>
            <a:r>
              <a:rPr lang="en-US" sz="2600" b="1" dirty="0">
                <a:latin typeface="Garamond" panose="02020404030301010803" pitchFamily="18" charset="0"/>
              </a:rPr>
              <a:t>Module 3 </a:t>
            </a:r>
            <a:br>
              <a:rPr lang="en-US" sz="2600" b="1" dirty="0">
                <a:latin typeface="Garamond" panose="02020404030301010803" pitchFamily="18" charset="0"/>
              </a:rPr>
            </a:br>
            <a:r>
              <a:rPr lang="en-US" sz="2600" b="1" dirty="0">
                <a:latin typeface="Garamond" panose="02020404030301010803" pitchFamily="18" charset="0"/>
              </a:rPr>
              <a:t>Lesson 5: Billing Carriers</a:t>
            </a:r>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4965430" y="2115117"/>
            <a:ext cx="7121794" cy="4419600"/>
          </a:xfrm>
        </p:spPr>
        <p:txBody>
          <a:bodyPr vert="horz" lIns="91440" tIns="45720" rIns="91440" bIns="45720" rtlCol="0">
            <a:noAutofit/>
          </a:bodyPr>
          <a:lstStyle/>
          <a:p>
            <a:pPr marL="216000" indent="-228600">
              <a:spcBef>
                <a:spcPts val="900"/>
              </a:spcBef>
              <a:buClr>
                <a:schemeClr val="accent1"/>
              </a:buClr>
              <a:buFont typeface="Arial" panose="020B0604020202020204" pitchFamily="34" charset="0"/>
              <a:buChar char="•"/>
            </a:pPr>
            <a:r>
              <a:rPr lang="en-US" dirty="0">
                <a:latin typeface="Bookman Old Style" panose="02050604050505020204" pitchFamily="18" charset="0"/>
              </a:rPr>
              <a:t>Once your carrier has delivered the load you want to send them a bill. Make sure the driver sends </a:t>
            </a:r>
            <a:r>
              <a:rPr lang="en-US" b="1" dirty="0">
                <a:latin typeface="Bookman Old Style" panose="02050604050505020204" pitchFamily="18" charset="0"/>
              </a:rPr>
              <a:t>BOL</a:t>
            </a:r>
            <a:r>
              <a:rPr lang="en-US" dirty="0">
                <a:latin typeface="Bookman Old Style" panose="02050604050505020204" pitchFamily="18" charset="0"/>
              </a:rPr>
              <a:t> after delivery every time.</a:t>
            </a:r>
          </a:p>
          <a:p>
            <a:pPr marL="216000" indent="-228600">
              <a:spcBef>
                <a:spcPts val="900"/>
              </a:spcBef>
              <a:buClr>
                <a:schemeClr val="accent1"/>
              </a:buClr>
              <a:buFont typeface="Arial" panose="020B0604020202020204" pitchFamily="34" charset="0"/>
              <a:buChar char="•"/>
            </a:pPr>
            <a:r>
              <a:rPr lang="en-US" dirty="0">
                <a:latin typeface="Bookman Old Style" panose="02050604050505020204" pitchFamily="18" charset="0"/>
              </a:rPr>
              <a:t>You will send the broker or shipper you booked the load with the </a:t>
            </a:r>
            <a:r>
              <a:rPr lang="en-US" b="1" dirty="0">
                <a:latin typeface="Bookman Old Style" panose="02050604050505020204" pitchFamily="18" charset="0"/>
              </a:rPr>
              <a:t>BOL</a:t>
            </a:r>
            <a:r>
              <a:rPr lang="en-US" dirty="0">
                <a:latin typeface="Bookman Old Style" panose="02050604050505020204" pitchFamily="18" charset="0"/>
              </a:rPr>
              <a:t> (</a:t>
            </a:r>
            <a:r>
              <a:rPr lang="en-US" b="1" dirty="0">
                <a:latin typeface="Bookman Old Style" panose="02050604050505020204" pitchFamily="18" charset="0"/>
              </a:rPr>
              <a:t>bill of landing</a:t>
            </a:r>
            <a:r>
              <a:rPr lang="en-US" dirty="0">
                <a:latin typeface="Bookman Old Style" panose="02050604050505020204" pitchFamily="18" charset="0"/>
              </a:rPr>
              <a:t>).</a:t>
            </a:r>
          </a:p>
          <a:p>
            <a:pPr marL="216000" indent="-228600">
              <a:spcBef>
                <a:spcPts val="900"/>
              </a:spcBef>
              <a:buClr>
                <a:schemeClr val="accent1"/>
              </a:buClr>
              <a:buFont typeface="Arial" panose="020B0604020202020204" pitchFamily="34" charset="0"/>
              <a:buChar char="•"/>
            </a:pPr>
            <a:r>
              <a:rPr lang="en-US" dirty="0">
                <a:latin typeface="Bookman Old Style" panose="02050604050505020204" pitchFamily="18" charset="0"/>
              </a:rPr>
              <a:t>Then you will send the </a:t>
            </a:r>
            <a:r>
              <a:rPr lang="en-US" b="1" dirty="0">
                <a:latin typeface="Bookman Old Style" panose="02050604050505020204" pitchFamily="18" charset="0"/>
              </a:rPr>
              <a:t>rate con </a:t>
            </a:r>
            <a:r>
              <a:rPr lang="en-US" dirty="0">
                <a:latin typeface="Bookman Old Style" panose="02050604050505020204" pitchFamily="18" charset="0"/>
              </a:rPr>
              <a:t>and </a:t>
            </a:r>
            <a:r>
              <a:rPr lang="en-US" b="1" dirty="0">
                <a:latin typeface="Bookman Old Style" panose="02050604050505020204" pitchFamily="18" charset="0"/>
              </a:rPr>
              <a:t>BOL</a:t>
            </a:r>
            <a:r>
              <a:rPr lang="en-US" dirty="0">
                <a:latin typeface="Bookman Old Style" panose="02050604050505020204" pitchFamily="18" charset="0"/>
              </a:rPr>
              <a:t> to the factoring company so your carrier can get paid.</a:t>
            </a:r>
          </a:p>
          <a:p>
            <a:pPr marL="216000" indent="-228600">
              <a:spcBef>
                <a:spcPts val="900"/>
              </a:spcBef>
              <a:buClr>
                <a:schemeClr val="accent1"/>
              </a:buClr>
              <a:buFont typeface="Arial" panose="020B0604020202020204" pitchFamily="34" charset="0"/>
              <a:buChar char="•"/>
            </a:pPr>
            <a:r>
              <a:rPr lang="en-US" dirty="0">
                <a:latin typeface="Bookman Old Style" panose="02050604050505020204" pitchFamily="18" charset="0"/>
              </a:rPr>
              <a:t>Finally, it’s time to bill them for your hard work. </a:t>
            </a:r>
          </a:p>
          <a:p>
            <a:pPr marL="216000" indent="-228600">
              <a:spcBef>
                <a:spcPts val="900"/>
              </a:spcBef>
              <a:buClr>
                <a:schemeClr val="accent1"/>
              </a:buClr>
              <a:buFont typeface="Arial" panose="020B0604020202020204" pitchFamily="34" charset="0"/>
              <a:buChar char="•"/>
            </a:pPr>
            <a:r>
              <a:rPr lang="en-US" dirty="0">
                <a:latin typeface="Bookman Old Style" panose="02050604050505020204" pitchFamily="18" charset="0"/>
              </a:rPr>
              <a:t>You can use any service for billing. PayPal is very simple, and the invoices look professional.</a:t>
            </a:r>
          </a:p>
          <a:p>
            <a:pPr marL="216000" indent="-228600">
              <a:spcBef>
                <a:spcPts val="900"/>
              </a:spcBef>
              <a:buClr>
                <a:schemeClr val="accent1"/>
              </a:buClr>
              <a:buFont typeface="Arial" panose="020B0604020202020204" pitchFamily="34" charset="0"/>
              <a:buChar char="•"/>
            </a:pPr>
            <a:r>
              <a:rPr lang="en-US" dirty="0">
                <a:latin typeface="Bookman Old Style" panose="02050604050505020204" pitchFamily="18" charset="0"/>
              </a:rPr>
              <a:t>If you bill through PayPal you can put dispatching fee, the amount your charging (your percentage fee of the load), and you can attach rate con and </a:t>
            </a:r>
            <a:r>
              <a:rPr lang="en-US" b="1" dirty="0">
                <a:latin typeface="Bookman Old Style" panose="02050604050505020204" pitchFamily="18" charset="0"/>
              </a:rPr>
              <a:t>BOL</a:t>
            </a:r>
            <a:r>
              <a:rPr lang="en-US" dirty="0">
                <a:latin typeface="Bookman Old Style" panose="02050604050505020204" pitchFamily="18" charset="0"/>
              </a:rPr>
              <a:t> to invoice.</a:t>
            </a:r>
          </a:p>
          <a:p>
            <a:pPr marL="216000" indent="-228600">
              <a:spcBef>
                <a:spcPts val="900"/>
              </a:spcBef>
              <a:buClr>
                <a:schemeClr val="accent1"/>
              </a:buClr>
              <a:buFont typeface="Arial" panose="020B0604020202020204" pitchFamily="34" charset="0"/>
              <a:buChar char="•"/>
            </a:pPr>
            <a:r>
              <a:rPr lang="en-US" dirty="0">
                <a:latin typeface="Bookman Old Style" panose="02050604050505020204" pitchFamily="18" charset="0"/>
              </a:rPr>
              <a:t>If you are not paid within 5 days and your carrier received payment from factoring company do not continue to book them loads without payment.</a:t>
            </a:r>
          </a:p>
        </p:txBody>
      </p:sp>
      <p:pic>
        <p:nvPicPr>
          <p:cNvPr id="6" name="Content Placeholder 5" descr="Students group">
            <a:extLst>
              <a:ext uri="{FF2B5EF4-FFF2-40B4-BE49-F238E27FC236}">
                <a16:creationId xmlns:a16="http://schemas.microsoft.com/office/drawing/2014/main" id="{B1DE2944-CBE6-437E-B09B-0F786EE86F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071" r="26907"/>
          <a:stretch/>
        </p:blipFill>
        <p:spPr>
          <a:xfrm>
            <a:off x="20" y="10"/>
            <a:ext cx="4635571" cy="6857990"/>
          </a:xfrm>
          <a:prstGeom prst="rect">
            <a:avLst/>
          </a:prstGeom>
          <a:noFill/>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7C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4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19" descr="People with laptops">
            <a:extLst>
              <a:ext uri="{FF2B5EF4-FFF2-40B4-BE49-F238E27FC236}">
                <a16:creationId xmlns:a16="http://schemas.microsoft.com/office/drawing/2014/main" id="{207ED264-415A-4EAC-861D-E08C035154A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5394" r="5294"/>
          <a:stretch/>
        </p:blipFill>
        <p:spPr>
          <a:xfrm>
            <a:off x="2522356"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611258" y="-508000"/>
            <a:ext cx="3822189" cy="1899912"/>
          </a:xfrm>
        </p:spPr>
        <p:txBody>
          <a:bodyPr vert="horz" lIns="91440" tIns="45720" rIns="91440" bIns="45720" rtlCol="0" anchor="ctr">
            <a:normAutofit/>
          </a:bodyPr>
          <a:lstStyle/>
          <a:p>
            <a:pPr algn="ctr">
              <a:lnSpc>
                <a:spcPct val="90000"/>
              </a:lnSpc>
            </a:pPr>
            <a:r>
              <a:rPr lang="en-US" sz="2800" b="1" dirty="0">
                <a:solidFill>
                  <a:schemeClr val="tx1"/>
                </a:solidFill>
                <a:latin typeface="Garamond" panose="02020404030301010803" pitchFamily="18" charset="0"/>
                <a:ea typeface="+mj-ea"/>
                <a:cs typeface="+mj-cs"/>
              </a:rPr>
              <a:t>Homework</a:t>
            </a:r>
          </a:p>
        </p:txBody>
      </p:sp>
      <p:sp>
        <p:nvSpPr>
          <p:cNvPr id="16" name="Content Placeholder 15">
            <a:extLst>
              <a:ext uri="{FF2B5EF4-FFF2-40B4-BE49-F238E27FC236}">
                <a16:creationId xmlns:a16="http://schemas.microsoft.com/office/drawing/2014/main" id="{E88F70F9-BF03-458B-85E9-14F5321281D0}"/>
              </a:ext>
            </a:extLst>
          </p:cNvPr>
          <p:cNvSpPr>
            <a:spLocks noGrp="1"/>
          </p:cNvSpPr>
          <p:nvPr>
            <p:ph sz="half" idx="13"/>
          </p:nvPr>
        </p:nvSpPr>
        <p:spPr>
          <a:xfrm>
            <a:off x="193489" y="1007268"/>
            <a:ext cx="4657725" cy="5628481"/>
          </a:xfrm>
        </p:spPr>
        <p:txBody>
          <a:bodyPr vert="horz" lIns="91440" tIns="45720" rIns="91440" bIns="45720" rtlCol="0">
            <a:normAutofit fontScale="92500" lnSpcReduction="10000"/>
          </a:bodyPr>
          <a:lstStyle/>
          <a:p>
            <a:pPr marL="285750" indent="-285750">
              <a:lnSpc>
                <a:spcPct val="100000"/>
              </a:lnSpc>
              <a:spcBef>
                <a:spcPts val="900"/>
              </a:spcBef>
              <a:buClr>
                <a:schemeClr val="accent1"/>
              </a:buClr>
              <a:buFont typeface="Arial" panose="020B0604020202020204" pitchFamily="34" charset="0"/>
              <a:buChar char="•"/>
            </a:pPr>
            <a:r>
              <a:rPr lang="en-US" sz="1400" dirty="0">
                <a:solidFill>
                  <a:schemeClr val="tx1">
                    <a:lumMod val="85000"/>
                    <a:lumOff val="15000"/>
                  </a:schemeClr>
                </a:solidFill>
                <a:latin typeface="Bookman Old Style" panose="02050604050505020204" pitchFamily="18" charset="0"/>
              </a:rPr>
              <a:t>Spend 10-15 min each day imagining that you are calling owner operators, and they are delighted to sign up with you. Imagine they are sending you your carrier packet too. Set your timer. (It is very important that you see yourself becoming what you will be. Probably more important than knowing how to do half the things in this course.)</a:t>
            </a:r>
          </a:p>
          <a:p>
            <a:pPr marL="285750" indent="-285750">
              <a:lnSpc>
                <a:spcPct val="100000"/>
              </a:lnSpc>
              <a:spcBef>
                <a:spcPts val="900"/>
              </a:spcBef>
              <a:buClr>
                <a:schemeClr val="accent1"/>
              </a:buClr>
              <a:buFont typeface="Arial" panose="020B0604020202020204" pitchFamily="34" charset="0"/>
              <a:buChar char="•"/>
            </a:pPr>
            <a:r>
              <a:rPr lang="en-US" sz="1400" dirty="0">
                <a:solidFill>
                  <a:schemeClr val="tx1">
                    <a:lumMod val="85000"/>
                    <a:lumOff val="15000"/>
                  </a:schemeClr>
                </a:solidFill>
                <a:latin typeface="Bookman Old Style" panose="02050604050505020204" pitchFamily="18" charset="0"/>
              </a:rPr>
              <a:t>Write 3 things each day that you are grateful for that truckers do. If you don’t know google! They supply our whole country with goods every day! Gratitude is a multiplier. </a:t>
            </a:r>
          </a:p>
          <a:p>
            <a:pPr marL="285750" indent="-285750">
              <a:lnSpc>
                <a:spcPct val="100000"/>
              </a:lnSpc>
              <a:spcBef>
                <a:spcPts val="900"/>
              </a:spcBef>
              <a:buClr>
                <a:schemeClr val="accent1"/>
              </a:buClr>
              <a:buFont typeface="Arial" panose="020B0604020202020204" pitchFamily="34" charset="0"/>
              <a:buChar char="•"/>
            </a:pPr>
            <a:r>
              <a:rPr lang="en-US" sz="1400" dirty="0">
                <a:solidFill>
                  <a:schemeClr val="tx1">
                    <a:lumMod val="85000"/>
                    <a:lumOff val="15000"/>
                  </a:schemeClr>
                </a:solidFill>
                <a:latin typeface="Bookman Old Style" panose="02050604050505020204" pitchFamily="18" charset="0"/>
              </a:rPr>
              <a:t>Watch videos on YouTube for 1 hour this week on CDL endorsements.</a:t>
            </a:r>
          </a:p>
          <a:p>
            <a:pPr marL="285750" indent="-285750">
              <a:lnSpc>
                <a:spcPct val="100000"/>
              </a:lnSpc>
              <a:spcBef>
                <a:spcPts val="900"/>
              </a:spcBef>
              <a:buClr>
                <a:schemeClr val="accent1"/>
              </a:buClr>
              <a:buFont typeface="Arial" panose="020B0604020202020204" pitchFamily="34" charset="0"/>
              <a:buChar char="•"/>
            </a:pPr>
            <a:r>
              <a:rPr lang="en-US" sz="1400" dirty="0">
                <a:solidFill>
                  <a:schemeClr val="tx1">
                    <a:lumMod val="85000"/>
                    <a:lumOff val="15000"/>
                  </a:schemeClr>
                </a:solidFill>
                <a:latin typeface="Bookman Old Style" panose="02050604050505020204" pitchFamily="18" charset="0"/>
              </a:rPr>
              <a:t>Watch videos on YouTube about trucking factoring companies.</a:t>
            </a:r>
          </a:p>
          <a:p>
            <a:pPr marL="285750" indent="-285750">
              <a:lnSpc>
                <a:spcPct val="100000"/>
              </a:lnSpc>
              <a:spcBef>
                <a:spcPts val="900"/>
              </a:spcBef>
              <a:buClr>
                <a:schemeClr val="accent1"/>
              </a:buClr>
              <a:buFont typeface="Arial" panose="020B0604020202020204" pitchFamily="34" charset="0"/>
              <a:buChar char="•"/>
            </a:pPr>
            <a:r>
              <a:rPr lang="en-US" sz="1400" dirty="0">
                <a:solidFill>
                  <a:schemeClr val="tx1">
                    <a:lumMod val="85000"/>
                    <a:lumOff val="15000"/>
                  </a:schemeClr>
                </a:solidFill>
                <a:latin typeface="Bookman Old Style" panose="02050604050505020204" pitchFamily="18" charset="0"/>
              </a:rPr>
              <a:t>Watch theses videos </a:t>
            </a:r>
          </a:p>
          <a:p>
            <a:pPr marL="0" marR="0">
              <a:spcBef>
                <a:spcPts val="0"/>
              </a:spcBef>
              <a:spcAft>
                <a:spcPts val="0"/>
              </a:spcAft>
            </a:pPr>
            <a:r>
              <a:rPr lang="en-US" sz="1800" u="sng" dirty="0">
                <a:solidFill>
                  <a:srgbClr val="21212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4"/>
              </a:rPr>
              <a:t>https://youtu.be/81YuludGFhc</a:t>
            </a:r>
            <a:endParaRPr lang="en-US"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21212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u="sng" dirty="0">
                <a:solidFill>
                  <a:srgbClr val="21212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5"/>
              </a:rPr>
              <a:t>https://youtu.be/hSJE7q9lPjs</a:t>
            </a:r>
            <a:endParaRPr lang="en-US"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21212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u="sng" dirty="0">
                <a:solidFill>
                  <a:srgbClr val="212121"/>
                </a:solidFill>
                <a:effectLst/>
                <a:latin typeface="Bookman Old Style" panose="02050604050505020204" pitchFamily="18" charset="0"/>
                <a:ea typeface="Times New Roman" panose="02020603050405020304" pitchFamily="18" charset="0"/>
                <a:cs typeface="Times New Roman" panose="02020603050405020304" pitchFamily="18" charset="0"/>
                <a:hlinkClick r:id="rId6"/>
              </a:rPr>
              <a:t>https://youtu.be/K9UPJJr_uzQ</a:t>
            </a:r>
            <a:endParaRPr lang="en-US"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21212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285750" indent="-285750">
              <a:lnSpc>
                <a:spcPct val="100000"/>
              </a:lnSpc>
              <a:spcBef>
                <a:spcPts val="900"/>
              </a:spcBef>
              <a:buClr>
                <a:schemeClr val="accent1"/>
              </a:buClr>
              <a:buFont typeface="Arial" panose="020B0604020202020204" pitchFamily="34" charset="0"/>
              <a:buChar char="•"/>
            </a:pPr>
            <a:endParaRPr lang="en-US" sz="17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58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838200" y="0"/>
            <a:ext cx="10515600" cy="1133499"/>
          </a:xfrm>
        </p:spPr>
        <p:txBody>
          <a:bodyPr vert="horz" lIns="91440" tIns="45720" rIns="91440" bIns="45720" rtlCol="0" anchor="ctr">
            <a:normAutofit/>
          </a:bodyPr>
          <a:lstStyle/>
          <a:p>
            <a:pPr algn="ctr"/>
            <a:r>
              <a:rPr lang="en-US" sz="3600" b="1" kern="1200" dirty="0">
                <a:solidFill>
                  <a:schemeClr val="tx1"/>
                </a:solidFill>
                <a:latin typeface="Garamond" panose="02020404030301010803" pitchFamily="18" charset="0"/>
              </a:rPr>
              <a:t>Module 3: Back Office</a:t>
            </a:r>
          </a:p>
        </p:txBody>
      </p:sp>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3082520687"/>
              </p:ext>
            </p:extLst>
          </p:nvPr>
        </p:nvGraphicFramePr>
        <p:xfrm>
          <a:off x="789491" y="1632291"/>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91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6498169" y="-395288"/>
            <a:ext cx="5291663" cy="1628775"/>
          </a:xfrm>
        </p:spPr>
        <p:txBody>
          <a:bodyPr vert="horz" lIns="91440" tIns="45720" rIns="91440" bIns="45720" rtlCol="0" anchor="b">
            <a:normAutofit/>
          </a:bodyPr>
          <a:lstStyle/>
          <a:p>
            <a:pPr algn="ctr"/>
            <a:r>
              <a:rPr lang="en-US" sz="2000" b="1" dirty="0">
                <a:latin typeface="Garamond" panose="02020404030301010803" pitchFamily="18" charset="0"/>
              </a:rPr>
              <a:t>Module 3</a:t>
            </a:r>
            <a:br>
              <a:rPr lang="en-US" sz="2000" b="1" dirty="0">
                <a:latin typeface="Garamond" panose="02020404030301010803" pitchFamily="18" charset="0"/>
              </a:rPr>
            </a:br>
            <a:r>
              <a:rPr lang="en-US" sz="2000" b="1" dirty="0">
                <a:latin typeface="Garamond" panose="02020404030301010803" pitchFamily="18" charset="0"/>
              </a:rPr>
              <a:t> Lesson 1: Factoring Companies &amp; Carrier Payments</a:t>
            </a:r>
            <a:br>
              <a:rPr lang="en-US" sz="2000" b="1" dirty="0">
                <a:latin typeface="Garamond" panose="02020404030301010803" pitchFamily="18" charset="0"/>
              </a:rPr>
            </a:br>
            <a:endParaRPr lang="en-US" sz="2000" b="1" dirty="0">
              <a:latin typeface="Garamond" panose="02020404030301010803" pitchFamily="18" charset="0"/>
            </a:endParaRPr>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290" r="1869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6096000" y="1233487"/>
            <a:ext cx="6096000" cy="3592513"/>
          </a:xfrm>
        </p:spPr>
        <p:txBody>
          <a:bodyPr vert="horz" lIns="91440" tIns="45720" rIns="91440" bIns="45720" rtlCol="0">
            <a:noAutofit/>
          </a:bodyPr>
          <a:lstStyle/>
          <a:p>
            <a:pPr indent="-228600">
              <a:buFont typeface="Arial" panose="020B0604020202020204" pitchFamily="34" charset="0"/>
              <a:buChar char="•"/>
            </a:pPr>
            <a:r>
              <a:rPr lang="en-US" sz="1500" b="1" dirty="0">
                <a:latin typeface="Bookman Old Style" panose="02050604050505020204" pitchFamily="18" charset="0"/>
              </a:rPr>
              <a:t>Factoring companies</a:t>
            </a:r>
            <a:r>
              <a:rPr lang="en-US" sz="1500" dirty="0">
                <a:latin typeface="Bookman Old Style" panose="02050604050505020204" pitchFamily="18" charset="0"/>
              </a:rPr>
              <a:t> are companies that pay owner operators in advance.</a:t>
            </a:r>
          </a:p>
          <a:p>
            <a:pPr indent="-228600">
              <a:buFont typeface="Arial" panose="020B0604020202020204" pitchFamily="34" charset="0"/>
              <a:buChar char="•"/>
            </a:pPr>
            <a:r>
              <a:rPr lang="en-US" sz="1500" dirty="0">
                <a:latin typeface="Bookman Old Style" panose="02050604050505020204" pitchFamily="18" charset="0"/>
              </a:rPr>
              <a:t> In most cases owner operators are paid the same day the load is delivered from their factoring company. Some factoring companies pay next day if payment request is summited before noon. </a:t>
            </a:r>
          </a:p>
          <a:p>
            <a:pPr indent="-228600">
              <a:buFont typeface="Arial" panose="020B0604020202020204" pitchFamily="34" charset="0"/>
              <a:buChar char="•"/>
            </a:pPr>
            <a:r>
              <a:rPr lang="en-US" sz="1500" dirty="0">
                <a:latin typeface="Bookman Old Style" panose="02050604050505020204" pitchFamily="18" charset="0"/>
              </a:rPr>
              <a:t>Majority of shippers pay with no fee in 30 days and most of the owner operators cannot wait 30 days for payment. Therefore, most owner operators have factoring companies.</a:t>
            </a:r>
          </a:p>
          <a:p>
            <a:pPr indent="-228600">
              <a:buFont typeface="Arial" panose="020B0604020202020204" pitchFamily="34" charset="0"/>
              <a:buChar char="•"/>
            </a:pPr>
            <a:r>
              <a:rPr lang="en-US" sz="1500" dirty="0">
                <a:latin typeface="Bookman Old Style" panose="02050604050505020204" pitchFamily="18" charset="0"/>
              </a:rPr>
              <a:t> Factoring companies charge owner operators a fee to receive their payment early generally 2%-5%. This fee will be different for every owner operator. Some shippers and brokers have quick pay between 1-7 days. Each payout will be a different percentage of the load. All payments go directly to the owner operator, in return you are paid from the owner operator. If your carrier wants to be paid by factoring company, you will need to summit their payment request on their behalf when the load is delivered. The factoring company will either have a sheet or online portal to summit request; and you will need to enter different information for each factoring company. When you are ready to get your carrier paid for the first time call the factoring company and have them walk you through how to get them paid. You may also need login and password from the carrier to get into their account. You may ask your carrier for this information.</a:t>
            </a:r>
          </a:p>
        </p:txBody>
      </p:sp>
    </p:spTree>
    <p:extLst>
      <p:ext uri="{BB962C8B-B14F-4D97-AF65-F5344CB8AC3E}">
        <p14:creationId xmlns:p14="http://schemas.microsoft.com/office/powerpoint/2010/main" val="138679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1137039" y="-29506"/>
            <a:ext cx="6112220" cy="1330839"/>
          </a:xfrm>
        </p:spPr>
        <p:txBody>
          <a:bodyPr vert="horz" lIns="91440" tIns="45720" rIns="91440" bIns="45720" rtlCol="0" anchor="ctr">
            <a:normAutofit/>
          </a:bodyPr>
          <a:lstStyle/>
          <a:p>
            <a:pPr algn="ctr"/>
            <a:r>
              <a:rPr lang="en-US" sz="2000" b="1" kern="1200" dirty="0">
                <a:solidFill>
                  <a:schemeClr val="tx1">
                    <a:lumMod val="85000"/>
                    <a:lumOff val="15000"/>
                  </a:schemeClr>
                </a:solidFill>
                <a:latin typeface="Garamond" panose="02020404030301010803" pitchFamily="18" charset="0"/>
              </a:rPr>
              <a:t>Module 3</a:t>
            </a:r>
            <a:br>
              <a:rPr lang="en-US" sz="2000" b="1" kern="1200" dirty="0">
                <a:solidFill>
                  <a:schemeClr val="tx1">
                    <a:lumMod val="85000"/>
                    <a:lumOff val="15000"/>
                  </a:schemeClr>
                </a:solidFill>
                <a:latin typeface="Garamond" panose="02020404030301010803" pitchFamily="18" charset="0"/>
              </a:rPr>
            </a:br>
            <a:r>
              <a:rPr lang="en-US" sz="2000" b="1" kern="1200" dirty="0">
                <a:solidFill>
                  <a:schemeClr val="tx1">
                    <a:lumMod val="85000"/>
                    <a:lumOff val="15000"/>
                  </a:schemeClr>
                </a:solidFill>
                <a:latin typeface="Garamond" panose="02020404030301010803" pitchFamily="18" charset="0"/>
              </a:rPr>
              <a:t> Lesson 1: Factoring Companies &amp; Carrier Payments cont.</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219433" y="1163894"/>
            <a:ext cx="7404067" cy="4836855"/>
          </a:xfrm>
        </p:spPr>
        <p:txBody>
          <a:bodyPr vert="horz" lIns="91440" tIns="45720" rIns="91440" bIns="45720" rtlCol="0">
            <a:noAutofit/>
          </a:bodyPr>
          <a:lstStyle/>
          <a:p>
            <a:pPr indent="-228600">
              <a:buFont typeface="Arial" panose="020B0604020202020204" pitchFamily="34" charset="0"/>
              <a:buChar char="•"/>
            </a:pPr>
            <a:r>
              <a:rPr lang="en-US" sz="1500">
                <a:solidFill>
                  <a:schemeClr val="tx1">
                    <a:lumMod val="85000"/>
                    <a:lumOff val="15000"/>
                  </a:schemeClr>
                </a:solidFill>
                <a:latin typeface="Bookman Old Style" panose="02050604050505020204" pitchFamily="18" charset="0"/>
              </a:rPr>
              <a:t>If your carrier chooses to be paid from the shipper or broker, you can select this payment option when filling out their packet. You will need their business banking and routing number when choosing this payment option. The payment will be sent directly to them. The </a:t>
            </a:r>
            <a:r>
              <a:rPr lang="en-US" sz="1500" b="1">
                <a:solidFill>
                  <a:schemeClr val="tx1">
                    <a:lumMod val="85000"/>
                    <a:lumOff val="15000"/>
                  </a:schemeClr>
                </a:solidFill>
                <a:latin typeface="Bookman Old Style" panose="02050604050505020204" pitchFamily="18" charset="0"/>
              </a:rPr>
              <a:t>NOA</a:t>
            </a:r>
            <a:r>
              <a:rPr lang="en-US" sz="1500">
                <a:solidFill>
                  <a:schemeClr val="tx1">
                    <a:lumMod val="85000"/>
                    <a:lumOff val="15000"/>
                  </a:schemeClr>
                </a:solidFill>
                <a:latin typeface="Bookman Old Style" panose="02050604050505020204" pitchFamily="18" charset="0"/>
              </a:rPr>
              <a:t> (</a:t>
            </a:r>
            <a:r>
              <a:rPr lang="en-US" sz="1500" b="1">
                <a:solidFill>
                  <a:schemeClr val="tx1">
                    <a:lumMod val="85000"/>
                    <a:lumOff val="15000"/>
                  </a:schemeClr>
                </a:solidFill>
                <a:latin typeface="Bookman Old Style" panose="02050604050505020204" pitchFamily="18" charset="0"/>
              </a:rPr>
              <a:t>notice of assignment</a:t>
            </a:r>
            <a:r>
              <a:rPr lang="en-US" sz="1500">
                <a:solidFill>
                  <a:schemeClr val="tx1">
                    <a:lumMod val="85000"/>
                    <a:lumOff val="15000"/>
                  </a:schemeClr>
                </a:solidFill>
                <a:latin typeface="Bookman Old Style" panose="02050604050505020204" pitchFamily="18" charset="0"/>
              </a:rPr>
              <a:t>) are one of the forms you will receive when your carriers sign up. It is a form from their factoring company. It helps them get paid from shippers and brokers.</a:t>
            </a:r>
          </a:p>
          <a:p>
            <a:pPr indent="-228600">
              <a:buFont typeface="Arial" panose="020B0604020202020204" pitchFamily="34" charset="0"/>
              <a:buChar char="•"/>
            </a:pPr>
            <a:r>
              <a:rPr lang="en-US" sz="1500">
                <a:solidFill>
                  <a:schemeClr val="tx1">
                    <a:lumMod val="85000"/>
                    <a:lumOff val="15000"/>
                  </a:schemeClr>
                </a:solidFill>
                <a:latin typeface="Bookman Old Style" panose="02050604050505020204" pitchFamily="18" charset="0"/>
              </a:rPr>
              <a:t> Sometimes shippers and brokers want the carriers </a:t>
            </a:r>
            <a:r>
              <a:rPr lang="en-US" sz="1500" b="1">
                <a:solidFill>
                  <a:schemeClr val="tx1">
                    <a:lumMod val="85000"/>
                    <a:lumOff val="15000"/>
                  </a:schemeClr>
                </a:solidFill>
                <a:latin typeface="Bookman Old Style" panose="02050604050505020204" pitchFamily="18" charset="0"/>
              </a:rPr>
              <a:t>NOA</a:t>
            </a:r>
            <a:r>
              <a:rPr lang="en-US" sz="1500">
                <a:solidFill>
                  <a:schemeClr val="tx1">
                    <a:lumMod val="85000"/>
                    <a:lumOff val="15000"/>
                  </a:schemeClr>
                </a:solidFill>
                <a:latin typeface="Bookman Old Style" panose="02050604050505020204" pitchFamily="18" charset="0"/>
              </a:rPr>
              <a:t>. You cannot sign your carrier up with a factoring company. This is something they must do on there own. You can talk to agents from factoring companies and sign up for referral bonuses. Some will pay you $200 for each carrier you refer to them. If your carrier has no factoring company the best you can do is recommend companies. </a:t>
            </a:r>
            <a:r>
              <a:rPr lang="en-US" sz="1500" b="1">
                <a:solidFill>
                  <a:schemeClr val="tx1">
                    <a:lumMod val="85000"/>
                    <a:lumOff val="15000"/>
                  </a:schemeClr>
                </a:solidFill>
                <a:latin typeface="Bookman Old Style" panose="02050604050505020204" pitchFamily="18" charset="0"/>
              </a:rPr>
              <a:t>OTR</a:t>
            </a:r>
            <a:r>
              <a:rPr lang="en-US" sz="1500">
                <a:solidFill>
                  <a:schemeClr val="tx1">
                    <a:lumMod val="85000"/>
                    <a:lumOff val="15000"/>
                  </a:schemeClr>
                </a:solidFill>
                <a:latin typeface="Bookman Old Style" panose="02050604050505020204" pitchFamily="18" charset="0"/>
              </a:rPr>
              <a:t> and </a:t>
            </a:r>
            <a:r>
              <a:rPr lang="en-US" sz="1500" b="1">
                <a:solidFill>
                  <a:schemeClr val="tx1">
                    <a:lumMod val="85000"/>
                    <a:lumOff val="15000"/>
                  </a:schemeClr>
                </a:solidFill>
                <a:latin typeface="Bookman Old Style" panose="02050604050505020204" pitchFamily="18" charset="0"/>
              </a:rPr>
              <a:t>TBS</a:t>
            </a:r>
            <a:r>
              <a:rPr lang="en-US" sz="1500">
                <a:solidFill>
                  <a:schemeClr val="tx1">
                    <a:lumMod val="85000"/>
                    <a:lumOff val="15000"/>
                  </a:schemeClr>
                </a:solidFill>
                <a:latin typeface="Bookman Old Style" panose="02050604050505020204" pitchFamily="18" charset="0"/>
              </a:rPr>
              <a:t> are great factoring companies for new carriers. </a:t>
            </a:r>
          </a:p>
          <a:p>
            <a:pPr indent="-228600">
              <a:buFont typeface="Arial" panose="020B0604020202020204" pitchFamily="34" charset="0"/>
              <a:buChar char="•"/>
            </a:pPr>
            <a:r>
              <a:rPr lang="en-US" sz="1500">
                <a:solidFill>
                  <a:schemeClr val="tx1">
                    <a:lumMod val="85000"/>
                    <a:lumOff val="15000"/>
                  </a:schemeClr>
                </a:solidFill>
                <a:latin typeface="Bookman Old Style" panose="02050604050505020204" pitchFamily="18" charset="0"/>
              </a:rPr>
              <a:t>If your carrier wants to be paid by their factoring company, you want to login to carriers factoring account and check each shipper before booking the load, or you can also call. Every shipper that each factoring company can pay for will be in the factoring companies' system. You simply need to search shipper or broker's name. If the name comes up your good to go. This is because factoring companies have lines of credits with certain shippers and brokers. Factoring companies will only pay on loads from shippers they already work with. </a:t>
            </a:r>
          </a:p>
          <a:p>
            <a:pPr indent="-228600">
              <a:buFont typeface="Arial" panose="020B0604020202020204" pitchFamily="34" charset="0"/>
              <a:buChar char="•"/>
            </a:pPr>
            <a:r>
              <a:rPr lang="en-US" sz="1500">
                <a:solidFill>
                  <a:schemeClr val="tx1">
                    <a:lumMod val="85000"/>
                    <a:lumOff val="15000"/>
                  </a:schemeClr>
                </a:solidFill>
                <a:latin typeface="Bookman Old Style" panose="02050604050505020204" pitchFamily="18" charset="0"/>
              </a:rPr>
              <a:t>If you are not factoring a load, check the credit score on </a:t>
            </a:r>
            <a:r>
              <a:rPr lang="en-US" sz="1500" b="1">
                <a:solidFill>
                  <a:schemeClr val="tx1">
                    <a:lumMod val="85000"/>
                    <a:lumOff val="15000"/>
                  </a:schemeClr>
                </a:solidFill>
                <a:latin typeface="Bookman Old Style" panose="02050604050505020204" pitchFamily="18" charset="0"/>
              </a:rPr>
              <a:t>DAT, </a:t>
            </a:r>
            <a:r>
              <a:rPr lang="en-US" sz="1500">
                <a:solidFill>
                  <a:schemeClr val="tx1">
                    <a:lumMod val="85000"/>
                    <a:lumOff val="15000"/>
                  </a:schemeClr>
                </a:solidFill>
                <a:latin typeface="Bookman Old Style" panose="02050604050505020204" pitchFamily="18" charset="0"/>
              </a:rPr>
              <a:t>the credit score is listed. Remember ,the credit score is based on how well they pay, and if it is below 75 let your carrier know the credit score before booking the load.</a:t>
            </a:r>
          </a:p>
        </p:txBody>
      </p:sp>
      <p:pic>
        <p:nvPicPr>
          <p:cNvPr id="2" name="Picture 4" descr="Seated person typing on laptop and writing in notepad, with elbow resting on stack of books">
            <a:extLst>
              <a:ext uri="{FF2B5EF4-FFF2-40B4-BE49-F238E27FC236}">
                <a16:creationId xmlns:a16="http://schemas.microsoft.com/office/drawing/2014/main" id="{3730787E-BC0B-284C-94E9-0DF45667CECF}"/>
              </a:ext>
            </a:extLst>
          </p:cNvPr>
          <p:cNvPicPr>
            <a:picLocks noChangeAspect="1"/>
          </p:cNvPicPr>
          <p:nvPr/>
        </p:nvPicPr>
        <p:blipFill rotWithShape="1">
          <a:blip r:embed="rId3"/>
          <a:srcRect l="4136" r="10408" b="2"/>
          <a:stretch/>
        </p:blipFill>
        <p:spPr>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20659" r="8069" b="1"/>
          <a:stretch/>
        </p:blipFill>
        <p:spPr>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Tree>
    <p:extLst>
      <p:ext uri="{BB962C8B-B14F-4D97-AF65-F5344CB8AC3E}">
        <p14:creationId xmlns:p14="http://schemas.microsoft.com/office/powerpoint/2010/main" val="65268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a:xfrm>
            <a:off x="598665" y="-165102"/>
            <a:ext cx="6002110" cy="1495425"/>
          </a:xfrm>
        </p:spPr>
        <p:txBody>
          <a:bodyPr vert="horz" lIns="91440" tIns="45720" rIns="91440" bIns="45720" rtlCol="0" anchor="ctr">
            <a:normAutofit/>
          </a:bodyPr>
          <a:lstStyle/>
          <a:p>
            <a:pPr algn="ctr"/>
            <a:r>
              <a:rPr lang="en-US" sz="2400" b="1" dirty="0">
                <a:latin typeface="Garamond" panose="02020404030301010803" pitchFamily="18" charset="0"/>
              </a:rPr>
              <a:t>Module 3</a:t>
            </a:r>
            <a:br>
              <a:rPr lang="en-US" sz="2400" b="1" dirty="0">
                <a:latin typeface="Garamond" panose="02020404030301010803" pitchFamily="18" charset="0"/>
              </a:rPr>
            </a:br>
            <a:r>
              <a:rPr lang="en-US" sz="2400" b="1" dirty="0">
                <a:latin typeface="Garamond" panose="02020404030301010803" pitchFamily="18" charset="0"/>
              </a:rPr>
              <a:t> Lesson 2: How to Fill out Broker &amp; Shipper Packets</a:t>
            </a:r>
          </a:p>
        </p:txBody>
      </p:sp>
      <p:sp>
        <p:nvSpPr>
          <p:cNvPr id="4" name="Text Placeholder 3">
            <a:extLst>
              <a:ext uri="{FF2B5EF4-FFF2-40B4-BE49-F238E27FC236}">
                <a16:creationId xmlns:a16="http://schemas.microsoft.com/office/drawing/2014/main" id="{5ECC3DCE-4CD8-4370-8B3F-47DEAB635ED9}"/>
              </a:ext>
            </a:extLst>
          </p:cNvPr>
          <p:cNvSpPr>
            <a:spLocks noGrp="1"/>
          </p:cNvSpPr>
          <p:nvPr>
            <p:ph type="body" sz="half" idx="2"/>
          </p:nvPr>
        </p:nvSpPr>
        <p:spPr>
          <a:xfrm>
            <a:off x="391698" y="1214442"/>
            <a:ext cx="6002110" cy="3729034"/>
          </a:xfrm>
        </p:spPr>
        <p:txBody>
          <a:bodyPr vert="horz" lIns="91440" tIns="45720" rIns="91440" bIns="45720" rtlCol="0">
            <a:noAutofit/>
          </a:bodyPr>
          <a:lstStyle/>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Broker’s and shippers will send you a carrier packet to get your carrier set up.</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Your carrier must be compliant with the shipper or broker to accept loads.</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You will use all the information in your agreement forms to fill out packets. </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You will also send </a:t>
            </a:r>
            <a:r>
              <a:rPr lang="en-US" sz="1100" b="1" dirty="0">
                <a:latin typeface="Bookman Old Style" panose="02050604050505020204" pitchFamily="18" charset="0"/>
              </a:rPr>
              <a:t>NOA</a:t>
            </a:r>
            <a:r>
              <a:rPr lang="en-US" sz="1100" dirty="0">
                <a:latin typeface="Bookman Old Style" panose="02050604050505020204" pitchFamily="18" charset="0"/>
              </a:rPr>
              <a:t>, </a:t>
            </a:r>
            <a:r>
              <a:rPr lang="en-US" sz="1100" b="1" dirty="0">
                <a:latin typeface="Bookman Old Style" panose="02050604050505020204" pitchFamily="18" charset="0"/>
              </a:rPr>
              <a:t>W-9</a:t>
            </a:r>
            <a:r>
              <a:rPr lang="en-US" sz="1100" dirty="0">
                <a:latin typeface="Bookman Old Style" panose="02050604050505020204" pitchFamily="18" charset="0"/>
              </a:rPr>
              <a:t>, </a:t>
            </a:r>
            <a:r>
              <a:rPr lang="en-US" sz="1100" b="1" dirty="0">
                <a:latin typeface="Bookman Old Style" panose="02050604050505020204" pitchFamily="18" charset="0"/>
              </a:rPr>
              <a:t>COI</a:t>
            </a:r>
            <a:r>
              <a:rPr lang="en-US" sz="1100" dirty="0">
                <a:latin typeface="Bookman Old Style" panose="02050604050505020204" pitchFamily="18" charset="0"/>
              </a:rPr>
              <a:t>, and </a:t>
            </a:r>
            <a:r>
              <a:rPr lang="en-US" sz="1100" b="1" dirty="0">
                <a:latin typeface="Bookman Old Style" panose="02050604050505020204" pitchFamily="18" charset="0"/>
              </a:rPr>
              <a:t>MC</a:t>
            </a:r>
            <a:r>
              <a:rPr lang="en-US" sz="1100" dirty="0">
                <a:latin typeface="Bookman Old Style" panose="02050604050505020204" pitchFamily="18" charset="0"/>
              </a:rPr>
              <a:t> authority certification to brokers or upload theses forms in the broker carrier packet. In some cases, you will just fill out the information.</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Filling out the forms are as simple as transferring information you already have on carrier. This can take anywhere from 5-30 mins, each packet will vary.</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If you do not know the answers to the questions being asked in the packet, call your carrier or skip it.</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When filling out packets you want to do this fast for loads that  your carriers want, because it can take time for them to get compliant with shipper or broker.</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You cannot receive the </a:t>
            </a:r>
            <a:r>
              <a:rPr lang="en-US" sz="1100" b="1" dirty="0">
                <a:latin typeface="Bookman Old Style" panose="02050604050505020204" pitchFamily="18" charset="0"/>
              </a:rPr>
              <a:t>rate con</a:t>
            </a:r>
            <a:r>
              <a:rPr lang="en-US" sz="1100" dirty="0">
                <a:latin typeface="Bookman Old Style" panose="02050604050505020204" pitchFamily="18" charset="0"/>
              </a:rPr>
              <a:t> until they are compliant. If your carrier is already set up with shipper or broker, you  will only need to request the </a:t>
            </a:r>
            <a:r>
              <a:rPr lang="en-US" sz="1100" b="1" dirty="0">
                <a:latin typeface="Bookman Old Style" panose="02050604050505020204" pitchFamily="18" charset="0"/>
              </a:rPr>
              <a:t>rate con</a:t>
            </a:r>
            <a:r>
              <a:rPr lang="en-US" sz="1100" dirty="0">
                <a:latin typeface="Bookman Old Style" panose="02050604050505020204" pitchFamily="18" charset="0"/>
              </a:rPr>
              <a:t>.  NO </a:t>
            </a:r>
            <a:r>
              <a:rPr lang="en-US" sz="1100" b="1" dirty="0">
                <a:latin typeface="Bookman Old Style" panose="02050604050505020204" pitchFamily="18" charset="0"/>
              </a:rPr>
              <a:t>RATE CON </a:t>
            </a:r>
            <a:r>
              <a:rPr lang="en-US" sz="1100" dirty="0">
                <a:latin typeface="Bookman Old Style" panose="02050604050505020204" pitchFamily="18" charset="0"/>
              </a:rPr>
              <a:t>NO LOAD.</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You will only have to fill out packets once with each shipper or broker.</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The carrier packets from brokers and shippers ask questions such as </a:t>
            </a:r>
            <a:r>
              <a:rPr lang="en-US" sz="1100" b="1" dirty="0">
                <a:latin typeface="Bookman Old Style" panose="02050604050505020204" pitchFamily="18" charset="0"/>
              </a:rPr>
              <a:t>DOT</a:t>
            </a:r>
            <a:r>
              <a:rPr lang="en-US" sz="1100" dirty="0">
                <a:latin typeface="Bookman Old Style" panose="02050604050505020204" pitchFamily="18" charset="0"/>
              </a:rPr>
              <a:t> #, </a:t>
            </a:r>
            <a:r>
              <a:rPr lang="en-US" sz="1100" b="1" dirty="0">
                <a:latin typeface="Bookman Old Style" panose="02050604050505020204" pitchFamily="18" charset="0"/>
              </a:rPr>
              <a:t>MC</a:t>
            </a:r>
            <a:r>
              <a:rPr lang="en-US" sz="1100" dirty="0">
                <a:latin typeface="Bookman Old Style" panose="02050604050505020204" pitchFamily="18" charset="0"/>
              </a:rPr>
              <a:t> number, address, what lanes you run, </a:t>
            </a:r>
            <a:r>
              <a:rPr lang="en-US" sz="1100" b="1" dirty="0">
                <a:latin typeface="Bookman Old Style" panose="02050604050505020204" pitchFamily="18" charset="0"/>
              </a:rPr>
              <a:t>w-9</a:t>
            </a:r>
            <a:r>
              <a:rPr lang="en-US" sz="1100" dirty="0">
                <a:latin typeface="Bookman Old Style" panose="02050604050505020204" pitchFamily="18" charset="0"/>
              </a:rPr>
              <a:t> information, and </a:t>
            </a:r>
            <a:r>
              <a:rPr lang="en-US" sz="1100" b="1" dirty="0">
                <a:latin typeface="Bookman Old Style" panose="02050604050505020204" pitchFamily="18" charset="0"/>
              </a:rPr>
              <a:t>endorsements</a:t>
            </a:r>
            <a:r>
              <a:rPr lang="en-US" sz="1100" dirty="0">
                <a:latin typeface="Bookman Old Style" panose="02050604050505020204" pitchFamily="18" charset="0"/>
              </a:rPr>
              <a:t>. </a:t>
            </a:r>
          </a:p>
          <a:p>
            <a:pPr marL="216000" indent="-228600">
              <a:spcBef>
                <a:spcPts val="900"/>
              </a:spcBef>
              <a:buClr>
                <a:schemeClr val="accent1"/>
              </a:buClr>
              <a:buFont typeface="Arial" panose="020B0604020202020204" pitchFamily="34" charset="0"/>
              <a:buChar char="•"/>
            </a:pPr>
            <a:r>
              <a:rPr lang="en-US" sz="1100" b="1" dirty="0">
                <a:latin typeface="Bookman Old Style" panose="02050604050505020204" pitchFamily="18" charset="0"/>
              </a:rPr>
              <a:t>Endorsements</a:t>
            </a:r>
            <a:r>
              <a:rPr lang="en-US" sz="1100" dirty="0">
                <a:latin typeface="Bookman Old Style" panose="02050604050505020204" pitchFamily="18" charset="0"/>
              </a:rPr>
              <a:t> are authorizations for additionally things your driver can do. The driver must have the </a:t>
            </a:r>
            <a:r>
              <a:rPr lang="en-US" sz="1100" b="1" dirty="0">
                <a:latin typeface="Bookman Old Style" panose="02050604050505020204" pitchFamily="18" charset="0"/>
              </a:rPr>
              <a:t>endorsement</a:t>
            </a:r>
            <a:r>
              <a:rPr lang="en-US" sz="1100" dirty="0">
                <a:latin typeface="Bookman Old Style" panose="02050604050505020204" pitchFamily="18" charset="0"/>
              </a:rPr>
              <a:t> not the owner operator.</a:t>
            </a:r>
          </a:p>
          <a:p>
            <a:pPr marL="216000" indent="-228600">
              <a:spcBef>
                <a:spcPts val="900"/>
              </a:spcBef>
              <a:buClr>
                <a:schemeClr val="accent1"/>
              </a:buClr>
              <a:buFont typeface="Arial" panose="020B0604020202020204" pitchFamily="34" charset="0"/>
              <a:buChar char="•"/>
            </a:pPr>
            <a:r>
              <a:rPr lang="en-US" sz="1100" dirty="0">
                <a:latin typeface="Bookman Old Style" panose="02050604050505020204" pitchFamily="18" charset="0"/>
              </a:rPr>
              <a:t>H (</a:t>
            </a:r>
            <a:r>
              <a:rPr lang="en-US" sz="1100" b="1" dirty="0">
                <a:latin typeface="Bookman Old Style" panose="02050604050505020204" pitchFamily="18" charset="0"/>
              </a:rPr>
              <a:t>Hazmat</a:t>
            </a:r>
            <a:r>
              <a:rPr lang="en-US" sz="1100" dirty="0">
                <a:latin typeface="Bookman Old Style" panose="02050604050505020204" pitchFamily="18" charset="0"/>
              </a:rPr>
              <a:t>) is hazardous materials. </a:t>
            </a:r>
            <a:r>
              <a:rPr lang="en-US" sz="1100" b="1" dirty="0">
                <a:latin typeface="Bookman Old Style" panose="02050604050505020204" pitchFamily="18" charset="0"/>
              </a:rPr>
              <a:t>N</a:t>
            </a:r>
            <a:r>
              <a:rPr lang="en-US" sz="1100" dirty="0">
                <a:latin typeface="Bookman Old Style" panose="02050604050505020204" pitchFamily="18" charset="0"/>
              </a:rPr>
              <a:t> are Tankers (Think gas). </a:t>
            </a:r>
            <a:r>
              <a:rPr lang="en-US" sz="1100" b="1" dirty="0">
                <a:latin typeface="Bookman Old Style" panose="02050604050505020204" pitchFamily="18" charset="0"/>
              </a:rPr>
              <a:t>T</a:t>
            </a:r>
            <a:r>
              <a:rPr lang="en-US" sz="1100" dirty="0">
                <a:latin typeface="Bookman Old Style" panose="02050604050505020204" pitchFamily="18" charset="0"/>
              </a:rPr>
              <a:t> are </a:t>
            </a:r>
            <a:r>
              <a:rPr lang="en-US" sz="1100" b="1" dirty="0">
                <a:latin typeface="Bookman Old Style" panose="02050604050505020204" pitchFamily="18" charset="0"/>
              </a:rPr>
              <a:t>doubles</a:t>
            </a:r>
            <a:r>
              <a:rPr lang="en-US" sz="1100" dirty="0">
                <a:latin typeface="Bookman Old Style" panose="02050604050505020204" pitchFamily="18" charset="0"/>
              </a:rPr>
              <a:t> (pulling more than one trailer). </a:t>
            </a:r>
            <a:r>
              <a:rPr lang="en-US" sz="1100" b="1" dirty="0" err="1">
                <a:latin typeface="Bookman Old Style" panose="02050604050505020204" pitchFamily="18" charset="0"/>
              </a:rPr>
              <a:t>Twic</a:t>
            </a:r>
            <a:r>
              <a:rPr lang="en-US" sz="1100" dirty="0">
                <a:latin typeface="Bookman Old Style" panose="02050604050505020204" pitchFamily="18" charset="0"/>
              </a:rPr>
              <a:t> card is a card that allows driver to go in and out of ports.</a:t>
            </a:r>
          </a:p>
          <a:p>
            <a:pPr marL="216000" indent="-228600">
              <a:spcBef>
                <a:spcPts val="900"/>
              </a:spcBef>
              <a:buClr>
                <a:schemeClr val="accent1"/>
              </a:buClr>
              <a:buFont typeface="Arial" panose="020B0604020202020204" pitchFamily="34" charset="0"/>
              <a:buChar char="•"/>
            </a:pPr>
            <a:endParaRPr lang="en-US" sz="1100" dirty="0">
              <a:latin typeface="Bookman Old Style" panose="02050604050505020204" pitchFamily="18" charset="0"/>
            </a:endParaRPr>
          </a:p>
          <a:p>
            <a:pPr marL="216000" indent="-228600">
              <a:spcBef>
                <a:spcPts val="900"/>
              </a:spcBef>
              <a:buClr>
                <a:schemeClr val="accent1"/>
              </a:buClr>
              <a:buFont typeface="Arial" panose="020B0604020202020204" pitchFamily="34" charset="0"/>
              <a:buChar char="•"/>
            </a:pPr>
            <a:endParaRPr lang="en-US" sz="1100" dirty="0">
              <a:latin typeface="Bookman Old Style" panose="02050604050505020204" pitchFamily="18" charset="0"/>
            </a:endParaRPr>
          </a:p>
        </p:txBody>
      </p:sp>
      <p:pic>
        <p:nvPicPr>
          <p:cNvPr id="6" name="Picture Placeholder 5" descr="Man shows something on the laptop">
            <a:extLst>
              <a:ext uri="{FF2B5EF4-FFF2-40B4-BE49-F238E27FC236}">
                <a16:creationId xmlns:a16="http://schemas.microsoft.com/office/drawing/2014/main" id="{CCB0035C-155F-4A5B-87BE-89762733C8E1}"/>
              </a:ext>
            </a:extLst>
          </p:cNvPr>
          <p:cNvPicPr>
            <a:picLocks noGrp="1"/>
          </p:cNvPicPr>
          <p:nvPr>
            <p:ph type="pic" idx="1"/>
          </p:nvPr>
        </p:nvPicPr>
        <p:blipFill rotWithShape="1">
          <a:blip r:embed="rId3">
            <a:extLst>
              <a:ext uri="{28A0092B-C50C-407E-A947-70E740481C1C}">
                <a14:useLocalDpi xmlns:a14="http://schemas.microsoft.com/office/drawing/2010/main" val="0"/>
              </a:ext>
            </a:extLst>
          </a:blip>
          <a:srcRect l="29799" r="9779" b="2"/>
          <a:stretch/>
        </p:blipFill>
        <p:spPr>
          <a:xfrm>
            <a:off x="7199440" y="10"/>
            <a:ext cx="4992560" cy="6857990"/>
          </a:xfrm>
          <a:prstGeom prst="rect">
            <a:avLst/>
          </a:prstGeom>
          <a:effectLst/>
        </p:spPr>
      </p:pic>
    </p:spTree>
    <p:extLst>
      <p:ext uri="{BB962C8B-B14F-4D97-AF65-F5344CB8AC3E}">
        <p14:creationId xmlns:p14="http://schemas.microsoft.com/office/powerpoint/2010/main" val="70723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ADD7-542D-4177-94E5-E1CFC250F749}"/>
              </a:ext>
            </a:extLst>
          </p:cNvPr>
          <p:cNvSpPr>
            <a:spLocks noGrp="1"/>
          </p:cNvSpPr>
          <p:nvPr>
            <p:ph type="title"/>
          </p:nvPr>
        </p:nvSpPr>
        <p:spPr>
          <a:xfrm>
            <a:off x="1155557" y="4551036"/>
            <a:ext cx="4284420" cy="1687143"/>
          </a:xfrm>
        </p:spPr>
        <p:txBody>
          <a:bodyPr vert="horz" lIns="91440" tIns="45720" rIns="91440" bIns="45720" rtlCol="0" anchor="t">
            <a:normAutofit/>
          </a:bodyPr>
          <a:lstStyle/>
          <a:p>
            <a:r>
              <a:rPr lang="en-US" sz="4400">
                <a:solidFill>
                  <a:schemeClr val="bg1"/>
                </a:solidFill>
              </a:rPr>
              <a:t>Doubles</a:t>
            </a:r>
          </a:p>
        </p:txBody>
      </p:sp>
      <p:pic>
        <p:nvPicPr>
          <p:cNvPr id="6" name="Picture Placeholder 5" descr="A yellow truck on a road&#10;&#10;Description automatically generated with low confidence">
            <a:extLst>
              <a:ext uri="{FF2B5EF4-FFF2-40B4-BE49-F238E27FC236}">
                <a16:creationId xmlns:a16="http://schemas.microsoft.com/office/drawing/2014/main" id="{A0695986-8484-47F6-9503-825C8367EACD}"/>
              </a:ext>
            </a:extLst>
          </p:cNvPr>
          <p:cNvPicPr>
            <a:picLocks noGrp="1" noChangeAspect="1"/>
          </p:cNvPicPr>
          <p:nvPr>
            <p:ph type="pic" idx="1"/>
          </p:nvPr>
        </p:nvPicPr>
        <p:blipFill rotWithShape="1">
          <a:blip r:embed="rId2"/>
          <a:srcRect t="12764" b="15080"/>
          <a:stretch/>
        </p:blipFill>
        <p:spPr>
          <a:xfrm>
            <a:off x="1155556" y="637762"/>
            <a:ext cx="9889765" cy="3579308"/>
          </a:xfrm>
          <a:prstGeom prst="rect">
            <a:avLst/>
          </a:prstGeom>
        </p:spPr>
      </p:pic>
      <p:sp>
        <p:nvSpPr>
          <p:cNvPr id="4" name="Text Placeholder 3">
            <a:extLst>
              <a:ext uri="{FF2B5EF4-FFF2-40B4-BE49-F238E27FC236}">
                <a16:creationId xmlns:a16="http://schemas.microsoft.com/office/drawing/2014/main" id="{47990E44-FB7A-4D66-85C3-0282C93E413E}"/>
              </a:ext>
            </a:extLst>
          </p:cNvPr>
          <p:cNvSpPr>
            <a:spLocks noGrp="1"/>
          </p:cNvSpPr>
          <p:nvPr>
            <p:ph type="body" sz="half" idx="2"/>
          </p:nvPr>
        </p:nvSpPr>
        <p:spPr>
          <a:xfrm>
            <a:off x="898777" y="4756404"/>
            <a:ext cx="10394446" cy="1463834"/>
          </a:xfrm>
        </p:spPr>
        <p:txBody>
          <a:bodyPr vert="horz" lIns="91440" tIns="45720" rIns="91440" bIns="45720" rtlCol="0">
            <a:normAutofit/>
          </a:bodyPr>
          <a:lstStyle/>
          <a:p>
            <a:pPr algn="ctr"/>
            <a:r>
              <a:rPr lang="en-US" sz="2000" dirty="0">
                <a:latin typeface="Bookman Old Style" panose="02050604050505020204" pitchFamily="18" charset="0"/>
              </a:rPr>
              <a:t>This driver is pulling 2 trailers, this is called </a:t>
            </a:r>
            <a:r>
              <a:rPr lang="en-US" sz="2000" b="1" dirty="0">
                <a:latin typeface="Bookman Old Style" panose="02050604050505020204" pitchFamily="18" charset="0"/>
              </a:rPr>
              <a:t>doubles</a:t>
            </a:r>
            <a:r>
              <a:rPr lang="en-US" sz="2000" dirty="0">
                <a:latin typeface="Bookman Old Style" panose="02050604050505020204" pitchFamily="18" charset="0"/>
              </a:rPr>
              <a:t>. It is an </a:t>
            </a:r>
            <a:r>
              <a:rPr lang="en-US" sz="2000" b="1" dirty="0">
                <a:latin typeface="Bookman Old Style" panose="02050604050505020204" pitchFamily="18" charset="0"/>
              </a:rPr>
              <a:t>endorsement</a:t>
            </a:r>
            <a:r>
              <a:rPr lang="en-US" sz="2000" dirty="0">
                <a:latin typeface="Bookman Old Style" panose="02050604050505020204" pitchFamily="18" charset="0"/>
              </a:rPr>
              <a:t> not automatically included with cdl. If the driver can pull 3 trailers at once it is called </a:t>
            </a:r>
            <a:r>
              <a:rPr lang="en-US" sz="2000" b="1" dirty="0">
                <a:latin typeface="Bookman Old Style" panose="02050604050505020204" pitchFamily="18" charset="0"/>
              </a:rPr>
              <a:t>triples</a:t>
            </a:r>
            <a:r>
              <a:rPr lang="en-US" sz="2000" dirty="0">
                <a:latin typeface="Bookman Old Style" panose="02050604050505020204" pitchFamily="18" charset="0"/>
              </a:rPr>
              <a:t>.</a:t>
            </a:r>
          </a:p>
        </p:txBody>
      </p:sp>
    </p:spTree>
    <p:extLst>
      <p:ext uri="{BB962C8B-B14F-4D97-AF65-F5344CB8AC3E}">
        <p14:creationId xmlns:p14="http://schemas.microsoft.com/office/powerpoint/2010/main" val="230173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0695986-8484-47F6-9503-825C8367EACD}"/>
              </a:ext>
            </a:extLst>
          </p:cNvPr>
          <p:cNvPicPr>
            <a:picLocks noGrp="1" noChangeAspect="1"/>
          </p:cNvPicPr>
          <p:nvPr>
            <p:ph type="pic" idx="1"/>
          </p:nvPr>
        </p:nvPicPr>
        <p:blipFill rotWithShape="1">
          <a:blip r:embed="rId2"/>
          <a:srcRect l="4606" r="9034" b="1"/>
          <a:stretch/>
        </p:blipFill>
        <p:spPr>
          <a:xfrm>
            <a:off x="2522356" y="10"/>
            <a:ext cx="9669642" cy="6857990"/>
          </a:xfrm>
          <a:prstGeom prst="rect">
            <a:avLst/>
          </a:prstGeom>
        </p:spPr>
      </p:pic>
      <p:sp>
        <p:nvSpPr>
          <p:cNvPr id="14"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87ADD7-542D-4177-94E5-E1CFC250F749}"/>
              </a:ext>
            </a:extLst>
          </p:cNvPr>
          <p:cNvSpPr>
            <a:spLocks noGrp="1"/>
          </p:cNvSpPr>
          <p:nvPr>
            <p:ph type="title"/>
          </p:nvPr>
        </p:nvSpPr>
        <p:spPr>
          <a:xfrm>
            <a:off x="330200" y="-682811"/>
            <a:ext cx="3822189" cy="1899912"/>
          </a:xfrm>
        </p:spPr>
        <p:txBody>
          <a:bodyPr vert="horz" lIns="91440" tIns="45720" rIns="91440" bIns="45720" rtlCol="0" anchor="ctr">
            <a:normAutofit/>
          </a:bodyPr>
          <a:lstStyle/>
          <a:p>
            <a:pPr algn="ctr"/>
            <a:r>
              <a:rPr lang="en-US" sz="2700" b="1" dirty="0">
                <a:latin typeface="Garamond" panose="02020404030301010803" pitchFamily="18" charset="0"/>
              </a:rPr>
              <a:t>Tankers &amp; Hazmat</a:t>
            </a:r>
          </a:p>
        </p:txBody>
      </p:sp>
      <p:sp>
        <p:nvSpPr>
          <p:cNvPr id="4" name="Text Placeholder 3">
            <a:extLst>
              <a:ext uri="{FF2B5EF4-FFF2-40B4-BE49-F238E27FC236}">
                <a16:creationId xmlns:a16="http://schemas.microsoft.com/office/drawing/2014/main" id="{47990E44-FB7A-4D66-85C3-0282C93E413E}"/>
              </a:ext>
            </a:extLst>
          </p:cNvPr>
          <p:cNvSpPr>
            <a:spLocks noGrp="1"/>
          </p:cNvSpPr>
          <p:nvPr>
            <p:ph type="body" sz="half" idx="2"/>
          </p:nvPr>
        </p:nvSpPr>
        <p:spPr>
          <a:xfrm>
            <a:off x="391925" y="862576"/>
            <a:ext cx="3822189" cy="3742762"/>
          </a:xfrm>
        </p:spPr>
        <p:txBody>
          <a:bodyPr vert="horz" lIns="91440" tIns="45720" rIns="91440" bIns="45720" rtlCol="0">
            <a:noAutofit/>
          </a:bodyPr>
          <a:lstStyle/>
          <a:p>
            <a:pPr indent="-228600">
              <a:buFont typeface="Arial" panose="020B0604020202020204" pitchFamily="34" charset="0"/>
              <a:buChar char="•"/>
            </a:pPr>
            <a:r>
              <a:rPr lang="en-US" sz="1800" i="0" dirty="0">
                <a:effectLst/>
                <a:latin typeface="Bookman Old Style" panose="02050604050505020204" pitchFamily="18" charset="0"/>
                <a:cs typeface="AngsanaUPC" panose="020B0502040204020203" pitchFamily="18" charset="-34"/>
              </a:rPr>
              <a:t>A </a:t>
            </a:r>
            <a:r>
              <a:rPr lang="en-US" sz="1800" b="1" i="0" dirty="0">
                <a:effectLst/>
                <a:latin typeface="Bookman Old Style" panose="02050604050505020204" pitchFamily="18" charset="0"/>
                <a:cs typeface="AngsanaUPC" panose="020B0502040204020203" pitchFamily="18" charset="-34"/>
              </a:rPr>
              <a:t>tanker endorsement </a:t>
            </a:r>
            <a:r>
              <a:rPr lang="en-US" sz="1800" i="0" dirty="0">
                <a:effectLst/>
                <a:latin typeface="Bookman Old Style" panose="02050604050505020204" pitchFamily="18" charset="0"/>
                <a:cs typeface="AngsanaUPC" panose="020B0502040204020203" pitchFamily="18" charset="-34"/>
              </a:rPr>
              <a:t>is a CDL certification separate from a regular </a:t>
            </a:r>
            <a:r>
              <a:rPr lang="en-US" sz="1800" b="1" i="0" dirty="0">
                <a:effectLst/>
                <a:latin typeface="Bookman Old Style" panose="02050604050505020204" pitchFamily="18" charset="0"/>
                <a:cs typeface="AngsanaUPC" panose="020B0502040204020203" pitchFamily="18" charset="-34"/>
              </a:rPr>
              <a:t>hazmat endorsement</a:t>
            </a:r>
            <a:r>
              <a:rPr lang="en-US" sz="1800" i="0" dirty="0">
                <a:effectLst/>
                <a:latin typeface="Bookman Old Style" panose="02050604050505020204" pitchFamily="18" charset="0"/>
                <a:cs typeface="AngsanaUPC" panose="020B0502040204020203" pitchFamily="18" charset="-34"/>
              </a:rPr>
              <a:t>. Although these </a:t>
            </a:r>
            <a:r>
              <a:rPr lang="en-US" sz="1800" b="1" i="0" dirty="0">
                <a:effectLst/>
                <a:latin typeface="Bookman Old Style" panose="02050604050505020204" pitchFamily="18" charset="0"/>
                <a:cs typeface="AngsanaUPC" panose="020B0502040204020203" pitchFamily="18" charset="-34"/>
              </a:rPr>
              <a:t>endorsements</a:t>
            </a:r>
            <a:r>
              <a:rPr lang="en-US" sz="1800" i="0" dirty="0">
                <a:effectLst/>
                <a:latin typeface="Bookman Old Style" panose="02050604050505020204" pitchFamily="18" charset="0"/>
                <a:cs typeface="AngsanaUPC" panose="020B0502040204020203" pitchFamily="18" charset="-34"/>
              </a:rPr>
              <a:t> are often earned at the same time — as many tanker shipments are also hazardous (i.e. gasoline or propane) — drivers earn hazmat endorsements for possessing a separate set of knowledge and competencies.</a:t>
            </a:r>
          </a:p>
          <a:p>
            <a:pPr indent="-228600">
              <a:buFont typeface="Arial" panose="020B0604020202020204" pitchFamily="34" charset="0"/>
              <a:buChar char="•"/>
            </a:pPr>
            <a:r>
              <a:rPr lang="en-US" sz="1800" i="0" dirty="0">
                <a:solidFill>
                  <a:srgbClr val="202124"/>
                </a:solidFill>
                <a:effectLst/>
                <a:latin typeface="Bookman Old Style" panose="02050604050505020204" pitchFamily="18" charset="0"/>
                <a:cs typeface="AngsanaUPC" panose="020B0502040204020203" pitchFamily="18" charset="-34"/>
              </a:rPr>
              <a:t> The </a:t>
            </a:r>
            <a:r>
              <a:rPr lang="en-US" sz="1800" b="1" i="0" dirty="0">
                <a:solidFill>
                  <a:srgbClr val="202124"/>
                </a:solidFill>
                <a:effectLst/>
                <a:latin typeface="Bookman Old Style" panose="02050604050505020204" pitchFamily="18" charset="0"/>
                <a:cs typeface="AngsanaUPC" panose="020B0502040204020203" pitchFamily="18" charset="-34"/>
              </a:rPr>
              <a:t>hazmat endorsement </a:t>
            </a:r>
            <a:r>
              <a:rPr lang="en-US" sz="1800" i="0" dirty="0">
                <a:solidFill>
                  <a:srgbClr val="202124"/>
                </a:solidFill>
                <a:effectLst/>
                <a:latin typeface="Bookman Old Style" panose="02050604050505020204" pitchFamily="18" charset="0"/>
                <a:cs typeface="AngsanaUPC" panose="020B0502040204020203" pitchFamily="18" charset="-34"/>
              </a:rPr>
              <a:t>is an additional certification added to your CDL that qualifies you to drive truckloads containing hazardous materials. Like the CDL, the </a:t>
            </a:r>
            <a:r>
              <a:rPr lang="en-US" sz="1800" b="1" i="0" dirty="0">
                <a:solidFill>
                  <a:srgbClr val="202124"/>
                </a:solidFill>
                <a:effectLst/>
                <a:latin typeface="Bookman Old Style" panose="02050604050505020204" pitchFamily="18" charset="0"/>
                <a:cs typeface="AngsanaUPC" panose="020B0502040204020203" pitchFamily="18" charset="-34"/>
              </a:rPr>
              <a:t>hazmat endorsement </a:t>
            </a:r>
            <a:r>
              <a:rPr lang="en-US" sz="1800" i="0" dirty="0">
                <a:solidFill>
                  <a:srgbClr val="202124"/>
                </a:solidFill>
                <a:effectLst/>
                <a:latin typeface="Bookman Old Style" panose="02050604050505020204" pitchFamily="18" charset="0"/>
                <a:cs typeface="AngsanaUPC" panose="020B0502040204020203" pitchFamily="18" charset="-34"/>
              </a:rPr>
              <a:t>is administered by your state's DMV.</a:t>
            </a:r>
            <a:endParaRPr lang="en-US" sz="1800" dirty="0">
              <a:latin typeface="Bookman Old Style" panose="02050604050505020204" pitchFamily="18" charset="0"/>
              <a:cs typeface="AngsanaUPC" panose="020B0502040204020203" pitchFamily="18" charset="-34"/>
            </a:endParaRPr>
          </a:p>
        </p:txBody>
      </p:sp>
    </p:spTree>
    <p:extLst>
      <p:ext uri="{BB962C8B-B14F-4D97-AF65-F5344CB8AC3E}">
        <p14:creationId xmlns:p14="http://schemas.microsoft.com/office/powerpoint/2010/main" val="240247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84C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87ADD7-542D-4177-94E5-E1CFC250F749}"/>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lgn="ctr"/>
            <a:r>
              <a:rPr lang="en-US" sz="4400" b="1">
                <a:solidFill>
                  <a:srgbClr val="FFFFFF"/>
                </a:solidFill>
                <a:latin typeface="Garamond" panose="02020404030301010803" pitchFamily="18" charset="0"/>
              </a:rPr>
              <a:t>TWIC Card</a:t>
            </a:r>
          </a:p>
        </p:txBody>
      </p:sp>
      <p:pic>
        <p:nvPicPr>
          <p:cNvPr id="6" name="Picture Placeholder 5">
            <a:extLst>
              <a:ext uri="{FF2B5EF4-FFF2-40B4-BE49-F238E27FC236}">
                <a16:creationId xmlns:a16="http://schemas.microsoft.com/office/drawing/2014/main" id="{A0695986-8484-47F6-9503-825C8367EACD}"/>
              </a:ext>
            </a:extLst>
          </p:cNvPr>
          <p:cNvPicPr>
            <a:picLocks noGrp="1" noChangeAspect="1"/>
          </p:cNvPicPr>
          <p:nvPr>
            <p:ph type="pic" idx="1"/>
          </p:nvPr>
        </p:nvPicPr>
        <p:blipFill rotWithShape="1">
          <a:blip r:embed="rId2"/>
          <a:srcRect b="3654"/>
          <a:stretch/>
        </p:blipFill>
        <p:spPr>
          <a:xfrm>
            <a:off x="327547" y="2454903"/>
            <a:ext cx="7058306" cy="4080254"/>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7990E44-FB7A-4D66-85C3-0282C93E413E}"/>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000" i="0" dirty="0">
                <a:solidFill>
                  <a:srgbClr val="FFFFFF"/>
                </a:solidFill>
                <a:effectLst/>
                <a:latin typeface="Bookman Old Style" panose="02050604050505020204" pitchFamily="18" charset="0"/>
              </a:rPr>
              <a:t>A </a:t>
            </a:r>
            <a:r>
              <a:rPr lang="en-US" sz="2000" b="1" i="0" dirty="0">
                <a:solidFill>
                  <a:srgbClr val="FFFFFF"/>
                </a:solidFill>
                <a:effectLst/>
                <a:latin typeface="Bookman Old Style" panose="02050604050505020204" pitchFamily="18" charset="0"/>
              </a:rPr>
              <a:t>TWIC</a:t>
            </a:r>
            <a:r>
              <a:rPr lang="en-US" sz="2000" i="0" dirty="0">
                <a:solidFill>
                  <a:srgbClr val="FFFFFF"/>
                </a:solidFill>
                <a:effectLst/>
                <a:latin typeface="Bookman Old Style" panose="02050604050505020204" pitchFamily="18" charset="0"/>
              </a:rPr>
              <a:t> card is a federal identification card for Transportation Workers, that gets administered to those who need unrestricted access to areas.</a:t>
            </a:r>
          </a:p>
          <a:p>
            <a:pPr indent="-228600">
              <a:buFont typeface="Arial" panose="020B0604020202020204" pitchFamily="34" charset="0"/>
              <a:buChar char="•"/>
            </a:pPr>
            <a:r>
              <a:rPr lang="en-US" sz="2000" i="0" dirty="0">
                <a:solidFill>
                  <a:srgbClr val="FFFFFF"/>
                </a:solidFill>
                <a:effectLst/>
                <a:latin typeface="Bookman Old Style" panose="02050604050505020204" pitchFamily="18" charset="0"/>
              </a:rPr>
              <a:t> This includes; the maritime transportation security act, ports, port facilities, boats, and continental shelf facilities.</a:t>
            </a:r>
            <a:endParaRPr lang="en-US" sz="2000" dirty="0">
              <a:solidFill>
                <a:srgbClr val="FFFFFF"/>
              </a:solidFill>
              <a:latin typeface="Bookman Old Style" panose="02050604050505020204" pitchFamily="18" charset="0"/>
            </a:endParaRPr>
          </a:p>
        </p:txBody>
      </p:sp>
    </p:spTree>
    <p:extLst>
      <p:ext uri="{BB962C8B-B14F-4D97-AF65-F5344CB8AC3E}">
        <p14:creationId xmlns:p14="http://schemas.microsoft.com/office/powerpoint/2010/main" val="101975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6544733" y="-814388"/>
            <a:ext cx="5291663" cy="1628775"/>
          </a:xfrm>
          <a:prstGeom prst="rect">
            <a:avLst/>
          </a:prstGeom>
        </p:spPr>
        <p:txBody>
          <a:bodyPr vert="horz" lIns="91440" tIns="45720" rIns="91440" bIns="45720" rtlCol="0" anchor="b">
            <a:normAutofit/>
          </a:bodyPr>
          <a:lstStyle/>
          <a:p>
            <a:pPr algn="ctr"/>
            <a:r>
              <a:rPr lang="en-US" sz="2400" b="1">
                <a:latin typeface="Garamond" panose="02020404030301010803" pitchFamily="18" charset="0"/>
              </a:rPr>
              <a:t>Module 3</a:t>
            </a:r>
            <a:br>
              <a:rPr lang="en-US" sz="2400" b="1">
                <a:latin typeface="Garamond" panose="02020404030301010803" pitchFamily="18" charset="0"/>
              </a:rPr>
            </a:br>
            <a:r>
              <a:rPr lang="en-US" sz="2400" b="1">
                <a:latin typeface="Garamond" panose="02020404030301010803" pitchFamily="18" charset="0"/>
              </a:rPr>
              <a:t> Lesson 3: Rate Con &amp; Detention Pay</a:t>
            </a:r>
          </a:p>
        </p:txBody>
      </p:sp>
      <p:pic>
        <p:nvPicPr>
          <p:cNvPr id="6" name="Content Placeholder 5" descr="Young man with the laptop">
            <a:extLst>
              <a:ext uri="{FF2B5EF4-FFF2-40B4-BE49-F238E27FC236}">
                <a16:creationId xmlns:a16="http://schemas.microsoft.com/office/drawing/2014/main" id="{B1DE2944-CBE6-437E-B09B-0F786EE86F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655"/>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p:spPr>
      </p:pic>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6417734" y="943769"/>
            <a:ext cx="5418662" cy="4970461"/>
          </a:xfrm>
        </p:spPr>
        <p:txBody>
          <a:bodyPr vert="horz" lIns="91440" tIns="45720" rIns="91440" bIns="45720" rtlCol="0">
            <a:noAutofit/>
          </a:bodyPr>
          <a:lstStyle/>
          <a:p>
            <a:pPr marL="216000" indent="-228600">
              <a:spcBef>
                <a:spcPts val="900"/>
              </a:spcBef>
              <a:buClr>
                <a:schemeClr val="accent1"/>
              </a:buClr>
              <a:buFont typeface="Arial" panose="020B0604020202020204" pitchFamily="34" charset="0"/>
              <a:buChar char="•"/>
            </a:pPr>
            <a:r>
              <a:rPr lang="en-US" sz="1300" b="1" dirty="0">
                <a:latin typeface="Bookman Old Style" panose="02050604050505020204" pitchFamily="18" charset="0"/>
              </a:rPr>
              <a:t>Rate Con</a:t>
            </a:r>
            <a:r>
              <a:rPr lang="en-US" sz="1300" dirty="0">
                <a:latin typeface="Bookman Old Style" panose="02050604050505020204" pitchFamily="18" charset="0"/>
              </a:rPr>
              <a:t> is short for rate confirmation. This confirmation paper gives your carrier the load.</a:t>
            </a:r>
          </a:p>
          <a:p>
            <a:pPr marL="216000" indent="-228600">
              <a:spcBef>
                <a:spcPts val="900"/>
              </a:spcBef>
              <a:buClr>
                <a:schemeClr val="accent1"/>
              </a:buClr>
              <a:buFont typeface="Arial" panose="020B0604020202020204" pitchFamily="34" charset="0"/>
              <a:buChar char="•"/>
            </a:pPr>
            <a:r>
              <a:rPr lang="en-US" sz="1300" b="1" dirty="0">
                <a:latin typeface="Bookman Old Style" panose="02050604050505020204" pitchFamily="18" charset="0"/>
              </a:rPr>
              <a:t>Rate Cons</a:t>
            </a:r>
            <a:r>
              <a:rPr lang="en-US" sz="1300" dirty="0">
                <a:latin typeface="Bookman Old Style" panose="02050604050505020204" pitchFamily="18" charset="0"/>
              </a:rPr>
              <a:t> have everything you need to know on them and you should read them and sign it. Send one copy to broker or shipper and another to owner operator. Do not send to the driver unless authorized to do so by owner operator.</a:t>
            </a:r>
          </a:p>
          <a:p>
            <a:pPr marL="21600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Do not sign if what you agreed on with broker or shipper is not correct or they added things. Have them update it and resend.</a:t>
            </a:r>
          </a:p>
          <a:p>
            <a:pPr marL="21600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In your </a:t>
            </a:r>
            <a:r>
              <a:rPr lang="en-US" sz="1300" b="1" dirty="0">
                <a:latin typeface="Bookman Old Style" panose="02050604050505020204" pitchFamily="18" charset="0"/>
              </a:rPr>
              <a:t>rate cons </a:t>
            </a:r>
            <a:r>
              <a:rPr lang="en-US" sz="1300" dirty="0">
                <a:latin typeface="Bookman Old Style" panose="02050604050505020204" pitchFamily="18" charset="0"/>
              </a:rPr>
              <a:t>you’ll see </a:t>
            </a:r>
            <a:r>
              <a:rPr lang="en-US" sz="1300" b="1" dirty="0">
                <a:latin typeface="Bookman Old Style" panose="02050604050505020204" pitchFamily="18" charset="0"/>
              </a:rPr>
              <a:t>PU</a:t>
            </a:r>
            <a:r>
              <a:rPr lang="en-US" sz="1300" dirty="0">
                <a:latin typeface="Bookman Old Style" panose="02050604050505020204" pitchFamily="18" charset="0"/>
              </a:rPr>
              <a:t> (pick up) address and drop address. The delivery times and stops will be on the </a:t>
            </a:r>
            <a:r>
              <a:rPr lang="en-US" sz="1300" b="1" dirty="0">
                <a:latin typeface="Bookman Old Style" panose="02050604050505020204" pitchFamily="18" charset="0"/>
              </a:rPr>
              <a:t>rate con</a:t>
            </a:r>
            <a:r>
              <a:rPr lang="en-US" sz="1300" dirty="0">
                <a:latin typeface="Bookman Old Style" panose="02050604050505020204" pitchFamily="18" charset="0"/>
              </a:rPr>
              <a:t> too. Point of contact and important details about the load will be on the </a:t>
            </a:r>
            <a:r>
              <a:rPr lang="en-US" sz="1300" b="1" dirty="0">
                <a:latin typeface="Bookman Old Style" panose="02050604050505020204" pitchFamily="18" charset="0"/>
              </a:rPr>
              <a:t>rate con; </a:t>
            </a:r>
            <a:r>
              <a:rPr lang="en-US" sz="1300" dirty="0">
                <a:latin typeface="Bookman Old Style" panose="02050604050505020204" pitchFamily="18" charset="0"/>
              </a:rPr>
              <a:t>furthermore, If you have an issues always refer to the </a:t>
            </a:r>
            <a:r>
              <a:rPr lang="en-US" sz="1300" b="1" dirty="0">
                <a:latin typeface="Bookman Old Style" panose="02050604050505020204" pitchFamily="18" charset="0"/>
              </a:rPr>
              <a:t>rate con</a:t>
            </a:r>
            <a:r>
              <a:rPr lang="en-US" sz="1300" dirty="0">
                <a:latin typeface="Bookman Old Style" panose="02050604050505020204" pitchFamily="18" charset="0"/>
              </a:rPr>
              <a:t>.</a:t>
            </a:r>
            <a:endParaRPr lang="en-US" sz="1300" b="1" dirty="0">
              <a:latin typeface="Bookman Old Style" panose="02050604050505020204" pitchFamily="18" charset="0"/>
            </a:endParaRPr>
          </a:p>
          <a:p>
            <a:pPr marL="21600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Some </a:t>
            </a:r>
            <a:r>
              <a:rPr lang="en-US" sz="1300" b="1" dirty="0">
                <a:latin typeface="Bookman Old Style" panose="02050604050505020204" pitchFamily="18" charset="0"/>
              </a:rPr>
              <a:t>rate cons</a:t>
            </a:r>
            <a:r>
              <a:rPr lang="en-US" sz="1300" dirty="0">
                <a:latin typeface="Bookman Old Style" panose="02050604050505020204" pitchFamily="18" charset="0"/>
              </a:rPr>
              <a:t> have detention pay rates already listed. </a:t>
            </a:r>
            <a:r>
              <a:rPr lang="en-US" sz="1300" b="1" dirty="0">
                <a:latin typeface="Bookman Old Style" panose="02050604050505020204" pitchFamily="18" charset="0"/>
              </a:rPr>
              <a:t>Detention </a:t>
            </a:r>
            <a:r>
              <a:rPr lang="en-US" sz="1300" dirty="0">
                <a:latin typeface="Bookman Old Style" panose="02050604050505020204" pitchFamily="18" charset="0"/>
              </a:rPr>
              <a:t>pay, the payment for drivers waiting too long. If already listed, then you will call the broker and get updated </a:t>
            </a:r>
            <a:r>
              <a:rPr lang="en-US" sz="1300" b="1" dirty="0">
                <a:latin typeface="Bookman Old Style" panose="02050604050505020204" pitchFamily="18" charset="0"/>
              </a:rPr>
              <a:t>rate con </a:t>
            </a:r>
            <a:r>
              <a:rPr lang="en-US" sz="1300" dirty="0">
                <a:latin typeface="Bookman Old Style" panose="02050604050505020204" pitchFamily="18" charset="0"/>
              </a:rPr>
              <a:t>with </a:t>
            </a:r>
            <a:r>
              <a:rPr lang="en-US" sz="1300" b="1" dirty="0">
                <a:latin typeface="Bookman Old Style" panose="02050604050505020204" pitchFamily="18" charset="0"/>
              </a:rPr>
              <a:t>detention pay </a:t>
            </a:r>
            <a:r>
              <a:rPr lang="en-US" sz="1300" dirty="0">
                <a:latin typeface="Bookman Old Style" panose="02050604050505020204" pitchFamily="18" charset="0"/>
              </a:rPr>
              <a:t>on it once driver leaves </a:t>
            </a:r>
            <a:r>
              <a:rPr lang="en-US" sz="1300" b="1" dirty="0">
                <a:latin typeface="Bookman Old Style" panose="02050604050505020204" pitchFamily="18" charset="0"/>
              </a:rPr>
              <a:t>PU</a:t>
            </a:r>
            <a:r>
              <a:rPr lang="en-US" sz="1300" dirty="0">
                <a:latin typeface="Bookman Old Style" panose="02050604050505020204" pitchFamily="18" charset="0"/>
              </a:rPr>
              <a:t>. If the broker does not have listed </a:t>
            </a:r>
            <a:r>
              <a:rPr lang="en-US" sz="1300" b="1" dirty="0">
                <a:latin typeface="Bookman Old Style" panose="02050604050505020204" pitchFamily="18" charset="0"/>
              </a:rPr>
              <a:t>detention pay</a:t>
            </a:r>
            <a:r>
              <a:rPr lang="en-US" sz="1300" dirty="0">
                <a:latin typeface="Bookman Old Style" panose="02050604050505020204" pitchFamily="18" charset="0"/>
              </a:rPr>
              <a:t>, you will need to call and negotiate </a:t>
            </a:r>
            <a:r>
              <a:rPr lang="en-US" sz="1300" b="1" dirty="0">
                <a:latin typeface="Bookman Old Style" panose="02050604050505020204" pitchFamily="18" charset="0"/>
              </a:rPr>
              <a:t>detention pay </a:t>
            </a:r>
            <a:r>
              <a:rPr lang="en-US" sz="1300" dirty="0">
                <a:latin typeface="Bookman Old Style" panose="02050604050505020204" pitchFamily="18" charset="0"/>
              </a:rPr>
              <a:t>for the driver. Then have the broker send a new </a:t>
            </a:r>
            <a:r>
              <a:rPr lang="en-US" sz="1300" b="1" dirty="0">
                <a:latin typeface="Bookman Old Style" panose="02050604050505020204" pitchFamily="18" charset="0"/>
              </a:rPr>
              <a:t>rate con</a:t>
            </a:r>
            <a:r>
              <a:rPr lang="en-US" sz="1300" dirty="0">
                <a:latin typeface="Bookman Old Style" panose="02050604050505020204" pitchFamily="18" charset="0"/>
              </a:rPr>
              <a:t> with updated pay.</a:t>
            </a:r>
          </a:p>
          <a:p>
            <a:pPr marL="21600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 </a:t>
            </a:r>
            <a:r>
              <a:rPr lang="en-US" sz="1300" b="1" dirty="0">
                <a:latin typeface="Bookman Old Style" panose="02050604050505020204" pitchFamily="18" charset="0"/>
              </a:rPr>
              <a:t>Detention pay </a:t>
            </a:r>
            <a:r>
              <a:rPr lang="en-US" sz="1300" dirty="0">
                <a:latin typeface="Bookman Old Style" panose="02050604050505020204" pitchFamily="18" charset="0"/>
              </a:rPr>
              <a:t>varies by wait time and can be $50-$100 per hour of waiting. Reefers take longer to load so check detention pay time with the broker.</a:t>
            </a:r>
          </a:p>
          <a:p>
            <a:pPr marL="216000" indent="-228600">
              <a:spcBef>
                <a:spcPts val="900"/>
              </a:spcBef>
              <a:buClr>
                <a:schemeClr val="accent1"/>
              </a:buClr>
              <a:buFont typeface="Arial" panose="020B0604020202020204" pitchFamily="34" charset="0"/>
              <a:buChar char="•"/>
            </a:pPr>
            <a:r>
              <a:rPr lang="en-US" sz="1300" dirty="0">
                <a:latin typeface="Bookman Old Style" panose="02050604050505020204" pitchFamily="18" charset="0"/>
              </a:rPr>
              <a:t>If shipper cancels load on driver, you can call and ask for payment. This must be negotiated. Generally, pay can be $200 - $500. Just depends on the situation.</a:t>
            </a:r>
          </a:p>
        </p:txBody>
      </p:sp>
    </p:spTree>
    <p:extLst>
      <p:ext uri="{BB962C8B-B14F-4D97-AF65-F5344CB8AC3E}">
        <p14:creationId xmlns:p14="http://schemas.microsoft.com/office/powerpoint/2010/main" val="52010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3.xml><?xml version="1.0" encoding="utf-8"?>
<ds:datastoreItem xmlns:ds="http://schemas.openxmlformats.org/officeDocument/2006/customXml" ds:itemID="{2F5E4A76-0180-4CD0-B081-82F74A336136}">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10102</TotalTime>
  <Words>2014</Words>
  <Application>Microsoft Office PowerPoint</Application>
  <PresentationFormat>Widescreen</PresentationFormat>
  <Paragraphs>80</Paragraphs>
  <Slides>12</Slides>
  <Notes>9</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Building A Dispatching Service Module 3</vt:lpstr>
      <vt:lpstr>Module 3: Back Office</vt:lpstr>
      <vt:lpstr>Module 3  Lesson 1: Factoring Companies &amp; Carrier Payments </vt:lpstr>
      <vt:lpstr>Module 3  Lesson 1: Factoring Companies &amp; Carrier Payments cont.</vt:lpstr>
      <vt:lpstr>Module 3  Lesson 2: How to Fill out Broker &amp; Shipper Packets</vt:lpstr>
      <vt:lpstr>Doubles</vt:lpstr>
      <vt:lpstr>Tankers &amp; Hazmat</vt:lpstr>
      <vt:lpstr>TWIC Card</vt:lpstr>
      <vt:lpstr>Module 3  Lesson 3: Rate Con &amp; Detention Pay</vt:lpstr>
      <vt:lpstr>Module 3  Lesson 4:Understanding Authorities Age &amp; Adding Shippers to Carriers COI</vt:lpstr>
      <vt:lpstr>Module 3  Lesson 5: Billing Carriers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Dispatching Service Module 3</dc:title>
  <dc:creator>Kala Alexander</dc:creator>
  <cp:lastModifiedBy>Alyhia Webb</cp:lastModifiedBy>
  <cp:revision>4</cp:revision>
  <dcterms:created xsi:type="dcterms:W3CDTF">2021-11-01T01:23:47Z</dcterms:created>
  <dcterms:modified xsi:type="dcterms:W3CDTF">2022-01-23T01:41:46Z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