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1E6494-02BB-4265-8463-2D13E26D14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97444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1E6494-02BB-4265-8463-2D13E26D14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3181739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1E6494-02BB-4265-8463-2D13E26D14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454497-007F-4865-9836-ACAA1CC9F1F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5259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51E6494-02BB-4265-8463-2D13E26D14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2994837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51E6494-02BB-4265-8463-2D13E26D14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454497-007F-4865-9836-ACAA1CC9F1F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873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51E6494-02BB-4265-8463-2D13E26D14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1028360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E6494-02BB-4265-8463-2D13E26D14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2892861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E6494-02BB-4265-8463-2D13E26D14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246855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E6494-02BB-4265-8463-2D13E26D14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387420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1E6494-02BB-4265-8463-2D13E26D14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1382185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1E6494-02BB-4265-8463-2D13E26D14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476924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1E6494-02BB-4265-8463-2D13E26D1426}" type="datetimeFigureOut">
              <a:rPr lang="en-US" smtClean="0"/>
              <a:t>10/20/2016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230448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1E6494-02BB-4265-8463-2D13E26D1426}" type="datetimeFigureOut">
              <a:rPr lang="en-US" smtClean="0"/>
              <a:t>10/20/2016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99977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E6494-02BB-4265-8463-2D13E26D1426}" type="datetimeFigureOut">
              <a:rPr lang="en-US" smtClean="0"/>
              <a:t>10/20/2016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2383470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1E6494-02BB-4265-8463-2D13E26D14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1855898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1E6494-02BB-4265-8463-2D13E26D14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454497-007F-4865-9836-ACAA1CC9F1F7}" type="slidenum">
              <a:rPr lang="en-US" smtClean="0"/>
              <a:t>‹#›</a:t>
            </a:fld>
            <a:endParaRPr lang="en-US"/>
          </a:p>
        </p:txBody>
      </p:sp>
    </p:spTree>
    <p:extLst>
      <p:ext uri="{BB962C8B-B14F-4D97-AF65-F5344CB8AC3E}">
        <p14:creationId xmlns:p14="http://schemas.microsoft.com/office/powerpoint/2010/main" val="3088159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35000">
              <a:schemeClr val="accent1">
                <a:lumMod val="0"/>
                <a:lumOff val="100000"/>
              </a:schemeClr>
            </a:gs>
            <a:gs pos="100000">
              <a:schemeClr val="accent1">
                <a:lumMod val="100000"/>
              </a:schemeClr>
            </a:gs>
          </a:gsLst>
          <a:path path="shape">
            <a:fillToRect l="50000" t="50000" r="50000" b="5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51E6494-02BB-4265-8463-2D13E26D1426}" type="datetimeFigureOut">
              <a:rPr lang="en-US" smtClean="0"/>
              <a:t>10/20/2016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C454497-007F-4865-9836-ACAA1CC9F1F7}" type="slidenum">
              <a:rPr lang="en-US" smtClean="0"/>
              <a:t>‹#›</a:t>
            </a:fld>
            <a:endParaRPr lang="en-US"/>
          </a:p>
        </p:txBody>
      </p:sp>
    </p:spTree>
    <p:extLst>
      <p:ext uri="{BB962C8B-B14F-4D97-AF65-F5344CB8AC3E}">
        <p14:creationId xmlns:p14="http://schemas.microsoft.com/office/powerpoint/2010/main" val="15511579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35000">
              <a:schemeClr val="accent1">
                <a:lumMod val="0"/>
                <a:lumOff val="100000"/>
              </a:schemeClr>
            </a:gs>
            <a:gs pos="100000">
              <a:schemeClr val="accent1">
                <a:lumMod val="1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16922" y="2570018"/>
            <a:ext cx="8915399" cy="2262781"/>
          </a:xfrm>
        </p:spPr>
        <p:txBody>
          <a:bodyPr>
            <a:normAutofit/>
          </a:bodyPr>
          <a:lstStyle/>
          <a:p>
            <a:r>
              <a:rPr lang="en-US" sz="6600" b="1" dirty="0">
                <a:solidFill>
                  <a:schemeClr val="bg1"/>
                </a:solidFill>
              </a:rPr>
              <a:t>The OSI Model</a:t>
            </a:r>
          </a:p>
        </p:txBody>
      </p:sp>
    </p:spTree>
    <p:extLst>
      <p:ext uri="{BB962C8B-B14F-4D97-AF65-F5344CB8AC3E}">
        <p14:creationId xmlns:p14="http://schemas.microsoft.com/office/powerpoint/2010/main" val="1557297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OSI model brief history</a:t>
            </a:r>
          </a:p>
        </p:txBody>
      </p:sp>
      <p:sp>
        <p:nvSpPr>
          <p:cNvPr id="3" name="Content Placeholder 2"/>
          <p:cNvSpPr>
            <a:spLocks noGrp="1"/>
          </p:cNvSpPr>
          <p:nvPr>
            <p:ph idx="1"/>
          </p:nvPr>
        </p:nvSpPr>
        <p:spPr>
          <a:xfrm>
            <a:off x="1440874" y="1422400"/>
            <a:ext cx="10063738" cy="4673600"/>
          </a:xfrm>
        </p:spPr>
        <p:txBody>
          <a:bodyPr>
            <a:noAutofit/>
          </a:bodyPr>
          <a:lstStyle/>
          <a:p>
            <a:r>
              <a:rPr lang="en-US" sz="1600" dirty="0">
                <a:solidFill>
                  <a:schemeClr val="bg1"/>
                </a:solidFill>
                <a:effectLst/>
              </a:rPr>
              <a:t>a conceptual model that characterizes and standardizes the communication functions of a telecommunication or computing system without regard to their underlying internal structure and technology. Its goal is the interoperability of diverse communication systems with standard protocols</a:t>
            </a:r>
          </a:p>
          <a:p>
            <a:r>
              <a:rPr lang="en-US" sz="1600" dirty="0">
                <a:solidFill>
                  <a:schemeClr val="bg1"/>
                </a:solidFill>
                <a:effectLst/>
              </a:rPr>
              <a:t>In the late 1970s, one project was administered by the International Organization for Standardization (ISO), while another was undertaken by the International Telegraph and Telephone Consultative Committee, or CCITT (the abbreviation is from the French version of the name). These two international standards bodies each developed a document that defined similar networking models.</a:t>
            </a:r>
          </a:p>
          <a:p>
            <a:r>
              <a:rPr lang="en-US" sz="1600" dirty="0">
                <a:solidFill>
                  <a:schemeClr val="bg1"/>
                </a:solidFill>
                <a:effectLst/>
              </a:rPr>
              <a:t>In 1983, these two documents were merged to form a standard called The Basic Reference Model for Open Systems Interconnection. The standard is usually referred to as the Open Systems Interconnection Reference Model, the OSI Reference Model, or simply the OSI model. It was published in 1984 by both the ISO, as standard ISO 7498, and the renamed CCITT (now called the Telecommunications Standardization Sector of the International Telecommunication Union or ITU-T) as standard X.200.</a:t>
            </a:r>
          </a:p>
          <a:p>
            <a:endParaRPr lang="en-US" sz="1600" dirty="0">
              <a:solidFill>
                <a:schemeClr val="bg1"/>
              </a:solidFill>
            </a:endParaRPr>
          </a:p>
        </p:txBody>
      </p:sp>
    </p:spTree>
    <p:extLst>
      <p:ext uri="{BB962C8B-B14F-4D97-AF65-F5344CB8AC3E}">
        <p14:creationId xmlns:p14="http://schemas.microsoft.com/office/powerpoint/2010/main" val="94921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chemeClr val="bg1"/>
                </a:solidFill>
              </a:rPr>
              <a:t>The Seven Layers of the OSI</a:t>
            </a:r>
          </a:p>
        </p:txBody>
      </p:sp>
      <p:graphicFrame>
        <p:nvGraphicFramePr>
          <p:cNvPr id="6" name="Table 5"/>
          <p:cNvGraphicFramePr>
            <a:graphicFrameLocks noGrp="1"/>
          </p:cNvGraphicFramePr>
          <p:nvPr>
            <p:extLst>
              <p:ext uri="{D42A27DB-BD31-4B8C-83A1-F6EECF244321}">
                <p14:modId xmlns:p14="http://schemas.microsoft.com/office/powerpoint/2010/main" val="3017920830"/>
              </p:ext>
            </p:extLst>
          </p:nvPr>
        </p:nvGraphicFramePr>
        <p:xfrm>
          <a:off x="1784069" y="1406238"/>
          <a:ext cx="9142548" cy="4264888"/>
        </p:xfrm>
        <a:graphic>
          <a:graphicData uri="http://schemas.openxmlformats.org/drawingml/2006/table">
            <a:tbl>
              <a:tblPr firstRow="1" bandRow="1">
                <a:tableStyleId>{5C22544A-7EE6-4342-B048-85BDC9FD1C3A}</a:tableStyleId>
              </a:tblPr>
              <a:tblGrid>
                <a:gridCol w="4571274">
                  <a:extLst>
                    <a:ext uri="{9D8B030D-6E8A-4147-A177-3AD203B41FA5}">
                      <a16:colId xmlns:a16="http://schemas.microsoft.com/office/drawing/2014/main" val="2978800024"/>
                    </a:ext>
                  </a:extLst>
                </a:gridCol>
                <a:gridCol w="4571274">
                  <a:extLst>
                    <a:ext uri="{9D8B030D-6E8A-4147-A177-3AD203B41FA5}">
                      <a16:colId xmlns:a16="http://schemas.microsoft.com/office/drawing/2014/main" val="2814061773"/>
                    </a:ext>
                  </a:extLst>
                </a:gridCol>
              </a:tblGrid>
              <a:tr h="533111">
                <a:tc>
                  <a:txBody>
                    <a:bodyPr/>
                    <a:lstStyle/>
                    <a:p>
                      <a:r>
                        <a:rPr lang="en-US" dirty="0"/>
                        <a:t>Layer Number</a:t>
                      </a:r>
                    </a:p>
                  </a:txBody>
                  <a:tcPr/>
                </a:tc>
                <a:tc>
                  <a:txBody>
                    <a:bodyPr/>
                    <a:lstStyle/>
                    <a:p>
                      <a:r>
                        <a:rPr lang="en-US" dirty="0"/>
                        <a:t>Layer Name</a:t>
                      </a:r>
                    </a:p>
                  </a:txBody>
                  <a:tcPr/>
                </a:tc>
                <a:extLst>
                  <a:ext uri="{0D108BD9-81ED-4DB2-BD59-A6C34878D82A}">
                    <a16:rowId xmlns:a16="http://schemas.microsoft.com/office/drawing/2014/main" val="38126332"/>
                  </a:ext>
                </a:extLst>
              </a:tr>
              <a:tr h="533111">
                <a:tc>
                  <a:txBody>
                    <a:bodyPr/>
                    <a:lstStyle/>
                    <a:p>
                      <a:r>
                        <a:rPr lang="en-US" dirty="0"/>
                        <a:t>7</a:t>
                      </a:r>
                    </a:p>
                  </a:txBody>
                  <a:tcPr/>
                </a:tc>
                <a:tc>
                  <a:txBody>
                    <a:bodyPr/>
                    <a:lstStyle/>
                    <a:p>
                      <a:r>
                        <a:rPr lang="en-US" dirty="0"/>
                        <a:t>Application</a:t>
                      </a:r>
                    </a:p>
                  </a:txBody>
                  <a:tcPr/>
                </a:tc>
                <a:extLst>
                  <a:ext uri="{0D108BD9-81ED-4DB2-BD59-A6C34878D82A}">
                    <a16:rowId xmlns:a16="http://schemas.microsoft.com/office/drawing/2014/main" val="3997000415"/>
                  </a:ext>
                </a:extLst>
              </a:tr>
              <a:tr h="533111">
                <a:tc>
                  <a:txBody>
                    <a:bodyPr/>
                    <a:lstStyle/>
                    <a:p>
                      <a:r>
                        <a:rPr lang="en-US" dirty="0"/>
                        <a:t>6</a:t>
                      </a:r>
                    </a:p>
                  </a:txBody>
                  <a:tcPr/>
                </a:tc>
                <a:tc>
                  <a:txBody>
                    <a:bodyPr/>
                    <a:lstStyle/>
                    <a:p>
                      <a:r>
                        <a:rPr lang="en-US" dirty="0"/>
                        <a:t>Presentation</a:t>
                      </a:r>
                    </a:p>
                  </a:txBody>
                  <a:tcPr/>
                </a:tc>
                <a:extLst>
                  <a:ext uri="{0D108BD9-81ED-4DB2-BD59-A6C34878D82A}">
                    <a16:rowId xmlns:a16="http://schemas.microsoft.com/office/drawing/2014/main" val="1099257924"/>
                  </a:ext>
                </a:extLst>
              </a:tr>
              <a:tr h="533111">
                <a:tc>
                  <a:txBody>
                    <a:bodyPr/>
                    <a:lstStyle/>
                    <a:p>
                      <a:r>
                        <a:rPr lang="en-US" dirty="0"/>
                        <a:t>5</a:t>
                      </a:r>
                    </a:p>
                  </a:txBody>
                  <a:tcPr/>
                </a:tc>
                <a:tc>
                  <a:txBody>
                    <a:bodyPr/>
                    <a:lstStyle/>
                    <a:p>
                      <a:r>
                        <a:rPr lang="en-US" dirty="0"/>
                        <a:t>Session</a:t>
                      </a:r>
                    </a:p>
                  </a:txBody>
                  <a:tcPr/>
                </a:tc>
                <a:extLst>
                  <a:ext uri="{0D108BD9-81ED-4DB2-BD59-A6C34878D82A}">
                    <a16:rowId xmlns:a16="http://schemas.microsoft.com/office/drawing/2014/main" val="916322526"/>
                  </a:ext>
                </a:extLst>
              </a:tr>
              <a:tr h="533111">
                <a:tc>
                  <a:txBody>
                    <a:bodyPr/>
                    <a:lstStyle/>
                    <a:p>
                      <a:r>
                        <a:rPr lang="en-US" dirty="0"/>
                        <a:t>4</a:t>
                      </a:r>
                    </a:p>
                  </a:txBody>
                  <a:tcPr/>
                </a:tc>
                <a:tc>
                  <a:txBody>
                    <a:bodyPr/>
                    <a:lstStyle/>
                    <a:p>
                      <a:r>
                        <a:rPr lang="en-US" dirty="0"/>
                        <a:t>Transport</a:t>
                      </a:r>
                    </a:p>
                  </a:txBody>
                  <a:tcPr/>
                </a:tc>
                <a:extLst>
                  <a:ext uri="{0D108BD9-81ED-4DB2-BD59-A6C34878D82A}">
                    <a16:rowId xmlns:a16="http://schemas.microsoft.com/office/drawing/2014/main" val="540684720"/>
                  </a:ext>
                </a:extLst>
              </a:tr>
              <a:tr h="533111">
                <a:tc>
                  <a:txBody>
                    <a:bodyPr/>
                    <a:lstStyle/>
                    <a:p>
                      <a:r>
                        <a:rPr lang="en-US" dirty="0"/>
                        <a:t>3</a:t>
                      </a:r>
                    </a:p>
                  </a:txBody>
                  <a:tcPr/>
                </a:tc>
                <a:tc>
                  <a:txBody>
                    <a:bodyPr/>
                    <a:lstStyle/>
                    <a:p>
                      <a:r>
                        <a:rPr lang="en-US" dirty="0"/>
                        <a:t>Network</a:t>
                      </a:r>
                    </a:p>
                  </a:txBody>
                  <a:tcPr/>
                </a:tc>
                <a:extLst>
                  <a:ext uri="{0D108BD9-81ED-4DB2-BD59-A6C34878D82A}">
                    <a16:rowId xmlns:a16="http://schemas.microsoft.com/office/drawing/2014/main" val="490093773"/>
                  </a:ext>
                </a:extLst>
              </a:tr>
              <a:tr h="533111">
                <a:tc>
                  <a:txBody>
                    <a:bodyPr/>
                    <a:lstStyle/>
                    <a:p>
                      <a:r>
                        <a:rPr lang="en-US" dirty="0"/>
                        <a:t>2</a:t>
                      </a:r>
                    </a:p>
                  </a:txBody>
                  <a:tcPr/>
                </a:tc>
                <a:tc>
                  <a:txBody>
                    <a:bodyPr/>
                    <a:lstStyle/>
                    <a:p>
                      <a:r>
                        <a:rPr lang="en-US" dirty="0"/>
                        <a:t>Data-Link</a:t>
                      </a:r>
                    </a:p>
                  </a:txBody>
                  <a:tcPr/>
                </a:tc>
                <a:extLst>
                  <a:ext uri="{0D108BD9-81ED-4DB2-BD59-A6C34878D82A}">
                    <a16:rowId xmlns:a16="http://schemas.microsoft.com/office/drawing/2014/main" val="245768153"/>
                  </a:ext>
                </a:extLst>
              </a:tr>
              <a:tr h="533111">
                <a:tc>
                  <a:txBody>
                    <a:bodyPr/>
                    <a:lstStyle/>
                    <a:p>
                      <a:r>
                        <a:rPr lang="en-US" dirty="0"/>
                        <a:t>1</a:t>
                      </a:r>
                    </a:p>
                  </a:txBody>
                  <a:tcPr/>
                </a:tc>
                <a:tc>
                  <a:txBody>
                    <a:bodyPr/>
                    <a:lstStyle/>
                    <a:p>
                      <a:r>
                        <a:rPr lang="en-US" dirty="0"/>
                        <a:t>Physical</a:t>
                      </a:r>
                    </a:p>
                  </a:txBody>
                  <a:tcPr/>
                </a:tc>
                <a:extLst>
                  <a:ext uri="{0D108BD9-81ED-4DB2-BD59-A6C34878D82A}">
                    <a16:rowId xmlns:a16="http://schemas.microsoft.com/office/drawing/2014/main" val="1988522726"/>
                  </a:ext>
                </a:extLst>
              </a:tr>
            </a:tbl>
          </a:graphicData>
        </a:graphic>
      </p:graphicFrame>
    </p:spTree>
    <p:extLst>
      <p:ext uri="{BB962C8B-B14F-4D97-AF65-F5344CB8AC3E}">
        <p14:creationId xmlns:p14="http://schemas.microsoft.com/office/powerpoint/2010/main" val="1432158041"/>
      </p:ext>
    </p:extLst>
  </p:cSld>
  <p:clrMapOvr>
    <a:masterClrMapping/>
  </p:clrMapOvr>
</p:sld>
</file>

<file path=ppt/theme/theme1.xml><?xml version="1.0" encoding="utf-8"?>
<a:theme xmlns:a="http://schemas.openxmlformats.org/drawingml/2006/main" name="BluethemeGoldStandard">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BluethemeGoldStandard" id="{C414DEB2-622A-4C74-B000-5AD244607D62}" vid="{DE026728-D3C8-4750-A317-21E07264DB9F}"/>
    </a:ext>
  </a:extLst>
</a:theme>
</file>

<file path=docProps/app.xml><?xml version="1.0" encoding="utf-8"?>
<Properties xmlns="http://schemas.openxmlformats.org/officeDocument/2006/extended-properties" xmlns:vt="http://schemas.openxmlformats.org/officeDocument/2006/docPropsVTypes">
  <Template>BluethemeGoldStandard</Template>
  <TotalTime>43</TotalTime>
  <Words>214</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Wingdings 3</vt:lpstr>
      <vt:lpstr>BluethemeGoldStandard</vt:lpstr>
      <vt:lpstr>The OSI Model</vt:lpstr>
      <vt:lpstr>OSI model brief history</vt:lpstr>
      <vt:lpstr>The Seven Layers of the OSI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OSI Model</dc:title>
  <dc:creator>Digna Diaz</dc:creator>
  <cp:lastModifiedBy>Digna Diaz</cp:lastModifiedBy>
  <cp:revision>4</cp:revision>
  <dcterms:created xsi:type="dcterms:W3CDTF">2016-10-13T13:35:44Z</dcterms:created>
  <dcterms:modified xsi:type="dcterms:W3CDTF">2016-10-20T14:38:41Z</dcterms:modified>
</cp:coreProperties>
</file>