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5467" autoAdjust="0"/>
    <p:restoredTop sz="86478" autoAdjust="0"/>
  </p:normalViewPr>
  <p:slideViewPr>
    <p:cSldViewPr>
      <p:cViewPr>
        <p:scale>
          <a:sx n="100" d="100"/>
          <a:sy n="100" d="100"/>
        </p:scale>
        <p:origin x="-54" y="-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24" y="2364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905951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12215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A275F8F-BAA9-4F1C-997D-CA38A5F7C62C}" type="datetime1">
              <a:rPr lang="en-US"/>
              <a:pPr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B3EF12A-42C2-4A59-A519-9234FEDDA3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28278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59781" y="1779662"/>
            <a:ext cx="52006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6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In-App </a:t>
            </a:r>
            <a:r>
              <a:rPr kumimoji="0" lang="en-US" altLang="ko-KR" sz="16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Purchasing Receipts</a:t>
            </a:r>
            <a:endParaRPr kumimoji="0" lang="en-US" altLang="ko-KR" sz="1600" b="1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3240360" y="555526"/>
            <a:ext cx="52200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Intermediate iOS9 App Development</a:t>
            </a:r>
          </a:p>
        </p:txBody>
      </p:sp>
    </p:spTree>
    <p:extLst>
      <p:ext uri="{BB962C8B-B14F-4D97-AF65-F5344CB8AC3E}">
        <p14:creationId xmlns="" xmlns:p14="http://schemas.microsoft.com/office/powerpoint/2010/main" val="1573217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760935"/>
            <a:ext cx="8229600" cy="874712"/>
          </a:xfrm>
        </p:spPr>
        <p:txBody>
          <a:bodyPr/>
          <a:lstStyle/>
          <a:p>
            <a:pPr marL="612648" indent="-612648" algn="l" rtl="0" fontAlgn="base">
              <a:lnSpc>
                <a:spcPct val="125000"/>
              </a:lnSpc>
              <a:spcBef>
                <a:spcPts val="576"/>
              </a:spcBef>
              <a:spcAft>
                <a:spcPts val="0"/>
              </a:spcAft>
            </a:pPr>
            <a:r>
              <a:rPr lang="en-GB" dirty="0" smtClean="0"/>
              <a:t>Receipts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635646"/>
            <a:ext cx="8229600" cy="2958579"/>
          </a:xfrm>
        </p:spPr>
        <p:txBody>
          <a:bodyPr rtlCol="0">
            <a:normAutofit fontScale="85000" lnSpcReduction="20000"/>
          </a:bodyPr>
          <a:lstStyle/>
          <a:p>
            <a:pPr>
              <a:defRPr/>
            </a:pPr>
            <a:r>
              <a:rPr lang="en-US" dirty="0" smtClean="0"/>
              <a:t>An App Store receipt is the same concept as a paper receipt</a:t>
            </a:r>
          </a:p>
          <a:p>
            <a:pPr lvl="1">
              <a:defRPr/>
            </a:pPr>
            <a:r>
              <a:rPr lang="en-US" dirty="0" smtClean="0"/>
              <a:t>Official proof of purchase</a:t>
            </a:r>
          </a:p>
          <a:p>
            <a:pPr lvl="1">
              <a:defRPr/>
            </a:pPr>
            <a:r>
              <a:rPr lang="en-US" dirty="0" smtClean="0"/>
              <a:t>Contains products purchased, device purchased for, and date</a:t>
            </a:r>
          </a:p>
          <a:p>
            <a:pPr>
              <a:defRPr/>
            </a:pPr>
            <a:r>
              <a:rPr lang="en-US" dirty="0" smtClean="0"/>
              <a:t>App should validate receipt</a:t>
            </a:r>
          </a:p>
          <a:p>
            <a:pPr lvl="1">
              <a:defRPr/>
            </a:pPr>
            <a:r>
              <a:rPr lang="en-US" sz="2800" dirty="0" smtClean="0"/>
              <a:t>2012 App Store hacked. </a:t>
            </a:r>
            <a:endParaRPr lang="en-US" sz="2800" dirty="0" smtClean="0"/>
          </a:p>
          <a:p>
            <a:pPr lvl="1">
              <a:defRPr/>
            </a:pPr>
            <a:r>
              <a:rPr lang="en-US" sz="2800" dirty="0" smtClean="0"/>
              <a:t>Users </a:t>
            </a:r>
            <a:r>
              <a:rPr lang="en-US" sz="2800" dirty="0" smtClean="0"/>
              <a:t>could get purchases for </a:t>
            </a:r>
            <a:r>
              <a:rPr lang="en-US" sz="2800" dirty="0" smtClean="0"/>
              <a:t>free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760934"/>
            <a:ext cx="8229600" cy="1029499"/>
          </a:xfrm>
        </p:spPr>
        <p:txBody>
          <a:bodyPr/>
          <a:lstStyle/>
          <a:p>
            <a:pPr marL="612648" indent="-612648" algn="l" rtl="0" fontAlgn="base">
              <a:lnSpc>
                <a:spcPct val="125000"/>
              </a:lnSpc>
              <a:spcBef>
                <a:spcPts val="576"/>
              </a:spcBef>
              <a:spcAft>
                <a:spcPts val="0"/>
              </a:spcAft>
            </a:pPr>
            <a:r>
              <a:rPr lang="en-GB" dirty="0" smtClean="0"/>
              <a:t>Receipt Options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790434"/>
            <a:ext cx="8229600" cy="2803791"/>
          </a:xfrm>
        </p:spPr>
        <p:txBody>
          <a:bodyPr rtlCol="0">
            <a:normAutofit fontScale="77500" lnSpcReduction="20000"/>
          </a:bodyPr>
          <a:lstStyle/>
          <a:p>
            <a:pPr>
              <a:defRPr/>
            </a:pPr>
            <a:r>
              <a:rPr lang="en-US" dirty="0" smtClean="0"/>
              <a:t>With iOS7, can validate receipt in app</a:t>
            </a:r>
          </a:p>
          <a:p>
            <a:pPr lvl="1">
              <a:defRPr/>
            </a:pPr>
            <a:r>
              <a:rPr lang="en-US" dirty="0" smtClean="0"/>
              <a:t>No need for your own server</a:t>
            </a:r>
          </a:p>
          <a:p>
            <a:pPr lvl="1">
              <a:defRPr/>
            </a:pPr>
            <a:r>
              <a:rPr lang="en-US" dirty="0" smtClean="0"/>
              <a:t>Slightly less secure</a:t>
            </a:r>
          </a:p>
          <a:p>
            <a:pPr>
              <a:defRPr/>
            </a:pPr>
            <a:r>
              <a:rPr lang="en-US" dirty="0" smtClean="0"/>
              <a:t>Server Validation</a:t>
            </a:r>
          </a:p>
          <a:p>
            <a:pPr lvl="1">
              <a:defRPr/>
            </a:pPr>
            <a:r>
              <a:rPr lang="en-US" sz="2800" dirty="0" smtClean="0"/>
              <a:t>Send receipt from app to your server</a:t>
            </a:r>
          </a:p>
          <a:p>
            <a:pPr lvl="1">
              <a:defRPr/>
            </a:pPr>
            <a:r>
              <a:rPr lang="en-US" dirty="0" smtClean="0"/>
              <a:t>Server sends validation request to Apple server</a:t>
            </a:r>
          </a:p>
          <a:p>
            <a:pPr lvl="1">
              <a:defRPr/>
            </a:pPr>
            <a:r>
              <a:rPr lang="en-US" dirty="0" smtClean="0"/>
              <a:t>Apple sends back </a:t>
            </a:r>
            <a:r>
              <a:rPr lang="en-US" dirty="0" err="1" smtClean="0"/>
              <a:t>Json</a:t>
            </a:r>
            <a:r>
              <a:rPr lang="en-US" dirty="0" smtClean="0"/>
              <a:t> receipt info</a:t>
            </a:r>
          </a:p>
          <a:p>
            <a:pPr lvl="1">
              <a:defRPr/>
            </a:pPr>
            <a:r>
              <a:rPr lang="en-US" dirty="0" smtClean="0"/>
              <a:t>Still need app to validate </a:t>
            </a:r>
            <a:r>
              <a:rPr lang="en-US" dirty="0" smtClean="0"/>
              <a:t>device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760934"/>
            <a:ext cx="8229600" cy="1029499"/>
          </a:xfrm>
        </p:spPr>
        <p:txBody>
          <a:bodyPr/>
          <a:lstStyle/>
          <a:p>
            <a:pPr marL="612648" indent="-612648" algn="l" rtl="0" fontAlgn="base">
              <a:lnSpc>
                <a:spcPct val="125000"/>
              </a:lnSpc>
              <a:spcBef>
                <a:spcPts val="576"/>
              </a:spcBef>
              <a:spcAft>
                <a:spcPts val="0"/>
              </a:spcAft>
            </a:pPr>
            <a:r>
              <a:rPr lang="en-GB" dirty="0" smtClean="0"/>
              <a:t>Receipt Technologies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790434"/>
            <a:ext cx="8229600" cy="2803791"/>
          </a:xfrm>
        </p:spPr>
        <p:txBody>
          <a:bodyPr rtlCol="0">
            <a:normAutofit fontScale="92500" lnSpcReduction="20000"/>
          </a:bodyPr>
          <a:lstStyle/>
          <a:p>
            <a:pPr rtl="0" fontAlgn="base"/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Apple using open standard tech</a:t>
            </a:r>
          </a:p>
          <a:p>
            <a:pPr rtl="0" fontAlgn="base"/>
            <a:r>
              <a:rPr lang="en-US" dirty="0" smtClean="0"/>
              <a:t>Want to see variety of approaches</a:t>
            </a:r>
            <a:endParaRPr lang="en-US" sz="3200" kern="1200" dirty="0" smtClean="0">
              <a:solidFill>
                <a:schemeClr val="tx1"/>
              </a:solidFill>
              <a:latin typeface="+mn-lt"/>
              <a:ea typeface="ＭＳ Ｐゴシック" pitchFamily="-65" charset="-128"/>
              <a:cs typeface="+mn-cs"/>
            </a:endParaRPr>
          </a:p>
          <a:p>
            <a:pPr lvl="1"/>
            <a:r>
              <a:rPr lang="en-US" dirty="0" smtClean="0"/>
              <a:t>PKCS #7 container</a:t>
            </a:r>
          </a:p>
          <a:p>
            <a:pPr lvl="2"/>
            <a:r>
              <a:rPr lang="en-US" dirty="0" smtClean="0"/>
              <a:t>Use  </a:t>
            </a:r>
            <a:r>
              <a:rPr lang="en-US" dirty="0" err="1" smtClean="0"/>
              <a:t>OpenSSL</a:t>
            </a:r>
            <a:r>
              <a:rPr lang="en-US" dirty="0" smtClean="0"/>
              <a:t> to read</a:t>
            </a:r>
          </a:p>
          <a:p>
            <a:pPr lvl="1"/>
            <a:r>
              <a:rPr lang="en-US" dirty="0" smtClean="0"/>
              <a:t>Data in ASN.1 (Abstract Syntax Notation)</a:t>
            </a:r>
          </a:p>
          <a:p>
            <a:pPr lvl="1"/>
            <a:r>
              <a:rPr lang="en-US" dirty="0" smtClean="0"/>
              <a:t>SHA-1 Hash</a:t>
            </a:r>
          </a:p>
          <a:p>
            <a:pPr lvl="2"/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Device </a:t>
            </a:r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information</a:t>
            </a:r>
            <a:endParaRPr lang="en-US" sz="2400" kern="1200" dirty="0" smtClean="0">
              <a:solidFill>
                <a:schemeClr val="tx1"/>
              </a:solidFill>
              <a:latin typeface="+mn-lt"/>
              <a:ea typeface="ＭＳ Ｐゴシック" pitchFamily="-65" charset="-128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760934"/>
            <a:ext cx="8229600" cy="1029499"/>
          </a:xfrm>
        </p:spPr>
        <p:txBody>
          <a:bodyPr/>
          <a:lstStyle/>
          <a:p>
            <a:pPr marL="612648" indent="-612648" algn="l" rtl="0" fontAlgn="base">
              <a:lnSpc>
                <a:spcPct val="125000"/>
              </a:lnSpc>
              <a:spcBef>
                <a:spcPts val="576"/>
              </a:spcBef>
              <a:spcAft>
                <a:spcPts val="0"/>
              </a:spcAft>
            </a:pPr>
            <a:r>
              <a:rPr lang="en-GB" dirty="0" smtClean="0"/>
              <a:t>Receipt Workflow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790434"/>
            <a:ext cx="8229600" cy="2803791"/>
          </a:xfrm>
        </p:spPr>
        <p:txBody>
          <a:bodyPr rtlCol="0">
            <a:normAutofit fontScale="85000" lnSpcReduction="20000"/>
          </a:bodyPr>
          <a:lstStyle/>
          <a:p>
            <a:r>
              <a:rPr lang="en-GB" dirty="0" smtClean="0"/>
              <a:t>Locate Receipt file</a:t>
            </a:r>
            <a:endParaRPr lang="en-US" sz="3200" kern="1200" dirty="0" smtClean="0">
              <a:solidFill>
                <a:schemeClr val="tx1"/>
              </a:solidFill>
              <a:latin typeface="+mn-lt"/>
              <a:ea typeface="ＭＳ Ｐゴシック" pitchFamily="-65" charset="-128"/>
              <a:cs typeface="+mn-cs"/>
            </a:endParaRPr>
          </a:p>
          <a:p>
            <a:pPr lvl="1" rtl="0" fontAlgn="base"/>
            <a:r>
              <a:rPr lang="en-US" dirty="0" smtClean="0"/>
              <a:t>[[</a:t>
            </a:r>
            <a:r>
              <a:rPr lang="en-US" dirty="0" err="1" smtClean="0"/>
              <a:t>NSBundle</a:t>
            </a:r>
            <a:r>
              <a:rPr lang="en-US" dirty="0" smtClean="0"/>
              <a:t> </a:t>
            </a:r>
            <a:r>
              <a:rPr lang="en-US" dirty="0" err="1" smtClean="0"/>
              <a:t>mainBundle</a:t>
            </a:r>
            <a:r>
              <a:rPr lang="en-US" dirty="0" smtClean="0"/>
              <a:t>] </a:t>
            </a:r>
            <a:r>
              <a:rPr lang="en-US" dirty="0" err="1" smtClean="0"/>
              <a:t>appStoreReceiptURL</a:t>
            </a:r>
            <a:r>
              <a:rPr lang="en-US" dirty="0" smtClean="0"/>
              <a:t>];</a:t>
            </a:r>
            <a:endParaRPr lang="en-US" sz="2800" kern="1200" dirty="0" smtClean="0">
              <a:solidFill>
                <a:schemeClr val="tx1"/>
              </a:solidFill>
              <a:latin typeface="+mn-lt"/>
              <a:ea typeface="ＭＳ Ｐゴシック" pitchFamily="-65" charset="-128"/>
              <a:cs typeface="+mn-cs"/>
            </a:endParaRPr>
          </a:p>
          <a:p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Read</a:t>
            </a:r>
          </a:p>
          <a:p>
            <a:pPr lvl="1" rtl="0" fontAlgn="base"/>
            <a:r>
              <a:rPr lang="en-US" dirty="0" smtClean="0"/>
              <a:t>Convert to PKCS #7</a:t>
            </a:r>
          </a:p>
          <a:p>
            <a:pPr lvl="1" rtl="0" fontAlgn="base"/>
            <a:r>
              <a:rPr lang="en-US" dirty="0" smtClean="0"/>
              <a:t>Create certificate store</a:t>
            </a:r>
          </a:p>
          <a:p>
            <a:pPr lvl="2"/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Add Apple root certificate</a:t>
            </a:r>
          </a:p>
          <a:p>
            <a:pPr lvl="1" rtl="0" fontAlgn="base"/>
            <a:r>
              <a:rPr lang="en-US" dirty="0" smtClean="0"/>
              <a:t>Verify signature using certificate store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760934"/>
            <a:ext cx="8229600" cy="1029499"/>
          </a:xfrm>
        </p:spPr>
        <p:txBody>
          <a:bodyPr/>
          <a:lstStyle/>
          <a:p>
            <a:pPr marL="612648" indent="-612648" algn="l">
              <a:lnSpc>
                <a:spcPct val="125000"/>
              </a:lnSpc>
              <a:spcBef>
                <a:spcPts val="576"/>
              </a:spcBef>
              <a:spcAft>
                <a:spcPts val="0"/>
              </a:spcAft>
            </a:pPr>
            <a:r>
              <a:rPr lang="en-US" dirty="0" smtClean="0">
                <a:latin typeface="Calibri" charset="0"/>
              </a:rPr>
              <a:t>Receipt Workflow (cont)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790434"/>
            <a:ext cx="8229600" cy="2803791"/>
          </a:xfrm>
        </p:spPr>
        <p:txBody>
          <a:bodyPr rtlCol="0">
            <a:normAutofit fontScale="92500" lnSpcReduction="10000"/>
          </a:bodyPr>
          <a:lstStyle/>
          <a:p>
            <a:pPr marL="339725" indent="-339725">
              <a:spcBef>
                <a:spcPts val="638"/>
              </a:spcBef>
              <a:buSzPct val="4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smtClean="0">
                <a:solidFill>
                  <a:srgbClr val="000000"/>
                </a:solidFill>
                <a:latin typeface="Calibri" charset="0"/>
                <a:ea typeface="ＭＳ Ｐゴシック" charset="-128"/>
              </a:rPr>
              <a:t>Confirm Device</a:t>
            </a:r>
          </a:p>
          <a:p>
            <a:pPr marL="339725" indent="-339725">
              <a:spcBef>
                <a:spcPts val="638"/>
              </a:spcBef>
              <a:buSzPct val="4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smtClean="0">
                <a:solidFill>
                  <a:srgbClr val="000000"/>
                </a:solidFill>
                <a:latin typeface="Calibri" charset="0"/>
                <a:ea typeface="ＭＳ Ｐゴシック" charset="-128"/>
              </a:rPr>
              <a:t>Device info is SHA-1 hash of:</a:t>
            </a:r>
          </a:p>
          <a:p>
            <a:pPr marL="739775" lvl="1" indent="-339725">
              <a:spcBef>
                <a:spcPts val="638"/>
              </a:spcBef>
              <a:buSzPct val="4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smtClean="0">
                <a:solidFill>
                  <a:srgbClr val="000000"/>
                </a:solidFill>
                <a:latin typeface="Calibri" charset="0"/>
                <a:ea typeface="ＭＳ Ｐゴシック" charset="-128"/>
              </a:rPr>
              <a:t>Device ID</a:t>
            </a:r>
          </a:p>
          <a:p>
            <a:pPr marL="1139825" lvl="2" indent="-339725">
              <a:spcBef>
                <a:spcPts val="638"/>
              </a:spcBef>
              <a:buSzPct val="4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err="1" smtClean="0">
                <a:solidFill>
                  <a:srgbClr val="000000"/>
                </a:solidFill>
                <a:latin typeface="Calibri" charset="0"/>
                <a:ea typeface="ＭＳ Ｐゴシック" charset="-128"/>
              </a:rPr>
              <a:t>UIDevice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ＭＳ Ｐゴシック" charset="-128"/>
              </a:rPr>
              <a:t> – vendor identifier</a:t>
            </a:r>
          </a:p>
          <a:p>
            <a:pPr marL="739775" lvl="1" indent="-339725">
              <a:spcBef>
                <a:spcPts val="638"/>
              </a:spcBef>
              <a:buSzPct val="4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smtClean="0">
                <a:solidFill>
                  <a:srgbClr val="000000"/>
                </a:solidFill>
                <a:latin typeface="Calibri" charset="0"/>
                <a:ea typeface="ＭＳ Ｐゴシック" charset="-128"/>
              </a:rPr>
              <a:t>App bundle ID</a:t>
            </a:r>
          </a:p>
          <a:p>
            <a:pPr marL="739775" lvl="1" indent="-339725">
              <a:spcBef>
                <a:spcPts val="638"/>
              </a:spcBef>
              <a:buSzPct val="4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smtClean="0">
                <a:solidFill>
                  <a:srgbClr val="000000"/>
                </a:solidFill>
                <a:latin typeface="Calibri" charset="0"/>
                <a:ea typeface="ＭＳ Ｐゴシック" charset="-128"/>
              </a:rPr>
              <a:t>Opaque Value – in </a:t>
            </a:r>
            <a:r>
              <a:rPr lang="en-US" dirty="0" smtClean="0">
                <a:solidFill>
                  <a:srgbClr val="000000"/>
                </a:solidFill>
                <a:latin typeface="Calibri" charset="0"/>
                <a:ea typeface="ＭＳ Ｐゴシック" charset="-128"/>
              </a:rPr>
              <a:t>receipt</a:t>
            </a:r>
            <a:endParaRPr lang="en-US" dirty="0" smtClean="0">
              <a:solidFill>
                <a:srgbClr val="000000"/>
              </a:solidFill>
              <a:latin typeface="Calibri" charset="0"/>
              <a:ea typeface="ＭＳ Ｐゴシック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760934"/>
            <a:ext cx="8229600" cy="1029499"/>
          </a:xfrm>
        </p:spPr>
        <p:txBody>
          <a:bodyPr/>
          <a:lstStyle/>
          <a:p>
            <a:pPr marL="612648" indent="-612648" algn="l">
              <a:lnSpc>
                <a:spcPct val="125000"/>
              </a:lnSpc>
              <a:spcBef>
                <a:spcPts val="576"/>
              </a:spcBef>
              <a:spcAft>
                <a:spcPts val="0"/>
              </a:spcAft>
            </a:pPr>
            <a:r>
              <a:rPr lang="en-US" dirty="0" smtClean="0">
                <a:latin typeface="Calibri" charset="0"/>
              </a:rPr>
              <a:t>Receipt Workflow (cont)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790434"/>
            <a:ext cx="8229600" cy="2803791"/>
          </a:xfrm>
        </p:spPr>
        <p:txBody>
          <a:bodyPr rtlCol="0">
            <a:normAutofit/>
          </a:bodyPr>
          <a:lstStyle/>
          <a:p>
            <a:pPr marL="339725" indent="-339725">
              <a:spcBef>
                <a:spcPts val="638"/>
              </a:spcBef>
              <a:buSzPct val="4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smtClean="0">
                <a:solidFill>
                  <a:srgbClr val="000000"/>
                </a:solidFill>
                <a:latin typeface="Calibri" charset="0"/>
                <a:ea typeface="ＭＳ Ｐゴシック" charset="-128"/>
              </a:rPr>
              <a:t>Check purchase items</a:t>
            </a:r>
          </a:p>
          <a:p>
            <a:pPr marL="739775" lvl="1" indent="-339725">
              <a:spcBef>
                <a:spcPts val="638"/>
              </a:spcBef>
              <a:buSzPct val="4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smtClean="0">
                <a:solidFill>
                  <a:srgbClr val="000000"/>
                </a:solidFill>
                <a:latin typeface="Calibri" charset="0"/>
                <a:ea typeface="ＭＳ Ｐゴシック" charset="-128"/>
              </a:rPr>
              <a:t>Quantity</a:t>
            </a:r>
          </a:p>
          <a:p>
            <a:pPr marL="739775" lvl="1" indent="-339725">
              <a:spcBef>
                <a:spcPts val="638"/>
              </a:spcBef>
              <a:buSzPct val="4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smtClean="0">
                <a:solidFill>
                  <a:srgbClr val="000000"/>
                </a:solidFill>
                <a:latin typeface="Calibri" charset="0"/>
                <a:ea typeface="ＭＳ Ｐゴシック" charset="-128"/>
              </a:rPr>
              <a:t>Product ID</a:t>
            </a:r>
          </a:p>
          <a:p>
            <a:pPr marL="739775" lvl="1" indent="-339725">
              <a:spcBef>
                <a:spcPts val="638"/>
              </a:spcBef>
              <a:buSzPct val="4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smtClean="0">
                <a:solidFill>
                  <a:srgbClr val="000000"/>
                </a:solidFill>
                <a:latin typeface="Calibri" charset="0"/>
                <a:ea typeface="ＭＳ Ｐゴシック" charset="-128"/>
              </a:rPr>
              <a:t>Transaction ID</a:t>
            </a:r>
          </a:p>
          <a:p>
            <a:pPr marL="739775" lvl="1" indent="-339725">
              <a:spcBef>
                <a:spcPts val="638"/>
              </a:spcBef>
              <a:buSzPct val="4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smtClean="0">
                <a:solidFill>
                  <a:srgbClr val="000000"/>
                </a:solidFill>
                <a:latin typeface="Calibri" charset="0"/>
                <a:ea typeface="ＭＳ Ｐゴシック" charset="-128"/>
              </a:rPr>
              <a:t>Purchase Date</a:t>
            </a:r>
            <a:endParaRPr lang="en-US" dirty="0">
              <a:solidFill>
                <a:srgbClr val="000000"/>
              </a:solidFill>
              <a:latin typeface="Calibri" charset="0"/>
              <a:ea typeface="ＭＳ Ｐゴシック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760934"/>
            <a:ext cx="8229600" cy="1029499"/>
          </a:xfrm>
        </p:spPr>
        <p:txBody>
          <a:bodyPr/>
          <a:lstStyle/>
          <a:p>
            <a:pPr marL="612648" indent="-612648" algn="l" rtl="0" fontAlgn="base">
              <a:lnSpc>
                <a:spcPct val="125000"/>
              </a:lnSpc>
              <a:spcBef>
                <a:spcPts val="576"/>
              </a:spcBef>
              <a:spcAft>
                <a:spcPts val="0"/>
              </a:spcAft>
            </a:pPr>
            <a:r>
              <a:rPr lang="en-GB" dirty="0" smtClean="0"/>
              <a:t>App to Server Validation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790434"/>
            <a:ext cx="8229600" cy="2803791"/>
          </a:xfrm>
        </p:spPr>
        <p:txBody>
          <a:bodyPr rtlCol="0">
            <a:normAutofit fontScale="85000" lnSpcReduction="20000"/>
          </a:bodyPr>
          <a:lstStyle/>
          <a:p>
            <a:r>
              <a:rPr lang="en-GB" dirty="0" smtClean="0"/>
              <a:t>Call Apple server from app</a:t>
            </a:r>
            <a:endParaRPr lang="en-US" sz="3200" kern="1200" dirty="0" smtClean="0">
              <a:solidFill>
                <a:schemeClr val="tx1"/>
              </a:solidFill>
              <a:latin typeface="+mn-lt"/>
              <a:ea typeface="ＭＳ Ｐゴシック" pitchFamily="-65" charset="-128"/>
              <a:cs typeface="+mn-cs"/>
            </a:endParaRPr>
          </a:p>
          <a:p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DON’T!</a:t>
            </a:r>
          </a:p>
          <a:p>
            <a:pPr lvl="1" rtl="0" fontAlgn="base"/>
            <a:r>
              <a:rPr lang="en-US" dirty="0" smtClean="0"/>
              <a:t>Apple highly recommends against</a:t>
            </a:r>
          </a:p>
          <a:p>
            <a:pPr lvl="1" rtl="0" fontAlgn="base"/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Not banned - yet</a:t>
            </a:r>
          </a:p>
          <a:p>
            <a:r>
              <a:rPr lang="en-US" dirty="0" smtClean="0"/>
              <a:t>Hacker may create proxy</a:t>
            </a:r>
          </a:p>
          <a:p>
            <a:pPr lvl="1"/>
            <a:r>
              <a:rPr lang="en-US" dirty="0" smtClean="0"/>
              <a:t>So your call doesn’t go to Apple</a:t>
            </a:r>
          </a:p>
          <a:p>
            <a:pPr lvl="1"/>
            <a:r>
              <a:rPr lang="en-US" dirty="0" smtClean="0"/>
              <a:t>Similar to 2012 </a:t>
            </a:r>
            <a:r>
              <a:rPr lang="en-US" dirty="0" smtClean="0"/>
              <a:t>hack</a:t>
            </a: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760934"/>
            <a:ext cx="8229600" cy="1029499"/>
          </a:xfrm>
        </p:spPr>
        <p:txBody>
          <a:bodyPr/>
          <a:lstStyle/>
          <a:p>
            <a:pPr marL="612648" indent="-612648" algn="l">
              <a:lnSpc>
                <a:spcPct val="125000"/>
              </a:lnSpc>
              <a:spcBef>
                <a:spcPts val="576"/>
              </a:spcBef>
              <a:spcAft>
                <a:spcPts val="0"/>
              </a:spcAft>
            </a:pPr>
            <a:r>
              <a:rPr lang="en-US" dirty="0" smtClean="0">
                <a:latin typeface="Calibri" charset="0"/>
              </a:rPr>
              <a:t>Some Code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790434"/>
            <a:ext cx="8229600" cy="2803791"/>
          </a:xfrm>
        </p:spPr>
        <p:txBody>
          <a:bodyPr rtlCol="0">
            <a:normAutofit/>
          </a:bodyPr>
          <a:lstStyle/>
          <a:p>
            <a:pPr marL="339725" indent="-339725">
              <a:spcBef>
                <a:spcPts val="638"/>
              </a:spcBef>
              <a:buSzPct val="4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mtClean="0">
                <a:solidFill>
                  <a:srgbClr val="000000"/>
                </a:solidFill>
                <a:latin typeface="Calibri" charset="0"/>
                <a:ea typeface="ＭＳ Ｐゴシック" charset="-128"/>
              </a:rPr>
              <a:t>Xc</a:t>
            </a:r>
            <a:r>
              <a:rPr lang="en-US" smtClean="0">
                <a:solidFill>
                  <a:srgbClr val="000000"/>
                </a:solidFill>
                <a:latin typeface="Calibri" charset="0"/>
                <a:ea typeface="ＭＳ Ｐゴシック" charset="-128"/>
              </a:rPr>
              <a:t>ode</a:t>
            </a:r>
            <a:endParaRPr lang="en-US" dirty="0" smtClean="0">
              <a:solidFill>
                <a:srgbClr val="000000"/>
              </a:solidFill>
              <a:latin typeface="Calibri" charset="0"/>
              <a:ea typeface="ＭＳ Ｐゴシック" charset="-128"/>
            </a:endParaRPr>
          </a:p>
          <a:p>
            <a:pPr marL="339725" indent="-339725">
              <a:spcBef>
                <a:spcPts val="638"/>
              </a:spcBef>
              <a:buSzPct val="4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smtClean="0">
                <a:solidFill>
                  <a:srgbClr val="000000"/>
                </a:solidFill>
                <a:latin typeface="Calibri" charset="0"/>
                <a:ea typeface="ＭＳ Ｐゴシック" charset="-128"/>
              </a:rPr>
              <a:t>Please don’t use directly</a:t>
            </a:r>
          </a:p>
          <a:p>
            <a:pPr marL="339725" indent="-339725">
              <a:spcBef>
                <a:spcPts val="638"/>
              </a:spcBef>
              <a:buSzPct val="45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dirty="0" smtClean="0">
                <a:solidFill>
                  <a:srgbClr val="000000"/>
                </a:solidFill>
                <a:latin typeface="Calibri" charset="0"/>
                <a:ea typeface="ＭＳ Ｐゴシック" charset="-128"/>
              </a:rPr>
              <a:t>Provided for an example of flow</a:t>
            </a:r>
            <a:endParaRPr lang="en-US" dirty="0">
              <a:solidFill>
                <a:srgbClr val="000000"/>
              </a:solidFill>
              <a:latin typeface="Calibri" charset="0"/>
              <a:ea typeface="ＭＳ Ｐゴシック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248</Words>
  <Application>Microsoft Office PowerPoint</Application>
  <PresentationFormat>On-screen Show (16:9)</PresentationFormat>
  <Paragraphs>59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테마</vt:lpstr>
      <vt:lpstr>Slide 1</vt:lpstr>
      <vt:lpstr>Receipts</vt:lpstr>
      <vt:lpstr>Receipt Options</vt:lpstr>
      <vt:lpstr>Receipt Technologies</vt:lpstr>
      <vt:lpstr>Receipt Workflow</vt:lpstr>
      <vt:lpstr>Receipt Workflow (cont)</vt:lpstr>
      <vt:lpstr>Receipt Workflow (cont)</vt:lpstr>
      <vt:lpstr>App to Server Validation</vt:lpstr>
      <vt:lpstr>Some Code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POWERPOINT TEMPLATES DESIGN</dc:title>
  <dc:creator>ALLPPT.com</dc:creator>
  <cp:lastModifiedBy>Keith</cp:lastModifiedBy>
  <cp:revision>30</cp:revision>
  <dcterms:created xsi:type="dcterms:W3CDTF">2014-02-22T02:13:23Z</dcterms:created>
  <dcterms:modified xsi:type="dcterms:W3CDTF">2016-01-03T19:46:35Z</dcterms:modified>
</cp:coreProperties>
</file>