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99"/>
  </p:notesMasterIdLst>
  <p:sldIdLst>
    <p:sldId id="257" r:id="rId2"/>
    <p:sldId id="261" r:id="rId3"/>
    <p:sldId id="262" r:id="rId4"/>
    <p:sldId id="260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9" r:id="rId26"/>
    <p:sldId id="290" r:id="rId27"/>
    <p:sldId id="291" r:id="rId28"/>
    <p:sldId id="292" r:id="rId29"/>
    <p:sldId id="295" r:id="rId30"/>
    <p:sldId id="296" r:id="rId31"/>
    <p:sldId id="294" r:id="rId32"/>
    <p:sldId id="297" r:id="rId33"/>
    <p:sldId id="298" r:id="rId34"/>
    <p:sldId id="299" r:id="rId35"/>
    <p:sldId id="300" r:id="rId36"/>
    <p:sldId id="301" r:id="rId37"/>
    <p:sldId id="303" r:id="rId38"/>
    <p:sldId id="302" r:id="rId39"/>
    <p:sldId id="304" r:id="rId40"/>
    <p:sldId id="305" r:id="rId41"/>
    <p:sldId id="306" r:id="rId42"/>
    <p:sldId id="307" r:id="rId43"/>
    <p:sldId id="308" r:id="rId44"/>
    <p:sldId id="309" r:id="rId45"/>
    <p:sldId id="311" r:id="rId46"/>
    <p:sldId id="312" r:id="rId47"/>
    <p:sldId id="310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63" r:id="rId57"/>
    <p:sldId id="321" r:id="rId58"/>
    <p:sldId id="324" r:id="rId59"/>
    <p:sldId id="325" r:id="rId60"/>
    <p:sldId id="326" r:id="rId61"/>
    <p:sldId id="327" r:id="rId62"/>
    <p:sldId id="354" r:id="rId63"/>
    <p:sldId id="328" r:id="rId64"/>
    <p:sldId id="355" r:id="rId65"/>
    <p:sldId id="332" r:id="rId66"/>
    <p:sldId id="331" r:id="rId67"/>
    <p:sldId id="333" r:id="rId68"/>
    <p:sldId id="356" r:id="rId69"/>
    <p:sldId id="334" r:id="rId70"/>
    <p:sldId id="338" r:id="rId71"/>
    <p:sldId id="337" r:id="rId72"/>
    <p:sldId id="364" r:id="rId73"/>
    <p:sldId id="339" r:id="rId74"/>
    <p:sldId id="329" r:id="rId75"/>
    <p:sldId id="330" r:id="rId76"/>
    <p:sldId id="335" r:id="rId77"/>
    <p:sldId id="336" r:id="rId78"/>
    <p:sldId id="362" r:id="rId79"/>
    <p:sldId id="340" r:id="rId80"/>
    <p:sldId id="343" r:id="rId81"/>
    <p:sldId id="344" r:id="rId82"/>
    <p:sldId id="342" r:id="rId83"/>
    <p:sldId id="341" r:id="rId84"/>
    <p:sldId id="346" r:id="rId85"/>
    <p:sldId id="349" r:id="rId86"/>
    <p:sldId id="347" r:id="rId87"/>
    <p:sldId id="348" r:id="rId88"/>
    <p:sldId id="351" r:id="rId89"/>
    <p:sldId id="259" r:id="rId90"/>
    <p:sldId id="352" r:id="rId91"/>
    <p:sldId id="353" r:id="rId92"/>
    <p:sldId id="357" r:id="rId93"/>
    <p:sldId id="360" r:id="rId94"/>
    <p:sldId id="361" r:id="rId95"/>
    <p:sldId id="365" r:id="rId96"/>
    <p:sldId id="358" r:id="rId97"/>
    <p:sldId id="278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>
        <p:scale>
          <a:sx n="50" d="100"/>
          <a:sy n="50" d="100"/>
        </p:scale>
        <p:origin x="1590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C4FFE-3A05-4B9C-9F3C-70CB7AA7A9E0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F8731-8926-48EE-A5BA-EBBD143443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089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F8731-8926-48EE-A5BA-EBBD14344355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847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F8731-8926-48EE-A5BA-EBBD1434435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8398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F8731-8926-48EE-A5BA-EBBD1434435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321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F8731-8926-48EE-A5BA-EBBD1434435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070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F8731-8926-48EE-A5BA-EBBD14344355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150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35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842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701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556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11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962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0825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7032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878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76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074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0E419-38C9-4325-A932-642988911E44}" type="datetimeFigureOut">
              <a:rPr lang="en-IE" smtClean="0"/>
              <a:t>31/07/2016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DFCEF-035D-4724-A271-A132F367FFE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469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torterrylynch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doctorterrylynch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ejm.org/doi/full/%2010.1056/NEJM19910228324091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Listening-Prozac-Peter-D-Kramer/dp/B004SHUZWO/ref=sr_1_17?ie=UTF8&amp;qid=1462897526&amp;sr=8-17&amp;keywords=listening+to+prozac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www.google.com/url?sa=i&amp;rct=j&amp;q=&amp;esrc=s&amp;source=images&amp;cd=&amp;cad=rja&amp;uact=8&amp;ved=0ahUKEwjj4umGuNDMAhVGVRoKHU9bBtsQjRwIBw&amp;url=http://variety.com/2013/voices/opinion/breggin-1200327696/&amp;bvm=bv.121421273,d.bGg&amp;psig=AFQjCNHOFt4re9G6E8D9DGReiSsQi0Xq7Q&amp;ust=146300160598160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hyperlink" Target="http://www.who.int/bulletin/archives/78(4)455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maj.ca/content/174/6/754.2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link.springer.com/article/10.1007/BF02688217#page-1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://www.anxietycentre.com/downloads/Chemical-Imbalance-Theory-is-False.%20pdf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scape.com/viewarticle/516262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jj4umGuNDMAhVGVRoKHU9bBtsQjRwIBw&amp;url=http://variety.com/2013/voices/opinion/breggin-1200327696/&amp;bvm=bv.121421273,d.bGg&amp;psig=AFQjCNHOFt4re9G6E8D9DGReiSsQi0Xq7Q&amp;ust=146300160598160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lex-sk.de/mirror%20/braindis.html" TargetMode="External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google.com/url?sa=i&amp;rct=j&amp;q=&amp;esrc=s&amp;source=images&amp;cd=&amp;cad=rja&amp;uact=8&amp;ved=0ahUKEwjK06qlvtTMAhXKHxoKHXbGB1EQjRwIBw&amp;url=http://www.pw.org/review_outlets/the_new_york_review_of_books&amp;psig=AFQjCNH7mH8z1PIFy_7i02Ks-Env5XIWkA&amp;ust=146314186837277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biopsychiatry.ca/category/radio-show/dr-niall-mclaren/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a.org/monitor/2012/06/roots.aspx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inamerica.com/%202012/06/chemical-imbalances-and-other-black-unicorns%20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stevenreidbordmd.com/?p=561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ana.org/Cerebrum/Default.aspx?id=39489" TargetMode="Externa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6YO6SMGHn_M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kinmyshoes.ie/about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kinmyshoes.ie/news/free-information-packs-download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kinmyshoes.ie/wp-content/uploads/2016/04/Mind-your-selfie_your-mental-health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kinmyshoes.ie/wp-content/uploads/2016/04/Mind-your-selfie_your-mental-health.pdf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kinmyshoes.ie/news/free-information-packs-download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kinmyshoes.ie/wp-content/uploads/2016/04/Mind-Your-Selfie-Secondary-Ebook.pdf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kinmyshoes.ie/wp-content/uploads/2016/04/Mind-your-selfie_college.pdf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kinmyshoes.ie/wp-content/uploads/2016/04/Mind-your-selfie_corporate.pdf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mh.nih.gov/health/educational-resources/brain-basics/brain-basics.shtml#Brain-Basics-in-Real-Life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mh.nih.gov/health/educational-resources/brain-basics/brain-basics.shtml#Brain-Basics-in-Real-Life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iatry.org/patients-families/depression/what-is-depression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iatry.org/patients-families/depression/what-is-depression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dsu.edu/fileadmin/counseling/APAdepression.pdf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yoclinic.org/diseases-conditions/depression/multimedia/antidepressants/vid-20084764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yoclinic.org/diseases-conditions/depression/multimedia/antidepressants/vid-20084764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9.jpg"/><Relationship Id="rId4" Type="http://schemas.openxmlformats.org/officeDocument/2006/relationships/image" Target="../media/image121.jp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836535"/>
          </a:xfrm>
        </p:spPr>
        <p:txBody>
          <a:bodyPr>
            <a:normAutofit/>
          </a:bodyPr>
          <a:lstStyle/>
          <a:p>
            <a:r>
              <a:rPr lang="en-IE" sz="3600" b="1" dirty="0">
                <a:latin typeface="Arial" panose="020B0604020202020204" pitchFamily="34" charset="0"/>
                <a:cs typeface="Arial" panose="020B0604020202020204" pitchFamily="34" charset="0"/>
              </a:rPr>
              <a:t>DEPRESSION, A CRITIQUE OF THE PREVAILING VIEW:</a:t>
            </a:r>
            <a:endParaRPr lang="en-IE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4296" y="1913965"/>
            <a:ext cx="9144000" cy="679269"/>
          </a:xfrm>
        </p:spPr>
        <p:txBody>
          <a:bodyPr>
            <a:normAutofit fontScale="92500"/>
          </a:bodyPr>
          <a:lstStyle/>
          <a:p>
            <a:r>
              <a:rPr lang="en-IE" sz="3600" b="1" dirty="0">
                <a:latin typeface="Arial" panose="020B0604020202020204" pitchFamily="34" charset="0"/>
                <a:cs typeface="Arial" panose="020B0604020202020204" pitchFamily="34" charset="0"/>
              </a:rPr>
              <a:t>DEPRESSION: A </a:t>
            </a:r>
            <a:r>
              <a:rPr lang="en-IE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IMBALANCE</a:t>
            </a:r>
            <a:r>
              <a:rPr lang="en-IE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6" y="3937906"/>
            <a:ext cx="2222864" cy="2778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1292" y="5174805"/>
            <a:ext cx="39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b="1" dirty="0">
                <a:latin typeface="Arial" panose="020B0604020202020204" pitchFamily="34" charset="0"/>
                <a:cs typeface="Arial" panose="020B0604020202020204" pitchFamily="34" charset="0"/>
              </a:rPr>
              <a:t> Terry Lynch,</a:t>
            </a: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physician, psychotherapist, author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9520" y="836536"/>
            <a:ext cx="420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dirty="0">
                <a:solidFill>
                  <a:srgbClr val="7030A0"/>
                </a:solidFill>
              </a:rPr>
              <a:t>(Section Two)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1292" y="5821136"/>
            <a:ext cx="288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3"/>
              </a:rPr>
              <a:t>www.doctorterrylynch.com</a:t>
            </a:r>
            <a:r>
              <a:rPr lang="en-IE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1292" y="6190468"/>
            <a:ext cx="364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info@doctorterrylynch.com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640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5840" y="121920"/>
            <a:ext cx="248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0070C0"/>
                </a:solidFill>
              </a:rPr>
              <a:t>Depression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" y="1082040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Organ: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8629" y="1082040"/>
            <a:ext cx="135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Brain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" y="1543705"/>
            <a:ext cx="21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Pathology: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580" y="2005370"/>
            <a:ext cx="1636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Structure: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80" y="2467035"/>
            <a:ext cx="1468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Function: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" y="3149600"/>
            <a:ext cx="305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Chemical imbalance: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6089" y="2005369"/>
            <a:ext cx="224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None identified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6089" y="2467034"/>
            <a:ext cx="2353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None identified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6089" y="3149598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None identified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" y="3715658"/>
            <a:ext cx="175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Symptoms: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6089" y="3707652"/>
            <a:ext cx="843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Experiences and behaviours reclassified as “symptoms”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3576771"/>
            <a:ext cx="592546" cy="5925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1920" y="4169317"/>
            <a:ext cx="164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Signs: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76089" y="4177323"/>
            <a:ext cx="438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None specific for depression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20" y="4638988"/>
            <a:ext cx="222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Investigations: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76090" y="4630982"/>
            <a:ext cx="135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 part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61347" y="4630981"/>
            <a:ext cx="519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 depression investigations exist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920" y="5331485"/>
            <a:ext cx="2037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Diagnosis: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76089" y="5315471"/>
            <a:ext cx="4632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 basis whatsoever in 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29943" y="3149597"/>
            <a:ext cx="597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</a:rPr>
              <a:t>“Imbalanced chemical not even identified</a:t>
            </a:r>
          </a:p>
        </p:txBody>
      </p:sp>
    </p:spTree>
    <p:extLst>
      <p:ext uri="{BB962C8B-B14F-4D97-AF65-F5344CB8AC3E}">
        <p14:creationId xmlns:p14="http://schemas.microsoft.com/office/powerpoint/2010/main" val="8221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060" y="200927"/>
            <a:ext cx="878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0070C0"/>
                </a:solidFill>
              </a:rPr>
              <a:t>Chemical imbalance illnesses – characteristics: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3240" y="2090241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Normal range: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3120" y="212262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7480" y="2632256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Abnormal levels: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1010835"/>
            <a:ext cx="332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Imbalanced chemical: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3600" y="999838"/>
            <a:ext cx="3825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Identified scientifically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8360" y="1550538"/>
            <a:ext cx="321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Function of chemical: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0" y="1558466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Known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90260" y="2632256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Known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70910" y="3174091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Pathology: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90260" y="3174091"/>
            <a:ext cx="1546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Known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37120" y="3178262"/>
            <a:ext cx="324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B050"/>
                </a:solidFill>
              </a:rPr>
              <a:t>STRUCTURE </a:t>
            </a:r>
            <a:r>
              <a:rPr lang="en-IE" sz="2400" dirty="0">
                <a:solidFill>
                  <a:srgbClr val="00B050"/>
                </a:solidFill>
              </a:rPr>
              <a:t>abnormality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04760" y="3480041"/>
            <a:ext cx="307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B050"/>
                </a:solidFill>
              </a:rPr>
              <a:t>FUNCTION  </a:t>
            </a:r>
            <a:r>
              <a:rPr lang="en-IE" sz="2400" dirty="0">
                <a:solidFill>
                  <a:srgbClr val="00B050"/>
                </a:solidFill>
              </a:rPr>
              <a:t>abnormality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4635" y="3951224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 Diagnostic test: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52160" y="3917392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Available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7080" y="445922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C00000"/>
                </a:solidFill>
              </a:rPr>
              <a:t>Diagnosis: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2160" y="4459226"/>
            <a:ext cx="588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Laboratory confirmation always required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50920" y="4997710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Treatment: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52160" y="4980832"/>
            <a:ext cx="615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Linked to + guided by ongoing lab tests</a:t>
            </a:r>
            <a:endParaRPr lang="en-IE" dirty="0"/>
          </a:p>
        </p:txBody>
      </p:sp>
      <p:sp>
        <p:nvSpPr>
          <p:cNvPr id="23" name="TextBox 22"/>
          <p:cNvSpPr txBox="1"/>
          <p:nvPr/>
        </p:nvSpPr>
        <p:spPr>
          <a:xfrm>
            <a:off x="1879282" y="5536193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Replacing like with like: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52160" y="5542498"/>
            <a:ext cx="122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80860" y="5536193"/>
            <a:ext cx="268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Thyroid Hormone;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87840" y="5542498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Growth Hormone;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60114" y="200927"/>
            <a:ext cx="258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FF0066"/>
                </a:solidFill>
              </a:rPr>
              <a:t>Depression</a:t>
            </a:r>
          </a:p>
        </p:txBody>
      </p:sp>
      <p:sp>
        <p:nvSpPr>
          <p:cNvPr id="18" name="Multiply 17"/>
          <p:cNvSpPr/>
          <p:nvPr/>
        </p:nvSpPr>
        <p:spPr>
          <a:xfrm>
            <a:off x="9071428" y="944114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Multiply 27"/>
          <p:cNvSpPr/>
          <p:nvPr/>
        </p:nvSpPr>
        <p:spPr>
          <a:xfrm>
            <a:off x="7079706" y="1459865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Multiply 28"/>
          <p:cNvSpPr/>
          <p:nvPr/>
        </p:nvSpPr>
        <p:spPr>
          <a:xfrm>
            <a:off x="7084786" y="1977385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Multiply 29"/>
          <p:cNvSpPr/>
          <p:nvPr/>
        </p:nvSpPr>
        <p:spPr>
          <a:xfrm>
            <a:off x="7068276" y="2550979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Multiply 30"/>
          <p:cNvSpPr/>
          <p:nvPr/>
        </p:nvSpPr>
        <p:spPr>
          <a:xfrm>
            <a:off x="10599420" y="3505231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Multiply 31"/>
          <p:cNvSpPr/>
          <p:nvPr/>
        </p:nvSpPr>
        <p:spPr>
          <a:xfrm>
            <a:off x="10599420" y="3093921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Multiply 32"/>
          <p:cNvSpPr/>
          <p:nvPr/>
        </p:nvSpPr>
        <p:spPr>
          <a:xfrm>
            <a:off x="6888117" y="3144850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Multiply 33"/>
          <p:cNvSpPr/>
          <p:nvPr/>
        </p:nvSpPr>
        <p:spPr>
          <a:xfrm>
            <a:off x="7204528" y="3831929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Multiply 34"/>
          <p:cNvSpPr/>
          <p:nvPr/>
        </p:nvSpPr>
        <p:spPr>
          <a:xfrm>
            <a:off x="11376297" y="4359627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Multiply 35"/>
          <p:cNvSpPr/>
          <p:nvPr/>
        </p:nvSpPr>
        <p:spPr>
          <a:xfrm>
            <a:off x="11255465" y="4886264"/>
            <a:ext cx="632823" cy="5731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Multiply 36"/>
          <p:cNvSpPr/>
          <p:nvPr/>
        </p:nvSpPr>
        <p:spPr>
          <a:xfrm>
            <a:off x="11722100" y="5519316"/>
            <a:ext cx="469900" cy="491745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906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" grpId="0"/>
      <p:bldP spid="18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9429" y="130629"/>
            <a:ext cx="782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i="1" dirty="0">
                <a:solidFill>
                  <a:srgbClr val="0070C0"/>
                </a:solidFill>
              </a:rPr>
              <a:t>Depression Delusion, Volume One:</a:t>
            </a:r>
          </a:p>
          <a:p>
            <a:pPr algn="ctr"/>
            <a:r>
              <a:rPr lang="en-IE" sz="2800" i="1" dirty="0">
                <a:solidFill>
                  <a:srgbClr val="0070C0"/>
                </a:solidFill>
              </a:rPr>
              <a:t>The Myth of the Brain Chemical Imbalance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54" y="1743945"/>
            <a:ext cx="3016150" cy="451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9" b="89960" l="9964" r="93594">
                        <a14:foregroundMark x1="84342" y1="47992" x2="85765" y2="21486"/>
                        <a14:foregroundMark x1="11744" y1="22892" x2="12100" y2="88153"/>
                        <a14:foregroundMark x1="86477" y1="88353" x2="85765" y2="86546"/>
                        <a14:foregroundMark x1="92527" y1="87550" x2="93594" y2="88956"/>
                        <a14:foregroundMark x1="24555" y1="39759" x2="71174" y2="61847"/>
                        <a14:foregroundMark x1="44128" y1="35141" x2="81495" y2="57229"/>
                        <a14:foregroundMark x1="77936" y1="46185" x2="43060" y2="45582"/>
                        <a14:foregroundMark x1="64769" y1="43173" x2="64057" y2="41566"/>
                        <a14:foregroundMark x1="68683" y1="41566" x2="50534" y2="41566"/>
                        <a14:foregroundMark x1="63701" y1="59639" x2="23488" y2="57831"/>
                        <a14:foregroundMark x1="35943" y1="53213" x2="23488" y2="51807"/>
                        <a14:foregroundMark x1="30961" y1="45582" x2="22420" y2="45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5" y="0"/>
            <a:ext cx="2676525" cy="4743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2224" y="4743450"/>
            <a:ext cx="8171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ctr"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</a:rPr>
              <a:t>“A</a:t>
            </a:r>
            <a:r>
              <a:rPr lang="en-IE" sz="2400" dirty="0">
                <a:solidFill>
                  <a:srgbClr val="7030A0"/>
                </a:solidFill>
              </a:rPr>
              <a:t>re inconclusive and have not been consistently useful either diagnostically or therapeutically.”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143" y="1211106"/>
            <a:ext cx="29028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52095" algn="l"/>
              </a:tabLs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Gilman, T. Rail, A.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Nies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 P. Taylor, P (eds.),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Goodman and Gilman’s The Pharmacological Basics of Therapeutics,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8th edition, New York: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Pergamon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Press, 1990, </a:t>
            </a:r>
          </a:p>
          <a:p>
            <a:pPr algn="ctr">
              <a:spcAft>
                <a:spcPts val="0"/>
              </a:spcAft>
              <a:tabLst>
                <a:tab pos="252095" algn="l"/>
              </a:tabLs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p. 1811.</a:t>
            </a:r>
            <a:endParaRPr lang="en-IE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8685" y="3300442"/>
            <a:ext cx="6467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ctr"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</a:rPr>
              <a:t>Data for the neurotransmitter hypothesis  </a:t>
            </a:r>
          </a:p>
          <a:p>
            <a:pPr indent="252095" algn="ctr"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</a:rPr>
              <a:t>of mood disorders such as depression: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3487" y="163584"/>
            <a:ext cx="79961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2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Pharmaceutical Basis of Therapeutics </a:t>
            </a:r>
            <a:endParaRPr lang="en-IE" sz="3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5424" y="697886"/>
            <a:ext cx="214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FF0066"/>
                </a:solidFill>
              </a:rPr>
              <a:t>1990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2736" y="1126307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Two years after Prozac</a:t>
            </a:r>
          </a:p>
        </p:txBody>
      </p:sp>
    </p:spTree>
    <p:extLst>
      <p:ext uri="{BB962C8B-B14F-4D97-AF65-F5344CB8AC3E}">
        <p14:creationId xmlns:p14="http://schemas.microsoft.com/office/powerpoint/2010/main" val="4481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05" y="821660"/>
            <a:ext cx="2181899" cy="27633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9534" y="0"/>
            <a:ext cx="8385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2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Biochemistry: Molecules, Cells and the Body </a:t>
            </a:r>
            <a:endParaRPr lang="en-IE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656" y="821660"/>
            <a:ext cx="22061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solidFill>
                  <a:srgbClr val="C00000"/>
                </a:solidFill>
              </a:rPr>
              <a:t>Jocelyn Dow, Gordon Lindsey &amp; Jim Morrison, </a:t>
            </a:r>
            <a:r>
              <a:rPr lang="en-IE" sz="2000" i="1" dirty="0">
                <a:solidFill>
                  <a:srgbClr val="C00000"/>
                </a:solidFill>
              </a:rPr>
              <a:t>Biochemistry: Molecules, Cells and the Body, </a:t>
            </a:r>
            <a:r>
              <a:rPr lang="en-IE" sz="2000" dirty="0">
                <a:solidFill>
                  <a:srgbClr val="C00000"/>
                </a:solidFill>
              </a:rPr>
              <a:t>Harrow: Addison-Wesley, 1995.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1872331"/>
            <a:ext cx="2249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Medical textbook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8404" y="1874903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592 </a:t>
            </a:r>
          </a:p>
          <a:p>
            <a:pPr algn="ctr"/>
            <a:r>
              <a:rPr lang="en-IE" sz="2400" dirty="0">
                <a:solidFill>
                  <a:srgbClr val="7030A0"/>
                </a:solidFill>
              </a:rPr>
              <a:t>pages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0887" y="1065939"/>
            <a:ext cx="488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Seven years after Prozac launch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9033" y="3364279"/>
            <a:ext cx="622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Depression</a:t>
            </a:r>
            <a:r>
              <a:rPr lang="en-IE" sz="2400" dirty="0">
                <a:solidFill>
                  <a:srgbClr val="002060"/>
                </a:solidFill>
              </a:rPr>
              <a:t> not mentioned anywhere in book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814018"/>
            <a:ext cx="4339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No index entry for depression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7273" y="3829852"/>
            <a:ext cx="220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1 for serotonin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6452" y="3829853"/>
            <a:ext cx="236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(Depression)</a:t>
            </a:r>
          </a:p>
        </p:txBody>
      </p:sp>
      <p:sp>
        <p:nvSpPr>
          <p:cNvPr id="12" name="Multiply 11"/>
          <p:cNvSpPr/>
          <p:nvPr/>
        </p:nvSpPr>
        <p:spPr>
          <a:xfrm>
            <a:off x="8227413" y="3739054"/>
            <a:ext cx="493486" cy="643265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Box 12"/>
          <p:cNvSpPr txBox="1"/>
          <p:nvPr/>
        </p:nvSpPr>
        <p:spPr>
          <a:xfrm>
            <a:off x="2859033" y="5079365"/>
            <a:ext cx="168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Diabetes: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713" y="5079365"/>
            <a:ext cx="552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3 pages on biochemistry of diabetes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657" y="5529104"/>
            <a:ext cx="484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Four index entries for diabetes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9725" y="5541030"/>
            <a:ext cx="222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19 for glucose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05604" y="5529104"/>
            <a:ext cx="200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10 for insulin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8615" y="584775"/>
            <a:ext cx="123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FF0066"/>
                </a:solidFill>
              </a:rPr>
              <a:t>1995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53409" y="3829855"/>
            <a:ext cx="310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0 for antidepressants</a:t>
            </a:r>
          </a:p>
        </p:txBody>
      </p:sp>
    </p:spTree>
    <p:extLst>
      <p:ext uri="{BB962C8B-B14F-4D97-AF65-F5344CB8AC3E}">
        <p14:creationId xmlns:p14="http://schemas.microsoft.com/office/powerpoint/2010/main" val="66852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4123" y="152791"/>
            <a:ext cx="10361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32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Mark’s Basic Medical Biochemistry: A Clinical Approach </a:t>
            </a:r>
            <a:endParaRPr lang="en-IE" sz="3200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457" y="1081541"/>
            <a:ext cx="2408464" cy="3034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600" y="946350"/>
            <a:ext cx="26270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solidFill>
                  <a:srgbClr val="C00000"/>
                </a:solidFill>
              </a:rPr>
              <a:t>Allan D. Marks, Michael Lieberman &amp; Coleen Smith, Mark’s Basic Medical Biochemistry: A Clinical  Approach, 2nd edition, Lippincott, Baltimore: Williams &amp; Wilkins, 2005.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9715" y="737566"/>
            <a:ext cx="207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FF0066"/>
                </a:solidFill>
              </a:rPr>
              <a:t>2005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6343" y="1770743"/>
            <a:ext cx="1393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Medical textbook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2629" y="1770742"/>
            <a:ext cx="1364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977 </a:t>
            </a:r>
          </a:p>
          <a:p>
            <a:pPr algn="ctr"/>
            <a:r>
              <a:rPr lang="en-IE" sz="2400" dirty="0">
                <a:solidFill>
                  <a:srgbClr val="7030A0"/>
                </a:solidFill>
              </a:rPr>
              <a:t>pages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6906" y="4354237"/>
            <a:ext cx="323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5 entries for diabetes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" y="4339723"/>
            <a:ext cx="101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Index: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2915" y="4339722"/>
            <a:ext cx="361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19 for blood glucose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27029" y="4339721"/>
            <a:ext cx="201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42 for insulin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906" y="4918793"/>
            <a:ext cx="367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0 entries for depression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9715" y="4918793"/>
            <a:ext cx="235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1 for serotonin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1373" y="4918792"/>
            <a:ext cx="275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(Depression)</a:t>
            </a:r>
          </a:p>
        </p:txBody>
      </p:sp>
      <p:sp>
        <p:nvSpPr>
          <p:cNvPr id="16" name="Multiply 15"/>
          <p:cNvSpPr/>
          <p:nvPr/>
        </p:nvSpPr>
        <p:spPr>
          <a:xfrm>
            <a:off x="8853717" y="4902881"/>
            <a:ext cx="362857" cy="49348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3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5072" y="0"/>
            <a:ext cx="10420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2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Histology and Cell Biology: An Introduction to Pathology </a:t>
            </a:r>
            <a:endParaRPr lang="en-IE" sz="32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886" y="689655"/>
            <a:ext cx="2331968" cy="2953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89655"/>
            <a:ext cx="27867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solidFill>
                  <a:srgbClr val="C00000"/>
                </a:solidFill>
              </a:rPr>
              <a:t>Abraham L. </a:t>
            </a:r>
            <a:r>
              <a:rPr lang="en-IE" sz="2000" dirty="0" err="1">
                <a:solidFill>
                  <a:srgbClr val="C00000"/>
                </a:solidFill>
              </a:rPr>
              <a:t>Kierszenbaum</a:t>
            </a:r>
            <a:r>
              <a:rPr lang="en-IE" sz="2000" dirty="0">
                <a:solidFill>
                  <a:srgbClr val="C00000"/>
                </a:solidFill>
              </a:rPr>
              <a:t> and Laura L. </a:t>
            </a:r>
            <a:r>
              <a:rPr lang="en-IE" sz="2000" dirty="0" err="1">
                <a:solidFill>
                  <a:srgbClr val="C00000"/>
                </a:solidFill>
              </a:rPr>
              <a:t>Tres</a:t>
            </a:r>
            <a:r>
              <a:rPr lang="en-IE" sz="2000" dirty="0">
                <a:solidFill>
                  <a:srgbClr val="C00000"/>
                </a:solidFill>
              </a:rPr>
              <a:t>, Histology and Cell Biology: An Introduction to Pathology, 3rd edition, Philadelphia: Elsevier Saunders, 2012.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8743" y="689655"/>
            <a:ext cx="2002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FF0066"/>
                </a:solidFill>
              </a:rPr>
              <a:t>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5772" y="1750871"/>
            <a:ext cx="1364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Medical textbook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2086" y="1705317"/>
            <a:ext cx="1857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688 </a:t>
            </a:r>
          </a:p>
          <a:p>
            <a:pPr algn="ctr"/>
            <a:r>
              <a:rPr lang="en-IE" sz="2400" dirty="0">
                <a:solidFill>
                  <a:srgbClr val="7030A0"/>
                </a:solidFill>
              </a:rPr>
              <a:t>pages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86" y="3747964"/>
            <a:ext cx="718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32-page chapter </a:t>
            </a:r>
            <a:r>
              <a:rPr lang="en-IE" sz="2400" dirty="0">
                <a:solidFill>
                  <a:srgbClr val="002060"/>
                </a:solidFill>
              </a:rPr>
              <a:t>on brain + nerve tissue + illnesses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8256" y="3746567"/>
            <a:ext cx="184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Depression</a:t>
            </a:r>
          </a:p>
        </p:txBody>
      </p:sp>
      <p:sp>
        <p:nvSpPr>
          <p:cNvPr id="10" name="Multiply 9"/>
          <p:cNvSpPr/>
          <p:nvPr/>
        </p:nvSpPr>
        <p:spPr>
          <a:xfrm>
            <a:off x="9015027" y="3672070"/>
            <a:ext cx="493485" cy="610658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33486" y="4211597"/>
            <a:ext cx="241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22-page chapter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6800" y="4208232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on neuro-endocrine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1000" y="4208232"/>
            <a:ext cx="1785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Depression</a:t>
            </a:r>
          </a:p>
        </p:txBody>
      </p:sp>
      <p:sp>
        <p:nvSpPr>
          <p:cNvPr id="14" name="Multiply 13"/>
          <p:cNvSpPr/>
          <p:nvPr/>
        </p:nvSpPr>
        <p:spPr>
          <a:xfrm>
            <a:off x="9008914" y="4133735"/>
            <a:ext cx="493485" cy="610658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889984"/>
            <a:ext cx="103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Index: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4456" y="4885289"/>
            <a:ext cx="35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0 entries for depression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09186" y="4883891"/>
            <a:ext cx="2320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3 for diabetes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8057" y="4883891"/>
            <a:ext cx="206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12 for insulin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568371"/>
            <a:ext cx="3110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Serotonin: </a:t>
            </a:r>
            <a:r>
              <a:rPr lang="en-IE" sz="2400" dirty="0">
                <a:solidFill>
                  <a:srgbClr val="002060"/>
                </a:solidFill>
              </a:rPr>
              <a:t>1 mention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9557" y="5568371"/>
            <a:ext cx="249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neurotransmitter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86" y="6241143"/>
            <a:ext cx="307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0 references in book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2634" y="6241142"/>
            <a:ext cx="6884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Brain neurotransmitter imbalances/abnormalities</a:t>
            </a:r>
          </a:p>
        </p:txBody>
      </p:sp>
      <p:sp>
        <p:nvSpPr>
          <p:cNvPr id="23" name="Multiply 22"/>
          <p:cNvSpPr/>
          <p:nvPr/>
        </p:nvSpPr>
        <p:spPr>
          <a:xfrm>
            <a:off x="10005719" y="6166645"/>
            <a:ext cx="493485" cy="610658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8205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867" y="695940"/>
            <a:ext cx="24384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Gerard J. </a:t>
            </a:r>
            <a:r>
              <a:rPr lang="en-IE" sz="20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Tortora</a:t>
            </a:r>
            <a:r>
              <a:rPr lang="en-IE" sz="2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&amp; Bryan </a:t>
            </a:r>
            <a:r>
              <a:rPr lang="en-IE" sz="20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Derrickson</a:t>
            </a:r>
            <a:r>
              <a:rPr lang="en-IE" sz="2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IE" sz="2000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Principles of Anatomy and Physiology, </a:t>
            </a:r>
            <a:r>
              <a:rPr lang="en-IE" sz="2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en-IE" sz="2000" baseline="30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IE" sz="2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edition, New Jersey: John Wiley &amp; Sons, </a:t>
            </a:r>
            <a:r>
              <a:rPr lang="en-IE" sz="20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</a:t>
            </a:r>
            <a:r>
              <a:rPr lang="en-IE" sz="2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2006, p. 429.</a:t>
            </a:r>
            <a:endParaRPr lang="en-IE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463" y="695940"/>
            <a:ext cx="2094632" cy="26196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8268" y="111165"/>
            <a:ext cx="7027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2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Principles of Anatomy and Physiology</a:t>
            </a:r>
            <a:endParaRPr lang="en-IE" sz="32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5143" y="695940"/>
            <a:ext cx="145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FF0066"/>
                </a:solidFill>
              </a:rPr>
              <a:t>2005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4399" y="1682575"/>
            <a:ext cx="1465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Medical textbook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7258" y="1682575"/>
            <a:ext cx="1242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1,264 </a:t>
            </a:r>
          </a:p>
          <a:p>
            <a:r>
              <a:rPr lang="en-IE" sz="2400" dirty="0">
                <a:solidFill>
                  <a:srgbClr val="7030A0"/>
                </a:solidFill>
              </a:rPr>
              <a:t>pages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9543" y="3912204"/>
            <a:ext cx="184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Depression: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8761" y="3912204"/>
            <a:ext cx="636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“A downward movement of a part of the body”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867" y="4806506"/>
            <a:ext cx="43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One index entry for serotonin: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0800" y="4806505"/>
            <a:ext cx="309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Serotonin deficiency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0800" y="5268171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Serotonin abnormality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0800" y="5729836"/>
            <a:ext cx="261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Depression</a:t>
            </a:r>
          </a:p>
        </p:txBody>
      </p:sp>
      <p:sp>
        <p:nvSpPr>
          <p:cNvPr id="14" name="Multiply 13"/>
          <p:cNvSpPr/>
          <p:nvPr/>
        </p:nvSpPr>
        <p:spPr>
          <a:xfrm>
            <a:off x="8026400" y="4702994"/>
            <a:ext cx="457200" cy="5651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Multiply 14"/>
          <p:cNvSpPr/>
          <p:nvPr/>
        </p:nvSpPr>
        <p:spPr>
          <a:xfrm>
            <a:off x="8229600" y="5207250"/>
            <a:ext cx="457200" cy="5651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Multiply 15"/>
          <p:cNvSpPr/>
          <p:nvPr/>
        </p:nvSpPr>
        <p:spPr>
          <a:xfrm>
            <a:off x="6832600" y="5678080"/>
            <a:ext cx="457200" cy="5651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041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931" y="4816914"/>
            <a:ext cx="116781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</a:rPr>
              <a:t>to the alienation, rejection, isolation and social stress that the aged are subject to”.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2171" y="0"/>
            <a:ext cx="3265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1978</a:t>
            </a:r>
          </a:p>
        </p:txBody>
      </p:sp>
      <p:sp>
        <p:nvSpPr>
          <p:cNvPr id="4" name="Rectangle 3"/>
          <p:cNvSpPr/>
          <p:nvPr/>
        </p:nvSpPr>
        <p:spPr>
          <a:xfrm>
            <a:off x="6464821" y="722144"/>
            <a:ext cx="1758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Psychiatrist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8780" y="720159"/>
            <a:ext cx="1826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Dr. L. </a:t>
            </a:r>
            <a:r>
              <a:rPr lang="en-US" sz="2400" dirty="0" err="1">
                <a:solidFill>
                  <a:srgbClr val="0070C0"/>
                </a:solidFill>
              </a:rPr>
              <a:t>Ratna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944" y="5888147"/>
            <a:ext cx="1137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215900">
              <a:spcAft>
                <a:spcPts val="0"/>
              </a:spcAft>
              <a:tabLst>
                <a:tab pos="252095" algn="l"/>
              </a:tabLst>
            </a:pPr>
            <a:r>
              <a:rPr lang="en-US" dirty="0">
                <a:solidFill>
                  <a:srgbClr val="C00000"/>
                </a:solidFill>
              </a:rPr>
              <a:t>   L. </a:t>
            </a:r>
            <a:r>
              <a:rPr lang="en-US" dirty="0" err="1">
                <a:solidFill>
                  <a:srgbClr val="C00000"/>
                </a:solidFill>
              </a:rPr>
              <a:t>Ratna</a:t>
            </a:r>
            <a:r>
              <a:rPr lang="en-US" dirty="0">
                <a:solidFill>
                  <a:srgbClr val="C00000"/>
                </a:solidFill>
              </a:rPr>
              <a:t>, “Crisis Intervention in </a:t>
            </a:r>
            <a:r>
              <a:rPr lang="en-US" dirty="0" err="1">
                <a:solidFill>
                  <a:srgbClr val="C00000"/>
                </a:solidFill>
              </a:rPr>
              <a:t>Psychogeriatrics</a:t>
            </a:r>
            <a:r>
              <a:rPr lang="en-US" dirty="0">
                <a:solidFill>
                  <a:srgbClr val="C00000"/>
                </a:solidFill>
              </a:rPr>
              <a:t>: A Two-Year Follow-up Study”, in L. </a:t>
            </a:r>
            <a:r>
              <a:rPr lang="en-US" dirty="0" err="1">
                <a:solidFill>
                  <a:srgbClr val="C00000"/>
                </a:solidFill>
              </a:rPr>
              <a:t>Ratna</a:t>
            </a:r>
            <a:r>
              <a:rPr lang="en-US" dirty="0">
                <a:solidFill>
                  <a:srgbClr val="C00000"/>
                </a:solidFill>
              </a:rPr>
              <a:t>, L., (ed.), </a:t>
            </a:r>
          </a:p>
          <a:p>
            <a:pPr marL="215900" indent="-215900">
              <a:spcAft>
                <a:spcPts val="0"/>
              </a:spcAft>
              <a:tabLst>
                <a:tab pos="252095" algn="l"/>
              </a:tabLst>
            </a:pPr>
            <a:r>
              <a:rPr lang="en-US" dirty="0">
                <a:solidFill>
                  <a:srgbClr val="C00000"/>
                </a:solidFill>
              </a:rPr>
              <a:t>The Practice of Psychiatric Crisis Intervention, 1978, Hertfordshire: League of Friends, </a:t>
            </a:r>
            <a:r>
              <a:rPr lang="en-US" dirty="0" err="1">
                <a:solidFill>
                  <a:srgbClr val="C00000"/>
                </a:solidFill>
              </a:rPr>
              <a:t>Napsbury</a:t>
            </a:r>
            <a:r>
              <a:rPr lang="en-US" dirty="0">
                <a:solidFill>
                  <a:srgbClr val="C00000"/>
                </a:solidFill>
              </a:rPr>
              <a:t> Hospital, UK.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9050" y="1277271"/>
            <a:ext cx="8986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“Although it is stated by practically all the </a:t>
            </a:r>
            <a:r>
              <a:rPr lang="en-US" sz="2400" dirty="0">
                <a:solidFill>
                  <a:srgbClr val="BC3295"/>
                </a:solidFill>
              </a:rPr>
              <a:t>(psychiatric) </a:t>
            </a:r>
            <a:r>
              <a:rPr lang="en-US" sz="2400" dirty="0">
                <a:solidFill>
                  <a:srgbClr val="7030A0"/>
                </a:solidFill>
              </a:rPr>
              <a:t>textbooks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7773" y="1800489"/>
            <a:ext cx="10203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that the aged are more prone to depression of an endogenous nature,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2164" y="2279220"/>
            <a:ext cx="4671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we believe that the </a:t>
            </a:r>
            <a:r>
              <a:rPr lang="en-US" sz="2400" dirty="0">
                <a:solidFill>
                  <a:srgbClr val="FF0066"/>
                </a:solidFill>
              </a:rPr>
              <a:t>unhappiness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47371" y="2740885"/>
            <a:ext cx="10027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which is misdiagnosed and treated as an endogenous illness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1993" y="3257853"/>
            <a:ext cx="10940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 is a legitimate response to the plight that many of the aged find themselves in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1049" y="3774821"/>
            <a:ext cx="5115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The so-called depression therefore,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0087" y="3774821"/>
            <a:ext cx="6005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is not primarily due to a </a:t>
            </a:r>
            <a:r>
              <a:rPr lang="en-US" sz="2400" dirty="0">
                <a:solidFill>
                  <a:srgbClr val="FF0066"/>
                </a:solidFill>
              </a:rPr>
              <a:t>biochemical upset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23676" y="4291789"/>
            <a:ext cx="4517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but an </a:t>
            </a:r>
            <a:r>
              <a:rPr lang="en-US" sz="2400" dirty="0">
                <a:solidFill>
                  <a:srgbClr val="FF0066"/>
                </a:solidFill>
              </a:rPr>
              <a:t>understandable reaction </a:t>
            </a:r>
            <a:endParaRPr lang="en-IE" sz="2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" y="3869228"/>
            <a:ext cx="121615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/>
              <a:t> </a:t>
            </a:r>
          </a:p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</a:rPr>
              <a:t>“Are </a:t>
            </a:r>
            <a:r>
              <a:rPr lang="en-IE" sz="2400" dirty="0">
                <a:solidFill>
                  <a:srgbClr val="FF0066"/>
                </a:solidFill>
              </a:rPr>
              <a:t>inconclusive</a:t>
            </a:r>
            <a:r>
              <a:rPr lang="en-IE" sz="2400" dirty="0">
                <a:solidFill>
                  <a:srgbClr val="7030A0"/>
                </a:solidFill>
              </a:rPr>
              <a:t> and have not been consistently useful </a:t>
            </a:r>
          </a:p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</a:rPr>
              <a:t>either </a:t>
            </a:r>
            <a:r>
              <a:rPr lang="en-IE" sz="2400" dirty="0">
                <a:solidFill>
                  <a:srgbClr val="FF0066"/>
                </a:solidFill>
              </a:rPr>
              <a:t>diagnostically</a:t>
            </a:r>
            <a:r>
              <a:rPr lang="en-IE" sz="2400" dirty="0">
                <a:solidFill>
                  <a:srgbClr val="7030A0"/>
                </a:solidFill>
              </a:rPr>
              <a:t> or </a:t>
            </a:r>
            <a:r>
              <a:rPr lang="en-IE" sz="2400" dirty="0">
                <a:solidFill>
                  <a:srgbClr val="FF0066"/>
                </a:solidFill>
              </a:rPr>
              <a:t>therapeutically</a:t>
            </a:r>
            <a:r>
              <a:rPr lang="en-IE" sz="2400" dirty="0">
                <a:solidFill>
                  <a:srgbClr val="7030A0"/>
                </a:solidFill>
              </a:rPr>
              <a:t>.”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3920" y="274320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1990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35" y="110490"/>
            <a:ext cx="3701069" cy="315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2860" y="5160641"/>
            <a:ext cx="483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Published two years </a:t>
            </a:r>
            <a:r>
              <a:rPr lang="en-IE" sz="2400" dirty="0">
                <a:solidFill>
                  <a:srgbClr val="FF0066"/>
                </a:solidFill>
              </a:rPr>
              <a:t>after</a:t>
            </a:r>
            <a:r>
              <a:rPr lang="en-IE" sz="2400" dirty="0">
                <a:solidFill>
                  <a:srgbClr val="7030A0"/>
                </a:solidFill>
              </a:rPr>
              <a:t> Prozac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03332" y="998666"/>
            <a:ext cx="5100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“A ‘bible’ . . . a most valued volume” </a:t>
            </a:r>
          </a:p>
        </p:txBody>
      </p:sp>
      <p:sp>
        <p:nvSpPr>
          <p:cNvPr id="8" name="Rectangle 7"/>
          <p:cNvSpPr/>
          <p:nvPr/>
        </p:nvSpPr>
        <p:spPr>
          <a:xfrm>
            <a:off x="9448800" y="68580"/>
            <a:ext cx="2743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</a:rPr>
              <a:t>Solomon H. Snyder “Book Review—Goodman and Gilman’s The Pharmacological Basis of Therapeutics”, New England Journal of Medicine, 28 February 1991; 324:636-637, </a:t>
            </a:r>
            <a:r>
              <a:rPr lang="en-IE" dirty="0">
                <a:solidFill>
                  <a:srgbClr val="C00000"/>
                </a:solidFill>
                <a:hlinkClick r:id="rId4"/>
              </a:rPr>
              <a:t>http://www.nejm.org/doi/full/ 10.1056/NEJM199102283240919</a:t>
            </a:r>
            <a:r>
              <a:rPr lang="en-IE" dirty="0">
                <a:solidFill>
                  <a:srgbClr val="C00000"/>
                </a:solidFill>
              </a:rPr>
              <a:t>, accessed 18 May 2014.</a:t>
            </a:r>
          </a:p>
        </p:txBody>
      </p:sp>
      <p:sp>
        <p:nvSpPr>
          <p:cNvPr id="9" name="Right Arrow 8"/>
          <p:cNvSpPr/>
          <p:nvPr/>
        </p:nvSpPr>
        <p:spPr>
          <a:xfrm rot="20137315">
            <a:off x="8338844" y="576225"/>
            <a:ext cx="1258515" cy="21883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167640" y="3103531"/>
            <a:ext cx="11826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</a:rPr>
              <a:t>The data for the neurotransmitter hypothesis </a:t>
            </a:r>
          </a:p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</a:rPr>
              <a:t>of mood disorders such as depression: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5280" y="6087311"/>
            <a:ext cx="1182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</a:rPr>
              <a:t>A. Gilman, T. Rail, A. </a:t>
            </a:r>
            <a:r>
              <a:rPr lang="en-IE" dirty="0" err="1">
                <a:solidFill>
                  <a:srgbClr val="C00000"/>
                </a:solidFill>
              </a:rPr>
              <a:t>Nies</a:t>
            </a:r>
            <a:r>
              <a:rPr lang="en-IE" dirty="0">
                <a:solidFill>
                  <a:srgbClr val="C00000"/>
                </a:solidFill>
              </a:rPr>
              <a:t>, and P. Taylor, P (eds.), </a:t>
            </a:r>
            <a:r>
              <a:rPr lang="en-IE" i="1" dirty="0">
                <a:solidFill>
                  <a:srgbClr val="C00000"/>
                </a:solidFill>
              </a:rPr>
              <a:t>Goodman and Gilman’s The Pharmacological Basics of Therapeutics,</a:t>
            </a:r>
            <a:r>
              <a:rPr lang="en-IE" dirty="0">
                <a:solidFill>
                  <a:srgbClr val="C00000"/>
                </a:solidFill>
              </a:rPr>
              <a:t> 8th edition, New York: </a:t>
            </a:r>
            <a:r>
              <a:rPr lang="en-IE" dirty="0" err="1">
                <a:solidFill>
                  <a:srgbClr val="C00000"/>
                </a:solidFill>
              </a:rPr>
              <a:t>Pergamon</a:t>
            </a:r>
            <a:r>
              <a:rPr lang="en-IE" dirty="0">
                <a:solidFill>
                  <a:srgbClr val="C00000"/>
                </a:solidFill>
              </a:rPr>
              <a:t> Press, 1990, p. 1811.</a:t>
            </a:r>
          </a:p>
        </p:txBody>
      </p:sp>
    </p:spTree>
    <p:extLst>
      <p:ext uri="{BB962C8B-B14F-4D97-AF65-F5344CB8AC3E}">
        <p14:creationId xmlns:p14="http://schemas.microsoft.com/office/powerpoint/2010/main" val="35619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9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0712" y="74073"/>
            <a:ext cx="256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0070C0"/>
                </a:solidFill>
              </a:rPr>
              <a:t>Section 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5374" y="1495398"/>
            <a:ext cx="389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15B3BB"/>
                </a:solidFill>
              </a:rPr>
              <a:t>Brain chemical imbalances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7657" y="1495397"/>
            <a:ext cx="256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Known feature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46570" y="147858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Depression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82774" y="1602078"/>
            <a:ext cx="1411224" cy="24830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Right Arrow 6"/>
          <p:cNvSpPr/>
          <p:nvPr/>
        </p:nvSpPr>
        <p:spPr>
          <a:xfrm>
            <a:off x="8330552" y="1602077"/>
            <a:ext cx="1411224" cy="24830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3237817" y="716358"/>
            <a:ext cx="505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solidFill>
                  <a:srgbClr val="FF0066"/>
                </a:solidFill>
              </a:rPr>
              <a:t>X 50 years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6858" y="2211644"/>
            <a:ext cx="2754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Medical profession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7497" y="2207802"/>
            <a:ext cx="3782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Pharmaceutical industry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86" y="2207802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Main drivers: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215968" y="2314482"/>
            <a:ext cx="1411224" cy="24830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Plus 12"/>
          <p:cNvSpPr/>
          <p:nvPr/>
        </p:nvSpPr>
        <p:spPr>
          <a:xfrm>
            <a:off x="7263908" y="2170726"/>
            <a:ext cx="472440" cy="535816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Down Arrow 13"/>
          <p:cNvSpPr/>
          <p:nvPr/>
        </p:nvSpPr>
        <p:spPr>
          <a:xfrm>
            <a:off x="7376368" y="2978178"/>
            <a:ext cx="247519" cy="77032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TextBox 14"/>
          <p:cNvSpPr txBox="1"/>
          <p:nvPr/>
        </p:nvSpPr>
        <p:spPr>
          <a:xfrm>
            <a:off x="5184199" y="3999713"/>
            <a:ext cx="487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Other mental health professionals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5650" y="2834520"/>
            <a:ext cx="280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Psychology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5639" y="3237838"/>
            <a:ext cx="309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Psychotherapy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323" y="3652328"/>
            <a:ext cx="23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Counselling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5323" y="4091048"/>
            <a:ext cx="23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Social work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5057" y="4518866"/>
            <a:ext cx="309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Occupational therapy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5068" y="4968192"/>
            <a:ext cx="331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Psychiatric nursing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5323" y="5343913"/>
            <a:ext cx="23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Art therapy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2090" y="6172122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Etc.</a:t>
            </a:r>
          </a:p>
        </p:txBody>
      </p:sp>
      <p:sp>
        <p:nvSpPr>
          <p:cNvPr id="24" name="Left Arrow 23"/>
          <p:cNvSpPr/>
          <p:nvPr/>
        </p:nvSpPr>
        <p:spPr>
          <a:xfrm>
            <a:off x="3778662" y="4115128"/>
            <a:ext cx="1282519" cy="247341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Down Arrow 24"/>
          <p:cNvSpPr/>
          <p:nvPr/>
        </p:nvSpPr>
        <p:spPr>
          <a:xfrm>
            <a:off x="7378415" y="4777374"/>
            <a:ext cx="247519" cy="120183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TextBox 25"/>
          <p:cNvSpPr txBox="1"/>
          <p:nvPr/>
        </p:nvSpPr>
        <p:spPr>
          <a:xfrm>
            <a:off x="3017169" y="6264458"/>
            <a:ext cx="1896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Recipients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83401" y="626445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Peer workers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99663" y="6264456"/>
            <a:ext cx="214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Governments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08873" y="4980531"/>
            <a:ext cx="171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B050"/>
                </a:solidFill>
              </a:rPr>
              <a:t>GENERAL PUBLIC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8558" y="5748378"/>
            <a:ext cx="3290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Social care workers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27192" y="3823781"/>
            <a:ext cx="178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PERSUASION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92240" y="5090160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FF0000"/>
                </a:solidFill>
              </a:rPr>
              <a:t>PERSUASION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49980" y="6079789"/>
            <a:ext cx="2038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Mental health organisations</a:t>
            </a:r>
          </a:p>
        </p:txBody>
      </p:sp>
      <p:sp>
        <p:nvSpPr>
          <p:cNvPr id="34" name="Down Arrow 33"/>
          <p:cNvSpPr/>
          <p:nvPr/>
        </p:nvSpPr>
        <p:spPr>
          <a:xfrm rot="16200000">
            <a:off x="9147877" y="4653614"/>
            <a:ext cx="247519" cy="120183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10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45" y="1133415"/>
            <a:ext cx="1751095" cy="2394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9752" y="275593"/>
            <a:ext cx="422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26</a:t>
            </a:r>
            <a:r>
              <a:rPr lang="en-IE" sz="3200" baseline="30000" dirty="0">
                <a:solidFill>
                  <a:srgbClr val="00B050"/>
                </a:solidFill>
              </a:rPr>
              <a:t>th</a:t>
            </a:r>
            <a:r>
              <a:rPr lang="en-IE" sz="3200" dirty="0">
                <a:solidFill>
                  <a:srgbClr val="00B050"/>
                </a:solidFill>
              </a:rPr>
              <a:t> March 1990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523" y="2543383"/>
            <a:ext cx="230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B050"/>
                </a:solidFill>
              </a:rPr>
              <a:t>1992</a:t>
            </a:r>
          </a:p>
        </p:txBody>
      </p:sp>
      <p:pic>
        <p:nvPicPr>
          <p:cNvPr id="1026" name="Picture 2" descr="Product Detail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" y="3020293"/>
            <a:ext cx="2466974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716" y="5869220"/>
            <a:ext cx="286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“Better than well”</a:t>
            </a:r>
          </a:p>
        </p:txBody>
      </p:sp>
      <p:sp>
        <p:nvSpPr>
          <p:cNvPr id="6" name="Left Arrow 5"/>
          <p:cNvSpPr/>
          <p:nvPr/>
        </p:nvSpPr>
        <p:spPr>
          <a:xfrm rot="20781101">
            <a:off x="3104593" y="2924341"/>
            <a:ext cx="1295415" cy="191904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Left Arrow 7"/>
          <p:cNvSpPr/>
          <p:nvPr/>
        </p:nvSpPr>
        <p:spPr>
          <a:xfrm rot="11819766">
            <a:off x="7283525" y="2959721"/>
            <a:ext cx="1295415" cy="17508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7741921" y="3320309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“They work </a:t>
            </a:r>
          </a:p>
          <a:p>
            <a:pPr algn="ctr"/>
            <a:r>
              <a:rPr lang="en-IE" sz="2400" dirty="0">
                <a:solidFill>
                  <a:srgbClr val="7030A0"/>
                </a:solidFill>
              </a:rPr>
              <a:t>by correcting </a:t>
            </a:r>
          </a:p>
          <a:p>
            <a:pPr algn="ctr"/>
            <a:r>
              <a:rPr lang="en-IE" sz="2400" dirty="0">
                <a:solidFill>
                  <a:srgbClr val="7030A0"/>
                </a:solidFill>
              </a:rPr>
              <a:t>an underlying </a:t>
            </a:r>
          </a:p>
          <a:p>
            <a:pPr algn="ctr"/>
            <a:r>
              <a:rPr lang="en-IE" sz="2400" dirty="0">
                <a:solidFill>
                  <a:srgbClr val="FF0066"/>
                </a:solidFill>
              </a:rPr>
              <a:t>brain chemical imbalance</a:t>
            </a:r>
            <a:r>
              <a:rPr lang="en-IE" sz="2400" dirty="0">
                <a:solidFill>
                  <a:srgbClr val="7030A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438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8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467" y="5908045"/>
            <a:ext cx="11579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either for altered neurotransmitter levels or for disruption of normal receptor activity”.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2504" t="12134" r="27979" b="17292"/>
          <a:stretch/>
        </p:blipFill>
        <p:spPr>
          <a:xfrm>
            <a:off x="243839" y="76727"/>
            <a:ext cx="1722121" cy="2315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0560" y="58996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1992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3239" y="33099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particularly norepinephrine and serotonin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07067" y="232766"/>
            <a:ext cx="231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Biology of Mental Disorders”, U.S. Government Printing Office, 1992.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3973" y="711011"/>
            <a:ext cx="6684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U.S. Congress Office of Technology </a:t>
            </a:r>
            <a:endParaRPr lang="en-IE" sz="28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8604" y="2180108"/>
            <a:ext cx="6630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Prominent hypotheses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concerning depression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710621"/>
            <a:ext cx="11978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focused on altered function of the group of neurotransmitters called monoamines,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720" y="3909343"/>
            <a:ext cx="1085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studies . . . have found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specific evidence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an abnormality to date.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3839" y="4508704"/>
            <a:ext cx="11734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Currently,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clear evidence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links abnormal serotonin receptor activity </a:t>
            </a:r>
          </a:p>
          <a:p>
            <a:pPr algn="ctr"/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brain to depression . . 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83080" y="5418031"/>
            <a:ext cx="9204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data currently available do not provide consistent evidence </a:t>
            </a:r>
            <a:endParaRPr lang="en-IE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0" y="234338"/>
            <a:ext cx="1554480" cy="2265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0584" y="310538"/>
            <a:ext cx="224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1993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7660" y="1632686"/>
            <a:ext cx="321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American psychiatrist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8180" y="1033167"/>
            <a:ext cx="286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Peter </a:t>
            </a:r>
            <a:r>
              <a:rPr lang="en-IE" sz="2400" dirty="0" err="1">
                <a:solidFill>
                  <a:srgbClr val="0070C0"/>
                </a:solidFill>
              </a:rPr>
              <a:t>Breggin</a:t>
            </a:r>
            <a:endParaRPr lang="en-IE" sz="2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s://pmcvariety.files.wordpress.com/2013/03/breggin-peter-156x204.png?w=156&amp;h=204&amp;crop=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7" y="289560"/>
            <a:ext cx="168984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9295" y="5235249"/>
            <a:ext cx="11446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they end up admitting that the theories are conflicting and remain speculative.”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51305" y="2866965"/>
            <a:ext cx="7338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“Scientific reviews of the biochemistry of depression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1305" y="3466484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failed to identify a consistent biochemical basis.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2065" y="4037293"/>
            <a:ext cx="11003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most recent psychiatric textbooks review the biochemistry of depression,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3182" y="4635730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 in detail,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92787" y="4635730"/>
            <a:ext cx="7217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if a great deal must be known about the subject;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24939" y="6248539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Breggin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Toxic Psychiatry,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London: HarperCollins, 1993,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pps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173-5.</a:t>
            </a:r>
          </a:p>
        </p:txBody>
      </p:sp>
    </p:spTree>
    <p:extLst>
      <p:ext uri="{BB962C8B-B14F-4D97-AF65-F5344CB8AC3E}">
        <p14:creationId xmlns:p14="http://schemas.microsoft.com/office/powerpoint/2010/main" val="25466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0702" y="385907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kind of biological deficit state”.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99160" y="6184315"/>
            <a:ext cx="10652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Colin Ross,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Pseudoscience in Biological Psychiatry,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York: John Wiley &amp; Sons, 1995, p. 111.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221" t="40574" r="62473" b="47151"/>
          <a:stretch/>
        </p:blipFill>
        <p:spPr>
          <a:xfrm>
            <a:off x="10287000" y="169216"/>
            <a:ext cx="1615441" cy="2472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7209" y1="67630" x2="1550" y2="78613"/>
                        <a14:foregroundMark x1="38760" y1="71676" x2="47287" y2="98844"/>
                        <a14:foregroundMark x1="13953" y1="77457" x2="27907" y2="97688"/>
                        <a14:foregroundMark x1="57364" y1="80347" x2="57364" y2="94220"/>
                        <a14:foregroundMark x1="80620" y1="68208" x2="99225" y2="72832"/>
                        <a14:foregroundMark x1="79070" y1="80925" x2="98450" y2="95376"/>
                        <a14:foregroundMark x1="37209" y1="11561" x2="15504" y2="25434"/>
                        <a14:foregroundMark x1="38760" y1="9249" x2="58140" y2="6936"/>
                        <a14:foregroundMark x1="62791" y1="9827" x2="73643" y2="18497"/>
                        <a14:foregroundMark x1="20155" y1="46243" x2="11628" y2="29480"/>
                        <a14:foregroundMark x1="31008" y1="15029" x2="31008" y2="10405"/>
                        <a14:foregroundMark x1="59690" y1="87283" x2="62016" y2="99422"/>
                        <a14:foregroundMark x1="54264" y1="93642" x2="49612" y2="93064"/>
                        <a14:foregroundMark x1="66667" y1="84393" x2="66667" y2="84393"/>
                        <a14:foregroundMark x1="81395" y1="41040" x2="79070" y2="52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" y="169216"/>
            <a:ext cx="1599851" cy="2145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9325" y="888986"/>
            <a:ext cx="2238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Colin Ross 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3244" y="156759"/>
            <a:ext cx="2070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1995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1645" y="1365094"/>
            <a:ext cx="343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American psychiatrist</a:t>
            </a:r>
          </a:p>
        </p:txBody>
      </p:sp>
      <p:sp>
        <p:nvSpPr>
          <p:cNvPr id="9" name="Rectangle 8"/>
          <p:cNvSpPr/>
          <p:nvPr/>
        </p:nvSpPr>
        <p:spPr>
          <a:xfrm>
            <a:off x="2580979" y="2842919"/>
            <a:ext cx="6216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 is no scientific evidence whatsoever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30702" y="33200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clinical depression is due to </a:t>
            </a:r>
            <a:endParaRPr lang="en-IE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3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2798" y="169290"/>
            <a:ext cx="24637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A. Nierenberg, “Antidepressants: Current Issues and New Drugs”, Harvard Medical School/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Massachussetts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 Hospital Conference of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Psychopharmacy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17-19 October 1997.</a:t>
            </a:r>
            <a:endParaRPr lang="en-IE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3"/>
          <a:stretch/>
        </p:blipFill>
        <p:spPr>
          <a:xfrm>
            <a:off x="182880" y="171806"/>
            <a:ext cx="2025322" cy="2074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3480" y="171806"/>
            <a:ext cx="184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1997</a:t>
            </a:r>
          </a:p>
        </p:txBody>
      </p:sp>
      <p:sp>
        <p:nvSpPr>
          <p:cNvPr id="5" name="Rectangle 4"/>
          <p:cNvSpPr/>
          <p:nvPr/>
        </p:nvSpPr>
        <p:spPr>
          <a:xfrm>
            <a:off x="3254223" y="1785118"/>
            <a:ext cx="5065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Harvard Medical School conference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4371" y="1358442"/>
            <a:ext cx="706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Professor of Psychiatry, Harvard Medical School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1927" y="826679"/>
            <a:ext cx="3387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Andrew Nierenberg 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807" y="2817121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dark side of all this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7640" y="3282373"/>
            <a:ext cx="5336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that we have many elegant models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843" y="3798463"/>
            <a:ext cx="2783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the real fact is,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8662" y="4275801"/>
            <a:ext cx="1066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when it comes to the exact mechanisms by which these things work,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9973" y="4765653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don’t have a clue.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IE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98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74332" y="5084964"/>
            <a:ext cx="11140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altLang="en-US" sz="2400" dirty="0">
                <a:solidFill>
                  <a:srgbClr val="7030A0"/>
                </a:solidFill>
              </a:rPr>
              <a:t>the theory that mental disorders arise from biochemical imbalance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1"/>
          <a:stretch/>
        </p:blipFill>
        <p:spPr>
          <a:xfrm>
            <a:off x="252412" y="398144"/>
            <a:ext cx="1990417" cy="1674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0" y="232409"/>
            <a:ext cx="1422082" cy="2210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44707" y="59872"/>
            <a:ext cx="169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1998</a:t>
            </a:r>
          </a:p>
        </p:txBody>
      </p:sp>
      <p:sp>
        <p:nvSpPr>
          <p:cNvPr id="9" name="Rectangle 8"/>
          <p:cNvSpPr/>
          <p:nvPr/>
        </p:nvSpPr>
        <p:spPr>
          <a:xfrm>
            <a:off x="2558228" y="1248744"/>
            <a:ext cx="7459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Emeritus of Psychology and Neuroscience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55377" y="687456"/>
            <a:ext cx="2918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altLang="en-US" sz="2400" dirty="0" err="1">
                <a:solidFill>
                  <a:srgbClr val="0070C0"/>
                </a:solidFill>
              </a:rPr>
              <a:t>Dr.</a:t>
            </a:r>
            <a:r>
              <a:rPr lang="en-IE" altLang="en-US" sz="2400" dirty="0">
                <a:solidFill>
                  <a:srgbClr val="0070C0"/>
                </a:solidFill>
              </a:rPr>
              <a:t> Elliot </a:t>
            </a:r>
            <a:r>
              <a:rPr lang="en-IE" altLang="en-US" sz="2400" dirty="0" err="1">
                <a:solidFill>
                  <a:srgbClr val="0070C0"/>
                </a:solidFill>
              </a:rPr>
              <a:t>Valenstein</a:t>
            </a:r>
            <a:r>
              <a:rPr lang="en-IE" altLang="en-US" sz="2400" dirty="0">
                <a:solidFill>
                  <a:srgbClr val="0070C0"/>
                </a:solidFill>
              </a:rPr>
              <a:t> 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8891" y="1685956"/>
            <a:ext cx="3283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altLang="en-US" sz="2400" dirty="0">
                <a:solidFill>
                  <a:srgbClr val="002060"/>
                </a:solidFill>
              </a:rPr>
              <a:t>University of Michigan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749" y="2388015"/>
            <a:ext cx="4084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altLang="en-US" sz="2400" dirty="0">
                <a:solidFill>
                  <a:srgbClr val="7030A0"/>
                </a:solidFill>
              </a:rPr>
              <a:t>“It may surprise you to learn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0522" y="2393352"/>
            <a:ext cx="5166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altLang="en-US" sz="2400" dirty="0">
                <a:solidFill>
                  <a:srgbClr val="7030A0"/>
                </a:solidFill>
              </a:rPr>
              <a:t>that there is </a:t>
            </a:r>
            <a:r>
              <a:rPr lang="en-IE" altLang="en-US" sz="2400" dirty="0">
                <a:solidFill>
                  <a:srgbClr val="FF0066"/>
                </a:solidFill>
              </a:rPr>
              <a:t>no convincing evidence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6376" y="2850928"/>
            <a:ext cx="783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en-US" sz="2400" dirty="0">
                <a:solidFill>
                  <a:srgbClr val="7030A0"/>
                </a:solidFill>
              </a:rPr>
              <a:t>that most mental patients have any </a:t>
            </a:r>
            <a:r>
              <a:rPr lang="en-IE" altLang="en-US" sz="2400" dirty="0">
                <a:solidFill>
                  <a:srgbClr val="FF0066"/>
                </a:solidFill>
              </a:rPr>
              <a:t>chemical imbalance</a:t>
            </a:r>
            <a:r>
              <a:rPr lang="en-IE" altLang="en-US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2412" y="3293508"/>
            <a:ext cx="11741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altLang="en-US" sz="2400" dirty="0">
                <a:solidFill>
                  <a:srgbClr val="7030A0"/>
                </a:solidFill>
              </a:rPr>
              <a:t>Yet many </a:t>
            </a:r>
            <a:r>
              <a:rPr lang="en-IE" altLang="en-US" sz="2400" dirty="0">
                <a:solidFill>
                  <a:srgbClr val="FF0066"/>
                </a:solidFill>
              </a:rPr>
              <a:t>physicians tell their patients </a:t>
            </a:r>
            <a:r>
              <a:rPr lang="en-IE" altLang="en-US" sz="2400" dirty="0">
                <a:solidFill>
                  <a:srgbClr val="7030A0"/>
                </a:solidFill>
              </a:rPr>
              <a:t>they are suffering from a chemical imbalance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4535" y="3731999"/>
            <a:ext cx="11079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en-US" sz="2400" dirty="0">
                <a:solidFill>
                  <a:srgbClr val="7030A0"/>
                </a:solidFill>
              </a:rPr>
              <a:t>despite the reality that there are </a:t>
            </a:r>
            <a:r>
              <a:rPr lang="en-IE" altLang="en-US" sz="2400" dirty="0">
                <a:solidFill>
                  <a:srgbClr val="FF0066"/>
                </a:solidFill>
              </a:rPr>
              <a:t>no tests available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25248" y="4190712"/>
            <a:ext cx="8291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altLang="en-US" sz="2400" dirty="0">
                <a:solidFill>
                  <a:srgbClr val="7030A0"/>
                </a:solidFill>
              </a:rPr>
              <a:t>for assessing the chemical status of a living person’s brain.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2798" y="4629203"/>
            <a:ext cx="1036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en-US" sz="2400" dirty="0">
                <a:solidFill>
                  <a:srgbClr val="7030A0"/>
                </a:solidFill>
              </a:rPr>
              <a:t>The truth is that </a:t>
            </a:r>
            <a:r>
              <a:rPr lang="en-IE" altLang="en-US" sz="2400" dirty="0">
                <a:solidFill>
                  <a:srgbClr val="FF0066"/>
                </a:solidFill>
              </a:rPr>
              <a:t>we still do not know what causes any mental disorder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090868"/>
            <a:ext cx="2474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altLang="en-US" sz="2400" dirty="0">
                <a:solidFill>
                  <a:srgbClr val="7030A0"/>
                </a:solidFill>
              </a:rPr>
              <a:t>Yet, despite this</a:t>
            </a:r>
            <a:r>
              <a:rPr lang="en-IE" altLang="en-US" dirty="0"/>
              <a:t>, </a:t>
            </a:r>
            <a:endParaRPr lang="en-IE" dirty="0"/>
          </a:p>
        </p:txBody>
      </p:sp>
      <p:sp>
        <p:nvSpPr>
          <p:cNvPr id="20" name="Rectangle 19"/>
          <p:cNvSpPr/>
          <p:nvPr/>
        </p:nvSpPr>
        <p:spPr>
          <a:xfrm>
            <a:off x="3870891" y="5549581"/>
            <a:ext cx="2964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altLang="en-US" sz="2400" dirty="0">
                <a:solidFill>
                  <a:srgbClr val="7030A0"/>
                </a:solidFill>
              </a:rPr>
              <a:t>is </a:t>
            </a:r>
            <a:r>
              <a:rPr lang="en-IE" altLang="en-US" sz="2400" dirty="0">
                <a:solidFill>
                  <a:srgbClr val="FF0066"/>
                </a:solidFill>
              </a:rPr>
              <a:t>widely accepted</a:t>
            </a:r>
            <a:r>
              <a:rPr lang="en-IE" altLang="en-US" sz="2400" dirty="0">
                <a:solidFill>
                  <a:srgbClr val="7030A0"/>
                </a:solidFill>
              </a:rPr>
              <a:t>”.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206" y="6446785"/>
            <a:ext cx="11993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Elliot S.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Valenstein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Blaming the Brain: The Truth About Drugs and Mental Health,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York: The Free Press, 1998.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6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22428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 Moore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Prescription for Disaster: The Hidden Dangers in your Medicine Cabinet,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Dell, 1998, </a:t>
            </a:r>
          </a:p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 //www.bible.ca/psychiatry/psychiatry-mental-illness-myths-chemical-imbalances.htm, accessed 27 February 2014.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413" y="178348"/>
            <a:ext cx="1608247" cy="2467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481" y1="73358" x2="370" y2="80292"/>
                        <a14:foregroundMark x1="65556" y1="63869" x2="98889" y2="79562"/>
                        <a14:foregroundMark x1="58519" y1="90511" x2="99630" y2="95985"/>
                        <a14:backgroundMark x1="78148" y1="24088" x2="78148" y2="63869"/>
                        <a14:backgroundMark x1="87778" y1="68613" x2="97407" y2="76642"/>
                        <a14:backgroundMark x1="96667" y1="76642" x2="87037" y2="73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2" y="178347"/>
            <a:ext cx="1983671" cy="2013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2718" y="178347"/>
            <a:ext cx="238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1998</a:t>
            </a:r>
          </a:p>
        </p:txBody>
      </p:sp>
      <p:sp>
        <p:nvSpPr>
          <p:cNvPr id="6" name="Rectangle 5"/>
          <p:cNvSpPr/>
          <p:nvPr/>
        </p:nvSpPr>
        <p:spPr>
          <a:xfrm>
            <a:off x="4608278" y="887243"/>
            <a:ext cx="274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</a:rPr>
              <a:t>Thomas J. Moore </a:t>
            </a:r>
          </a:p>
        </p:txBody>
      </p:sp>
      <p:sp>
        <p:nvSpPr>
          <p:cNvPr id="7" name="Rectangle 6"/>
          <p:cNvSpPr/>
          <p:nvPr/>
        </p:nvSpPr>
        <p:spPr>
          <a:xfrm>
            <a:off x="3927584" y="1641801"/>
            <a:ext cx="4346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002060"/>
                </a:solidFill>
              </a:rPr>
              <a:t>Senior Fellow in Health Policy 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5931" y="2109208"/>
            <a:ext cx="6593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002060"/>
                </a:solidFill>
              </a:rPr>
              <a:t>George Washington University Medical Centre </a:t>
            </a:r>
          </a:p>
        </p:txBody>
      </p:sp>
      <p:sp>
        <p:nvSpPr>
          <p:cNvPr id="9" name="Rectangle 8"/>
          <p:cNvSpPr/>
          <p:nvPr/>
        </p:nvSpPr>
        <p:spPr>
          <a:xfrm>
            <a:off x="8962038" y="3230399"/>
            <a:ext cx="2972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</a:rPr>
              <a:t>scientific evidence”.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3151" y="3230399"/>
            <a:ext cx="4636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“The chemical imbalance theory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56427" y="3230399"/>
            <a:ext cx="4105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has not been established by </a:t>
            </a:r>
          </a:p>
        </p:txBody>
      </p:sp>
    </p:spTree>
    <p:extLst>
      <p:ext uri="{BB962C8B-B14F-4D97-AF65-F5344CB8AC3E}">
        <p14:creationId xmlns:p14="http://schemas.microsoft.com/office/powerpoint/2010/main" val="396941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2407" y="6252101"/>
            <a:ext cx="8587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D. Burns,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Feeling Good Handbook,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York: Plume, 1999.</a:t>
            </a:r>
            <a:endParaRPr lang="en-IE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18" y="167640"/>
            <a:ext cx="1555402" cy="2330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3" y="167640"/>
            <a:ext cx="1449097" cy="217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1560" y="167640"/>
            <a:ext cx="204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1999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5425" y="1515963"/>
            <a:ext cx="5982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Associate Director of Psychiatry </a:t>
            </a:r>
          </a:p>
          <a:p>
            <a:pPr algn="ctr"/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Behavioural Sciences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2765" y="875554"/>
            <a:ext cx="294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David D. Burns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260875" y="2267574"/>
            <a:ext cx="5646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Stanford University Hospital of Medicine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9830" y="3087229"/>
            <a:ext cx="775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“Some psychiatrists appear to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confuse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theory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fact.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463" y="3548894"/>
            <a:ext cx="11932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tell depressed patients that they have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 depressions </a:t>
            </a:r>
          </a:p>
          <a:p>
            <a:pPr algn="ctr"/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must be treated with antidepressants.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1948" y="4392744"/>
            <a:ext cx="6102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would prefer that psychiatrists not do this,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5781" y="4867262"/>
            <a:ext cx="1114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creates an impression of certainty in the patient’s mind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39898" y="5328849"/>
            <a:ext cx="687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justified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scientific evidence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IE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5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584" y="6002834"/>
            <a:ext cx="12054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Stephen M., Stahl,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Essential Psychopharmacology: Neuroscientific Basis and Practical Applications,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Cambridge: Cambridge University Press, 2000, p. 601.</a:t>
            </a:r>
            <a:endParaRPr lang="en-IE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5800" y="11788"/>
            <a:ext cx="278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640" y="118468"/>
            <a:ext cx="1490662" cy="2156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94669"/>
            <a:ext cx="1326045" cy="1954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0980" y="965664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</a:rPr>
              <a:t>Professor Stephen M. Stahl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4042" y="1377225"/>
            <a:ext cx="202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Psychiatrist</a:t>
            </a:r>
            <a:r>
              <a:rPr lang="en-IE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79763" y="3047436"/>
            <a:ext cx="7004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 far, there is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clear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convincing evidence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40434" y="3495952"/>
            <a:ext cx="7374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monoamine deficiency accounts for depression;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95073" y="3907114"/>
            <a:ext cx="6131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is,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no “real” monoamine deficit</a:t>
            </a:r>
            <a:r>
              <a:rPr lang="en-IE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2485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407" y1="87407" x2="3704" y2="96296"/>
                        <a14:foregroundMark x1="74815" y1="84444" x2="92593" y2="99259"/>
                        <a14:foregroundMark x1="28148" y1="82222" x2="37778" y2="99259"/>
                        <a14:foregroundMark x1="24444" y1="94815" x2="41481" y2="99259"/>
                        <a14:foregroundMark x1="75556" y1="84444" x2="62963" y2="9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1922947" cy="1922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9774" y="567218"/>
            <a:ext cx="46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Steven Hyman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9900" y="567218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American psychiatrist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148391"/>
            <a:ext cx="1167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Stephen E. Hyman, Bulletin of the World Health Organization, 2000, 78 (4), </a:t>
            </a:r>
            <a:r>
              <a:rPr lang="en-IE" u="sng" dirty="0">
                <a:solidFill>
                  <a:srgbClr val="C00000"/>
                </a:solidFill>
                <a:hlinkClick r:id="rId4"/>
              </a:rPr>
              <a:t>http://www.who.int/bulletin/archives/78(4)455.pdf</a:t>
            </a:r>
            <a:r>
              <a:rPr lang="en-IE" dirty="0">
                <a:solidFill>
                  <a:srgbClr val="C00000"/>
                </a:solidFill>
              </a:rPr>
              <a:t>, accessed 01</a:t>
            </a:r>
            <a:r>
              <a:rPr lang="en-IE" baseline="30000" dirty="0">
                <a:solidFill>
                  <a:srgbClr val="C00000"/>
                </a:solidFill>
              </a:rPr>
              <a:t>st</a:t>
            </a:r>
            <a:r>
              <a:rPr lang="en-IE" dirty="0">
                <a:solidFill>
                  <a:srgbClr val="C00000"/>
                </a:solidFill>
              </a:rPr>
              <a:t> May 2016</a:t>
            </a:r>
            <a:r>
              <a:rPr lang="en-US" dirty="0">
                <a:solidFill>
                  <a:srgbClr val="C00000"/>
                </a:solidFill>
              </a:rPr>
              <a:t>).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1073" y="128434"/>
            <a:ext cx="163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8899" y="1015133"/>
            <a:ext cx="809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AE029A"/>
                </a:solidFill>
              </a:rPr>
              <a:t>Director, National Institute of Mental Health (NIMH)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5776" y="1476798"/>
            <a:ext cx="4723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FF0066"/>
                </a:solidFill>
              </a:rPr>
              <a:t>World Health Organisation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6382" b="2930"/>
          <a:stretch/>
        </p:blipFill>
        <p:spPr>
          <a:xfrm>
            <a:off x="3065971" y="2350664"/>
            <a:ext cx="6327857" cy="364179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578009">
            <a:off x="6233503" y="4922539"/>
            <a:ext cx="759603" cy="1937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ight Arrow 12"/>
          <p:cNvSpPr/>
          <p:nvPr/>
        </p:nvSpPr>
        <p:spPr>
          <a:xfrm rot="1578009">
            <a:off x="4239557" y="5109415"/>
            <a:ext cx="759603" cy="1937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97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9120" y="179874"/>
            <a:ext cx="338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70C0"/>
                </a:solidFill>
              </a:rPr>
              <a:t>The truth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0160" y="1905000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No brain chemical imbalances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1719" y="208966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Ever identified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72956" y="2089663"/>
            <a:ext cx="216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In </a:t>
            </a:r>
          </a:p>
          <a:p>
            <a:pPr algn="ctr"/>
            <a:r>
              <a:rPr lang="en-IE" sz="2400" dirty="0">
                <a:solidFill>
                  <a:srgbClr val="7030A0"/>
                </a:solidFill>
              </a:rPr>
              <a:t>depression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519678" y="2360381"/>
            <a:ext cx="1159764" cy="2895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>
            <a:off x="7772400" y="2360380"/>
            <a:ext cx="1159764" cy="2895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/>
          <p:cNvSpPr txBox="1"/>
          <p:nvPr/>
        </p:nvSpPr>
        <p:spPr>
          <a:xfrm>
            <a:off x="4906518" y="4132784"/>
            <a:ext cx="298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rgbClr val="C00000"/>
                </a:solidFill>
              </a:rPr>
              <a:t>Mass delusion: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1556" y="4849784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Brain chemical imbalances are </a:t>
            </a:r>
            <a:r>
              <a:rPr lang="en-IE" sz="2400" dirty="0">
                <a:solidFill>
                  <a:srgbClr val="FF0066"/>
                </a:solidFill>
              </a:rPr>
              <a:t>known to occur </a:t>
            </a:r>
            <a:r>
              <a:rPr lang="en-IE" sz="2400" dirty="0">
                <a:solidFill>
                  <a:srgbClr val="7030A0"/>
                </a:solidFill>
              </a:rPr>
              <a:t>in depression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0116" y="5431024"/>
            <a:ext cx="856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These brain chemical imbalances </a:t>
            </a:r>
            <a:r>
              <a:rPr lang="en-IE" sz="2400" dirty="0">
                <a:solidFill>
                  <a:srgbClr val="FF0066"/>
                </a:solidFill>
              </a:rPr>
              <a:t>probably cause </a:t>
            </a:r>
            <a:r>
              <a:rPr lang="en-IE" sz="2400" dirty="0">
                <a:solidFill>
                  <a:srgbClr val="7030A0"/>
                </a:solidFill>
              </a:rPr>
              <a:t>depression</a:t>
            </a:r>
          </a:p>
        </p:txBody>
      </p:sp>
      <p:sp>
        <p:nvSpPr>
          <p:cNvPr id="12" name="Multiply 11"/>
          <p:cNvSpPr/>
          <p:nvPr/>
        </p:nvSpPr>
        <p:spPr>
          <a:xfrm>
            <a:off x="10163556" y="5371236"/>
            <a:ext cx="579120" cy="52145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Multiply 13"/>
          <p:cNvSpPr/>
          <p:nvPr/>
        </p:nvSpPr>
        <p:spPr>
          <a:xfrm>
            <a:off x="10163556" y="4849784"/>
            <a:ext cx="579120" cy="521452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34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/>
      <p:bldP spid="10" grpId="0"/>
      <p:bldP spid="11" grpId="0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94" y="183833"/>
            <a:ext cx="1375745" cy="2082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183833"/>
            <a:ext cx="1347806" cy="2071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3339" y="946424"/>
            <a:ext cx="4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Joseph </a:t>
            </a:r>
            <a:r>
              <a:rPr lang="en-IE" sz="2400" dirty="0" err="1">
                <a:solidFill>
                  <a:srgbClr val="0070C0"/>
                </a:solidFill>
              </a:rPr>
              <a:t>Glenmullen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3737" y="1562175"/>
            <a:ext cx="3395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F0"/>
                </a:solidFill>
              </a:rPr>
              <a:t>American psychiatrist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1221" y="1562175"/>
            <a:ext cx="406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Harvard Medical School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739" y="6019502"/>
            <a:ext cx="11196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Joseph </a:t>
            </a:r>
            <a:r>
              <a:rPr lang="en-US" sz="2000" dirty="0" err="1">
                <a:solidFill>
                  <a:srgbClr val="C00000"/>
                </a:solidFill>
              </a:rPr>
              <a:t>Glenmullen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i="1" dirty="0">
                <a:solidFill>
                  <a:srgbClr val="C00000"/>
                </a:solidFill>
              </a:rPr>
              <a:t>Prozac Backlash: Overcoming the Dangers of Prozac, Zoloft, Paxil and Other Antidepressants with Safe, Effective Alternatives, </a:t>
            </a:r>
            <a:r>
              <a:rPr lang="en-US" sz="2000" dirty="0">
                <a:solidFill>
                  <a:srgbClr val="C00000"/>
                </a:solidFill>
              </a:rPr>
              <a:t>Simon &amp; Shuster, 2001.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156597"/>
            <a:ext cx="224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2001</a:t>
            </a:r>
          </a:p>
        </p:txBody>
      </p:sp>
      <p:sp>
        <p:nvSpPr>
          <p:cNvPr id="9" name="Rectangle 8"/>
          <p:cNvSpPr/>
          <p:nvPr/>
        </p:nvSpPr>
        <p:spPr>
          <a:xfrm>
            <a:off x="2085246" y="2354207"/>
            <a:ext cx="8128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serotonin deficiency for depression has not been found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73232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has been no shortage of alleged biochemical explanations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8340" y="3110434"/>
            <a:ext cx="3727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psychiatric conditions.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643" y="3110435"/>
            <a:ext cx="3813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one has been proven.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22745" y="3110435"/>
            <a:ext cx="2777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Quite the contrary.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1519" y="3488549"/>
            <a:ext cx="10835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every instance where such an  imbalance was thought to have been found,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97096" y="3887443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later proven </a:t>
            </a:r>
            <a:r>
              <a:rPr lang="en-IE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false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19383" y="4700084"/>
            <a:ext cx="6226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Still, patients are often given the impression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4419" y="5081036"/>
            <a:ext cx="10149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a definitive serotonin deficiency in depression is firmly established.” </a:t>
            </a:r>
            <a:endParaRPr lang="en-IE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7" grpId="0"/>
      <p:bldP spid="9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9080" y="198120"/>
            <a:ext cx="428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198120"/>
            <a:ext cx="1555433" cy="2606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16113" y="968930"/>
            <a:ext cx="3004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 C. Colbert, Ph.D. 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8227" y="1616630"/>
            <a:ext cx="460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psychologist and author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6020" y="279895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E" sz="24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Biopsychiatrists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created the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myth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0670" y="3293982"/>
            <a:ext cx="8724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psychiatric ‘wonder’ drugs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correct chemical imbalances.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8578" y="3792644"/>
            <a:ext cx="4963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Yet there is no basis for this model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3069" y="4789968"/>
            <a:ext cx="4929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the basis of a mental illness.”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18464" y="4291306"/>
            <a:ext cx="7789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no chemical imbalance has even been proven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8868" y="6045815"/>
            <a:ext cx="11079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Colbert, T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he Rape of the Soul: How the Chemical Imbalance Model of Psychiatry has Failed its Patients,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California: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Kevco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Publishing, 2001, p. 79. 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" y="447327"/>
            <a:ext cx="2159000" cy="215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40" y="447327"/>
            <a:ext cx="1609724" cy="2494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0560" y="15494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1690" y="73971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Tony Humphreys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6700" y="1201380"/>
            <a:ext cx="423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Irish psychologist and author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9959" y="2340027"/>
            <a:ext cx="487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 spite of 200 years of research,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0261" y="2776689"/>
            <a:ext cx="7103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 enduring evidence has emerged </a:t>
            </a:r>
            <a:r>
              <a:rPr lang="en-IE" sz="2400" dirty="0">
                <a:solidFill>
                  <a:srgbClr val="7030A0"/>
                </a:solidFill>
              </a:rPr>
              <a:t>to substantiate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14217" y="3201775"/>
            <a:ext cx="6295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medical model of psycho-social distress.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83622" y="3673415"/>
            <a:ext cx="7356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Indeed, there is no evidence that conditions such as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660" y="4145055"/>
            <a:ext cx="11528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bipolar depression, schizophrenia, personality disorder,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14238" y="4971335"/>
            <a:ext cx="7463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any biochemical, biological or hereditary basis.”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891" y="6062239"/>
            <a:ext cx="1169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Tony Humphreys, in foreword to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Beyond Prozac: Healing Mental Suffering Without Drugs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Dublin: Marino Books, 2001, p. 11.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10043" y="4583379"/>
            <a:ext cx="9303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obsessive-compulsive disorder and endogenous depression </a:t>
            </a:r>
            <a:endParaRPr lang="en-IE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8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9752" y="47296"/>
            <a:ext cx="357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7" y="252248"/>
            <a:ext cx="2211664" cy="1999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2358" y="632071"/>
            <a:ext cx="285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Thomas Szasz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2143" y="1216846"/>
            <a:ext cx="4733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Emeritus of Psychiatry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32535" y="1678511"/>
            <a:ext cx="6553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York University Medical School, Syracuse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2535" y="2724071"/>
            <a:ext cx="5851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 is no blood or other biological test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0389" y="3202603"/>
            <a:ext cx="7715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ascertain the presence or absence of mental illness, </a:t>
            </a:r>
          </a:p>
        </p:txBody>
      </p:sp>
      <p:sp>
        <p:nvSpPr>
          <p:cNvPr id="9" name="Rectangle 8"/>
          <p:cNvSpPr/>
          <p:nvPr/>
        </p:nvSpPr>
        <p:spPr>
          <a:xfrm>
            <a:off x="3225827" y="3681135"/>
            <a:ext cx="5163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there is for most bodily diseases.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42143" y="4495862"/>
            <a:ext cx="4358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such a test were developed,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0389" y="4957527"/>
            <a:ext cx="7478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the condition would cease to be a mental illness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7006" y="5436059"/>
            <a:ext cx="9664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would be classified, instead, as a symptom of bodily disease.”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15963" y="252248"/>
            <a:ext cx="2344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 Szasz, in “Psychiatric Hoax: The Subversion of Medicine”, Citizen’s Commission on Human Rights, 2002.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2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7959" y="204952"/>
            <a:ext cx="3767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68"/>
            <a:ext cx="3740015" cy="198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9" b="12051"/>
          <a:stretch/>
        </p:blipFill>
        <p:spPr>
          <a:xfrm>
            <a:off x="8907516" y="204952"/>
            <a:ext cx="2485697" cy="14188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6289" y="3087779"/>
            <a:ext cx="7119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“Works by bringing serotonin levels back to normal”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88" y="3087781"/>
            <a:ext cx="258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FF0066"/>
                </a:solidFill>
              </a:rPr>
              <a:t>Seroxat</a:t>
            </a:r>
            <a:r>
              <a:rPr lang="en-IE" sz="2400" dirty="0">
                <a:solidFill>
                  <a:srgbClr val="FF0066"/>
                </a:solidFill>
              </a:rPr>
              <a:t> (Paxil)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571914" y="3216136"/>
            <a:ext cx="978408" cy="20495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/>
          <p:cNvSpPr txBox="1"/>
          <p:nvPr/>
        </p:nvSpPr>
        <p:spPr>
          <a:xfrm>
            <a:off x="3767959" y="2022823"/>
            <a:ext cx="409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B0F0"/>
                </a:solidFill>
              </a:rPr>
              <a:t>Patient information leaflet</a:t>
            </a:r>
          </a:p>
        </p:txBody>
      </p:sp>
      <p:sp>
        <p:nvSpPr>
          <p:cNvPr id="9" name="Rectangle 8"/>
          <p:cNvSpPr/>
          <p:nvPr/>
        </p:nvSpPr>
        <p:spPr>
          <a:xfrm>
            <a:off x="3544613" y="3798733"/>
            <a:ext cx="6605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 is no scientific investigation to measure</a:t>
            </a:r>
          </a:p>
        </p:txBody>
      </p:sp>
      <p:sp>
        <p:nvSpPr>
          <p:cNvPr id="10" name="Down Arrow 9"/>
          <p:cNvSpPr/>
          <p:nvPr/>
        </p:nvSpPr>
        <p:spPr>
          <a:xfrm rot="19275592">
            <a:off x="3290292" y="1649400"/>
            <a:ext cx="197041" cy="236518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4709723" y="4710191"/>
            <a:ext cx="427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human brain receptors.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5572" y="4248526"/>
            <a:ext cx="4705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normal serotonin levels </a:t>
            </a:r>
            <a:endParaRPr lang="en-IE" sz="2400" dirty="0"/>
          </a:p>
        </p:txBody>
      </p:sp>
      <p:sp>
        <p:nvSpPr>
          <p:cNvPr id="13" name="Rectangle 12"/>
          <p:cNvSpPr/>
          <p:nvPr/>
        </p:nvSpPr>
        <p:spPr>
          <a:xfrm>
            <a:off x="2571914" y="5159984"/>
            <a:ext cx="9233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such, claiming that a particular medicinal product works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19550" y="5590694"/>
            <a:ext cx="822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bringing serotonin levels back to normal is not accurate”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7566" y="6331119"/>
            <a:ext cx="729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http://www.cmaj.ca/content/174/6/754.2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26 February 2014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805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  <p:bldP spid="8" grpId="0"/>
      <p:bldP spid="9" grpId="0"/>
      <p:bldP spid="10" grpId="0" animBg="1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68"/>
            <a:ext cx="3740015" cy="1986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4440" y="125178"/>
            <a:ext cx="219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2002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8678" y="6279386"/>
            <a:ext cx="675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Letter from Irish Medicines Board to me, November 2002.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1360" y="798762"/>
            <a:ext cx="64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Seroxat</a:t>
            </a:r>
            <a:r>
              <a:rPr lang="en-IE" sz="2400" dirty="0">
                <a:solidFill>
                  <a:srgbClr val="0070C0"/>
                </a:solidFill>
              </a:rPr>
              <a:t> (Paxil) patient information leaflet: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50354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“The Irish Medicines Board has been reviewing this matter with its experts for some time,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0740" y="281541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and is in agreement that the statement that SSRIs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2680" y="3285634"/>
            <a:ext cx="790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</a:rPr>
              <a:t>‘work by bringing the levels of serotonin back to normal’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9964" y="3755855"/>
            <a:ext cx="4992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is </a:t>
            </a:r>
            <a:r>
              <a:rPr lang="en-US" sz="2400" dirty="0">
                <a:solidFill>
                  <a:srgbClr val="FF0066"/>
                </a:solidFill>
              </a:rPr>
              <a:t>not consistent </a:t>
            </a:r>
            <a:r>
              <a:rPr lang="en-US" sz="2400" dirty="0">
                <a:solidFill>
                  <a:srgbClr val="7030A0"/>
                </a:solidFill>
              </a:rPr>
              <a:t>with the </a:t>
            </a:r>
            <a:r>
              <a:rPr lang="en-US" sz="2400" dirty="0">
                <a:solidFill>
                  <a:srgbClr val="FF0066"/>
                </a:solidFill>
              </a:rPr>
              <a:t>literature.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" y="4226076"/>
            <a:ext cx="11567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The company has been asked to review the patient information leaflet accordingly.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91728" y="4699691"/>
            <a:ext cx="6209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2095" algn="just"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</a:rPr>
              <a:t>Thank you for your interest in this matter.” </a:t>
            </a:r>
            <a:endParaRPr lang="en-IE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r="30973"/>
          <a:stretch/>
        </p:blipFill>
        <p:spPr>
          <a:xfrm>
            <a:off x="152400" y="126683"/>
            <a:ext cx="2286692" cy="2083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2360" y="1300673"/>
            <a:ext cx="478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American psychologist &amp; author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7720" y="126683"/>
            <a:ext cx="256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0060" y="878294"/>
            <a:ext cx="321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70C0"/>
                </a:solidFill>
              </a:rPr>
              <a:t>Bruce Levine, Ph.D.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26684"/>
            <a:ext cx="1528829" cy="22909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39240" y="3105835"/>
            <a:ext cx="952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 biochemical, neurological, or genetic markers have been found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3567500"/>
            <a:ext cx="11856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attention deficit disorder, oppositional defiant disorder, depression, schizophrenia, 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640" y="4029165"/>
            <a:ext cx="955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anxiety, compulsive alcohol and drug abuse, overeating, gambling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16666" y="4490830"/>
            <a:ext cx="8339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any other so-called mental illness, disease, or disorder.”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488668"/>
            <a:ext cx="11892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000" baseline="30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Bruce Levine, </a:t>
            </a:r>
            <a:r>
              <a:rPr lang="en-IE" sz="2000" i="1" baseline="30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Commonsense</a:t>
            </a:r>
            <a:r>
              <a:rPr lang="en-IE" sz="2000" i="1" baseline="30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Rebellion: Taking Back your Life from Drugs, Shrinks, Corporations, and a World Gone Crazy,</a:t>
            </a:r>
            <a:r>
              <a:rPr lang="en-IE" sz="2000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Bloomsbury Academic, 2003</a:t>
            </a:r>
            <a:r>
              <a:rPr lang="en-IE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en-IE" baseline="30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I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0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2407" y="6488584"/>
            <a:ext cx="8587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E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3" y="167640"/>
            <a:ext cx="1449097" cy="217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1559" y="23254"/>
            <a:ext cx="204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2003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5425" y="1245438"/>
            <a:ext cx="5982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Associate Director of Psychiatry </a:t>
            </a:r>
          </a:p>
          <a:p>
            <a:pPr algn="ctr"/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Behavioural Sciences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9141" y="795635"/>
            <a:ext cx="294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David D. Burns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1398" y="2023272"/>
            <a:ext cx="5646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Stanford University Hospital of Medicine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4041" y="2802342"/>
            <a:ext cx="6016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“I spent the first several years of my career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15292" y="3722527"/>
            <a:ext cx="9702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but I never saw any convincing evidence that any psychiatric disorder,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5781" y="4867262"/>
            <a:ext cx="1114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54558" y="3260863"/>
            <a:ext cx="845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doing full-time brain research on brain serotonin metabolism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84763" y="4178235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 from a deficiency of brain serotonin.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8512" y="4178235"/>
            <a:ext cx="3166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depression,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4916" y="4686908"/>
            <a:ext cx="10454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fact,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cannot measure brain serotonin levels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 human beings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54639" y="5197606"/>
            <a:ext cx="515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there is no way to test this theory.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" y="5846565"/>
            <a:ext cx="1203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Psychiatrist David Burns, when asked about the scientific status of the serotonin theory in 2003, in J. R.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Lacasse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T.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Gomory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“Is graduate social work education promoting a critical approach to mental health practice?” </a:t>
            </a:r>
          </a:p>
          <a:p>
            <a:pPr algn="ctr"/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n-IE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Work </a:t>
            </a:r>
            <a:r>
              <a:rPr lang="en-IE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2003, 39: 383–408.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6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0"/>
            <a:ext cx="31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3820" y="133088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Professor of Neuroanatomy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828615"/>
            <a:ext cx="300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70C0"/>
                </a:solidFill>
              </a:rPr>
              <a:t>Jonathan Leo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" y="5806686"/>
            <a:ext cx="12054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Jonathan Leo, “The Biology of Mental Illness” 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Society,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July/August 2004, Volume 41, Issue 5, pp. 45-53, </a:t>
            </a:r>
            <a:r>
              <a:rPr lang="en-IE" u="sng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http://link.springer.com/article/10.1007%2FBF02688217#page-1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accessed 19 August 2014. </a:t>
            </a:r>
            <a:endParaRPr lang="en-IE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86793"/>
            <a:ext cx="1471315" cy="22069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099" y="2506204"/>
            <a:ext cx="10652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“Never has a theory with so little scientific evidence </a:t>
            </a:r>
          </a:p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 so well accepted by the American public.”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59" y="3449639"/>
            <a:ext cx="1136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 psychiatrist says you have a shortage of a chemical,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6027" y="3911304"/>
            <a:ext cx="7980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for a blood test and watch the psychiatrist’s reaction.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3414679" y="4469976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number of people who believe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58" y="4858995"/>
            <a:ext cx="1083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scientists have proven that depressed people have a low serotonin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0646" y="5304564"/>
            <a:ext cx="7103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glorious testament to the power of marketing.” </a:t>
            </a:r>
          </a:p>
        </p:txBody>
      </p:sp>
    </p:spTree>
    <p:extLst>
      <p:ext uri="{BB962C8B-B14F-4D97-AF65-F5344CB8AC3E}">
        <p14:creationId xmlns:p14="http://schemas.microsoft.com/office/powerpoint/2010/main" val="42035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333" y="6125119"/>
            <a:ext cx="10645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 </a:t>
            </a:r>
            <a:r>
              <a:rPr lang="en-IE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Leifer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http://www.anxietycentre.com/downloads/Chemical-Imbalance-Theory-is-False. pdf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28 February 2014</a:t>
            </a:r>
            <a:r>
              <a:rPr lang="en-IE" sz="1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E" sz="12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" y="203200"/>
            <a:ext cx="1983860" cy="1793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220" y="806918"/>
            <a:ext cx="333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New York psychiatrist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2960" y="184444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solidFill>
                  <a:srgbClr val="0070C0"/>
                </a:solidFill>
              </a:rPr>
              <a:t>Dr.</a:t>
            </a:r>
            <a:r>
              <a:rPr lang="en-IE" sz="3200" dirty="0">
                <a:solidFill>
                  <a:srgbClr val="0070C0"/>
                </a:solidFill>
              </a:rPr>
              <a:t> Ron </a:t>
            </a:r>
            <a:r>
              <a:rPr lang="en-IE" sz="3200" dirty="0" err="1">
                <a:solidFill>
                  <a:srgbClr val="0070C0"/>
                </a:solidFill>
              </a:rPr>
              <a:t>Leifer</a:t>
            </a:r>
            <a:endParaRPr lang="en-IE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9043" y="2241216"/>
            <a:ext cx="4770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no biological imbalance.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" y="2690702"/>
            <a:ext cx="5608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people come to me and they say,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5668" y="3152364"/>
            <a:ext cx="3776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‘Show me your lab tests’.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75622" y="2690700"/>
            <a:ext cx="980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say,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5795897" y="2690701"/>
            <a:ext cx="4379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‘I have a chemical imbalance’,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3609481" y="3152364"/>
            <a:ext cx="3348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no lab tests.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95126" y="3150573"/>
            <a:ext cx="5076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what’s the chemical imbalance?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87590" y="3869360"/>
            <a:ext cx="6843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such thing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chemical imbalance,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72656" y="4299610"/>
            <a:ext cx="5161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any psychiatrist that you talk to,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31886" y="4299611"/>
            <a:ext cx="4272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ask them that question,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37572" y="4755988"/>
            <a:ext cx="8143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they’ll all admit it in private but they won’t admit it in public.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68512" y="5212365"/>
            <a:ext cx="2254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a scandal.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IE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72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17679" y="5151120"/>
            <a:ext cx="11874321" cy="628490"/>
          </a:xfrm>
        </p:spPr>
        <p:txBody>
          <a:bodyPr/>
          <a:lstStyle/>
          <a:p>
            <a:pPr marL="0" indent="0">
              <a:buNone/>
            </a:pPr>
            <a:r>
              <a:rPr lang="en-IE" sz="3200" b="1" dirty="0">
                <a:latin typeface="Baskerville Old Face" panose="02020602080505020303" pitchFamily="18" charset="0"/>
              </a:rPr>
              <a:t>                       </a:t>
            </a:r>
          </a:p>
          <a:p>
            <a:pPr marL="0" indent="0" algn="ctr">
              <a:buNone/>
            </a:pPr>
            <a:r>
              <a:rPr lang="en-I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ctr">
              <a:buNone/>
            </a:pPr>
            <a:r>
              <a:rPr lang="en-IE" sz="3200" b="1" dirty="0">
                <a:latin typeface="Baskerville Old Face" panose="02020602080505020303" pitchFamily="18" charset="0"/>
              </a:rPr>
              <a:t> </a:t>
            </a:r>
          </a:p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-705395"/>
            <a:ext cx="10566400" cy="300445"/>
          </a:xfrm>
        </p:spPr>
        <p:txBody>
          <a:bodyPr>
            <a:normAutofit fontScale="90000"/>
          </a:bodyPr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487680" y="1938151"/>
            <a:ext cx="11216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actual existing chemical imbalance has to have been established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5287" y="1237332"/>
            <a:ext cx="9599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any claims of chemical imbalances should be made</a:t>
            </a:r>
            <a:endParaRPr lang="en-IE" b="1" dirty="0">
              <a:latin typeface="Baskerville Old Face" panose="020206020805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4244597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sense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1280" y="4244597"/>
            <a:ext cx="292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practice</a:t>
            </a:r>
          </a:p>
        </p:txBody>
      </p:sp>
    </p:spTree>
    <p:extLst>
      <p:ext uri="{BB962C8B-B14F-4D97-AF65-F5344CB8AC3E}">
        <p14:creationId xmlns:p14="http://schemas.microsoft.com/office/powerpoint/2010/main" val="693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780931"/>
            <a:ext cx="11689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IE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Darshak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Sanghavi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“Health Care System leaves Mentally Ill Children Behind”, 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Boston Globe,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27 April 2004,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12</a:t>
            </a:r>
            <a:r>
              <a:rPr lang="en-IE" baseline="30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 2016</a:t>
            </a:r>
            <a:r>
              <a:rPr lang="en-IE" sz="1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E" sz="1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5280" y="158961"/>
            <a:ext cx="338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6720" y="75134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</a:t>
            </a:r>
            <a:r>
              <a:rPr lang="en-IE" sz="2400" dirty="0" err="1">
                <a:solidFill>
                  <a:srgbClr val="0070C0"/>
                </a:solidFill>
              </a:rPr>
              <a:t>Darshak</a:t>
            </a:r>
            <a:r>
              <a:rPr lang="en-IE" sz="2400" dirty="0">
                <a:solidFill>
                  <a:srgbClr val="0070C0"/>
                </a:solidFill>
              </a:rPr>
              <a:t> </a:t>
            </a:r>
            <a:r>
              <a:rPr lang="en-IE" sz="2400" dirty="0" err="1">
                <a:solidFill>
                  <a:srgbClr val="0070C0"/>
                </a:solidFill>
              </a:rPr>
              <a:t>Sangavi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8493" y="1324621"/>
            <a:ext cx="5836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fellow at Harvard Medical School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0010" y="2675257"/>
            <a:ext cx="8119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“Despite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pseudoscientific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terms like ‘chemical imbalance’,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3136922"/>
            <a:ext cx="6896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nobody really knows what causes mental illness.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7440" y="3598587"/>
            <a:ext cx="8473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no blood test or brain scan for major depression.” </a:t>
            </a:r>
          </a:p>
        </p:txBody>
      </p:sp>
    </p:spTree>
    <p:extLst>
      <p:ext uri="{BB962C8B-B14F-4D97-AF65-F5344CB8AC3E}">
        <p14:creationId xmlns:p14="http://schemas.microsoft.com/office/powerpoint/2010/main" val="2481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9560" y="716190"/>
            <a:ext cx="2958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Kenneth </a:t>
            </a:r>
            <a:r>
              <a:rPr lang="en-IE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Kendler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2880" y="1228724"/>
            <a:ext cx="341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American psychiatrist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5808" y="131415"/>
            <a:ext cx="230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2005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0842" y="1690389"/>
            <a:ext cx="6110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co-editor-in-chief of </a:t>
            </a:r>
            <a:r>
              <a:rPr lang="en-IE" sz="2400" i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Psychological Medicine</a:t>
            </a:r>
            <a:endParaRPr lang="en-IE" sz="2400" i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" y="128229"/>
            <a:ext cx="1701165" cy="23823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4160" y="39696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have not found them”.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" y="3507938"/>
            <a:ext cx="1207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have hunted for big simple neurochemical explanations for psychiatric disorders 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477" y="5914042"/>
            <a:ext cx="11530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Kenneth S. </a:t>
            </a:r>
            <a:r>
              <a:rPr lang="en-IE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Kendler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M.D., “Towards a Philosophical Structure for Psychiatry”, 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Journal of Psychiatry,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01 March 2005, 162:433-440. Doi:1176/appi.ajp.162.3.433,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18 February 2014. 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120" y="822960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Joanna Moncrieff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060" y="10668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2005</a:t>
            </a:r>
          </a:p>
        </p:txBody>
      </p:sp>
      <p:sp>
        <p:nvSpPr>
          <p:cNvPr id="4" name="Rectangle 3"/>
          <p:cNvSpPr/>
          <p:nvPr/>
        </p:nvSpPr>
        <p:spPr>
          <a:xfrm>
            <a:off x="2164080" y="1185297"/>
            <a:ext cx="8366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 lecturer in psychiatry at University College, London</a:t>
            </a:r>
            <a:endParaRPr lang="en-IE" sz="2400" dirty="0">
              <a:solidFill>
                <a:srgbClr val="FF006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106680"/>
            <a:ext cx="1717040" cy="2575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600" y="2807745"/>
            <a:ext cx="10789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pharmaceutical industry has managed to convey a misleading picture. 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0640" y="3269410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speak to quite a few journalists,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28360" y="3269409"/>
            <a:ext cx="5011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they are quite shocked to hear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49120" y="3757065"/>
            <a:ext cx="864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the link between serotonin and depression is very tenuous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97453" y="4244720"/>
            <a:ext cx="6776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research conflicting and not convincing.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80" y="5087035"/>
            <a:ext cx="12059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psychiatric profession and academic researchers are probably also partly to blame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35308" y="5574690"/>
            <a:ext cx="6824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glossing over the weakness of the research.”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" y="6200844"/>
            <a:ext cx="11079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Joanna Moncrieff, quoted in “Advertisements for SSRIs May Be Misleading”, by Laurie Barclay, MD, 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Medscape,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08 November 2005, 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http://www.medscape.com/viewarticle/516262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02 June 2014.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6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228600"/>
            <a:ext cx="332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86793"/>
            <a:ext cx="1471315" cy="2206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3580" y="1197856"/>
            <a:ext cx="234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Professor of</a:t>
            </a:r>
          </a:p>
          <a:p>
            <a:pPr algn="ctr"/>
            <a:r>
              <a:rPr lang="en-IE" sz="2400" dirty="0">
                <a:solidFill>
                  <a:srgbClr val="002060"/>
                </a:solidFill>
              </a:rPr>
              <a:t>Neuroanatomy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3120" y="473928"/>
            <a:ext cx="208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70C0"/>
                </a:solidFill>
              </a:rPr>
              <a:t>Jonathan Leo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2" t="-1" r="10234" b="26825"/>
          <a:stretch/>
        </p:blipFill>
        <p:spPr>
          <a:xfrm>
            <a:off x="10302241" y="227705"/>
            <a:ext cx="1463040" cy="2125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19716" y="1197856"/>
            <a:ext cx="2103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Professor of </a:t>
            </a:r>
          </a:p>
          <a:p>
            <a:pPr algn="ctr"/>
            <a:r>
              <a:rPr lang="en-IE" sz="2400" dirty="0">
                <a:solidFill>
                  <a:srgbClr val="002060"/>
                </a:solidFill>
              </a:rPr>
              <a:t>Social 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4146" y="473927"/>
            <a:ext cx="2575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</a:rPr>
              <a:t>Jeffrey </a:t>
            </a:r>
            <a:r>
              <a:rPr lang="en-IE" sz="2400" dirty="0" err="1">
                <a:solidFill>
                  <a:srgbClr val="0070C0"/>
                </a:solidFill>
              </a:rPr>
              <a:t>Lacasse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73580" y="2375254"/>
            <a:ext cx="8281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“During the past fifty years, a steady stream of researchers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" y="2803886"/>
            <a:ext cx="1146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attempted to identify direct evidence for the monoamine theory of depression,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7680" y="3226473"/>
            <a:ext cx="6893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which the serotonin hypothesis is one aspect.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82273" y="3616027"/>
            <a:ext cx="5489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have consistently failed to do so.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7239" y="3994478"/>
            <a:ext cx="8634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Indeed, as many scientific researchers have demonstrated,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" y="4477163"/>
            <a:ext cx="4548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of the evidence they found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9825" y="4477163"/>
            <a:ext cx="7839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either directly contradicted or did not support this theory.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2817" y="6202003"/>
            <a:ext cx="10942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J.R. </a:t>
            </a:r>
            <a:r>
              <a:rPr lang="en-IE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Lacasse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J. Leo, “Serotonin and depression: A Disconnect between the Advertisements and the Scientific Literature”, </a:t>
            </a:r>
            <a:r>
              <a:rPr lang="en-IE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PLoS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Med: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2(12) e392, 08 November 2005,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18 February 2014.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5640" y="4959848"/>
            <a:ext cx="11292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fact, there is no scientifically established ideal ‘chemical balance’ of serotonin,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28594" y="5421513"/>
            <a:ext cx="6832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alone an identifiable pathological imbalance”. </a:t>
            </a:r>
            <a:endParaRPr lang="en-IE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9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3992" y="246113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2006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6592" y="1417615"/>
            <a:ext cx="5594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Psychiatrist and </a:t>
            </a:r>
            <a:r>
              <a:rPr lang="en-IE" sz="2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psychopharmacologist</a:t>
            </a:r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3485" y="782192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70C0"/>
                </a:solidFill>
              </a:rPr>
              <a:t>Professor David Healy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11393" y="1417910"/>
            <a:ext cx="291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University of Wales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6" r="27391"/>
          <a:stretch/>
        </p:blipFill>
        <p:spPr>
          <a:xfrm>
            <a:off x="310079" y="246113"/>
            <a:ext cx="1432560" cy="2069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74" y="246113"/>
            <a:ext cx="1331658" cy="19954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80577" y="1924760"/>
            <a:ext cx="6244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British Association for Psychopharmacology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2386425"/>
            <a:ext cx="509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</a:rPr>
              <a:t>Historian of psychiatric drugs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18203" y="3283925"/>
            <a:ext cx="1033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“It is now widely assumed that our serotonin levels fall when we feel low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2592" y="3745885"/>
            <a:ext cx="10302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there is no evidence for any of this, nor has there ever been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40123" y="4233085"/>
            <a:ext cx="10088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abnormality of serotonin in depression has ever been demonstrated.”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4126" y="6035685"/>
            <a:ext cx="1095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Healy,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them Eat Prozac: The Unhealthy Relationship between the Pharmaceutical Industry and Depression,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York: New York University Press, 2006.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4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1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2407" y="6488584"/>
            <a:ext cx="8587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E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3" y="167640"/>
            <a:ext cx="1449097" cy="217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1559" y="23254"/>
            <a:ext cx="204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2006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5425" y="1245438"/>
            <a:ext cx="5982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Associate Director of Psychiatry </a:t>
            </a:r>
          </a:p>
          <a:p>
            <a:pPr algn="ctr"/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Behavioural Sciences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9141" y="795635"/>
            <a:ext cx="294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David D. Burns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1398" y="2023272"/>
            <a:ext cx="5646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Stanford University Hospital of Medicine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3083" y="2809565"/>
            <a:ext cx="11371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I am not aware of any studies that have validated the chemical imbalance theory.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01637" y="3692053"/>
            <a:ext cx="6381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result from a chemical imbalance in the brain,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46474" y="4594106"/>
            <a:ext cx="9913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because there is no test for a chemical imbalance in the human brain.”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88021" y="3249410"/>
            <a:ext cx="7556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If I tell you that your depression or your panic attacks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84236" y="415809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4916" y="4686908"/>
            <a:ext cx="10454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5846565"/>
            <a:ext cx="1203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C00000"/>
                </a:solidFill>
              </a:rPr>
              <a:t>David Burns, </a:t>
            </a:r>
            <a:r>
              <a:rPr lang="en-IE" i="1" dirty="0">
                <a:solidFill>
                  <a:srgbClr val="C00000"/>
                </a:solidFill>
              </a:rPr>
              <a:t>When Panic Attacks: The New Drug-Free Anxiety Therapy that can Change your Life, </a:t>
            </a:r>
            <a:r>
              <a:rPr lang="en-IE" dirty="0">
                <a:solidFill>
                  <a:srgbClr val="C00000"/>
                </a:solidFill>
              </a:rPr>
              <a:t>Harmony, 2006</a:t>
            </a:r>
            <a:r>
              <a:rPr lang="en-IE" dirty="0"/>
              <a:t>.</a:t>
            </a:r>
            <a:endParaRPr lang="en-IE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211" y="183176"/>
            <a:ext cx="1413510" cy="21245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5857" y="4154261"/>
            <a:ext cx="7492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I’m telling you something that cannot be proven, </a:t>
            </a:r>
            <a:endParaRPr lang="en-IE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4" grpId="0"/>
      <p:bldP spid="19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0584" y="310538"/>
            <a:ext cx="224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7660" y="1632686"/>
            <a:ext cx="321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American psychiatrist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8180" y="1033167"/>
            <a:ext cx="286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Peter </a:t>
            </a:r>
            <a:r>
              <a:rPr lang="en-IE" sz="2400" dirty="0" err="1">
                <a:solidFill>
                  <a:srgbClr val="0070C0"/>
                </a:solidFill>
              </a:rPr>
              <a:t>Breggin</a:t>
            </a:r>
            <a:endParaRPr lang="en-IE" sz="2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s://pmcvariety.files.wordpress.com/2013/03/breggin-peter-156x204.png?w=156&amp;h=204&amp;crop=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7" y="289560"/>
            <a:ext cx="168984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88929" y="4909596"/>
            <a:ext cx="7131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</a:rPr>
              <a:t>in the brain of typical psychiatric patients.”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1305" y="2866965"/>
            <a:ext cx="8537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E" sz="2400" dirty="0">
                <a:solidFill>
                  <a:srgbClr val="7030A0"/>
                </a:solidFill>
              </a:rPr>
              <a:t>Despite more than two hundred years of intensive research,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4939" y="3400369"/>
            <a:ext cx="9847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</a:rPr>
              <a:t>no commonly diagnosed psychiatric disorders have been proven to be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90403" y="3898252"/>
            <a:ext cx="8859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either genetic or biological in origin, including major depression.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3182" y="4635730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542" y="6173121"/>
            <a:ext cx="11966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0070C0"/>
                </a:solidFill>
              </a:rPr>
              <a:t>Peter </a:t>
            </a:r>
            <a:r>
              <a:rPr lang="en-IE" dirty="0" err="1">
                <a:solidFill>
                  <a:srgbClr val="0070C0"/>
                </a:solidFill>
              </a:rPr>
              <a:t>Breggin</a:t>
            </a:r>
            <a:r>
              <a:rPr lang="en-IE" dirty="0">
                <a:solidFill>
                  <a:srgbClr val="0070C0"/>
                </a:solidFill>
              </a:rPr>
              <a:t>, Centre for the Study of Psychiatry and Psychology, </a:t>
            </a:r>
            <a:r>
              <a:rPr lang="en-IE" u="sng" dirty="0">
                <a:solidFill>
                  <a:srgbClr val="0070C0"/>
                </a:solidFill>
                <a:hlinkClick r:id="rId5"/>
              </a:rPr>
              <a:t>http://www.alex-sk.de/mirror /braindis.html</a:t>
            </a:r>
            <a:r>
              <a:rPr lang="en-IE" dirty="0">
                <a:solidFill>
                  <a:srgbClr val="0070C0"/>
                </a:solidFill>
              </a:rPr>
              <a:t>, 2007, </a:t>
            </a:r>
            <a:r>
              <a:rPr lang="en-IE" dirty="0">
                <a:solidFill>
                  <a:srgbClr val="C00000"/>
                </a:solidFill>
              </a:rPr>
              <a:t>accessed 27 November 2013. </a:t>
            </a:r>
            <a:endParaRPr lang="en-IE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72409" y="4403924"/>
            <a:ext cx="775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present there are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known biochemical imbalances </a:t>
            </a:r>
          </a:p>
        </p:txBody>
      </p:sp>
    </p:spTree>
    <p:extLst>
      <p:ext uri="{BB962C8B-B14F-4D97-AF65-F5344CB8AC3E}">
        <p14:creationId xmlns:p14="http://schemas.microsoft.com/office/powerpoint/2010/main" val="2175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0738" y="1040372"/>
            <a:ext cx="564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Irish psychiatrist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2338" y="-606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4" y="224641"/>
            <a:ext cx="1668721" cy="2516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228" y="224641"/>
            <a:ext cx="1520263" cy="2278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3526" y="578707"/>
            <a:ext cx="422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</a:rPr>
              <a:t>Professor Ivor Browne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7498" y="3244334"/>
            <a:ext cx="6277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“It was experiences like this which taught me</a:t>
            </a:r>
          </a:p>
        </p:txBody>
      </p:sp>
      <p:sp>
        <p:nvSpPr>
          <p:cNvPr id="8" name="Rectangle 7"/>
          <p:cNvSpPr/>
          <p:nvPr/>
        </p:nvSpPr>
        <p:spPr>
          <a:xfrm>
            <a:off x="2959979" y="3705999"/>
            <a:ext cx="691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bogus</a:t>
            </a:r>
            <a:r>
              <a:rPr lang="en-IE" sz="2400" dirty="0">
                <a:solidFill>
                  <a:srgbClr val="FF0066"/>
                </a:solidFill>
              </a:rPr>
              <a:t> </a:t>
            </a:r>
            <a:r>
              <a:rPr lang="en-IE" sz="2400" dirty="0">
                <a:solidFill>
                  <a:srgbClr val="7030A0"/>
                </a:solidFill>
              </a:rPr>
              <a:t>is the concept of ‘clinical depression’.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2387" y="4167664"/>
            <a:ext cx="8989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The idea that there is a chemically mediated form of depression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7627" y="4629328"/>
            <a:ext cx="3026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is an “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illness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7185" y="4629328"/>
            <a:ext cx="6861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quite separate from the sadness and depression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7189" y="5090991"/>
            <a:ext cx="7646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are part of the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slings and arrows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ordinary life,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37440" y="5090991"/>
            <a:ext cx="3357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manifest nonsense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5588" y="6332916"/>
            <a:ext cx="10939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Ivor Browne,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 and Madness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Cork: Cork University Press: Cork, 2008, p. 121.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7255" y="126609"/>
            <a:ext cx="3179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245" y="126609"/>
            <a:ext cx="1565020" cy="2388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8" y="407963"/>
            <a:ext cx="1706880" cy="1280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38495" y="1254593"/>
            <a:ext cx="5200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Psychologist, researcher and author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7255" y="859049"/>
            <a:ext cx="3366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Irving Kirsch 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133" y="2745650"/>
            <a:ext cx="3709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“During the last 50 years,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9141" y="2745651"/>
            <a:ext cx="7202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researchers have tried to find more direct evidence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4945" y="3307390"/>
            <a:ext cx="5713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monoamine theory of depression,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9557" y="3307391"/>
            <a:ext cx="4785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by and large they have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failed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6954" y="3895391"/>
            <a:ext cx="4463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 of finding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confirmation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5448" y="3895391"/>
            <a:ext cx="5472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 of the evidence they have found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08278" y="4483391"/>
            <a:ext cx="64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contradictory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runs counter to the theory.”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935" y="6211669"/>
            <a:ext cx="11929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Irving Kirsch,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Emperor’s New Drugs: Exploding the Antidepressant Myth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London; Random House, 2009, pps.90-93.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5896" y="168813"/>
            <a:ext cx="206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2009</a:t>
            </a:r>
          </a:p>
        </p:txBody>
      </p:sp>
      <p:sp>
        <p:nvSpPr>
          <p:cNvPr id="3" name="AutoShape 2" descr="data:image/jpeg;base64,/9j/4AAQSkZJRgABAQAAAQABAAD/2wCEAAkGBw8QDQ8PDxAQDxAVDxUPDxUQEBgQFg8PFRUWFhYRFxcYHSghGBolGxcWIjIhJysrLi4uFyIzODYtNygtLisBCgoKDQ0NDg0NDysZFRkrKysrKysrKysrKysrLSstKysrKysrKysrKysrKystKysrKysrKysrKysrKysrKysrK//AABEIAH4AyQMBIgACEQEDEQH/xAAcAAEAAgMBAQEAAAAAAAAAAAAAAQcFBggCBAP/xAA6EAACAQMCBAQEBAQFBQEAAAABAgMABBEFEgYTITEHFEFRIjJhcSNSgZIVQmKRFyShsdEzVHLB0gj/xAAVAQEBAAAAAAAAAAAAAAAAAAAAAf/EABQRAQAAAAAAAAAAAAAAAAAAAAD/2gAMAwEAAhEDEQA/ALxpSlApSlApSlApSlApSlApSlApUVNApSlAqKUoFTUUoFTUVNApUUoFKUoJpSlApSlApSlApSlApSlApSlApSlApSlApSlBFTSlBFTSlApSlBFTUVNApSlB5ZwBkkAfU4rx5hPzr+4Vo3jYX/gr8vfu5yY5e7d3/p61Rt7o1xFpVvqLXM45s7QcpmdSu3+bJNB1X5hPzr+4VInTOAy5/wDIVyrqei3MFhp96txcSi6DNsUyHlBSO5B696yMyvpmv26825uVUxT7AzMztImeWF9epAoOnKmq44P8UVvL6WyubVrORVdhvb5QgywfPykDrXx3Xi60kk50+wlvLeBd88obaAozlgPbANBaROOp6CvKSqegZT9iDWqaPr9vrulz+VcxMyNC4PzQOw6Zx/vVCXF7eaHrDpFcvK8DhGLsSsykAlSpPY0HUrTIDgsoP1YV6RgRkEEfQ5rmDi65W9uoL23u3/zkyxyQh2VrOT4UIIB7eoPrVgaTxadKEei2ccmr3is7OyttAJ+IpknuB9elBcFTVY2/i7E9ncSC1lF3AwWW2z8W0sVZwcdgR19qx1r42cyKeRdPkKxIrNh9w+JgvUgYHf1oLfry7ADJIA+pxVRaf42c4yhdPkOyF5jh93RBnrgdPvX1W2sycUafc28SSWBV42WTJYNg5IBGPbFBaHPT86/uFPMJ+df3CuXNI0uaPWVsL66ltGSQje7sULDqucnG1h616sdLMt7ev56RbG1YvLclm2sd4CRquepZjgCg6lFKp228awpRmsJxZbhEJ+vUgYJzjBP9PesjxL4wx2lwqJatNC8aSxTB9qujdyOnpQWg7gDJIA+pxUJIp7EH7HNUfxT4gpqol014rixUrzoZMlHZkUsoKkZCt161jvDTi6TTdKvbx45Lr/MxRlS5OwMrfESc4GRj9aDoOprTfD7jdtVEpNpJbKgUqXyRID6g4wa3KgUpUUE0pSg8soPQgH7jNUT49a/zJU01YGAiZZ+YvUNuHy7QOn96vivyeBGOSik+5ANBWfgfr4ubHyTW5Tysaje3Xm7ieoUjp2qt9e4iV+KRfCGUJHcrGVx1PLLRlgcYx610rHCq52qF98DGa8+WjznYme/yig5ji1gS67eTCKVRd861jHYxtcJyVcnGMAnP2r59FghsZrm11VNQhO0KBaty9+MjDZU7lPoa6kFtHnOxM9/lHeplto3ILorEdtyg4oKe8IEez0/UtR8pJDFt3QpI5zMEBORkfUDOKr88SRXGsXV3c2TyQ3SGFotxBiL7AJA+3uuM9vWupCoxjHTtj6V+flY/yJ+0UHL+tcJT6Zq1pGyu8LTwyQS7ejpzFO0kdAw7Gvr17Sm07XpGvlu1tpHaRZbU7XZH7FWwQcHoRXTDxKcZAOOoyM4qJYVcYdQw9mGaCi/CnS4rjWZp7W3uBZrE6NLcsS0xkxlT8IBJwT07VqfFGk3Wn6ne6ZBv5VzIigBc8yJ3DoMjtg/7V1EkYUYUBR6ADAqGiUkEqCR2JHUUHK2o6NfabqUunQly80aW24ISJYrhVz29ixH6V0pwnoiWFhb2qDpHGAx9Wc9WJ/Umsq0SlgxUFh2JHUV7oOevHq9ik1JIVtmWaJBvmUlhLG4yEKgdwcdc1PDtg1/wrd2dpbstxDNHNISSWu2DbjgY6YXOB1+UVf726Mcsqk+5ANeo4lX5VC/YYoOX31zfoEGjLbTG7W7Zz+GckFywGMZ3dcYr8+OYngh03TpI35trAxmOMgmZt+wYHoB/rXUQt0379i7/AM2Bn+9Ht0JyUUn3IBoKt4hvtPk0NNYexJneJbeM/wA6MVKA9PbFUvZk/wAOuoy1yDviZY1GIpPiwWcEZJAzjBrrswrt27V2+2On9q8+Vj/In7RQVP4L8cyziPS54mLpGeXLt25iQdFYY7jtmrer80gRTlVUH6ACv0oFKVFBUHi5rOt2Nwbi2m5Vidkan4W/FOfTv6Vq9rxDxVLYPqEc+61XJZsICApwTtNbP4+6/bNarp4c+ZWaOYrtOOXhhnPb1qto40bQZJIbu45sUqi6gBPKEUjbVbt/7oLh8HON7jUobiO72tLDtPMUbQ8bDpke4xWUvvFPR4ZWiNyXKnDtFG0iIfqwGKq7hPimFdEm0+1gCajOJov8uDucLGWEpyST8II6eorXeDGVrK+tnvrOyjkxzVuYgzyqFI/DY9QR16Drmir71XxG0m25XNuQVlj5sTIpdXTtnIr5H8VtGCI5uG2tnb+E3XacH0qotG4WF5w7ezxB5ZLeYSW7lCp2BTzYl9x2OPcV8Oi7NV/hOlxW6I6OTcyomC8QOSSfqO/1NEb94geI29rb+GagsAKb5A8ZG9W+Ujp96sDU+L7KwtYJL24VXeMFQAWeQ4GSqjrVO+OFnYW9xZ29okcckceJlRcER4BTPv61huN78SavZ3KyDy5jt/LSuheNVQ4Y4PzBXzkUF6aZ4iaXcRTyRzkclDJMjoyOqDu2w9TXxweK2jOSFuGJClz+E3yqMn0qpxbJNxBbEXkF/LM6ibykP4TRnoyOF6dR3r4eLbEaJrN2ggSSGSCQW6yDKrHMMbl+qnNBcsPixorsFW5YknA/Cb/isjw7x7puoT8i0mMkm0vgoV+EfU1zZbpLpl1az3ECvmEXKRyjKyxSKygn2IPX6Yq8/BrhNbawW8liUXc5aXOMGOJvljHsPX9aDP8AEviBpenSCG5uMS9ykamRlB9WA7VjuIfEqyj0p720lWdjmOBcH/rnsrj+X3/Sqn4cktouI7861sHSfBuPl3lvg7/09q1/SjCLbV2cDkFCLQspI8xzlKbT2DcvP6UG8cKa5ruqJI9rqSi8STc1u6BIxBkfFuwfX0rZ/Eq/163s7a5gdIhHAzagYyGUPkYK56npmvj/APz3JZ+VmUbPPcxjJ0+Py/Tbk+2c1nPGfX7aDTJrOVys9xC3IXaTvKkZ69h3FBXPD/EfFN/HLJaXAkWI4kzsTBxnpnv0rO+FHiLqFzqYsL1hOrrIQ4TDQvGCx3EdNvQj74rQ+CpdMWC5F/d3Vs5IES2zModdvdgB1OacB61cw3M1rZoshuIp4lOwc0DY7K6t3Hy9R2oq9NU8UdGtrg28lzl1ba5jQuqt7Fh0rOz8S2KWYvmuYhbEZWTdlWz6D3P0rnThWbTk0jWUvOWLwoRbCT5zIB02fXf3rFXcN6NCt2YP5LzcnL6HAlK/N9ie31ojofQvErSb2by8FziU9EEiGPefZSehNV5pXFmsR8SjT7u63RrO4kVVBBj2NIozj8pFarx5LYyHSV0jYZxAobkfMJcjaGx/NnP+tTq+q54oe5tpYdxdUWSUHliUQCNyw79GDD70F1WPibpM1wltHOzSvJylXlsMvnGM171PxI0q3uWtpJ2MiHEpSNnSI/1sBgVTXhprun2upy/xGGBiZmaK5CZ5MysflA7KTnHT1r8Jk3anevpF7GDIXaSO7KQmQEklAZfhcdz79aC9NB4httVzLZXEoSGTZINmwSE9cde4/wCa2aqm8AtXEsV7B5aGFomjLvCu1ZS24fEMkbht9PerZoNe1rgjTL2Yz3Vqssu0LuLMPhHYdDUadwNpduk0cNoipMoSZcswdR1AOTWx0oNb0HgTS7Gbn2tqscuMBtzOQD7bicV8+peHGj3Exmls0Lk5YqzIGP1CkCtspQfJZ6bBDCIIo1jhCldijAwehrF6HwZptlMZ7S2SGUqVLAsfhJyR1PSs/Sg13WuB9MvJzcXVqsspUKWLMMhRgDoamfgnTHtEs3tUa3TPLUk/BuOThs5HX61sNKDX+HuDNOsGL2lskTkYLZLtj2yxOK/XX+FLC/aNry3WZk6IWJG0ZzjoRWbpQYHWOD9OvDCbm2SUxKEiyWGxR1C9COlZuOMKoVRhQAAB6Aele6UGv8Q8F6bfuHu7ZJXHQNko2PYlSM14m4H0t7ZLVrSPkI29UBYfH+YkHJP3rY6UGC0HhHT7B3ktLdYWZdrFWY5XOcdSa9cQcKWF+0bXlus5QERlmYbQ2M9iPYVm6UGnf4YaJ/2Mf73/APqsronCOnWTl7W1jifGNwyxwe4yScVm6mg1bUvD3SLmc3E1nG0pO5iCyhj7kA4NZqbR7Z7byrQxm327eXt+ED7V91TQazonAWlWcvOtrREk9GJZyufbcTivx/w40fmc3yab95k3b3+cnJPze9bXU0GoHwz0Xdu8kmd27O9/mznPze9TN4a6M6MjWSYL7yQzg7sY75z+lbdUUGM0HQLSwi5VpCsKE5IXJLH3JPU1lKVFBNKUoFKUoFKUoFKUoFKUoFKUoFKipoFKUoFKUoFKUoFKUoFKVFBNKVFBNKUoFRU0oFKipoFKUoFKUoFKUoFKUoFKUoFKUoFKUoFKUoFKUoFKUoP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85409" y="168813"/>
            <a:ext cx="1228924" cy="6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06" y="36513"/>
            <a:ext cx="2400300" cy="1504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2007" y="1541463"/>
            <a:ext cx="509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American physician and author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9851" y="1964574"/>
            <a:ext cx="8693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Former Editor-in-chief of the </a:t>
            </a:r>
            <a:r>
              <a:rPr lang="en-IE" sz="2400" i="1" dirty="0">
                <a:solidFill>
                  <a:srgbClr val="002060"/>
                </a:solidFill>
              </a:rPr>
              <a:t>New England Journal of Medicine</a:t>
            </a:r>
            <a:endParaRPr lang="en-IE" sz="2400" i="1" u="sng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6" y="184078"/>
            <a:ext cx="1458669" cy="1252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67319" y="842767"/>
            <a:ext cx="2598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Marcia Angell 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8110" y="3543685"/>
            <a:ext cx="5455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theory that psychiatric conditions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6552" y="3538352"/>
            <a:ext cx="5182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stem from a biochemical imbalance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04895" y="4000018"/>
            <a:ext cx="6723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used as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justification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their widespread use,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83883" y="4505914"/>
            <a:ext cx="6402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 though the theory has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yet to be proved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0252" y="6356270"/>
            <a:ext cx="12056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Marcia Angell, “Drug Companies and Doctors: A Story of Corruption”,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York Review of Books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15 January 2009. 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7080" y="167640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0070C0"/>
                </a:solidFill>
              </a:rPr>
              <a:t>Chemical imbalance illnesses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4560" y="1524000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Diabetes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4520" y="229558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Hypothyroidism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3080" y="3101580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Pituitary disease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4360" y="2295584"/>
            <a:ext cx="207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Depression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774436" y="2386428"/>
            <a:ext cx="978408" cy="27997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48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9887" y="823925"/>
            <a:ext cx="383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Jonathan </a:t>
            </a:r>
            <a:r>
              <a:rPr lang="en-IE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Rottenberg</a:t>
            </a:r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Ph.D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0473" y="112542"/>
            <a:ext cx="173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515549" y="1989263"/>
            <a:ext cx="3774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South Florida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9717" y="1518959"/>
            <a:ext cx="507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 Professor of Psychology, </a:t>
            </a:r>
            <a:endParaRPr lang="en-IE" sz="24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6" y="142382"/>
            <a:ext cx="1866314" cy="1866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28" y="697317"/>
            <a:ext cx="3520131" cy="11264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48830" y="3019250"/>
            <a:ext cx="3457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“As a scientific venture,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32014" y="3019250"/>
            <a:ext cx="6792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theory that low serotonin causes depression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15311" y="3480915"/>
            <a:ext cx="4291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appears to be on the verge of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37269" y="3480914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collapse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128" y="6211669"/>
            <a:ext cx="11213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Jonathan </a:t>
            </a:r>
            <a:r>
              <a:rPr lang="en-IE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Rottenberg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“The Serotonin Theory of Depression is Collapsing”, 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Psychology Today,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23 July 2010,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03 January 2014.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4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8953" y="1609339"/>
            <a:ext cx="481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Australian psychiatrist and author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7981" y="1111197"/>
            <a:ext cx="2633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Niall McLaren </a:t>
            </a:r>
            <a:endParaRPr lang="en-IE" sz="24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8" y="248490"/>
            <a:ext cx="2082165" cy="2187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9848" y="248490"/>
            <a:ext cx="263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4462090" y="2422305"/>
            <a:ext cx="3284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“People are being told,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68872" y="3069852"/>
            <a:ext cx="6355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‘You have a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 imbalance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brain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5042" y="3529794"/>
            <a:ext cx="4620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is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genetically determined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65218" y="3516529"/>
            <a:ext cx="3520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you’ve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 it for life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8261" y="4007881"/>
            <a:ext cx="5732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there’s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nothing you can do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it.’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24597" y="4887296"/>
            <a:ext cx="5882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catastrophe that needs to be exposed”.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0993" y="6211669"/>
            <a:ext cx="9889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Niall McLaren, 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http://biopsychiatry.ca/category/radio-show/dr-niall-mclaren/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 August 2010,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11 May 2014.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3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3889" y="1162316"/>
            <a:ext cx="8557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of Social Work and Psychiatry, New York University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3618" y="700651"/>
            <a:ext cx="2638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Jerome Wakefield</a:t>
            </a:r>
            <a:endParaRPr lang="en-IE" sz="24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" y="186342"/>
            <a:ext cx="1530438" cy="2040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0096" y="3078874"/>
            <a:ext cx="5605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“We’ve thrown tens of billions of dollars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3780" y="3540539"/>
            <a:ext cx="10916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 trying to identify biomarkers and biological substrates for mental disorders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685" y="4002204"/>
            <a:ext cx="6843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fact is we’ve gotten very little out of all that.”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360" y="6075472"/>
            <a:ext cx="11978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Kirsten Weir, “The Roots of Mental Illness”, 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Psychological Association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June 2012, Vol. 43, No. 6, 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http://www.apa.org/monitor/2012/06/roots.aspx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26 March 2014.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291" y="900332"/>
            <a:ext cx="3390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rgbClr val="0070C0"/>
                </a:solidFill>
              </a:rPr>
              <a:t>Vivek</a:t>
            </a:r>
            <a:r>
              <a:rPr lang="en-IE" sz="2400" dirty="0">
                <a:solidFill>
                  <a:srgbClr val="0070C0"/>
                </a:solidFill>
              </a:rPr>
              <a:t> </a:t>
            </a:r>
            <a:r>
              <a:rPr lang="en-IE" sz="2400" dirty="0" err="1">
                <a:solidFill>
                  <a:srgbClr val="0070C0"/>
                </a:solidFill>
              </a:rPr>
              <a:t>Datta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9710" y="112541"/>
            <a:ext cx="1969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4115" y="1373496"/>
            <a:ext cx="180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Psychiatrist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1" y="112541"/>
            <a:ext cx="1605672" cy="23174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16598" y="2591151"/>
            <a:ext cx="9594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notion that mental illnesses are caused by chemical imbalances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86335" y="2995159"/>
            <a:ext cx="4254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neither true, nor helpful . . 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8891" y="3456824"/>
            <a:ext cx="6649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supposed to be a beautiful narrative . . . 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9233" y="3918489"/>
            <a:ext cx="552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a story where medicine is the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hero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39019" y="3918489"/>
            <a:ext cx="4993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bad biochemistry the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villain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30716" y="4841819"/>
            <a:ext cx="5110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 is a story with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basis in reality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79" y="6211669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Vivek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Datta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“Chemical Imbalances and Other Black Unicorns”, Mad in America website, 25 June 2012, </a:t>
            </a:r>
            <a:r>
              <a:rPr lang="en-IE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http://www.madinamerica.com/ 2012/06/chemical-imbalances-and-other-black-unicorns /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27 February 2014. 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0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4495" y="777855"/>
            <a:ext cx="3043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Steven </a:t>
            </a:r>
            <a:r>
              <a:rPr lang="en-IE" sz="2400" dirty="0" err="1">
                <a:solidFill>
                  <a:srgbClr val="0070C0"/>
                </a:solidFill>
              </a:rPr>
              <a:t>Reidbord</a:t>
            </a:r>
            <a:r>
              <a:rPr lang="en-IE" sz="24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23"/>
            <a:ext cx="1744394" cy="2180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2337" y="121632"/>
            <a:ext cx="2447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9488" y="1239520"/>
            <a:ext cx="395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  American Psychiatrist</a:t>
            </a:r>
          </a:p>
        </p:txBody>
      </p:sp>
      <p:sp>
        <p:nvSpPr>
          <p:cNvPr id="7" name="Rectangle 6"/>
          <p:cNvSpPr/>
          <p:nvPr/>
        </p:nvSpPr>
        <p:spPr>
          <a:xfrm>
            <a:off x="4119488" y="1780262"/>
            <a:ext cx="3638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F913C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E" sz="2400" dirty="0" err="1">
                <a:solidFill>
                  <a:srgbClr val="F913C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Reidbord’s</a:t>
            </a:r>
            <a:r>
              <a:rPr lang="en-IE" sz="2400" dirty="0">
                <a:solidFill>
                  <a:srgbClr val="F913C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Reflections”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2144" y="2653491"/>
            <a:ext cx="778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“Chemical imbalance—Sloppy thinking in psychiatry 1”.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4394" y="3402875"/>
            <a:ext cx="6082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“There’s a lot of sloppy thinking in my field.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59382" y="3402874"/>
            <a:ext cx="3140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troubles me . . . 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5019" y="3813544"/>
            <a:ext cx="10381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‘Chemical imbalance’ is a phrase used by psychiatrists and laypeople alike.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77109" y="4224215"/>
            <a:ext cx="9622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 mental problem seems to arise from within instead of without,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89160" y="4685878"/>
            <a:ext cx="6226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said to be due to a chemical imbalance.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83284" y="4685877"/>
            <a:ext cx="2916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In truth, however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4394" y="5181017"/>
            <a:ext cx="9314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chemical imbalance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nor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structural abnormality in the brain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394" y="5642682"/>
            <a:ext cx="3078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ever been found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2337" y="5642682"/>
            <a:ext cx="6295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account for anything we currently consider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93103" y="6104347"/>
            <a:ext cx="3266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psychiatric disorder.”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70507" y="149656"/>
            <a:ext cx="21342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Steven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Reidbord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“Chemical imbalance—Sloppy thinking in psychiatry 1”, in “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Reidbord’s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Reflections”, 29 April 2012,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http://blog.stevenreidbordmd.com/?p=561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accessed 25 May 2014. 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" grpId="0"/>
      <p:bldP spid="15" grpId="0"/>
      <p:bldP spid="16" grpId="0"/>
      <p:bldP spid="17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1605" y="169617"/>
            <a:ext cx="212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775" y="270469"/>
            <a:ext cx="1338952" cy="2018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0" y="267872"/>
            <a:ext cx="1393508" cy="2095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4389" y="1645920"/>
            <a:ext cx="346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Canadian psychiatrist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2391" y="1645920"/>
            <a:ext cx="3643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Historian of psychiatry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4714" y="970671"/>
            <a:ext cx="3938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</a:rPr>
              <a:t>Professor Edward Shorter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2060490" y="3258401"/>
            <a:ext cx="8263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 is no biological marker for depression, major or not.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7590" y="3720066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 has any psychiatric illness been convincingly attributed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41816" y="4181731"/>
            <a:ext cx="5973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 shortage of any particular transmitter.”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901" y="6123298"/>
            <a:ext cx="11404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Edward Shorter,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Everyone Became Depressed,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Oxford: Oxford University Press, 2013,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pps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ix and 154.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7255" y="5405846"/>
            <a:ext cx="419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C0099"/>
                </a:solidFill>
              </a:rPr>
              <a:t>i.e. a chemical imbalance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6192390" y="4756657"/>
            <a:ext cx="195647" cy="62668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2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9099" y="11397"/>
            <a:ext cx="109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00B050"/>
                </a:solidFill>
              </a:rPr>
              <a:t>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407" y1="87407" x2="3704" y2="96296"/>
                        <a14:foregroundMark x1="74815" y1="84444" x2="92593" y2="99259"/>
                        <a14:foregroundMark x1="28148" y1="82222" x2="37778" y2="99259"/>
                        <a14:foregroundMark x1="24444" y1="94815" x2="41481" y2="99259"/>
                        <a14:foregroundMark x1="75556" y1="84444" x2="62963" y2="9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71451"/>
            <a:ext cx="1727200" cy="172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265" y="565126"/>
            <a:ext cx="282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Steven Hyman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8790" y="976653"/>
            <a:ext cx="331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American psychiatrist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4693" y="1383673"/>
            <a:ext cx="8141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FF0066"/>
                </a:solidFill>
              </a:rPr>
              <a:t>Former director, National Institute of Mental Health (NIMH)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4665" b="15361"/>
          <a:stretch/>
        </p:blipFill>
        <p:spPr>
          <a:xfrm>
            <a:off x="1842967" y="2101696"/>
            <a:ext cx="8352737" cy="3755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14514" y="6364905"/>
            <a:ext cx="7821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5"/>
              </a:rPr>
              <a:t>http://dana.org/Cerebrum/Default.aspx?id=39489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</a:t>
            </a:r>
          </a:p>
        </p:txBody>
      </p:sp>
      <p:sp>
        <p:nvSpPr>
          <p:cNvPr id="10" name="Right Arrow 9"/>
          <p:cNvSpPr/>
          <p:nvPr/>
        </p:nvSpPr>
        <p:spPr>
          <a:xfrm rot="981089">
            <a:off x="3695944" y="3755184"/>
            <a:ext cx="876808" cy="23222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675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4542" y="168812"/>
            <a:ext cx="298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5" y="168812"/>
            <a:ext cx="1603717" cy="1879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77523" y="877657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Dorothy Rowe 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9936" y="1339322"/>
            <a:ext cx="6862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 British-based psychologist and author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2204" y="2179295"/>
            <a:ext cx="5287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never has been any evidence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2702" y="2557603"/>
            <a:ext cx="10607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brain chemical was depleted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 person was depressed.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0358" y="3450765"/>
            <a:ext cx="679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psychiatrists kept hoping that one day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0118" y="3847519"/>
            <a:ext cx="1003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hypothesis that depression was caused by a chemical imbalance </a:t>
            </a:r>
            <a:endParaRPr lang="en-IE" sz="2400" dirty="0">
              <a:solidFill>
                <a:srgbClr val="7030A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r="17357"/>
          <a:stretch/>
        </p:blipFill>
        <p:spPr>
          <a:xfrm>
            <a:off x="10590966" y="168812"/>
            <a:ext cx="1418832" cy="21925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53721" y="4279016"/>
            <a:ext cx="4179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would be proved to be right.”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06440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Dorothy Rowe, “Real causes of depression”, 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Saga,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February 2007, </a:t>
            </a:r>
            <a:r>
              <a:rPr lang="en-IE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http://dorothyrowe. com.au/ articles/item/192-the-real-causes-of-depression-february-2007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24 November 2013.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4542" y="168812"/>
            <a:ext cx="298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5" y="168812"/>
            <a:ext cx="1603717" cy="1879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77523" y="877657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Dorothy Rowe 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9936" y="1339322"/>
            <a:ext cx="6862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 British-based psychologist and author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1658" y="2201382"/>
            <a:ext cx="8447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“Now, thirty years after the hypothesis was first introduced,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2758" y="2727957"/>
            <a:ext cx="10607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9483" y="3123589"/>
            <a:ext cx="963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have accepted that </a:t>
            </a:r>
            <a:r>
              <a:rPr lang="en-IE" sz="2400" dirty="0">
                <a:solidFill>
                  <a:srgbClr val="FF0066"/>
                </a:solidFill>
              </a:rPr>
              <a:t>depression isn’t caused by a chemical imbalance</a:t>
            </a:r>
            <a:r>
              <a:rPr lang="en-IE" sz="2400" dirty="0">
                <a:solidFill>
                  <a:srgbClr val="7030A0"/>
                </a:solidFill>
              </a:rPr>
              <a:t>.</a:t>
            </a:r>
            <a:r>
              <a:rPr lang="en-IE" sz="2400" dirty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0118" y="3847519"/>
            <a:ext cx="1003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IE" sz="2400" dirty="0">
              <a:solidFill>
                <a:srgbClr val="7030A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r="17357"/>
          <a:stretch/>
        </p:blipFill>
        <p:spPr>
          <a:xfrm>
            <a:off x="10590966" y="168812"/>
            <a:ext cx="1418832" cy="21925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53721" y="4279016"/>
            <a:ext cx="4179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would be proved to be right.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06440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Dorothy Rowe, “Real causes of depression”, 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Saga,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February 2007, </a:t>
            </a:r>
            <a:r>
              <a:rPr lang="en-IE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http://dorothyrowe. com.au/ articles/item/192-the-real-causes-of-depression-february-2007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24 November 2013.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15256" y="2677008"/>
            <a:ext cx="9172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Royal College of Psychiatrists and the Institute of Psychiatry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61658" y="3832435"/>
            <a:ext cx="7585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you will find this out only if you visit their websites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1503236" y="4710045"/>
            <a:ext cx="9087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haven’t issued a press release saying ‘We were wrong’”. </a:t>
            </a:r>
          </a:p>
        </p:txBody>
      </p:sp>
      <p:sp>
        <p:nvSpPr>
          <p:cNvPr id="16" name="Left Arrow 15"/>
          <p:cNvSpPr/>
          <p:nvPr/>
        </p:nvSpPr>
        <p:spPr>
          <a:xfrm>
            <a:off x="10101762" y="4824742"/>
            <a:ext cx="978408" cy="226866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42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4542" y="168812"/>
            <a:ext cx="298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5" y="168812"/>
            <a:ext cx="1603717" cy="1879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77523" y="877657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Dorothy Rowe </a:t>
            </a:r>
            <a:endParaRPr lang="en-IE" sz="24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9936" y="1339322"/>
            <a:ext cx="6862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 British-based psychologist and author 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0108" y="2412742"/>
            <a:ext cx="9091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“On the Institute of Psychiatry’s website there is a lengthy notice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2758" y="2727957"/>
            <a:ext cx="10607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92150" y="3210587"/>
            <a:ext cx="4924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The preamble to this notice reads,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70118" y="3847519"/>
            <a:ext cx="1003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IE" sz="2400" dirty="0">
              <a:solidFill>
                <a:srgbClr val="7030A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r="17357"/>
          <a:stretch/>
        </p:blipFill>
        <p:spPr>
          <a:xfrm>
            <a:off x="10590966" y="168812"/>
            <a:ext cx="1418832" cy="21925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32633" y="4189647"/>
            <a:ext cx="6944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The website of the Royal College of Psychiatrists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06440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Dorothy Rowe, “Real causes of depression”, </a:t>
            </a:r>
            <a:r>
              <a:rPr lang="en-IE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Saga,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February 2007, </a:t>
            </a:r>
            <a:r>
              <a:rPr lang="en-IE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http://dorothyrowe. com.au/ articles/item/192-the-real-causes-of-depression-february-2007</a:t>
            </a:r>
            <a:r>
              <a:rPr lang="en-I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24 November 2013.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8831" y="5340476"/>
            <a:ext cx="9172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3208" y="3726232"/>
            <a:ext cx="11056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‘Depression cannot be described any longer as a simple disorder of the brain’.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97427" y="4604466"/>
            <a:ext cx="988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</a:rPr>
              <a:t>has dropped all references to chemical imbalance causing depression”.</a:t>
            </a:r>
            <a:endParaRPr lang="en-IE" sz="24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3126" y="2818466"/>
            <a:ext cx="9805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 about an important conference on depression to be held in April 2007.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452138" y="4278406"/>
            <a:ext cx="978408" cy="26322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38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0040" y="182880"/>
            <a:ext cx="3246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70C0"/>
                </a:solidFill>
              </a:rPr>
              <a:t>Diabetes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80" y="767655"/>
            <a:ext cx="4008120" cy="562356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0800000">
            <a:off x="11170920" y="4160514"/>
            <a:ext cx="807720" cy="21336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 rot="10800000">
            <a:off x="11037570" y="1412854"/>
            <a:ext cx="807720" cy="21336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Arrow 5"/>
          <p:cNvSpPr/>
          <p:nvPr/>
        </p:nvSpPr>
        <p:spPr>
          <a:xfrm>
            <a:off x="6812280" y="1722120"/>
            <a:ext cx="807720" cy="21336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213360" y="1367135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Organ: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0880" y="1442681"/>
            <a:ext cx="17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Pancreas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" y="1904346"/>
            <a:ext cx="17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Pathology: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3260" y="2366010"/>
            <a:ext cx="3032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Islets of Langerhans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215" y="236601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Structure: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23260" y="2060755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7695" y="2827676"/>
            <a:ext cx="169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Function: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3303270" y="2896582"/>
            <a:ext cx="114300" cy="32385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7100" y="2827675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Insulin production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4846320" y="3307793"/>
            <a:ext cx="182880" cy="6268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TextBox 18"/>
          <p:cNvSpPr txBox="1"/>
          <p:nvPr/>
        </p:nvSpPr>
        <p:spPr>
          <a:xfrm>
            <a:off x="3307080" y="3925867"/>
            <a:ext cx="329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Raised blood glucose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70" y="3929680"/>
            <a:ext cx="312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Chemical imbalance: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7376160" y="4574230"/>
            <a:ext cx="807720" cy="21336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/>
          <p:cNvSpPr txBox="1"/>
          <p:nvPr/>
        </p:nvSpPr>
        <p:spPr>
          <a:xfrm>
            <a:off x="60960" y="4395557"/>
            <a:ext cx="17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Symptoms: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055" y="4853010"/>
            <a:ext cx="122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Signs: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150" y="5314675"/>
            <a:ext cx="233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Investigations: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625" y="5780552"/>
            <a:ext cx="17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Diagnosis: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02318" y="5780551"/>
            <a:ext cx="350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Rock solid scientifically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02317" y="5314675"/>
            <a:ext cx="442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Raised blood glucose levels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65670" y="5364129"/>
            <a:ext cx="231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FF0000"/>
                </a:solidFill>
              </a:rPr>
              <a:t>(3.0 – 5.5 </a:t>
            </a:r>
            <a:r>
              <a:rPr lang="en-IE" sz="2000" dirty="0" err="1">
                <a:solidFill>
                  <a:srgbClr val="FF0000"/>
                </a:solidFill>
              </a:rPr>
              <a:t>mmol</a:t>
            </a:r>
            <a:r>
              <a:rPr lang="en-IE" sz="2000" dirty="0">
                <a:solidFill>
                  <a:srgbClr val="FF0000"/>
                </a:solidFill>
              </a:rPr>
              <a:t>/l)</a:t>
            </a:r>
          </a:p>
        </p:txBody>
      </p:sp>
    </p:spTree>
    <p:extLst>
      <p:ext uri="{BB962C8B-B14F-4D97-AF65-F5344CB8AC3E}">
        <p14:creationId xmlns:p14="http://schemas.microsoft.com/office/powerpoint/2010/main" val="33583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2" grpId="0"/>
      <p:bldP spid="15" grpId="0"/>
      <p:bldP spid="16" grpId="0" animBg="1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  <p:bldP spid="25" grpId="0"/>
      <p:bldP spid="26" grpId="0"/>
      <p:bldP spid="27" grpId="0"/>
      <p:bldP spid="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2683" y="140677"/>
            <a:ext cx="4445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5390" y="716709"/>
            <a:ext cx="3334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Depression: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0155" y="1342336"/>
            <a:ext cx="827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 brain chemical imbalances have ever been identified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9797" y="1804001"/>
            <a:ext cx="5871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long list of highly qualified professionals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8954" y="2214251"/>
            <a:ext cx="2904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tried to inform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2450" y="2595227"/>
            <a:ext cx="10227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regarding the real facts about depression and brain chemical imbalances.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5388" y="3300427"/>
            <a:ext cx="331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FF0000"/>
                </a:solidFill>
              </a:rPr>
              <a:t>Therefore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2450" y="3774794"/>
            <a:ext cx="1015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No doctor, mental health professional, mental health organisation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3360" y="4236459"/>
            <a:ext cx="444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should say otherwise;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0524" y="4708134"/>
            <a:ext cx="10680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state or imply a connection between brain chemicals and depression;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3955" y="5621454"/>
            <a:ext cx="1448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To do so</a:t>
            </a:r>
          </a:p>
        </p:txBody>
      </p:sp>
      <p:sp>
        <p:nvSpPr>
          <p:cNvPr id="13" name="Equal 12"/>
          <p:cNvSpPr/>
          <p:nvPr/>
        </p:nvSpPr>
        <p:spPr>
          <a:xfrm>
            <a:off x="5802920" y="5704449"/>
            <a:ext cx="604910" cy="335056"/>
          </a:xfrm>
          <a:prstGeom prst="mathEqua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1137" y="5621454"/>
            <a:ext cx="261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To </a:t>
            </a:r>
            <a:r>
              <a:rPr lang="en-IE" sz="2400" dirty="0">
                <a:solidFill>
                  <a:srgbClr val="FF0000"/>
                </a:solidFill>
              </a:rPr>
              <a:t>MISINFORM</a:t>
            </a:r>
          </a:p>
        </p:txBody>
      </p:sp>
    </p:spTree>
    <p:extLst>
      <p:ext uri="{BB962C8B-B14F-4D97-AF65-F5344CB8AC3E}">
        <p14:creationId xmlns:p14="http://schemas.microsoft.com/office/powerpoint/2010/main" val="101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2136" y="96372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Nancy </a:t>
            </a:r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Andreasen</a:t>
            </a:r>
            <a:endParaRPr lang="en-I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5965" y="1568993"/>
            <a:ext cx="390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psychiatrist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1" y="209635"/>
            <a:ext cx="2123682" cy="3191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50" y="105611"/>
            <a:ext cx="2171700" cy="3295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7061" y="2471709"/>
            <a:ext cx="6081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“One suffers from a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serotonin deficiency 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in the brain, while the other suffers from a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norepinephrine deficiency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.” (p. 133).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7105" y="5459943"/>
            <a:ext cx="775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The need for medication </a:t>
            </a:r>
          </a:p>
          <a:p>
            <a:pPr algn="ctr"/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“to correct the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underlying chemical imbalance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”. (p. 256)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31201" y="3891993"/>
            <a:ext cx="3744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 </a:t>
            </a:r>
            <a:r>
              <a:rPr lang="en-IE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Andreasen</a:t>
            </a:r>
            <a:r>
              <a:rPr lang="en-IE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IE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Broken Brain: </a:t>
            </a:r>
          </a:p>
          <a:p>
            <a:pPr algn="ctr"/>
            <a:r>
              <a:rPr lang="en-IE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Biological Revolution in Psychiatry, </a:t>
            </a:r>
          </a:p>
          <a:p>
            <a:pPr algn="ctr"/>
            <a:r>
              <a:rPr lang="en-IE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York: Harper &amp; Row, 1984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4542" y="209635"/>
            <a:ext cx="25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1984</a:t>
            </a:r>
          </a:p>
        </p:txBody>
      </p:sp>
      <p:sp>
        <p:nvSpPr>
          <p:cNvPr id="9" name="Multiply 8"/>
          <p:cNvSpPr/>
          <p:nvPr/>
        </p:nvSpPr>
        <p:spPr>
          <a:xfrm>
            <a:off x="8366833" y="2484961"/>
            <a:ext cx="1364566" cy="1589649"/>
          </a:xfrm>
          <a:prstGeom prst="mathMultiply">
            <a:avLst>
              <a:gd name="adj1" fmla="val 805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Multiply 10"/>
          <p:cNvSpPr/>
          <p:nvPr/>
        </p:nvSpPr>
        <p:spPr>
          <a:xfrm>
            <a:off x="9731399" y="5189166"/>
            <a:ext cx="1364566" cy="1589649"/>
          </a:xfrm>
          <a:prstGeom prst="mathMultiply">
            <a:avLst>
              <a:gd name="adj1" fmla="val 805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y 11"/>
          <p:cNvSpPr/>
          <p:nvPr/>
        </p:nvSpPr>
        <p:spPr>
          <a:xfrm>
            <a:off x="2223882" y="2302344"/>
            <a:ext cx="1364566" cy="1589649"/>
          </a:xfrm>
          <a:prstGeom prst="mathMultiply">
            <a:avLst>
              <a:gd name="adj1" fmla="val 805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Multiply 12"/>
          <p:cNvSpPr/>
          <p:nvPr/>
        </p:nvSpPr>
        <p:spPr>
          <a:xfrm>
            <a:off x="997085" y="5189166"/>
            <a:ext cx="1364566" cy="1589649"/>
          </a:xfrm>
          <a:prstGeom prst="mathMultiply">
            <a:avLst>
              <a:gd name="adj1" fmla="val 805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49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0" grpId="0"/>
      <p:bldP spid="9" grpId="0" animBg="1"/>
      <p:bldP spid="11" grpId="0" animBg="1"/>
      <p:bldP spid="12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" y="128514"/>
            <a:ext cx="1453222" cy="217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r="17175"/>
          <a:stretch/>
        </p:blipFill>
        <p:spPr>
          <a:xfrm>
            <a:off x="10353821" y="128514"/>
            <a:ext cx="1547447" cy="23410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1827" y="801858"/>
            <a:ext cx="257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Daniel Amen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4714" y="1263523"/>
            <a:ext cx="348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American psychiatrist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1827" y="239151"/>
            <a:ext cx="2250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1999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909209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“Depression is 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be caused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7782" y="3348806"/>
            <a:ext cx="9819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a 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deficit 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certain neurochemicals, 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or, neuro-transmitters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1530" y="3810471"/>
            <a:ext cx="7920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especially norepinephrine (noradrenaline) and serotonin”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975" y="6022202"/>
            <a:ext cx="1164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Amen,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 Your Brain, Change Your Life: The Breakthrough Program for Conquering Anxiety, Depression, Obsessiveness, Anger, and Impulsiveness,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Harmony, 1999, p. 47. </a:t>
            </a:r>
            <a:endParaRPr lang="en-IE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755438" y="2704605"/>
            <a:ext cx="1266092" cy="1750066"/>
          </a:xfrm>
          <a:prstGeom prst="mathMultiply">
            <a:avLst>
              <a:gd name="adj1" fmla="val 659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y 11"/>
          <p:cNvSpPr/>
          <p:nvPr/>
        </p:nvSpPr>
        <p:spPr>
          <a:xfrm>
            <a:off x="9861452" y="2704605"/>
            <a:ext cx="1266092" cy="1750066"/>
          </a:xfrm>
          <a:prstGeom prst="mathMultiply">
            <a:avLst>
              <a:gd name="adj1" fmla="val 659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095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4326" y="856294"/>
            <a:ext cx="41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Richard Harding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3520" y="1317288"/>
            <a:ext cx="317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psychiatrist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2" y="252912"/>
            <a:ext cx="2810344" cy="1848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140" y="6436450"/>
            <a:ext cx="11755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Harding, “Unlocking the Brain’s Secrets”, in </a:t>
            </a:r>
            <a:r>
              <a:rPr lang="en-IE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Circle</a:t>
            </a: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magazine, 20 November 2001, p. 62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1947" y="5415791"/>
            <a:ext cx="6446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imbalances of chemicals in the brain.” 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96" y="1056755"/>
            <a:ext cx="2861352" cy="844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32" y="244256"/>
            <a:ext cx="2372914" cy="780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89916" y="3055705"/>
            <a:ext cx="5159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“We now know that mental illnesses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3113118" y="3540049"/>
            <a:ext cx="6056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— such as depression or schizophrenia —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3180806" y="3984612"/>
            <a:ext cx="6055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not ‘moral weaknesses’ or ‘imagined’, </a:t>
            </a:r>
            <a:endParaRPr lang="en-IE" sz="2400" dirty="0"/>
          </a:p>
        </p:txBody>
      </p:sp>
      <p:sp>
        <p:nvSpPr>
          <p:cNvPr id="12" name="Rectangle 11"/>
          <p:cNvSpPr/>
          <p:nvPr/>
        </p:nvSpPr>
        <p:spPr>
          <a:xfrm>
            <a:off x="4909007" y="4454914"/>
            <a:ext cx="2598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real diseases </a:t>
            </a:r>
            <a:endParaRPr lang="en-IE" sz="2400" dirty="0"/>
          </a:p>
        </p:txBody>
      </p:sp>
      <p:sp>
        <p:nvSpPr>
          <p:cNvPr id="13" name="Rectangle 12"/>
          <p:cNvSpPr/>
          <p:nvPr/>
        </p:nvSpPr>
        <p:spPr>
          <a:xfrm>
            <a:off x="3331220" y="4934535"/>
            <a:ext cx="5987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caused by abnormalities of brain structure </a:t>
            </a:r>
            <a:endParaRPr lang="en-IE" sz="2400" dirty="0"/>
          </a:p>
        </p:txBody>
      </p:sp>
      <p:sp>
        <p:nvSpPr>
          <p:cNvPr id="14" name="Multiply 13"/>
          <p:cNvSpPr/>
          <p:nvPr/>
        </p:nvSpPr>
        <p:spPr>
          <a:xfrm>
            <a:off x="9169584" y="4782248"/>
            <a:ext cx="1092200" cy="1227903"/>
          </a:xfrm>
          <a:prstGeom prst="mathMultiply">
            <a:avLst>
              <a:gd name="adj1" fmla="val 96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Multiply 14"/>
          <p:cNvSpPr/>
          <p:nvPr/>
        </p:nvSpPr>
        <p:spPr>
          <a:xfrm>
            <a:off x="2239020" y="4782248"/>
            <a:ext cx="1092200" cy="1227903"/>
          </a:xfrm>
          <a:prstGeom prst="mathMultiply">
            <a:avLst>
              <a:gd name="adj1" fmla="val 96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/>
          <p:cNvSpPr txBox="1"/>
          <p:nvPr/>
        </p:nvSpPr>
        <p:spPr>
          <a:xfrm>
            <a:off x="4909007" y="244255"/>
            <a:ext cx="2115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0806" y="1843779"/>
            <a:ext cx="720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2060"/>
                </a:solidFill>
              </a:rPr>
              <a:t>President of the American Psychiatric Association</a:t>
            </a:r>
          </a:p>
        </p:txBody>
      </p:sp>
    </p:spTree>
    <p:extLst>
      <p:ext uri="{BB962C8B-B14F-4D97-AF65-F5344CB8AC3E}">
        <p14:creationId xmlns:p14="http://schemas.microsoft.com/office/powerpoint/2010/main" val="22477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9" grpId="0"/>
      <p:bldP spid="11" grpId="0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3353" y="154745"/>
            <a:ext cx="2335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447" y1="68023" x2="78995" y2="97093"/>
                        <a14:foregroundMark x1="27397" y1="79070" x2="9589" y2="9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7" y="278319"/>
            <a:ext cx="2047142" cy="1607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99538" y="1220764"/>
            <a:ext cx="184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Irish GP</a:t>
            </a:r>
          </a:p>
        </p:txBody>
      </p:sp>
      <p:sp>
        <p:nvSpPr>
          <p:cNvPr id="5" name="Rectangle 4"/>
          <p:cNvSpPr/>
          <p:nvPr/>
        </p:nvSpPr>
        <p:spPr>
          <a:xfrm>
            <a:off x="3374546" y="1655287"/>
            <a:ext cx="4889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Irish Times </a:t>
            </a:r>
            <a:r>
              <a:rPr lang="en-I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correspondent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798" y="739520"/>
            <a:ext cx="3812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</a:t>
            </a:r>
            <a:r>
              <a:rPr lang="en-IE" sz="2400" dirty="0" err="1">
                <a:solidFill>
                  <a:srgbClr val="0070C0"/>
                </a:solidFill>
              </a:rPr>
              <a:t>Muiris</a:t>
            </a:r>
            <a:r>
              <a:rPr lang="en-IE" sz="2400" dirty="0">
                <a:solidFill>
                  <a:srgbClr val="0070C0"/>
                </a:solidFill>
              </a:rPr>
              <a:t> Houston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0748" y="2794352"/>
            <a:ext cx="7577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"Depression, in my view, is no different from diabetes.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3686" y="3464064"/>
            <a:ext cx="3334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one you take insulin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16259" y="3902943"/>
            <a:ext cx="9228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in the other you take Prozac or some other antidepressant.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03792" y="4573310"/>
            <a:ext cx="5371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substances are simply designed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52357" y="5007962"/>
            <a:ext cx="8792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designed to replace natural chemicals missing from the body"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16609" y="6196765"/>
            <a:ext cx="5427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Muiris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Houston,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Irish Times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17 December 2001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1406769" y="2529474"/>
            <a:ext cx="914400" cy="914400"/>
          </a:xfrm>
          <a:prstGeom prst="mathMultiply">
            <a:avLst>
              <a:gd name="adj1" fmla="val 659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Multiply 13"/>
          <p:cNvSpPr/>
          <p:nvPr/>
        </p:nvSpPr>
        <p:spPr>
          <a:xfrm>
            <a:off x="9151135" y="2529474"/>
            <a:ext cx="914400" cy="914400"/>
          </a:xfrm>
          <a:prstGeom prst="mathMultiply">
            <a:avLst>
              <a:gd name="adj1" fmla="val 659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Multiply 14"/>
          <p:cNvSpPr/>
          <p:nvPr/>
        </p:nvSpPr>
        <p:spPr>
          <a:xfrm>
            <a:off x="10487464" y="4654063"/>
            <a:ext cx="914400" cy="914400"/>
          </a:xfrm>
          <a:prstGeom prst="mathMultiply">
            <a:avLst>
              <a:gd name="adj1" fmla="val 659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Multiply 15"/>
          <p:cNvSpPr/>
          <p:nvPr/>
        </p:nvSpPr>
        <p:spPr>
          <a:xfrm>
            <a:off x="1353310" y="4654063"/>
            <a:ext cx="914400" cy="914400"/>
          </a:xfrm>
          <a:prstGeom prst="mathMultiply">
            <a:avLst>
              <a:gd name="adj1" fmla="val 659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ight Arrow 16"/>
          <p:cNvSpPr/>
          <p:nvPr/>
        </p:nvSpPr>
        <p:spPr>
          <a:xfrm rot="19931227">
            <a:off x="4656182" y="5580167"/>
            <a:ext cx="886712" cy="2695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91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79" y="326571"/>
            <a:ext cx="1637211" cy="2664823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/>
          <a:srcRect l="47033" t="35388" r="35767" b="22233"/>
          <a:stretch/>
        </p:blipFill>
        <p:spPr bwMode="auto">
          <a:xfrm>
            <a:off x="457200" y="294367"/>
            <a:ext cx="1463040" cy="2122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2744" y="816217"/>
            <a:ext cx="49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D. Virginia Edwards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2359" y="142814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 psychiatrist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0426" y="3553393"/>
            <a:ext cx="911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“The brain has too few neurotransmitters in the gap”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8720" y="6003666"/>
            <a:ext cx="993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 Virginia Edwards, </a:t>
            </a:r>
            <a:r>
              <a:rPr lang="en-IE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Depression: What You Really Need to Know, </a:t>
            </a: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London: Constable &amp; Robinson Ltd., 2003, </a:t>
            </a:r>
            <a:r>
              <a:rPr lang="en-IE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75-76.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9202" y="3979315"/>
            <a:ext cx="3198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(between nerve cells).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6757" y="14145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2003</a:t>
            </a:r>
          </a:p>
        </p:txBody>
      </p:sp>
      <p:sp>
        <p:nvSpPr>
          <p:cNvPr id="10" name="Multiply 9"/>
          <p:cNvSpPr/>
          <p:nvPr/>
        </p:nvSpPr>
        <p:spPr>
          <a:xfrm>
            <a:off x="1370424" y="3043996"/>
            <a:ext cx="1219200" cy="1480458"/>
          </a:xfrm>
          <a:prstGeom prst="mathMultiply">
            <a:avLst>
              <a:gd name="adj1" fmla="val 60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Multiply 10"/>
          <p:cNvSpPr/>
          <p:nvPr/>
        </p:nvSpPr>
        <p:spPr>
          <a:xfrm>
            <a:off x="9267091" y="3108663"/>
            <a:ext cx="1219200" cy="1480458"/>
          </a:xfrm>
          <a:prstGeom prst="mathMultiply">
            <a:avLst>
              <a:gd name="adj1" fmla="val 60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25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3281" y="736306"/>
            <a:ext cx="5042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Sabina </a:t>
            </a:r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Dosani</a:t>
            </a:r>
            <a:endParaRPr lang="en-I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5257" y="1277338"/>
            <a:ext cx="353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psychiatrist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482" y="212585"/>
            <a:ext cx="1575169" cy="2342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" y="119545"/>
            <a:ext cx="3812990" cy="2144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400" y="5810078"/>
            <a:ext cx="11956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Sabina </a:t>
            </a:r>
            <a:r>
              <a:rPr lang="en-IE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Dosani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E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Defeat Depression: Tips and Techniques for Healing a Troubled Mind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Oxford: The Infinite Ideas Company Ltd: 2005, p. 55 and 110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31" y="1907153"/>
            <a:ext cx="2250830" cy="1481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6362" y="4703189"/>
            <a:ext cx="4748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 activity levels plummet.” 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1109" y="3516373"/>
            <a:ext cx="9298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“Low levels of the neurotransmitter serotonin lead to depression . . . 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4508832" y="3914887"/>
            <a:ext cx="3541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you’re depressed,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2236555" y="4312472"/>
            <a:ext cx="8834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noradrenaline is released from brain cells at a snail’s pace, </a:t>
            </a:r>
            <a:endParaRPr lang="en-IE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43606" y="129496"/>
            <a:ext cx="2250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2005</a:t>
            </a:r>
          </a:p>
        </p:txBody>
      </p:sp>
      <p:sp>
        <p:nvSpPr>
          <p:cNvPr id="13" name="Multiply 12"/>
          <p:cNvSpPr/>
          <p:nvPr/>
        </p:nvSpPr>
        <p:spPr>
          <a:xfrm>
            <a:off x="551982" y="3121194"/>
            <a:ext cx="1088571" cy="1252021"/>
          </a:xfrm>
          <a:prstGeom prst="mathMultiply">
            <a:avLst>
              <a:gd name="adj1" fmla="val 92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Multiply 13"/>
          <p:cNvSpPr/>
          <p:nvPr/>
        </p:nvSpPr>
        <p:spPr>
          <a:xfrm>
            <a:off x="1233934" y="4042282"/>
            <a:ext cx="1088571" cy="1252021"/>
          </a:xfrm>
          <a:prstGeom prst="mathMultiply">
            <a:avLst>
              <a:gd name="adj1" fmla="val 92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Multiply 14"/>
          <p:cNvSpPr/>
          <p:nvPr/>
        </p:nvSpPr>
        <p:spPr>
          <a:xfrm>
            <a:off x="10344152" y="4113001"/>
            <a:ext cx="1088571" cy="1252021"/>
          </a:xfrm>
          <a:prstGeom prst="mathMultiply">
            <a:avLst>
              <a:gd name="adj1" fmla="val 92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6" name="Multiply 15"/>
          <p:cNvSpPr/>
          <p:nvPr/>
        </p:nvSpPr>
        <p:spPr>
          <a:xfrm>
            <a:off x="10494023" y="3130204"/>
            <a:ext cx="1088571" cy="1252021"/>
          </a:xfrm>
          <a:prstGeom prst="mathMultiply">
            <a:avLst>
              <a:gd name="adj1" fmla="val 92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822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4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4" y="133108"/>
            <a:ext cx="1573650" cy="2360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3023" y="786081"/>
            <a:ext cx="422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Kwame McKenzie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0777" y="1313345"/>
            <a:ext cx="334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>
                <a:solidFill>
                  <a:srgbClr val="002060"/>
                </a:solidFill>
              </a:rPr>
              <a:t>Canadian psychiatrist</a:t>
            </a:r>
            <a:endParaRPr lang="en-IE" sz="2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22" y="156333"/>
            <a:ext cx="1447316" cy="233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7" y="2776595"/>
            <a:ext cx="1990164" cy="1243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741" y="5876382"/>
            <a:ext cx="11717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Kwame McKenzie, </a:t>
            </a:r>
            <a:r>
              <a:rPr lang="en-IE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Depression</a:t>
            </a: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Doctor Publications in association with the British Medical Association, 2006, p. 72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5219" y="3100399"/>
            <a:ext cx="623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levels of neurotransmitters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15701" y="3558782"/>
            <a:ext cx="3369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low in depression.” </a:t>
            </a:r>
            <a:endParaRPr lang="en-IE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7143" y="156333"/>
            <a:ext cx="2365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2006</a:t>
            </a:r>
          </a:p>
        </p:txBody>
      </p:sp>
      <p:sp>
        <p:nvSpPr>
          <p:cNvPr id="11" name="Multiply 10"/>
          <p:cNvSpPr/>
          <p:nvPr/>
        </p:nvSpPr>
        <p:spPr>
          <a:xfrm>
            <a:off x="2865836" y="2859593"/>
            <a:ext cx="1022805" cy="1325389"/>
          </a:xfrm>
          <a:prstGeom prst="mathMultiply">
            <a:avLst>
              <a:gd name="adj1" fmla="val 764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y 11"/>
          <p:cNvSpPr/>
          <p:nvPr/>
        </p:nvSpPr>
        <p:spPr>
          <a:xfrm>
            <a:off x="8116849" y="2859593"/>
            <a:ext cx="1022805" cy="1325389"/>
          </a:xfrm>
          <a:prstGeom prst="mathMultiply">
            <a:avLst>
              <a:gd name="adj1" fmla="val 764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2477175" y="1703333"/>
            <a:ext cx="7055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of psychiatry at the University of Toronto</a:t>
            </a:r>
            <a:endParaRPr lang="en-IE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1" grpId="0" animBg="1"/>
      <p:bldP spid="12" grpId="0" animBg="1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4" y="133108"/>
            <a:ext cx="1573650" cy="2360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6205" y="519549"/>
            <a:ext cx="422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Kwame McKenzie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22" y="156333"/>
            <a:ext cx="1447316" cy="233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7" y="2776595"/>
            <a:ext cx="1990164" cy="1243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741" y="5876382"/>
            <a:ext cx="11717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Kwame McKenzie, </a:t>
            </a:r>
            <a:r>
              <a:rPr lang="en-IE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Depression</a:t>
            </a: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Doctor Publications in association with the British Medical Association, 2006, p. 72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00206" y="2676314"/>
            <a:ext cx="623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“In depression there are physical changes 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2021" y="43458"/>
            <a:ext cx="2365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2006</a:t>
            </a:r>
          </a:p>
        </p:txBody>
      </p:sp>
      <p:sp>
        <p:nvSpPr>
          <p:cNvPr id="11" name="Multiply 10"/>
          <p:cNvSpPr/>
          <p:nvPr/>
        </p:nvSpPr>
        <p:spPr>
          <a:xfrm>
            <a:off x="1340493" y="3137979"/>
            <a:ext cx="1022805" cy="1325389"/>
          </a:xfrm>
          <a:prstGeom prst="mathMultiply">
            <a:avLst>
              <a:gd name="adj1" fmla="val 764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y 11"/>
          <p:cNvSpPr/>
          <p:nvPr/>
        </p:nvSpPr>
        <p:spPr>
          <a:xfrm>
            <a:off x="9702211" y="3974137"/>
            <a:ext cx="1022805" cy="1325389"/>
          </a:xfrm>
          <a:prstGeom prst="mathMultiply">
            <a:avLst>
              <a:gd name="adj1" fmla="val 764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2477175" y="1686551"/>
            <a:ext cx="7055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of psychiatry at the University of Toronto</a:t>
            </a:r>
            <a:endParaRPr lang="en-IE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2961" y="1229652"/>
            <a:ext cx="3390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Canadian psychiatrist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05504" y="3085587"/>
            <a:ext cx="5198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way in which your body works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98394" y="3541205"/>
            <a:ext cx="7876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antidepressants can help put things back to normal. </a:t>
            </a:r>
            <a:endParaRPr lang="en-IE" sz="24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52438" y="4261006"/>
            <a:ext cx="8734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levels of these neurotransmitters are low in depression —</a:t>
            </a:r>
            <a:endParaRPr lang="en-IE" sz="24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19138" y="4674569"/>
            <a:ext cx="5656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as if the baton were being dropped.”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9539333" y="3137979"/>
            <a:ext cx="1022805" cy="1325389"/>
          </a:xfrm>
          <a:prstGeom prst="mathMultiply">
            <a:avLst>
              <a:gd name="adj1" fmla="val 764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Multiply 19"/>
          <p:cNvSpPr/>
          <p:nvPr/>
        </p:nvSpPr>
        <p:spPr>
          <a:xfrm>
            <a:off x="688262" y="3884048"/>
            <a:ext cx="1022805" cy="1325389"/>
          </a:xfrm>
          <a:prstGeom prst="mathMultiply">
            <a:avLst>
              <a:gd name="adj1" fmla="val 764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179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5" grpId="0"/>
      <p:bldP spid="16" grpId="0"/>
      <p:bldP spid="17" grpId="0"/>
      <p:bldP spid="18" grpId="0"/>
      <p:bldP spid="19" grpId="0" animBg="1"/>
      <p:bldP spid="2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9667" y="1311258"/>
            <a:ext cx="2690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Irish psychiatrist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8592" y="742164"/>
            <a:ext cx="3553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Siobhan Barry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9" y="173070"/>
            <a:ext cx="2516965" cy="1672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421" y="6055136"/>
            <a:ext cx="110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Siobhan Barry, in </a:t>
            </a:r>
            <a:r>
              <a:rPr lang="en-IE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Mental Health,</a:t>
            </a: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Dublin: Blackhall Publishing, 2006, p. 58.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9840" y="3911025"/>
            <a:ext cx="927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can involve substances called neurotransmitters and electrolytes”.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54" y="173070"/>
            <a:ext cx="1653960" cy="24784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81507" y="3401628"/>
            <a:ext cx="4567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“Irregularities in brain chemistry </a:t>
            </a:r>
            <a:endParaRPr lang="en-IE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10629" y="173070"/>
            <a:ext cx="214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2006</a:t>
            </a:r>
          </a:p>
        </p:txBody>
      </p:sp>
      <p:sp>
        <p:nvSpPr>
          <p:cNvPr id="10" name="Multiply 9"/>
          <p:cNvSpPr/>
          <p:nvPr/>
        </p:nvSpPr>
        <p:spPr>
          <a:xfrm>
            <a:off x="443242" y="3236110"/>
            <a:ext cx="997579" cy="1349829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y 11"/>
          <p:cNvSpPr/>
          <p:nvPr/>
        </p:nvSpPr>
        <p:spPr>
          <a:xfrm>
            <a:off x="10667944" y="3281956"/>
            <a:ext cx="997579" cy="1349829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706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2440" y="16764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0070C0"/>
                </a:solidFill>
              </a:rPr>
              <a:t>Hypothyroidism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709" y="167640"/>
            <a:ext cx="2732291" cy="1647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1584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Organ: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8910" y="111584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Thyroid</a:t>
            </a:r>
          </a:p>
        </p:txBody>
      </p:sp>
      <p:sp>
        <p:nvSpPr>
          <p:cNvPr id="7" name="Left Arrow 6"/>
          <p:cNvSpPr/>
          <p:nvPr/>
        </p:nvSpPr>
        <p:spPr>
          <a:xfrm>
            <a:off x="10750295" y="1099893"/>
            <a:ext cx="952500" cy="226695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/>
          <p:cNvSpPr txBox="1"/>
          <p:nvPr/>
        </p:nvSpPr>
        <p:spPr>
          <a:xfrm>
            <a:off x="-12985" y="1540900"/>
            <a:ext cx="163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Pathology: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" y="1984262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Structure: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650" y="2374517"/>
            <a:ext cx="184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Function: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90" y="2196792"/>
            <a:ext cx="2282759" cy="13998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8910" y="2008007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Follicular cells</a:t>
            </a:r>
          </a:p>
        </p:txBody>
      </p:sp>
      <p:sp>
        <p:nvSpPr>
          <p:cNvPr id="13" name="Right Arrow 12"/>
          <p:cNvSpPr/>
          <p:nvPr/>
        </p:nvSpPr>
        <p:spPr>
          <a:xfrm rot="10800000">
            <a:off x="11226545" y="2511879"/>
            <a:ext cx="978408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ight Arrow 13"/>
          <p:cNvSpPr/>
          <p:nvPr/>
        </p:nvSpPr>
        <p:spPr>
          <a:xfrm rot="19545546">
            <a:off x="9616437" y="3341187"/>
            <a:ext cx="978408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ight Arrow 14"/>
          <p:cNvSpPr/>
          <p:nvPr/>
        </p:nvSpPr>
        <p:spPr>
          <a:xfrm rot="16200000">
            <a:off x="10864596" y="3863340"/>
            <a:ext cx="978408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ight Arrow 15"/>
          <p:cNvSpPr/>
          <p:nvPr/>
        </p:nvSpPr>
        <p:spPr>
          <a:xfrm rot="2983125">
            <a:off x="8707193" y="1950475"/>
            <a:ext cx="978408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Down Arrow 16"/>
          <p:cNvSpPr/>
          <p:nvPr/>
        </p:nvSpPr>
        <p:spPr>
          <a:xfrm>
            <a:off x="3123348" y="2403998"/>
            <a:ext cx="122206" cy="402701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TextBox 17"/>
          <p:cNvSpPr txBox="1"/>
          <p:nvPr/>
        </p:nvSpPr>
        <p:spPr>
          <a:xfrm>
            <a:off x="3289992" y="2366600"/>
            <a:ext cx="413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thyroid hormone production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4647841" y="2827858"/>
            <a:ext cx="200120" cy="53435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TextBox 19"/>
          <p:cNvSpPr txBox="1"/>
          <p:nvPr/>
        </p:nvSpPr>
        <p:spPr>
          <a:xfrm>
            <a:off x="3380909" y="3375774"/>
            <a:ext cx="360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levels of thyroid hormone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3184451" y="3396369"/>
            <a:ext cx="122206" cy="402701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/>
          <p:cNvSpPr txBox="1"/>
          <p:nvPr/>
        </p:nvSpPr>
        <p:spPr>
          <a:xfrm>
            <a:off x="-12985" y="3375774"/>
            <a:ext cx="318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Chemical imbalance: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710" y="3887753"/>
            <a:ext cx="221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Symptoms: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0" y="4399732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Signs: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2985" y="4906118"/>
            <a:ext cx="233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Investigations: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80908" y="4906118"/>
            <a:ext cx="3855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thyroid hormone levels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3184451" y="4906118"/>
            <a:ext cx="122206" cy="402701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Down Arrow 27"/>
          <p:cNvSpPr/>
          <p:nvPr/>
        </p:nvSpPr>
        <p:spPr>
          <a:xfrm rot="10800000">
            <a:off x="3184451" y="5462494"/>
            <a:ext cx="122206" cy="402701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TextBox 28"/>
          <p:cNvSpPr txBox="1"/>
          <p:nvPr/>
        </p:nvSpPr>
        <p:spPr>
          <a:xfrm>
            <a:off x="3380908" y="5453670"/>
            <a:ext cx="5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thyroid Stimulating Hormone levels (TSH)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090" y="6155316"/>
            <a:ext cx="221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Diagnosis: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78910" y="6155316"/>
            <a:ext cx="333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Rock solid scientifically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25164" y="4933776"/>
            <a:ext cx="2965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(Normal = 4.6-12 </a:t>
            </a:r>
            <a:r>
              <a:rPr lang="en-IE" sz="2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</a:t>
            </a:r>
            <a:r>
              <a:rPr lang="en-IE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/dl)  </a:t>
            </a:r>
            <a:endParaRPr lang="en-IE" sz="20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35496" y="5475219"/>
            <a:ext cx="3169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000" dirty="0">
                <a:solidFill>
                  <a:srgbClr val="FF0000"/>
                </a:solidFill>
                <a:effectLst/>
              </a:rPr>
              <a:t>(Normal = 0.4-4.5 µIU/mL)</a:t>
            </a:r>
            <a:endParaRPr lang="en-I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0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7528" y="667119"/>
            <a:ext cx="3348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Harry Barry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2" y="96891"/>
            <a:ext cx="1797355" cy="2407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5447" y="1284563"/>
            <a:ext cx="262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Irish GP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8929" y="3433231"/>
            <a:ext cx="463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“The three mood cables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38" y="140611"/>
            <a:ext cx="1489521" cy="2389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380" y="6014071"/>
            <a:ext cx="1148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Harry Barry, </a:t>
            </a:r>
            <a:r>
              <a:rPr lang="en-IE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Flagging the Problem: A New Approach to Mental Health,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Dublin: Liberties Press, 2007, </a:t>
            </a:r>
            <a:r>
              <a:rPr lang="en-IE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135, 33-34, 83, 145.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95753" y="3960233"/>
            <a:ext cx="10156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which communicate using serotonin, noradrenaline and dopamine</a:t>
            </a:r>
            <a:endParaRPr lang="en-IE" sz="2400" dirty="0"/>
          </a:p>
        </p:txBody>
      </p:sp>
      <p:sp>
        <p:nvSpPr>
          <p:cNvPr id="9" name="Rectangle 8"/>
          <p:cNvSpPr/>
          <p:nvPr/>
        </p:nvSpPr>
        <p:spPr>
          <a:xfrm>
            <a:off x="1751426" y="4487235"/>
            <a:ext cx="9045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normally depleted in varying degrees during depression”. </a:t>
            </a:r>
            <a:endParaRPr lang="en-IE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89714" y="140611"/>
            <a:ext cx="201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2007</a:t>
            </a:r>
          </a:p>
        </p:txBody>
      </p:sp>
      <p:sp>
        <p:nvSpPr>
          <p:cNvPr id="11" name="Multiply 10"/>
          <p:cNvSpPr/>
          <p:nvPr/>
        </p:nvSpPr>
        <p:spPr>
          <a:xfrm>
            <a:off x="753847" y="4043152"/>
            <a:ext cx="997579" cy="1349829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y 11"/>
          <p:cNvSpPr/>
          <p:nvPr/>
        </p:nvSpPr>
        <p:spPr>
          <a:xfrm>
            <a:off x="10601790" y="4043152"/>
            <a:ext cx="997579" cy="1349829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14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684" y="428423"/>
            <a:ext cx="1644127" cy="2449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6265" y="6042487"/>
            <a:ext cx="10394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Caroline </a:t>
            </a:r>
            <a:r>
              <a:rPr lang="en-IE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Shreeve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E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Dealing with Depression: Understanding and Overcoming</a:t>
            </a:r>
            <a:endParaRPr lang="en-IE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E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Symptoms of Depression,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London: </a:t>
            </a:r>
            <a:r>
              <a:rPr lang="en-IE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Piatkus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2010, p. 39. </a:t>
            </a:r>
          </a:p>
        </p:txBody>
      </p:sp>
      <p:sp>
        <p:nvSpPr>
          <p:cNvPr id="5" name="TextBox 4"/>
          <p:cNvSpPr txBox="1"/>
          <p:nvPr/>
        </p:nvSpPr>
        <p:spPr>
          <a:xfrm rot="10800000" flipH="1" flipV="1">
            <a:off x="3785135" y="606944"/>
            <a:ext cx="412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Caroline </a:t>
            </a:r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Shreeve</a:t>
            </a:r>
            <a:endParaRPr lang="en-I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1708" y="1191719"/>
            <a:ext cx="371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British-based GP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797" y="3873189"/>
            <a:ext cx="1074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“Dopamine, serotonin and noradrenaline . . . are known as the monoamines . . 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9751" y="4466120"/>
            <a:ext cx="6282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Monoamine supplies are low in depression.” </a:t>
            </a:r>
            <a:endParaRPr lang="en-IE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73600" y="77017"/>
            <a:ext cx="2096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2010</a:t>
            </a:r>
          </a:p>
        </p:txBody>
      </p:sp>
      <p:sp>
        <p:nvSpPr>
          <p:cNvPr id="9" name="Multiply 8"/>
          <p:cNvSpPr/>
          <p:nvPr/>
        </p:nvSpPr>
        <p:spPr>
          <a:xfrm>
            <a:off x="2176036" y="3879888"/>
            <a:ext cx="1233715" cy="1706881"/>
          </a:xfrm>
          <a:prstGeom prst="mathMultiply">
            <a:avLst>
              <a:gd name="adj1" fmla="val 419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Multiply 9"/>
          <p:cNvSpPr/>
          <p:nvPr/>
        </p:nvSpPr>
        <p:spPr>
          <a:xfrm>
            <a:off x="9343826" y="3873189"/>
            <a:ext cx="1233715" cy="1706881"/>
          </a:xfrm>
          <a:prstGeom prst="mathMultiply">
            <a:avLst>
              <a:gd name="adj1" fmla="val 419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653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4" grpId="0"/>
      <p:bldP spid="6" grpId="0"/>
      <p:bldP spid="9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5885" y="212207"/>
            <a:ext cx="267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solidFill>
                  <a:srgbClr val="00B050"/>
                </a:solidFill>
              </a:rPr>
              <a:t>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51084" y="1271749"/>
            <a:ext cx="328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American psychiatrist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5885" y="753439"/>
            <a:ext cx="267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Daniel </a:t>
            </a:r>
            <a:r>
              <a:rPr lang="en-IE" sz="2400" dirty="0" err="1">
                <a:solidFill>
                  <a:srgbClr val="0070C0"/>
                </a:solidFill>
              </a:rPr>
              <a:t>Carlat</a:t>
            </a:r>
            <a:endParaRPr lang="en-IE" sz="24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6" y="255749"/>
            <a:ext cx="161290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5" y="212207"/>
            <a:ext cx="1436575" cy="21083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1712" y="2182168"/>
            <a:ext cx="3018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didn’t tell her that,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829" y="2647381"/>
            <a:ext cx="9071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despite my training at Harvard’s Massachusetts General Hospital,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1136" y="3107688"/>
            <a:ext cx="7957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no idea how Lexapro works to relieve depression,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3194" y="3535445"/>
            <a:ext cx="3676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 does any psychiatrist.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797" y="4192676"/>
            <a:ext cx="894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direct evidence 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 </a:t>
            </a:r>
            <a:r>
              <a:rPr lang="en-IE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disorder of reduced serotonin</a:t>
            </a: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229" y="4771112"/>
            <a:ext cx="1165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i.e. there is no evidence of a brain chemical imbalance, </a:t>
            </a:r>
          </a:p>
          <a:p>
            <a:pPr algn="ctr"/>
            <a:r>
              <a:rPr lang="en-IE" sz="2400" dirty="0">
                <a:solidFill>
                  <a:srgbClr val="7030A0"/>
                </a:solidFill>
              </a:rPr>
              <a:t>of serotonin or any other chemical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6857" y="5591051"/>
            <a:ext cx="596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But that is not what he told his patient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2579" y="6098882"/>
            <a:ext cx="11358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</a:t>
            </a:r>
            <a:r>
              <a:rPr lang="en-I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Carlat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Unhinged: The Trouble with Psychiatry—a Doctor’s Revelations about a Profession in Crisis,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London: Free Press, 2010, p. 13.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7417" y="715511"/>
            <a:ext cx="3683726" cy="678883"/>
          </a:xfrm>
        </p:spPr>
        <p:txBody>
          <a:bodyPr>
            <a:normAutofit/>
          </a:bodyPr>
          <a:lstStyle/>
          <a:p>
            <a:pPr algn="ctr"/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Deborah </a:t>
            </a:r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Serani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1011" y="5957668"/>
            <a:ext cx="11830929" cy="79482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Deborah </a:t>
            </a:r>
            <a:r>
              <a:rPr lang="en-IE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Serani</a:t>
            </a: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E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with Depression: Why Biology and Biography Matter Along the Path to Hope and Healing</a:t>
            </a:r>
            <a:r>
              <a:rPr lang="en-I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(2012) p.19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81957" y="235517"/>
            <a:ext cx="1509983" cy="2539911"/>
          </a:xfrm>
        </p:spPr>
      </p:pic>
      <p:sp>
        <p:nvSpPr>
          <p:cNvPr id="2" name="TextBox 1"/>
          <p:cNvSpPr txBox="1"/>
          <p:nvPr/>
        </p:nvSpPr>
        <p:spPr>
          <a:xfrm>
            <a:off x="129694" y="4253673"/>
            <a:ext cx="11846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production and/or absorption of brain chemical messengers,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6" y="235517"/>
            <a:ext cx="1764868" cy="2356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8452" y="1414007"/>
            <a:ext cx="346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psychologist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0826" y="3754593"/>
            <a:ext cx="7802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These signaling networks can also show disruptions     </a:t>
            </a:r>
            <a:endParaRPr lang="en-IE" sz="2400" dirty="0"/>
          </a:p>
        </p:txBody>
      </p:sp>
      <p:sp>
        <p:nvSpPr>
          <p:cNvPr id="9" name="Rectangle 8"/>
          <p:cNvSpPr/>
          <p:nvPr/>
        </p:nvSpPr>
        <p:spPr>
          <a:xfrm>
            <a:off x="4138104" y="4752754"/>
            <a:ext cx="3829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called neurotransmitters .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1394" y="85983"/>
            <a:ext cx="281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2012</a:t>
            </a:r>
          </a:p>
        </p:txBody>
      </p:sp>
      <p:sp>
        <p:nvSpPr>
          <p:cNvPr id="11" name="Multiply 10"/>
          <p:cNvSpPr/>
          <p:nvPr/>
        </p:nvSpPr>
        <p:spPr>
          <a:xfrm>
            <a:off x="506893" y="3629622"/>
            <a:ext cx="1233715" cy="1706881"/>
          </a:xfrm>
          <a:prstGeom prst="mathMultiply">
            <a:avLst>
              <a:gd name="adj1" fmla="val 419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Multiply 11"/>
          <p:cNvSpPr/>
          <p:nvPr/>
        </p:nvSpPr>
        <p:spPr>
          <a:xfrm>
            <a:off x="10431650" y="3545901"/>
            <a:ext cx="1233715" cy="1706881"/>
          </a:xfrm>
          <a:prstGeom prst="mathMultiply">
            <a:avLst>
              <a:gd name="adj1" fmla="val 419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7760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8" grpId="0"/>
      <p:bldP spid="3" grpId="0"/>
      <p:bldP spid="9" grpId="0"/>
      <p:bldP spid="11" grpId="0" animBg="1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14301"/>
            <a:ext cx="1676400" cy="167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0" y="659639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Tim </a:t>
            </a:r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Cantopher</a:t>
            </a:r>
            <a:endParaRPr lang="en-I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6700" y="122362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psychiatrist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3989" y="2843447"/>
            <a:ext cx="871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“Antidepressants do work, but only for real clinical depression, 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95" y="5067508"/>
            <a:ext cx="2552701" cy="7457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83400" y="5067508"/>
            <a:ext cx="415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 </a:t>
            </a:r>
            <a:r>
              <a:rPr lang="en-IE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Cantopher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</a:p>
          <a:p>
            <a:pPr algn="ctr"/>
            <a:r>
              <a:rPr lang="en-IE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Guardian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special report on antidepressants, </a:t>
            </a:r>
            <a:r>
              <a:rPr lang="en-IE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Guardian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November 2013.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85186"/>
            <a:ext cx="3213100" cy="6737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145" y="3305112"/>
            <a:ext cx="7495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type involving a 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imbalance in the brain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endParaRPr lang="en-IE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66557" y="100411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2013</a:t>
            </a:r>
          </a:p>
        </p:txBody>
      </p:sp>
      <p:sp>
        <p:nvSpPr>
          <p:cNvPr id="8" name="Multiply 7"/>
          <p:cNvSpPr/>
          <p:nvPr/>
        </p:nvSpPr>
        <p:spPr>
          <a:xfrm>
            <a:off x="712652" y="2654746"/>
            <a:ext cx="1052286" cy="1300731"/>
          </a:xfrm>
          <a:prstGeom prst="mathMultiply">
            <a:avLst>
              <a:gd name="adj1" fmla="val 868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y 11"/>
          <p:cNvSpPr/>
          <p:nvPr/>
        </p:nvSpPr>
        <p:spPr>
          <a:xfrm>
            <a:off x="10163690" y="2654745"/>
            <a:ext cx="1052286" cy="1300731"/>
          </a:xfrm>
          <a:prstGeom prst="mathMultiply">
            <a:avLst>
              <a:gd name="adj1" fmla="val 868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19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" grpId="0"/>
      <p:bldP spid="7" grpId="0"/>
      <p:bldP spid="8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14301"/>
            <a:ext cx="1676400" cy="167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0" y="3556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Tim </a:t>
            </a:r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Cantopher</a:t>
            </a:r>
            <a:endParaRPr lang="en-I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6700" y="99994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psychiatrist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7361" y="5296486"/>
            <a:ext cx="785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deficiency of two chemicals”. 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3089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Tim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Cantopher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Depressive Illness: The Curse of the Strong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US" sz="20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edition,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Scheldon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Press, 2012, p.1.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54" y="114301"/>
            <a:ext cx="1485443" cy="23236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1431" y="2596036"/>
            <a:ext cx="7608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“If I were to perform a lumbar puncture on my patients </a:t>
            </a:r>
            <a:endParaRPr lang="en-IE" sz="2400" dirty="0"/>
          </a:p>
        </p:txBody>
      </p:sp>
      <p:sp>
        <p:nvSpPr>
          <p:cNvPr id="9" name="Rectangle 8"/>
          <p:cNvSpPr/>
          <p:nvPr/>
        </p:nvSpPr>
        <p:spPr>
          <a:xfrm>
            <a:off x="464234" y="3105835"/>
            <a:ext cx="10874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(which, new patients of mine will be pleased to hear, I don’t),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3581400" y="3632203"/>
            <a:ext cx="4480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would be able to demonstrate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2168319" y="4148296"/>
            <a:ext cx="7067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chemical analysis of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cerebro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-spinal fluid </a:t>
            </a:r>
            <a:endParaRPr lang="en-IE" sz="2400" dirty="0"/>
          </a:p>
        </p:txBody>
      </p:sp>
      <p:sp>
        <p:nvSpPr>
          <p:cNvPr id="12" name="Rectangle 11"/>
          <p:cNvSpPr/>
          <p:nvPr/>
        </p:nvSpPr>
        <p:spPr>
          <a:xfrm>
            <a:off x="3007490" y="4722391"/>
            <a:ext cx="5389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(the fluid around the brain and spine), </a:t>
            </a:r>
            <a:endParaRPr lang="en-IE" sz="2400" dirty="0"/>
          </a:p>
        </p:txBody>
      </p:sp>
      <p:sp>
        <p:nvSpPr>
          <p:cNvPr id="13" name="Multiply 12"/>
          <p:cNvSpPr/>
          <p:nvPr/>
        </p:nvSpPr>
        <p:spPr>
          <a:xfrm>
            <a:off x="1904404" y="4454098"/>
            <a:ext cx="1103086" cy="1355410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Multiply 13"/>
          <p:cNvSpPr/>
          <p:nvPr/>
        </p:nvSpPr>
        <p:spPr>
          <a:xfrm>
            <a:off x="8377228" y="4506351"/>
            <a:ext cx="1103086" cy="1355410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28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164726"/>
            <a:ext cx="3048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0632" y="786249"/>
            <a:ext cx="345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Greg Castello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3058" y="1333516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family physician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368" y="221876"/>
            <a:ext cx="2857500" cy="16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925911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Greg Castello, “Depression, Anxiety, OCD and More: Serotonin the Master chemical”, YouTube video, </a:t>
            </a:r>
          </a:p>
          <a:p>
            <a:pPr algn="ctr"/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May 2013, 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https://www.youtube.com/watch?v=6YO6SMGHn_M, 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accessed 08 June 2014.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51" y="3229437"/>
            <a:ext cx="116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Obsessive Compulsive Disorder (OCD),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51319" y="4666510"/>
            <a:ext cx="7174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are all due to a deficiency of serotonin, 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0851" y="3731074"/>
            <a:ext cx="9270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anorexia nervosa, bulimia, Post Traumatic Stress Disorder (PTSD) 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67664" y="4232711"/>
            <a:ext cx="2941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even insomnia.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15266" y="5086310"/>
            <a:ext cx="4480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neurotransmitter in the brain.”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1320" y="2308232"/>
            <a:ext cx="740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“Many people suffer from depression and anxiety.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50719" y="2786085"/>
            <a:ext cx="7475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share a common condition with those that have </a:t>
            </a:r>
            <a:endParaRPr lang="en-IE" sz="2400" dirty="0"/>
          </a:p>
        </p:txBody>
      </p:sp>
      <p:sp>
        <p:nvSpPr>
          <p:cNvPr id="14" name="Multiply 13"/>
          <p:cNvSpPr/>
          <p:nvPr/>
        </p:nvSpPr>
        <p:spPr>
          <a:xfrm>
            <a:off x="1855335" y="4114035"/>
            <a:ext cx="1321805" cy="1693200"/>
          </a:xfrm>
          <a:prstGeom prst="mathMultiply">
            <a:avLst>
              <a:gd name="adj1" fmla="val 53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Multiply 14"/>
          <p:cNvSpPr/>
          <p:nvPr/>
        </p:nvSpPr>
        <p:spPr>
          <a:xfrm>
            <a:off x="9018968" y="4069038"/>
            <a:ext cx="1321805" cy="1693200"/>
          </a:xfrm>
          <a:prstGeom prst="mathMultiply">
            <a:avLst>
              <a:gd name="adj1" fmla="val 53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/>
          <p:cNvSpPr txBox="1"/>
          <p:nvPr/>
        </p:nvSpPr>
        <p:spPr>
          <a:xfrm>
            <a:off x="4949371" y="221876"/>
            <a:ext cx="1988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9111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2" grpId="0"/>
      <p:bldP spid="3" grpId="0"/>
      <p:bldP spid="5" grpId="0"/>
      <p:bldP spid="11" grpId="0"/>
      <p:bldP spid="12" grpId="0"/>
      <p:bldP spid="13" grpId="0"/>
      <p:bldP spid="14" grpId="0" animBg="1"/>
      <p:bldP spid="15" grpId="0" animBg="1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2" y="298076"/>
            <a:ext cx="1905000" cy="190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0294" y="906030"/>
            <a:ext cx="3227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 Chris Steele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7188" y="138131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GP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742" y="243166"/>
            <a:ext cx="2041712" cy="2041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364" y="3527075"/>
            <a:ext cx="604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It drained her brain of natural chemicals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0481" y="6060679"/>
            <a:ext cx="573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“This Morning”, ITV, 18</a:t>
            </a:r>
            <a:r>
              <a:rPr lang="en-IE" sz="20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2014.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0514" y="3058885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“She had a lot of stress.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397188" y="3995265"/>
            <a:ext cx="3659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and she got depression.” </a:t>
            </a:r>
            <a:endParaRPr lang="en-IE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982830" y="239928"/>
            <a:ext cx="1874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2014</a:t>
            </a:r>
          </a:p>
        </p:txBody>
      </p:sp>
      <p:sp>
        <p:nvSpPr>
          <p:cNvPr id="11" name="Multiply 10"/>
          <p:cNvSpPr/>
          <p:nvPr/>
        </p:nvSpPr>
        <p:spPr>
          <a:xfrm>
            <a:off x="2203678" y="2911307"/>
            <a:ext cx="1321805" cy="1693200"/>
          </a:xfrm>
          <a:prstGeom prst="mathMultiply">
            <a:avLst>
              <a:gd name="adj1" fmla="val 53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Multiply 11"/>
          <p:cNvSpPr/>
          <p:nvPr/>
        </p:nvSpPr>
        <p:spPr>
          <a:xfrm>
            <a:off x="8612476" y="2911307"/>
            <a:ext cx="1321805" cy="1693200"/>
          </a:xfrm>
          <a:prstGeom prst="mathMultiply">
            <a:avLst>
              <a:gd name="adj1" fmla="val 53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518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6578" y="112542"/>
            <a:ext cx="291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2014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2953" y="4201235"/>
            <a:ext cx="8356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alter the chemicals in the brain and 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rebalance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them”. </a:t>
            </a:r>
            <a:endParaRPr lang="en-IE" sz="24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1630" y="1287677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British GP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6578" y="886265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rgbClr val="0070C0"/>
                </a:solidFill>
              </a:rPr>
              <a:t>Dr.</a:t>
            </a:r>
            <a:r>
              <a:rPr lang="en-IE" sz="2400" dirty="0">
                <a:solidFill>
                  <a:srgbClr val="0070C0"/>
                </a:solidFill>
              </a:rPr>
              <a:t> Dawn Harper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691384" y="3171062"/>
            <a:ext cx="4616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“Is very much a 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 illness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7575" y="3687714"/>
            <a:ext cx="5501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reason that antidepressants work 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2210" y="3688231"/>
            <a:ext cx="297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that we 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</a:t>
            </a:r>
            <a:endParaRPr lang="en-IE" sz="2400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9857" l="7800" r="88200">
                        <a14:foregroundMark x1="18600" y1="44699" x2="28800" y2="48711"/>
                        <a14:foregroundMark x1="19600" y1="47278" x2="10800" y2="47564"/>
                        <a14:foregroundMark x1="19600" y1="47278" x2="19600" y2="47278"/>
                        <a14:foregroundMark x1="19600" y1="47564" x2="10800" y2="48281"/>
                        <a14:foregroundMark x1="73800" y1="40544" x2="86000" y2="41691"/>
                        <a14:foregroundMark x1="79400" y1="42837" x2="86600" y2="47994"/>
                        <a14:foregroundMark x1="77400" y1="47278" x2="86000" y2="48281"/>
                        <a14:foregroundMark x1="85600" y1="42837" x2="86000" y2="47994"/>
                        <a14:foregroundMark x1="72600" y1="47994" x2="79400" y2="47994"/>
                        <a14:foregroundMark x1="72600" y1="48281" x2="78800" y2="48281"/>
                        <a14:foregroundMark x1="45400" y1="21777" x2="45400" y2="21777"/>
                        <a14:foregroundMark x1="48400" y1="19484" x2="52600" y2="2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2" r="12880" b="51005"/>
          <a:stretch/>
        </p:blipFill>
        <p:spPr>
          <a:xfrm>
            <a:off x="211014" y="183796"/>
            <a:ext cx="2152357" cy="1866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742" y="243166"/>
            <a:ext cx="2041712" cy="20417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2029" y="6209924"/>
            <a:ext cx="11648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Dawn Harper, medical expert on ITV’s </a:t>
            </a:r>
            <a:r>
              <a:rPr lang="en-IE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Morning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during a discussion on depression on 12 August 2014</a:t>
            </a:r>
            <a:r>
              <a:rPr lang="en-I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en-IE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7414523">
            <a:off x="5524364" y="2671153"/>
            <a:ext cx="179352" cy="75631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Multiply 12"/>
          <p:cNvSpPr/>
          <p:nvPr/>
        </p:nvSpPr>
        <p:spPr>
          <a:xfrm>
            <a:off x="8008259" y="2944694"/>
            <a:ext cx="914400" cy="914400"/>
          </a:xfrm>
          <a:prstGeom prst="mathMultiply">
            <a:avLst>
              <a:gd name="adj1" fmla="val 112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Left Arrow 13"/>
          <p:cNvSpPr/>
          <p:nvPr/>
        </p:nvSpPr>
        <p:spPr>
          <a:xfrm rot="19640363">
            <a:off x="8908764" y="3455349"/>
            <a:ext cx="770338" cy="187237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Left Arrow 14"/>
          <p:cNvSpPr/>
          <p:nvPr/>
        </p:nvSpPr>
        <p:spPr>
          <a:xfrm rot="1441752">
            <a:off x="8144062" y="4742887"/>
            <a:ext cx="770338" cy="187237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Multiply 15"/>
          <p:cNvSpPr/>
          <p:nvPr/>
        </p:nvSpPr>
        <p:spPr>
          <a:xfrm>
            <a:off x="9443198" y="3461346"/>
            <a:ext cx="914400" cy="914400"/>
          </a:xfrm>
          <a:prstGeom prst="mathMultiply">
            <a:avLst>
              <a:gd name="adj1" fmla="val 112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Multiply 16"/>
          <p:cNvSpPr/>
          <p:nvPr/>
        </p:nvSpPr>
        <p:spPr>
          <a:xfrm>
            <a:off x="9379677" y="4011494"/>
            <a:ext cx="914400" cy="914400"/>
          </a:xfrm>
          <a:prstGeom prst="mathMultiply">
            <a:avLst>
              <a:gd name="adj1" fmla="val 112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TextBox 17"/>
          <p:cNvSpPr txBox="1"/>
          <p:nvPr/>
        </p:nvSpPr>
        <p:spPr>
          <a:xfrm>
            <a:off x="4156238" y="2221705"/>
            <a:ext cx="313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Depression:</a:t>
            </a:r>
          </a:p>
        </p:txBody>
      </p:sp>
    </p:spTree>
    <p:extLst>
      <p:ext uri="{BB962C8B-B14F-4D97-AF65-F5344CB8AC3E}">
        <p14:creationId xmlns:p14="http://schemas.microsoft.com/office/powerpoint/2010/main" val="22565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5037"/>
          <a:stretch/>
        </p:blipFill>
        <p:spPr>
          <a:xfrm>
            <a:off x="281927" y="685800"/>
            <a:ext cx="11681473" cy="56587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" y="-1"/>
            <a:ext cx="11856720" cy="685801"/>
          </a:xfrm>
        </p:spPr>
        <p:txBody>
          <a:bodyPr>
            <a:normAutofit/>
          </a:bodyPr>
          <a:lstStyle/>
          <a:p>
            <a:pPr algn="ctr"/>
            <a:r>
              <a:rPr lang="en-IE" sz="3200" dirty="0">
                <a:solidFill>
                  <a:srgbClr val="00B050"/>
                </a:solidFill>
              </a:rPr>
              <a:t>2014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737360" y="2164080"/>
            <a:ext cx="765048" cy="1676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>
            <a:off x="3413760" y="1996440"/>
            <a:ext cx="765048" cy="1676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>
            <a:off x="3413760" y="2247900"/>
            <a:ext cx="765048" cy="1676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ight Arrow 7"/>
          <p:cNvSpPr/>
          <p:nvPr/>
        </p:nvSpPr>
        <p:spPr>
          <a:xfrm>
            <a:off x="3688080" y="4362450"/>
            <a:ext cx="765048" cy="1676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Multiply 8"/>
          <p:cNvSpPr/>
          <p:nvPr/>
        </p:nvSpPr>
        <p:spPr>
          <a:xfrm>
            <a:off x="3135381" y="1786110"/>
            <a:ext cx="1321805" cy="1693200"/>
          </a:xfrm>
          <a:prstGeom prst="mathMultiply">
            <a:avLst>
              <a:gd name="adj1" fmla="val 53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Multiply 9"/>
          <p:cNvSpPr/>
          <p:nvPr/>
        </p:nvSpPr>
        <p:spPr>
          <a:xfrm>
            <a:off x="7310640" y="1786110"/>
            <a:ext cx="1321805" cy="1693200"/>
          </a:xfrm>
          <a:prstGeom prst="mathMultiply">
            <a:avLst>
              <a:gd name="adj1" fmla="val 53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004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0059" y="76200"/>
            <a:ext cx="385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70C0"/>
                </a:solidFill>
              </a:rPr>
              <a:t>Pituitary disease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898" y="0"/>
            <a:ext cx="1926942" cy="245364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9843172" y="800695"/>
            <a:ext cx="978408" cy="21336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82880"/>
            <a:ext cx="2087880" cy="1572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0059" y="892135"/>
            <a:ext cx="445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Several chemical imbalances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6719" y="1353800"/>
            <a:ext cx="402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Several medical problems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499360"/>
            <a:ext cx="153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Organ: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6808" y="2518365"/>
            <a:ext cx="236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Pituitary gland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961025"/>
            <a:ext cx="181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Pathology: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9120" y="1815465"/>
            <a:ext cx="527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FF0000"/>
                </a:solidFill>
              </a:rPr>
              <a:t>e.g. Growth Hormone overproduction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20" y="3422690"/>
            <a:ext cx="161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Structure: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6808" y="3393700"/>
            <a:ext cx="8282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Abnormal + increased proliferation of pituitary cancer cells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" y="3935467"/>
            <a:ext cx="161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Function: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434" y="1815465"/>
            <a:ext cx="275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FFC000"/>
                </a:solidFill>
              </a:rPr>
              <a:t>PITUITARY ADENOMA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3156806" y="3955757"/>
            <a:ext cx="160375" cy="441374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TextBox 17"/>
          <p:cNvSpPr txBox="1"/>
          <p:nvPr/>
        </p:nvSpPr>
        <p:spPr>
          <a:xfrm>
            <a:off x="3442294" y="3938877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levels of Growth Hormone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81" y="4622570"/>
            <a:ext cx="312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Chemical imbalance:</a:t>
            </a:r>
          </a:p>
        </p:txBody>
      </p:sp>
      <p:sp>
        <p:nvSpPr>
          <p:cNvPr id="20" name="Left Arrow 19"/>
          <p:cNvSpPr/>
          <p:nvPr/>
        </p:nvSpPr>
        <p:spPr>
          <a:xfrm rot="20824208">
            <a:off x="3105275" y="4517155"/>
            <a:ext cx="1887757" cy="24670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TextBox 20"/>
          <p:cNvSpPr txBox="1"/>
          <p:nvPr/>
        </p:nvSpPr>
        <p:spPr>
          <a:xfrm>
            <a:off x="29281" y="5166890"/>
            <a:ext cx="184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Symptoms: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1521" y="5166890"/>
            <a:ext cx="177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Signs: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26719" y="5166890"/>
            <a:ext cx="148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rgbClr val="7030A0"/>
                </a:solidFill>
              </a:rPr>
              <a:t>Giantism</a:t>
            </a:r>
            <a:endParaRPr lang="en-IE" sz="24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9880" y="516689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Acromegaly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5711210"/>
            <a:ext cx="220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Investigations: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17182" y="5728948"/>
            <a:ext cx="388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 Growth Hormone levels</a:t>
            </a:r>
          </a:p>
        </p:txBody>
      </p:sp>
      <p:sp>
        <p:nvSpPr>
          <p:cNvPr id="33" name="Down Arrow 32"/>
          <p:cNvSpPr/>
          <p:nvPr/>
        </p:nvSpPr>
        <p:spPr>
          <a:xfrm rot="10800000">
            <a:off x="3156807" y="5697907"/>
            <a:ext cx="166693" cy="37818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extBox 33"/>
          <p:cNvSpPr txBox="1"/>
          <p:nvPr/>
        </p:nvSpPr>
        <p:spPr>
          <a:xfrm>
            <a:off x="31108" y="6255530"/>
            <a:ext cx="201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Diagnosis: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56808" y="6259965"/>
            <a:ext cx="374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Rock solid scientifically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18" y="4622571"/>
            <a:ext cx="2542522" cy="1825452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8453131" y="5255068"/>
            <a:ext cx="978408" cy="28530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6968718" y="5727095"/>
            <a:ext cx="1973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FF0000"/>
                </a:solidFill>
              </a:rPr>
              <a:t>&lt; 226 </a:t>
            </a:r>
            <a:r>
              <a:rPr lang="en-IE" sz="2400" dirty="0" err="1">
                <a:solidFill>
                  <a:srgbClr val="FF0000"/>
                </a:solidFill>
              </a:rPr>
              <a:t>pmol</a:t>
            </a:r>
            <a:r>
              <a:rPr lang="en-IE" sz="2400" dirty="0">
                <a:solidFill>
                  <a:srgbClr val="FF0000"/>
                </a:solidFill>
              </a:rPr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135365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/>
      <p:bldP spid="24" grpId="0"/>
      <p:bldP spid="30" grpId="0"/>
      <p:bldP spid="32" grpId="0"/>
      <p:bldP spid="33" grpId="0" animBg="1"/>
      <p:bldP spid="34" grpId="0"/>
      <p:bldP spid="35" grpId="0"/>
      <p:bldP spid="38" grpId="0" animBg="1"/>
      <p:bldP spid="3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578"/>
          <a:stretch/>
        </p:blipFill>
        <p:spPr>
          <a:xfrm>
            <a:off x="145144" y="217714"/>
            <a:ext cx="11887200" cy="5789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08566" y="6416903"/>
            <a:ext cx="6455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3"/>
              </a:rPr>
              <a:t>http://www.walkinmyshoes.ie/about/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442394" y="1393372"/>
            <a:ext cx="978408" cy="29028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Left Arrow 6"/>
          <p:cNvSpPr/>
          <p:nvPr/>
        </p:nvSpPr>
        <p:spPr>
          <a:xfrm rot="20295318">
            <a:off x="1872343" y="5138056"/>
            <a:ext cx="978408" cy="2322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Left Arrow 7"/>
          <p:cNvSpPr/>
          <p:nvPr/>
        </p:nvSpPr>
        <p:spPr>
          <a:xfrm rot="20295318">
            <a:off x="5961625" y="5123932"/>
            <a:ext cx="978408" cy="2322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66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703"/>
          <a:stretch/>
        </p:blipFill>
        <p:spPr>
          <a:xfrm>
            <a:off x="391886" y="174173"/>
            <a:ext cx="11408228" cy="5762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8571" y="6342297"/>
            <a:ext cx="10609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http://www.walkinmyshoes.ie/news/free-information-packs-download/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</a:t>
            </a:r>
          </a:p>
        </p:txBody>
      </p:sp>
      <p:sp>
        <p:nvSpPr>
          <p:cNvPr id="4" name="Left Arrow 3"/>
          <p:cNvSpPr/>
          <p:nvPr/>
        </p:nvSpPr>
        <p:spPr>
          <a:xfrm>
            <a:off x="5117592" y="1756229"/>
            <a:ext cx="804237" cy="2322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>
            <a:off x="566056" y="5283200"/>
            <a:ext cx="731666" cy="1596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Arrow 5"/>
          <p:cNvSpPr/>
          <p:nvPr/>
        </p:nvSpPr>
        <p:spPr>
          <a:xfrm rot="1015960">
            <a:off x="2755101" y="5020455"/>
            <a:ext cx="731666" cy="1596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 rot="1295090">
            <a:off x="4947859" y="5020454"/>
            <a:ext cx="731666" cy="1596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ight Arrow 7"/>
          <p:cNvSpPr/>
          <p:nvPr/>
        </p:nvSpPr>
        <p:spPr>
          <a:xfrm rot="1295090">
            <a:off x="7079549" y="5020453"/>
            <a:ext cx="731666" cy="1596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ight Arrow 8"/>
          <p:cNvSpPr/>
          <p:nvPr/>
        </p:nvSpPr>
        <p:spPr>
          <a:xfrm rot="1295090">
            <a:off x="9268629" y="5020454"/>
            <a:ext cx="731666" cy="1596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Left Arrow 9"/>
          <p:cNvSpPr/>
          <p:nvPr/>
        </p:nvSpPr>
        <p:spPr>
          <a:xfrm rot="1834896">
            <a:off x="7110131" y="2991998"/>
            <a:ext cx="692369" cy="202107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093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30057" y="174171"/>
            <a:ext cx="265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E" sz="3200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211"/>
          <a:stretch/>
        </p:blipFill>
        <p:spPr>
          <a:xfrm>
            <a:off x="449065" y="174172"/>
            <a:ext cx="10814021" cy="562171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329538" y="4905827"/>
            <a:ext cx="978408" cy="26125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914400" y="6211669"/>
            <a:ext cx="1107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hlinkClick r:id="rId3"/>
              </a:rPr>
              <a:t>http://www.walkinmyshoes.ie/wp-content/uploads/2016/04/Mind-your-selfie_your-mental-health.pdf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</p:spTree>
    <p:extLst>
      <p:ext uri="{BB962C8B-B14F-4D97-AF65-F5344CB8AC3E}">
        <p14:creationId xmlns:p14="http://schemas.microsoft.com/office/powerpoint/2010/main" val="23193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858"/>
          <a:stretch/>
        </p:blipFill>
        <p:spPr>
          <a:xfrm>
            <a:off x="497482" y="232229"/>
            <a:ext cx="11259089" cy="5437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8572" y="6108842"/>
            <a:ext cx="10435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0070C0"/>
                </a:solidFill>
                <a:hlinkClick r:id="rId3"/>
              </a:rPr>
              <a:t>http://www.walkinmyshoes.ie/wp-content/uploads/2016/04/Mind-your-selfie_your-mental-health.pdf</a:t>
            </a:r>
            <a:r>
              <a:rPr lang="en-IE" dirty="0">
                <a:solidFill>
                  <a:srgbClr val="0070C0"/>
                </a:solidFill>
              </a:rPr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930400" y="1727200"/>
            <a:ext cx="789722" cy="23222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>
            <a:off x="5043715" y="2973453"/>
            <a:ext cx="789722" cy="23222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ight Arrow 7"/>
          <p:cNvSpPr/>
          <p:nvPr/>
        </p:nvSpPr>
        <p:spPr>
          <a:xfrm>
            <a:off x="5043715" y="3962400"/>
            <a:ext cx="789722" cy="18868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Multiply 9"/>
          <p:cNvSpPr/>
          <p:nvPr/>
        </p:nvSpPr>
        <p:spPr>
          <a:xfrm>
            <a:off x="8478299" y="3323772"/>
            <a:ext cx="1175658" cy="1494972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y 11"/>
          <p:cNvSpPr/>
          <p:nvPr/>
        </p:nvSpPr>
        <p:spPr>
          <a:xfrm>
            <a:off x="5029524" y="3367315"/>
            <a:ext cx="1175658" cy="1494972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Left Arrow 12"/>
          <p:cNvSpPr/>
          <p:nvPr/>
        </p:nvSpPr>
        <p:spPr>
          <a:xfrm>
            <a:off x="7155543" y="3628570"/>
            <a:ext cx="812800" cy="188685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Multiply 13"/>
          <p:cNvSpPr/>
          <p:nvPr/>
        </p:nvSpPr>
        <p:spPr>
          <a:xfrm>
            <a:off x="6930896" y="2973453"/>
            <a:ext cx="1175658" cy="1494972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Multiply 14"/>
          <p:cNvSpPr/>
          <p:nvPr/>
        </p:nvSpPr>
        <p:spPr>
          <a:xfrm>
            <a:off x="5029524" y="3046022"/>
            <a:ext cx="1175658" cy="1494972"/>
          </a:xfrm>
          <a:prstGeom prst="mathMultiply">
            <a:avLst>
              <a:gd name="adj1" fmla="val 7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434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795"/>
          <a:stretch/>
        </p:blipFill>
        <p:spPr>
          <a:xfrm>
            <a:off x="1041855" y="177799"/>
            <a:ext cx="10409916" cy="5758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1855" y="6364349"/>
            <a:ext cx="10885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http://www.walkinmyshoes.ie/news/free-information-packs-download/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041855" y="5283200"/>
            <a:ext cx="804236" cy="1886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 rot="1516561">
            <a:off x="5084445" y="4990655"/>
            <a:ext cx="804236" cy="1886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Arrow 5"/>
          <p:cNvSpPr/>
          <p:nvPr/>
        </p:nvSpPr>
        <p:spPr>
          <a:xfrm rot="1685093">
            <a:off x="7014585" y="4975118"/>
            <a:ext cx="804236" cy="1886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 rot="1894333">
            <a:off x="8956635" y="4990653"/>
            <a:ext cx="804236" cy="1886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ight Arrow 7"/>
          <p:cNvSpPr/>
          <p:nvPr/>
        </p:nvSpPr>
        <p:spPr>
          <a:xfrm rot="1256692">
            <a:off x="2963691" y="5051345"/>
            <a:ext cx="804236" cy="1886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316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838"/>
          <a:stretch/>
        </p:blipFill>
        <p:spPr>
          <a:xfrm>
            <a:off x="620939" y="177800"/>
            <a:ext cx="10917918" cy="5618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600" y="6139543"/>
            <a:ext cx="1209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hlinkClick r:id="rId3"/>
              </a:rPr>
              <a:t>http://www.walkinmyshoes.ie/wp-content/uploads/2016/04/Mind-Your-Selfie-Secondary-Ebook.pdf</a:t>
            </a:r>
            <a:r>
              <a:rPr lang="en-IE" dirty="0"/>
              <a:t>, </a:t>
            </a:r>
          </a:p>
          <a:p>
            <a:pPr algn="ctr"/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888344" y="3323771"/>
            <a:ext cx="775208" cy="21771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Multiply 4"/>
          <p:cNvSpPr/>
          <p:nvPr/>
        </p:nvSpPr>
        <p:spPr>
          <a:xfrm>
            <a:off x="2487895" y="2573564"/>
            <a:ext cx="1175657" cy="1718128"/>
          </a:xfrm>
          <a:prstGeom prst="mathMultiply">
            <a:avLst>
              <a:gd name="adj1" fmla="val 1069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Multiply 5"/>
          <p:cNvSpPr/>
          <p:nvPr/>
        </p:nvSpPr>
        <p:spPr>
          <a:xfrm>
            <a:off x="5837719" y="2573564"/>
            <a:ext cx="1175657" cy="1718128"/>
          </a:xfrm>
          <a:prstGeom prst="mathMultiply">
            <a:avLst>
              <a:gd name="adj1" fmla="val 1069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 rot="1824914">
            <a:off x="3270831" y="1910897"/>
            <a:ext cx="785442" cy="2159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93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066"/>
          <a:stretch/>
        </p:blipFill>
        <p:spPr>
          <a:xfrm>
            <a:off x="693046" y="148772"/>
            <a:ext cx="10758725" cy="55908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236" y="6371326"/>
            <a:ext cx="12032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hlinkClick r:id="rId3"/>
              </a:rPr>
              <a:t>http://www.walkinmyshoes.ie/wp-content/uploads/2016/04/Mind-your-selfie_college.pdf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978400" y="2846615"/>
            <a:ext cx="804236" cy="24674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>
            <a:off x="4978400" y="3847655"/>
            <a:ext cx="804236" cy="27440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Arrow 5"/>
          <p:cNvSpPr/>
          <p:nvPr/>
        </p:nvSpPr>
        <p:spPr>
          <a:xfrm>
            <a:off x="4978400" y="3499759"/>
            <a:ext cx="804236" cy="27440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Multiply 6"/>
          <p:cNvSpPr/>
          <p:nvPr/>
        </p:nvSpPr>
        <p:spPr>
          <a:xfrm>
            <a:off x="4683832" y="2759530"/>
            <a:ext cx="1393372" cy="1480458"/>
          </a:xfrm>
          <a:prstGeom prst="mathMultiply">
            <a:avLst>
              <a:gd name="adj1" fmla="val 789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Multiply 8"/>
          <p:cNvSpPr/>
          <p:nvPr/>
        </p:nvSpPr>
        <p:spPr>
          <a:xfrm>
            <a:off x="6913745" y="2815549"/>
            <a:ext cx="1393372" cy="1480458"/>
          </a:xfrm>
          <a:prstGeom prst="mathMultiply">
            <a:avLst>
              <a:gd name="adj1" fmla="val 789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Multiply 9"/>
          <p:cNvSpPr/>
          <p:nvPr/>
        </p:nvSpPr>
        <p:spPr>
          <a:xfrm>
            <a:off x="4645877" y="3381828"/>
            <a:ext cx="1393372" cy="1480458"/>
          </a:xfrm>
          <a:prstGeom prst="mathMultiply">
            <a:avLst>
              <a:gd name="adj1" fmla="val 789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Multiply 10"/>
          <p:cNvSpPr/>
          <p:nvPr/>
        </p:nvSpPr>
        <p:spPr>
          <a:xfrm>
            <a:off x="8207828" y="3338286"/>
            <a:ext cx="1393372" cy="1480458"/>
          </a:xfrm>
          <a:prstGeom prst="mathMultiply">
            <a:avLst>
              <a:gd name="adj1" fmla="val 789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98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997"/>
          <a:stretch/>
        </p:blipFill>
        <p:spPr>
          <a:xfrm>
            <a:off x="867682" y="134257"/>
            <a:ext cx="10467975" cy="55912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743" y="6338887"/>
            <a:ext cx="11945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http://www.walkinmyshoes.ie/wp-content/uploads/2016/04/Mind-your-selfie_corporate.pdf</a:t>
            </a:r>
            <a:r>
              <a:rPr lang="en-IE" dirty="0"/>
              <a:t>, accessed </a:t>
            </a:r>
            <a:r>
              <a:rPr lang="en-IE" dirty="0">
                <a:solidFill>
                  <a:srgbClr val="C00000"/>
                </a:solidFill>
              </a:rPr>
              <a:t>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5196114" y="2815681"/>
            <a:ext cx="760694" cy="26125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Arrow 5"/>
          <p:cNvSpPr/>
          <p:nvPr/>
        </p:nvSpPr>
        <p:spPr>
          <a:xfrm>
            <a:off x="5196114" y="3534093"/>
            <a:ext cx="760694" cy="26125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>
            <a:off x="5196114" y="3860709"/>
            <a:ext cx="760694" cy="26125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Multiply 7"/>
          <p:cNvSpPr/>
          <p:nvPr/>
        </p:nvSpPr>
        <p:spPr>
          <a:xfrm>
            <a:off x="8403770" y="3396206"/>
            <a:ext cx="1190171" cy="1451519"/>
          </a:xfrm>
          <a:prstGeom prst="mathMultiply">
            <a:avLst>
              <a:gd name="adj1" fmla="val 115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Multiply 8"/>
          <p:cNvSpPr/>
          <p:nvPr/>
        </p:nvSpPr>
        <p:spPr>
          <a:xfrm>
            <a:off x="5275938" y="2911702"/>
            <a:ext cx="1190171" cy="1451519"/>
          </a:xfrm>
          <a:prstGeom prst="mathMultiply">
            <a:avLst>
              <a:gd name="adj1" fmla="val 115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Multiply 9"/>
          <p:cNvSpPr/>
          <p:nvPr/>
        </p:nvSpPr>
        <p:spPr>
          <a:xfrm>
            <a:off x="7017654" y="2938961"/>
            <a:ext cx="1190171" cy="1451519"/>
          </a:xfrm>
          <a:prstGeom prst="mathMultiply">
            <a:avLst>
              <a:gd name="adj1" fmla="val 115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Multiply 10"/>
          <p:cNvSpPr/>
          <p:nvPr/>
        </p:nvSpPr>
        <p:spPr>
          <a:xfrm>
            <a:off x="5361722" y="3403326"/>
            <a:ext cx="1190171" cy="1451519"/>
          </a:xfrm>
          <a:prstGeom prst="mathMultiply">
            <a:avLst>
              <a:gd name="adj1" fmla="val 115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4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55" b="12796"/>
          <a:stretch/>
        </p:blipFill>
        <p:spPr>
          <a:xfrm>
            <a:off x="752742" y="351693"/>
            <a:ext cx="10965646" cy="49658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1040"/>
            <a:ext cx="12084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rgbClr val="00B0F0"/>
                </a:solidFill>
                <a:hlinkClick r:id="rId3"/>
              </a:rPr>
              <a:t>http://www.nimh.nih.gov/health/educational-resources/brain-basics/brain-basics.shtml#Brain-Basics-in-Real-Life</a:t>
            </a:r>
            <a:r>
              <a:rPr lang="en-IE" dirty="0">
                <a:solidFill>
                  <a:srgbClr val="00B0F0"/>
                </a:solidFill>
              </a:rPr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26842" y="3671668"/>
            <a:ext cx="851799" cy="25321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 rot="10800000">
            <a:off x="6235565" y="1038941"/>
            <a:ext cx="851799" cy="25321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Arrow 5"/>
          <p:cNvSpPr/>
          <p:nvPr/>
        </p:nvSpPr>
        <p:spPr>
          <a:xfrm>
            <a:off x="190093" y="1112296"/>
            <a:ext cx="851799" cy="25321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 rot="20067182">
            <a:off x="1917447" y="719723"/>
            <a:ext cx="562648" cy="16786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97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846" b="12387"/>
          <a:stretch/>
        </p:blipFill>
        <p:spPr>
          <a:xfrm>
            <a:off x="941150" y="422030"/>
            <a:ext cx="11113690" cy="48766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" y="6181189"/>
            <a:ext cx="1182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hlinkClick r:id="rId3"/>
              </a:rPr>
              <a:t>http://www.nimh.nih.gov/health/educational-resources/brain-basics/brain-basics.shtml#Brain-Basics-in-Real-Life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21</a:t>
            </a:r>
            <a:r>
              <a:rPr lang="en-IE" baseline="30000" dirty="0">
                <a:solidFill>
                  <a:srgbClr val="C00000"/>
                </a:solidFill>
              </a:rPr>
              <a:t>st</a:t>
            </a:r>
            <a:r>
              <a:rPr lang="en-IE" dirty="0">
                <a:solidFill>
                  <a:srgbClr val="C00000"/>
                </a:solidFill>
              </a:rPr>
              <a:t> April 2016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37957" y="984738"/>
            <a:ext cx="626716" cy="1547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>
            <a:off x="1390357" y="4766603"/>
            <a:ext cx="626716" cy="1547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Arrow 5"/>
          <p:cNvSpPr/>
          <p:nvPr/>
        </p:nvSpPr>
        <p:spPr>
          <a:xfrm rot="960695">
            <a:off x="5399139" y="3326177"/>
            <a:ext cx="626716" cy="1547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 rot="960695">
            <a:off x="6507180" y="4605799"/>
            <a:ext cx="626716" cy="1547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Multiply 7"/>
          <p:cNvSpPr/>
          <p:nvPr/>
        </p:nvSpPr>
        <p:spPr>
          <a:xfrm>
            <a:off x="6505369" y="4340686"/>
            <a:ext cx="781666" cy="958011"/>
          </a:xfrm>
          <a:prstGeom prst="mathMultiply">
            <a:avLst>
              <a:gd name="adj1" fmla="val 739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Multiply 8"/>
          <p:cNvSpPr/>
          <p:nvPr/>
        </p:nvSpPr>
        <p:spPr>
          <a:xfrm>
            <a:off x="4839438" y="3322236"/>
            <a:ext cx="781666" cy="958011"/>
          </a:xfrm>
          <a:prstGeom prst="mathMultiply">
            <a:avLst>
              <a:gd name="adj1" fmla="val 739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Multiply 9"/>
          <p:cNvSpPr/>
          <p:nvPr/>
        </p:nvSpPr>
        <p:spPr>
          <a:xfrm>
            <a:off x="6429705" y="4568046"/>
            <a:ext cx="781666" cy="958011"/>
          </a:xfrm>
          <a:prstGeom prst="mathMultiply">
            <a:avLst>
              <a:gd name="adj1" fmla="val 739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Multiply 10"/>
          <p:cNvSpPr/>
          <p:nvPr/>
        </p:nvSpPr>
        <p:spPr>
          <a:xfrm>
            <a:off x="5230271" y="2942942"/>
            <a:ext cx="781666" cy="958011"/>
          </a:xfrm>
          <a:prstGeom prst="mathMultiply">
            <a:avLst>
              <a:gd name="adj1" fmla="val 739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326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1680" y="167640"/>
            <a:ext cx="85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0070C0"/>
                </a:solidFill>
              </a:rPr>
              <a:t>Chemical imbalance illnesses - characteristics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3240" y="2090241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Normal range: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3120" y="212262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7480" y="2632256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Abnormal levels: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1010835"/>
            <a:ext cx="332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Imbalanced chemical: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3600" y="999838"/>
            <a:ext cx="3825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Identified scientifically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8360" y="1550538"/>
            <a:ext cx="321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Function of chemical: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0" y="1585023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Known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90260" y="2632256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Known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70910" y="3174091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Pathology: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90260" y="3174091"/>
            <a:ext cx="1546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Known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37120" y="3178262"/>
            <a:ext cx="324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B050"/>
                </a:solidFill>
              </a:rPr>
              <a:t>STRUCTURE </a:t>
            </a:r>
            <a:r>
              <a:rPr lang="en-IE" sz="2400" dirty="0">
                <a:solidFill>
                  <a:srgbClr val="00B050"/>
                </a:solidFill>
              </a:rPr>
              <a:t>abnormality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04760" y="3480041"/>
            <a:ext cx="307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B050"/>
                </a:solidFill>
              </a:rPr>
              <a:t>FUNCTION  </a:t>
            </a:r>
            <a:r>
              <a:rPr lang="en-IE" sz="2400" dirty="0">
                <a:solidFill>
                  <a:srgbClr val="00B050"/>
                </a:solidFill>
              </a:rPr>
              <a:t>abnormality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4635" y="3951224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 Diagnostic test: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52160" y="3917392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Available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7080" y="445922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C00000"/>
                </a:solidFill>
              </a:rPr>
              <a:t>Diagnosis: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2160" y="4459226"/>
            <a:ext cx="588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Laboratory confirmation always required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50920" y="4997710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Treatment: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52160" y="4980832"/>
            <a:ext cx="615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Linked to + guided by ongoing lab tests</a:t>
            </a:r>
            <a:endParaRPr lang="en-IE" dirty="0"/>
          </a:p>
        </p:txBody>
      </p:sp>
      <p:sp>
        <p:nvSpPr>
          <p:cNvPr id="23" name="TextBox 22"/>
          <p:cNvSpPr txBox="1"/>
          <p:nvPr/>
        </p:nvSpPr>
        <p:spPr>
          <a:xfrm>
            <a:off x="1879282" y="5536193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C00000"/>
                </a:solidFill>
              </a:rPr>
              <a:t>Replacing like with like: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52160" y="5542498"/>
            <a:ext cx="122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80860" y="5536193"/>
            <a:ext cx="268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Thyroid Hormone;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87840" y="5542498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Growth Hormone;</a:t>
            </a:r>
          </a:p>
        </p:txBody>
      </p:sp>
    </p:spTree>
    <p:extLst>
      <p:ext uri="{BB962C8B-B14F-4D97-AF65-F5344CB8AC3E}">
        <p14:creationId xmlns:p14="http://schemas.microsoft.com/office/powerpoint/2010/main" val="428858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08" b="5193"/>
          <a:stretch/>
        </p:blipFill>
        <p:spPr>
          <a:xfrm>
            <a:off x="593316" y="407963"/>
            <a:ext cx="10689201" cy="54723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0924" y="6340604"/>
            <a:ext cx="10810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https://www.psychiatry.org/patients-families/depression/what-is-depression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32735" y="1371601"/>
            <a:ext cx="698189" cy="19172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>
            <a:off x="181994" y="3687097"/>
            <a:ext cx="698189" cy="19172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18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491" b="19793"/>
          <a:stretch/>
        </p:blipFill>
        <p:spPr>
          <a:xfrm>
            <a:off x="462681" y="407963"/>
            <a:ext cx="11129551" cy="4515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681" y="6255604"/>
            <a:ext cx="11356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hlinkClick r:id="rId3"/>
              </a:rPr>
              <a:t>https://www.psychiatry.org/patients-families/depression/what-is-depression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</a:t>
            </a:r>
            <a:r>
              <a:rPr lang="en-IE" dirty="0"/>
              <a:t>.</a:t>
            </a:r>
          </a:p>
        </p:txBody>
      </p:sp>
      <p:sp>
        <p:nvSpPr>
          <p:cNvPr id="4" name="Right Arrow 3"/>
          <p:cNvSpPr/>
          <p:nvPr/>
        </p:nvSpPr>
        <p:spPr>
          <a:xfrm rot="1084636">
            <a:off x="1699605" y="2551469"/>
            <a:ext cx="712937" cy="20647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Multiply 4"/>
          <p:cNvSpPr/>
          <p:nvPr/>
        </p:nvSpPr>
        <p:spPr>
          <a:xfrm>
            <a:off x="1726743" y="2677059"/>
            <a:ext cx="564222" cy="577466"/>
          </a:xfrm>
          <a:prstGeom prst="mathMultiply">
            <a:avLst>
              <a:gd name="adj1" fmla="val 1061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Multiply 5"/>
          <p:cNvSpPr/>
          <p:nvPr/>
        </p:nvSpPr>
        <p:spPr>
          <a:xfrm>
            <a:off x="814785" y="2938570"/>
            <a:ext cx="564222" cy="577466"/>
          </a:xfrm>
          <a:prstGeom prst="mathMultiply">
            <a:avLst>
              <a:gd name="adj1" fmla="val 1061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Multiply 6"/>
          <p:cNvSpPr/>
          <p:nvPr/>
        </p:nvSpPr>
        <p:spPr>
          <a:xfrm>
            <a:off x="3027325" y="3155588"/>
            <a:ext cx="564222" cy="577466"/>
          </a:xfrm>
          <a:prstGeom prst="mathMultiply">
            <a:avLst>
              <a:gd name="adj1" fmla="val 1061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Multiply 7"/>
          <p:cNvSpPr/>
          <p:nvPr/>
        </p:nvSpPr>
        <p:spPr>
          <a:xfrm>
            <a:off x="8426845" y="2649837"/>
            <a:ext cx="564222" cy="577466"/>
          </a:xfrm>
          <a:prstGeom prst="mathMultiply">
            <a:avLst>
              <a:gd name="adj1" fmla="val 1061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75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57" b="5719"/>
          <a:stretch/>
        </p:blipFill>
        <p:spPr>
          <a:xfrm>
            <a:off x="286391" y="492369"/>
            <a:ext cx="11290900" cy="54441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7355" y="6412468"/>
            <a:ext cx="9792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hlinkClick r:id="rId3"/>
              </a:rPr>
              <a:t>https://www.ndsu.edu/fileadmin/counseling/APAdepression.pdf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  <p:sp>
        <p:nvSpPr>
          <p:cNvPr id="4" name="Right Arrow 3"/>
          <p:cNvSpPr/>
          <p:nvPr/>
        </p:nvSpPr>
        <p:spPr>
          <a:xfrm rot="1477321">
            <a:off x="4999701" y="2728453"/>
            <a:ext cx="801428" cy="23597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>
            <a:off x="2639960" y="5402828"/>
            <a:ext cx="801428" cy="23597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50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933" b="5180"/>
          <a:stretch/>
        </p:blipFill>
        <p:spPr>
          <a:xfrm>
            <a:off x="766916" y="351691"/>
            <a:ext cx="10604091" cy="54019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2169" y="6211669"/>
            <a:ext cx="10633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hlinkClick r:id="rId3"/>
              </a:rPr>
              <a:t>http://www.mayoclinic.org/diseases-conditions/depression/multimedia/antidepressants/vid-20084764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772697" y="855406"/>
            <a:ext cx="771930" cy="20647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Arrow 5"/>
          <p:cNvSpPr/>
          <p:nvPr/>
        </p:nvSpPr>
        <p:spPr>
          <a:xfrm>
            <a:off x="2659626" y="2482645"/>
            <a:ext cx="771930" cy="20647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>
            <a:off x="3727938" y="3289371"/>
            <a:ext cx="604479" cy="14314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ight Arrow 7"/>
          <p:cNvSpPr/>
          <p:nvPr/>
        </p:nvSpPr>
        <p:spPr>
          <a:xfrm>
            <a:off x="4030177" y="4229562"/>
            <a:ext cx="604479" cy="14314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20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962" b="5611"/>
          <a:stretch/>
        </p:blipFill>
        <p:spPr>
          <a:xfrm>
            <a:off x="731520" y="393895"/>
            <a:ext cx="10578905" cy="52188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791" y="6098956"/>
            <a:ext cx="10522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dirty="0">
                <a:hlinkClick r:id="rId3"/>
              </a:rPr>
              <a:t>http://www.mayoclinic.org/diseases-conditions/depression/multimedia/antidepressants/vid-20084764</a:t>
            </a:r>
            <a:r>
              <a:rPr lang="en-IE" dirty="0"/>
              <a:t>, </a:t>
            </a:r>
            <a:r>
              <a:rPr lang="en-IE" dirty="0">
                <a:solidFill>
                  <a:srgbClr val="C00000"/>
                </a:solidFill>
              </a:rPr>
              <a:t>accessed 16</a:t>
            </a:r>
            <a:r>
              <a:rPr lang="en-IE" baseline="30000" dirty="0">
                <a:solidFill>
                  <a:srgbClr val="C00000"/>
                </a:solidFill>
              </a:rPr>
              <a:t>th</a:t>
            </a:r>
            <a:r>
              <a:rPr lang="en-IE" dirty="0">
                <a:solidFill>
                  <a:srgbClr val="C00000"/>
                </a:solidFill>
              </a:rPr>
              <a:t> May 2016.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7441809" y="3756074"/>
            <a:ext cx="781460" cy="2391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ight Arrow 4"/>
          <p:cNvSpPr/>
          <p:nvPr/>
        </p:nvSpPr>
        <p:spPr>
          <a:xfrm>
            <a:off x="1995267" y="4316437"/>
            <a:ext cx="781460" cy="2391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Arrow 5"/>
          <p:cNvSpPr/>
          <p:nvPr/>
        </p:nvSpPr>
        <p:spPr>
          <a:xfrm rot="2107581">
            <a:off x="5257790" y="4006369"/>
            <a:ext cx="633340" cy="18819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ight Arrow 6"/>
          <p:cNvSpPr/>
          <p:nvPr/>
        </p:nvSpPr>
        <p:spPr>
          <a:xfrm rot="2107581">
            <a:off x="5391159" y="4346733"/>
            <a:ext cx="633340" cy="18819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ight Arrow 7"/>
          <p:cNvSpPr/>
          <p:nvPr/>
        </p:nvSpPr>
        <p:spPr>
          <a:xfrm rot="7913529">
            <a:off x="8814571" y="4265538"/>
            <a:ext cx="633340" cy="18819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ight Arrow 8"/>
          <p:cNvSpPr/>
          <p:nvPr/>
        </p:nvSpPr>
        <p:spPr>
          <a:xfrm rot="20031715">
            <a:off x="3731173" y="5475702"/>
            <a:ext cx="633340" cy="18819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Multiply 9"/>
          <p:cNvSpPr/>
          <p:nvPr/>
        </p:nvSpPr>
        <p:spPr>
          <a:xfrm>
            <a:off x="8638931" y="4134971"/>
            <a:ext cx="576775" cy="603563"/>
          </a:xfrm>
          <a:prstGeom prst="mathMultiply">
            <a:avLst>
              <a:gd name="adj1" fmla="val 96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Multiply 10"/>
          <p:cNvSpPr/>
          <p:nvPr/>
        </p:nvSpPr>
        <p:spPr>
          <a:xfrm>
            <a:off x="5106298" y="4714720"/>
            <a:ext cx="576775" cy="603563"/>
          </a:xfrm>
          <a:prstGeom prst="mathMultiply">
            <a:avLst>
              <a:gd name="adj1" fmla="val 96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y 11"/>
          <p:cNvSpPr/>
          <p:nvPr/>
        </p:nvSpPr>
        <p:spPr>
          <a:xfrm>
            <a:off x="6791898" y="4405598"/>
            <a:ext cx="576775" cy="603563"/>
          </a:xfrm>
          <a:prstGeom prst="mathMultiply">
            <a:avLst>
              <a:gd name="adj1" fmla="val 96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Multiply 12"/>
          <p:cNvSpPr/>
          <p:nvPr/>
        </p:nvSpPr>
        <p:spPr>
          <a:xfrm>
            <a:off x="5310828" y="5009161"/>
            <a:ext cx="576775" cy="603563"/>
          </a:xfrm>
          <a:prstGeom prst="mathMultiply">
            <a:avLst>
              <a:gd name="adj1" fmla="val 96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873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9" y="174171"/>
            <a:ext cx="1480739" cy="2220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713" y="758946"/>
            <a:ext cx="480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2060"/>
                </a:solidFill>
              </a:rPr>
              <a:t>American journalist and author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9485" y="174171"/>
            <a:ext cx="374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70C0"/>
                </a:solidFill>
              </a:rPr>
              <a:t>Robert Whitaker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201" y="174172"/>
            <a:ext cx="1437438" cy="2220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19434" y="2394857"/>
            <a:ext cx="1494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B050"/>
                </a:solidFill>
              </a:rPr>
              <a:t>2010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98" y="3899646"/>
            <a:ext cx="1348241" cy="2055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7398" y="5955641"/>
            <a:ext cx="134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00B050"/>
                </a:solidFill>
              </a:rPr>
              <a:t>2001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80257" y="1574553"/>
            <a:ext cx="7483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Finalist for the 1999 Pulitzer Prize for Public Service</a:t>
            </a:r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2255169" y="2210190"/>
            <a:ext cx="7750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1998 National Association of Science Writers’ Science in Society Journalism Award for best magazine article.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9" y="3899646"/>
            <a:ext cx="1372037" cy="20559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4324" y="5955641"/>
            <a:ext cx="100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2015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20115" b="10104"/>
          <a:stretch/>
        </p:blipFill>
        <p:spPr>
          <a:xfrm>
            <a:off x="2998014" y="3899646"/>
            <a:ext cx="6052457" cy="2374546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2604822" y="5341257"/>
            <a:ext cx="697182" cy="1596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38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1" grpId="0"/>
      <p:bldP spid="13" grpId="0"/>
      <p:bldP spid="1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124" y="2217153"/>
            <a:ext cx="223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FF0000"/>
                </a:solidFill>
              </a:rPr>
              <a:t>conspiracy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2309" y="2622311"/>
            <a:ext cx="44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6312" y="1833060"/>
            <a:ext cx="661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4879" y="3039834"/>
            <a:ext cx="250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C00000"/>
                </a:solidFill>
              </a:rPr>
              <a:t>misinform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0974" y="2004972"/>
            <a:ext cx="86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8605" y="352191"/>
            <a:ext cx="3907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solidFill>
                  <a:srgbClr val="0070C0"/>
                </a:solidFill>
              </a:rPr>
              <a:t>Medical profession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66150" y="2412364"/>
            <a:ext cx="149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rgbClr val="7030A0"/>
                </a:solidFill>
              </a:rPr>
              <a:t>mass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1300" y="2846935"/>
            <a:ext cx="13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FF0000"/>
                </a:solidFill>
              </a:rPr>
              <a:t>delusion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93" y="2412364"/>
            <a:ext cx="305364" cy="5699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20" y="1071086"/>
            <a:ext cx="305364" cy="569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48" y="3601584"/>
            <a:ext cx="305364" cy="5699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68" y="2369822"/>
            <a:ext cx="305364" cy="5699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850" y="1217759"/>
            <a:ext cx="305364" cy="5699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68" y="3501499"/>
            <a:ext cx="305364" cy="5699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41" y="2469907"/>
            <a:ext cx="305364" cy="5699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92" y="2412363"/>
            <a:ext cx="305364" cy="5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10" grpId="0"/>
      <p:bldP spid="1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6280" y="274320"/>
            <a:ext cx="498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5600" y="1844060"/>
            <a:ext cx="869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 situation can rightly be called a chemical imbalance illness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171" y="2367320"/>
            <a:ext cx="1097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Unless a pre-existing chemical imbalance has actually been fully established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934" y="2890580"/>
            <a:ext cx="1207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7030A0"/>
                </a:solidFill>
              </a:rPr>
              <a:t>No pre-existing or subsequent chemical imbalance has been established in depression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25600" y="4299210"/>
            <a:ext cx="894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200" dirty="0">
                <a:solidFill>
                  <a:srgbClr val="FF0066"/>
                </a:solidFill>
              </a:rPr>
              <a:t>Depression is </a:t>
            </a:r>
            <a:r>
              <a:rPr lang="en-IE" sz="3200" dirty="0">
                <a:solidFill>
                  <a:srgbClr val="00B0F0"/>
                </a:solidFill>
              </a:rPr>
              <a:t>NOT</a:t>
            </a:r>
            <a:r>
              <a:rPr lang="en-IE" sz="3200" dirty="0">
                <a:solidFill>
                  <a:srgbClr val="FF0066"/>
                </a:solidFill>
              </a:rPr>
              <a:t> a chemical imbalance illness</a:t>
            </a:r>
          </a:p>
        </p:txBody>
      </p:sp>
    </p:spTree>
    <p:extLst>
      <p:ext uri="{BB962C8B-B14F-4D97-AF65-F5344CB8AC3E}">
        <p14:creationId xmlns:p14="http://schemas.microsoft.com/office/powerpoint/2010/main" val="296662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rdinary 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14542</TotalTime>
  <Words>5893</Words>
  <Application>Microsoft Office PowerPoint</Application>
  <PresentationFormat>Widescreen</PresentationFormat>
  <Paragraphs>904</Paragraphs>
  <Slides>97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Baskerville Old Face</vt:lpstr>
      <vt:lpstr>Calibri</vt:lpstr>
      <vt:lpstr>Cambria</vt:lpstr>
      <vt:lpstr>Times New Roman</vt:lpstr>
      <vt:lpstr>Office Theme</vt:lpstr>
      <vt:lpstr>DEPRESSION, A CRITIQUE OF THE PREVAILING VIEW: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Dr. Deborah Serani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DEPRESSION,  A CRITIQUE OF THE PREVAILING VIEW:</dc:title>
  <dc:creator>Terry Lynch</dc:creator>
  <cp:lastModifiedBy>Terry Lynch</cp:lastModifiedBy>
  <cp:revision>436</cp:revision>
  <dcterms:created xsi:type="dcterms:W3CDTF">2016-03-05T17:47:28Z</dcterms:created>
  <dcterms:modified xsi:type="dcterms:W3CDTF">2016-07-31T21:03:25Z</dcterms:modified>
</cp:coreProperties>
</file>