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Yanone Kaffeesatz" charset="1" panose="00000500000000000000"/>
      <p:regular r:id="rId17"/>
    </p:embeddedFont>
    <p:embeddedFont>
      <p:font typeface="Yanone Kaffeesatz Bold" charset="1" panose="00000800000000000000"/>
      <p:regular r:id="rId18"/>
    </p:embeddedFont>
    <p:embeddedFont>
      <p:font typeface="Open Sans" charset="1" panose="00000000000000000000"/>
      <p:regular r:id="rId19"/>
    </p:embeddedFont>
    <p:embeddedFont>
      <p:font typeface="Nourd" charset="1" panose="00000500000000000000"/>
      <p:regular r:id="rId20"/>
    </p:embeddedFont>
    <p:embeddedFont>
      <p:font typeface="Open Sans Bold" charset="1" panose="00000000000000000000"/>
      <p:regular r:id="rId21"/>
    </p:embeddedFont>
    <p:embeddedFont>
      <p:font typeface="Nourd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12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4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97997" y="0"/>
            <a:ext cx="4865158" cy="10287000"/>
            <a:chOff x="0" y="0"/>
            <a:chExt cx="128135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135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D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281358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14511" y="1166104"/>
            <a:ext cx="7644789" cy="8392868"/>
            <a:chOff x="0" y="0"/>
            <a:chExt cx="10193052" cy="111904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791014" y="1249509"/>
              <a:ext cx="4402037" cy="4368466"/>
            </a:xfrm>
            <a:custGeom>
              <a:avLst/>
              <a:gdLst/>
              <a:ahLst/>
              <a:cxnLst/>
              <a:rect r="r" b="b" t="t" l="l"/>
              <a:pathLst>
                <a:path h="4368466" w="4402037">
                  <a:moveTo>
                    <a:pt x="0" y="0"/>
                  </a:moveTo>
                  <a:lnTo>
                    <a:pt x="4402038" y="0"/>
                  </a:lnTo>
                  <a:lnTo>
                    <a:pt x="4402038" y="4368465"/>
                  </a:lnTo>
                  <a:lnTo>
                    <a:pt x="0" y="436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84" r="0" b="-384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375482" y="8521418"/>
              <a:ext cx="2659365" cy="2669073"/>
            </a:xfrm>
            <a:custGeom>
              <a:avLst/>
              <a:gdLst/>
              <a:ahLst/>
              <a:cxnLst/>
              <a:rect r="r" b="b" t="t" l="l"/>
              <a:pathLst>
                <a:path h="2669073" w="2659365">
                  <a:moveTo>
                    <a:pt x="0" y="0"/>
                  </a:moveTo>
                  <a:lnTo>
                    <a:pt x="2659365" y="0"/>
                  </a:lnTo>
                  <a:lnTo>
                    <a:pt x="2659365" y="2669073"/>
                  </a:lnTo>
                  <a:lnTo>
                    <a:pt x="0" y="2669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84" r="0" b="-384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61007" y="0"/>
              <a:ext cx="4342627" cy="3924403"/>
            </a:xfrm>
            <a:custGeom>
              <a:avLst/>
              <a:gdLst/>
              <a:ahLst/>
              <a:cxnLst/>
              <a:rect r="r" b="b" t="t" l="l"/>
              <a:pathLst>
                <a:path h="3924403" w="4342627">
                  <a:moveTo>
                    <a:pt x="0" y="0"/>
                  </a:moveTo>
                  <a:lnTo>
                    <a:pt x="4342627" y="0"/>
                  </a:lnTo>
                  <a:lnTo>
                    <a:pt x="4342627" y="3924403"/>
                  </a:lnTo>
                  <a:lnTo>
                    <a:pt x="0" y="3924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84" r="0" b="-384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705165" y="4443624"/>
              <a:ext cx="3173041" cy="3551387"/>
            </a:xfrm>
            <a:custGeom>
              <a:avLst/>
              <a:gdLst/>
              <a:ahLst/>
              <a:cxnLst/>
              <a:rect r="r" b="b" t="t" l="l"/>
              <a:pathLst>
                <a:path h="3551387" w="3173041">
                  <a:moveTo>
                    <a:pt x="0" y="0"/>
                  </a:moveTo>
                  <a:lnTo>
                    <a:pt x="3173041" y="0"/>
                  </a:lnTo>
                  <a:lnTo>
                    <a:pt x="3173041" y="3551387"/>
                  </a:lnTo>
                  <a:lnTo>
                    <a:pt x="0" y="3551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059" t="-57395" r="-82061" b="-3552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81124" y="6755868"/>
              <a:ext cx="2421818" cy="3100087"/>
            </a:xfrm>
            <a:custGeom>
              <a:avLst/>
              <a:gdLst/>
              <a:ahLst/>
              <a:cxnLst/>
              <a:rect r="r" b="b" t="t" l="l"/>
              <a:pathLst>
                <a:path h="3100087" w="2421818">
                  <a:moveTo>
                    <a:pt x="0" y="0"/>
                  </a:moveTo>
                  <a:lnTo>
                    <a:pt x="2421818" y="0"/>
                  </a:lnTo>
                  <a:lnTo>
                    <a:pt x="2421818" y="3100087"/>
                  </a:lnTo>
                  <a:lnTo>
                    <a:pt x="0" y="310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41833" r="-342971" b="-4106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4631435"/>
              <a:ext cx="3389425" cy="3363576"/>
            </a:xfrm>
            <a:custGeom>
              <a:avLst/>
              <a:gdLst/>
              <a:ahLst/>
              <a:cxnLst/>
              <a:rect r="r" b="b" t="t" l="l"/>
              <a:pathLst>
                <a:path h="3363576" w="3389425">
                  <a:moveTo>
                    <a:pt x="0" y="0"/>
                  </a:moveTo>
                  <a:lnTo>
                    <a:pt x="3389425" y="0"/>
                  </a:lnTo>
                  <a:lnTo>
                    <a:pt x="3389425" y="3363576"/>
                  </a:lnTo>
                  <a:lnTo>
                    <a:pt x="0" y="336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84" r="0" b="-38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22545" y="3623259"/>
            <a:ext cx="9227469" cy="3478559"/>
            <a:chOff x="0" y="0"/>
            <a:chExt cx="12303292" cy="463807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3002570" y="-47625"/>
              <a:ext cx="6923740" cy="1628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375"/>
                </a:lnSpc>
              </a:pPr>
              <a:r>
                <a:rPr lang="en-US" sz="7813">
                  <a:solidFill>
                    <a:srgbClr val="2E2E2E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Aplicaciones de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142875"/>
              <a:ext cx="12303292" cy="4780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506"/>
                </a:lnSpc>
              </a:pPr>
              <a:r>
                <a:rPr lang="en-US" sz="22922">
                  <a:solidFill>
                    <a:srgbClr val="0E719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Microsoft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4210" y="5124450"/>
            <a:ext cx="878311" cy="837140"/>
          </a:xfrm>
          <a:custGeom>
            <a:avLst/>
            <a:gdLst/>
            <a:ahLst/>
            <a:cxnLst/>
            <a:rect r="r" b="b" t="t" l="l"/>
            <a:pathLst>
              <a:path h="837140" w="878311">
                <a:moveTo>
                  <a:pt x="0" y="0"/>
                </a:moveTo>
                <a:lnTo>
                  <a:pt x="878311" y="0"/>
                </a:lnTo>
                <a:lnTo>
                  <a:pt x="878311" y="837140"/>
                </a:lnTo>
                <a:lnTo>
                  <a:pt x="0" y="837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19050"/>
            <a:ext cx="1280156" cy="10267950"/>
          </a:xfrm>
          <a:custGeom>
            <a:avLst/>
            <a:gdLst/>
            <a:ahLst/>
            <a:cxnLst/>
            <a:rect r="r" b="b" t="t" l="l"/>
            <a:pathLst>
              <a:path h="10267950" w="1280156">
                <a:moveTo>
                  <a:pt x="0" y="0"/>
                </a:moveTo>
                <a:lnTo>
                  <a:pt x="1280156" y="0"/>
                </a:lnTo>
                <a:lnTo>
                  <a:pt x="1280156" y="10267950"/>
                </a:lnTo>
                <a:lnTo>
                  <a:pt x="0" y="10267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7260" t="-80871" r="-91227" b="-1736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172200"/>
            <a:ext cx="1222521" cy="1434769"/>
            <a:chOff x="0" y="0"/>
            <a:chExt cx="321981" cy="3778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1981" cy="377882"/>
            </a:xfrm>
            <a:custGeom>
              <a:avLst/>
              <a:gdLst/>
              <a:ahLst/>
              <a:cxnLst/>
              <a:rect r="r" b="b" t="t" l="l"/>
              <a:pathLst>
                <a:path h="377882" w="321981">
                  <a:moveTo>
                    <a:pt x="0" y="0"/>
                  </a:moveTo>
                  <a:lnTo>
                    <a:pt x="321981" y="0"/>
                  </a:lnTo>
                  <a:lnTo>
                    <a:pt x="321981" y="377882"/>
                  </a:lnTo>
                  <a:lnTo>
                    <a:pt x="0" y="377882"/>
                  </a:lnTo>
                  <a:close/>
                </a:path>
              </a:pathLst>
            </a:custGeom>
            <a:solidFill>
              <a:srgbClr val="42B2B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321981" cy="377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9682" y="6359188"/>
            <a:ext cx="1060792" cy="1060792"/>
          </a:xfrm>
          <a:custGeom>
            <a:avLst/>
            <a:gdLst/>
            <a:ahLst/>
            <a:cxnLst/>
            <a:rect r="r" b="b" t="t" l="l"/>
            <a:pathLst>
              <a:path h="1060792" w="1060792">
                <a:moveTo>
                  <a:pt x="0" y="0"/>
                </a:moveTo>
                <a:lnTo>
                  <a:pt x="1060792" y="0"/>
                </a:lnTo>
                <a:lnTo>
                  <a:pt x="1060792" y="1060793"/>
                </a:lnTo>
                <a:lnTo>
                  <a:pt x="0" y="1060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7636" y="7816519"/>
            <a:ext cx="1222521" cy="944683"/>
            <a:chOff x="0" y="0"/>
            <a:chExt cx="321981" cy="2488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1981" cy="248805"/>
            </a:xfrm>
            <a:custGeom>
              <a:avLst/>
              <a:gdLst/>
              <a:ahLst/>
              <a:cxnLst/>
              <a:rect r="r" b="b" t="t" l="l"/>
              <a:pathLst>
                <a:path h="248805" w="321981">
                  <a:moveTo>
                    <a:pt x="0" y="0"/>
                  </a:moveTo>
                  <a:lnTo>
                    <a:pt x="321981" y="0"/>
                  </a:lnTo>
                  <a:lnTo>
                    <a:pt x="321981" y="248805"/>
                  </a:lnTo>
                  <a:lnTo>
                    <a:pt x="0" y="248805"/>
                  </a:lnTo>
                  <a:close/>
                </a:path>
              </a:pathLst>
            </a:custGeom>
            <a:solidFill>
              <a:srgbClr val="42B2B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321981" cy="248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2501" y="7796508"/>
            <a:ext cx="1057518" cy="964694"/>
          </a:xfrm>
          <a:custGeom>
            <a:avLst/>
            <a:gdLst/>
            <a:ahLst/>
            <a:cxnLst/>
            <a:rect r="r" b="b" t="t" l="l"/>
            <a:pathLst>
              <a:path h="964694" w="1057518">
                <a:moveTo>
                  <a:pt x="0" y="0"/>
                </a:moveTo>
                <a:lnTo>
                  <a:pt x="1057518" y="0"/>
                </a:lnTo>
                <a:lnTo>
                  <a:pt x="1057518" y="964694"/>
                </a:lnTo>
                <a:lnTo>
                  <a:pt x="0" y="964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12" t="-40447" r="-31873" b="-28245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443121" y="3959963"/>
            <a:ext cx="12481676" cy="444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Teams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 – Comunicación y colab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oración en equipo.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Outlook 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– Correo electrónic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o y gestión de calendario.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Exchange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– Servicio de correo empresarial av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anzado.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Kaizala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 - Chat móvil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Loop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 - Permite que los equipos planeen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0E7191"/>
                </a:solidFill>
                <a:latin typeface="Nourd Bold"/>
                <a:ea typeface="Nourd Bold"/>
                <a:cs typeface="Nourd Bold"/>
                <a:sym typeface="Nourd Bold"/>
              </a:rPr>
              <a:t>Engage </a:t>
            </a:r>
            <a:r>
              <a:rPr lang="en-US" sz="3089">
                <a:solidFill>
                  <a:srgbClr val="1B1B1B"/>
                </a:solidFill>
                <a:latin typeface="Nourd"/>
                <a:ea typeface="Nourd"/>
                <a:cs typeface="Nourd"/>
                <a:sym typeface="Nourd"/>
              </a:rPr>
              <a:t>- Permite que el equipo interaccione.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79921" y="1174368"/>
            <a:ext cx="13044876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55"/>
              </a:lnSpc>
            </a:pPr>
            <a:r>
              <a:rPr lang="en-US" sz="15712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15712">
                <a:solidFill>
                  <a:srgbClr val="43B1B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COMUNICACIÓN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11441" y="3090404"/>
            <a:ext cx="8444360" cy="56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Nunca la </a:t>
            </a:r>
            <a:r>
              <a:rPr lang="en-US" sz="3029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COMUNICACIÓN </a:t>
            </a: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fue tan importante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19104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412668" y="3645515"/>
            <a:ext cx="2250159" cy="2284425"/>
          </a:xfrm>
          <a:custGeom>
            <a:avLst/>
            <a:gdLst/>
            <a:ahLst/>
            <a:cxnLst/>
            <a:rect r="r" b="b" t="t" l="l"/>
            <a:pathLst>
              <a:path h="2284425" w="2250159">
                <a:moveTo>
                  <a:pt x="0" y="0"/>
                </a:moveTo>
                <a:lnTo>
                  <a:pt x="2250159" y="0"/>
                </a:lnTo>
                <a:lnTo>
                  <a:pt x="2250159" y="2284425"/>
                </a:lnTo>
                <a:lnTo>
                  <a:pt x="0" y="228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53397" y="7365758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Colaboración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689836">
            <a:off x="6017531" y="4971728"/>
            <a:ext cx="2077232" cy="2294227"/>
          </a:xfrm>
          <a:custGeom>
            <a:avLst/>
            <a:gdLst/>
            <a:ahLst/>
            <a:cxnLst/>
            <a:rect r="r" b="b" t="t" l="l"/>
            <a:pathLst>
              <a:path h="2294227" w="2077232">
                <a:moveTo>
                  <a:pt x="0" y="0"/>
                </a:moveTo>
                <a:lnTo>
                  <a:pt x="2077232" y="0"/>
                </a:lnTo>
                <a:lnTo>
                  <a:pt x="2077232" y="2294227"/>
                </a:lnTo>
                <a:lnTo>
                  <a:pt x="0" y="2294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73988" y="5166898"/>
            <a:ext cx="2687826" cy="1884838"/>
          </a:xfrm>
          <a:custGeom>
            <a:avLst/>
            <a:gdLst/>
            <a:ahLst/>
            <a:cxnLst/>
            <a:rect r="r" b="b" t="t" l="l"/>
            <a:pathLst>
              <a:path h="1884838" w="2687826">
                <a:moveTo>
                  <a:pt x="0" y="0"/>
                </a:moveTo>
                <a:lnTo>
                  <a:pt x="2687826" y="0"/>
                </a:lnTo>
                <a:lnTo>
                  <a:pt x="2687826" y="1884838"/>
                </a:lnTo>
                <a:lnTo>
                  <a:pt x="0" y="1884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11011" y="4106803"/>
            <a:ext cx="1555381" cy="1567134"/>
          </a:xfrm>
          <a:custGeom>
            <a:avLst/>
            <a:gdLst/>
            <a:ahLst/>
            <a:cxnLst/>
            <a:rect r="r" b="b" t="t" l="l"/>
            <a:pathLst>
              <a:path h="1567134" w="1555381">
                <a:moveTo>
                  <a:pt x="0" y="0"/>
                </a:moveTo>
                <a:lnTo>
                  <a:pt x="1555381" y="0"/>
                </a:lnTo>
                <a:lnTo>
                  <a:pt x="1555381" y="1567135"/>
                </a:lnTo>
                <a:lnTo>
                  <a:pt x="0" y="1567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6148" y="6996301"/>
            <a:ext cx="3185105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Trabaja en tus documentos desde cualquier dispositivo con conexión a internet.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5951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Accesibilidad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63595" y="8092767"/>
            <a:ext cx="3185105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Edita archivos simultáneamente con tu equipo en Word, Excel y PowerPoint.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30447" y="8083242"/>
            <a:ext cx="3185105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Guarda y sincroniza archivos con 1 TB de almacenamiento por usuario.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20250" y="7356233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Almacenamiento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50293" y="6996301"/>
            <a:ext cx="3185105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 Power Automate para reducir tareas repetitivas y optimizar flujos de trabajo.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40096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Automatización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71620" y="2416003"/>
            <a:ext cx="7944760" cy="201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58"/>
              </a:lnSpc>
            </a:pPr>
            <a:r>
              <a:rPr lang="en-US" sz="12798">
                <a:solidFill>
                  <a:srgbClr val="5E17EB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Ventajas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954110" y="461967"/>
            <a:ext cx="2379781" cy="2663540"/>
          </a:xfrm>
          <a:custGeom>
            <a:avLst/>
            <a:gdLst/>
            <a:ahLst/>
            <a:cxnLst/>
            <a:rect r="r" b="b" t="t" l="l"/>
            <a:pathLst>
              <a:path h="2663540" w="2379781">
                <a:moveTo>
                  <a:pt x="0" y="0"/>
                </a:moveTo>
                <a:lnTo>
                  <a:pt x="2379780" y="0"/>
                </a:lnTo>
                <a:lnTo>
                  <a:pt x="2379780" y="2663541"/>
                </a:lnTo>
                <a:lnTo>
                  <a:pt x="0" y="2663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2059" t="-57395" r="-82061" b="-3552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740150" y="1646617"/>
            <a:ext cx="20341369" cy="19805380"/>
            <a:chOff x="0" y="0"/>
            <a:chExt cx="8347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797" cy="812800"/>
            </a:xfrm>
            <a:custGeom>
              <a:avLst/>
              <a:gdLst/>
              <a:ahLst/>
              <a:cxnLst/>
              <a:rect r="r" b="b" t="t" l="l"/>
              <a:pathLst>
                <a:path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FF68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62" y="47625"/>
              <a:ext cx="678272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750385" y="1934867"/>
            <a:ext cx="9133718" cy="9614440"/>
          </a:xfrm>
          <a:custGeom>
            <a:avLst/>
            <a:gdLst/>
            <a:ahLst/>
            <a:cxnLst/>
            <a:rect r="r" b="b" t="t" l="l"/>
            <a:pathLst>
              <a:path h="9614440" w="9133718">
                <a:moveTo>
                  <a:pt x="0" y="0"/>
                </a:moveTo>
                <a:lnTo>
                  <a:pt x="9133718" y="0"/>
                </a:lnTo>
                <a:lnTo>
                  <a:pt x="9133718" y="9614440"/>
                </a:lnTo>
                <a:lnTo>
                  <a:pt x="0" y="9614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65316" y="4941352"/>
            <a:ext cx="8093984" cy="1327646"/>
            <a:chOff x="0" y="0"/>
            <a:chExt cx="2566788" cy="4210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65316" y="6436885"/>
            <a:ext cx="8093984" cy="1327646"/>
            <a:chOff x="0" y="0"/>
            <a:chExt cx="2566788" cy="4210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65316" y="7930654"/>
            <a:ext cx="8093984" cy="1327646"/>
            <a:chOff x="0" y="0"/>
            <a:chExt cx="2566788" cy="4210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20279" y="5159905"/>
            <a:ext cx="890541" cy="907106"/>
            <a:chOff x="0" y="0"/>
            <a:chExt cx="812800" cy="82791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1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165316" y="2035120"/>
            <a:ext cx="6327579" cy="196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78"/>
              </a:lnSpc>
            </a:pPr>
            <a:r>
              <a:rPr lang="en-US" sz="12398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Copilot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420279" y="6647784"/>
            <a:ext cx="890541" cy="907106"/>
            <a:chOff x="0" y="0"/>
            <a:chExt cx="812800" cy="82791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420279" y="8145531"/>
            <a:ext cx="890541" cy="907106"/>
            <a:chOff x="0" y="0"/>
            <a:chExt cx="812800" cy="82791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3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0673824" y="5407423"/>
            <a:ext cx="5920604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Automatizar tareas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673824" y="6863401"/>
            <a:ext cx="6212595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Generar contenido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73824" y="8320919"/>
            <a:ext cx="6212595" cy="547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Optimizar la productividad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3634126" y="877487"/>
            <a:ext cx="3256970" cy="2943302"/>
          </a:xfrm>
          <a:custGeom>
            <a:avLst/>
            <a:gdLst/>
            <a:ahLst/>
            <a:cxnLst/>
            <a:rect r="r" b="b" t="t" l="l"/>
            <a:pathLst>
              <a:path h="2943302" w="3256970">
                <a:moveTo>
                  <a:pt x="0" y="0"/>
                </a:moveTo>
                <a:lnTo>
                  <a:pt x="3256970" y="0"/>
                </a:lnTo>
                <a:lnTo>
                  <a:pt x="3256970" y="2943302"/>
                </a:lnTo>
                <a:lnTo>
                  <a:pt x="0" y="2943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4" r="0" b="-38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4640" y="2102661"/>
            <a:ext cx="7439360" cy="6081677"/>
          </a:xfrm>
          <a:custGeom>
            <a:avLst/>
            <a:gdLst/>
            <a:ahLst/>
            <a:cxnLst/>
            <a:rect r="r" b="b" t="t" l="l"/>
            <a:pathLst>
              <a:path h="6081677" w="7439360">
                <a:moveTo>
                  <a:pt x="0" y="0"/>
                </a:moveTo>
                <a:lnTo>
                  <a:pt x="7439360" y="0"/>
                </a:lnTo>
                <a:lnTo>
                  <a:pt x="7439360" y="6081678"/>
                </a:lnTo>
                <a:lnTo>
                  <a:pt x="0" y="6081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69282" y="3385286"/>
            <a:ext cx="6802683" cy="2406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29"/>
              </a:lnSpc>
            </a:pPr>
            <a:r>
              <a:rPr lang="en-US" sz="15190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Office 365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70631" cy="4247688"/>
          </a:xfrm>
          <a:custGeom>
            <a:avLst/>
            <a:gdLst/>
            <a:ahLst/>
            <a:cxnLst/>
            <a:rect r="r" b="b" t="t" l="l"/>
            <a:pathLst>
              <a:path h="4247688" w="1270631">
                <a:moveTo>
                  <a:pt x="0" y="0"/>
                </a:moveTo>
                <a:lnTo>
                  <a:pt x="1270631" y="0"/>
                </a:lnTo>
                <a:lnTo>
                  <a:pt x="1270631" y="4247688"/>
                </a:lnTo>
                <a:lnTo>
                  <a:pt x="0" y="4247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499" t="-313463" r="-664451" b="-4184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236" y="0"/>
            <a:ext cx="1273229" cy="839012"/>
            <a:chOff x="0" y="0"/>
            <a:chExt cx="335336" cy="2209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5336" cy="220974"/>
            </a:xfrm>
            <a:custGeom>
              <a:avLst/>
              <a:gdLst/>
              <a:ahLst/>
              <a:cxnLst/>
              <a:rect r="r" b="b" t="t" l="l"/>
              <a:pathLst>
                <a:path h="220974" w="335336">
                  <a:moveTo>
                    <a:pt x="0" y="0"/>
                  </a:moveTo>
                  <a:lnTo>
                    <a:pt x="335336" y="0"/>
                  </a:lnTo>
                  <a:lnTo>
                    <a:pt x="335336" y="220974"/>
                  </a:lnTo>
                  <a:lnTo>
                    <a:pt x="0" y="220974"/>
                  </a:lnTo>
                  <a:close/>
                </a:path>
              </a:pathLst>
            </a:custGeom>
            <a:solidFill>
              <a:srgbClr val="E9A22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35336" cy="2209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12551" y="125258"/>
            <a:ext cx="614825" cy="614825"/>
          </a:xfrm>
          <a:custGeom>
            <a:avLst/>
            <a:gdLst/>
            <a:ahLst/>
            <a:cxnLst/>
            <a:rect r="r" b="b" t="t" l="l"/>
            <a:pathLst>
              <a:path h="614825" w="614825">
                <a:moveTo>
                  <a:pt x="0" y="0"/>
                </a:moveTo>
                <a:lnTo>
                  <a:pt x="614825" y="0"/>
                </a:lnTo>
                <a:lnTo>
                  <a:pt x="614825" y="614825"/>
                </a:lnTo>
                <a:lnTo>
                  <a:pt x="0" y="614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79921" y="1174368"/>
            <a:ext cx="13044876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35"/>
              </a:lnSpc>
            </a:pPr>
            <a:r>
              <a:rPr lang="en-US" sz="16612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16612">
                <a:solidFill>
                  <a:srgbClr val="E9A22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ORGANIZACIÓN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68756" y="3219437"/>
            <a:ext cx="6032348" cy="56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Olvida el </a:t>
            </a:r>
            <a:r>
              <a:rPr lang="en-US" sz="3029" b="true">
                <a:solidFill>
                  <a:srgbClr val="73737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CAOS</a:t>
            </a: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, gestiona equipos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43121" y="4895850"/>
            <a:ext cx="14844879" cy="3348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E9A22C"/>
                </a:solidFill>
                <a:latin typeface="Nourd Bold"/>
                <a:ea typeface="Nourd Bold"/>
                <a:cs typeface="Nourd Bold"/>
                <a:sym typeface="Nourd Bold"/>
              </a:rPr>
              <a:t>Planner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–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Planificación y gestión de tareas en equipo.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E9A22C"/>
                </a:solidFill>
                <a:latin typeface="Nourd Bold"/>
                <a:ea typeface="Nourd Bold"/>
                <a:cs typeface="Nourd Bold"/>
                <a:sym typeface="Nourd Bold"/>
              </a:rPr>
              <a:t>Lists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–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Creación y gestión de listas de datos organizadas.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E9A22C"/>
                </a:solidFill>
                <a:latin typeface="Nourd Bold"/>
                <a:ea typeface="Nourd Bold"/>
                <a:cs typeface="Nourd Bold"/>
                <a:sym typeface="Nourd Bold"/>
              </a:rPr>
              <a:t>Project</a:t>
            </a:r>
            <a:r>
              <a:rPr lang="en-US" sz="3489" b="true">
                <a:solidFill>
                  <a:srgbClr val="2E2E2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Gestión avanzada de proyectos.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E9A22C"/>
                </a:solidFill>
                <a:latin typeface="Nourd Bold"/>
                <a:ea typeface="Nourd Bold"/>
                <a:cs typeface="Nourd Bold"/>
                <a:sym typeface="Nourd Bold"/>
              </a:rPr>
              <a:t>To Do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–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Gestión de tareas personales y recordatorios.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79921" y="1174368"/>
            <a:ext cx="13044876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35"/>
              </a:lnSpc>
            </a:pPr>
            <a:r>
              <a:rPr lang="en-US" sz="16612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16612">
                <a:solidFill>
                  <a:srgbClr val="FF44B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GESTIÓN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76433" y="3182612"/>
            <a:ext cx="4932971" cy="44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364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Controla tu </a:t>
            </a:r>
            <a:r>
              <a:rPr lang="en-US" sz="2364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EMPRESA </a:t>
            </a:r>
            <a:r>
              <a:rPr lang="en-US" sz="2364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y los </a:t>
            </a:r>
            <a:r>
              <a:rPr lang="en-US" sz="2364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3121" y="4895850"/>
            <a:ext cx="14844879" cy="163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FF44B4"/>
                </a:solidFill>
                <a:latin typeface="Nourd Bold"/>
                <a:ea typeface="Nourd Bold"/>
                <a:cs typeface="Nourd Bold"/>
                <a:sym typeface="Nourd Bold"/>
              </a:rPr>
              <a:t>Power BI</a:t>
            </a:r>
            <a:r>
              <a:rPr lang="en-US" sz="3489">
                <a:solidFill>
                  <a:srgbClr val="E9A22C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Análisis de datos y creación de informes interactivo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FF44B4"/>
                </a:solidFill>
                <a:latin typeface="Nourd Bold"/>
                <a:ea typeface="Nourd Bold"/>
                <a:cs typeface="Nourd Bold"/>
                <a:sym typeface="Nourd Bold"/>
              </a:rPr>
              <a:t>Access</a:t>
            </a:r>
            <a:r>
              <a:rPr lang="en-US" sz="3489">
                <a:solidFill>
                  <a:srgbClr val="E9A22C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Creación y gestión de bases de datos.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9525" y="-28575"/>
            <a:ext cx="1280156" cy="5498003"/>
          </a:xfrm>
          <a:custGeom>
            <a:avLst/>
            <a:gdLst/>
            <a:ahLst/>
            <a:cxnLst/>
            <a:rect r="r" b="b" t="t" l="l"/>
            <a:pathLst>
              <a:path h="5498003" w="1280156">
                <a:moveTo>
                  <a:pt x="0" y="0"/>
                </a:moveTo>
                <a:lnTo>
                  <a:pt x="1280156" y="0"/>
                </a:lnTo>
                <a:lnTo>
                  <a:pt x="1280156" y="5498003"/>
                </a:lnTo>
                <a:lnTo>
                  <a:pt x="0" y="549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731" t="-215138" r="-504842" b="-30254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1753" y="-173060"/>
            <a:ext cx="1317462" cy="6403855"/>
          </a:xfrm>
          <a:custGeom>
            <a:avLst/>
            <a:gdLst/>
            <a:ahLst/>
            <a:cxnLst/>
            <a:rect r="r" b="b" t="t" l="l"/>
            <a:pathLst>
              <a:path h="6403855" w="1317462">
                <a:moveTo>
                  <a:pt x="0" y="0"/>
                </a:moveTo>
                <a:lnTo>
                  <a:pt x="1317462" y="0"/>
                </a:lnTo>
                <a:lnTo>
                  <a:pt x="1317462" y="6403855"/>
                </a:lnTo>
                <a:lnTo>
                  <a:pt x="0" y="6403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517" t="-142595" r="-305857" b="-208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44" y="3910716"/>
            <a:ext cx="1154897" cy="1082539"/>
            <a:chOff x="0" y="0"/>
            <a:chExt cx="357167" cy="3347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7167" cy="334789"/>
            </a:xfrm>
            <a:custGeom>
              <a:avLst/>
              <a:gdLst/>
              <a:ahLst/>
              <a:cxnLst/>
              <a:rect r="r" b="b" t="t" l="l"/>
              <a:pathLst>
                <a:path h="334789" w="357167">
                  <a:moveTo>
                    <a:pt x="0" y="0"/>
                  </a:moveTo>
                  <a:lnTo>
                    <a:pt x="357167" y="0"/>
                  </a:lnTo>
                  <a:lnTo>
                    <a:pt x="357167" y="334789"/>
                  </a:lnTo>
                  <a:lnTo>
                    <a:pt x="0" y="334789"/>
                  </a:lnTo>
                  <a:close/>
                </a:path>
              </a:pathLst>
            </a:custGeom>
            <a:solidFill>
              <a:srgbClr val="75558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57167" cy="334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7894" y="4139063"/>
            <a:ext cx="740806" cy="740806"/>
          </a:xfrm>
          <a:custGeom>
            <a:avLst/>
            <a:gdLst/>
            <a:ahLst/>
            <a:cxnLst/>
            <a:rect r="r" b="b" t="t" l="l"/>
            <a:pathLst>
              <a:path h="740806" w="740806">
                <a:moveTo>
                  <a:pt x="0" y="0"/>
                </a:moveTo>
                <a:lnTo>
                  <a:pt x="740806" y="0"/>
                </a:lnTo>
                <a:lnTo>
                  <a:pt x="740806" y="740806"/>
                </a:lnTo>
                <a:lnTo>
                  <a:pt x="0" y="740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79921" y="1155318"/>
            <a:ext cx="13044876" cy="3213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4"/>
              </a:lnSpc>
            </a:pPr>
            <a:r>
              <a:rPr lang="en-US" sz="20411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20411">
                <a:solidFill>
                  <a:srgbClr val="75558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OFIMÁTICA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87013" y="3426617"/>
            <a:ext cx="7949588" cy="57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Office como </a:t>
            </a:r>
            <a:r>
              <a:rPr lang="en-US" sz="3029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SIEMPRE</a:t>
            </a: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, Office como </a:t>
            </a:r>
            <a:r>
              <a:rPr lang="en-US" sz="3029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NUNCA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443121" y="4895850"/>
            <a:ext cx="14844879" cy="420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Word</a:t>
            </a:r>
            <a:r>
              <a:rPr lang="en-US" sz="3489" b="true">
                <a:solidFill>
                  <a:srgbClr val="2E2E2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Procesador de texto para documentos y reportes.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Excel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Hojas de cálculo y análisis de datos.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PowerPoint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Creación de presentaciones.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SharePoint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Gestión y almacenamiento de documentos colaborativos.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Power Pages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- Creación de páginas web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2819353"/>
            <a:ext cx="1154897" cy="1082539"/>
            <a:chOff x="0" y="0"/>
            <a:chExt cx="357167" cy="3347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7167" cy="334789"/>
            </a:xfrm>
            <a:custGeom>
              <a:avLst/>
              <a:gdLst/>
              <a:ahLst/>
              <a:cxnLst/>
              <a:rect r="r" b="b" t="t" l="l"/>
              <a:pathLst>
                <a:path h="334789" w="357167">
                  <a:moveTo>
                    <a:pt x="0" y="0"/>
                  </a:moveTo>
                  <a:lnTo>
                    <a:pt x="357167" y="0"/>
                  </a:lnTo>
                  <a:lnTo>
                    <a:pt x="357167" y="334789"/>
                  </a:lnTo>
                  <a:lnTo>
                    <a:pt x="0" y="334789"/>
                  </a:lnTo>
                  <a:close/>
                </a:path>
              </a:pathLst>
            </a:custGeom>
            <a:solidFill>
              <a:srgbClr val="75558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357167" cy="334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8914" y="2951505"/>
            <a:ext cx="837069" cy="818235"/>
          </a:xfrm>
          <a:custGeom>
            <a:avLst/>
            <a:gdLst/>
            <a:ahLst/>
            <a:cxnLst/>
            <a:rect r="r" b="b" t="t" l="l"/>
            <a:pathLst>
              <a:path h="818235" w="837069">
                <a:moveTo>
                  <a:pt x="0" y="0"/>
                </a:moveTo>
                <a:lnTo>
                  <a:pt x="837069" y="0"/>
                </a:lnTo>
                <a:lnTo>
                  <a:pt x="837069" y="818235"/>
                </a:lnTo>
                <a:lnTo>
                  <a:pt x="0" y="818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1753" y="-173060"/>
            <a:ext cx="1317462" cy="6403855"/>
          </a:xfrm>
          <a:custGeom>
            <a:avLst/>
            <a:gdLst/>
            <a:ahLst/>
            <a:cxnLst/>
            <a:rect r="r" b="b" t="t" l="l"/>
            <a:pathLst>
              <a:path h="6403855" w="1317462">
                <a:moveTo>
                  <a:pt x="0" y="0"/>
                </a:moveTo>
                <a:lnTo>
                  <a:pt x="1317462" y="0"/>
                </a:lnTo>
                <a:lnTo>
                  <a:pt x="1317462" y="6403855"/>
                </a:lnTo>
                <a:lnTo>
                  <a:pt x="0" y="6403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517" t="-142595" r="-305857" b="-208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44" y="3910716"/>
            <a:ext cx="1154897" cy="1082539"/>
            <a:chOff x="0" y="0"/>
            <a:chExt cx="357167" cy="3347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7167" cy="334789"/>
            </a:xfrm>
            <a:custGeom>
              <a:avLst/>
              <a:gdLst/>
              <a:ahLst/>
              <a:cxnLst/>
              <a:rect r="r" b="b" t="t" l="l"/>
              <a:pathLst>
                <a:path h="334789" w="357167">
                  <a:moveTo>
                    <a:pt x="0" y="0"/>
                  </a:moveTo>
                  <a:lnTo>
                    <a:pt x="357167" y="0"/>
                  </a:lnTo>
                  <a:lnTo>
                    <a:pt x="357167" y="334789"/>
                  </a:lnTo>
                  <a:lnTo>
                    <a:pt x="0" y="334789"/>
                  </a:lnTo>
                  <a:close/>
                </a:path>
              </a:pathLst>
            </a:custGeom>
            <a:solidFill>
              <a:srgbClr val="75558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57167" cy="3347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7894" y="4139063"/>
            <a:ext cx="740806" cy="740806"/>
          </a:xfrm>
          <a:custGeom>
            <a:avLst/>
            <a:gdLst/>
            <a:ahLst/>
            <a:cxnLst/>
            <a:rect r="r" b="b" t="t" l="l"/>
            <a:pathLst>
              <a:path h="740806" w="740806">
                <a:moveTo>
                  <a:pt x="0" y="0"/>
                </a:moveTo>
                <a:lnTo>
                  <a:pt x="740806" y="0"/>
                </a:lnTo>
                <a:lnTo>
                  <a:pt x="740806" y="740806"/>
                </a:lnTo>
                <a:lnTo>
                  <a:pt x="0" y="740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1753" y="0"/>
            <a:ext cx="1284361" cy="6034115"/>
            <a:chOff x="0" y="0"/>
            <a:chExt cx="338268" cy="158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8268" cy="1589232"/>
            </a:xfrm>
            <a:custGeom>
              <a:avLst/>
              <a:gdLst/>
              <a:ahLst/>
              <a:cxnLst/>
              <a:rect r="r" b="b" t="t" l="l"/>
              <a:pathLst>
                <a:path h="1589232" w="338268">
                  <a:moveTo>
                    <a:pt x="0" y="0"/>
                  </a:moveTo>
                  <a:lnTo>
                    <a:pt x="338268" y="0"/>
                  </a:lnTo>
                  <a:lnTo>
                    <a:pt x="338268" y="1589232"/>
                  </a:lnTo>
                  <a:lnTo>
                    <a:pt x="0" y="1589232"/>
                  </a:lnTo>
                  <a:close/>
                </a:path>
              </a:pathLst>
            </a:custGeom>
            <a:solidFill>
              <a:srgbClr val="268C3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38268" cy="1589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552912">
            <a:off x="-1218568" y="4674927"/>
            <a:ext cx="3218035" cy="1609018"/>
            <a:chOff x="0" y="0"/>
            <a:chExt cx="812800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68C3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52400" y="0"/>
              <a:ext cx="5080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7340" y="476603"/>
            <a:ext cx="784105" cy="793015"/>
          </a:xfrm>
          <a:custGeom>
            <a:avLst/>
            <a:gdLst/>
            <a:ahLst/>
            <a:cxnLst/>
            <a:rect r="r" b="b" t="t" l="l"/>
            <a:pathLst>
              <a:path h="793015" w="784105">
                <a:moveTo>
                  <a:pt x="0" y="0"/>
                </a:moveTo>
                <a:lnTo>
                  <a:pt x="784105" y="0"/>
                </a:lnTo>
                <a:lnTo>
                  <a:pt x="784105" y="793015"/>
                </a:lnTo>
                <a:lnTo>
                  <a:pt x="0" y="793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7340" y="1654328"/>
            <a:ext cx="831360" cy="571893"/>
          </a:xfrm>
          <a:custGeom>
            <a:avLst/>
            <a:gdLst/>
            <a:ahLst/>
            <a:cxnLst/>
            <a:rect r="r" b="b" t="t" l="l"/>
            <a:pathLst>
              <a:path h="571893" w="831360">
                <a:moveTo>
                  <a:pt x="0" y="0"/>
                </a:moveTo>
                <a:lnTo>
                  <a:pt x="831360" y="0"/>
                </a:lnTo>
                <a:lnTo>
                  <a:pt x="831360" y="571894"/>
                </a:lnTo>
                <a:lnTo>
                  <a:pt x="0" y="571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865" r="0" b="-2650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2894" y="2645322"/>
            <a:ext cx="960252" cy="767092"/>
          </a:xfrm>
          <a:custGeom>
            <a:avLst/>
            <a:gdLst/>
            <a:ahLst/>
            <a:cxnLst/>
            <a:rect r="r" b="b" t="t" l="l"/>
            <a:pathLst>
              <a:path h="767092" w="960252">
                <a:moveTo>
                  <a:pt x="0" y="0"/>
                </a:moveTo>
                <a:lnTo>
                  <a:pt x="960252" y="0"/>
                </a:lnTo>
                <a:lnTo>
                  <a:pt x="960252" y="767092"/>
                </a:lnTo>
                <a:lnTo>
                  <a:pt x="0" y="767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783" r="-6146" b="-12091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084" y="3723383"/>
            <a:ext cx="831360" cy="831360"/>
          </a:xfrm>
          <a:custGeom>
            <a:avLst/>
            <a:gdLst/>
            <a:ahLst/>
            <a:cxnLst/>
            <a:rect r="r" b="b" t="t" l="l"/>
            <a:pathLst>
              <a:path h="831360" w="831360">
                <a:moveTo>
                  <a:pt x="0" y="0"/>
                </a:moveTo>
                <a:lnTo>
                  <a:pt x="831361" y="0"/>
                </a:lnTo>
                <a:lnTo>
                  <a:pt x="831361" y="831361"/>
                </a:lnTo>
                <a:lnTo>
                  <a:pt x="0" y="83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639" y="4879869"/>
            <a:ext cx="895806" cy="781591"/>
          </a:xfrm>
          <a:custGeom>
            <a:avLst/>
            <a:gdLst/>
            <a:ahLst/>
            <a:cxnLst/>
            <a:rect r="r" b="b" t="t" l="l"/>
            <a:pathLst>
              <a:path h="781591" w="895806">
                <a:moveTo>
                  <a:pt x="0" y="0"/>
                </a:moveTo>
                <a:lnTo>
                  <a:pt x="895806" y="0"/>
                </a:lnTo>
                <a:lnTo>
                  <a:pt x="895806" y="781591"/>
                </a:lnTo>
                <a:lnTo>
                  <a:pt x="0" y="7815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879921" y="1155318"/>
            <a:ext cx="13044876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94"/>
              </a:lnSpc>
            </a:pPr>
            <a:r>
              <a:rPr lang="en-US" sz="19911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19911">
                <a:solidFill>
                  <a:srgbClr val="268C3A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FORMACIÓN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90915" y="3491933"/>
            <a:ext cx="9949290" cy="57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Aprende algo nuevo cada día y mejora tu productividad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43121" y="4895850"/>
            <a:ext cx="14844879" cy="420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268C3A"/>
                </a:solidFill>
                <a:latin typeface="Nourd Bold"/>
                <a:ea typeface="Nourd Bold"/>
                <a:cs typeface="Nourd Bold"/>
                <a:sym typeface="Nourd Bold"/>
              </a:rPr>
              <a:t>Viva Learning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 b="true">
                <a:solidFill>
                  <a:srgbClr val="2E2E2E"/>
                </a:solidFill>
                <a:latin typeface="Nourd Bold"/>
                <a:ea typeface="Nourd Bold"/>
                <a:cs typeface="Nourd Bold"/>
                <a:sym typeface="Nourd Bold"/>
              </a:rPr>
              <a:t>–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Plataforma de formación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268C3A"/>
                </a:solidFill>
                <a:latin typeface="Nourd Bold"/>
                <a:ea typeface="Nourd Bold"/>
                <a:cs typeface="Nourd Bold"/>
                <a:sym typeface="Nourd Bold"/>
              </a:rPr>
              <a:t>Reading Coach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Práctica de fluidez de lectura con IA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268C3A"/>
                </a:solidFill>
                <a:latin typeface="Nourd Bold"/>
                <a:ea typeface="Nourd Bold"/>
                <a:cs typeface="Nourd Bold"/>
                <a:sym typeface="Nourd Bold"/>
              </a:rPr>
              <a:t>Reflect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Bienestar y aprendizaje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268C3A"/>
                </a:solidFill>
                <a:latin typeface="Nourd Bold"/>
                <a:ea typeface="Nourd Bold"/>
                <a:cs typeface="Nourd Bold"/>
                <a:sym typeface="Nourd Bold"/>
              </a:rPr>
              <a:t>Stream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– Comparte videos y presentaciones</a:t>
            </a:r>
          </a:p>
          <a:p>
            <a:pPr algn="l">
              <a:lnSpc>
                <a:spcPts val="6770"/>
              </a:lnSpc>
            </a:pPr>
            <a:r>
              <a:rPr lang="en-US" sz="3489" b="true">
                <a:solidFill>
                  <a:srgbClr val="268C3A"/>
                </a:solidFill>
                <a:latin typeface="Nourd Bold"/>
                <a:ea typeface="Nourd Bold"/>
                <a:cs typeface="Nourd Bold"/>
                <a:sym typeface="Nourd Bold"/>
              </a:rPr>
              <a:t>Sway</a:t>
            </a:r>
            <a:r>
              <a:rPr lang="en-US" sz="3489" b="true">
                <a:solidFill>
                  <a:srgbClr val="75558E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34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- Crea presentaciones interactivas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9050"/>
            <a:ext cx="1299206" cy="8327942"/>
          </a:xfrm>
          <a:custGeom>
            <a:avLst/>
            <a:gdLst/>
            <a:ahLst/>
            <a:cxnLst/>
            <a:rect r="r" b="b" t="t" l="l"/>
            <a:pathLst>
              <a:path h="8327942" w="1299206">
                <a:moveTo>
                  <a:pt x="0" y="0"/>
                </a:moveTo>
                <a:lnTo>
                  <a:pt x="1299206" y="0"/>
                </a:lnTo>
                <a:lnTo>
                  <a:pt x="1299206" y="8327942"/>
                </a:lnTo>
                <a:lnTo>
                  <a:pt x="0" y="832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2652" t="-112019" r="-220311" b="-2035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926880"/>
            <a:ext cx="1168860" cy="1045167"/>
            <a:chOff x="0" y="0"/>
            <a:chExt cx="307848" cy="2752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7848" cy="275270"/>
            </a:xfrm>
            <a:custGeom>
              <a:avLst/>
              <a:gdLst/>
              <a:ahLst/>
              <a:cxnLst/>
              <a:rect r="r" b="b" t="t" l="l"/>
              <a:pathLst>
                <a:path h="275270" w="307848">
                  <a:moveTo>
                    <a:pt x="0" y="0"/>
                  </a:moveTo>
                  <a:lnTo>
                    <a:pt x="307848" y="0"/>
                  </a:lnTo>
                  <a:lnTo>
                    <a:pt x="307848" y="275270"/>
                  </a:lnTo>
                  <a:lnTo>
                    <a:pt x="0" y="275270"/>
                  </a:lnTo>
                  <a:close/>
                </a:path>
              </a:pathLst>
            </a:custGeom>
            <a:solidFill>
              <a:srgbClr val="315C9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07848" cy="275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0389" y="4030893"/>
            <a:ext cx="878311" cy="837140"/>
          </a:xfrm>
          <a:custGeom>
            <a:avLst/>
            <a:gdLst/>
            <a:ahLst/>
            <a:cxnLst/>
            <a:rect r="r" b="b" t="t" l="l"/>
            <a:pathLst>
              <a:path h="837140" w="878311">
                <a:moveTo>
                  <a:pt x="0" y="0"/>
                </a:moveTo>
                <a:lnTo>
                  <a:pt x="878311" y="0"/>
                </a:lnTo>
                <a:lnTo>
                  <a:pt x="878311" y="837140"/>
                </a:lnTo>
                <a:lnTo>
                  <a:pt x="0" y="837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79921" y="1174368"/>
            <a:ext cx="13044876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55"/>
              </a:lnSpc>
            </a:pPr>
            <a:r>
              <a:rPr lang="en-US" sz="15712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Apps </a:t>
            </a:r>
            <a:r>
              <a:rPr lang="en-US" sz="15712">
                <a:solidFill>
                  <a:srgbClr val="315C9B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PRODUCTIVIDAD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43121" y="4056360"/>
            <a:ext cx="14844879" cy="519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OneDrive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 - Almacenamiento en la nube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Power Apps 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- Crea apps a medida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Power Automate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 - Creación de flujos de trabajo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Forms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 – Creación de formularios y encuestas.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Visio </a:t>
            </a:r>
            <a:r>
              <a:rPr lang="en-US" sz="3089" b="true">
                <a:solidFill>
                  <a:srgbClr val="2E2E2E"/>
                </a:solidFill>
                <a:latin typeface="Nourd Bold"/>
                <a:ea typeface="Nourd Bold"/>
                <a:cs typeface="Nourd Bold"/>
                <a:sym typeface="Nourd Bold"/>
              </a:rPr>
              <a:t>– 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Simplifique la comunicación con diagramas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OneNote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 – Bloc de notas digital para organizar ideas.</a:t>
            </a:r>
          </a:p>
          <a:p>
            <a:pPr algn="l">
              <a:lnSpc>
                <a:spcPts val="5994"/>
              </a:lnSpc>
            </a:pPr>
            <a:r>
              <a:rPr lang="en-US" sz="3089" b="true">
                <a:solidFill>
                  <a:srgbClr val="315C9B"/>
                </a:solidFill>
                <a:latin typeface="Nourd Bold"/>
                <a:ea typeface="Nourd Bold"/>
                <a:cs typeface="Nourd Bold"/>
                <a:sym typeface="Nourd Bold"/>
              </a:rPr>
              <a:t>WhiteBoard</a:t>
            </a:r>
            <a:r>
              <a:rPr lang="en-US" sz="308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 - Pizarra online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46848" y="686556"/>
            <a:ext cx="4403724" cy="56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7"/>
              </a:lnSpc>
            </a:pPr>
            <a:r>
              <a:rPr lang="en-US" sz="3029" b="true">
                <a:solidFill>
                  <a:srgbClr val="6C7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OPTIMIZA </a:t>
            </a:r>
            <a:r>
              <a:rPr lang="en-US" sz="3029">
                <a:solidFill>
                  <a:srgbClr val="6C7077"/>
                </a:solidFill>
                <a:latin typeface="Open Sans"/>
                <a:ea typeface="Open Sans"/>
                <a:cs typeface="Open Sans"/>
                <a:sym typeface="Open Sans"/>
              </a:rPr>
              <a:t>tus procesos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69775" y="3028368"/>
            <a:ext cx="6780797" cy="12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7"/>
              </a:lnSpc>
              <a:spcBef>
                <a:spcPct val="0"/>
              </a:spcBef>
            </a:pPr>
            <a:r>
              <a:rPr lang="en-US" sz="7592" spc="1025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Y COLABORACIÓN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DAGjHtuaguA</dc:identifier>
  <dcterms:modified xsi:type="dcterms:W3CDTF">2011-08-01T06:04:30Z</dcterms:modified>
  <cp:revision>1</cp:revision>
  <dc:title>Apps de</dc:title>
</cp:coreProperties>
</file>