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embeddedFontLst>
    <p:embeddedFont>
      <p:font typeface="Helvetica Neue"/>
      <p:regular r:id="rId9"/>
      <p:bold r:id="rId10"/>
      <p:italic r:id="rId11"/>
      <p:boldItalic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hzs8waR2Ml3vfQgOZafqdG0Ub+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3033ED-9B96-4DEB-BA95-35B1D536CF34}">
  <a:tblStyle styleId="{A43033ED-9B96-4DEB-BA95-35B1D536CF34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F7E7"/>
          </a:solidFill>
        </a:fill>
      </a:tcStyle>
    </a:wholeTbl>
    <a:band1H>
      <a:tcTxStyle/>
      <a:tcStyle>
        <a:fill>
          <a:solidFill>
            <a:srgbClr val="E2EFCC"/>
          </a:solidFill>
        </a:fill>
      </a:tcStyle>
    </a:band1H>
    <a:band2H>
      <a:tcTxStyle/>
    </a:band2H>
    <a:band1V>
      <a:tcTxStyle/>
      <a:tcStyle>
        <a:fill>
          <a:solidFill>
            <a:srgbClr val="E2EFCC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italic.fntdata"/><Relationship Id="rId10" Type="http://schemas.openxmlformats.org/officeDocument/2006/relationships/font" Target="fonts/HelveticaNeue-bold.fntdata"/><Relationship Id="rId13" Type="http://schemas.openxmlformats.org/officeDocument/2006/relationships/font" Target="fonts/CenturyGothic-regular.fntdata"/><Relationship Id="rId12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HelveticaNeue-regular.fntdata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6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8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8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8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8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8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9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19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9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9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19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9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9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9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9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12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4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4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6666"/>
                </a:srgbClr>
              </a:gs>
              <a:gs pos="36000">
                <a:srgbClr val="78C4F1">
                  <a:alpha val="5882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4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4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title"/>
          </p:nvPr>
        </p:nvSpPr>
        <p:spPr>
          <a:xfrm>
            <a:off x="1303336" y="2805393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IN" sz="5400"/>
              <a:t>Business Model Canvas</a:t>
            </a:r>
            <a:endParaRPr/>
          </a:p>
        </p:txBody>
      </p:sp>
      <p:pic>
        <p:nvPicPr>
          <p:cNvPr descr="Boeing logo"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211" y="286666"/>
            <a:ext cx="23812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7701650" y="5633350"/>
            <a:ext cx="4204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500">
                <a:solidFill>
                  <a:srgbClr val="00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JayakumarLoganathan</a:t>
            </a:r>
            <a:endParaRPr b="1" sz="2500">
              <a:solidFill>
                <a:srgbClr val="00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/>
        </p:nvSpPr>
        <p:spPr>
          <a:xfrm>
            <a:off x="354563" y="1007706"/>
            <a:ext cx="1642187" cy="210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55" name="Google Shape;155;p2"/>
          <p:cNvGraphicFramePr/>
          <p:nvPr/>
        </p:nvGraphicFramePr>
        <p:xfrm>
          <a:off x="212267" y="10773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{A43033ED-9B96-4DEB-BA95-35B1D536CF34}</a:tableStyleId>
              </a:tblPr>
              <a:tblGrid>
                <a:gridCol w="1505150"/>
              </a:tblGrid>
              <a:tr h="193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IN" sz="1100" u="none" cap="none" strike="noStrike">
                          <a:solidFill>
                            <a:schemeClr val="dk1"/>
                          </a:solidFill>
                          <a:highlight>
                            <a:srgbClr val="00FF00"/>
                          </a:highlight>
                        </a:rPr>
                        <a:t>Key Partners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highlight>
                          <a:srgbClr val="00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71450" lvl="0" marL="17145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IN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Aircraft Engine suppliers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IN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Components and parts suppliers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IN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Aerostructure suppliers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IN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Space agencies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IN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vendors 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Char char="•"/>
                      </a:pPr>
                      <a:r>
                        <a:rPr b="1" lang="en-IN" sz="1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Intermediate traders</a:t>
                      </a:r>
                      <a:endParaRPr/>
                    </a:p>
                  </a:txBody>
                  <a:tcPr marT="0" marB="0" marR="71750" marL="68575"/>
                </a:tc>
              </a:tr>
            </a:tbl>
          </a:graphicData>
        </a:graphic>
      </p:graphicFrame>
      <p:sp>
        <p:nvSpPr>
          <p:cNvPr id="156" name="Google Shape;156;p2"/>
          <p:cNvSpPr txBox="1"/>
          <p:nvPr/>
        </p:nvSpPr>
        <p:spPr>
          <a:xfrm>
            <a:off x="8879634" y="814776"/>
            <a:ext cx="2174034" cy="1931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1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Customer Segments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Commercial Aviation corporates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Air defence from Air force of various countries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Space agencies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2202022" y="793100"/>
            <a:ext cx="2177100" cy="30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1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Key Activities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Assembling the air crafts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Commercial aircrafts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Defence aircrafts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Space products like </a:t>
            </a: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spacecrafts</a:t>
            </a: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satellites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Software development 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 control systems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Simulations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delivery 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services</a:t>
            </a:r>
            <a:endParaRPr/>
          </a:p>
        </p:txBody>
      </p:sp>
      <p:sp>
        <p:nvSpPr>
          <p:cNvPr id="158" name="Google Shape;158;p2"/>
          <p:cNvSpPr txBox="1"/>
          <p:nvPr/>
        </p:nvSpPr>
        <p:spPr>
          <a:xfrm>
            <a:off x="4379166" y="942420"/>
            <a:ext cx="2174034" cy="22038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1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Value Propositions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Engineering excellence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 on safety, quality, integrity and sustainability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Brand status 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performances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6705600" y="897957"/>
            <a:ext cx="2174034" cy="2318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1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Customer Relationships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Customers from more than 150 countries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services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focus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 Governance </a:t>
            </a:r>
            <a:endParaRPr/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"/>
          <p:cNvSpPr txBox="1"/>
          <p:nvPr/>
        </p:nvSpPr>
        <p:spPr>
          <a:xfrm>
            <a:off x="212270" y="3789191"/>
            <a:ext cx="21741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1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Key Resources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Aero designs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Business models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Innovative resources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 and Physical resources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4399384" y="3208701"/>
            <a:ext cx="1939211" cy="1853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1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Channels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62 offices in 62 countries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Intermediate traders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Aviation intuitions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Space agencies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6940423" y="3216220"/>
            <a:ext cx="1939200" cy="28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1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Cost Structure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Manufacturing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Assembling operations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 and other resource management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Marketing and </a:t>
            </a: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Advertising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Campaigning 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management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Simulation models</a:t>
            </a:r>
            <a:endParaRPr/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"/>
          <p:cNvSpPr txBox="1"/>
          <p:nvPr/>
        </p:nvSpPr>
        <p:spPr>
          <a:xfrm>
            <a:off x="9481462" y="2503263"/>
            <a:ext cx="1842792" cy="1285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1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Revenue Systems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sales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services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2728434" y="4557103"/>
            <a:ext cx="184279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1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Net Income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2019  - $76599 millions 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  - $58158 millions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2021  - $62,286 millions</a:t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9212039" y="3664050"/>
            <a:ext cx="2519400" cy="30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1100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Strategies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President and CEO </a:t>
            </a: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i="0" lang="en-IN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David L. Calhoun</a:t>
            </a:r>
            <a:endParaRPr b="1"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People working together as a global enterprise for aerospace industry leadership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 leadership strategy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Boeing’s customer-knowledge and engineering excellency</a:t>
            </a:r>
            <a:endParaRPr/>
          </a:p>
          <a:p>
            <a:pPr indent="-17145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n-I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trategizing the production pattern</a:t>
            </a:r>
            <a:endParaRPr/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1714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"/>
          <p:cNvSpPr txBox="1"/>
          <p:nvPr>
            <p:ph type="ctrTitle"/>
          </p:nvPr>
        </p:nvSpPr>
        <p:spPr>
          <a:xfrm>
            <a:off x="212273" y="-69229"/>
            <a:ext cx="113646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IN" sz="4000"/>
              <a:t>Business Model Canvas</a:t>
            </a:r>
            <a:endParaRPr/>
          </a:p>
        </p:txBody>
      </p:sp>
      <p:pic>
        <p:nvPicPr>
          <p:cNvPr descr="Boeing logo" id="167" name="Google Shape;1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275" y="34100"/>
            <a:ext cx="1842800" cy="9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>
            <p:ph type="title"/>
          </p:nvPr>
        </p:nvSpPr>
        <p:spPr>
          <a:xfrm>
            <a:off x="1150936" y="249106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IN"/>
              <a:t>To be continue …</a:t>
            </a:r>
            <a:endParaRPr/>
          </a:p>
        </p:txBody>
      </p:sp>
      <p:pic>
        <p:nvPicPr>
          <p:cNvPr descr="Boeing logo" id="173" name="Google Shape;1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911" y="123391"/>
            <a:ext cx="23812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2022-05-07T18:12:55Z</dcterms:created>
  <dc:creator>Jayakumar Loganathan</dc:creator>
</cp:coreProperties>
</file>