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56" r:id="rId2"/>
    <p:sldId id="357" r:id="rId3"/>
    <p:sldId id="358" r:id="rId4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D77"/>
    <a:srgbClr val="F48277"/>
    <a:srgbClr val="EEC047"/>
    <a:srgbClr val="91A7C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60" autoAdjust="0"/>
    <p:restoredTop sz="94660"/>
  </p:normalViewPr>
  <p:slideViewPr>
    <p:cSldViewPr>
      <p:cViewPr>
        <p:scale>
          <a:sx n="66" d="100"/>
          <a:sy n="66" d="100"/>
        </p:scale>
        <p:origin x="-1596" y="-3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C2E11-D159-47AA-89F1-3E8F0AF152F2}" type="datetimeFigureOut">
              <a:rPr lang="en-US" smtClean="0"/>
              <a:pPr/>
              <a:t>30/11/2019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27A03-77D1-4261-8213-90BA5675A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9474" y="162055"/>
            <a:ext cx="100144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30/11/2019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30/11/2019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91995" y="7056018"/>
            <a:ext cx="761904" cy="4380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9474" y="162055"/>
            <a:ext cx="2113915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292A2B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240" y="2025086"/>
            <a:ext cx="9782919" cy="3378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Futura Lt BT"/>
                <a:cs typeface="Futura Lt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41300" y="7316762"/>
            <a:ext cx="2903220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5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474" y="162055"/>
            <a:ext cx="230314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Field Work  </a:t>
            </a:r>
            <a:r>
              <a:rPr spc="-5" dirty="0"/>
              <a:t>Deliverables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9" y="196286"/>
            <a:ext cx="5012001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Observation</a:t>
            </a:r>
            <a:r>
              <a:rPr sz="2000" b="1" spc="-10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Canvas</a:t>
            </a:r>
            <a:endParaRPr sz="2000" dirty="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>
                <a:latin typeface="Futura Lt BT"/>
                <a:cs typeface="Futura Lt BT"/>
              </a:rPr>
              <a:t>60</a:t>
            </a:r>
            <a:r>
              <a:rPr sz="2500" spc="-15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observations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sz="2500" dirty="0">
                <a:latin typeface="Futura Lt BT"/>
                <a:cs typeface="Futura Lt BT"/>
              </a:rPr>
              <a:t>8</a:t>
            </a:r>
            <a:r>
              <a:rPr sz="2500" spc="-15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clusters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sz="2500" dirty="0">
                <a:latin typeface="Futura Lt BT"/>
                <a:cs typeface="Futura Lt BT"/>
              </a:rPr>
              <a:t>5 </a:t>
            </a:r>
            <a:r>
              <a:rPr sz="2000" spc="-5" dirty="0">
                <a:latin typeface="Futura Lt BT"/>
                <a:cs typeface="Futura Lt BT"/>
              </a:rPr>
              <a:t>deep </a:t>
            </a:r>
            <a:r>
              <a:rPr sz="2000" dirty="0">
                <a:latin typeface="Futura Lt BT"/>
                <a:cs typeface="Futura Lt BT"/>
              </a:rPr>
              <a:t>insights</a:t>
            </a:r>
            <a:r>
              <a:rPr sz="2000" spc="-17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(pain/possibility)</a:t>
            </a: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sz="2000" b="1" spc="-5" dirty="0">
                <a:latin typeface="Futura Hv BT"/>
                <a:cs typeface="Futura Hv BT"/>
              </a:rPr>
              <a:t>Empathy Canvas </a:t>
            </a:r>
            <a:r>
              <a:rPr sz="2000" i="1" spc="-5" dirty="0">
                <a:latin typeface="Futura Lt BT"/>
                <a:cs typeface="Futura Lt BT"/>
              </a:rPr>
              <a:t>(2 </a:t>
            </a:r>
            <a:r>
              <a:rPr sz="2000" i="1" dirty="0">
                <a:latin typeface="Futura Lt BT"/>
                <a:cs typeface="Futura Lt BT"/>
              </a:rPr>
              <a:t>charts </a:t>
            </a:r>
            <a:r>
              <a:rPr sz="2000" i="1" spc="-5" dirty="0">
                <a:latin typeface="Futura Lt BT"/>
                <a:cs typeface="Futura Lt BT"/>
              </a:rPr>
              <a:t>per</a:t>
            </a:r>
            <a:r>
              <a:rPr sz="2000" i="1" spc="-40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group)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>
                <a:latin typeface="Futura Lt BT"/>
                <a:cs typeface="Futura Lt BT"/>
              </a:rPr>
              <a:t>60</a:t>
            </a:r>
            <a:r>
              <a:rPr sz="2500" spc="-15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observations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sz="2500" dirty="0">
                <a:latin typeface="Futura Lt BT"/>
                <a:cs typeface="Futura Lt BT"/>
              </a:rPr>
              <a:t>8</a:t>
            </a:r>
            <a:r>
              <a:rPr sz="2500" spc="-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clusters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sz="2500" dirty="0">
                <a:latin typeface="Futura Lt BT"/>
                <a:cs typeface="Futura Lt BT"/>
              </a:rPr>
              <a:t>5 </a:t>
            </a:r>
            <a:r>
              <a:rPr sz="2000" spc="-5" dirty="0">
                <a:latin typeface="Futura Lt BT"/>
                <a:cs typeface="Futura Lt BT"/>
              </a:rPr>
              <a:t>deep </a:t>
            </a:r>
            <a:r>
              <a:rPr sz="2000" dirty="0">
                <a:latin typeface="Futura Lt BT"/>
                <a:cs typeface="Futura Lt BT"/>
              </a:rPr>
              <a:t>insights</a:t>
            </a:r>
            <a:r>
              <a:rPr sz="2000" spc="-3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(pain/possibility)</a:t>
            </a:r>
          </a:p>
          <a:p>
            <a:pPr marL="12700">
              <a:lnSpc>
                <a:spcPct val="100000"/>
              </a:lnSpc>
            </a:pPr>
            <a:r>
              <a:rPr sz="2500" dirty="0">
                <a:latin typeface="Futura Lt BT"/>
                <a:cs typeface="Futura Lt BT"/>
              </a:rPr>
              <a:t>2 </a:t>
            </a:r>
            <a:r>
              <a:rPr sz="2000" spc="-5" dirty="0">
                <a:latin typeface="Futura Lt BT"/>
                <a:cs typeface="Futura Lt BT"/>
              </a:rPr>
              <a:t>Journey</a:t>
            </a:r>
            <a:r>
              <a:rPr sz="2000" spc="-1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Map</a:t>
            </a:r>
          </a:p>
          <a:p>
            <a:pPr marL="12700">
              <a:lnSpc>
                <a:spcPct val="100000"/>
              </a:lnSpc>
            </a:pPr>
            <a:r>
              <a:rPr sz="2500" dirty="0">
                <a:latin typeface="Futura Lt BT"/>
                <a:cs typeface="Futura Lt BT"/>
              </a:rPr>
              <a:t>4</a:t>
            </a:r>
            <a:r>
              <a:rPr sz="2500" spc="-150" dirty="0">
                <a:latin typeface="Futura Lt BT"/>
                <a:cs typeface="Futura Lt BT"/>
              </a:rPr>
              <a:t> </a:t>
            </a:r>
            <a:r>
              <a:rPr sz="2000" spc="-20" dirty="0">
                <a:latin typeface="Futura Lt BT"/>
                <a:cs typeface="Futura Lt BT"/>
              </a:rPr>
              <a:t>Persona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sz="2000" i="1" dirty="0">
                <a:latin typeface="Futura Lt BT"/>
                <a:cs typeface="Futura Lt BT"/>
              </a:rPr>
              <a:t>2 min. audio-visual </a:t>
            </a:r>
            <a:r>
              <a:rPr sz="2000" i="1" spc="-5" dirty="0">
                <a:latin typeface="Futura Lt BT"/>
                <a:cs typeface="Futura Lt BT"/>
              </a:rPr>
              <a:t>for this</a:t>
            </a:r>
            <a:r>
              <a:rPr sz="2000" i="1" spc="-25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stage</a:t>
            </a:r>
            <a:endParaRPr sz="2000" dirty="0">
              <a:latin typeface="Futura Lt BT"/>
              <a:cs typeface="Futura Lt BT"/>
            </a:endParaRPr>
          </a:p>
        </p:txBody>
      </p:sp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AD3400CC-E375-440F-A8F7-5E0051CCF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83660" y="134361"/>
            <a:ext cx="978920" cy="634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D05E484-6CE6-47BF-BD4C-50A1322F0A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4815" y="2845260"/>
            <a:ext cx="696610" cy="6939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5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474" y="162055"/>
            <a:ext cx="25158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Kindly</a:t>
            </a:r>
            <a:r>
              <a:rPr spc="-80" dirty="0"/>
              <a:t> </a:t>
            </a:r>
            <a:r>
              <a:rPr spc="-5" dirty="0"/>
              <a:t>bring...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9" y="196286"/>
            <a:ext cx="6231201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Observation</a:t>
            </a:r>
            <a:r>
              <a:rPr sz="2000" b="1" spc="-10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Canvas</a:t>
            </a:r>
            <a:endParaRPr sz="2000" dirty="0">
              <a:latin typeface="Futura Hv BT"/>
              <a:cs typeface="Futura Hv BT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Futura Lt BT"/>
                <a:cs typeface="Futura Lt BT"/>
              </a:rPr>
              <a:t>Number of </a:t>
            </a:r>
            <a:r>
              <a:rPr sz="2000" dirty="0">
                <a:latin typeface="Futura Lt BT"/>
                <a:cs typeface="Futura Lt BT"/>
              </a:rPr>
              <a:t>Observations </a:t>
            </a:r>
            <a:r>
              <a:rPr sz="2000" spc="-5" dirty="0">
                <a:latin typeface="Futura Lt BT"/>
                <a:cs typeface="Futura Lt BT"/>
              </a:rPr>
              <a:t>on the canvas  Number of </a:t>
            </a:r>
            <a:r>
              <a:rPr sz="2000" dirty="0">
                <a:latin typeface="Futura Lt BT"/>
                <a:cs typeface="Futura Lt BT"/>
              </a:rPr>
              <a:t>Clusters with </a:t>
            </a:r>
            <a:r>
              <a:rPr sz="2000" spc="-5" dirty="0">
                <a:latin typeface="Futura Lt BT"/>
                <a:cs typeface="Futura Lt BT"/>
              </a:rPr>
              <a:t>themes on the</a:t>
            </a:r>
            <a:r>
              <a:rPr sz="2000" spc="-8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canvas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1299" y="1415486"/>
            <a:ext cx="6383601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latin typeface="Futura Hv BT"/>
                <a:cs typeface="Futura Hv BT"/>
              </a:rPr>
              <a:t>Stakeholder interaction</a:t>
            </a:r>
            <a:r>
              <a:rPr sz="2000" b="1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Canvas</a:t>
            </a:r>
            <a:endParaRPr sz="2000" dirty="0">
              <a:latin typeface="Futura Hv BT"/>
              <a:cs typeface="Futura Hv BT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Futura Lt BT"/>
                <a:cs typeface="Futura Lt BT"/>
              </a:rPr>
              <a:t>Number of </a:t>
            </a:r>
            <a:r>
              <a:rPr sz="2000" dirty="0">
                <a:latin typeface="Futura Lt BT"/>
                <a:cs typeface="Futura Lt BT"/>
              </a:rPr>
              <a:t>Observations </a:t>
            </a:r>
            <a:r>
              <a:rPr sz="2000" spc="-5" dirty="0">
                <a:latin typeface="Futura Lt BT"/>
                <a:cs typeface="Futura Lt BT"/>
              </a:rPr>
              <a:t>on the canvas  Number of </a:t>
            </a:r>
            <a:r>
              <a:rPr sz="2000" dirty="0">
                <a:latin typeface="Futura Lt BT"/>
                <a:cs typeface="Futura Lt BT"/>
              </a:rPr>
              <a:t>Clusters with </a:t>
            </a:r>
            <a:r>
              <a:rPr sz="2000" spc="-5" dirty="0">
                <a:latin typeface="Futura Lt BT"/>
                <a:cs typeface="Futura Lt BT"/>
              </a:rPr>
              <a:t>themes on the</a:t>
            </a:r>
            <a:r>
              <a:rPr sz="2000" spc="-8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canvas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1299" y="2716220"/>
            <a:ext cx="2700020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A</a:t>
            </a:r>
            <a:r>
              <a:rPr sz="2000" b="1" spc="-10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:</a:t>
            </a:r>
            <a:endParaRPr sz="200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List of Stake</a:t>
            </a:r>
            <a:r>
              <a:rPr sz="2000" spc="-3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holders</a:t>
            </a:r>
            <a:endParaRPr sz="2000">
              <a:latin typeface="Futura Lt BT"/>
              <a:cs typeface="Futura Lt BT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dirty="0">
                <a:latin typeface="Futura Lt BT"/>
                <a:cs typeface="Futura Lt BT"/>
              </a:rPr>
              <a:t>Questionnaire for</a:t>
            </a:r>
            <a:r>
              <a:rPr sz="2000" spc="-10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Stake  </a:t>
            </a:r>
            <a:r>
              <a:rPr sz="2000" dirty="0">
                <a:latin typeface="Futura Lt BT"/>
                <a:cs typeface="Futura Lt BT"/>
              </a:rPr>
              <a:t>holders (Min.</a:t>
            </a:r>
            <a:r>
              <a:rPr sz="2000" spc="-2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5)</a:t>
            </a:r>
            <a:endParaRPr sz="2000">
              <a:latin typeface="Futura Lt BT"/>
              <a:cs typeface="Futura Lt BT"/>
            </a:endParaRPr>
          </a:p>
          <a:p>
            <a:pPr marL="173355" indent="-16065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Number of </a:t>
            </a:r>
            <a:r>
              <a:rPr sz="2000" spc="-25" dirty="0">
                <a:latin typeface="Futura Lt BT"/>
                <a:cs typeface="Futura Lt BT"/>
              </a:rPr>
              <a:t>People</a:t>
            </a:r>
            <a:r>
              <a:rPr sz="2000" spc="-5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met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11299" y="5407096"/>
            <a:ext cx="24003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C : </a:t>
            </a:r>
            <a:r>
              <a:rPr sz="2000" b="1" spc="-20" dirty="0">
                <a:latin typeface="Futura Hv BT"/>
                <a:cs typeface="Futura Hv BT"/>
              </a:rPr>
              <a:t>Persona </a:t>
            </a:r>
            <a:r>
              <a:rPr sz="2000" b="1" spc="-5" dirty="0">
                <a:latin typeface="Futura Hv BT"/>
                <a:cs typeface="Futura Hv BT"/>
              </a:rPr>
              <a:t>(4</a:t>
            </a:r>
            <a:r>
              <a:rPr sz="2000" b="1" spc="-20" dirty="0">
                <a:latin typeface="Futura Hv BT"/>
                <a:cs typeface="Futura Hv BT"/>
              </a:rPr>
              <a:t> </a:t>
            </a:r>
            <a:r>
              <a:rPr sz="2000" b="1" spc="-10" dirty="0">
                <a:latin typeface="Futura Hv BT"/>
                <a:cs typeface="Futura Hv BT"/>
              </a:rPr>
              <a:t>nos.)</a:t>
            </a:r>
            <a:endParaRPr sz="2000">
              <a:latin typeface="Futura Hv BT"/>
              <a:cs typeface="Futura Hv B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35371" y="2716220"/>
            <a:ext cx="3192145" cy="3021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B</a:t>
            </a:r>
            <a:r>
              <a:rPr sz="2000" b="1" spc="-10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:</a:t>
            </a:r>
            <a:endParaRPr sz="200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List of</a:t>
            </a:r>
            <a:r>
              <a:rPr sz="2000" spc="-1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Activities</a:t>
            </a:r>
            <a:endParaRPr sz="200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List of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Processes-systems</a:t>
            </a:r>
            <a:endParaRPr sz="2000">
              <a:latin typeface="Futura Lt BT"/>
              <a:cs typeface="Futura Lt BT"/>
            </a:endParaRPr>
          </a:p>
          <a:p>
            <a:pPr marL="12700" marR="61531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List of </a:t>
            </a:r>
            <a:r>
              <a:rPr sz="2000" dirty="0">
                <a:latin typeface="Futura Lt BT"/>
                <a:cs typeface="Futura Lt BT"/>
              </a:rPr>
              <a:t>Customer</a:t>
            </a:r>
            <a:r>
              <a:rPr sz="2000" spc="-75" dirty="0">
                <a:latin typeface="Futura Lt BT"/>
                <a:cs typeface="Futura Lt BT"/>
              </a:rPr>
              <a:t> </a:t>
            </a:r>
            <a:r>
              <a:rPr sz="2000" spc="-55" dirty="0">
                <a:latin typeface="Futura Lt BT"/>
                <a:cs typeface="Futura Lt BT"/>
              </a:rPr>
              <a:t>Touch  </a:t>
            </a:r>
            <a:r>
              <a:rPr sz="2000" spc="-25" dirty="0">
                <a:latin typeface="Futura Lt BT"/>
                <a:cs typeface="Futura Lt BT"/>
              </a:rPr>
              <a:t>Points</a:t>
            </a:r>
            <a:endParaRPr sz="2000">
              <a:latin typeface="Futura Lt BT"/>
              <a:cs typeface="Futura Lt BT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List </a:t>
            </a:r>
            <a:r>
              <a:rPr sz="2000" spc="-30" dirty="0">
                <a:latin typeface="Futura Lt BT"/>
                <a:cs typeface="Futura Lt BT"/>
              </a:rPr>
              <a:t>Technology </a:t>
            </a:r>
            <a:r>
              <a:rPr sz="2000" dirty="0">
                <a:latin typeface="Futura Lt BT"/>
                <a:cs typeface="Futura Lt BT"/>
              </a:rPr>
              <a:t>for </a:t>
            </a:r>
            <a:r>
              <a:rPr sz="2000" spc="-5" dirty="0">
                <a:latin typeface="Futura Lt BT"/>
                <a:cs typeface="Futura Lt BT"/>
              </a:rPr>
              <a:t>the  </a:t>
            </a:r>
            <a:r>
              <a:rPr sz="2000" dirty="0">
                <a:latin typeface="Futura Lt BT"/>
                <a:cs typeface="Futura Lt BT"/>
              </a:rPr>
              <a:t>processes-systems &amp; </a:t>
            </a:r>
            <a:r>
              <a:rPr sz="2000" spc="-5" dirty="0">
                <a:latin typeface="Futura Lt BT"/>
                <a:cs typeface="Futura Lt BT"/>
              </a:rPr>
              <a:t>customer  touch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points</a:t>
            </a:r>
            <a:endParaRPr sz="200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  <a:spcBef>
                <a:spcPts val="1985"/>
              </a:spcBef>
            </a:pPr>
            <a:r>
              <a:rPr sz="2000" b="1" spc="-5" dirty="0">
                <a:latin typeface="Futura Hv BT"/>
                <a:cs typeface="Futura Hv BT"/>
              </a:rPr>
              <a:t>D : Journer Map (2</a:t>
            </a:r>
            <a:r>
              <a:rPr sz="2000" b="1" spc="-30" dirty="0">
                <a:latin typeface="Futura Hv BT"/>
                <a:cs typeface="Futura Hv BT"/>
              </a:rPr>
              <a:t> </a:t>
            </a:r>
            <a:r>
              <a:rPr sz="2000" b="1" spc="-10" dirty="0">
                <a:latin typeface="Futura Hv BT"/>
                <a:cs typeface="Futura Hv BT"/>
              </a:rPr>
              <a:t>nps.)</a:t>
            </a:r>
            <a:endParaRPr sz="2000">
              <a:latin typeface="Futura Hv BT"/>
              <a:cs typeface="Futura Hv B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11299" y="6115387"/>
            <a:ext cx="66973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Char char="-"/>
              <a:tabLst>
                <a:tab pos="146050" algn="l"/>
              </a:tabLst>
            </a:pPr>
            <a:r>
              <a:rPr sz="1800" i="1" spc="-5" dirty="0">
                <a:latin typeface="Futura Lt BT"/>
                <a:cs typeface="Futura Lt BT"/>
              </a:rPr>
              <a:t>Based </a:t>
            </a:r>
            <a:r>
              <a:rPr sz="1800" i="1" dirty="0">
                <a:latin typeface="Futura Lt BT"/>
                <a:cs typeface="Futura Lt BT"/>
              </a:rPr>
              <a:t>on </a:t>
            </a:r>
            <a:r>
              <a:rPr sz="1800" i="1" spc="-15" dirty="0">
                <a:latin typeface="Futura Lt BT"/>
                <a:cs typeface="Futura Lt BT"/>
              </a:rPr>
              <a:t>Project </a:t>
            </a:r>
            <a:r>
              <a:rPr sz="1800" i="1" spc="-10" dirty="0">
                <a:latin typeface="Futura Lt BT"/>
                <a:cs typeface="Futura Lt BT"/>
              </a:rPr>
              <a:t>Report</a:t>
            </a:r>
            <a:r>
              <a:rPr sz="1800" i="1" dirty="0">
                <a:latin typeface="Futura Lt BT"/>
                <a:cs typeface="Futura Lt BT"/>
              </a:rPr>
              <a:t> Guidelines</a:t>
            </a:r>
            <a:endParaRPr sz="180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  <a:buChar char="-"/>
              <a:tabLst>
                <a:tab pos="146050" algn="l"/>
              </a:tabLst>
            </a:pPr>
            <a:r>
              <a:rPr sz="1800" i="1" dirty="0">
                <a:latin typeface="Futura Lt BT"/>
                <a:cs typeface="Futura Lt BT"/>
              </a:rPr>
              <a:t>One </a:t>
            </a:r>
            <a:r>
              <a:rPr sz="1800" i="1" spc="-10" dirty="0">
                <a:latin typeface="Futura Lt BT"/>
                <a:cs typeface="Futura Lt BT"/>
              </a:rPr>
              <a:t>Audio-Visual </a:t>
            </a:r>
            <a:r>
              <a:rPr sz="1800" i="1" dirty="0">
                <a:latin typeface="Futura Lt BT"/>
                <a:cs typeface="Futura Lt BT"/>
              </a:rPr>
              <a:t>caselet </a:t>
            </a:r>
            <a:r>
              <a:rPr sz="1800" i="1" spc="-5" dirty="0">
                <a:latin typeface="Futura Lt BT"/>
                <a:cs typeface="Futura Lt BT"/>
              </a:rPr>
              <a:t>(3-4 </a:t>
            </a:r>
            <a:r>
              <a:rPr sz="1800" i="1" dirty="0">
                <a:latin typeface="Futura Lt BT"/>
                <a:cs typeface="Futura Lt BT"/>
              </a:rPr>
              <a:t>min.) on </a:t>
            </a:r>
            <a:r>
              <a:rPr sz="1800" i="1" spc="-5" dirty="0">
                <a:latin typeface="Futura Lt BT"/>
                <a:cs typeface="Futura Lt BT"/>
              </a:rPr>
              <a:t>the </a:t>
            </a:r>
            <a:r>
              <a:rPr sz="1800" i="1" spc="-15" dirty="0">
                <a:latin typeface="Futura Lt BT"/>
                <a:cs typeface="Futura Lt BT"/>
              </a:rPr>
              <a:t>Project </a:t>
            </a:r>
            <a:r>
              <a:rPr sz="1800" i="1" dirty="0">
                <a:latin typeface="Futura Lt BT"/>
                <a:cs typeface="Futura Lt BT"/>
              </a:rPr>
              <a:t>with</a:t>
            </a:r>
            <a:r>
              <a:rPr sz="1800" i="1" spc="-10" dirty="0">
                <a:latin typeface="Futura Lt BT"/>
                <a:cs typeface="Futura Lt BT"/>
              </a:rPr>
              <a:t> </a:t>
            </a:r>
            <a:r>
              <a:rPr sz="1800" i="1" spc="-15" dirty="0">
                <a:latin typeface="Futura Lt BT"/>
                <a:cs typeface="Futura Lt BT"/>
              </a:rPr>
              <a:t>Process</a:t>
            </a:r>
            <a:endParaRPr sz="1800">
              <a:latin typeface="Futura Lt BT"/>
              <a:cs typeface="Futura Lt BT"/>
            </a:endParaRPr>
          </a:p>
          <a:p>
            <a:pPr marL="12700" marR="5080">
              <a:lnSpc>
                <a:spcPct val="100000"/>
              </a:lnSpc>
              <a:buChar char="-"/>
              <a:tabLst>
                <a:tab pos="146050" algn="l"/>
              </a:tabLst>
            </a:pPr>
            <a:r>
              <a:rPr sz="1800" i="1" spc="-5" dirty="0">
                <a:latin typeface="Futura Lt BT"/>
                <a:cs typeface="Futura Lt BT"/>
              </a:rPr>
              <a:t>Design </a:t>
            </a:r>
            <a:r>
              <a:rPr sz="1800" i="1" dirty="0">
                <a:latin typeface="Futura Lt BT"/>
                <a:cs typeface="Futura Lt BT"/>
              </a:rPr>
              <a:t>Thinking </a:t>
            </a:r>
            <a:r>
              <a:rPr sz="1800" i="1" spc="-15" dirty="0">
                <a:latin typeface="Futura Lt BT"/>
                <a:cs typeface="Futura Lt BT"/>
              </a:rPr>
              <a:t>Process, </a:t>
            </a:r>
            <a:r>
              <a:rPr sz="1800" i="1" spc="-45" dirty="0">
                <a:latin typeface="Futura Lt BT"/>
                <a:cs typeface="Futura Lt BT"/>
              </a:rPr>
              <a:t>Your </a:t>
            </a:r>
            <a:r>
              <a:rPr sz="1800" i="1" dirty="0">
                <a:latin typeface="Futura Lt BT"/>
                <a:cs typeface="Futura Lt BT"/>
              </a:rPr>
              <a:t>creation of </a:t>
            </a:r>
            <a:r>
              <a:rPr sz="1800" i="1" spc="-5" dirty="0">
                <a:latin typeface="Futura Lt BT"/>
                <a:cs typeface="Futura Lt BT"/>
              </a:rPr>
              <a:t>each stage </a:t>
            </a:r>
            <a:r>
              <a:rPr sz="1800" i="1" dirty="0">
                <a:latin typeface="Futura Lt BT"/>
                <a:cs typeface="Futura Lt BT"/>
              </a:rPr>
              <a:t>with </a:t>
            </a:r>
            <a:r>
              <a:rPr sz="1800" i="1" spc="-5" dirty="0">
                <a:latin typeface="Futura Lt BT"/>
                <a:cs typeface="Futura Lt BT"/>
              </a:rPr>
              <a:t>photos and  learning</a:t>
            </a:r>
            <a:endParaRPr sz="1800">
              <a:latin typeface="Futura Lt BT"/>
              <a:cs typeface="Futura Lt BT"/>
            </a:endParaRPr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AD3400CC-E375-440F-A8F7-5E0051CCF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83660" y="134361"/>
            <a:ext cx="978920" cy="63428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D05E484-6CE6-47BF-BD4C-50A1322F0A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4815" y="2845260"/>
            <a:ext cx="696610" cy="6939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xmlns="" id="{469BA72D-19E7-4B2C-ACD4-51FE6AEAE315}"/>
              </a:ext>
            </a:extLst>
          </p:cNvPr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5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xmlns="" id="{166C43FD-3846-4571-BABC-98134D740E68}"/>
              </a:ext>
            </a:extLst>
          </p:cNvPr>
          <p:cNvSpPr txBox="1">
            <a:spLocks/>
          </p:cNvSpPr>
          <p:nvPr/>
        </p:nvSpPr>
        <p:spPr>
          <a:xfrm>
            <a:off x="339474" y="162055"/>
            <a:ext cx="230314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spcBef>
                <a:spcPts val="100"/>
              </a:spcBef>
            </a:pPr>
            <a:r>
              <a:rPr lang="en-IN" sz="3000" b="1" dirty="0">
                <a:solidFill>
                  <a:srgbClr val="292A2B"/>
                </a:solidFill>
                <a:latin typeface="Century Gothic"/>
              </a:rPr>
              <a:t>Field Work  Deliverables</a:t>
            </a: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xmlns="" id="{18D01BC7-5D09-4F40-8898-35715F18723B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941300" y="7316762"/>
            <a:ext cx="2903220" cy="14732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xmlns="" id="{F69653D2-B31D-45F5-A7DE-708BAF3A4886}"/>
              </a:ext>
            </a:extLst>
          </p:cNvPr>
          <p:cNvSpPr txBox="1"/>
          <p:nvPr/>
        </p:nvSpPr>
        <p:spPr>
          <a:xfrm>
            <a:off x="3611299" y="196285"/>
            <a:ext cx="5926401" cy="64889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z="2000" i="1" dirty="0">
                <a:latin typeface="Futura Lt BT"/>
              </a:rPr>
              <a:t>Each sub team please come back by 9 am tomorrow with minimum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Observation</a:t>
            </a:r>
            <a:r>
              <a:rPr sz="2000" b="1" spc="-10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Canvas</a:t>
            </a:r>
            <a:endParaRPr sz="2000" dirty="0">
              <a:latin typeface="Futura Hv BT"/>
              <a:cs typeface="Futura Hv B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>
                <a:latin typeface="Futura Lt BT"/>
                <a:cs typeface="Futura Lt BT"/>
              </a:rPr>
              <a:t>60</a:t>
            </a:r>
            <a:r>
              <a:rPr sz="2500" spc="-15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observations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lang="en-IN" sz="2500" spc="-150" dirty="0">
                <a:latin typeface="Futura Lt BT"/>
                <a:cs typeface="Futura Lt BT"/>
              </a:rPr>
              <a:t>6</a:t>
            </a:r>
            <a:r>
              <a:rPr sz="2500" spc="-15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clusters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lang="en-IN" sz="2500" dirty="0">
                <a:latin typeface="Futura Lt BT"/>
                <a:cs typeface="Futura Lt BT"/>
              </a:rPr>
              <a:t>3</a:t>
            </a:r>
            <a:r>
              <a:rPr sz="250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deep </a:t>
            </a:r>
            <a:r>
              <a:rPr sz="2000" dirty="0">
                <a:latin typeface="Futura Lt BT"/>
                <a:cs typeface="Futura Lt BT"/>
              </a:rPr>
              <a:t>insights</a:t>
            </a:r>
            <a:r>
              <a:rPr sz="2000" spc="-17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(pain/possibility)</a:t>
            </a: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sz="2000" b="1" spc="-5" dirty="0">
                <a:latin typeface="Futura Hv BT"/>
                <a:cs typeface="Futura Hv BT"/>
              </a:rPr>
              <a:t>Empathy Canvas </a:t>
            </a:r>
            <a:r>
              <a:rPr sz="2000" i="1" spc="-5" dirty="0">
                <a:latin typeface="Futura Lt BT"/>
                <a:cs typeface="Futura Lt BT"/>
              </a:rPr>
              <a:t>(2 </a:t>
            </a:r>
            <a:r>
              <a:rPr sz="2000" i="1" dirty="0">
                <a:latin typeface="Futura Lt BT"/>
                <a:cs typeface="Futura Lt BT"/>
              </a:rPr>
              <a:t>charts </a:t>
            </a:r>
            <a:r>
              <a:rPr sz="2000" i="1" spc="-5" dirty="0">
                <a:latin typeface="Futura Lt BT"/>
                <a:cs typeface="Futura Lt BT"/>
              </a:rPr>
              <a:t>per</a:t>
            </a:r>
            <a:r>
              <a:rPr sz="2000" i="1" spc="-40" dirty="0">
                <a:latin typeface="Futura Lt BT"/>
                <a:cs typeface="Futura Lt BT"/>
              </a:rPr>
              <a:t> </a:t>
            </a:r>
            <a:r>
              <a:rPr sz="2000" i="1" spc="-5" dirty="0">
                <a:latin typeface="Futura Lt BT"/>
                <a:cs typeface="Futura Lt BT"/>
              </a:rPr>
              <a:t>group)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5" dirty="0">
                <a:latin typeface="Futura Lt BT"/>
                <a:cs typeface="Futura Lt BT"/>
              </a:rPr>
              <a:t>60</a:t>
            </a:r>
            <a:r>
              <a:rPr sz="2500" spc="-15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observations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lang="en-IN" sz="2500" spc="-5" dirty="0">
                <a:latin typeface="Futura Lt BT"/>
                <a:cs typeface="Futura Lt BT"/>
              </a:rPr>
              <a:t>6</a:t>
            </a:r>
            <a:r>
              <a:rPr sz="2500" spc="-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clusters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</a:pPr>
            <a:r>
              <a:rPr lang="en-IN" sz="2500" dirty="0">
                <a:latin typeface="Futura Lt BT"/>
                <a:cs typeface="Futura Lt BT"/>
              </a:rPr>
              <a:t>3</a:t>
            </a:r>
            <a:r>
              <a:rPr sz="250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deep </a:t>
            </a:r>
            <a:r>
              <a:rPr sz="2000" dirty="0">
                <a:latin typeface="Futura Lt BT"/>
                <a:cs typeface="Futura Lt BT"/>
              </a:rPr>
              <a:t>insights</a:t>
            </a:r>
            <a:r>
              <a:rPr sz="2000" spc="-3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(pain/possibility)</a:t>
            </a:r>
          </a:p>
          <a:p>
            <a:pPr marL="12700">
              <a:lnSpc>
                <a:spcPct val="100000"/>
              </a:lnSpc>
            </a:pPr>
            <a:r>
              <a:rPr sz="2500" dirty="0">
                <a:latin typeface="Futura Lt BT"/>
                <a:cs typeface="Futura Lt BT"/>
              </a:rPr>
              <a:t>2 </a:t>
            </a:r>
            <a:r>
              <a:rPr sz="2000" spc="-5" dirty="0">
                <a:latin typeface="Futura Lt BT"/>
                <a:cs typeface="Futura Lt BT"/>
              </a:rPr>
              <a:t>Journey</a:t>
            </a:r>
            <a:r>
              <a:rPr sz="2000" spc="-1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Map</a:t>
            </a:r>
          </a:p>
          <a:p>
            <a:pPr marL="12700">
              <a:lnSpc>
                <a:spcPct val="100000"/>
              </a:lnSpc>
            </a:pPr>
            <a:r>
              <a:rPr lang="en-IN" sz="2500" spc="-150" dirty="0">
                <a:latin typeface="Futura Lt BT"/>
                <a:cs typeface="Futura Lt BT"/>
              </a:rPr>
              <a:t>2</a:t>
            </a:r>
            <a:r>
              <a:rPr sz="2500" spc="-150" dirty="0">
                <a:latin typeface="Futura Lt BT"/>
                <a:cs typeface="Futura Lt BT"/>
              </a:rPr>
              <a:t> </a:t>
            </a:r>
            <a:r>
              <a:rPr sz="2000" spc="-20" dirty="0">
                <a:latin typeface="Futura Lt BT"/>
                <a:cs typeface="Futura Lt BT"/>
              </a:rPr>
              <a:t>Persona</a:t>
            </a:r>
            <a:endParaRPr sz="2000" dirty="0">
              <a:latin typeface="Futura Lt BT"/>
              <a:cs typeface="Futura Lt BT"/>
            </a:endParaRP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lang="en-IN" sz="2000" i="1" dirty="0">
                <a:latin typeface="Futura Lt BT"/>
                <a:cs typeface="Futura Lt BT"/>
              </a:rPr>
              <a:t>i.e. 2 charts of Observation &amp; 2 charts of Empathy per Group</a:t>
            </a:r>
            <a:br>
              <a:rPr lang="en-IN" sz="2000" i="1" dirty="0">
                <a:latin typeface="Futura Lt BT"/>
                <a:cs typeface="Futura Lt BT"/>
              </a:rPr>
            </a:br>
            <a:r>
              <a:rPr lang="en-IN" sz="2000" i="1" dirty="0">
                <a:latin typeface="Futura Lt BT"/>
                <a:cs typeface="Futura Lt BT"/>
              </a:rPr>
              <a:t>Now merge all the information on 1 Observation &amp; 1 Empathy Canvas – Each person chooses top 5 &amp; stick on new canvas</a:t>
            </a:r>
          </a:p>
        </p:txBody>
      </p:sp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AD3400CC-E375-440F-A8F7-5E0051CCF2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83660" y="134361"/>
            <a:ext cx="978920" cy="6342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D05E484-6CE6-47BF-BD4C-50A1322F0A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4815" y="2845260"/>
            <a:ext cx="696610" cy="69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3418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4626</TotalTime>
  <Words>272</Words>
  <Application>Microsoft Office PowerPoint</Application>
  <PresentationFormat>Custom</PresentationFormat>
  <Paragraphs>47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Field Work  Deliverables</vt:lpstr>
      <vt:lpstr>Kindly bring...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credit course</dc:title>
  <dc:creator>XDS</dc:creator>
  <cp:lastModifiedBy>XDS</cp:lastModifiedBy>
  <cp:revision>293</cp:revision>
  <dcterms:created xsi:type="dcterms:W3CDTF">2019-06-08T10:59:01Z</dcterms:created>
  <dcterms:modified xsi:type="dcterms:W3CDTF">2019-11-30T10:37:55Z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2019-06-08T00:00:00Z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2019-06-08T00:00:00Z</vt:filetime>
  </property>
</Properties>
</file>