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800"/>
      </a:spcBef>
      <a:spcAft>
        <a:spcPts val="0"/>
      </a:spcAft>
      <a:buClrTx/>
      <a:buSzTx/>
      <a:buFontTx/>
      <a:buNone/>
      <a:tabLst>
        <a:tab pos="914400" algn="l"/>
        <a:tab pos="1828800" algn="l"/>
        <a:tab pos="2743200" algn="l"/>
        <a:tab pos="3657600" algn="l"/>
        <a:tab pos="4572000" algn="l"/>
        <a:tab pos="5486400" algn="l"/>
        <a:tab pos="6400800" algn="l"/>
        <a:tab pos="7315200" algn="l"/>
        <a:tab pos="8229600" algn="l"/>
        <a:tab pos="9144000" algn="l"/>
        <a:tab pos="10058400" algn="l"/>
      </a:tabLst>
      <a:defRPr kumimoji="0" sz="3000" b="1" i="1" u="sng" strike="noStrike" cap="none" spc="0" normalizeH="0" baseline="0">
        <a:ln>
          <a:noFill/>
        </a:ln>
        <a:solidFill>
          <a:srgbClr val="0000FF"/>
        </a:solidFill>
        <a:effectLst/>
        <a:uFill>
          <a:solidFill>
            <a:srgbClr val="0000FF"/>
          </a:solidFill>
        </a:uFill>
        <a:latin typeface="+mn-lt"/>
        <a:ea typeface="+mn-ea"/>
        <a:cs typeface="+mn-cs"/>
        <a:sym typeface="Calibri"/>
      </a:defRPr>
    </a:lvl1pPr>
    <a:lvl2pPr marL="0" marR="0" indent="0" algn="ctr" defTabSz="914400" rtl="0" fontAlgn="auto" latinLnBrk="0" hangingPunct="0">
      <a:lnSpc>
        <a:spcPct val="100000"/>
      </a:lnSpc>
      <a:spcBef>
        <a:spcPts val="800"/>
      </a:spcBef>
      <a:spcAft>
        <a:spcPts val="0"/>
      </a:spcAft>
      <a:buClrTx/>
      <a:buSzTx/>
      <a:buFontTx/>
      <a:buNone/>
      <a:tabLst>
        <a:tab pos="914400" algn="l"/>
        <a:tab pos="1828800" algn="l"/>
        <a:tab pos="2743200" algn="l"/>
        <a:tab pos="3657600" algn="l"/>
        <a:tab pos="4572000" algn="l"/>
        <a:tab pos="5486400" algn="l"/>
        <a:tab pos="6400800" algn="l"/>
        <a:tab pos="7315200" algn="l"/>
        <a:tab pos="8229600" algn="l"/>
        <a:tab pos="9144000" algn="l"/>
        <a:tab pos="10058400" algn="l"/>
      </a:tabLst>
      <a:defRPr kumimoji="0" sz="3000" b="1" i="1" u="sng" strike="noStrike" cap="none" spc="0" normalizeH="0" baseline="0">
        <a:ln>
          <a:noFill/>
        </a:ln>
        <a:solidFill>
          <a:srgbClr val="0000FF"/>
        </a:solidFill>
        <a:effectLst/>
        <a:uFill>
          <a:solidFill>
            <a:srgbClr val="0000FF"/>
          </a:solidFill>
        </a:uFill>
        <a:latin typeface="+mn-lt"/>
        <a:ea typeface="+mn-ea"/>
        <a:cs typeface="+mn-cs"/>
        <a:sym typeface="Calibri"/>
      </a:defRPr>
    </a:lvl2pPr>
    <a:lvl3pPr marL="0" marR="0" indent="0" algn="ctr" defTabSz="914400" rtl="0" fontAlgn="auto" latinLnBrk="0" hangingPunct="0">
      <a:lnSpc>
        <a:spcPct val="100000"/>
      </a:lnSpc>
      <a:spcBef>
        <a:spcPts val="800"/>
      </a:spcBef>
      <a:spcAft>
        <a:spcPts val="0"/>
      </a:spcAft>
      <a:buClrTx/>
      <a:buSzTx/>
      <a:buFontTx/>
      <a:buNone/>
      <a:tabLst>
        <a:tab pos="914400" algn="l"/>
        <a:tab pos="1828800" algn="l"/>
        <a:tab pos="2743200" algn="l"/>
        <a:tab pos="3657600" algn="l"/>
        <a:tab pos="4572000" algn="l"/>
        <a:tab pos="5486400" algn="l"/>
        <a:tab pos="6400800" algn="l"/>
        <a:tab pos="7315200" algn="l"/>
        <a:tab pos="8229600" algn="l"/>
        <a:tab pos="9144000" algn="l"/>
        <a:tab pos="10058400" algn="l"/>
      </a:tabLst>
      <a:defRPr kumimoji="0" sz="3000" b="1" i="1" u="sng" strike="noStrike" cap="none" spc="0" normalizeH="0" baseline="0">
        <a:ln>
          <a:noFill/>
        </a:ln>
        <a:solidFill>
          <a:srgbClr val="0000FF"/>
        </a:solidFill>
        <a:effectLst/>
        <a:uFill>
          <a:solidFill>
            <a:srgbClr val="0000FF"/>
          </a:solidFill>
        </a:uFill>
        <a:latin typeface="+mn-lt"/>
        <a:ea typeface="+mn-ea"/>
        <a:cs typeface="+mn-cs"/>
        <a:sym typeface="Calibri"/>
      </a:defRPr>
    </a:lvl3pPr>
    <a:lvl4pPr marL="0" marR="0" indent="0" algn="ctr" defTabSz="914400" rtl="0" fontAlgn="auto" latinLnBrk="0" hangingPunct="0">
      <a:lnSpc>
        <a:spcPct val="100000"/>
      </a:lnSpc>
      <a:spcBef>
        <a:spcPts val="800"/>
      </a:spcBef>
      <a:spcAft>
        <a:spcPts val="0"/>
      </a:spcAft>
      <a:buClrTx/>
      <a:buSzTx/>
      <a:buFontTx/>
      <a:buNone/>
      <a:tabLst>
        <a:tab pos="914400" algn="l"/>
        <a:tab pos="1828800" algn="l"/>
        <a:tab pos="2743200" algn="l"/>
        <a:tab pos="3657600" algn="l"/>
        <a:tab pos="4572000" algn="l"/>
        <a:tab pos="5486400" algn="l"/>
        <a:tab pos="6400800" algn="l"/>
        <a:tab pos="7315200" algn="l"/>
        <a:tab pos="8229600" algn="l"/>
        <a:tab pos="9144000" algn="l"/>
        <a:tab pos="10058400" algn="l"/>
      </a:tabLst>
      <a:defRPr kumimoji="0" sz="3000" b="1" i="1" u="sng" strike="noStrike" cap="none" spc="0" normalizeH="0" baseline="0">
        <a:ln>
          <a:noFill/>
        </a:ln>
        <a:solidFill>
          <a:srgbClr val="0000FF"/>
        </a:solidFill>
        <a:effectLst/>
        <a:uFill>
          <a:solidFill>
            <a:srgbClr val="0000FF"/>
          </a:solidFill>
        </a:uFill>
        <a:latin typeface="+mn-lt"/>
        <a:ea typeface="+mn-ea"/>
        <a:cs typeface="+mn-cs"/>
        <a:sym typeface="Calibri"/>
      </a:defRPr>
    </a:lvl4pPr>
    <a:lvl5pPr marL="0" marR="0" indent="0" algn="ctr" defTabSz="914400" rtl="0" fontAlgn="auto" latinLnBrk="0" hangingPunct="0">
      <a:lnSpc>
        <a:spcPct val="100000"/>
      </a:lnSpc>
      <a:spcBef>
        <a:spcPts val="800"/>
      </a:spcBef>
      <a:spcAft>
        <a:spcPts val="0"/>
      </a:spcAft>
      <a:buClrTx/>
      <a:buSzTx/>
      <a:buFontTx/>
      <a:buNone/>
      <a:tabLst>
        <a:tab pos="914400" algn="l"/>
        <a:tab pos="1828800" algn="l"/>
        <a:tab pos="2743200" algn="l"/>
        <a:tab pos="3657600" algn="l"/>
        <a:tab pos="4572000" algn="l"/>
        <a:tab pos="5486400" algn="l"/>
        <a:tab pos="6400800" algn="l"/>
        <a:tab pos="7315200" algn="l"/>
        <a:tab pos="8229600" algn="l"/>
        <a:tab pos="9144000" algn="l"/>
        <a:tab pos="10058400" algn="l"/>
      </a:tabLst>
      <a:defRPr kumimoji="0" sz="3000" b="1" i="1" u="sng" strike="noStrike" cap="none" spc="0" normalizeH="0" baseline="0">
        <a:ln>
          <a:noFill/>
        </a:ln>
        <a:solidFill>
          <a:srgbClr val="0000FF"/>
        </a:solidFill>
        <a:effectLst/>
        <a:uFill>
          <a:solidFill>
            <a:srgbClr val="0000FF"/>
          </a:solidFill>
        </a:uFill>
        <a:latin typeface="+mn-lt"/>
        <a:ea typeface="+mn-ea"/>
        <a:cs typeface="+mn-cs"/>
        <a:sym typeface="Calibri"/>
      </a:defRPr>
    </a:lvl5pPr>
    <a:lvl6pPr marL="0" marR="0" indent="0" algn="ctr" defTabSz="914400" rtl="0" fontAlgn="auto" latinLnBrk="0" hangingPunct="0">
      <a:lnSpc>
        <a:spcPct val="100000"/>
      </a:lnSpc>
      <a:spcBef>
        <a:spcPts val="800"/>
      </a:spcBef>
      <a:spcAft>
        <a:spcPts val="0"/>
      </a:spcAft>
      <a:buClrTx/>
      <a:buSzTx/>
      <a:buFontTx/>
      <a:buNone/>
      <a:tabLst>
        <a:tab pos="914400" algn="l"/>
        <a:tab pos="1828800" algn="l"/>
        <a:tab pos="2743200" algn="l"/>
        <a:tab pos="3657600" algn="l"/>
        <a:tab pos="4572000" algn="l"/>
        <a:tab pos="5486400" algn="l"/>
        <a:tab pos="6400800" algn="l"/>
        <a:tab pos="7315200" algn="l"/>
        <a:tab pos="8229600" algn="l"/>
        <a:tab pos="9144000" algn="l"/>
        <a:tab pos="10058400" algn="l"/>
      </a:tabLst>
      <a:defRPr kumimoji="0" sz="3000" b="1" i="1" u="sng" strike="noStrike" cap="none" spc="0" normalizeH="0" baseline="0">
        <a:ln>
          <a:noFill/>
        </a:ln>
        <a:solidFill>
          <a:srgbClr val="0000FF"/>
        </a:solidFill>
        <a:effectLst/>
        <a:uFill>
          <a:solidFill>
            <a:srgbClr val="0000FF"/>
          </a:solidFill>
        </a:uFill>
        <a:latin typeface="+mn-lt"/>
        <a:ea typeface="+mn-ea"/>
        <a:cs typeface="+mn-cs"/>
        <a:sym typeface="Calibri"/>
      </a:defRPr>
    </a:lvl6pPr>
    <a:lvl7pPr marL="0" marR="0" indent="0" algn="ctr" defTabSz="914400" rtl="0" fontAlgn="auto" latinLnBrk="0" hangingPunct="0">
      <a:lnSpc>
        <a:spcPct val="100000"/>
      </a:lnSpc>
      <a:spcBef>
        <a:spcPts val="800"/>
      </a:spcBef>
      <a:spcAft>
        <a:spcPts val="0"/>
      </a:spcAft>
      <a:buClrTx/>
      <a:buSzTx/>
      <a:buFontTx/>
      <a:buNone/>
      <a:tabLst>
        <a:tab pos="914400" algn="l"/>
        <a:tab pos="1828800" algn="l"/>
        <a:tab pos="2743200" algn="l"/>
        <a:tab pos="3657600" algn="l"/>
        <a:tab pos="4572000" algn="l"/>
        <a:tab pos="5486400" algn="l"/>
        <a:tab pos="6400800" algn="l"/>
        <a:tab pos="7315200" algn="l"/>
        <a:tab pos="8229600" algn="l"/>
        <a:tab pos="9144000" algn="l"/>
        <a:tab pos="10058400" algn="l"/>
      </a:tabLst>
      <a:defRPr kumimoji="0" sz="3000" b="1" i="1" u="sng" strike="noStrike" cap="none" spc="0" normalizeH="0" baseline="0">
        <a:ln>
          <a:noFill/>
        </a:ln>
        <a:solidFill>
          <a:srgbClr val="0000FF"/>
        </a:solidFill>
        <a:effectLst/>
        <a:uFill>
          <a:solidFill>
            <a:srgbClr val="0000FF"/>
          </a:solidFill>
        </a:uFill>
        <a:latin typeface="+mn-lt"/>
        <a:ea typeface="+mn-ea"/>
        <a:cs typeface="+mn-cs"/>
        <a:sym typeface="Calibri"/>
      </a:defRPr>
    </a:lvl7pPr>
    <a:lvl8pPr marL="0" marR="0" indent="0" algn="ctr" defTabSz="914400" rtl="0" fontAlgn="auto" latinLnBrk="0" hangingPunct="0">
      <a:lnSpc>
        <a:spcPct val="100000"/>
      </a:lnSpc>
      <a:spcBef>
        <a:spcPts val="800"/>
      </a:spcBef>
      <a:spcAft>
        <a:spcPts val="0"/>
      </a:spcAft>
      <a:buClrTx/>
      <a:buSzTx/>
      <a:buFontTx/>
      <a:buNone/>
      <a:tabLst>
        <a:tab pos="914400" algn="l"/>
        <a:tab pos="1828800" algn="l"/>
        <a:tab pos="2743200" algn="l"/>
        <a:tab pos="3657600" algn="l"/>
        <a:tab pos="4572000" algn="l"/>
        <a:tab pos="5486400" algn="l"/>
        <a:tab pos="6400800" algn="l"/>
        <a:tab pos="7315200" algn="l"/>
        <a:tab pos="8229600" algn="l"/>
        <a:tab pos="9144000" algn="l"/>
        <a:tab pos="10058400" algn="l"/>
      </a:tabLst>
      <a:defRPr kumimoji="0" sz="3000" b="1" i="1" u="sng" strike="noStrike" cap="none" spc="0" normalizeH="0" baseline="0">
        <a:ln>
          <a:noFill/>
        </a:ln>
        <a:solidFill>
          <a:srgbClr val="0000FF"/>
        </a:solidFill>
        <a:effectLst/>
        <a:uFill>
          <a:solidFill>
            <a:srgbClr val="0000FF"/>
          </a:solidFill>
        </a:uFill>
        <a:latin typeface="+mn-lt"/>
        <a:ea typeface="+mn-ea"/>
        <a:cs typeface="+mn-cs"/>
        <a:sym typeface="Calibri"/>
      </a:defRPr>
    </a:lvl8pPr>
    <a:lvl9pPr marL="0" marR="0" indent="0" algn="ctr" defTabSz="914400" rtl="0" fontAlgn="auto" latinLnBrk="0" hangingPunct="0">
      <a:lnSpc>
        <a:spcPct val="100000"/>
      </a:lnSpc>
      <a:spcBef>
        <a:spcPts val="800"/>
      </a:spcBef>
      <a:spcAft>
        <a:spcPts val="0"/>
      </a:spcAft>
      <a:buClrTx/>
      <a:buSzTx/>
      <a:buFontTx/>
      <a:buNone/>
      <a:tabLst>
        <a:tab pos="914400" algn="l"/>
        <a:tab pos="1828800" algn="l"/>
        <a:tab pos="2743200" algn="l"/>
        <a:tab pos="3657600" algn="l"/>
        <a:tab pos="4572000" algn="l"/>
        <a:tab pos="5486400" algn="l"/>
        <a:tab pos="6400800" algn="l"/>
        <a:tab pos="7315200" algn="l"/>
        <a:tab pos="8229600" algn="l"/>
        <a:tab pos="9144000" algn="l"/>
        <a:tab pos="10058400" algn="l"/>
      </a:tabLst>
      <a:defRPr kumimoji="0" sz="3000" b="1" i="1" u="sng" strike="noStrike" cap="none" spc="0" normalizeH="0" baseline="0">
        <a:ln>
          <a:noFill/>
        </a:ln>
        <a:solidFill>
          <a:srgbClr val="0000FF"/>
        </a:solidFill>
        <a:effectLst/>
        <a:uFill>
          <a:solidFill>
            <a:srgbClr val="0000FF"/>
          </a:solidFill>
        </a:uFill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5E5E"/>
    <a:srgbClr val="1AABFC"/>
    <a:srgbClr val="F2F2F2"/>
    <a:srgbClr val="98C208"/>
    <a:srgbClr val="F47F31"/>
    <a:srgbClr val="EF6100"/>
    <a:srgbClr val="63A300"/>
    <a:srgbClr val="2B83AF"/>
    <a:srgbClr val="226B98"/>
    <a:srgbClr val="2D38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946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6629400" y="205979"/>
            <a:ext cx="2057400" cy="438864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205979"/>
            <a:ext cx="6019800" cy="438864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1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3" y="2180035"/>
            <a:ext cx="7772401" cy="112514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6" y="1151334"/>
            <a:ext cx="4041775" cy="47982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3008316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9" y="1076326"/>
            <a:ext cx="3008317" cy="351829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4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459581"/>
            <a:ext cx="5486404" cy="3086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4025503"/>
            <a:ext cx="5486404" cy="60365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 Diagonal Corner Rectangle 13"/>
          <p:cNvSpPr/>
          <p:nvPr userDrawn="1"/>
        </p:nvSpPr>
        <p:spPr>
          <a:xfrm>
            <a:off x="0" y="0"/>
            <a:ext cx="9144000" cy="5143500"/>
          </a:xfrm>
          <a:prstGeom prst="round2DiagRect">
            <a:avLst/>
          </a:prstGeom>
          <a:solidFill>
            <a:srgbClr val="F2F2F2"/>
          </a:solidFill>
          <a:ln w="25400" cap="flat">
            <a:solidFill>
              <a:srgbClr val="1AABFC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11732" y="4765688"/>
            <a:ext cx="275071" cy="276995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spcBef>
                <a:spcPts val="0"/>
              </a:spcBef>
              <a:tabLst/>
              <a:defRPr sz="1200" b="0" i="0" u="none">
                <a:solidFill>
                  <a:srgbClr val="888888"/>
                </a:solidFill>
                <a:uFillTx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98C208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9E43"/>
        </a:buClr>
        <a:buSzPct val="100000"/>
        <a:buFont typeface="Wingdings" pitchFamily="2" charset="2"/>
        <a:buChar char="§"/>
        <a:tabLst/>
        <a:defRPr sz="2800" b="0" i="0" u="none" strike="noStrike" cap="none" spc="0" baseline="0">
          <a:ln>
            <a:noFill/>
          </a:ln>
          <a:solidFill>
            <a:srgbClr val="5E5E5E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9E43"/>
        </a:buClr>
        <a:buSzPct val="100000"/>
        <a:buFont typeface="Courier New" pitchFamily="49" charset="0"/>
        <a:buChar char="o"/>
        <a:tabLst/>
        <a:defRPr sz="2800" b="0" i="0" u="none" strike="noStrike" cap="none" spc="0" baseline="0">
          <a:ln>
            <a:noFill/>
          </a:ln>
          <a:solidFill>
            <a:srgbClr val="5E5E5E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9E43"/>
        </a:buClr>
        <a:buSzPct val="100000"/>
        <a:buFont typeface="Courier New" pitchFamily="49" charset="0"/>
        <a:buChar char="o"/>
        <a:tabLst/>
        <a:defRPr sz="2800" b="0" i="0" u="none" strike="noStrike" cap="none" spc="0" baseline="0">
          <a:ln>
            <a:noFill/>
          </a:ln>
          <a:solidFill>
            <a:srgbClr val="5E5E5E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9E43"/>
        </a:buClr>
        <a:buSzPct val="100000"/>
        <a:buFont typeface="Courier New" pitchFamily="49" charset="0"/>
        <a:buChar char="o"/>
        <a:tabLst/>
        <a:defRPr sz="2800" b="0" i="0" u="none" strike="noStrike" cap="none" spc="0" baseline="0">
          <a:ln>
            <a:noFill/>
          </a:ln>
          <a:solidFill>
            <a:srgbClr val="5E5E5E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9E43"/>
        </a:buClr>
        <a:buSzPct val="100000"/>
        <a:buFont typeface="Courier New" pitchFamily="49" charset="0"/>
        <a:buChar char="o"/>
        <a:tabLst/>
        <a:defRPr sz="2800" b="0" i="0" u="none" strike="noStrike" cap="none" spc="0" baseline="0">
          <a:ln>
            <a:noFill/>
          </a:ln>
          <a:solidFill>
            <a:srgbClr val="5E5E5E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>
            <a:spLocks noGrp="1"/>
          </p:cNvSpPr>
          <p:nvPr>
            <p:ph type="ctrTitle"/>
          </p:nvPr>
        </p:nvSpPr>
        <p:spPr>
          <a:xfrm>
            <a:off x="0" y="971550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>
            <a:lvl1pPr defTabSz="649223">
              <a:defRPr sz="3100"/>
            </a:lvl1pPr>
          </a:lstStyle>
          <a:p>
            <a:r>
              <a:rPr sz="6000" dirty="0"/>
              <a:t>Your Bank Credit </a:t>
            </a:r>
            <a:r>
              <a:rPr sz="6000" dirty="0">
                <a:solidFill>
                  <a:srgbClr val="5E5E5E"/>
                </a:solidFill>
              </a:rPr>
              <a:t>Score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EE97E22-00F1-4499-BE25-C037FD45D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396" y="1939290"/>
            <a:ext cx="5873207" cy="314706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le 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3"/>
          </a:xfrm>
          <a:prstGeom prst="rect">
            <a:avLst/>
          </a:prstGeom>
        </p:spPr>
        <p:txBody>
          <a:bodyPr/>
          <a:lstStyle>
            <a:lvl1pPr defTabSz="841247">
              <a:defRPr sz="4000"/>
            </a:lvl1pPr>
          </a:lstStyle>
          <a:p>
            <a:r>
              <a:rPr dirty="0"/>
              <a:t>Setting Up a Business Bank Account</a:t>
            </a:r>
          </a:p>
        </p:txBody>
      </p:sp>
      <p:sp>
        <p:nvSpPr>
          <p:cNvPr id="15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22324" indent="-322324" defTabSz="859536">
              <a:spcBef>
                <a:spcPts val="600"/>
              </a:spcBef>
              <a:defRPr sz="3000"/>
            </a:pPr>
            <a:r>
              <a:rPr dirty="0"/>
              <a:t>Most banks are going to require you go into the bank to get a new account set up</a:t>
            </a:r>
          </a:p>
          <a:p>
            <a:pPr marL="322324" indent="-322324" defTabSz="859536">
              <a:spcBef>
                <a:spcPts val="600"/>
              </a:spcBef>
              <a:defRPr sz="3000"/>
            </a:pPr>
            <a:r>
              <a:rPr dirty="0"/>
              <a:t>When you leave they’ll give you a folder </a:t>
            </a:r>
          </a:p>
          <a:p>
            <a:pPr marL="322324" indent="-322324" defTabSz="859536">
              <a:spcBef>
                <a:spcPts val="600"/>
              </a:spcBef>
              <a:defRPr sz="3000"/>
            </a:pPr>
            <a:r>
              <a:rPr dirty="0"/>
              <a:t>It will have documents that outline the terms on the bank account</a:t>
            </a:r>
          </a:p>
          <a:p>
            <a:pPr marL="322324" indent="-322324" defTabSz="859536">
              <a:spcBef>
                <a:spcPts val="600"/>
              </a:spcBef>
              <a:defRPr sz="3000"/>
            </a:pPr>
            <a:r>
              <a:rPr dirty="0"/>
              <a:t>It will likely also include information on how to set up online banking</a:t>
            </a:r>
          </a:p>
          <a:p>
            <a:pPr marL="322324" indent="-322324" defTabSz="859536">
              <a:spcBef>
                <a:spcPts val="600"/>
              </a:spcBef>
              <a:defRPr sz="3000"/>
            </a:pPr>
            <a:r>
              <a:rPr dirty="0"/>
              <a:t>You’ll also get temporary checks for the account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450359-724C-4451-BC06-272F5966D4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4245229"/>
            <a:ext cx="1676400" cy="89827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2" uiExpand="1" build="p" bldLvl="5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itle 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3"/>
          </a:xfrm>
          <a:prstGeom prst="rect">
            <a:avLst/>
          </a:prstGeom>
        </p:spPr>
        <p:txBody>
          <a:bodyPr/>
          <a:lstStyle/>
          <a:p>
            <a:r>
              <a:rPr dirty="0"/>
              <a:t>Business Bank Account Details</a:t>
            </a:r>
          </a:p>
        </p:txBody>
      </p:sp>
      <p:sp>
        <p:nvSpPr>
          <p:cNvPr id="15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r>
              <a:rPr dirty="0"/>
              <a:t>The bank will probably have a service they recommend to get checks</a:t>
            </a:r>
          </a:p>
          <a:p>
            <a:r>
              <a:rPr dirty="0"/>
              <a:t>On your first order, they might try to charge you $150 or more</a:t>
            </a:r>
          </a:p>
          <a:p>
            <a:r>
              <a:rPr dirty="0"/>
              <a:t>But be careful as you won’t need all that they bundle in with the checks</a:t>
            </a:r>
          </a:p>
          <a:p>
            <a:r>
              <a:rPr dirty="0"/>
              <a:t>Often on your first order they’ll give you a starter kit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8E876B-F446-4CA1-9F88-71750550C0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971550"/>
            <a:ext cx="1828800" cy="97993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2" uiExpand="1" build="p" bldLvl="5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itle 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3"/>
          </a:xfrm>
          <a:prstGeom prst="rect">
            <a:avLst/>
          </a:prstGeom>
        </p:spPr>
        <p:txBody>
          <a:bodyPr/>
          <a:lstStyle/>
          <a:p>
            <a:r>
              <a:rPr dirty="0"/>
              <a:t>Business Bank Account Details</a:t>
            </a:r>
          </a:p>
        </p:txBody>
      </p:sp>
      <p:sp>
        <p:nvSpPr>
          <p:cNvPr id="162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505199"/>
          </a:xfrm>
          <a:prstGeom prst="rect">
            <a:avLst/>
          </a:prstGeom>
        </p:spPr>
        <p:txBody>
          <a:bodyPr/>
          <a:lstStyle/>
          <a:p>
            <a:r>
              <a:rPr dirty="0"/>
              <a:t>A starter kit will include:</a:t>
            </a:r>
          </a:p>
          <a:p>
            <a:pPr marL="800100" lvl="1" indent="-342900">
              <a:buChar char="•"/>
            </a:pPr>
            <a:r>
              <a:rPr dirty="0"/>
              <a:t>a binder</a:t>
            </a:r>
          </a:p>
          <a:p>
            <a:pPr marL="800100" lvl="1" indent="-342900">
              <a:buChar char="•"/>
            </a:pPr>
            <a:r>
              <a:rPr dirty="0"/>
              <a:t>deposit bag</a:t>
            </a:r>
          </a:p>
          <a:p>
            <a:pPr marL="800100" lvl="1" indent="-342900">
              <a:buChar char="•"/>
            </a:pPr>
            <a:r>
              <a:rPr dirty="0"/>
              <a:t>company stamp/seal for endorsements</a:t>
            </a:r>
          </a:p>
          <a:p>
            <a:pPr marL="800100" lvl="1" indent="-342900">
              <a:buChar char="•"/>
            </a:pPr>
            <a:r>
              <a:rPr dirty="0"/>
              <a:t>and other perks</a:t>
            </a:r>
          </a:p>
          <a:p>
            <a:r>
              <a:rPr dirty="0"/>
              <a:t>You do not need all of this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02B966-2DB0-4B57-A68A-F9966D3B8A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385963"/>
            <a:ext cx="2895600" cy="155155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2" uiExpand="1" build="p" bldLvl="5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itle 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3"/>
          </a:xfrm>
          <a:prstGeom prst="rect">
            <a:avLst/>
          </a:prstGeom>
        </p:spPr>
        <p:txBody>
          <a:bodyPr/>
          <a:lstStyle/>
          <a:p>
            <a:r>
              <a:rPr dirty="0"/>
              <a:t>Business Bank Account Details</a:t>
            </a:r>
          </a:p>
        </p:txBody>
      </p:sp>
      <p:sp>
        <p:nvSpPr>
          <p:cNvPr id="16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505199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22324" indent="-322324" defTabSz="859536">
              <a:spcBef>
                <a:spcPts val="600"/>
              </a:spcBef>
              <a:defRPr sz="3000"/>
            </a:pPr>
            <a:r>
              <a:rPr dirty="0"/>
              <a:t>You can order most of what is in a starter kit online much cheaper anyways</a:t>
            </a:r>
          </a:p>
          <a:p>
            <a:pPr marL="322324" indent="-322324" defTabSz="859536">
              <a:spcBef>
                <a:spcPts val="600"/>
              </a:spcBef>
              <a:defRPr sz="3000"/>
            </a:pPr>
            <a:r>
              <a:rPr dirty="0"/>
              <a:t>Also watch out for the amount of checks they’re giving you</a:t>
            </a:r>
          </a:p>
          <a:p>
            <a:pPr marL="322324" indent="-322324" defTabSz="859536">
              <a:spcBef>
                <a:spcPts val="600"/>
              </a:spcBef>
              <a:defRPr sz="3000"/>
            </a:pPr>
            <a:r>
              <a:rPr dirty="0"/>
              <a:t>Start with as few as you can</a:t>
            </a:r>
          </a:p>
          <a:p>
            <a:pPr marL="322324" indent="-322324" defTabSz="859536">
              <a:spcBef>
                <a:spcPts val="600"/>
              </a:spcBef>
              <a:defRPr sz="3000"/>
            </a:pPr>
            <a:r>
              <a:rPr dirty="0"/>
              <a:t>You might not want or need 250 or more to start</a:t>
            </a:r>
          </a:p>
          <a:p>
            <a:pPr marL="322324" indent="-322324" defTabSz="859536">
              <a:spcBef>
                <a:spcPts val="600"/>
              </a:spcBef>
              <a:defRPr sz="3000"/>
            </a:pPr>
            <a:r>
              <a:rPr dirty="0"/>
              <a:t>This is particularly true if most of your business's expenses are paid online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BF770D7-7A4B-4A81-A320-82AFDC0CC9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257427"/>
            <a:ext cx="1599852" cy="85725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2" uiExpand="1" build="p" bldLvl="5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itle 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3"/>
          </a:xfrm>
          <a:prstGeom prst="rect">
            <a:avLst/>
          </a:prstGeom>
        </p:spPr>
        <p:txBody>
          <a:bodyPr/>
          <a:lstStyle/>
          <a:p>
            <a:r>
              <a:rPr dirty="0"/>
              <a:t>Bank Credit Scores</a:t>
            </a:r>
          </a:p>
        </p:txBody>
      </p:sp>
      <p:sp>
        <p:nvSpPr>
          <p:cNvPr id="17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52800"/>
          </a:xfrm>
          <a:prstGeom prst="rect">
            <a:avLst/>
          </a:prstGeom>
        </p:spPr>
        <p:txBody>
          <a:bodyPr/>
          <a:lstStyle/>
          <a:p>
            <a:r>
              <a:rPr dirty="0"/>
              <a:t>Many people don’t know about these at all</a:t>
            </a:r>
          </a:p>
          <a:p>
            <a:r>
              <a:rPr dirty="0"/>
              <a:t>Yet they are how banks determine who to loan to…</a:t>
            </a:r>
          </a:p>
          <a:p>
            <a:r>
              <a:rPr dirty="0"/>
              <a:t>…and who to turn down</a:t>
            </a:r>
          </a:p>
          <a:p>
            <a:r>
              <a:rPr dirty="0"/>
              <a:t>If you want a loan, then you’ll need to know this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472B6A-F75F-4753-9C47-0FD620A197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098556"/>
            <a:ext cx="3810000" cy="204152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2" uiExpand="1" build="p" bldLvl="5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itle 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3"/>
          </a:xfrm>
          <a:prstGeom prst="rect">
            <a:avLst/>
          </a:prstGeom>
        </p:spPr>
        <p:txBody>
          <a:bodyPr/>
          <a:lstStyle/>
          <a:p>
            <a:r>
              <a:rPr dirty="0"/>
              <a:t>Bank Credit Scores</a:t>
            </a:r>
          </a:p>
        </p:txBody>
      </p:sp>
      <p:sp>
        <p:nvSpPr>
          <p:cNvPr id="17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505199"/>
          </a:xfrm>
          <a:prstGeom prst="rect">
            <a:avLst/>
          </a:prstGeom>
        </p:spPr>
        <p:txBody>
          <a:bodyPr/>
          <a:lstStyle/>
          <a:p>
            <a:pPr marL="267461" indent="-267461" defTabSz="713230">
              <a:spcBef>
                <a:spcPts val="500"/>
              </a:spcBef>
              <a:defRPr sz="2400"/>
            </a:pPr>
            <a:r>
              <a:rPr dirty="0"/>
              <a:t>Bank credit (Bank Rating) is total amount of borrowing capacity a business can get from the banking system</a:t>
            </a:r>
          </a:p>
          <a:p>
            <a:pPr marL="267461" indent="-267461" defTabSz="713230">
              <a:spcBef>
                <a:spcPts val="500"/>
              </a:spcBef>
              <a:defRPr sz="2400"/>
            </a:pPr>
            <a:r>
              <a:rPr dirty="0"/>
              <a:t>Business credit is a much broader category of lenders such as suppliers, credit card issuers, or leasing companies</a:t>
            </a:r>
          </a:p>
          <a:p>
            <a:pPr marL="267461" indent="-267461" defTabSz="713230">
              <a:spcBef>
                <a:spcPts val="500"/>
              </a:spcBef>
              <a:defRPr sz="2400"/>
            </a:pPr>
            <a:r>
              <a:rPr dirty="0"/>
              <a:t>A business can get more business credit quickly if:</a:t>
            </a:r>
          </a:p>
          <a:p>
            <a:pPr marL="624077" lvl="1" indent="-267461" defTabSz="713230">
              <a:spcBef>
                <a:spcPts val="500"/>
              </a:spcBef>
              <a:buChar char="•"/>
              <a:defRPr sz="2400"/>
            </a:pPr>
            <a:r>
              <a:rPr dirty="0"/>
              <a:t>it has a minimum of one bank reference and </a:t>
            </a:r>
          </a:p>
          <a:p>
            <a:pPr marL="624077" lvl="1" indent="-267461" defTabSz="713230">
              <a:spcBef>
                <a:spcPts val="500"/>
              </a:spcBef>
              <a:buChar char="•"/>
              <a:defRPr sz="2400"/>
            </a:pPr>
            <a:r>
              <a:rPr dirty="0"/>
              <a:t>an average daily account balance of at least $10,000</a:t>
            </a:r>
          </a:p>
          <a:p>
            <a:pPr marL="624077" lvl="1" indent="-267461" defTabSz="713230">
              <a:spcBef>
                <a:spcPts val="500"/>
              </a:spcBef>
              <a:buChar char="•"/>
              <a:defRPr sz="2400"/>
            </a:pPr>
            <a:r>
              <a:rPr dirty="0"/>
              <a:t>for the past 3 months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940753-3FCA-4237-BEBF-250A3B67675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81" b="6727"/>
          <a:stretch/>
        </p:blipFill>
        <p:spPr>
          <a:xfrm>
            <a:off x="4953000" y="4076699"/>
            <a:ext cx="2286000" cy="106680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2" uiExpand="1" build="p" bldLvl="5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le 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3"/>
          </a:xfrm>
          <a:prstGeom prst="rect">
            <a:avLst/>
          </a:prstGeom>
        </p:spPr>
        <p:txBody>
          <a:bodyPr/>
          <a:lstStyle/>
          <a:p>
            <a:r>
              <a:rPr dirty="0"/>
              <a:t>Bank Credit Scores</a:t>
            </a:r>
          </a:p>
        </p:txBody>
      </p:sp>
      <p:sp>
        <p:nvSpPr>
          <p:cNvPr id="17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620000" cy="3505199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22324" indent="-322324" defTabSz="859536">
              <a:spcBef>
                <a:spcPts val="600"/>
              </a:spcBef>
              <a:defRPr sz="3000"/>
            </a:pPr>
            <a:r>
              <a:rPr dirty="0"/>
              <a:t>An average daily account balance of $10,000 for the past 3 months…</a:t>
            </a:r>
          </a:p>
          <a:p>
            <a:pPr marL="322324" indent="-322324" defTabSz="859536">
              <a:spcBef>
                <a:spcPts val="600"/>
              </a:spcBef>
              <a:defRPr sz="3000"/>
            </a:pPr>
            <a:r>
              <a:rPr dirty="0"/>
              <a:t>… yields a “Bank Rating” of Low-5</a:t>
            </a:r>
          </a:p>
          <a:p>
            <a:pPr marL="322324" indent="-322324" defTabSz="859536">
              <a:spcBef>
                <a:spcPts val="600"/>
              </a:spcBef>
              <a:defRPr sz="3000"/>
            </a:pPr>
            <a:r>
              <a:rPr dirty="0"/>
              <a:t>This means an Adjusted Debt Balance of $5,000 to $30,000</a:t>
            </a:r>
          </a:p>
          <a:p>
            <a:pPr marL="322324" indent="-322324" defTabSz="859536">
              <a:spcBef>
                <a:spcPts val="600"/>
              </a:spcBef>
              <a:defRPr sz="3000"/>
            </a:pPr>
            <a:r>
              <a:rPr dirty="0"/>
              <a:t>A lower rating (e. g. a High-4 or balance of $7,000 to $9,999) won’t stop a business’s application…</a:t>
            </a:r>
          </a:p>
          <a:p>
            <a:pPr marL="322324" indent="-322324" defTabSz="859536">
              <a:spcBef>
                <a:spcPts val="600"/>
              </a:spcBef>
              <a:defRPr sz="3000"/>
            </a:pPr>
            <a:r>
              <a:rPr dirty="0"/>
              <a:t>…but it will slow down the approval process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B642B2-58A2-495E-BF27-D0C255087E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24130"/>
            <a:ext cx="1752600" cy="93910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2" uiExpand="1" build="p" bldLvl="5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3"/>
          </a:xfrm>
          <a:prstGeom prst="rect">
            <a:avLst/>
          </a:prstGeom>
        </p:spPr>
        <p:txBody>
          <a:bodyPr/>
          <a:lstStyle/>
          <a:p>
            <a:r>
              <a:rPr dirty="0"/>
              <a:t>Bank Ratings</a:t>
            </a:r>
          </a:p>
        </p:txBody>
      </p:sp>
      <p:sp>
        <p:nvSpPr>
          <p:cNvPr id="182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r>
              <a:rPr dirty="0"/>
              <a:t>High-5 = account balance of $70,000 – $99,999</a:t>
            </a:r>
          </a:p>
          <a:p>
            <a:r>
              <a:rPr dirty="0"/>
              <a:t>Mid-5 = account balance of $40,000 – $69,999</a:t>
            </a:r>
          </a:p>
          <a:p>
            <a:r>
              <a:rPr dirty="0"/>
              <a:t>Low-5 = balance of $10,000 – $39,000</a:t>
            </a:r>
          </a:p>
          <a:p>
            <a:r>
              <a:rPr dirty="0"/>
              <a:t>High-4 = $7,000 – $9,999</a:t>
            </a:r>
          </a:p>
          <a:p>
            <a:r>
              <a:rPr dirty="0"/>
              <a:t>Mid-4 = $4,000 – $6,999</a:t>
            </a:r>
          </a:p>
          <a:p>
            <a:r>
              <a:rPr dirty="0"/>
              <a:t>Low-4 = $1,000 – $3,999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B4655A-5388-473F-B507-CFEA3425BC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018488"/>
            <a:ext cx="3581400" cy="191903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" grpId="2" uiExpand="1" build="p" bldLvl="5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itle 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3"/>
          </a:xfrm>
          <a:prstGeom prst="rect">
            <a:avLst/>
          </a:prstGeom>
        </p:spPr>
        <p:txBody>
          <a:bodyPr/>
          <a:lstStyle/>
          <a:p>
            <a:r>
              <a:rPr dirty="0"/>
              <a:t>Bank Ratings</a:t>
            </a:r>
          </a:p>
        </p:txBody>
      </p:sp>
      <p:sp>
        <p:nvSpPr>
          <p:cNvPr id="18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7239000" cy="3394472"/>
          </a:xfrm>
          <a:prstGeom prst="rect">
            <a:avLst/>
          </a:prstGeom>
        </p:spPr>
        <p:txBody>
          <a:bodyPr/>
          <a:lstStyle/>
          <a:p>
            <a:r>
              <a:rPr dirty="0"/>
              <a:t>Keep bank ratings up</a:t>
            </a:r>
          </a:p>
          <a:p>
            <a:r>
              <a:rPr dirty="0"/>
              <a:t>Do whatever it takes to keep at least $10,000 in an account over a 90-day period</a:t>
            </a:r>
          </a:p>
          <a:p>
            <a:r>
              <a:rPr dirty="0"/>
              <a:t>Money should be kept there…</a:t>
            </a:r>
          </a:p>
          <a:p>
            <a:r>
              <a:rPr dirty="0"/>
              <a:t>… just to ensure a bank rating is high enough to increase future financing approvals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85BB71-EC41-41C4-8D4D-C6E6DA15DA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718322"/>
            <a:ext cx="2275333" cy="12192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" grpId="2" uiExpand="1" build="p" bldLvl="5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itle 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3"/>
          </a:xfrm>
          <a:prstGeom prst="rect">
            <a:avLst/>
          </a:prstGeom>
        </p:spPr>
        <p:txBody>
          <a:bodyPr/>
          <a:lstStyle/>
          <a:p>
            <a:r>
              <a:rPr dirty="0"/>
              <a:t>Bank Ratings</a:t>
            </a:r>
          </a:p>
        </p:txBody>
      </p:sp>
      <p:sp>
        <p:nvSpPr>
          <p:cNvPr id="19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7848600" cy="3394472"/>
          </a:xfrm>
          <a:prstGeom prst="rect">
            <a:avLst/>
          </a:prstGeom>
        </p:spPr>
        <p:txBody>
          <a:bodyPr/>
          <a:lstStyle/>
          <a:p>
            <a:r>
              <a:rPr dirty="0"/>
              <a:t>Bank ratings are calculated in cycles</a:t>
            </a:r>
          </a:p>
          <a:p>
            <a:r>
              <a:rPr dirty="0"/>
              <a:t>Each cycle is based on the balance rating in the previous 3 month period</a:t>
            </a:r>
          </a:p>
          <a:p>
            <a:r>
              <a:rPr dirty="0"/>
              <a:t>Before a business decides to apply for credit…</a:t>
            </a:r>
          </a:p>
          <a:p>
            <a:r>
              <a:rPr dirty="0"/>
              <a:t>…it should keep a balance rating of Low-5 for the last 3 months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539409-C683-498E-8FA1-CD8157B89A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3915" y="3632978"/>
            <a:ext cx="2438400" cy="130454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2" uiExpand="1" build="p" bldLvl="5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le 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3"/>
          </a:xfrm>
          <a:prstGeom prst="rect">
            <a:avLst/>
          </a:prstGeom>
        </p:spPr>
        <p:txBody>
          <a:bodyPr/>
          <a:lstStyle/>
          <a:p>
            <a:r>
              <a:rPr dirty="0"/>
              <a:t>Business Bank Accounts</a:t>
            </a:r>
          </a:p>
        </p:txBody>
      </p:sp>
      <p:sp>
        <p:nvSpPr>
          <p:cNvPr id="122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534400" cy="3810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233172" indent="-233172" defTabSz="621791">
              <a:spcBef>
                <a:spcPts val="400"/>
              </a:spcBef>
              <a:defRPr sz="2100"/>
            </a:pPr>
            <a:r>
              <a:rPr dirty="0"/>
              <a:t>It is essential that a business owner separate personal and business banking </a:t>
            </a:r>
          </a:p>
          <a:p>
            <a:pPr marL="233172" indent="-233172" defTabSz="621791">
              <a:spcBef>
                <a:spcPts val="400"/>
              </a:spcBef>
              <a:defRPr sz="2100"/>
            </a:pPr>
            <a:r>
              <a:rPr dirty="0"/>
              <a:t>This is needed to run a successful business </a:t>
            </a:r>
          </a:p>
          <a:p>
            <a:pPr marL="233172" indent="-233172" defTabSz="621791">
              <a:spcBef>
                <a:spcPts val="400"/>
              </a:spcBef>
              <a:defRPr sz="2100"/>
            </a:pPr>
            <a:r>
              <a:rPr dirty="0"/>
              <a:t>One of the main financial tools used to accomplish this is a business bank account</a:t>
            </a:r>
          </a:p>
          <a:p>
            <a:pPr marL="233172" indent="-233172" defTabSz="621791">
              <a:spcBef>
                <a:spcPts val="400"/>
              </a:spcBef>
              <a:defRPr sz="2100"/>
            </a:pPr>
            <a:r>
              <a:rPr dirty="0"/>
              <a:t>A business bank account helps:</a:t>
            </a:r>
          </a:p>
          <a:p>
            <a:pPr marL="544068" lvl="1" indent="-233172" defTabSz="621791">
              <a:spcBef>
                <a:spcPts val="400"/>
              </a:spcBef>
              <a:buChar char="•"/>
              <a:defRPr sz="2100"/>
            </a:pPr>
            <a:r>
              <a:rPr dirty="0"/>
              <a:t>maintain accurate records</a:t>
            </a:r>
          </a:p>
          <a:p>
            <a:pPr marL="544068" lvl="1" indent="-233172" defTabSz="621791">
              <a:spcBef>
                <a:spcPts val="400"/>
              </a:spcBef>
              <a:buChar char="•"/>
              <a:defRPr sz="2100"/>
            </a:pPr>
            <a:r>
              <a:rPr dirty="0"/>
              <a:t>prepare reports</a:t>
            </a:r>
          </a:p>
          <a:p>
            <a:pPr marL="544068" lvl="1" indent="-233172" defTabSz="621791">
              <a:spcBef>
                <a:spcPts val="400"/>
              </a:spcBef>
              <a:buChar char="•"/>
              <a:defRPr sz="2100"/>
            </a:pPr>
            <a:r>
              <a:rPr dirty="0"/>
              <a:t>make deposits and withdrawals</a:t>
            </a:r>
          </a:p>
          <a:p>
            <a:pPr marL="544068" lvl="1" indent="-233172" defTabSz="621791">
              <a:spcBef>
                <a:spcPts val="400"/>
              </a:spcBef>
              <a:buChar char="•"/>
              <a:defRPr sz="2100"/>
            </a:pPr>
            <a:r>
              <a:rPr dirty="0"/>
              <a:t>make wire transfers</a:t>
            </a:r>
          </a:p>
          <a:p>
            <a:pPr marL="544068" lvl="1" indent="-233172" defTabSz="621791">
              <a:spcBef>
                <a:spcPts val="400"/>
              </a:spcBef>
              <a:buChar char="•"/>
              <a:defRPr sz="2100"/>
            </a:pPr>
            <a:r>
              <a:rPr dirty="0"/>
              <a:t>issue checks</a:t>
            </a:r>
          </a:p>
          <a:p>
            <a:pPr marL="544068" lvl="1" indent="-233172" defTabSz="621791">
              <a:spcBef>
                <a:spcPts val="400"/>
              </a:spcBef>
              <a:buChar char="•"/>
              <a:defRPr sz="2100"/>
            </a:pPr>
            <a:r>
              <a:rPr dirty="0"/>
              <a:t>and a lot more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95E1DD-9BDB-458A-AB98-55DF9BA79A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952750"/>
            <a:ext cx="3354754" cy="179758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2" uiExpand="1" build="p" bldLvl="5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itle 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3"/>
          </a:xfrm>
          <a:prstGeom prst="rect">
            <a:avLst/>
          </a:prstGeom>
        </p:spPr>
        <p:txBody>
          <a:bodyPr/>
          <a:lstStyle/>
          <a:p>
            <a:r>
              <a:rPr dirty="0"/>
              <a:t>Bank Ratings</a:t>
            </a:r>
          </a:p>
        </p:txBody>
      </p:sp>
      <p:sp>
        <p:nvSpPr>
          <p:cNvPr id="19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22324" indent="-322324" defTabSz="859536">
              <a:spcBef>
                <a:spcPts val="600"/>
              </a:spcBef>
              <a:defRPr sz="3000"/>
            </a:pPr>
            <a:r>
              <a:rPr dirty="0"/>
              <a:t>Without at least a Low-5 rating, most banks will assume a business has little ability to repay a loan or a line of credit</a:t>
            </a:r>
          </a:p>
          <a:p>
            <a:pPr marL="322324" indent="-322324" defTabSz="859536">
              <a:spcBef>
                <a:spcPts val="600"/>
              </a:spcBef>
              <a:defRPr sz="3000"/>
            </a:pPr>
            <a:r>
              <a:rPr dirty="0"/>
              <a:t>Bank ratings are a measurement of how responsible the account owner is with funds</a:t>
            </a:r>
          </a:p>
          <a:p>
            <a:pPr marL="322324" indent="-322324" defTabSz="859536">
              <a:spcBef>
                <a:spcPts val="600"/>
              </a:spcBef>
              <a:defRPr sz="3000"/>
            </a:pPr>
            <a:r>
              <a:rPr dirty="0"/>
              <a:t>To a bank, the following are irresponsible:</a:t>
            </a:r>
          </a:p>
          <a:p>
            <a:pPr marL="752094" lvl="1" indent="-322324" defTabSz="859536">
              <a:spcBef>
                <a:spcPts val="600"/>
              </a:spcBef>
              <a:buChar char="•"/>
              <a:defRPr sz="3000"/>
            </a:pPr>
            <a:r>
              <a:rPr dirty="0"/>
              <a:t>Insufficient funds</a:t>
            </a:r>
          </a:p>
          <a:p>
            <a:pPr marL="752094" lvl="1" indent="-322324" defTabSz="859536">
              <a:spcBef>
                <a:spcPts val="600"/>
              </a:spcBef>
              <a:buChar char="•"/>
              <a:defRPr sz="3000"/>
            </a:pPr>
            <a:r>
              <a:rPr dirty="0"/>
              <a:t>Negative cash flow</a:t>
            </a:r>
          </a:p>
          <a:p>
            <a:pPr marL="752094" lvl="1" indent="-322324" defTabSz="859536">
              <a:spcBef>
                <a:spcPts val="600"/>
              </a:spcBef>
              <a:buChar char="•"/>
              <a:defRPr sz="3000"/>
            </a:pPr>
            <a:r>
              <a:rPr dirty="0"/>
              <a:t>Low balances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FE5AB1-D1DF-4973-BE74-B154A2EBE3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257550"/>
            <a:ext cx="3200400" cy="171488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2" uiExpand="1" build="p" bldLvl="5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itle 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3"/>
          </a:xfrm>
          <a:prstGeom prst="rect">
            <a:avLst/>
          </a:prstGeom>
        </p:spPr>
        <p:txBody>
          <a:bodyPr/>
          <a:lstStyle/>
          <a:p>
            <a:r>
              <a:rPr dirty="0"/>
              <a:t>More Bank Rating Factors</a:t>
            </a:r>
          </a:p>
        </p:txBody>
      </p:sp>
      <p:sp>
        <p:nvSpPr>
          <p:cNvPr id="19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r>
              <a:rPr dirty="0"/>
              <a:t>Number of non-sufficient funds (NSFs) </a:t>
            </a:r>
          </a:p>
          <a:p>
            <a:r>
              <a:rPr dirty="0"/>
              <a:t>Positive cash flow</a:t>
            </a:r>
          </a:p>
          <a:p>
            <a:r>
              <a:rPr dirty="0"/>
              <a:t>Consistency of deposits </a:t>
            </a:r>
          </a:p>
          <a:p>
            <a:r>
              <a:rPr dirty="0"/>
              <a:t>Age of the account</a:t>
            </a:r>
          </a:p>
          <a:p>
            <a:r>
              <a:rPr dirty="0"/>
              <a:t>The bank products the business uses</a:t>
            </a:r>
          </a:p>
          <a:p>
            <a:r>
              <a:rPr dirty="0"/>
              <a:t>Any savings account or investments a business has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5CFF62-DE45-40E2-A635-54264FBC15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727835"/>
            <a:ext cx="3149916" cy="168783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2" uiExpand="1" build="p" bldLvl="5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itle 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3"/>
          </a:xfrm>
          <a:prstGeom prst="rect">
            <a:avLst/>
          </a:prstGeom>
        </p:spPr>
        <p:txBody>
          <a:bodyPr/>
          <a:lstStyle/>
          <a:p>
            <a:r>
              <a:rPr dirty="0"/>
              <a:t>Keeping a Bank Rating Up</a:t>
            </a:r>
          </a:p>
        </p:txBody>
      </p:sp>
      <p:sp>
        <p:nvSpPr>
          <p:cNvPr id="202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r>
              <a:rPr dirty="0"/>
              <a:t>Keep money in the bank over a 90-day period</a:t>
            </a:r>
          </a:p>
          <a:p>
            <a:r>
              <a:rPr dirty="0"/>
              <a:t>Always retain a balance of $10,000 or better</a:t>
            </a:r>
          </a:p>
          <a:p>
            <a:r>
              <a:rPr dirty="0"/>
              <a:t>Keep up a positive cash flow</a:t>
            </a:r>
          </a:p>
          <a:p>
            <a:r>
              <a:rPr dirty="0"/>
              <a:t>Keep the accounts balanced to avoid NSFs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5CEBD8-22EF-4AE5-8C97-7EE6712212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00" y="3061144"/>
            <a:ext cx="3886200" cy="208235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2" uiExpand="1" build="p" bldLvl="5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itle 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3"/>
          </a:xfrm>
          <a:prstGeom prst="rect">
            <a:avLst/>
          </a:prstGeom>
        </p:spPr>
        <p:txBody>
          <a:bodyPr/>
          <a:lstStyle>
            <a:lvl1pPr defTabSz="877822">
              <a:defRPr sz="4200"/>
            </a:lvl1pPr>
          </a:lstStyle>
          <a:p>
            <a:r>
              <a:rPr dirty="0"/>
              <a:t>Recap  for Your Bank Credit Score</a:t>
            </a:r>
          </a:p>
        </p:txBody>
      </p:sp>
      <p:sp>
        <p:nvSpPr>
          <p:cNvPr id="20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686800" cy="33944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39470" indent="-339470" defTabSz="905255">
              <a:spcBef>
                <a:spcPts val="600"/>
              </a:spcBef>
              <a:defRPr sz="3100"/>
            </a:pPr>
            <a:r>
              <a:rPr sz="2600" dirty="0"/>
              <a:t>A business bank account is vital for success</a:t>
            </a:r>
          </a:p>
          <a:p>
            <a:pPr marL="339470" indent="-339470" defTabSz="905255">
              <a:spcBef>
                <a:spcPts val="600"/>
              </a:spcBef>
              <a:defRPr sz="3100"/>
            </a:pPr>
            <a:r>
              <a:rPr sz="2600" dirty="0"/>
              <a:t>It can be set up correctly from the start…</a:t>
            </a:r>
          </a:p>
          <a:p>
            <a:pPr marL="339470" indent="-339470" defTabSz="905255">
              <a:spcBef>
                <a:spcPts val="600"/>
              </a:spcBef>
              <a:defRPr sz="3100"/>
            </a:pPr>
            <a:r>
              <a:rPr sz="2600" dirty="0"/>
              <a:t>…and that will help business owners get loans and credit</a:t>
            </a:r>
          </a:p>
          <a:p>
            <a:pPr marL="339470" indent="-339470" defTabSz="905255">
              <a:spcBef>
                <a:spcPts val="600"/>
              </a:spcBef>
              <a:defRPr sz="3100"/>
            </a:pPr>
            <a:r>
              <a:rPr sz="2600" dirty="0"/>
              <a:t>Bank credit scores measure account holder responsibility</a:t>
            </a:r>
          </a:p>
          <a:p>
            <a:pPr marL="339470" indent="-339470" defTabSz="905255">
              <a:spcBef>
                <a:spcPts val="600"/>
              </a:spcBef>
              <a:defRPr sz="3100"/>
            </a:pPr>
            <a:r>
              <a:rPr sz="2600" dirty="0"/>
              <a:t>Responsible financial stewardship will pay off every time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BFDDED-1E1E-40DA-AD3C-5C8AD70B61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300" y="3562350"/>
            <a:ext cx="2819400" cy="150837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" grpId="2" uiExpand="1" build="p" bldLvl="5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itle 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3"/>
          </a:xfrm>
          <a:prstGeom prst="rect">
            <a:avLst/>
          </a:prstGeom>
        </p:spPr>
        <p:txBody>
          <a:bodyPr/>
          <a:lstStyle>
            <a:lvl1pPr defTabSz="786383">
              <a:defRPr sz="3700"/>
            </a:lvl1pPr>
          </a:lstStyle>
          <a:p>
            <a:r>
              <a:rPr dirty="0"/>
              <a:t>Business Bank Accounts Have Benefits</a:t>
            </a:r>
          </a:p>
        </p:txBody>
      </p:sp>
      <p:sp>
        <p:nvSpPr>
          <p:cNvPr id="12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382000" cy="3276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12038" indent="-312038" defTabSz="832103">
              <a:spcBef>
                <a:spcPts val="600"/>
              </a:spcBef>
              <a:defRPr sz="2900"/>
            </a:pPr>
            <a:r>
              <a:rPr sz="2500" dirty="0"/>
              <a:t>Lessen tax headaches and liabilities by keeping business revenue and expenses separate from personal</a:t>
            </a:r>
          </a:p>
          <a:p>
            <a:pPr marL="312038" indent="-312038" defTabSz="832103">
              <a:spcBef>
                <a:spcPts val="600"/>
              </a:spcBef>
              <a:defRPr sz="2900"/>
            </a:pPr>
            <a:r>
              <a:rPr sz="2500" dirty="0"/>
              <a:t>This will keep you from accidentally commingling funds</a:t>
            </a:r>
          </a:p>
          <a:p>
            <a:pPr marL="312038" indent="-312038" defTabSz="832103">
              <a:spcBef>
                <a:spcPts val="600"/>
              </a:spcBef>
              <a:defRPr sz="2900"/>
            </a:pPr>
            <a:r>
              <a:rPr sz="2500" dirty="0"/>
              <a:t>Accept debit and credit cards as with a business account there is a place for the merchant processor to deposit funds</a:t>
            </a:r>
          </a:p>
          <a:p>
            <a:pPr marL="312038" indent="-312038" defTabSz="832103">
              <a:spcBef>
                <a:spcPts val="600"/>
              </a:spcBef>
              <a:defRPr sz="2900"/>
            </a:pPr>
            <a:r>
              <a:rPr sz="2500" dirty="0"/>
              <a:t>This makes it easy to accept more types of payments and get more sales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2E5625-1581-4ACD-8CCB-2070944A40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714750"/>
            <a:ext cx="2443734" cy="130943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2" uiExpand="1" build="p" bldLvl="5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3"/>
          </a:xfrm>
          <a:prstGeom prst="rect">
            <a:avLst/>
          </a:prstGeom>
        </p:spPr>
        <p:txBody>
          <a:bodyPr/>
          <a:lstStyle>
            <a:lvl1pPr defTabSz="786383">
              <a:defRPr sz="3700"/>
            </a:lvl1pPr>
          </a:lstStyle>
          <a:p>
            <a:r>
              <a:rPr dirty="0"/>
              <a:t>Business Bank Accounts Have Benefits</a:t>
            </a:r>
          </a:p>
        </p:txBody>
      </p:sp>
      <p:sp>
        <p:nvSpPr>
          <p:cNvPr id="13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467600" cy="3505199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22324" indent="-322324" defTabSz="859536">
              <a:spcBef>
                <a:spcPts val="600"/>
              </a:spcBef>
              <a:defRPr sz="3000"/>
            </a:pPr>
            <a:r>
              <a:rPr dirty="0"/>
              <a:t>Business accounts have more lenient fees</a:t>
            </a:r>
          </a:p>
          <a:p>
            <a:pPr marL="322324" indent="-322324" defTabSz="859536">
              <a:spcBef>
                <a:spcPts val="600"/>
              </a:spcBef>
              <a:defRPr sz="3000"/>
            </a:pPr>
            <a:r>
              <a:rPr dirty="0"/>
              <a:t>For example, fees may be waved when you use online banking</a:t>
            </a:r>
          </a:p>
          <a:p>
            <a:pPr marL="322324" indent="-322324" defTabSz="859536">
              <a:spcBef>
                <a:spcPts val="600"/>
              </a:spcBef>
              <a:defRPr sz="3000"/>
            </a:pPr>
            <a:r>
              <a:rPr dirty="0"/>
              <a:t>Your business banking relationship can also help you secure bank loans</a:t>
            </a:r>
          </a:p>
          <a:p>
            <a:pPr marL="322324" indent="-322324" defTabSz="859536">
              <a:spcBef>
                <a:spcPts val="600"/>
              </a:spcBef>
              <a:defRPr sz="3000"/>
            </a:pPr>
            <a:r>
              <a:rPr dirty="0"/>
              <a:t>How you handle your business bank account is information for a possible lender...</a:t>
            </a:r>
          </a:p>
          <a:p>
            <a:pPr marL="322324" indent="-322324" defTabSz="859536">
              <a:spcBef>
                <a:spcPts val="600"/>
              </a:spcBef>
              <a:defRPr sz="3000"/>
            </a:pPr>
            <a:r>
              <a:rPr dirty="0"/>
              <a:t>...which goes beyond business and personal credit scores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D3C26C-F3AA-4400-8EF3-68AC385CDB1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89" r="26544"/>
          <a:stretch/>
        </p:blipFill>
        <p:spPr>
          <a:xfrm>
            <a:off x="7353300" y="3501787"/>
            <a:ext cx="1333500" cy="143573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2" uiExpand="1" build="p" bldLvl="5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itle 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3"/>
          </a:xfrm>
          <a:prstGeom prst="rect">
            <a:avLst/>
          </a:prstGeom>
        </p:spPr>
        <p:txBody>
          <a:bodyPr/>
          <a:lstStyle>
            <a:lvl1pPr defTabSz="841247">
              <a:defRPr sz="4000"/>
            </a:lvl1pPr>
          </a:lstStyle>
          <a:p>
            <a:r>
              <a:rPr dirty="0"/>
              <a:t>Setting Up a Business Bank Account</a:t>
            </a:r>
          </a:p>
        </p:txBody>
      </p:sp>
      <p:sp>
        <p:nvSpPr>
          <p:cNvPr id="13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458200" cy="339447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22324" indent="-322324" defTabSz="859536">
              <a:spcBef>
                <a:spcPts val="600"/>
              </a:spcBef>
              <a:defRPr sz="3000"/>
            </a:pPr>
            <a:r>
              <a:rPr dirty="0"/>
              <a:t>Setting up a business bank account is one of the first things any business should do</a:t>
            </a:r>
          </a:p>
          <a:p>
            <a:pPr marL="322324" indent="-322324" defTabSz="859536">
              <a:spcBef>
                <a:spcPts val="600"/>
              </a:spcBef>
              <a:defRPr sz="3000"/>
            </a:pPr>
            <a:r>
              <a:rPr dirty="0"/>
              <a:t>This is the actual order of setting up a new business…</a:t>
            </a:r>
          </a:p>
          <a:p>
            <a:pPr marL="322324" indent="-322324" defTabSz="859536">
              <a:spcBef>
                <a:spcPts val="600"/>
              </a:spcBef>
              <a:defRPr sz="3000"/>
            </a:pPr>
            <a:r>
              <a:rPr dirty="0"/>
              <a:t>Set up your business entity, such as an LLC or corporation</a:t>
            </a:r>
          </a:p>
          <a:p>
            <a:pPr marL="322324" indent="-322324" defTabSz="859536">
              <a:spcBef>
                <a:spcPts val="600"/>
              </a:spcBef>
              <a:defRPr sz="3000"/>
            </a:pPr>
            <a:r>
              <a:rPr dirty="0"/>
              <a:t>Get your free EIN number from the IRS</a:t>
            </a:r>
          </a:p>
          <a:p>
            <a:pPr marL="322324" indent="-322324" defTabSz="859536">
              <a:spcBef>
                <a:spcPts val="600"/>
              </a:spcBef>
              <a:defRPr sz="3000"/>
            </a:pPr>
            <a:r>
              <a:rPr dirty="0"/>
              <a:t>Use your corporation papers and EIN to set up a business bank account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16CE00-B679-4096-A0B4-7D37AA82BE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920490"/>
            <a:ext cx="2286000" cy="122301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2" uiExpand="1" build="p" bldLvl="5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itle 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3"/>
          </a:xfrm>
          <a:prstGeom prst="rect">
            <a:avLst/>
          </a:prstGeom>
        </p:spPr>
        <p:txBody>
          <a:bodyPr/>
          <a:lstStyle/>
          <a:p>
            <a:r>
              <a:rPr dirty="0"/>
              <a:t>Bank Account Start Date</a:t>
            </a:r>
          </a:p>
        </p:txBody>
      </p:sp>
      <p:sp>
        <p:nvSpPr>
          <p:cNvPr id="13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7772400" cy="339447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36041" indent="-336041" defTabSz="896111">
              <a:spcBef>
                <a:spcPts val="600"/>
              </a:spcBef>
              <a:defRPr sz="3100"/>
            </a:pPr>
            <a:r>
              <a:rPr dirty="0"/>
              <a:t>Your bank account start date is an important day</a:t>
            </a:r>
          </a:p>
          <a:p>
            <a:pPr marL="336041" indent="-336041" defTabSz="896111">
              <a:spcBef>
                <a:spcPts val="600"/>
              </a:spcBef>
              <a:defRPr sz="3100"/>
            </a:pPr>
            <a:r>
              <a:rPr dirty="0"/>
              <a:t>For lenders, it defines the entity start date</a:t>
            </a:r>
          </a:p>
          <a:p>
            <a:pPr marL="336041" indent="-336041" defTabSz="896111">
              <a:spcBef>
                <a:spcPts val="600"/>
              </a:spcBef>
              <a:defRPr sz="3100"/>
            </a:pPr>
            <a:r>
              <a:rPr dirty="0"/>
              <a:t>It’s essential to set up a business bank </a:t>
            </a:r>
            <a:br>
              <a:rPr lang="en-US" dirty="0"/>
            </a:br>
            <a:r>
              <a:rPr dirty="0"/>
              <a:t>account quickly </a:t>
            </a:r>
          </a:p>
          <a:p>
            <a:pPr marL="336041" indent="-336041" defTabSz="896111">
              <a:spcBef>
                <a:spcPts val="600"/>
              </a:spcBef>
              <a:defRPr sz="3100"/>
            </a:pPr>
            <a:r>
              <a:rPr dirty="0"/>
              <a:t>This is because many lenders and credit issuers see a bank account setup date as the date a company really opened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C10E17-491C-430F-9403-E300366C7B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806151"/>
            <a:ext cx="2438400" cy="130657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2" uiExpand="1" build="p" bldLvl="5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itle 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3"/>
          </a:xfrm>
          <a:prstGeom prst="rect">
            <a:avLst/>
          </a:prstGeom>
        </p:spPr>
        <p:txBody>
          <a:bodyPr/>
          <a:lstStyle/>
          <a:p>
            <a:r>
              <a:rPr dirty="0"/>
              <a:t>Bank Account Start Date</a:t>
            </a:r>
          </a:p>
        </p:txBody>
      </p:sp>
      <p:sp>
        <p:nvSpPr>
          <p:cNvPr id="142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36041" indent="-336041" defTabSz="896111">
              <a:spcBef>
                <a:spcPts val="600"/>
              </a:spcBef>
              <a:defRPr sz="3100"/>
            </a:pPr>
            <a:r>
              <a:rPr dirty="0"/>
              <a:t>It used to be that lenders would look at the entity inception date and call it the company start date</a:t>
            </a:r>
          </a:p>
          <a:p>
            <a:pPr marL="336041" indent="-336041" defTabSz="896111">
              <a:spcBef>
                <a:spcPts val="600"/>
              </a:spcBef>
              <a:defRPr sz="3100"/>
            </a:pPr>
            <a:r>
              <a:rPr dirty="0"/>
              <a:t>But due to so many fake company setups such as shelf corporations...</a:t>
            </a:r>
          </a:p>
          <a:p>
            <a:pPr marL="336041" indent="-336041" defTabSz="896111">
              <a:spcBef>
                <a:spcPts val="600"/>
              </a:spcBef>
              <a:defRPr sz="3100"/>
            </a:pPr>
            <a:r>
              <a:rPr dirty="0"/>
              <a:t>...now a bank account is used for business inception date in many cases</a:t>
            </a:r>
          </a:p>
          <a:p>
            <a:pPr marL="336041" indent="-336041" defTabSz="896111">
              <a:spcBef>
                <a:spcPts val="600"/>
              </a:spcBef>
              <a:defRPr sz="3100"/>
            </a:pPr>
            <a:r>
              <a:rPr dirty="0"/>
              <a:t>Banks use account start date because it helps make it so fraud doesn't pay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2D2A6C3-6F81-49FE-817D-DADE3262E1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943349"/>
            <a:ext cx="2209800" cy="118408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2" uiExpand="1" build="p" bldLvl="5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3"/>
          </a:xfrm>
          <a:prstGeom prst="rect">
            <a:avLst/>
          </a:prstGeom>
        </p:spPr>
        <p:txBody>
          <a:bodyPr/>
          <a:lstStyle>
            <a:lvl1pPr defTabSz="795527">
              <a:defRPr sz="3800"/>
            </a:lvl1pPr>
          </a:lstStyle>
          <a:p>
            <a:r>
              <a:rPr dirty="0"/>
              <a:t>Getting a New Business Bank Account</a:t>
            </a:r>
          </a:p>
        </p:txBody>
      </p:sp>
      <p:sp>
        <p:nvSpPr>
          <p:cNvPr id="14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001000" cy="339447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22324" indent="-322324" defTabSz="859536">
              <a:spcBef>
                <a:spcPts val="600"/>
              </a:spcBef>
              <a:defRPr sz="3000"/>
            </a:pPr>
            <a:r>
              <a:rPr dirty="0"/>
              <a:t>You will need to provide several items when setting up a new account:</a:t>
            </a:r>
          </a:p>
          <a:p>
            <a:pPr marL="752094" lvl="1" indent="-322324" defTabSz="859536">
              <a:spcBef>
                <a:spcPts val="600"/>
              </a:spcBef>
              <a:buChar char="•"/>
              <a:defRPr sz="3000"/>
            </a:pPr>
            <a:r>
              <a:rPr dirty="0"/>
              <a:t>Entity papers, such as Articles of Incorporation</a:t>
            </a:r>
          </a:p>
          <a:p>
            <a:pPr marL="752094" lvl="1" indent="-322324" defTabSz="859536">
              <a:spcBef>
                <a:spcPts val="600"/>
              </a:spcBef>
              <a:buChar char="•"/>
              <a:defRPr sz="3000"/>
            </a:pPr>
            <a:r>
              <a:rPr dirty="0"/>
              <a:t>Completion of their application </a:t>
            </a:r>
          </a:p>
          <a:p>
            <a:pPr marL="752094" lvl="1" indent="-322324" defTabSz="859536">
              <a:spcBef>
                <a:spcPts val="600"/>
              </a:spcBef>
              <a:buChar char="•"/>
              <a:defRPr sz="3000"/>
            </a:pPr>
            <a:r>
              <a:rPr dirty="0"/>
              <a:t>Proof of your EIN number</a:t>
            </a:r>
          </a:p>
          <a:p>
            <a:pPr marL="752094" lvl="1" indent="-322324" defTabSz="859536">
              <a:spcBef>
                <a:spcPts val="600"/>
              </a:spcBef>
              <a:buChar char="•"/>
              <a:defRPr sz="3000"/>
            </a:pPr>
            <a:r>
              <a:rPr dirty="0"/>
              <a:t>Your ID</a:t>
            </a:r>
          </a:p>
          <a:p>
            <a:pPr marL="752094" lvl="1" indent="-322324" defTabSz="859536">
              <a:spcBef>
                <a:spcPts val="600"/>
              </a:spcBef>
              <a:buChar char="•"/>
              <a:defRPr sz="3000"/>
            </a:pPr>
            <a:r>
              <a:rPr dirty="0"/>
              <a:t>Initial deposit of $25 – 200 depending on the bank and account type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1F02C9-A65A-4CB4-8B1C-986ECBFE4E7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41" b="4951"/>
          <a:stretch/>
        </p:blipFill>
        <p:spPr>
          <a:xfrm>
            <a:off x="5867400" y="4099323"/>
            <a:ext cx="2154457" cy="990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2" uiExpand="1" build="p" bldLvl="5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3"/>
          </a:xfrm>
          <a:prstGeom prst="rect">
            <a:avLst/>
          </a:prstGeom>
        </p:spPr>
        <p:txBody>
          <a:bodyPr/>
          <a:lstStyle>
            <a:lvl1pPr defTabSz="841247">
              <a:defRPr sz="4000"/>
            </a:lvl1pPr>
          </a:lstStyle>
          <a:p>
            <a:r>
              <a:rPr dirty="0"/>
              <a:t>Setting Up a Business Bank Account</a:t>
            </a:r>
          </a:p>
        </p:txBody>
      </p:sp>
      <p:sp>
        <p:nvSpPr>
          <p:cNvPr id="15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620000" cy="36575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336041" indent="-336041" defTabSz="896111">
              <a:spcBef>
                <a:spcPts val="600"/>
              </a:spcBef>
              <a:defRPr sz="3100"/>
            </a:pPr>
            <a:r>
              <a:rPr sz="2600" dirty="0"/>
              <a:t>Set up your bank account the right way to make it easy to get credit and loans in the future</a:t>
            </a:r>
          </a:p>
          <a:p>
            <a:pPr marL="336041" indent="-336041" defTabSz="896111">
              <a:spcBef>
                <a:spcPts val="600"/>
              </a:spcBef>
              <a:defRPr sz="3100"/>
            </a:pPr>
            <a:r>
              <a:rPr sz="2600" dirty="0"/>
              <a:t>Your company name must perfectly match your entity paperwork</a:t>
            </a:r>
          </a:p>
          <a:p>
            <a:pPr marL="336041" indent="-336041" defTabSz="896111">
              <a:spcBef>
                <a:spcPts val="600"/>
              </a:spcBef>
              <a:defRPr sz="3100"/>
            </a:pPr>
            <a:r>
              <a:rPr sz="2600" dirty="0"/>
              <a:t>Your company address also must be the same</a:t>
            </a:r>
          </a:p>
          <a:p>
            <a:pPr marL="336041" indent="-336041" defTabSz="896111">
              <a:spcBef>
                <a:spcPts val="600"/>
              </a:spcBef>
              <a:defRPr sz="3100"/>
            </a:pPr>
            <a:r>
              <a:rPr sz="2600" dirty="0"/>
              <a:t>Make sure your EIN number is the same on the bank account as it is on EIN paperwork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DED143-E343-4070-9B5C-4967CB22B8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901489"/>
            <a:ext cx="2286000" cy="122491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2" uiExpand="1" build="p" bldLvl="5" advAuto="0"/>
    </p:bldLst>
  </p:timing>
</p:sld>
</file>

<file path=ppt/theme/theme1.xml><?xml version="1.0" encoding="utf-8"?>
<a:theme xmlns:a="http://schemas.openxmlformats.org/drawingml/2006/main" name="PPT30mins-TEMPLATE">
  <a:themeElements>
    <a:clrScheme name="PPT30mins-TEMPLATE">
      <a:dk1>
        <a:srgbClr val="FFFFFF"/>
      </a:dk1>
      <a:lt1>
        <a:srgbClr val="0000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PT30mins-TEMPLAT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PT30mins-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800"/>
          </a:spcBef>
          <a:spcAft>
            <a:spcPts val="0"/>
          </a:spcAft>
          <a:buClrTx/>
          <a:buSzTx/>
          <a:buFontTx/>
          <a:buNone/>
          <a:tabLst>
            <a:tab pos="914400" algn="l"/>
            <a:tab pos="1828800" algn="l"/>
            <a:tab pos="2743200" algn="l"/>
            <a:tab pos="3657600" algn="l"/>
            <a:tab pos="4572000" algn="l"/>
            <a:tab pos="5486400" algn="l"/>
            <a:tab pos="6400800" algn="l"/>
            <a:tab pos="7315200" algn="l"/>
            <a:tab pos="8229600" algn="l"/>
            <a:tab pos="9144000" algn="l"/>
            <a:tab pos="10058400" algn="l"/>
          </a:tabLst>
          <a:defRPr kumimoji="0" sz="3000" b="1" i="1" u="sng" strike="noStrike" cap="none" spc="0" normalizeH="0" baseline="0">
            <a:ln>
              <a:noFill/>
            </a:ln>
            <a:solidFill>
              <a:srgbClr val="0000FF"/>
            </a:solidFill>
            <a:effectLst/>
            <a:uFill>
              <a:solidFill>
                <a:srgbClr val="0000FF"/>
              </a:solidFill>
            </a:uFill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PPT30mins-TEMPLATE">
  <a:themeElements>
    <a:clrScheme name="PPT30mins-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PT30mins-TEMPLAT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PT30mins-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800"/>
          </a:spcBef>
          <a:spcAft>
            <a:spcPts val="0"/>
          </a:spcAft>
          <a:buClrTx/>
          <a:buSzTx/>
          <a:buFontTx/>
          <a:buNone/>
          <a:tabLst>
            <a:tab pos="914400" algn="l"/>
            <a:tab pos="1828800" algn="l"/>
            <a:tab pos="2743200" algn="l"/>
            <a:tab pos="3657600" algn="l"/>
            <a:tab pos="4572000" algn="l"/>
            <a:tab pos="5486400" algn="l"/>
            <a:tab pos="6400800" algn="l"/>
            <a:tab pos="7315200" algn="l"/>
            <a:tab pos="8229600" algn="l"/>
            <a:tab pos="9144000" algn="l"/>
            <a:tab pos="10058400" algn="l"/>
          </a:tabLst>
          <a:defRPr kumimoji="0" sz="3000" b="1" i="1" u="sng" strike="noStrike" cap="none" spc="0" normalizeH="0" baseline="0">
            <a:ln>
              <a:noFill/>
            </a:ln>
            <a:solidFill>
              <a:srgbClr val="0000FF"/>
            </a:solidFill>
            <a:effectLst/>
            <a:uFill>
              <a:solidFill>
                <a:srgbClr val="0000FF"/>
              </a:solidFill>
            </a:uFill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1206</Words>
  <Application>Microsoft Office PowerPoint</Application>
  <PresentationFormat>On-screen Show (16:9)</PresentationFormat>
  <Paragraphs>135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Courier New</vt:lpstr>
      <vt:lpstr>Helvetica</vt:lpstr>
      <vt:lpstr>Wingdings</vt:lpstr>
      <vt:lpstr>PPT30mins-TEMPLATE</vt:lpstr>
      <vt:lpstr>Your Bank Credit Score</vt:lpstr>
      <vt:lpstr>Business Bank Accounts</vt:lpstr>
      <vt:lpstr>Business Bank Accounts Have Benefits</vt:lpstr>
      <vt:lpstr>Business Bank Accounts Have Benefits</vt:lpstr>
      <vt:lpstr>Setting Up a Business Bank Account</vt:lpstr>
      <vt:lpstr>Bank Account Start Date</vt:lpstr>
      <vt:lpstr>Bank Account Start Date</vt:lpstr>
      <vt:lpstr>Getting a New Business Bank Account</vt:lpstr>
      <vt:lpstr>Setting Up a Business Bank Account</vt:lpstr>
      <vt:lpstr>Setting Up a Business Bank Account</vt:lpstr>
      <vt:lpstr>Business Bank Account Details</vt:lpstr>
      <vt:lpstr>Business Bank Account Details</vt:lpstr>
      <vt:lpstr>Business Bank Account Details</vt:lpstr>
      <vt:lpstr>Bank Credit Scores</vt:lpstr>
      <vt:lpstr>Bank Credit Scores</vt:lpstr>
      <vt:lpstr>Bank Credit Scores</vt:lpstr>
      <vt:lpstr>Bank Ratings</vt:lpstr>
      <vt:lpstr>Bank Ratings</vt:lpstr>
      <vt:lpstr>Bank Ratings</vt:lpstr>
      <vt:lpstr>Bank Ratings</vt:lpstr>
      <vt:lpstr>More Bank Rating Factors</vt:lpstr>
      <vt:lpstr>Keeping a Bank Rating Up</vt:lpstr>
      <vt:lpstr>Recap  for Your Bank Credit Score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Bank Credit Score</dc:title>
  <dc:creator>Jamshed Nasiri</dc:creator>
  <cp:lastModifiedBy>Jamshed Nasiri</cp:lastModifiedBy>
  <cp:revision>104</cp:revision>
  <dcterms:modified xsi:type="dcterms:W3CDTF">2020-07-05T12:21:43Z</dcterms:modified>
</cp:coreProperties>
</file>