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Raleway"/>
      <p:regular r:id="rId13"/>
      <p:bold r:id="rId14"/>
      <p:italic r:id="rId15"/>
      <p:boldItalic r:id="rId16"/>
    </p:embeddedFont>
    <p:embeddedFont>
      <p:font typeface="Roboto"/>
      <p:regular r:id="rId17"/>
      <p:bold r:id="rId18"/>
      <p:italic r:id="rId19"/>
      <p:boldItalic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regular.fntdata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italic.fntdata"/><Relationship Id="rId14" Type="http://schemas.openxmlformats.org/officeDocument/2006/relationships/font" Target="fonts/Raleway-bold.fntdata"/><Relationship Id="rId17" Type="http://schemas.openxmlformats.org/officeDocument/2006/relationships/font" Target="fonts/Roboto-regular.fntdata"/><Relationship Id="rId16" Type="http://schemas.openxmlformats.org/officeDocument/2006/relationships/font" Target="fonts/Raleway-bold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italic.fntdata"/><Relationship Id="rId6" Type="http://schemas.openxmlformats.org/officeDocument/2006/relationships/slide" Target="slides/slide1.xml"/><Relationship Id="rId18" Type="http://schemas.openxmlformats.org/officeDocument/2006/relationships/font" Target="fonts/Robot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ed5aaf2bf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ged5aaf2bf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ed54a6f823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ed54a6f82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f1e8c20952_1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f1e8c2095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ed54a6f823_0_6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ed54a6f823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ed54a6f823_0_1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ed54a6f823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f1e8c20952_0_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f1e8c20952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6e20cbf30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f6e20cbf30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495450" y="18198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b="1" sz="4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" name="Google Shape;18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5" name="Google Shape;25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" name="Google Shape;35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Google Shape;37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8" name="Google Shape;38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1" name="Google Shape;41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" name="Google Shape;44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419250" y="18960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4325" y="28653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6" name="Google Shape;6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875" y="1800350"/>
            <a:ext cx="1484150" cy="14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4925" y="16280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2625" y="1771987"/>
            <a:ext cx="1540875" cy="154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ctrTitle"/>
          </p:nvPr>
        </p:nvSpPr>
        <p:spPr>
          <a:xfrm>
            <a:off x="836750" y="3426825"/>
            <a:ext cx="7473300" cy="115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4445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</a:pPr>
            <a:r>
              <a:rPr b="0" lang="en" sz="3400">
                <a:solidFill>
                  <a:schemeClr val="dk2"/>
                </a:solidFill>
              </a:rPr>
              <a:t>Swift Programming (Prerequisite)</a:t>
            </a:r>
            <a:endParaRPr b="0" sz="3400">
              <a:solidFill>
                <a:schemeClr val="dk2"/>
              </a:solidFill>
            </a:endParaRPr>
          </a:p>
          <a:p>
            <a:pPr indent="-444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</a:pPr>
            <a:r>
              <a:rPr b="0" lang="en" sz="3400">
                <a:solidFill>
                  <a:schemeClr val="dk2"/>
                </a:solidFill>
              </a:rPr>
              <a:t>Xcode </a:t>
            </a:r>
            <a:r>
              <a:rPr b="0" lang="en" sz="3400">
                <a:solidFill>
                  <a:schemeClr val="dk2"/>
                </a:solidFill>
              </a:rPr>
              <a:t>(Prerequisite)</a:t>
            </a:r>
            <a:endParaRPr b="0" sz="3400">
              <a:solidFill>
                <a:schemeClr val="dk2"/>
              </a:solidFill>
            </a:endParaRPr>
          </a:p>
          <a:p>
            <a:pPr indent="-4445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400"/>
              <a:buChar char="●"/>
            </a:pPr>
            <a:r>
              <a:rPr b="0" lang="en" sz="3400">
                <a:solidFill>
                  <a:schemeClr val="dk2"/>
                </a:solidFill>
              </a:rPr>
              <a:t>SwiftUI </a:t>
            </a:r>
            <a:r>
              <a:rPr b="0" lang="en" sz="3400">
                <a:solidFill>
                  <a:schemeClr val="dk2"/>
                </a:solidFill>
              </a:rPr>
              <a:t>(Prerequisite)</a:t>
            </a:r>
            <a:endParaRPr b="0" sz="34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5"/>
          <p:cNvSpPr txBox="1"/>
          <p:nvPr>
            <p:ph type="ctrTitle"/>
          </p:nvPr>
        </p:nvSpPr>
        <p:spPr>
          <a:xfrm>
            <a:off x="836750" y="3655425"/>
            <a:ext cx="7473300" cy="115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419100" lvl="0" marL="457200" rtl="0" algn="l">
              <a:lnSpc>
                <a:spcPct val="2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</a:pPr>
            <a:r>
              <a:rPr b="0" lang="en" sz="3000">
                <a:solidFill>
                  <a:schemeClr val="dk2"/>
                </a:solidFill>
              </a:rPr>
              <a:t>Swift 5.5</a:t>
            </a:r>
            <a:endParaRPr b="0" sz="3000"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</a:pPr>
            <a:r>
              <a:rPr b="0" lang="en" sz="3000">
                <a:solidFill>
                  <a:schemeClr val="dk2"/>
                </a:solidFill>
              </a:rPr>
              <a:t>Xcode 13</a:t>
            </a:r>
            <a:endParaRPr b="0" sz="3000"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</a:pPr>
            <a:r>
              <a:rPr b="0" lang="en" sz="3000">
                <a:solidFill>
                  <a:schemeClr val="dk2"/>
                </a:solidFill>
              </a:rPr>
              <a:t>iOS 15</a:t>
            </a:r>
            <a:endParaRPr b="0" sz="3000">
              <a:solidFill>
                <a:schemeClr val="dk2"/>
              </a:solidFill>
            </a:endParaRPr>
          </a:p>
          <a:p>
            <a:pPr indent="-419100" lvl="0" marL="457200" rtl="0" algn="l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Char char="●"/>
            </a:pPr>
            <a:r>
              <a:rPr b="0" lang="en" sz="3000">
                <a:solidFill>
                  <a:schemeClr val="dk2"/>
                </a:solidFill>
              </a:rPr>
              <a:t>SwiftUI 3</a:t>
            </a:r>
            <a:endParaRPr b="0" sz="30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8E7">
            <a:alpha val="86270"/>
          </a:srgbClr>
        </a:solidFill>
      </p:bgPr>
    </p:bg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6"/>
          <p:cNvSpPr txBox="1"/>
          <p:nvPr>
            <p:ph type="ctrTitle"/>
          </p:nvPr>
        </p:nvSpPr>
        <p:spPr>
          <a:xfrm>
            <a:off x="1217750" y="2741025"/>
            <a:ext cx="7473300" cy="115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0" lang="en" sz="5200">
                <a:solidFill>
                  <a:schemeClr val="dk2"/>
                </a:solidFill>
              </a:rPr>
              <a:t>Build a greeting app</a:t>
            </a:r>
            <a:endParaRPr b="0" sz="5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/>
          <p:nvPr>
            <p:ph type="ctrTitle"/>
          </p:nvPr>
        </p:nvSpPr>
        <p:spPr>
          <a:xfrm>
            <a:off x="1141550" y="3579225"/>
            <a:ext cx="7473300" cy="115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0" lang="en" sz="5300">
                <a:solidFill>
                  <a:schemeClr val="dk2"/>
                </a:solidFill>
              </a:rPr>
              <a:t>Build a pomodoro timer app</a:t>
            </a:r>
            <a:endParaRPr b="0" sz="53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8E7">
            <a:alpha val="86270"/>
          </a:srgbClr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8"/>
          <p:cNvSpPr txBox="1"/>
          <p:nvPr>
            <p:ph type="ctrTitle"/>
          </p:nvPr>
        </p:nvSpPr>
        <p:spPr>
          <a:xfrm>
            <a:off x="989150" y="3503025"/>
            <a:ext cx="7473300" cy="1155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20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b="0" lang="en" sz="5200">
                <a:solidFill>
                  <a:schemeClr val="dk2"/>
                </a:solidFill>
              </a:rPr>
              <a:t>Build a multi-page iOS 15 app</a:t>
            </a:r>
            <a:endParaRPr b="0" sz="52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9"/>
          <p:cNvSpPr txBox="1"/>
          <p:nvPr>
            <p:ph type="ctrTitle"/>
          </p:nvPr>
        </p:nvSpPr>
        <p:spPr>
          <a:xfrm>
            <a:off x="419250" y="1896050"/>
            <a:ext cx="8153100" cy="267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19"/>
          <p:cNvSpPr txBox="1"/>
          <p:nvPr>
            <p:ph idx="1" type="subTitle"/>
          </p:nvPr>
        </p:nvSpPr>
        <p:spPr>
          <a:xfrm>
            <a:off x="314325" y="28653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1875" y="1800350"/>
            <a:ext cx="1484150" cy="148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84925" y="1628013"/>
            <a:ext cx="1828800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02625" y="1771987"/>
            <a:ext cx="1540875" cy="154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