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Raleway"/>
      <p:regular r:id="rId14"/>
      <p:bold r:id="rId15"/>
      <p:italic r:id="rId16"/>
      <p:boldItalic r:id="rId17"/>
    </p:embeddedFont>
    <p:embeddedFont>
      <p:font typeface="Robo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Robo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Raleway-bold.fntdata"/><Relationship Id="rId14" Type="http://schemas.openxmlformats.org/officeDocument/2006/relationships/font" Target="fonts/Raleway-regular.fntdata"/><Relationship Id="rId17" Type="http://schemas.openxmlformats.org/officeDocument/2006/relationships/font" Target="fonts/Raleway-boldItalic.fntdata"/><Relationship Id="rId16" Type="http://schemas.openxmlformats.org/officeDocument/2006/relationships/font" Target="fonts/Raleway-italic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Roboto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f6cd605181_0_1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f6cd605181_0_1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b851a68f81_0_10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b851a68f81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f6cd60518b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f6cd60518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ed58e7188c_0_1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ed58e7188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b851a68f81_0_17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b851a68f81_0_1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b851a68f81_0_23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b851a68f81_0_2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f6cd605181_0_19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f6cd605181_0_1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495450" y="18198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ctrTitle"/>
          </p:nvPr>
        </p:nvSpPr>
        <p:spPr>
          <a:xfrm>
            <a:off x="495450" y="18198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66" name="Google Shape;66;p14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1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75" name="Google Shape;75;p1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7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1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80" name="Google Shape;80;p17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1" name="Google Shape;81;p17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82" name="Google Shape;82;p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8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8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7" name="Google Shape;87;p1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9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9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9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93" name="Google Shape;93;p1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 rt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96" name="Google Shape;96;p2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1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2" name="Google Shape;102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22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22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108" name="Google Shape;108;p2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11" name="Google Shape;111;p23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040404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3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2" name="Google Shape;62;p1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63" name="Google Shape;63;p1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mc:AlternateContent>
    <mc:Choice Requires="p14">
      <p:transition spd="slow" p14:dur="700">
        <p:push/>
      </p:transition>
    </mc:Choice>
    <mc:Fallback>
      <p:transition spd="slow">
        <p:fade/>
      </p:transition>
    </mc:Fallback>
  </mc:AlternateConten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developer.apple.com/xcode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5"/>
          <p:cNvSpPr txBox="1"/>
          <p:nvPr>
            <p:ph type="ctrTitle"/>
          </p:nvPr>
        </p:nvSpPr>
        <p:spPr>
          <a:xfrm>
            <a:off x="419250" y="18960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25"/>
          <p:cNvSpPr txBox="1"/>
          <p:nvPr>
            <p:ph idx="1" type="subTitle"/>
          </p:nvPr>
        </p:nvSpPr>
        <p:spPr>
          <a:xfrm>
            <a:off x="314325" y="28653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1" name="Google Shape;12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875" y="1800350"/>
            <a:ext cx="1484150" cy="14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4925" y="16280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Google Shape;123;p2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2625" y="1771987"/>
            <a:ext cx="1540875" cy="154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/>
          <p:nvPr>
            <p:ph type="ctrTitle"/>
          </p:nvPr>
        </p:nvSpPr>
        <p:spPr>
          <a:xfrm>
            <a:off x="926350" y="2054000"/>
            <a:ext cx="69735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5000"/>
              <a:t>Code editor (free)</a:t>
            </a:r>
            <a:endParaRPr sz="5000"/>
          </a:p>
          <a:p>
            <a:pPr indent="-4762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3900"/>
              <a:buChar char="●"/>
            </a:pPr>
            <a:r>
              <a:rPr lang="en" sz="3900"/>
              <a:t>Xcode</a:t>
            </a:r>
            <a:endParaRPr sz="3900"/>
          </a:p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" sz="2900" u="sng">
                <a:solidFill>
                  <a:schemeClr val="hlink"/>
                </a:solidFill>
                <a:hlinkClick r:id="rId3"/>
              </a:rPr>
              <a:t>https://developer.apple.com/xcode</a:t>
            </a:r>
            <a:endParaRPr sz="29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7"/>
          <p:cNvSpPr txBox="1"/>
          <p:nvPr>
            <p:ph type="ctrTitle"/>
          </p:nvPr>
        </p:nvSpPr>
        <p:spPr>
          <a:xfrm>
            <a:off x="926350" y="1977800"/>
            <a:ext cx="69735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600"/>
              <a:t>Xcode Requires:</a:t>
            </a:r>
            <a:endParaRPr sz="3600"/>
          </a:p>
          <a:p>
            <a:pPr indent="-3873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Raleway"/>
              <a:buChar char="●"/>
            </a:pPr>
            <a:r>
              <a:rPr lang="en" sz="2500"/>
              <a:t>30-40 GB  </a:t>
            </a:r>
            <a:endParaRPr sz="2500"/>
          </a:p>
          <a:p>
            <a:pPr indent="-3873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500"/>
              <a:buFont typeface="Raleway"/>
              <a:buChar char="●"/>
            </a:pPr>
            <a:r>
              <a:rPr lang="en" sz="2500"/>
              <a:t>Mac computer	</a:t>
            </a:r>
            <a:endParaRPr sz="2500"/>
          </a:p>
          <a:p>
            <a:pPr indent="-387350" lvl="1" marL="91440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SzPts val="2500"/>
              <a:buFont typeface="Raleway"/>
              <a:buChar char="○"/>
            </a:pPr>
            <a:r>
              <a:rPr lang="en" sz="2500">
                <a:latin typeface="Raleway"/>
                <a:ea typeface="Raleway"/>
                <a:cs typeface="Raleway"/>
                <a:sym typeface="Raleway"/>
              </a:rPr>
              <a:t>or </a:t>
            </a:r>
            <a:r>
              <a:rPr i="1" lang="en" sz="2500">
                <a:latin typeface="Raleway"/>
                <a:ea typeface="Raleway"/>
                <a:cs typeface="Raleway"/>
                <a:sym typeface="Raleway"/>
              </a:rPr>
              <a:t>MacOS Virtual Machine</a:t>
            </a:r>
            <a:r>
              <a:rPr lang="en" sz="2500">
                <a:latin typeface="Raleway"/>
                <a:ea typeface="Raleway"/>
                <a:cs typeface="Raleway"/>
                <a:sym typeface="Raleway"/>
              </a:rPr>
              <a:t> on WIndows</a:t>
            </a:r>
            <a:endParaRPr sz="25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>
            <p:ph type="ctrTitle"/>
          </p:nvPr>
        </p:nvSpPr>
        <p:spPr>
          <a:xfrm>
            <a:off x="926350" y="2206400"/>
            <a:ext cx="75507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900"/>
              <a:t>Prerequisites (Included)</a:t>
            </a:r>
            <a:endParaRPr sz="3900"/>
          </a:p>
          <a:p>
            <a:pPr indent="-4064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Swift programming</a:t>
            </a:r>
            <a:endParaRPr sz="2800"/>
          </a:p>
          <a:p>
            <a:pPr indent="-4064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800"/>
              <a:buChar char="●"/>
            </a:pPr>
            <a:r>
              <a:rPr lang="en" sz="2800"/>
              <a:t>Xcode</a:t>
            </a:r>
            <a:endParaRPr sz="2800"/>
          </a:p>
          <a:p>
            <a:pPr indent="-4064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SzPts val="2800"/>
              <a:buChar char="●"/>
            </a:pPr>
            <a:r>
              <a:rPr lang="en" sz="2800"/>
              <a:t>SwiftUI</a:t>
            </a:r>
            <a:endParaRPr sz="2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38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9"/>
          <p:cNvSpPr/>
          <p:nvPr/>
        </p:nvSpPr>
        <p:spPr>
          <a:xfrm>
            <a:off x="0" y="0"/>
            <a:ext cx="9144000" cy="156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29"/>
          <p:cNvSpPr txBox="1"/>
          <p:nvPr>
            <p:ph type="ctrTitle"/>
          </p:nvPr>
        </p:nvSpPr>
        <p:spPr>
          <a:xfrm>
            <a:off x="850800" y="2275250"/>
            <a:ext cx="75948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400">
                <a:solidFill>
                  <a:schemeClr val="dk2"/>
                </a:solidFill>
              </a:rPr>
              <a:t>How to Debug</a:t>
            </a:r>
            <a:endParaRPr sz="3400">
              <a:solidFill>
                <a:schemeClr val="dk2"/>
              </a:solidFill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Raleway"/>
              <a:buChar char="●"/>
            </a:pPr>
            <a:r>
              <a:rPr lang="en" sz="2100"/>
              <a:t>Search your bug, problem or question via a search engine </a:t>
            </a:r>
            <a:endParaRPr sz="2100"/>
          </a:p>
          <a:p>
            <a:pPr indent="-361950" lvl="1" marL="9144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100"/>
              <a:buFont typeface="Raleway"/>
              <a:buChar char="○"/>
            </a:pPr>
            <a:r>
              <a:rPr lang="en" sz="2100">
                <a:latin typeface="Raleway"/>
                <a:ea typeface="Raleway"/>
                <a:cs typeface="Raleway"/>
                <a:sym typeface="Raleway"/>
              </a:rPr>
              <a:t>Many answers on Stack Overflow </a:t>
            </a:r>
            <a:endParaRPr sz="2100">
              <a:latin typeface="Raleway"/>
              <a:ea typeface="Raleway"/>
              <a:cs typeface="Raleway"/>
              <a:sym typeface="Raleway"/>
            </a:endParaRPr>
          </a:p>
          <a:p>
            <a:pPr indent="-36195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" sz="2100"/>
              <a:t>Join a Discord server</a:t>
            </a:r>
            <a:endParaRPr sz="21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/>
          <p:nvPr/>
        </p:nvSpPr>
        <p:spPr>
          <a:xfrm>
            <a:off x="0" y="0"/>
            <a:ext cx="9144000" cy="2154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30"/>
          <p:cNvSpPr txBox="1"/>
          <p:nvPr>
            <p:ph type="ctrTitle"/>
          </p:nvPr>
        </p:nvSpPr>
        <p:spPr>
          <a:xfrm>
            <a:off x="850800" y="2275250"/>
            <a:ext cx="75948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" sz="3700">
                <a:solidFill>
                  <a:schemeClr val="dk2"/>
                </a:solidFill>
              </a:rPr>
              <a:t>How to Debug</a:t>
            </a:r>
            <a:endParaRPr sz="3700">
              <a:solidFill>
                <a:schemeClr val="dk2"/>
              </a:solidFill>
            </a:endParaRPr>
          </a:p>
          <a:p>
            <a:pPr indent="-3810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Visit the Github for the library that isn’t working</a:t>
            </a:r>
            <a:endParaRPr sz="2400"/>
          </a:p>
          <a:p>
            <a:pPr indent="-3810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Visit the documentation for what you are struggling with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/>
          <p:nvPr>
            <p:ph type="ctrTitle"/>
          </p:nvPr>
        </p:nvSpPr>
        <p:spPr>
          <a:xfrm>
            <a:off x="419250" y="18960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1"/>
          <p:cNvSpPr txBox="1"/>
          <p:nvPr>
            <p:ph idx="1" type="subTitle"/>
          </p:nvPr>
        </p:nvSpPr>
        <p:spPr>
          <a:xfrm>
            <a:off x="314325" y="28653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7" name="Google Shape;1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875" y="1800350"/>
            <a:ext cx="1484150" cy="14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4925" y="16280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2625" y="1771987"/>
            <a:ext cx="1540875" cy="154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