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A113E-41B6-D842-9257-A508E6A5E4F5}" type="datetimeFigureOut">
              <a:rPr lang="en-US" smtClean="0"/>
              <a:t>7/26/17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0E1B4-4464-2143-B063-3BA33F7D3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29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2B5CF-EF27-774E-9A09-63D93488D943}" type="datetimeFigureOut">
              <a:rPr lang="en-US" smtClean="0"/>
              <a:t>7/26/17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7E698-6190-8E42-8198-019208B76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02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pattern method</a:t>
            </a:r>
            <a:r>
              <a:rPr lang="en-US" baseline="0" dirty="0" smtClean="0"/>
              <a:t> has some exceptions, which is why I don’t use it exclusively. CO and SO2 are two common exceptions.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7E698-6190-8E42-8198-019208B76D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7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Octet Rule states that everyone needs 8 valence electrons, except hydrogen who needs 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7E698-6190-8E42-8198-019208B76D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9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7E698-6190-8E42-8198-019208B76D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49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CECA871-A678-D444-BB72-54BD7566DB24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F2C942D-C552-E342-9AC7-6090141FBFF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Lewis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Sharing in pictures 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pic>
        <p:nvPicPr>
          <p:cNvPr id="4" name="Picture 3" descr="smi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556" y="3584221"/>
            <a:ext cx="352779" cy="35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4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Lewis structures are 2-D drawings of covalent molecules. 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They use lines to represent the</a:t>
            </a:r>
            <a:br>
              <a:rPr lang="en-US" dirty="0" smtClean="0"/>
            </a:br>
            <a:r>
              <a:rPr lang="en-US" dirty="0" smtClean="0"/>
              <a:t>bonds and dots to represent </a:t>
            </a:r>
            <a:br>
              <a:rPr lang="en-US" dirty="0" smtClean="0"/>
            </a:br>
            <a:r>
              <a:rPr lang="en-US" dirty="0" smtClean="0"/>
              <a:t>valence electrons that are not </a:t>
            </a:r>
            <a:br>
              <a:rPr lang="en-US" dirty="0" smtClean="0"/>
            </a:br>
            <a:r>
              <a:rPr lang="en-US" dirty="0" smtClean="0"/>
              <a:t>involved in the bonding. The </a:t>
            </a:r>
            <a:br>
              <a:rPr lang="en-US" dirty="0" smtClean="0"/>
            </a:br>
            <a:r>
              <a:rPr lang="en-US" dirty="0" smtClean="0"/>
              <a:t>nonbonding electrons are called </a:t>
            </a:r>
            <a:br>
              <a:rPr lang="en-US" dirty="0" smtClean="0"/>
            </a:br>
            <a:r>
              <a:rPr lang="en-US" dirty="0" smtClean="0"/>
              <a:t>lone pairs.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Lewis structures</a:t>
            </a:r>
            <a:endParaRPr lang="en-US" dirty="0"/>
          </a:p>
        </p:txBody>
      </p:sp>
      <p:pic>
        <p:nvPicPr>
          <p:cNvPr id="4" name="Picture 3" descr="Lewis-Structure-H2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165608"/>
            <a:ext cx="1828800" cy="182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6" name="Picture 5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0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1300479"/>
          </a:xfrm>
        </p:spPr>
        <p:txBody>
          <a:bodyPr/>
          <a:lstStyle/>
          <a:p>
            <a:pPr marL="475488" indent="-457200">
              <a:buFont typeface="+mj-lt"/>
              <a:buAutoNum type="arabicPeriod"/>
            </a:pPr>
            <a:r>
              <a:rPr lang="en-US" dirty="0" smtClean="0"/>
              <a:t>Trial and Error</a:t>
            </a:r>
          </a:p>
          <a:p>
            <a:pPr marL="475488" indent="-457200">
              <a:buFont typeface="+mj-lt"/>
              <a:buAutoNum type="arabicPeriod"/>
            </a:pPr>
            <a:r>
              <a:rPr lang="en-US" dirty="0" smtClean="0"/>
              <a:t>Pattern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Methods</a:t>
            </a:r>
            <a:endParaRPr lang="en-US" dirty="0"/>
          </a:p>
        </p:txBody>
      </p:sp>
      <p:pic>
        <p:nvPicPr>
          <p:cNvPr id="4" name="Picture 3" descr="Screen Shot 2017-07-21 at 6.28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97" y="1816948"/>
            <a:ext cx="5788460" cy="14854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6" name="Picture 5" descr="400dpiLogo-White-Text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59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3674531"/>
          </a:xfrm>
        </p:spPr>
        <p:txBody>
          <a:bodyPr/>
          <a:lstStyle/>
          <a:p>
            <a:pPr marL="475488" indent="-457200">
              <a:buFont typeface="+mj-lt"/>
              <a:buAutoNum type="arabicPeriod" startAt="3"/>
            </a:pPr>
            <a:r>
              <a:rPr lang="en-US" dirty="0" smtClean="0"/>
              <a:t>Calculation (NHSU)</a:t>
            </a:r>
          </a:p>
          <a:p>
            <a:pPr>
              <a:buFont typeface="Wingdings" charset="2"/>
              <a:buChar char="²"/>
            </a:pPr>
            <a:r>
              <a:rPr lang="en-US" dirty="0" smtClean="0"/>
              <a:t>Use the Octet Rule to find how many electrons the atoms NEED.</a:t>
            </a:r>
          </a:p>
          <a:p>
            <a:pPr>
              <a:buFont typeface="Wingdings" charset="2"/>
              <a:buChar char="²"/>
            </a:pPr>
            <a:r>
              <a:rPr lang="en-US" dirty="0" smtClean="0"/>
              <a:t>Use valence electrons to find how many elections we HAVE.</a:t>
            </a:r>
          </a:p>
          <a:p>
            <a:pPr>
              <a:buFont typeface="Wingdings" charset="2"/>
              <a:buChar char="²"/>
            </a:pPr>
            <a:r>
              <a:rPr lang="en-US" dirty="0" smtClean="0"/>
              <a:t>NEED </a:t>
            </a:r>
            <a:r>
              <a:rPr lang="mr-IN" dirty="0" smtClean="0"/>
              <a:t>–</a:t>
            </a:r>
            <a:r>
              <a:rPr lang="en-US" dirty="0" smtClean="0"/>
              <a:t> HAVE = SHARED. The shared electrons form your bonds (2 e- per bond).</a:t>
            </a:r>
          </a:p>
          <a:p>
            <a:pPr>
              <a:buFont typeface="Wingdings" charset="2"/>
              <a:buChar char="²"/>
            </a:pPr>
            <a:r>
              <a:rPr lang="en-US" dirty="0" smtClean="0"/>
              <a:t>HAVE </a:t>
            </a:r>
            <a:r>
              <a:rPr lang="mr-IN" dirty="0" smtClean="0"/>
              <a:t>–</a:t>
            </a:r>
            <a:r>
              <a:rPr lang="en-US" dirty="0" smtClean="0"/>
              <a:t> SHARED = UNSHARED. The unshared electrons are the dots in the picture.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Methods</a:t>
            </a:r>
            <a:endParaRPr lang="en-US" dirty="0"/>
          </a:p>
        </p:txBody>
      </p:sp>
      <p:pic>
        <p:nvPicPr>
          <p:cNvPr id="6" name="Picture 5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0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217423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smtClean="0"/>
              <a:t>Lets look at NH</a:t>
            </a:r>
            <a:r>
              <a:rPr lang="en-US" baseline="-25000" dirty="0" smtClean="0"/>
              <a:t>3</a:t>
            </a:r>
            <a:r>
              <a:rPr lang="en-US" dirty="0" smtClean="0"/>
              <a:t> as an example.</a:t>
            </a:r>
          </a:p>
          <a:p>
            <a:pPr marL="1828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Method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27585"/>
              </p:ext>
            </p:extLst>
          </p:nvPr>
        </p:nvGraphicFramePr>
        <p:xfrm>
          <a:off x="2133600" y="1886373"/>
          <a:ext cx="4415321" cy="26856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25817"/>
                <a:gridCol w="1245140"/>
                <a:gridCol w="1444364"/>
              </a:tblGrid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NEED: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8 + 3(2) 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HAVE: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5</a:t>
                      </a:r>
                      <a:r>
                        <a:rPr lang="en-US" b="0" baseline="0" dirty="0" smtClean="0"/>
                        <a:t> + 3(1) = 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SHARED: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(3 bonds)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UNSHARED: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(dots)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5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08778" y="1914595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08778" y="2582615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08778" y="3250353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08778" y="3932485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61845" y="1914595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61845" y="2582615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61845" y="3250353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61845" y="3932485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4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wis-Structure-NH3-Step1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00" b="20000"/>
          <a:stretch>
            <a:fillRect/>
          </a:stretch>
        </p:blipFill>
        <p:spPr>
          <a:xfrm>
            <a:off x="6492240" y="331879"/>
            <a:ext cx="1371600" cy="82296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Method</a:t>
            </a:r>
            <a:endParaRPr lang="en-US" dirty="0"/>
          </a:p>
        </p:txBody>
      </p:sp>
      <p:pic>
        <p:nvPicPr>
          <p:cNvPr id="6" name="Picture 5" descr="Lewis-Structure-NH3-Step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0" y="1516097"/>
            <a:ext cx="1371600" cy="1371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7" name="Picture 6" descr="Lewis-Structure-NH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0" y="3248072"/>
            <a:ext cx="1371600" cy="1371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9" name="Picture 8" descr="400dpiLogo-White-Text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22778" y="331879"/>
            <a:ext cx="4756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Place the first element in the middle, unless</a:t>
            </a:r>
            <a:r>
              <a:rPr lang="en-US" dirty="0"/>
              <a:t> </a:t>
            </a:r>
            <a:r>
              <a:rPr lang="en-US" dirty="0" smtClean="0"/>
              <a:t>it is hydrogen. Arrange the second element around it.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2779" y="1523332"/>
            <a:ext cx="4756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²"/>
            </a:pPr>
            <a:r>
              <a:rPr lang="en-US" dirty="0"/>
              <a:t>Draw in the bonds from the center atom out to the others. Draw bonds until you run out. It is possible to have a double or triple bond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22778" y="3265932"/>
            <a:ext cx="4756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²"/>
            </a:pPr>
            <a:r>
              <a:rPr lang="en-US" dirty="0"/>
              <a:t>Check each atom to see if they satisfy the Octet Rule. If not, then add dots to represent extra electrons until they satisfy the Octet Rule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3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wis-Structures-CO2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8" b="36790"/>
          <a:stretch/>
        </p:blipFill>
        <p:spPr>
          <a:xfrm>
            <a:off x="2765778" y="3926894"/>
            <a:ext cx="1828800" cy="10974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Bonds</a:t>
            </a:r>
            <a:endParaRPr lang="en-US" dirty="0"/>
          </a:p>
        </p:txBody>
      </p:sp>
      <p:pic>
        <p:nvPicPr>
          <p:cNvPr id="9" name="Picture 8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691805"/>
              </p:ext>
            </p:extLst>
          </p:nvPr>
        </p:nvGraphicFramePr>
        <p:xfrm>
          <a:off x="2743200" y="1074190"/>
          <a:ext cx="4415321" cy="26856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25817"/>
                <a:gridCol w="1245140"/>
                <a:gridCol w="1444364"/>
              </a:tblGrid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NEED: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8 + 2(8) 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HAVE: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4</a:t>
                      </a:r>
                      <a:r>
                        <a:rPr lang="en-US" b="0" baseline="0" dirty="0" smtClean="0"/>
                        <a:t> + 2(6) = 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SHARED: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(4 bonds)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UNSHARED: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(dots)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518378" y="1090048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18378" y="1758068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18378" y="2425806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8378" y="3107938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71445" y="1090048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71445" y="1758068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71445" y="2425806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71445" y="3107938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743200" y="606778"/>
            <a:ext cx="2249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carbon dioxide: 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86311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Resonance</a:t>
            </a:r>
            <a:endParaRPr lang="en-US" dirty="0"/>
          </a:p>
        </p:txBody>
      </p:sp>
      <p:pic>
        <p:nvPicPr>
          <p:cNvPr id="9" name="Picture 8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187073"/>
              </p:ext>
            </p:extLst>
          </p:nvPr>
        </p:nvGraphicFramePr>
        <p:xfrm>
          <a:off x="2743200" y="1074190"/>
          <a:ext cx="4415321" cy="26856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25817"/>
                <a:gridCol w="1245140"/>
                <a:gridCol w="1444364"/>
              </a:tblGrid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NEED: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8 + 2(8) 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HAVE: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6</a:t>
                      </a:r>
                      <a:r>
                        <a:rPr lang="en-US" b="0" baseline="0" dirty="0" smtClean="0"/>
                        <a:t> + 2(6) = 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SHARED: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(3 bonds)</a:t>
                      </a:r>
                      <a:endParaRPr lang="en-US" dirty="0"/>
                    </a:p>
                  </a:txBody>
                  <a:tcPr anchor="ctr"/>
                </a:tc>
              </a:tr>
              <a:tr h="67140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UNSHARED: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=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(dots)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518378" y="1102412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18378" y="1770432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18378" y="2438170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8378" y="3120302"/>
            <a:ext cx="1157111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71445" y="1102412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71445" y="1770432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71445" y="2438170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71445" y="3120302"/>
            <a:ext cx="1344743" cy="6112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743200" y="606778"/>
            <a:ext cx="21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sulfur dioxide: SO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951112"/>
            <a:ext cx="1097280" cy="10972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093" y="3951112"/>
            <a:ext cx="1097280" cy="10972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18" name="TextBox 17"/>
          <p:cNvSpPr txBox="1"/>
          <p:nvPr/>
        </p:nvSpPr>
        <p:spPr>
          <a:xfrm>
            <a:off x="4078111" y="4345001"/>
            <a:ext cx="520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9" name="Left-Right Arrow 18"/>
          <p:cNvSpPr/>
          <p:nvPr/>
        </p:nvSpPr>
        <p:spPr>
          <a:xfrm>
            <a:off x="3840480" y="4161557"/>
            <a:ext cx="1023613" cy="728133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" grpId="0"/>
      <p:bldP spid="18" grpId="0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873</TotalTime>
  <Words>343</Words>
  <Application>Microsoft Macintosh PowerPoint</Application>
  <PresentationFormat>On-screen Show (4:3)</PresentationFormat>
  <Paragraphs>66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Elemental</vt:lpstr>
      <vt:lpstr>Lewis Structures</vt:lpstr>
      <vt:lpstr>Lewis structures</vt:lpstr>
      <vt:lpstr>Three Methods</vt:lpstr>
      <vt:lpstr>Three Methods</vt:lpstr>
      <vt:lpstr>Calculation Method</vt:lpstr>
      <vt:lpstr>Calculation Method</vt:lpstr>
      <vt:lpstr>Multiple Bonds</vt:lpstr>
      <vt:lpstr>Resonance</vt:lpstr>
    </vt:vector>
  </TitlesOfParts>
  <Company>Jackson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Eddie Wettach</dc:creator>
  <cp:lastModifiedBy>Jeff Anderton</cp:lastModifiedBy>
  <cp:revision>22</cp:revision>
  <cp:lastPrinted>2017-07-24T00:35:55Z</cp:lastPrinted>
  <dcterms:created xsi:type="dcterms:W3CDTF">2017-07-21T23:25:12Z</dcterms:created>
  <dcterms:modified xsi:type="dcterms:W3CDTF">2017-07-26T14:07:51Z</dcterms:modified>
</cp:coreProperties>
</file>