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sldIdLst>
    <p:sldId id="314" r:id="rId2"/>
    <p:sldId id="297" r:id="rId3"/>
    <p:sldId id="331" r:id="rId4"/>
    <p:sldId id="332" r:id="rId5"/>
    <p:sldId id="333" r:id="rId6"/>
    <p:sldId id="330" r:id="rId7"/>
    <p:sldId id="343" r:id="rId8"/>
    <p:sldId id="334" r:id="rId9"/>
    <p:sldId id="335" r:id="rId10"/>
    <p:sldId id="336" r:id="rId11"/>
    <p:sldId id="337" r:id="rId12"/>
    <p:sldId id="338" r:id="rId13"/>
    <p:sldId id="339" r:id="rId14"/>
    <p:sldId id="341" r:id="rId15"/>
    <p:sldId id="342" r:id="rId16"/>
    <p:sldId id="344" r:id="rId17"/>
    <p:sldId id="345" r:id="rId18"/>
    <p:sldId id="347" r:id="rId19"/>
    <p:sldId id="348" r:id="rId20"/>
    <p:sldId id="346" r:id="rId21"/>
    <p:sldId id="350" r:id="rId22"/>
    <p:sldId id="351" r:id="rId23"/>
    <p:sldId id="352" r:id="rId24"/>
    <p:sldId id="349" r:id="rId25"/>
    <p:sldId id="353" r:id="rId26"/>
    <p:sldId id="356" r:id="rId27"/>
    <p:sldId id="354" r:id="rId28"/>
    <p:sldId id="357" r:id="rId29"/>
    <p:sldId id="358" r:id="rId30"/>
    <p:sldId id="359" r:id="rId31"/>
    <p:sldId id="360" r:id="rId32"/>
    <p:sldId id="361" r:id="rId33"/>
    <p:sldId id="362" r:id="rId34"/>
    <p:sldId id="363" r:id="rId35"/>
    <p:sldId id="364" r:id="rId36"/>
    <p:sldId id="368" r:id="rId37"/>
    <p:sldId id="369" r:id="rId38"/>
    <p:sldId id="367" r:id="rId39"/>
    <p:sldId id="370" r:id="rId40"/>
    <p:sldId id="372" r:id="rId41"/>
    <p:sldId id="373" r:id="rId42"/>
    <p:sldId id="375" r:id="rId43"/>
    <p:sldId id="376" r:id="rId44"/>
    <p:sldId id="377" r:id="rId45"/>
    <p:sldId id="378" r:id="rId46"/>
    <p:sldId id="379" r:id="rId47"/>
    <p:sldId id="374" r:id="rId48"/>
    <p:sldId id="380" r:id="rId49"/>
    <p:sldId id="365" r:id="rId50"/>
    <p:sldId id="381" r:id="rId51"/>
    <p:sldId id="382" r:id="rId52"/>
    <p:sldId id="383" r:id="rId53"/>
    <p:sldId id="384" r:id="rId54"/>
    <p:sldId id="385" r:id="rId55"/>
    <p:sldId id="386" r:id="rId56"/>
    <p:sldId id="387" r:id="rId57"/>
    <p:sldId id="388" r:id="rId58"/>
    <p:sldId id="391" r:id="rId59"/>
    <p:sldId id="392"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75" d="100"/>
          <a:sy n="75" d="100"/>
        </p:scale>
        <p:origin x="-211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C770D0F-8D43-4821-A50A-EC26A57049F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F7D4F6-A77A-4E37-B808-89AEEF1D564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DB9759-2253-4EA7-9025-60D71679633C}" type="slidenum">
              <a:rPr lang="en-US" smtClean="0"/>
              <a:pPr>
                <a:defRPr/>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AU"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3C07C4-D5C8-4173-A38E-A346281B99A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C15C44-BD93-48A4-AE9B-E1197CB6335B}"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7FB30-D063-49B9-9597-09E5D9334165}" type="slidenum">
              <a:rPr lang="en-US" smtClean="0"/>
              <a:pPr>
                <a:defRPr/>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AU"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a:defRPr/>
            </a:pPr>
            <a:fld id="{E7E6015E-D24B-47F3-BCFA-CE646843CC5A}" type="slidenum">
              <a:rPr lang="en-US" smtClean="0"/>
              <a:pPr>
                <a:defRPr/>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C0EB3E-16B5-467D-8924-0E3F3B78C45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C599CD-685F-4D1B-B40C-920456C1FEE2}" type="slidenum">
              <a:rPr lang="en-US" smtClean="0"/>
              <a:pPr>
                <a:defRPr/>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79DAF56F-0A1C-47F6-86CD-E1704E5711F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AU"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79DAF56F-0A1C-47F6-86CD-E1704E5711F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healthwall.com/wp-content/uploads/2011/09/Greenstick-Fracture-X-ray.jpg" TargetMode="Externa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rearfacingdownunder.com" TargetMode="Externa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 Id="rId3" Type="http://schemas.openxmlformats.org/officeDocument/2006/relationships/hyperlink" Target="https://medium.com/@galynburke/child-development-post-3-of-3-when-your-kids-become-capable-of-certain-tasks-and-why-1c4e28be26c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dium.com/@galynburke/child-development-post-3-of-3-when-your-kids-become-capable-of-certain-tasks-and-why-1c4e28be26c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smickids.com/read/five-fun-breathing-practices-for-kid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school4meditation.com/meditationforchildren.html" TargetMode="External"/><Relationship Id="rId3"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encenordic.com/girls-have-better-motor-skills-boys-do"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hyperlink" Target="mailto:sacredwomensbusiness@yahoo.com.au" TargetMode="External"/><Relationship Id="rId4"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hyperlink" Target="http://www.lisafitzpatrick.com.a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094"/>
            <a:ext cx="7749987" cy="1344706"/>
          </a:xfrm>
        </p:spPr>
        <p:txBody>
          <a:bodyPr/>
          <a:lstStyle/>
          <a:p>
            <a:r>
              <a:rPr lang="en-US" sz="3200" b="1" dirty="0" smtClean="0">
                <a:latin typeface="Harrington"/>
                <a:cs typeface="Harrington"/>
              </a:rPr>
              <a:t>	Yoga Anatomy and Physiology </a:t>
            </a:r>
            <a:r>
              <a:rPr lang="en-US" sz="3200" b="1" dirty="0">
                <a:latin typeface="Harrington"/>
                <a:cs typeface="Harrington"/>
              </a:rPr>
              <a:t/>
            </a:r>
            <a:br>
              <a:rPr lang="en-US" sz="3200" b="1" dirty="0">
                <a:latin typeface="Harrington"/>
                <a:cs typeface="Harrington"/>
              </a:rPr>
            </a:br>
            <a:r>
              <a:rPr lang="en-US" sz="3200" b="1" dirty="0" smtClean="0">
                <a:latin typeface="Harrington"/>
                <a:cs typeface="Harrington"/>
              </a:rPr>
              <a:t>             		</a:t>
            </a:r>
            <a:r>
              <a:rPr lang="en-US" sz="2800" b="1" dirty="0" smtClean="0">
                <a:latin typeface="Harrington"/>
                <a:cs typeface="Harrington"/>
              </a:rPr>
              <a:t>- for 5-8 year olds - </a:t>
            </a:r>
            <a:endParaRPr lang="en-US" sz="2800" b="1" dirty="0">
              <a:latin typeface="Harrington"/>
              <a:cs typeface="Harrington"/>
            </a:endParaRPr>
          </a:p>
        </p:txBody>
      </p:sp>
      <p:pic>
        <p:nvPicPr>
          <p:cNvPr id="4" name="Content Placeholder 3" descr="9002117.jpg"/>
          <p:cNvPicPr>
            <a:picLocks noGrp="1" noChangeAspect="1"/>
          </p:cNvPicPr>
          <p:nvPr>
            <p:ph idx="1"/>
          </p:nvPr>
        </p:nvPicPr>
        <p:blipFill>
          <a:blip r:embed="rId2">
            <a:extLst>
              <a:ext uri="{28A0092B-C50C-407E-A947-70E740481C1C}">
                <a14:useLocalDpi xmlns:a14="http://schemas.microsoft.com/office/drawing/2010/main" val="0"/>
              </a:ext>
            </a:extLst>
          </a:blip>
          <a:srcRect l="-14061" r="-14061"/>
          <a:stretch>
            <a:fillRect/>
          </a:stretch>
        </p:blipFill>
        <p:spPr>
          <a:xfrm>
            <a:off x="498475" y="1981200"/>
            <a:ext cx="7556500" cy="4144963"/>
          </a:xfrm>
        </p:spPr>
      </p:pic>
    </p:spTree>
    <p:extLst>
      <p:ext uri="{BB962C8B-B14F-4D97-AF65-F5344CB8AC3E}">
        <p14:creationId xmlns:p14="http://schemas.microsoft.com/office/powerpoint/2010/main" val="153974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fontScale="92500" lnSpcReduction="10000"/>
          </a:bodyPr>
          <a:lstStyle/>
          <a:p>
            <a:r>
              <a:rPr lang="en-AU" dirty="0" smtClean="0"/>
              <a:t>The </a:t>
            </a:r>
            <a:r>
              <a:rPr lang="en-AU" dirty="0"/>
              <a:t>most important thing as a teacher, is to remember is to have </a:t>
            </a:r>
            <a:r>
              <a:rPr lang="en-AU" dirty="0" smtClean="0"/>
              <a:t>fun, trust </a:t>
            </a:r>
            <a:r>
              <a:rPr lang="en-AU" dirty="0"/>
              <a:t>yourself </a:t>
            </a:r>
            <a:r>
              <a:rPr lang="en-AU" dirty="0" smtClean="0"/>
              <a:t> with the safety aspects and </a:t>
            </a:r>
            <a:r>
              <a:rPr lang="en-AU" dirty="0"/>
              <a:t>keep things as light as possible</a:t>
            </a:r>
          </a:p>
          <a:p>
            <a:r>
              <a:rPr lang="en-AU" dirty="0" smtClean="0"/>
              <a:t>Enjoy </a:t>
            </a:r>
            <a:r>
              <a:rPr lang="en-AU" dirty="0"/>
              <a:t>playing within the rules of safety contained within this guide, but don’t forget to be spontaneous and playful</a:t>
            </a:r>
          </a:p>
          <a:p>
            <a:pPr lvl="0"/>
            <a:r>
              <a:rPr lang="en-AU" dirty="0"/>
              <a:t>This </a:t>
            </a:r>
            <a:r>
              <a:rPr lang="en-AU" dirty="0" smtClean="0"/>
              <a:t>webinar is </a:t>
            </a:r>
            <a:r>
              <a:rPr lang="en-AU" dirty="0"/>
              <a:t>an outline of the commonalities seen in the developmental stages of a child between the ages of 5 and 8 (sometimes referred to as early primary school </a:t>
            </a:r>
            <a:r>
              <a:rPr lang="en-AU" dirty="0" smtClean="0"/>
              <a:t>years or middle childhood)</a:t>
            </a:r>
            <a:endParaRPr lang="en-AU" dirty="0"/>
          </a:p>
          <a:p>
            <a:pPr lvl="0"/>
            <a:r>
              <a:rPr lang="en-AU" dirty="0"/>
              <a:t>Middle childhood brings greater levels of independence to a child’s life. They can now dress themselves, catch a ball more easily, tie shoe laces and start full-time primary school</a:t>
            </a:r>
          </a:p>
          <a:p>
            <a:endParaRPr lang="en-US" dirty="0"/>
          </a:p>
        </p:txBody>
      </p:sp>
    </p:spTree>
    <p:extLst>
      <p:ext uri="{BB962C8B-B14F-4D97-AF65-F5344CB8AC3E}">
        <p14:creationId xmlns:p14="http://schemas.microsoft.com/office/powerpoint/2010/main" val="195769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a:bodyPr>
          <a:lstStyle/>
          <a:p>
            <a:pPr lvl="0"/>
            <a:r>
              <a:rPr lang="en-AU" dirty="0" smtClean="0"/>
              <a:t>Staying </a:t>
            </a:r>
            <a:r>
              <a:rPr lang="en-AU" dirty="0"/>
              <a:t>physically active during </a:t>
            </a:r>
            <a:r>
              <a:rPr lang="en-AU" dirty="0" smtClean="0"/>
              <a:t>early and middle childhood will strengthen </a:t>
            </a:r>
            <a:r>
              <a:rPr lang="en-AU" dirty="0"/>
              <a:t>the fundamental skills needed to lead a healthy and active life as an adult</a:t>
            </a:r>
          </a:p>
          <a:p>
            <a:pPr lvl="0"/>
            <a:r>
              <a:rPr lang="en-AU" dirty="0"/>
              <a:t>Friendships and peer group acceptance becomes more important as social and mental skills rapidly evolve</a:t>
            </a:r>
          </a:p>
          <a:p>
            <a:pPr lvl="0"/>
            <a:r>
              <a:rPr lang="en-AU" dirty="0"/>
              <a:t>This is an important period for the development of healthy confidence and self-esteem in a wide range of areas </a:t>
            </a:r>
          </a:p>
          <a:p>
            <a:pPr lvl="0"/>
            <a:r>
              <a:rPr lang="en-AU" dirty="0"/>
              <a:t>Children at this age are able to start thinking more about the future and can understand more about their place in the world</a:t>
            </a:r>
          </a:p>
          <a:p>
            <a:endParaRPr lang="en-US" dirty="0"/>
          </a:p>
        </p:txBody>
      </p:sp>
    </p:spTree>
    <p:extLst>
      <p:ext uri="{BB962C8B-B14F-4D97-AF65-F5344CB8AC3E}">
        <p14:creationId xmlns:p14="http://schemas.microsoft.com/office/powerpoint/2010/main" val="195359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fontScale="92500"/>
          </a:bodyPr>
          <a:lstStyle/>
          <a:p>
            <a:pPr lvl="0"/>
            <a:r>
              <a:rPr lang="en-AU" dirty="0" smtClean="0"/>
              <a:t>Children </a:t>
            </a:r>
            <a:r>
              <a:rPr lang="en-AU" dirty="0"/>
              <a:t>have less focus on one’s self and develop greater concern for others</a:t>
            </a:r>
          </a:p>
          <a:p>
            <a:pPr lvl="0"/>
            <a:r>
              <a:rPr lang="en-AU" dirty="0" smtClean="0"/>
              <a:t>Children </a:t>
            </a:r>
            <a:r>
              <a:rPr lang="en-AU" dirty="0"/>
              <a:t>are developing greater language and conversational skills. They are enjoying longer attention spans and can start to model adult behaviours as their nervous system develops. </a:t>
            </a:r>
          </a:p>
          <a:p>
            <a:pPr lvl="0"/>
            <a:r>
              <a:rPr lang="en-US" dirty="0"/>
              <a:t>Learning and developing the skills of balance, agility and co-ordination associated with yoga will have a significant impact on a child’s confidence and self-esteem, as well as providing them with an ongoing sense of accomplishment and independence.</a:t>
            </a:r>
            <a:endParaRPr lang="en-AU" dirty="0"/>
          </a:p>
          <a:p>
            <a:pPr lvl="0"/>
            <a:r>
              <a:rPr lang="en-AU" dirty="0"/>
              <a:t>By now a child’s character is truly forming. As the saying goes ‘show me the boy at seven and you’ll see the man.’ </a:t>
            </a:r>
          </a:p>
          <a:p>
            <a:endParaRPr lang="en-US" dirty="0"/>
          </a:p>
        </p:txBody>
      </p:sp>
    </p:spTree>
    <p:extLst>
      <p:ext uri="{BB962C8B-B14F-4D97-AF65-F5344CB8AC3E}">
        <p14:creationId xmlns:p14="http://schemas.microsoft.com/office/powerpoint/2010/main" val="109883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Yoga Anatomy and Physiology for Kids?  </a:t>
            </a:r>
            <a:endParaRPr lang="en-US" dirty="0"/>
          </a:p>
        </p:txBody>
      </p:sp>
      <p:sp>
        <p:nvSpPr>
          <p:cNvPr id="3" name="Content Placeholder 2"/>
          <p:cNvSpPr>
            <a:spLocks noGrp="1"/>
          </p:cNvSpPr>
          <p:nvPr>
            <p:ph sz="half" idx="1"/>
          </p:nvPr>
        </p:nvSpPr>
        <p:spPr/>
        <p:txBody>
          <a:bodyPr>
            <a:normAutofit fontScale="85000" lnSpcReduction="20000"/>
          </a:bodyPr>
          <a:lstStyle/>
          <a:p>
            <a:pPr lvl="0"/>
            <a:r>
              <a:rPr lang="en-US" dirty="0"/>
              <a:t>It allows you to become a more precise, skillful, knowledge-able and safe yoga teacher for 5-8 year olds</a:t>
            </a:r>
            <a:endParaRPr lang="en-AU" dirty="0"/>
          </a:p>
          <a:p>
            <a:pPr lvl="0"/>
            <a:r>
              <a:rPr lang="en-US" dirty="0"/>
              <a:t>It deepens your appreciation of the developmental stages of 5-8 year olds and their unique physical, mental, emotional and spiritual capacity to engage in yoga tools</a:t>
            </a:r>
            <a:endParaRPr lang="en-AU" dirty="0"/>
          </a:p>
          <a:p>
            <a:pPr lvl="0"/>
            <a:r>
              <a:rPr lang="en-US" dirty="0"/>
              <a:t>It helps you to prevent injury and understand the causes of common injuries and challenges seen in early childhood</a:t>
            </a:r>
            <a:endParaRPr lang="en-AU" dirty="0"/>
          </a:p>
          <a:p>
            <a:endParaRPr lang="en-US" dirty="0"/>
          </a:p>
        </p:txBody>
      </p:sp>
      <p:pic>
        <p:nvPicPr>
          <p:cNvPr id="5" name="Content Placeholder 4" descr="images.png"/>
          <p:cNvPicPr>
            <a:picLocks noGrp="1" noChangeAspect="1"/>
          </p:cNvPicPr>
          <p:nvPr>
            <p:ph sz="half" idx="14"/>
          </p:nvPr>
        </p:nvPicPr>
        <p:blipFill>
          <a:blip r:embed="rId2">
            <a:extLst>
              <a:ext uri="{28A0092B-C50C-407E-A947-70E740481C1C}">
                <a14:useLocalDpi xmlns:a14="http://schemas.microsoft.com/office/drawing/2010/main" val="0"/>
              </a:ext>
            </a:extLst>
          </a:blip>
          <a:srcRect l="-64053" r="-64053"/>
          <a:stretch>
            <a:fillRect/>
          </a:stretch>
        </p:blipFill>
        <p:spPr/>
      </p:pic>
    </p:spTree>
    <p:extLst>
      <p:ext uri="{BB962C8B-B14F-4D97-AF65-F5344CB8AC3E}">
        <p14:creationId xmlns:p14="http://schemas.microsoft.com/office/powerpoint/2010/main" val="4403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Yoga Anatomy and Physiology for Kids? </a:t>
            </a:r>
          </a:p>
        </p:txBody>
      </p:sp>
      <p:sp>
        <p:nvSpPr>
          <p:cNvPr id="3" name="Content Placeholder 2"/>
          <p:cNvSpPr>
            <a:spLocks noGrp="1"/>
          </p:cNvSpPr>
          <p:nvPr>
            <p:ph sz="half" idx="1"/>
          </p:nvPr>
        </p:nvSpPr>
        <p:spPr/>
        <p:txBody>
          <a:bodyPr/>
          <a:lstStyle/>
          <a:p>
            <a:pPr lvl="0"/>
            <a:r>
              <a:rPr lang="en-US" dirty="0"/>
              <a:t>It supports you to develop and deliver age-appropriate activities </a:t>
            </a:r>
            <a:endParaRPr lang="en-AU" dirty="0"/>
          </a:p>
          <a:p>
            <a:pPr lvl="0"/>
            <a:r>
              <a:rPr lang="en-US" dirty="0"/>
              <a:t>To increase your understanding of the health benefits of yoga </a:t>
            </a:r>
            <a:endParaRPr lang="en-US" dirty="0" smtClean="0"/>
          </a:p>
          <a:p>
            <a:pPr lvl="0"/>
            <a:r>
              <a:rPr lang="en-US" dirty="0" smtClean="0"/>
              <a:t>To </a:t>
            </a:r>
            <a:r>
              <a:rPr lang="en-US" dirty="0"/>
              <a:t>increase your confidence, awareness and compassion towards </a:t>
            </a:r>
            <a:r>
              <a:rPr lang="en-US" dirty="0" smtClean="0"/>
              <a:t>children and </a:t>
            </a:r>
            <a:r>
              <a:rPr lang="en-US" dirty="0"/>
              <a:t>their specific and unique needs </a:t>
            </a:r>
            <a:endParaRPr lang="en-AU" dirty="0"/>
          </a:p>
          <a:p>
            <a:endParaRPr lang="en-US" dirty="0"/>
          </a:p>
        </p:txBody>
      </p:sp>
      <p:pic>
        <p:nvPicPr>
          <p:cNvPr id="5" name="Content Placeholder 4" descr="images-1.jpeg"/>
          <p:cNvPicPr>
            <a:picLocks noGrp="1" noChangeAspect="1"/>
          </p:cNvPicPr>
          <p:nvPr>
            <p:ph sz="half" idx="2"/>
          </p:nvPr>
        </p:nvPicPr>
        <p:blipFill>
          <a:blip r:embed="rId2">
            <a:extLst>
              <a:ext uri="{28A0092B-C50C-407E-A947-70E740481C1C}">
                <a14:useLocalDpi xmlns:a14="http://schemas.microsoft.com/office/drawing/2010/main" val="0"/>
              </a:ext>
            </a:extLst>
          </a:blip>
          <a:srcRect l="5828" r="5828"/>
          <a:stretch>
            <a:fillRect/>
          </a:stretch>
        </p:blipFill>
        <p:spPr/>
      </p:pic>
    </p:spTree>
    <p:extLst>
      <p:ext uri="{BB962C8B-B14F-4D97-AF65-F5344CB8AC3E}">
        <p14:creationId xmlns:p14="http://schemas.microsoft.com/office/powerpoint/2010/main" val="322663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Yoga Anatomy and Physiology for Kids? </a:t>
            </a:r>
          </a:p>
        </p:txBody>
      </p:sp>
      <p:pic>
        <p:nvPicPr>
          <p:cNvPr id="5" name="Content Placeholder 4" descr="images-2.jpeg"/>
          <p:cNvPicPr>
            <a:picLocks noGrp="1" noChangeAspect="1"/>
          </p:cNvPicPr>
          <p:nvPr>
            <p:ph sz="half" idx="1"/>
          </p:nvPr>
        </p:nvPicPr>
        <p:blipFill>
          <a:blip r:embed="rId2">
            <a:extLst>
              <a:ext uri="{28A0092B-C50C-407E-A947-70E740481C1C}">
                <a14:useLocalDpi xmlns:a14="http://schemas.microsoft.com/office/drawing/2010/main" val="0"/>
              </a:ext>
            </a:extLst>
          </a:blip>
          <a:srcRect t="-6850" b="-6850"/>
          <a:stretch>
            <a:fillRect/>
          </a:stretch>
        </p:blipFill>
        <p:spPr/>
      </p:pic>
      <p:sp>
        <p:nvSpPr>
          <p:cNvPr id="4" name="Content Placeholder 3"/>
          <p:cNvSpPr>
            <a:spLocks noGrp="1"/>
          </p:cNvSpPr>
          <p:nvPr>
            <p:ph sz="half" idx="2"/>
          </p:nvPr>
        </p:nvSpPr>
        <p:spPr/>
        <p:txBody>
          <a:bodyPr>
            <a:normAutofit fontScale="85000" lnSpcReduction="10000"/>
          </a:bodyPr>
          <a:lstStyle/>
          <a:p>
            <a:pPr lvl="0"/>
            <a:r>
              <a:rPr lang="en-US" dirty="0"/>
              <a:t>To assist in identifying instances where a child may be developmentally challenged or delayed so that you can refer them for appropriate early intervention from an appropriate health professional</a:t>
            </a:r>
            <a:endParaRPr lang="en-AU" dirty="0"/>
          </a:p>
          <a:p>
            <a:pPr lvl="0"/>
            <a:r>
              <a:rPr lang="en-US" dirty="0"/>
              <a:t>To support you to speak and engage with other health professionals and parents on behalf of your students to ensure their early developmental needs are being met. </a:t>
            </a:r>
            <a:endParaRPr lang="en-US" dirty="0" smtClean="0"/>
          </a:p>
          <a:p>
            <a:pPr lvl="0"/>
            <a:r>
              <a:rPr lang="en-US" dirty="0" smtClean="0"/>
              <a:t>To enhance your students’ </a:t>
            </a:r>
            <a:r>
              <a:rPr lang="en-US" dirty="0"/>
              <a:t>awareness about their own growing bodies and to support them to set up lifelong healthy habits of caring for their bodies</a:t>
            </a:r>
            <a:endParaRPr lang="en-AU" dirty="0"/>
          </a:p>
          <a:p>
            <a:endParaRPr lang="en-US" dirty="0"/>
          </a:p>
        </p:txBody>
      </p:sp>
    </p:spTree>
    <p:extLst>
      <p:ext uri="{BB962C8B-B14F-4D97-AF65-F5344CB8AC3E}">
        <p14:creationId xmlns:p14="http://schemas.microsoft.com/office/powerpoint/2010/main" val="206886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 </a:t>
            </a:r>
            <a:endParaRPr lang="en-US" dirty="0"/>
          </a:p>
        </p:txBody>
      </p:sp>
      <p:pic>
        <p:nvPicPr>
          <p:cNvPr id="5" name="Content Placeholder 4" descr="Unknown.png"/>
          <p:cNvPicPr>
            <a:picLocks noGrp="1" noChangeAspect="1"/>
          </p:cNvPicPr>
          <p:nvPr>
            <p:ph sz="half" idx="1"/>
          </p:nvPr>
        </p:nvPicPr>
        <p:blipFill>
          <a:blip r:embed="rId2">
            <a:extLst>
              <a:ext uri="{28A0092B-C50C-407E-A947-70E740481C1C}">
                <a14:useLocalDpi xmlns:a14="http://schemas.microsoft.com/office/drawing/2010/main" val="0"/>
              </a:ext>
            </a:extLst>
          </a:blip>
          <a:srcRect l="-9199" r="-9199"/>
          <a:stretch>
            <a:fillRect/>
          </a:stretch>
        </p:blipFill>
        <p:spPr/>
      </p:pic>
      <p:sp>
        <p:nvSpPr>
          <p:cNvPr id="4" name="Content Placeholder 3"/>
          <p:cNvSpPr>
            <a:spLocks noGrp="1"/>
          </p:cNvSpPr>
          <p:nvPr>
            <p:ph sz="half" idx="2"/>
          </p:nvPr>
        </p:nvSpPr>
        <p:spPr/>
        <p:txBody>
          <a:bodyPr/>
          <a:lstStyle/>
          <a:p>
            <a:r>
              <a:rPr lang="en-US" dirty="0"/>
              <a:t>Over the course of childhood, the skeletal system grows in height, length, and density. </a:t>
            </a:r>
            <a:endParaRPr lang="en-US" dirty="0" smtClean="0"/>
          </a:p>
          <a:p>
            <a:r>
              <a:rPr lang="en-US" dirty="0" smtClean="0"/>
              <a:t>At </a:t>
            </a:r>
            <a:r>
              <a:rPr lang="en-US" dirty="0"/>
              <a:t>birth, the skeleton has over 270 bones. </a:t>
            </a:r>
            <a:endParaRPr lang="en-US" dirty="0" smtClean="0"/>
          </a:p>
          <a:p>
            <a:r>
              <a:rPr lang="en-US" dirty="0" smtClean="0"/>
              <a:t>Over </a:t>
            </a:r>
            <a:r>
              <a:rPr lang="en-US" dirty="0"/>
              <a:t>time, smaller bones grow together and fuse into larger bones. The adult human body has only 206 bones. </a:t>
            </a:r>
            <a:endParaRPr lang="en-AU" dirty="0"/>
          </a:p>
          <a:p>
            <a:endParaRPr lang="en-US" dirty="0"/>
          </a:p>
        </p:txBody>
      </p:sp>
    </p:spTree>
    <p:extLst>
      <p:ext uri="{BB962C8B-B14F-4D97-AF65-F5344CB8AC3E}">
        <p14:creationId xmlns:p14="http://schemas.microsoft.com/office/powerpoint/2010/main" val="318594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a:t>
            </a:r>
            <a:endParaRPr lang="en-US" dirty="0"/>
          </a:p>
        </p:txBody>
      </p:sp>
      <p:sp>
        <p:nvSpPr>
          <p:cNvPr id="3" name="Content Placeholder 2"/>
          <p:cNvSpPr>
            <a:spLocks noGrp="1"/>
          </p:cNvSpPr>
          <p:nvPr>
            <p:ph sz="half" idx="1"/>
          </p:nvPr>
        </p:nvSpPr>
        <p:spPr/>
        <p:txBody>
          <a:bodyPr>
            <a:normAutofit lnSpcReduction="10000"/>
          </a:bodyPr>
          <a:lstStyle/>
          <a:p>
            <a:r>
              <a:rPr lang="en-US" dirty="0"/>
              <a:t>Early childhood is an important time for bone growth </a:t>
            </a:r>
          </a:p>
          <a:p>
            <a:r>
              <a:rPr lang="en-US" dirty="0" smtClean="0"/>
              <a:t> </a:t>
            </a:r>
            <a:r>
              <a:rPr lang="en-US" dirty="0"/>
              <a:t>bones grow rapidly in length and width. </a:t>
            </a:r>
            <a:endParaRPr lang="en-US" dirty="0" smtClean="0"/>
          </a:p>
          <a:p>
            <a:r>
              <a:rPr lang="en-US" dirty="0" smtClean="0"/>
              <a:t>It </a:t>
            </a:r>
            <a:r>
              <a:rPr lang="en-US" dirty="0"/>
              <a:t>is important to start building the strength in bones from a young age. </a:t>
            </a:r>
            <a:endParaRPr lang="en-US" dirty="0" smtClean="0"/>
          </a:p>
          <a:p>
            <a:r>
              <a:rPr lang="en-US" dirty="0" smtClean="0"/>
              <a:t>In </a:t>
            </a:r>
            <a:r>
              <a:rPr lang="en-US" dirty="0"/>
              <a:t>order for bone growth to develop, </a:t>
            </a:r>
            <a:r>
              <a:rPr lang="en-US" dirty="0" smtClean="0"/>
              <a:t>kids </a:t>
            </a:r>
            <a:r>
              <a:rPr lang="en-US" dirty="0"/>
              <a:t>need to do a range of physical activity and eat a healthy </a:t>
            </a:r>
            <a:r>
              <a:rPr lang="en-US" dirty="0" smtClean="0"/>
              <a:t>diet</a:t>
            </a:r>
            <a:r>
              <a:rPr lang="en-US" dirty="0"/>
              <a:t> </a:t>
            </a:r>
            <a:r>
              <a:rPr lang="en-US" dirty="0" smtClean="0"/>
              <a:t>with plenty of calcium and vitamin D</a:t>
            </a:r>
            <a:endParaRPr lang="en-US" dirty="0"/>
          </a:p>
        </p:txBody>
      </p:sp>
      <p:pic>
        <p:nvPicPr>
          <p:cNvPr id="5" name="Content Placeholder 4" descr="Unknown.jpeg"/>
          <p:cNvPicPr>
            <a:picLocks noGrp="1" noChangeAspect="1"/>
          </p:cNvPicPr>
          <p:nvPr>
            <p:ph sz="half" idx="2"/>
          </p:nvPr>
        </p:nvPicPr>
        <p:blipFill>
          <a:blip r:embed="rId2">
            <a:extLst>
              <a:ext uri="{28A0092B-C50C-407E-A947-70E740481C1C}">
                <a14:useLocalDpi xmlns:a14="http://schemas.microsoft.com/office/drawing/2010/main" val="0"/>
              </a:ext>
            </a:extLst>
          </a:blip>
          <a:srcRect t="-6597" b="-6597"/>
          <a:stretch>
            <a:fillRect/>
          </a:stretch>
        </p:blipFill>
        <p:spPr/>
      </p:pic>
    </p:spTree>
    <p:extLst>
      <p:ext uri="{BB962C8B-B14F-4D97-AF65-F5344CB8AC3E}">
        <p14:creationId xmlns:p14="http://schemas.microsoft.com/office/powerpoint/2010/main" val="368755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a:t>
            </a:r>
            <a:endParaRPr lang="en-US" dirty="0"/>
          </a:p>
        </p:txBody>
      </p:sp>
      <p:sp>
        <p:nvSpPr>
          <p:cNvPr id="3" name="Content Placeholder 2"/>
          <p:cNvSpPr>
            <a:spLocks noGrp="1"/>
          </p:cNvSpPr>
          <p:nvPr>
            <p:ph sz="half" idx="1"/>
          </p:nvPr>
        </p:nvSpPr>
        <p:spPr/>
        <p:txBody>
          <a:bodyPr/>
          <a:lstStyle/>
          <a:p>
            <a:r>
              <a:rPr lang="en-US" dirty="0" smtClean="0"/>
              <a:t>The recommended amount of vitamin D is 600IU per day</a:t>
            </a:r>
          </a:p>
          <a:p>
            <a:r>
              <a:rPr lang="en-US" dirty="0" smtClean="0"/>
              <a:t>The recommended amount of calcium is 800mg or 3 full glasses of milk. </a:t>
            </a:r>
          </a:p>
        </p:txBody>
      </p:sp>
      <p:pic>
        <p:nvPicPr>
          <p:cNvPr id="5" name="Content Placeholder 4" descr="vitD.jpg"/>
          <p:cNvPicPr>
            <a:picLocks noGrp="1" noChangeAspect="1"/>
          </p:cNvPicPr>
          <p:nvPr>
            <p:ph sz="half" idx="2"/>
          </p:nvPr>
        </p:nvPicPr>
        <p:blipFill>
          <a:blip r:embed="rId2">
            <a:extLst>
              <a:ext uri="{28A0092B-C50C-407E-A947-70E740481C1C}">
                <a14:useLocalDpi xmlns:a14="http://schemas.microsoft.com/office/drawing/2010/main" val="0"/>
              </a:ext>
            </a:extLst>
          </a:blip>
          <a:srcRect t="-6597" b="-6597"/>
          <a:stretch>
            <a:fillRect/>
          </a:stretch>
        </p:blipFill>
        <p:spPr/>
      </p:pic>
    </p:spTree>
    <p:extLst>
      <p:ext uri="{BB962C8B-B14F-4D97-AF65-F5344CB8AC3E}">
        <p14:creationId xmlns:p14="http://schemas.microsoft.com/office/powerpoint/2010/main" val="8738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Plates </a:t>
            </a:r>
            <a:endParaRPr lang="en-US" dirty="0"/>
          </a:p>
        </p:txBody>
      </p:sp>
      <p:sp>
        <p:nvSpPr>
          <p:cNvPr id="3" name="Content Placeholder 2"/>
          <p:cNvSpPr>
            <a:spLocks noGrp="1"/>
          </p:cNvSpPr>
          <p:nvPr>
            <p:ph sz="half" idx="1"/>
          </p:nvPr>
        </p:nvSpPr>
        <p:spPr>
          <a:xfrm>
            <a:off x="498518" y="1985962"/>
            <a:ext cx="3657600" cy="4643437"/>
          </a:xfrm>
        </p:spPr>
        <p:txBody>
          <a:bodyPr>
            <a:normAutofit lnSpcReduction="10000"/>
          </a:bodyPr>
          <a:lstStyle/>
          <a:p>
            <a:r>
              <a:rPr lang="en-US" dirty="0"/>
              <a:t>Children’s bones contain growth zones at both ends called growth plates. </a:t>
            </a:r>
            <a:endParaRPr lang="en-US" dirty="0" smtClean="0"/>
          </a:p>
          <a:p>
            <a:r>
              <a:rPr lang="en-US" dirty="0" smtClean="0"/>
              <a:t>These </a:t>
            </a:r>
            <a:r>
              <a:rPr lang="en-US" dirty="0"/>
              <a:t>contain special cells that support rapid and steady growth in the lengths of the bones. </a:t>
            </a:r>
            <a:endParaRPr lang="en-US" dirty="0" smtClean="0"/>
          </a:p>
          <a:p>
            <a:r>
              <a:rPr lang="en-US" dirty="0" smtClean="0"/>
              <a:t>As </a:t>
            </a:r>
            <a:r>
              <a:rPr lang="en-US" dirty="0"/>
              <a:t>a child gets older, the growth plates start to become thinner and eventually disappear on x-ray as they become ‘closed growth plates’, which means they have fully </a:t>
            </a:r>
            <a:r>
              <a:rPr lang="en-US" dirty="0" smtClean="0"/>
              <a:t>developed</a:t>
            </a:r>
            <a:r>
              <a:rPr lang="en-US" dirty="0"/>
              <a:t> </a:t>
            </a:r>
            <a:r>
              <a:rPr lang="en-US" dirty="0" smtClean="0"/>
              <a:t>after puberty</a:t>
            </a:r>
          </a:p>
          <a:p>
            <a:r>
              <a:rPr lang="en-US" sz="1400" dirty="0" smtClean="0"/>
              <a:t>Image credit: Pearson Education </a:t>
            </a:r>
            <a:r>
              <a:rPr lang="en-US" sz="1400" dirty="0" err="1" smtClean="0"/>
              <a:t>Inc</a:t>
            </a:r>
            <a:endParaRPr lang="en-AU" sz="1400" dirty="0"/>
          </a:p>
          <a:p>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t="-29450" b="-29450"/>
          <a:stretch>
            <a:fillRect/>
          </a:stretch>
        </p:blipFill>
        <p:spPr>
          <a:xfrm>
            <a:off x="4038600" y="1985962"/>
            <a:ext cx="4648200" cy="4872037"/>
          </a:xfrm>
          <a:prstGeom prst="rect">
            <a:avLst/>
          </a:prstGeom>
        </p:spPr>
      </p:pic>
    </p:spTree>
    <p:extLst>
      <p:ext uri="{BB962C8B-B14F-4D97-AF65-F5344CB8AC3E}">
        <p14:creationId xmlns:p14="http://schemas.microsoft.com/office/powerpoint/2010/main" val="300873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a:t>
            </a:r>
            <a:endParaRPr lang="en-AU" dirty="0"/>
          </a:p>
        </p:txBody>
      </p:sp>
      <p:sp>
        <p:nvSpPr>
          <p:cNvPr id="4" name="Content Placeholder 3"/>
          <p:cNvSpPr>
            <a:spLocks noGrp="1"/>
          </p:cNvSpPr>
          <p:nvPr>
            <p:ph sz="quarter" idx="4294967295"/>
          </p:nvPr>
        </p:nvSpPr>
        <p:spPr>
          <a:xfrm>
            <a:off x="4495801" y="1905000"/>
            <a:ext cx="4114800" cy="4953000"/>
          </a:xfrm>
          <a:prstGeom prst="rect">
            <a:avLst/>
          </a:prstGeom>
        </p:spPr>
        <p:txBody>
          <a:bodyPr>
            <a:noAutofit/>
          </a:bodyPr>
          <a:lstStyle/>
          <a:p>
            <a:pPr marL="0" indent="0">
              <a:buNone/>
            </a:pPr>
            <a:r>
              <a:rPr lang="en-AU" sz="1600" dirty="0" smtClean="0">
                <a:solidFill>
                  <a:schemeClr val="tx1"/>
                </a:solidFill>
              </a:rPr>
              <a:t>My name is Lisa Fitzpatrick and thank you for joining me for this webinar, ‘Yoga Anatomy and Physiology for 5-8 year olds’</a:t>
            </a:r>
          </a:p>
          <a:p>
            <a:pPr marL="0" indent="0">
              <a:buNone/>
            </a:pPr>
            <a:r>
              <a:rPr lang="en-AU" sz="1600" dirty="0" smtClean="0">
                <a:solidFill>
                  <a:schemeClr val="tx1"/>
                </a:solidFill>
              </a:rPr>
              <a:t>This webinar has been especially designed for you to give you an overview of all the essential elements to understand yoga anatomy in the developing child aged 5-8 as well as a really great overview of developmental anatomy for the younger years. It is my pleasure to support you to feel confident to teach kids yoga confidently and safely and to better understand the developmental milestones and magic of this adorable age group.</a:t>
            </a:r>
          </a:p>
          <a:p>
            <a:pPr marL="0" indent="0">
              <a:buNone/>
            </a:pPr>
            <a:r>
              <a:rPr lang="en-AU" sz="1600" dirty="0" smtClean="0">
                <a:solidFill>
                  <a:schemeClr val="tx1"/>
                </a:solidFill>
              </a:rPr>
              <a:t>Many blessings! Namaste </a:t>
            </a:r>
            <a:endParaRPr lang="en-AU" sz="1600" dirty="0">
              <a:solidFill>
                <a:schemeClr val="tx1"/>
              </a:solidFill>
            </a:endParaRPr>
          </a:p>
          <a:p>
            <a:pPr marL="0" indent="0">
              <a:buNone/>
            </a:pPr>
            <a:r>
              <a:rPr lang="en-AU" sz="2400" dirty="0" smtClean="0">
                <a:solidFill>
                  <a:schemeClr val="tx1"/>
                </a:solidFill>
                <a:latin typeface="Apple Chancery"/>
                <a:cs typeface="Apple Chancery"/>
              </a:rPr>
              <a:t>Lisa </a:t>
            </a:r>
          </a:p>
        </p:txBody>
      </p:sp>
      <p:pic>
        <p:nvPicPr>
          <p:cNvPr id="3" name="Picture 2" descr="Lisa 200x200 .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3657600" cy="3657600"/>
          </a:xfrm>
          <a:prstGeom prst="rect">
            <a:avLst/>
          </a:prstGeom>
        </p:spPr>
      </p:pic>
    </p:spTree>
    <p:extLst>
      <p:ext uri="{BB962C8B-B14F-4D97-AF65-F5344CB8AC3E}">
        <p14:creationId xmlns:p14="http://schemas.microsoft.com/office/powerpoint/2010/main" val="25368648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Plates</a:t>
            </a:r>
            <a:endParaRPr lang="en-US" dirty="0"/>
          </a:p>
        </p:txBody>
      </p:sp>
      <p:pic>
        <p:nvPicPr>
          <p:cNvPr id="6" name="Content Placeholder 5" descr="images-5.jpeg"/>
          <p:cNvPicPr>
            <a:picLocks noGrp="1" noChangeAspect="1"/>
          </p:cNvPicPr>
          <p:nvPr>
            <p:ph sz="half" idx="1"/>
          </p:nvPr>
        </p:nvPicPr>
        <p:blipFill>
          <a:blip r:embed="rId2">
            <a:extLst>
              <a:ext uri="{28A0092B-C50C-407E-A947-70E740481C1C}">
                <a14:useLocalDpi xmlns:a14="http://schemas.microsoft.com/office/drawing/2010/main" val="0"/>
              </a:ext>
            </a:extLst>
          </a:blip>
          <a:srcRect l="-64445" r="-64445"/>
          <a:stretch>
            <a:fillRect/>
          </a:stretch>
        </p:blipFill>
        <p:spPr/>
      </p:pic>
      <p:sp>
        <p:nvSpPr>
          <p:cNvPr id="4" name="Content Placeholder 3"/>
          <p:cNvSpPr>
            <a:spLocks noGrp="1"/>
          </p:cNvSpPr>
          <p:nvPr>
            <p:ph sz="half" idx="14"/>
          </p:nvPr>
        </p:nvSpPr>
        <p:spPr>
          <a:xfrm>
            <a:off x="498517" y="4164964"/>
            <a:ext cx="7569157" cy="2388235"/>
          </a:xfrm>
        </p:spPr>
        <p:txBody>
          <a:bodyPr>
            <a:normAutofit lnSpcReduction="10000"/>
          </a:bodyPr>
          <a:lstStyle/>
          <a:p>
            <a:r>
              <a:rPr lang="en-US" dirty="0"/>
              <a:t>Growth plate injuries can occur in young children. </a:t>
            </a:r>
            <a:r>
              <a:rPr lang="en-US" dirty="0" smtClean="0"/>
              <a:t>Serious </a:t>
            </a:r>
            <a:r>
              <a:rPr lang="en-US" dirty="0"/>
              <a:t>injury from a </a:t>
            </a:r>
            <a:r>
              <a:rPr lang="en-US" dirty="0" smtClean="0"/>
              <a:t>fall, accident or </a:t>
            </a:r>
            <a:r>
              <a:rPr lang="en-US" dirty="0"/>
              <a:t>a direct blow to the limb can result in growth plate </a:t>
            </a:r>
            <a:r>
              <a:rPr lang="en-US" dirty="0" smtClean="0"/>
              <a:t>fractures</a:t>
            </a:r>
            <a:r>
              <a:rPr lang="en-US" dirty="0"/>
              <a:t> </a:t>
            </a:r>
            <a:r>
              <a:rPr lang="en-US" dirty="0" smtClean="0"/>
              <a:t>which affects long term bone development</a:t>
            </a:r>
          </a:p>
          <a:p>
            <a:r>
              <a:rPr lang="en-US" dirty="0" smtClean="0"/>
              <a:t>Teach </a:t>
            </a:r>
            <a:r>
              <a:rPr lang="en-US" dirty="0"/>
              <a:t>from a place of modification to avoid injury as a child’s limbs and long bones are more fragile than adults due to the presence of growth plates</a:t>
            </a:r>
            <a:r>
              <a:rPr lang="en-US" dirty="0" smtClean="0"/>
              <a:t>.</a:t>
            </a:r>
          </a:p>
          <a:p>
            <a:r>
              <a:rPr lang="en-US" dirty="0" smtClean="0"/>
              <a:t> </a:t>
            </a:r>
            <a:r>
              <a:rPr lang="en-US" dirty="0"/>
              <a:t>Growth plate fractures are twice as common in boys. </a:t>
            </a:r>
            <a:endParaRPr lang="en-AU" dirty="0"/>
          </a:p>
          <a:p>
            <a:endParaRPr lang="en-US" dirty="0"/>
          </a:p>
        </p:txBody>
      </p:sp>
    </p:spTree>
    <p:extLst>
      <p:ext uri="{BB962C8B-B14F-4D97-AF65-F5344CB8AC3E}">
        <p14:creationId xmlns:p14="http://schemas.microsoft.com/office/powerpoint/2010/main" val="197597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Greenstick Fractures</a:t>
            </a:r>
            <a:endParaRPr lang="en-US" dirty="0"/>
          </a:p>
        </p:txBody>
      </p:sp>
      <p:sp>
        <p:nvSpPr>
          <p:cNvPr id="3" name="Content Placeholder 2"/>
          <p:cNvSpPr>
            <a:spLocks noGrp="1"/>
          </p:cNvSpPr>
          <p:nvPr>
            <p:ph sz="half" idx="1"/>
          </p:nvPr>
        </p:nvSpPr>
        <p:spPr>
          <a:xfrm>
            <a:off x="498518" y="1600200"/>
            <a:ext cx="3657600" cy="4876799"/>
          </a:xfrm>
        </p:spPr>
        <p:txBody>
          <a:bodyPr>
            <a:normAutofit fontScale="85000" lnSpcReduction="10000"/>
          </a:bodyPr>
          <a:lstStyle/>
          <a:p>
            <a:r>
              <a:rPr lang="en-US" dirty="0" smtClean="0"/>
              <a:t>A </a:t>
            </a:r>
            <a:r>
              <a:rPr lang="en-US" dirty="0"/>
              <a:t>child’s bones can absorb more energy before breaking than an adult’s bones (due to being more pliable)</a:t>
            </a:r>
            <a:r>
              <a:rPr lang="en-US" dirty="0" smtClean="0"/>
              <a:t>, but </a:t>
            </a:r>
            <a:r>
              <a:rPr lang="en-US" dirty="0"/>
              <a:t>they are still weaker </a:t>
            </a:r>
            <a:r>
              <a:rPr lang="en-US" dirty="0" smtClean="0"/>
              <a:t>overall.</a:t>
            </a:r>
          </a:p>
          <a:p>
            <a:r>
              <a:rPr lang="en-US" dirty="0" smtClean="0"/>
              <a:t>Structural </a:t>
            </a:r>
            <a:r>
              <a:rPr lang="en-US" dirty="0"/>
              <a:t>differences in a child’s bones compared to adult bones, </a:t>
            </a:r>
            <a:r>
              <a:rPr lang="en-US" dirty="0" smtClean="0"/>
              <a:t>make </a:t>
            </a:r>
            <a:r>
              <a:rPr lang="en-US" dirty="0"/>
              <a:t>bones weaker but less brittle </a:t>
            </a:r>
            <a:endParaRPr lang="en-US" dirty="0" smtClean="0"/>
          </a:p>
          <a:p>
            <a:r>
              <a:rPr lang="en-US" dirty="0" smtClean="0"/>
              <a:t>Therefore</a:t>
            </a:r>
            <a:r>
              <a:rPr lang="en-US" dirty="0"/>
              <a:t>, patterns of injury such as fractures are different in children to adults. </a:t>
            </a:r>
            <a:r>
              <a:rPr lang="en-US" dirty="0" smtClean="0"/>
              <a:t>Fractures in child </a:t>
            </a:r>
            <a:r>
              <a:rPr lang="en-US" dirty="0"/>
              <a:t>are called ‘greenstick’ fractures, which are a product of the bone bending like green wood and only breaking on one side</a:t>
            </a:r>
            <a:r>
              <a:rPr lang="en-US" dirty="0" smtClean="0"/>
              <a:t>.</a:t>
            </a:r>
          </a:p>
          <a:p>
            <a:r>
              <a:rPr lang="en-US" sz="1400" dirty="0" smtClean="0"/>
              <a:t>Image credit: </a:t>
            </a:r>
            <a:r>
              <a:rPr lang="en-AU" sz="1400" dirty="0"/>
              <a:t> </a:t>
            </a:r>
            <a:r>
              <a:rPr lang="en-US" sz="1400" u="sng" dirty="0">
                <a:hlinkClick r:id="rId2"/>
              </a:rPr>
              <a:t>https://ehealthwall.com/wp-content/uploads/2011/09/Greenstick-Fracture-X-ray.jpg</a:t>
            </a:r>
            <a:r>
              <a:rPr lang="en-US" sz="1400" dirty="0"/>
              <a:t> )</a:t>
            </a:r>
            <a:r>
              <a:rPr lang="en-AU" sz="1400" dirty="0"/>
              <a:t> </a:t>
            </a:r>
          </a:p>
          <a:p>
            <a:endParaRPr lang="en-US" dirty="0"/>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rcRect l="-10509" r="-10509"/>
          <a:stretch>
            <a:fillRect/>
          </a:stretch>
        </p:blipFill>
        <p:spPr>
          <a:prstGeom prst="rect">
            <a:avLst/>
          </a:prstGeom>
        </p:spPr>
      </p:pic>
    </p:spTree>
    <p:extLst>
      <p:ext uri="{BB962C8B-B14F-4D97-AF65-F5344CB8AC3E}">
        <p14:creationId xmlns:p14="http://schemas.microsoft.com/office/powerpoint/2010/main" val="347870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Alignment</a:t>
            </a:r>
            <a:endParaRPr lang="en-US" dirty="0"/>
          </a:p>
        </p:txBody>
      </p:sp>
      <p:pic>
        <p:nvPicPr>
          <p:cNvPr id="5" name="Content Placeholder 4" descr="images-5.png"/>
          <p:cNvPicPr>
            <a:picLocks noGrp="1" noChangeAspect="1"/>
          </p:cNvPicPr>
          <p:nvPr>
            <p:ph sz="half" idx="1"/>
          </p:nvPr>
        </p:nvPicPr>
        <p:blipFill>
          <a:blip r:embed="rId2">
            <a:extLst>
              <a:ext uri="{28A0092B-C50C-407E-A947-70E740481C1C}">
                <a14:useLocalDpi xmlns:a14="http://schemas.microsoft.com/office/drawing/2010/main" val="0"/>
              </a:ext>
            </a:extLst>
          </a:blip>
          <a:srcRect t="-34281" b="-34281"/>
          <a:stretch>
            <a:fillRect/>
          </a:stretch>
        </p:blipFill>
        <p:spPr/>
      </p:pic>
      <p:sp>
        <p:nvSpPr>
          <p:cNvPr id="4" name="Content Placeholder 3"/>
          <p:cNvSpPr>
            <a:spLocks noGrp="1"/>
          </p:cNvSpPr>
          <p:nvPr>
            <p:ph sz="half" idx="2"/>
          </p:nvPr>
        </p:nvSpPr>
        <p:spPr>
          <a:xfrm>
            <a:off x="4399878" y="1985962"/>
            <a:ext cx="3657600" cy="4567237"/>
          </a:xfrm>
        </p:spPr>
        <p:txBody>
          <a:bodyPr>
            <a:normAutofit fontScale="92500" lnSpcReduction="10000"/>
          </a:bodyPr>
          <a:lstStyle/>
          <a:p>
            <a:r>
              <a:rPr lang="en-US" dirty="0"/>
              <a:t>Issues with alignment can start to reveal themselves in primary school as the child develops habits that reinforce their posture and positioning of the skeleton. </a:t>
            </a:r>
            <a:endParaRPr lang="en-US" dirty="0" smtClean="0"/>
          </a:p>
          <a:p>
            <a:r>
              <a:rPr lang="en-US" dirty="0" smtClean="0"/>
              <a:t>The </a:t>
            </a:r>
            <a:r>
              <a:rPr lang="en-US" dirty="0"/>
              <a:t>skeleton adapts to habitual and environmental pressures. So if a child is consistently carrying a heavy school bag on one side of their body, or habitually turning their body at an angle to see their teacher in the classroom, this could cause misalignment and asymmetries that could influence musculoskeletal development. </a:t>
            </a:r>
            <a:endParaRPr lang="en-AU" dirty="0"/>
          </a:p>
          <a:p>
            <a:endParaRPr lang="en-US" dirty="0"/>
          </a:p>
        </p:txBody>
      </p:sp>
    </p:spTree>
    <p:extLst>
      <p:ext uri="{BB962C8B-B14F-4D97-AF65-F5344CB8AC3E}">
        <p14:creationId xmlns:p14="http://schemas.microsoft.com/office/powerpoint/2010/main" val="260531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Dominance &amp; Symmetry</a:t>
            </a:r>
            <a:endParaRPr lang="en-US" dirty="0"/>
          </a:p>
        </p:txBody>
      </p:sp>
      <p:sp>
        <p:nvSpPr>
          <p:cNvPr id="3" name="Content Placeholder 2"/>
          <p:cNvSpPr>
            <a:spLocks noGrp="1"/>
          </p:cNvSpPr>
          <p:nvPr>
            <p:ph sz="half" idx="1"/>
          </p:nvPr>
        </p:nvSpPr>
        <p:spPr/>
        <p:txBody>
          <a:bodyPr>
            <a:normAutofit/>
          </a:bodyPr>
          <a:lstStyle/>
          <a:p>
            <a:r>
              <a:rPr lang="en-US" dirty="0" smtClean="0"/>
              <a:t>Children </a:t>
            </a:r>
            <a:r>
              <a:rPr lang="en-US" dirty="0"/>
              <a:t>will be showing a preference for hand dominance at this stage. </a:t>
            </a:r>
            <a:endParaRPr lang="en-US" dirty="0" smtClean="0"/>
          </a:p>
          <a:p>
            <a:r>
              <a:rPr lang="en-US" dirty="0" smtClean="0"/>
              <a:t>Work </a:t>
            </a:r>
            <a:r>
              <a:rPr lang="en-US" dirty="0"/>
              <a:t>on improving the non-dominant arm </a:t>
            </a:r>
            <a:r>
              <a:rPr lang="en-US" dirty="0" smtClean="0"/>
              <a:t>strength, alignment and symmetry </a:t>
            </a:r>
            <a:r>
              <a:rPr lang="en-US" dirty="0"/>
              <a:t>with upper limb weight-bearing asana that encourages weight bearing through both sides evenly (such as down dog).  </a:t>
            </a:r>
            <a:endParaRPr lang="en-AU" dirty="0"/>
          </a:p>
          <a:p>
            <a:endParaRPr lang="en-US" dirty="0"/>
          </a:p>
        </p:txBody>
      </p:sp>
      <p:pic>
        <p:nvPicPr>
          <p:cNvPr id="5" name="Content Placeholder 4" descr="Unknown-2.jpeg"/>
          <p:cNvPicPr>
            <a:picLocks noGrp="1" noChangeAspect="1"/>
          </p:cNvPicPr>
          <p:nvPr>
            <p:ph sz="half" idx="2"/>
          </p:nvPr>
        </p:nvPicPr>
        <p:blipFill>
          <a:blip r:embed="rId2">
            <a:extLst>
              <a:ext uri="{28A0092B-C50C-407E-A947-70E740481C1C}">
                <a14:useLocalDpi xmlns:a14="http://schemas.microsoft.com/office/drawing/2010/main" val="0"/>
              </a:ext>
            </a:extLst>
          </a:blip>
          <a:srcRect t="-21313" b="-21313"/>
          <a:stretch>
            <a:fillRect/>
          </a:stretch>
        </p:blipFill>
        <p:spPr/>
      </p:pic>
    </p:spTree>
    <p:extLst>
      <p:ext uri="{BB962C8B-B14F-4D97-AF65-F5344CB8AC3E}">
        <p14:creationId xmlns:p14="http://schemas.microsoft.com/office/powerpoint/2010/main" val="118415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 </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child’s joints are not fully developed so will be more shallow and hence capable of a greater range of </a:t>
            </a:r>
            <a:r>
              <a:rPr lang="en-US" dirty="0" smtClean="0"/>
              <a:t>motion.</a:t>
            </a:r>
          </a:p>
          <a:p>
            <a:r>
              <a:rPr lang="en-US" dirty="0" smtClean="0"/>
              <a:t>Weight </a:t>
            </a:r>
            <a:r>
              <a:rPr lang="en-US" dirty="0"/>
              <a:t>bearing forces will influence the full formation of joints. </a:t>
            </a:r>
            <a:endParaRPr lang="en-US" dirty="0" smtClean="0"/>
          </a:p>
          <a:p>
            <a:r>
              <a:rPr lang="en-US" dirty="0" smtClean="0"/>
              <a:t>For </a:t>
            </a:r>
            <a:r>
              <a:rPr lang="en-US" dirty="0"/>
              <a:t>example a child’s hip socket will be shallow but early walking and weight bearing through the lower limbs may increase the depth of the hip socket creating more stability in these joints</a:t>
            </a:r>
            <a:r>
              <a:rPr lang="en-US" dirty="0" smtClean="0"/>
              <a:t>.</a:t>
            </a:r>
          </a:p>
          <a:p>
            <a:r>
              <a:rPr lang="en-US" dirty="0" smtClean="0"/>
              <a:t> </a:t>
            </a:r>
            <a:r>
              <a:rPr lang="en-US" dirty="0"/>
              <a:t>Asana </a:t>
            </a:r>
            <a:r>
              <a:rPr lang="en-US" dirty="0" smtClean="0"/>
              <a:t>for </a:t>
            </a:r>
            <a:r>
              <a:rPr lang="en-US" dirty="0"/>
              <a:t>children has the potential to help with the development of healthy joints especially when done without excessive force and within the limits of their active movement. </a:t>
            </a:r>
            <a:endParaRPr lang="en-AU" dirty="0"/>
          </a:p>
          <a:p>
            <a:endParaRPr lang="en-US" dirty="0"/>
          </a:p>
        </p:txBody>
      </p:sp>
    </p:spTree>
    <p:extLst>
      <p:ext uri="{BB962C8B-B14F-4D97-AF65-F5344CB8AC3E}">
        <p14:creationId xmlns:p14="http://schemas.microsoft.com/office/powerpoint/2010/main" val="365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Ligaments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Ligaments </a:t>
            </a:r>
            <a:r>
              <a:rPr lang="en-US" dirty="0"/>
              <a:t>are the rigid, inflexible structures that attach bone to bone in order to create stability around a joint</a:t>
            </a:r>
            <a:r>
              <a:rPr lang="en-US" dirty="0" smtClean="0"/>
              <a:t>.</a:t>
            </a:r>
          </a:p>
          <a:p>
            <a:r>
              <a:rPr lang="en-US" dirty="0" smtClean="0"/>
              <a:t> </a:t>
            </a:r>
            <a:r>
              <a:rPr lang="en-US" dirty="0"/>
              <a:t>These are more pliable and flexible in </a:t>
            </a:r>
            <a:r>
              <a:rPr lang="en-US" dirty="0" smtClean="0"/>
              <a:t>children </a:t>
            </a:r>
            <a:r>
              <a:rPr lang="en-US" dirty="0"/>
              <a:t>than adults. Hence ligaments don’t provide the same level of stability to the joints as an adult’s fully formed ligaments. </a:t>
            </a:r>
            <a:endParaRPr lang="en-US" dirty="0" smtClean="0"/>
          </a:p>
          <a:p>
            <a:r>
              <a:rPr lang="en-US" dirty="0" smtClean="0"/>
              <a:t>Being </a:t>
            </a:r>
            <a:r>
              <a:rPr lang="en-US" dirty="0"/>
              <a:t>less stable, care must be taken not to push or force children’s joints into positions such as asana. </a:t>
            </a:r>
            <a:endParaRPr lang="en-US" dirty="0" smtClean="0"/>
          </a:p>
          <a:p>
            <a:r>
              <a:rPr lang="en-US" dirty="0" smtClean="0"/>
              <a:t>A </a:t>
            </a:r>
            <a:r>
              <a:rPr lang="en-US" dirty="0"/>
              <a:t>child should be able to comfortably move in and out of asana without placing excessive force on their developing body</a:t>
            </a:r>
            <a:r>
              <a:rPr lang="en-US" dirty="0" smtClean="0"/>
              <a:t>.</a:t>
            </a:r>
          </a:p>
          <a:p>
            <a:r>
              <a:rPr lang="en-US" dirty="0" smtClean="0"/>
              <a:t> </a:t>
            </a:r>
            <a:r>
              <a:rPr lang="en-US" dirty="0"/>
              <a:t>A child should never be pushed and care should be taken to guide a child to do what feels comfortable within their active movement </a:t>
            </a:r>
            <a:r>
              <a:rPr lang="en-US" dirty="0" smtClean="0"/>
              <a:t>ability</a:t>
            </a:r>
            <a:endParaRPr lang="en-US" dirty="0"/>
          </a:p>
        </p:txBody>
      </p:sp>
    </p:spTree>
    <p:extLst>
      <p:ext uri="{BB962C8B-B14F-4D97-AF65-F5344CB8AC3E}">
        <p14:creationId xmlns:p14="http://schemas.microsoft.com/office/powerpoint/2010/main" val="1042926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As </a:t>
            </a:r>
            <a:r>
              <a:rPr lang="en-US" dirty="0"/>
              <a:t>the skeleton develops, a child’s </a:t>
            </a:r>
            <a:r>
              <a:rPr lang="en-US" dirty="0" err="1"/>
              <a:t>centre</a:t>
            </a:r>
            <a:r>
              <a:rPr lang="en-US" dirty="0"/>
              <a:t> of gravity will move downwards towards the pelvis. </a:t>
            </a:r>
            <a:endParaRPr lang="en-US" dirty="0" smtClean="0"/>
          </a:p>
          <a:p>
            <a:r>
              <a:rPr lang="en-US" dirty="0" smtClean="0"/>
              <a:t>A </a:t>
            </a:r>
            <a:r>
              <a:rPr lang="en-US" dirty="0"/>
              <a:t>child aged 5-8 years will still be slightly more ‘top heavy’ than an adult and will lose balance more easily. </a:t>
            </a:r>
            <a:endParaRPr lang="en-AU" dirty="0"/>
          </a:p>
          <a:p>
            <a:r>
              <a:rPr lang="en-US" b="1" dirty="0"/>
              <a:t>Yoga safety tip: </a:t>
            </a:r>
            <a:r>
              <a:rPr lang="en-US" dirty="0"/>
              <a:t>Direct a child to adopt a wider base of support (</a:t>
            </a:r>
            <a:r>
              <a:rPr lang="en-US" dirty="0" err="1"/>
              <a:t>ie</a:t>
            </a:r>
            <a:r>
              <a:rPr lang="en-US" dirty="0"/>
              <a:t> feet hip distance apart or wider) in standing postures such as mountain pose, in order to support their balance. Do asana that is closer to the ground. </a:t>
            </a:r>
            <a:endParaRPr lang="en-AU" dirty="0"/>
          </a:p>
          <a:p>
            <a:r>
              <a:rPr lang="en-US" b="1" i="1" dirty="0"/>
              <a:t>In a nutshell: younger children have poorer balance than adults so reduce your expectations and provide more support for balancing asana</a:t>
            </a:r>
            <a:r>
              <a:rPr lang="en-US" b="1" i="1" dirty="0" smtClean="0"/>
              <a:t>.</a:t>
            </a:r>
          </a:p>
          <a:p>
            <a:r>
              <a:rPr lang="en-US" sz="1400" dirty="0"/>
              <a:t>image credit </a:t>
            </a:r>
            <a:r>
              <a:rPr lang="en-US" sz="1400" u="sng" dirty="0">
                <a:hlinkClick r:id="rId2"/>
              </a:rPr>
              <a:t>http://www.rearfacingdownunder.com</a:t>
            </a:r>
            <a:endParaRPr lang="en-AU" sz="1400" dirty="0"/>
          </a:p>
          <a:p>
            <a:endParaRPr lang="en-AU" dirty="0"/>
          </a:p>
          <a:p>
            <a:pPr marL="0" indent="0">
              <a:buNone/>
            </a:pPr>
            <a:endParaRPr lang="en-US" dirty="0"/>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rcRect t="-25840" b="-25840"/>
          <a:stretch>
            <a:fillRect/>
          </a:stretch>
        </p:blipFill>
        <p:spPr>
          <a:xfrm>
            <a:off x="4399878" y="1447800"/>
            <a:ext cx="4363122" cy="5410199"/>
          </a:xfrm>
          <a:prstGeom prst="rect">
            <a:avLst/>
          </a:prstGeom>
        </p:spPr>
      </p:pic>
    </p:spTree>
    <p:extLst>
      <p:ext uri="{BB962C8B-B14F-4D97-AF65-F5344CB8AC3E}">
        <p14:creationId xmlns:p14="http://schemas.microsoft.com/office/powerpoint/2010/main" val="162110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Spine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primary role of the spine is to create structure and stability for the upright body and to enclose and protect the spinal cord. </a:t>
            </a:r>
            <a:endParaRPr lang="en-AU" dirty="0"/>
          </a:p>
          <a:p>
            <a:r>
              <a:rPr lang="en-US" dirty="0"/>
              <a:t>A child’s spine is </a:t>
            </a:r>
            <a:r>
              <a:rPr lang="en-US" i="1" dirty="0"/>
              <a:t>hypermobile</a:t>
            </a:r>
            <a:r>
              <a:rPr lang="en-US" dirty="0"/>
              <a:t> as ligaments are more elastic than adults. Children tend to have underdeveloped muscles as their skeleton grows. This makes school aged children more at risk of spinal injury, especially at the neck. </a:t>
            </a:r>
            <a:endParaRPr lang="en-AU" dirty="0"/>
          </a:p>
          <a:p>
            <a:r>
              <a:rPr lang="en-US" sz="1100" dirty="0"/>
              <a:t>(source: Columbia University Medical Center. (2010, May 10). Pediatric spine—not just smaller—different. </a:t>
            </a:r>
            <a:r>
              <a:rPr lang="en-US" sz="1100" i="1" dirty="0"/>
              <a:t>Columbia University Medical Center. </a:t>
            </a:r>
            <a:r>
              <a:rPr lang="en-US" sz="1100" dirty="0"/>
              <a:t>Retrieved December 15, 2013 from http://</a:t>
            </a:r>
            <a:r>
              <a:rPr lang="en-US" sz="1100" dirty="0" err="1"/>
              <a:t>www.columbianeurosurgery.org</a:t>
            </a:r>
            <a:r>
              <a:rPr lang="en-US" sz="1100" dirty="0"/>
              <a:t> )</a:t>
            </a:r>
            <a:endParaRPr lang="en-AU" sz="1100" dirty="0"/>
          </a:p>
          <a:p>
            <a:endParaRPr lang="en-US" dirty="0"/>
          </a:p>
        </p:txBody>
      </p:sp>
    </p:spTree>
    <p:extLst>
      <p:ext uri="{BB962C8B-B14F-4D97-AF65-F5344CB8AC3E}">
        <p14:creationId xmlns:p14="http://schemas.microsoft.com/office/powerpoint/2010/main" val="155885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Neck</a:t>
            </a:r>
            <a:endParaRPr lang="en-US" dirty="0"/>
          </a:p>
        </p:txBody>
      </p:sp>
      <p:sp>
        <p:nvSpPr>
          <p:cNvPr id="3" name="Content Placeholder 2"/>
          <p:cNvSpPr>
            <a:spLocks noGrp="1"/>
          </p:cNvSpPr>
          <p:nvPr>
            <p:ph idx="1"/>
          </p:nvPr>
        </p:nvSpPr>
        <p:spPr>
          <a:xfrm>
            <a:off x="498474" y="1447800"/>
            <a:ext cx="7556313" cy="5410200"/>
          </a:xfrm>
        </p:spPr>
        <p:txBody>
          <a:bodyPr>
            <a:normAutofit lnSpcReduction="10000"/>
          </a:bodyPr>
          <a:lstStyle/>
          <a:p>
            <a:r>
              <a:rPr lang="en-US" dirty="0" smtClean="0"/>
              <a:t>In children under 8 years old, </a:t>
            </a:r>
            <a:r>
              <a:rPr lang="en-US" dirty="0"/>
              <a:t>there are unique factors, which increase the possibility of a neck injury.</a:t>
            </a:r>
            <a:endParaRPr lang="en-AU" dirty="0"/>
          </a:p>
          <a:p>
            <a:pPr lvl="0"/>
            <a:r>
              <a:rPr lang="en-US" dirty="0"/>
              <a:t>Their heavy head is based on a weaker neck with muscles, joints and ligaments that are not as formed as those in adults. Undeveloped muscles create less stability overall. </a:t>
            </a:r>
            <a:endParaRPr lang="en-AU" dirty="0"/>
          </a:p>
          <a:p>
            <a:pPr lvl="0"/>
            <a:r>
              <a:rPr lang="en-US" dirty="0"/>
              <a:t>They have looser and more pliable ligaments in the higher cervical levels such as C2-3 and C3-4 until they get older </a:t>
            </a:r>
            <a:endParaRPr lang="en-AU" dirty="0"/>
          </a:p>
          <a:p>
            <a:pPr lvl="0"/>
            <a:r>
              <a:rPr lang="en-US" dirty="0"/>
              <a:t>They have less formed joints in the upper cervical spine which are more vulnerable in rotation and extension of </a:t>
            </a:r>
            <a:r>
              <a:rPr lang="en-US" dirty="0" smtClean="0"/>
              <a:t>the neck </a:t>
            </a:r>
            <a:endParaRPr lang="en-AU" dirty="0"/>
          </a:p>
          <a:p>
            <a:pPr lvl="0"/>
            <a:r>
              <a:rPr lang="en-US" dirty="0"/>
              <a:t>The movement fulcrum exists at a </a:t>
            </a:r>
            <a:r>
              <a:rPr lang="en-US" i="1" dirty="0"/>
              <a:t>higher level</a:t>
            </a:r>
            <a:r>
              <a:rPr lang="en-US" dirty="0"/>
              <a:t> in children (C2-3) </a:t>
            </a:r>
            <a:r>
              <a:rPr lang="en-US" dirty="0" err="1"/>
              <a:t>vs</a:t>
            </a:r>
            <a:r>
              <a:rPr lang="en-US" dirty="0"/>
              <a:t> (C 5-6) in </a:t>
            </a:r>
            <a:r>
              <a:rPr lang="en-US" dirty="0" smtClean="0"/>
              <a:t>adults</a:t>
            </a:r>
          </a:p>
          <a:p>
            <a:r>
              <a:rPr lang="en-US" sz="1000" dirty="0"/>
              <a:t>( Sources: 1. </a:t>
            </a:r>
            <a:r>
              <a:rPr lang="en-US" sz="1000" dirty="0" err="1"/>
              <a:t>MacGregor</a:t>
            </a:r>
            <a:r>
              <a:rPr lang="en-US" sz="1000" dirty="0"/>
              <a:t>, J. (2008). </a:t>
            </a:r>
            <a:r>
              <a:rPr lang="en-US" sz="1000" i="1" dirty="0"/>
              <a:t>Introduction to the anatomy and physiology of children </a:t>
            </a:r>
            <a:r>
              <a:rPr lang="en-US" sz="1000" dirty="0"/>
              <a:t>(2nd ed.). New York, NY: </a:t>
            </a:r>
            <a:r>
              <a:rPr lang="en-US" sz="1000" dirty="0" err="1"/>
              <a:t>Routledge</a:t>
            </a:r>
            <a:r>
              <a:rPr lang="en-US" sz="1000" dirty="0"/>
              <a:t> </a:t>
            </a:r>
            <a:endParaRPr lang="en-AU" sz="1000" dirty="0"/>
          </a:p>
          <a:p>
            <a:r>
              <a:rPr lang="en-US" sz="1000" dirty="0"/>
              <a:t>2. </a:t>
            </a:r>
            <a:r>
              <a:rPr lang="en-US" sz="1000" dirty="0" err="1"/>
              <a:t>Huelke</a:t>
            </a:r>
            <a:r>
              <a:rPr lang="en-US" sz="1000" dirty="0"/>
              <a:t>, D.F. (1998). An overview of anatomical considerations of infants and children in the adult world of automobile safety design. </a:t>
            </a:r>
            <a:r>
              <a:rPr lang="en-US" sz="1000" i="1" dirty="0"/>
              <a:t>Annual Proceedings / Association for the Advancement of Automotive Medicine, 42, </a:t>
            </a:r>
            <a:r>
              <a:rPr lang="en-US" sz="1000" dirty="0"/>
              <a:t>93-113. )</a:t>
            </a:r>
            <a:endParaRPr lang="en-AU" sz="1000" dirty="0"/>
          </a:p>
          <a:p>
            <a:pPr lvl="0"/>
            <a:endParaRPr lang="en-AU" dirty="0"/>
          </a:p>
          <a:p>
            <a:endParaRPr lang="en-US" dirty="0"/>
          </a:p>
        </p:txBody>
      </p:sp>
    </p:spTree>
    <p:extLst>
      <p:ext uri="{BB962C8B-B14F-4D97-AF65-F5344CB8AC3E}">
        <p14:creationId xmlns:p14="http://schemas.microsoft.com/office/powerpoint/2010/main" val="320424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for the Skeletal System of Under 8 year olds </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forward folds, always ask children to tuck their chin into their chest when transitioning in and out of the forward bends</a:t>
            </a:r>
            <a:endParaRPr lang="en-AU" dirty="0"/>
          </a:p>
          <a:p>
            <a:r>
              <a:rPr lang="en-US" dirty="0" smtClean="0"/>
              <a:t>In </a:t>
            </a:r>
            <a:r>
              <a:rPr lang="en-US" dirty="0"/>
              <a:t>back bends, ask the child to keep their eye-gaze looking forward so that they don’t extend their neck or drop their head back</a:t>
            </a:r>
            <a:endParaRPr lang="en-AU" dirty="0"/>
          </a:p>
          <a:p>
            <a:r>
              <a:rPr lang="en-US" dirty="0" smtClean="0"/>
              <a:t>Avoid </a:t>
            </a:r>
            <a:r>
              <a:rPr lang="en-US" dirty="0"/>
              <a:t>yoga poses that put weight on the head like headstands. </a:t>
            </a:r>
            <a:endParaRPr lang="en-AU" dirty="0"/>
          </a:p>
          <a:p>
            <a:r>
              <a:rPr lang="en-US" dirty="0" smtClean="0"/>
              <a:t>Create </a:t>
            </a:r>
            <a:r>
              <a:rPr lang="en-US" dirty="0"/>
              <a:t>a wider base of support by standing with legs wide </a:t>
            </a:r>
            <a:endParaRPr lang="en-AU" dirty="0"/>
          </a:p>
          <a:p>
            <a:endParaRPr lang="en-US" dirty="0"/>
          </a:p>
        </p:txBody>
      </p:sp>
    </p:spTree>
    <p:extLst>
      <p:ext uri="{BB962C8B-B14F-4D97-AF65-F5344CB8AC3E}">
        <p14:creationId xmlns:p14="http://schemas.microsoft.com/office/powerpoint/2010/main" val="319530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98474" y="1371600"/>
            <a:ext cx="7556313" cy="4754563"/>
          </a:xfrm>
        </p:spPr>
        <p:txBody>
          <a:bodyPr>
            <a:normAutofit lnSpcReduction="10000"/>
          </a:bodyPr>
          <a:lstStyle/>
          <a:p>
            <a:pPr lvl="0"/>
            <a:r>
              <a:rPr lang="en-AU" sz="2400" dirty="0" smtClean="0"/>
              <a:t>Competently </a:t>
            </a:r>
            <a:r>
              <a:rPr lang="en-AU" sz="2400" dirty="0"/>
              <a:t>understand the basic physical development of children aged </a:t>
            </a:r>
            <a:r>
              <a:rPr lang="en-AU" sz="2400" dirty="0" smtClean="0"/>
              <a:t>5-8 years which will include information about the under 5s where relevant. </a:t>
            </a:r>
            <a:endParaRPr lang="en-AU" sz="2400" dirty="0"/>
          </a:p>
          <a:p>
            <a:pPr lvl="0"/>
            <a:r>
              <a:rPr lang="en-AU" sz="2400" dirty="0"/>
              <a:t>To be able to understand skeletal, nervous, muscular, cardiovascular and respiratory development </a:t>
            </a:r>
            <a:r>
              <a:rPr lang="en-AU" sz="2400" dirty="0" smtClean="0"/>
              <a:t>of </a:t>
            </a:r>
            <a:r>
              <a:rPr lang="en-AU" sz="2400" dirty="0"/>
              <a:t>younger children</a:t>
            </a:r>
          </a:p>
          <a:p>
            <a:pPr lvl="0"/>
            <a:r>
              <a:rPr lang="en-AU" sz="2400" dirty="0"/>
              <a:t>To be able to understand specific benefits of yoga to the skeletal, nervous, muscular, cardiovascular and respiratory systems and specific safety aspects to ensure proper care is given and injuries are prevented. </a:t>
            </a:r>
          </a:p>
          <a:p>
            <a:endParaRPr lang="en-US" dirty="0"/>
          </a:p>
        </p:txBody>
      </p:sp>
    </p:spTree>
    <p:extLst>
      <p:ext uri="{BB962C8B-B14F-4D97-AF65-F5344CB8AC3E}">
        <p14:creationId xmlns:p14="http://schemas.microsoft.com/office/powerpoint/2010/main" val="334040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for the Skeletal System of Under 8 year olds </a:t>
            </a:r>
            <a:endParaRPr lang="en-US" dirty="0"/>
          </a:p>
        </p:txBody>
      </p:sp>
      <p:sp>
        <p:nvSpPr>
          <p:cNvPr id="3" name="Content Placeholder 2"/>
          <p:cNvSpPr>
            <a:spLocks noGrp="1"/>
          </p:cNvSpPr>
          <p:nvPr>
            <p:ph idx="1"/>
          </p:nvPr>
        </p:nvSpPr>
        <p:spPr/>
        <p:txBody>
          <a:bodyPr>
            <a:normAutofit lnSpcReduction="10000"/>
          </a:bodyPr>
          <a:lstStyle/>
          <a:p>
            <a:r>
              <a:rPr lang="en-US" dirty="0" smtClean="0"/>
              <a:t>Do </a:t>
            </a:r>
            <a:r>
              <a:rPr lang="en-US" dirty="0"/>
              <a:t>more asana closer to the ground to support less falls and offer props and support to reduce risk of falls and injury to the bones</a:t>
            </a:r>
            <a:endParaRPr lang="en-AU" dirty="0"/>
          </a:p>
          <a:p>
            <a:r>
              <a:rPr lang="en-US" dirty="0" smtClean="0"/>
              <a:t>reduce </a:t>
            </a:r>
            <a:r>
              <a:rPr lang="en-US" dirty="0"/>
              <a:t>high velocity movements of the head and neck by settling an excitable class of students down and speaking slowly and carefully</a:t>
            </a:r>
            <a:endParaRPr lang="en-AU" dirty="0"/>
          </a:p>
          <a:p>
            <a:r>
              <a:rPr lang="en-US" dirty="0" smtClean="0"/>
              <a:t>if </a:t>
            </a:r>
            <a:r>
              <a:rPr lang="en-US" dirty="0"/>
              <a:t>in doubt about a child’s skeletal development, always discuss with their parent or caregiver so that early intervention can be implemented by a health professional</a:t>
            </a:r>
            <a:endParaRPr lang="en-AU" dirty="0"/>
          </a:p>
          <a:p>
            <a:r>
              <a:rPr lang="en-US" dirty="0" smtClean="0"/>
              <a:t>never </a:t>
            </a:r>
            <a:r>
              <a:rPr lang="en-US" dirty="0"/>
              <a:t>allow children to jump on top of each other’s bodies in class</a:t>
            </a:r>
            <a:endParaRPr lang="en-AU" dirty="0"/>
          </a:p>
          <a:p>
            <a:endParaRPr lang="en-US" dirty="0"/>
          </a:p>
        </p:txBody>
      </p:sp>
    </p:spTree>
    <p:extLst>
      <p:ext uri="{BB962C8B-B14F-4D97-AF65-F5344CB8AC3E}">
        <p14:creationId xmlns:p14="http://schemas.microsoft.com/office/powerpoint/2010/main" val="54799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Skeletal System </a:t>
            </a:r>
            <a:endParaRPr lang="en-US" dirty="0"/>
          </a:p>
        </p:txBody>
      </p:sp>
      <p:sp>
        <p:nvSpPr>
          <p:cNvPr id="3" name="Content Placeholder 2"/>
          <p:cNvSpPr>
            <a:spLocks noGrp="1"/>
          </p:cNvSpPr>
          <p:nvPr>
            <p:ph idx="1"/>
          </p:nvPr>
        </p:nvSpPr>
        <p:spPr/>
        <p:txBody>
          <a:bodyPr>
            <a:normAutofit/>
          </a:bodyPr>
          <a:lstStyle/>
          <a:p>
            <a:pPr lvl="0"/>
            <a:r>
              <a:rPr lang="en-US" dirty="0" smtClean="0"/>
              <a:t>promotes </a:t>
            </a:r>
            <a:r>
              <a:rPr lang="en-US" dirty="0"/>
              <a:t>awareness of head and neck posture</a:t>
            </a:r>
            <a:endParaRPr lang="en-AU" dirty="0"/>
          </a:p>
          <a:p>
            <a:pPr lvl="0"/>
            <a:r>
              <a:rPr lang="en-US" dirty="0"/>
              <a:t>strengthens developing neck and spinal muscles, when performed safely </a:t>
            </a:r>
            <a:endParaRPr lang="en-AU" dirty="0"/>
          </a:p>
          <a:p>
            <a:pPr lvl="0"/>
            <a:r>
              <a:rPr lang="en-US" dirty="0"/>
              <a:t>starts to develop bone strength and joint integrity</a:t>
            </a:r>
            <a:endParaRPr lang="en-AU" dirty="0"/>
          </a:p>
          <a:p>
            <a:pPr lvl="0"/>
            <a:r>
              <a:rPr lang="en-US" dirty="0"/>
              <a:t>builds symmetry and alignment in the developing </a:t>
            </a:r>
            <a:r>
              <a:rPr lang="en-US" dirty="0" smtClean="0"/>
              <a:t>skeleton</a:t>
            </a:r>
          </a:p>
          <a:p>
            <a:pPr lvl="0"/>
            <a:r>
              <a:rPr lang="en-US" dirty="0"/>
              <a:t>encourages awareness of posture</a:t>
            </a:r>
            <a:endParaRPr lang="en-AU" dirty="0"/>
          </a:p>
          <a:p>
            <a:pPr lvl="0"/>
            <a:r>
              <a:rPr lang="en-US" dirty="0"/>
              <a:t>promotes spatial awareness of the head and neck </a:t>
            </a:r>
            <a:endParaRPr lang="en-AU" dirty="0"/>
          </a:p>
          <a:p>
            <a:pPr lvl="0"/>
            <a:endParaRPr lang="en-AU" dirty="0"/>
          </a:p>
        </p:txBody>
      </p:sp>
    </p:spTree>
    <p:extLst>
      <p:ext uri="{BB962C8B-B14F-4D97-AF65-F5344CB8AC3E}">
        <p14:creationId xmlns:p14="http://schemas.microsoft.com/office/powerpoint/2010/main" val="46899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Skeletal System </a:t>
            </a:r>
            <a:endParaRPr lang="en-US" dirty="0"/>
          </a:p>
        </p:txBody>
      </p:sp>
      <p:sp>
        <p:nvSpPr>
          <p:cNvPr id="3" name="Content Placeholder 2"/>
          <p:cNvSpPr>
            <a:spLocks noGrp="1"/>
          </p:cNvSpPr>
          <p:nvPr>
            <p:ph idx="1"/>
          </p:nvPr>
        </p:nvSpPr>
        <p:spPr/>
        <p:txBody>
          <a:bodyPr>
            <a:normAutofit/>
          </a:bodyPr>
          <a:lstStyle/>
          <a:p>
            <a:pPr lvl="0"/>
            <a:r>
              <a:rPr lang="en-US" dirty="0" smtClean="0"/>
              <a:t>can </a:t>
            </a:r>
            <a:r>
              <a:rPr lang="en-US" dirty="0"/>
              <a:t>help to lengthen and decompress the lower back </a:t>
            </a:r>
            <a:endParaRPr lang="en-AU" dirty="0"/>
          </a:p>
          <a:p>
            <a:pPr lvl="0"/>
            <a:r>
              <a:rPr lang="en-US" dirty="0"/>
              <a:t>supports flexibility and strength of the muscles surrounding spine</a:t>
            </a:r>
            <a:endParaRPr lang="en-AU" dirty="0"/>
          </a:p>
          <a:p>
            <a:pPr lvl="0"/>
            <a:r>
              <a:rPr lang="en-US" dirty="0"/>
              <a:t>improves bone strength by placing mechanical strain on growth plates, which causes the body to increase bone density to respond to the stress. This is important to prevent fractures and osteoporosis (reduced density in the bones</a:t>
            </a:r>
            <a:r>
              <a:rPr lang="en-US" dirty="0" smtClean="0"/>
              <a:t>)</a:t>
            </a:r>
          </a:p>
          <a:p>
            <a:pPr marL="0" lvl="0" indent="0">
              <a:buNone/>
            </a:pPr>
            <a:r>
              <a:rPr lang="en-US" dirty="0" smtClean="0"/>
              <a:t> </a:t>
            </a:r>
            <a:endParaRPr lang="en-AU" dirty="0"/>
          </a:p>
          <a:p>
            <a:r>
              <a:rPr lang="en-US" sz="1000" dirty="0"/>
              <a:t>(source: </a:t>
            </a:r>
            <a:r>
              <a:rPr lang="en-US" sz="1000" dirty="0" err="1"/>
              <a:t>MacGregor</a:t>
            </a:r>
            <a:r>
              <a:rPr lang="en-US" sz="1000" dirty="0"/>
              <a:t>, J. (2008). </a:t>
            </a:r>
            <a:r>
              <a:rPr lang="en-US" sz="1000" i="1" dirty="0"/>
              <a:t>Introduction to the anatomy and physiology of children </a:t>
            </a:r>
            <a:r>
              <a:rPr lang="en-US" sz="1000" dirty="0"/>
              <a:t>(2nd ed.). New York, NY: </a:t>
            </a:r>
            <a:r>
              <a:rPr lang="en-US" sz="1000" dirty="0" err="1"/>
              <a:t>Routledge</a:t>
            </a:r>
            <a:r>
              <a:rPr lang="en-US" sz="1000" dirty="0"/>
              <a:t> )</a:t>
            </a:r>
            <a:endParaRPr lang="en-AU" sz="1000" dirty="0"/>
          </a:p>
          <a:p>
            <a:pPr lvl="0"/>
            <a:endParaRPr lang="en-AU" dirty="0"/>
          </a:p>
        </p:txBody>
      </p:sp>
    </p:spTree>
    <p:extLst>
      <p:ext uri="{BB962C8B-B14F-4D97-AF65-F5344CB8AC3E}">
        <p14:creationId xmlns:p14="http://schemas.microsoft.com/office/powerpoint/2010/main" val="64800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498474" y="1524000"/>
            <a:ext cx="7556313" cy="5029200"/>
          </a:xfrm>
        </p:spPr>
        <p:txBody>
          <a:bodyPr>
            <a:normAutofit/>
          </a:bodyPr>
          <a:lstStyle/>
          <a:p>
            <a:r>
              <a:rPr lang="en-US" dirty="0"/>
              <a:t> The nervous system continues to take the role of harmonizing, integrating and balancing all the body’s systems throughout childhood. </a:t>
            </a:r>
            <a:endParaRPr lang="en-US" dirty="0" smtClean="0"/>
          </a:p>
          <a:p>
            <a:r>
              <a:rPr lang="en-US" dirty="0" smtClean="0"/>
              <a:t>By </a:t>
            </a:r>
            <a:r>
              <a:rPr lang="en-US" dirty="0"/>
              <a:t>the time a child has turned five, the connections that have formed in the brain are dependent upon the variety and richness of experiences that the child has been exposed to</a:t>
            </a:r>
            <a:r>
              <a:rPr lang="en-US" dirty="0" smtClean="0"/>
              <a:t>.</a:t>
            </a:r>
          </a:p>
          <a:p>
            <a:r>
              <a:rPr lang="en-US" dirty="0" smtClean="0"/>
              <a:t> </a:t>
            </a:r>
            <a:r>
              <a:rPr lang="en-US" dirty="0"/>
              <a:t>The greater the variety of experiences a child has in early childhood, the better the nervous system dynamic will be</a:t>
            </a:r>
            <a:r>
              <a:rPr lang="en-US" dirty="0" smtClean="0"/>
              <a:t>.</a:t>
            </a:r>
          </a:p>
          <a:p>
            <a:r>
              <a:rPr lang="en-US" dirty="0" smtClean="0"/>
              <a:t>90</a:t>
            </a:r>
            <a:r>
              <a:rPr lang="en-US" dirty="0"/>
              <a:t>-95% of the brain’s growth has happened before the age of five, so during the years of 5-8 years, nervous system development and upkeep is largely due to the role of glial cells, which are responsible for nourishing, insulating and removing waste from neurons or nerve cells. </a:t>
            </a:r>
            <a:endParaRPr lang="en-AU" dirty="0"/>
          </a:p>
          <a:p>
            <a:endParaRPr lang="en-US" dirty="0"/>
          </a:p>
        </p:txBody>
      </p:sp>
    </p:spTree>
    <p:extLst>
      <p:ext uri="{BB962C8B-B14F-4D97-AF65-F5344CB8AC3E}">
        <p14:creationId xmlns:p14="http://schemas.microsoft.com/office/powerpoint/2010/main" val="2536525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pic>
        <p:nvPicPr>
          <p:cNvPr id="5" name="Content Placeholder 4" descr="brainchild.jpg"/>
          <p:cNvPicPr>
            <a:picLocks noGrp="1" noChangeAspect="1"/>
          </p:cNvPicPr>
          <p:nvPr>
            <p:ph sz="half" idx="1"/>
          </p:nvPr>
        </p:nvPicPr>
        <p:blipFill>
          <a:blip r:embed="rId2">
            <a:extLst>
              <a:ext uri="{28A0092B-C50C-407E-A947-70E740481C1C}">
                <a14:useLocalDpi xmlns:a14="http://schemas.microsoft.com/office/drawing/2010/main" val="0"/>
              </a:ext>
            </a:extLst>
          </a:blip>
          <a:srcRect l="18859" r="18859"/>
          <a:stretch>
            <a:fillRect/>
          </a:stretch>
        </p:blipFill>
        <p:spPr/>
      </p:pic>
      <p:sp>
        <p:nvSpPr>
          <p:cNvPr id="4" name="Content Placeholder 3"/>
          <p:cNvSpPr>
            <a:spLocks noGrp="1"/>
          </p:cNvSpPr>
          <p:nvPr>
            <p:ph sz="half" idx="2"/>
          </p:nvPr>
        </p:nvSpPr>
        <p:spPr>
          <a:xfrm>
            <a:off x="4399878" y="1752600"/>
            <a:ext cx="3905922" cy="4876800"/>
          </a:xfrm>
        </p:spPr>
        <p:txBody>
          <a:bodyPr>
            <a:normAutofit fontScale="70000" lnSpcReduction="20000"/>
          </a:bodyPr>
          <a:lstStyle/>
          <a:p>
            <a:r>
              <a:rPr lang="en-US" sz="2200" dirty="0"/>
              <a:t>Yoga has the potential to serve as a wonderful tool for exposing the child’s nervous system to a large range of experiences of movement and perception. </a:t>
            </a:r>
            <a:endParaRPr lang="en-US" sz="2200" dirty="0" smtClean="0"/>
          </a:p>
          <a:p>
            <a:r>
              <a:rPr lang="en-US" sz="2200" dirty="0" smtClean="0"/>
              <a:t>Yoga can help </a:t>
            </a:r>
            <a:r>
              <a:rPr lang="en-US" sz="2200" dirty="0"/>
              <a:t>to shape a healthy, resilient and flexible nervous system, which is able to better cope with stress. </a:t>
            </a:r>
            <a:endParaRPr lang="en-AU" sz="2200" dirty="0"/>
          </a:p>
          <a:p>
            <a:r>
              <a:rPr lang="en-US" sz="2200" dirty="0"/>
              <a:t>Yoga can help to balance the left and right sides of the brain and to promote cross over between the left and right sides</a:t>
            </a:r>
            <a:r>
              <a:rPr lang="en-US" sz="2200" dirty="0" smtClean="0"/>
              <a:t>.</a:t>
            </a:r>
          </a:p>
          <a:p>
            <a:pPr marL="0" indent="0">
              <a:buNone/>
            </a:pPr>
            <a:endParaRPr lang="en-US" dirty="0" smtClean="0"/>
          </a:p>
          <a:p>
            <a:pPr marL="0" indent="0">
              <a:buNone/>
            </a:pPr>
            <a:endParaRPr lang="en-US" dirty="0" smtClean="0"/>
          </a:p>
          <a:p>
            <a:pPr marL="0" indent="0">
              <a:buNone/>
            </a:pPr>
            <a:r>
              <a:rPr lang="en-US" sz="1300" dirty="0" smtClean="0"/>
              <a:t> (</a:t>
            </a:r>
            <a:r>
              <a:rPr lang="en-US" sz="1300" dirty="0"/>
              <a:t>source: </a:t>
            </a:r>
            <a:r>
              <a:rPr lang="en-US" sz="1300" u="sng" dirty="0">
                <a:hlinkClick r:id="rId3"/>
              </a:rPr>
              <a:t>https://medium.com/@galynburke/child-development-post-3-of-3-when-your-kids-become-capable-of-certain-tasks-and-why-1c4e28be26c6</a:t>
            </a:r>
            <a:r>
              <a:rPr lang="en-US" sz="1300" dirty="0"/>
              <a:t>)</a:t>
            </a:r>
            <a:endParaRPr lang="en-AU" sz="1300" dirty="0"/>
          </a:p>
          <a:p>
            <a:endParaRPr lang="en-US" dirty="0"/>
          </a:p>
        </p:txBody>
      </p:sp>
    </p:spTree>
    <p:extLst>
      <p:ext uri="{BB962C8B-B14F-4D97-AF65-F5344CB8AC3E}">
        <p14:creationId xmlns:p14="http://schemas.microsoft.com/office/powerpoint/2010/main" val="1429375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Corpus Callosum</a:t>
            </a:r>
            <a:endParaRPr lang="en-US" dirty="0"/>
          </a:p>
        </p:txBody>
      </p:sp>
      <p:sp>
        <p:nvSpPr>
          <p:cNvPr id="3" name="Content Placeholder 2"/>
          <p:cNvSpPr>
            <a:spLocks noGrp="1"/>
          </p:cNvSpPr>
          <p:nvPr>
            <p:ph idx="1"/>
          </p:nvPr>
        </p:nvSpPr>
        <p:spPr>
          <a:xfrm>
            <a:off x="498474" y="1981200"/>
            <a:ext cx="7556313" cy="4572000"/>
          </a:xfrm>
        </p:spPr>
        <p:txBody>
          <a:bodyPr>
            <a:normAutofit fontScale="92500" lnSpcReduction="10000"/>
          </a:bodyPr>
          <a:lstStyle/>
          <a:p>
            <a:r>
              <a:rPr lang="en-US" dirty="0"/>
              <a:t>The left and right sides of the brain, or hemispheres, are connected by the </a:t>
            </a:r>
            <a:r>
              <a:rPr lang="en-US" b="1" dirty="0"/>
              <a:t>corpus callosum</a:t>
            </a:r>
            <a:r>
              <a:rPr lang="en-US" dirty="0"/>
              <a:t>. This structure stretches between the two hemispheres. It is responsible for managing and maintaining the integration of the left and right hemispheres. A child’s corpus callosum won’t become fully insulated for quick functioning until he or she is eight, making whole brain behaviors for children under eight challenging. </a:t>
            </a:r>
            <a:endParaRPr lang="en-AU" dirty="0"/>
          </a:p>
          <a:p>
            <a:r>
              <a:rPr lang="en-US" dirty="0" smtClean="0"/>
              <a:t>The </a:t>
            </a:r>
            <a:r>
              <a:rPr lang="en-US" dirty="0"/>
              <a:t>left hemisphere develops more fully in early childhood (ages two to six), and the right hemisphere develops more fully in middle childhood (ages seven to eleven). The left hemisphere predominates earlier and for longer. This may explain why children acquire language so early and quickly because the language </a:t>
            </a:r>
            <a:r>
              <a:rPr lang="en-US" dirty="0" err="1"/>
              <a:t>centres</a:t>
            </a:r>
            <a:r>
              <a:rPr lang="en-US" dirty="0"/>
              <a:t> are located in the left side of the brain</a:t>
            </a:r>
            <a:r>
              <a:rPr lang="en-US" dirty="0" smtClean="0"/>
              <a:t>.</a:t>
            </a:r>
          </a:p>
          <a:p>
            <a:r>
              <a:rPr lang="en-US" sz="1300" dirty="0"/>
              <a:t>(source: </a:t>
            </a:r>
            <a:r>
              <a:rPr lang="en-US" sz="1300" u="sng" dirty="0">
                <a:hlinkClick r:id="rId2"/>
              </a:rPr>
              <a:t>https://medium.com/@galynburke/child-development-post-3-of-3-when-your-kids-become-capable-of-certain-tasks-and-why-1c4e28be26c6</a:t>
            </a:r>
            <a:r>
              <a:rPr lang="en-US" sz="1300" dirty="0"/>
              <a:t>)</a:t>
            </a:r>
            <a:endParaRPr lang="en-AU" sz="1300" dirty="0"/>
          </a:p>
          <a:p>
            <a:endParaRPr lang="en-AU" dirty="0"/>
          </a:p>
          <a:p>
            <a:endParaRPr lang="en-US" dirty="0"/>
          </a:p>
        </p:txBody>
      </p:sp>
    </p:spTree>
    <p:extLst>
      <p:ext uri="{BB962C8B-B14F-4D97-AF65-F5344CB8AC3E}">
        <p14:creationId xmlns:p14="http://schemas.microsoft.com/office/powerpoint/2010/main" val="3816949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Raise </a:t>
            </a:r>
            <a:r>
              <a:rPr lang="en-US" b="1" dirty="0"/>
              <a:t>your concerns with parents or a teacher if you notice a child - </a:t>
            </a:r>
            <a:endParaRPr lang="en-AU" dirty="0"/>
          </a:p>
          <a:p>
            <a:r>
              <a:rPr lang="en-AU" dirty="0"/>
              <a:t>- is not able to jump, skip, hop or run in a coordinated way </a:t>
            </a:r>
          </a:p>
          <a:p>
            <a:r>
              <a:rPr lang="en-AU" dirty="0"/>
              <a:t>- has uncoordinated ball skills </a:t>
            </a:r>
          </a:p>
          <a:p>
            <a:r>
              <a:rPr lang="en-AU" dirty="0"/>
              <a:t>- gets tired easily with every activity </a:t>
            </a:r>
          </a:p>
          <a:p>
            <a:r>
              <a:rPr lang="en-AU" dirty="0"/>
              <a:t>- has difficulty maintaining posture for extended periods</a:t>
            </a:r>
          </a:p>
          <a:p>
            <a:r>
              <a:rPr lang="en-AU" dirty="0"/>
              <a:t>- is unable to decide which hand to use for fine motor activities </a:t>
            </a:r>
          </a:p>
          <a:p>
            <a:r>
              <a:rPr lang="en-AU" dirty="0"/>
              <a:t>- moves with shaky or stiff movements</a:t>
            </a:r>
          </a:p>
          <a:p>
            <a:r>
              <a:rPr lang="en-AU" dirty="0"/>
              <a:t>- has weak or stiff arms and hands </a:t>
            </a:r>
          </a:p>
          <a:p>
            <a:endParaRPr lang="en-US" dirty="0"/>
          </a:p>
        </p:txBody>
      </p:sp>
    </p:spTree>
    <p:extLst>
      <p:ext uri="{BB962C8B-B14F-4D97-AF65-F5344CB8AC3E}">
        <p14:creationId xmlns:p14="http://schemas.microsoft.com/office/powerpoint/2010/main" val="1673713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lstStyle/>
          <a:p>
            <a:r>
              <a:rPr lang="en-US" dirty="0"/>
              <a:t>Everyday life stressors have increased in the last few decades for children of all age groups. </a:t>
            </a:r>
            <a:endParaRPr lang="en-US" dirty="0" smtClean="0"/>
          </a:p>
          <a:p>
            <a:r>
              <a:rPr lang="en-US" dirty="0" smtClean="0"/>
              <a:t>A </a:t>
            </a:r>
            <a:r>
              <a:rPr lang="en-US" dirty="0"/>
              <a:t>2011 survey of 10,000 students across the country (commissioned by the Australian Scholarships Group) found that 40 per cent of students worry too much, and one-in-five have experienced an episode of depression. </a:t>
            </a:r>
            <a:endParaRPr lang="en-US" dirty="0" smtClean="0"/>
          </a:p>
          <a:p>
            <a:r>
              <a:rPr lang="en-US" dirty="0" smtClean="0"/>
              <a:t>Children </a:t>
            </a:r>
            <a:r>
              <a:rPr lang="en-US" dirty="0"/>
              <a:t>face stress from both internal and external sources including pressure from school and peers, family pressure and social and cultural stress like disturbing media stories and movies. </a:t>
            </a:r>
            <a:endParaRPr lang="en-AU" dirty="0"/>
          </a:p>
          <a:p>
            <a:endParaRPr lang="en-US" dirty="0"/>
          </a:p>
        </p:txBody>
      </p:sp>
    </p:spTree>
    <p:extLst>
      <p:ext uri="{BB962C8B-B14F-4D97-AF65-F5344CB8AC3E}">
        <p14:creationId xmlns:p14="http://schemas.microsoft.com/office/powerpoint/2010/main" val="1977989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Autonomic </a:t>
            </a:r>
            <a:r>
              <a:rPr lang="en-US" dirty="0"/>
              <a:t>N</a:t>
            </a:r>
            <a:r>
              <a:rPr lang="en-US" dirty="0" smtClean="0"/>
              <a:t>ervous </a:t>
            </a:r>
            <a:r>
              <a:rPr lang="en-US" dirty="0"/>
              <a:t>S</a:t>
            </a:r>
            <a:r>
              <a:rPr lang="en-US" dirty="0" smtClean="0"/>
              <a:t>ystem</a:t>
            </a:r>
            <a:endParaRPr lang="en-US" dirty="0"/>
          </a:p>
        </p:txBody>
      </p:sp>
      <p:sp>
        <p:nvSpPr>
          <p:cNvPr id="3" name="Content Placeholder 2"/>
          <p:cNvSpPr>
            <a:spLocks noGrp="1"/>
          </p:cNvSpPr>
          <p:nvPr>
            <p:ph sz="half" idx="1"/>
          </p:nvPr>
        </p:nvSpPr>
        <p:spPr>
          <a:xfrm>
            <a:off x="498517" y="1676400"/>
            <a:ext cx="7569157" cy="2514599"/>
          </a:xfrm>
        </p:spPr>
        <p:txBody>
          <a:bodyPr>
            <a:normAutofit/>
          </a:bodyPr>
          <a:lstStyle/>
          <a:p>
            <a:pPr lvl="0"/>
            <a:r>
              <a:rPr lang="en-AU" dirty="0" smtClean="0"/>
              <a:t>Governs the fight or flight response (known as the sympathetic nervous system response) and the rest and digest response ( known as the parasympathetic nervous system response)</a:t>
            </a:r>
          </a:p>
          <a:p>
            <a:pPr lvl="0"/>
            <a:r>
              <a:rPr lang="en-AU" dirty="0" smtClean="0"/>
              <a:t>Children are becoming old enough to begin consciously regulating their nervous system responses to reduce stress using many tools of yoga such as pranayama, asana, meditation and mindfulness practices</a:t>
            </a:r>
          </a:p>
          <a:p>
            <a:pPr lvl="0"/>
            <a:endParaRPr lang="en-AU" dirty="0"/>
          </a:p>
          <a:p>
            <a:endParaRPr lang="en-US" dirty="0"/>
          </a:p>
        </p:txBody>
      </p:sp>
      <p:pic>
        <p:nvPicPr>
          <p:cNvPr id="6" name="Content Placeholder 5" descr="images-4.png"/>
          <p:cNvPicPr>
            <a:picLocks noGrp="1" noChangeAspect="1"/>
          </p:cNvPicPr>
          <p:nvPr>
            <p:ph sz="half" idx="14"/>
          </p:nvPr>
        </p:nvPicPr>
        <p:blipFill>
          <a:blip r:embed="rId2">
            <a:extLst>
              <a:ext uri="{28A0092B-C50C-407E-A947-70E740481C1C}">
                <a14:useLocalDpi xmlns:a14="http://schemas.microsoft.com/office/drawing/2010/main" val="0"/>
              </a:ext>
            </a:extLst>
          </a:blip>
          <a:srcRect l="-52837" r="-52837"/>
          <a:stretch>
            <a:fillRect/>
          </a:stretch>
        </p:blipFill>
        <p:spPr/>
      </p:pic>
    </p:spTree>
    <p:extLst>
      <p:ext uri="{BB962C8B-B14F-4D97-AF65-F5344CB8AC3E}">
        <p14:creationId xmlns:p14="http://schemas.microsoft.com/office/powerpoint/2010/main" val="2976479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Sympathetic Nervous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governs </a:t>
            </a:r>
            <a:r>
              <a:rPr lang="en-US" dirty="0"/>
              <a:t>actions that require quick </a:t>
            </a:r>
            <a:r>
              <a:rPr lang="en-US" dirty="0" smtClean="0"/>
              <a:t>responses</a:t>
            </a:r>
            <a:endParaRPr lang="en-US" dirty="0"/>
          </a:p>
          <a:p>
            <a:r>
              <a:rPr lang="en-US" dirty="0" smtClean="0"/>
              <a:t> </a:t>
            </a:r>
            <a:r>
              <a:rPr lang="en-US" dirty="0"/>
              <a:t>initiates a series of physiological changes in the body by releasing stress hormones adrenaline and cortisol to rally a person into a fight or flight response to address immediate threat or danger. Chronic psychological factors such as stress and anxiety can increase the activity of the SNS. </a:t>
            </a:r>
            <a:endParaRPr lang="en-AU" dirty="0"/>
          </a:p>
          <a:p>
            <a:r>
              <a:rPr lang="en-US" dirty="0"/>
              <a:t>Chronic stress can lead to long-term negative health effects and can delay important developmental milestones. Stress related symptoms include fatigue, stomach </a:t>
            </a:r>
            <a:r>
              <a:rPr lang="en-US" dirty="0" smtClean="0"/>
              <a:t>pain and ulcers</a:t>
            </a:r>
            <a:r>
              <a:rPr lang="en-US" dirty="0"/>
              <a:t>, headaches, irritability and sadness. </a:t>
            </a:r>
            <a:endParaRPr lang="en-AU" dirty="0"/>
          </a:p>
          <a:p>
            <a:r>
              <a:rPr lang="en-US" dirty="0"/>
              <a:t>If left untreated, stress has been proven to contribute to serious health conditions such as diabetes, heart disease and obesity. </a:t>
            </a:r>
            <a:endParaRPr lang="en-AU" dirty="0"/>
          </a:p>
          <a:p>
            <a:endParaRPr lang="en-US" dirty="0"/>
          </a:p>
        </p:txBody>
      </p:sp>
    </p:spTree>
    <p:extLst>
      <p:ext uri="{BB962C8B-B14F-4D97-AF65-F5344CB8AC3E}">
        <p14:creationId xmlns:p14="http://schemas.microsoft.com/office/powerpoint/2010/main" val="127857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lvl="0"/>
            <a:r>
              <a:rPr lang="en-AU" sz="2400" dirty="0"/>
              <a:t>To be able to tailor yoga techniques of asana, mindfulness, meditation and pranayama as they apply to children aged up to 8 years.</a:t>
            </a:r>
          </a:p>
          <a:p>
            <a:pPr lvl="0"/>
            <a:r>
              <a:rPr lang="en-AU" sz="2400" dirty="0"/>
              <a:t>To be able to identify key milestones for each age level </a:t>
            </a:r>
          </a:p>
          <a:p>
            <a:pPr lvl="0"/>
            <a:r>
              <a:rPr lang="en-AU" sz="2400" dirty="0"/>
              <a:t>How to manage specific physical challenges and understand how to identify certain common conditions when teaching yoga classes to under eights. </a:t>
            </a:r>
          </a:p>
          <a:p>
            <a:endParaRPr lang="en-US" dirty="0"/>
          </a:p>
        </p:txBody>
      </p:sp>
    </p:spTree>
    <p:extLst>
      <p:ext uri="{BB962C8B-B14F-4D97-AF65-F5344CB8AC3E}">
        <p14:creationId xmlns:p14="http://schemas.microsoft.com/office/powerpoint/2010/main" val="4047725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Stress Response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Signs that a child is under stress may include the following:</a:t>
            </a:r>
            <a:endParaRPr lang="en-AU" dirty="0"/>
          </a:p>
          <a:p>
            <a:pPr lvl="0"/>
            <a:r>
              <a:rPr lang="en-US" dirty="0"/>
              <a:t>Irritability or moodiness</a:t>
            </a:r>
            <a:endParaRPr lang="en-AU" dirty="0"/>
          </a:p>
          <a:p>
            <a:pPr lvl="0"/>
            <a:r>
              <a:rPr lang="en-US" dirty="0"/>
              <a:t>Withdrawing from activities that they usually </a:t>
            </a:r>
            <a:r>
              <a:rPr lang="en-US" dirty="0" smtClean="0"/>
              <a:t>love and being withdrawn</a:t>
            </a:r>
            <a:endParaRPr lang="en-AU" dirty="0"/>
          </a:p>
          <a:p>
            <a:pPr lvl="0"/>
            <a:r>
              <a:rPr lang="en-US" dirty="0"/>
              <a:t>Clinginess and difficulty letting go of </a:t>
            </a:r>
            <a:r>
              <a:rPr lang="en-US" dirty="0" smtClean="0"/>
              <a:t>parents, crying </a:t>
            </a:r>
            <a:endParaRPr lang="en-AU" dirty="0"/>
          </a:p>
          <a:p>
            <a:pPr lvl="0"/>
            <a:r>
              <a:rPr lang="en-US" dirty="0" smtClean="0"/>
              <a:t>Mean </a:t>
            </a:r>
            <a:r>
              <a:rPr lang="en-US" dirty="0"/>
              <a:t>behavior, aggression towards others</a:t>
            </a:r>
            <a:endParaRPr lang="en-AU" dirty="0"/>
          </a:p>
          <a:p>
            <a:pPr lvl="0"/>
            <a:r>
              <a:rPr lang="en-US" dirty="0"/>
              <a:t>Regression such as bed-wetting and thumb sucking</a:t>
            </a:r>
            <a:endParaRPr lang="en-AU" dirty="0"/>
          </a:p>
          <a:p>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rcRect l="20552" r="20552"/>
          <a:stretch>
            <a:fillRect/>
          </a:stretch>
        </p:blipFill>
        <p:spPr>
          <a:xfrm>
            <a:off x="4400550" y="1985963"/>
            <a:ext cx="3657600" cy="4140200"/>
          </a:xfrm>
          <a:prstGeom prst="rect">
            <a:avLst/>
          </a:prstGeom>
        </p:spPr>
      </p:pic>
    </p:spTree>
    <p:extLst>
      <p:ext uri="{BB962C8B-B14F-4D97-AF65-F5344CB8AC3E}">
        <p14:creationId xmlns:p14="http://schemas.microsoft.com/office/powerpoint/2010/main" val="2248214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Parasympathetic Nervous System</a:t>
            </a:r>
            <a:endParaRPr lang="en-US" dirty="0"/>
          </a:p>
        </p:txBody>
      </p:sp>
      <p:sp>
        <p:nvSpPr>
          <p:cNvPr id="3" name="Content Placeholder 2"/>
          <p:cNvSpPr>
            <a:spLocks noGrp="1"/>
          </p:cNvSpPr>
          <p:nvPr>
            <p:ph idx="1"/>
          </p:nvPr>
        </p:nvSpPr>
        <p:spPr/>
        <p:txBody>
          <a:bodyPr/>
          <a:lstStyle/>
          <a:p>
            <a:r>
              <a:rPr lang="en-US" dirty="0" smtClean="0"/>
              <a:t>responsible </a:t>
            </a:r>
            <a:r>
              <a:rPr lang="en-US" dirty="0"/>
              <a:t>for the rest and relaxation response in the body known as the ‘rest and digest’ response. </a:t>
            </a:r>
            <a:endParaRPr lang="en-US" dirty="0" smtClean="0"/>
          </a:p>
          <a:p>
            <a:r>
              <a:rPr lang="en-US" dirty="0" smtClean="0"/>
              <a:t>Complementary </a:t>
            </a:r>
            <a:r>
              <a:rPr lang="en-US" dirty="0"/>
              <a:t>to the sympathetic nervous system, the PNS controls slower actions in the body to recover from stressful events. Blood, oxygen, and energy return to the digestive and reproductive organs to allow rejuvenation and improved circulation of nutrients to the abdominal organs. </a:t>
            </a:r>
            <a:endParaRPr lang="en-AU" dirty="0"/>
          </a:p>
          <a:p>
            <a:r>
              <a:rPr lang="en-US" dirty="0"/>
              <a:t>The relaxation response is a physical state of rest that mediates the effects of stress. </a:t>
            </a:r>
            <a:r>
              <a:rPr lang="en-US" dirty="0" smtClean="0"/>
              <a:t>It includes </a:t>
            </a:r>
            <a:r>
              <a:rPr lang="en-US" dirty="0"/>
              <a:t>decrease in heart rate, blood pressure, breathing, metabolism, and muscular tension. </a:t>
            </a:r>
            <a:endParaRPr lang="en-AU" dirty="0"/>
          </a:p>
          <a:p>
            <a:endParaRPr lang="en-US" dirty="0"/>
          </a:p>
        </p:txBody>
      </p:sp>
    </p:spTree>
    <p:extLst>
      <p:ext uri="{BB962C8B-B14F-4D97-AF65-F5344CB8AC3E}">
        <p14:creationId xmlns:p14="http://schemas.microsoft.com/office/powerpoint/2010/main" val="233892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Parasympathetic Nervous System</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typical kids yoga class will combine an active asana practice with relaxation techniques such as breathing and meditation. Research has shown that active practices followed by relaxing practices trigger a deeper relaxation response than simply applying the relaxing practices of yoga alone. </a:t>
            </a:r>
            <a:endParaRPr lang="en-US" dirty="0" smtClean="0"/>
          </a:p>
          <a:p>
            <a:pPr marL="0" indent="0">
              <a:buNone/>
            </a:pPr>
            <a:endParaRPr lang="en-AU" dirty="0"/>
          </a:p>
          <a:p>
            <a:r>
              <a:rPr lang="en-US" sz="1200" dirty="0"/>
              <a:t>(sources: 1. McCall, T. (2007). </a:t>
            </a:r>
            <a:r>
              <a:rPr lang="en-US" sz="1200" i="1" dirty="0"/>
              <a:t>Yoga as medicine. </a:t>
            </a:r>
            <a:r>
              <a:rPr lang="en-US" sz="1200" dirty="0"/>
              <a:t>New York, NY: Bantam Dell ).</a:t>
            </a:r>
            <a:endParaRPr lang="en-AU" sz="1200" dirty="0"/>
          </a:p>
          <a:p>
            <a:r>
              <a:rPr lang="en-US" sz="1200" dirty="0"/>
              <a:t>2. </a:t>
            </a:r>
            <a:r>
              <a:rPr lang="en-US" sz="1200" dirty="0" err="1"/>
              <a:t>Gard</a:t>
            </a:r>
            <a:r>
              <a:rPr lang="en-US" sz="1200" dirty="0"/>
              <a:t>, T., Brach, N., </a:t>
            </a:r>
            <a:r>
              <a:rPr lang="en-US" sz="1200" dirty="0" err="1"/>
              <a:t>Holzel</a:t>
            </a:r>
            <a:r>
              <a:rPr lang="en-US" sz="1200" dirty="0"/>
              <a:t>, B.K., </a:t>
            </a:r>
            <a:r>
              <a:rPr lang="en-US" sz="1200" dirty="0" err="1"/>
              <a:t>Noggle</a:t>
            </a:r>
            <a:r>
              <a:rPr lang="en-US" sz="1200" dirty="0"/>
              <a:t>, J., </a:t>
            </a:r>
            <a:r>
              <a:rPr lang="en-US" sz="1200" dirty="0" err="1"/>
              <a:t>Conboy</a:t>
            </a:r>
            <a:r>
              <a:rPr lang="en-US" sz="1200" dirty="0"/>
              <a:t>, L.A., &amp; Lazar, S.W. (2012). Effects of a yoga-based intervention for young adults on quality of life and perceived stress: e potential mediating roles of mindfulness and self-compassion. </a:t>
            </a:r>
            <a:r>
              <a:rPr lang="en-US" sz="1200" i="1" dirty="0"/>
              <a:t>Journal of Positive Psychology, 7</a:t>
            </a:r>
            <a:r>
              <a:rPr lang="en-US" sz="1200" dirty="0"/>
              <a:t>(3), 165-175. doi:10.1080/17439760.2012.667144 )</a:t>
            </a:r>
            <a:endParaRPr lang="en-AU" sz="1200" dirty="0"/>
          </a:p>
          <a:p>
            <a:endParaRPr lang="en-US" dirty="0"/>
          </a:p>
        </p:txBody>
      </p:sp>
    </p:spTree>
    <p:extLst>
      <p:ext uri="{BB962C8B-B14F-4D97-AF65-F5344CB8AC3E}">
        <p14:creationId xmlns:p14="http://schemas.microsoft.com/office/powerpoint/2010/main" val="2806995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Nervous System</a:t>
            </a:r>
            <a:endParaRPr lang="en-US" dirty="0"/>
          </a:p>
        </p:txBody>
      </p:sp>
      <p:sp>
        <p:nvSpPr>
          <p:cNvPr id="3" name="Content Placeholder 2"/>
          <p:cNvSpPr>
            <a:spLocks noGrp="1"/>
          </p:cNvSpPr>
          <p:nvPr>
            <p:ph idx="1"/>
          </p:nvPr>
        </p:nvSpPr>
        <p:spPr/>
        <p:txBody>
          <a:bodyPr>
            <a:normAutofit/>
          </a:bodyPr>
          <a:lstStyle/>
          <a:p>
            <a:pPr lvl="0"/>
            <a:r>
              <a:rPr lang="en-US" dirty="0" smtClean="0"/>
              <a:t>Encourages </a:t>
            </a:r>
            <a:r>
              <a:rPr lang="en-US" dirty="0"/>
              <a:t>neurological and endocrine (hormonal) development</a:t>
            </a:r>
            <a:endParaRPr lang="en-AU" dirty="0"/>
          </a:p>
          <a:p>
            <a:pPr lvl="0"/>
            <a:r>
              <a:rPr lang="en-US" dirty="0"/>
              <a:t>Encourages </a:t>
            </a:r>
            <a:r>
              <a:rPr lang="en-US" dirty="0" err="1"/>
              <a:t>neuro</a:t>
            </a:r>
            <a:r>
              <a:rPr lang="en-US" dirty="0"/>
              <a:t>-motor development </a:t>
            </a:r>
            <a:endParaRPr lang="en-AU" dirty="0"/>
          </a:p>
          <a:p>
            <a:pPr lvl="0"/>
            <a:r>
              <a:rPr lang="en-US" dirty="0"/>
              <a:t>Decreases stress response which reduces anxiety and depression</a:t>
            </a:r>
            <a:endParaRPr lang="en-AU" dirty="0"/>
          </a:p>
          <a:p>
            <a:pPr lvl="0"/>
            <a:r>
              <a:rPr lang="en-US" dirty="0"/>
              <a:t>Improves the quality and quantity of sleep </a:t>
            </a:r>
            <a:endParaRPr lang="en-AU" dirty="0"/>
          </a:p>
          <a:p>
            <a:pPr lvl="0"/>
            <a:r>
              <a:rPr lang="en-US" dirty="0"/>
              <a:t>Active yoga practice followed by relaxation practice will trigger deeper relaxation than if the relaxation practice was delivered alone. </a:t>
            </a:r>
            <a:endParaRPr lang="en-AU" dirty="0"/>
          </a:p>
          <a:p>
            <a:endParaRPr lang="en-US" dirty="0"/>
          </a:p>
        </p:txBody>
      </p:sp>
    </p:spTree>
    <p:extLst>
      <p:ext uri="{BB962C8B-B14F-4D97-AF65-F5344CB8AC3E}">
        <p14:creationId xmlns:p14="http://schemas.microsoft.com/office/powerpoint/2010/main" val="2608064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Nervous System</a:t>
            </a:r>
            <a:endParaRPr lang="en-US" dirty="0"/>
          </a:p>
        </p:txBody>
      </p:sp>
      <p:sp>
        <p:nvSpPr>
          <p:cNvPr id="3" name="Content Placeholder 2"/>
          <p:cNvSpPr>
            <a:spLocks noGrp="1"/>
          </p:cNvSpPr>
          <p:nvPr>
            <p:ph idx="1"/>
          </p:nvPr>
        </p:nvSpPr>
        <p:spPr/>
        <p:txBody>
          <a:bodyPr>
            <a:normAutofit lnSpcReduction="10000"/>
          </a:bodyPr>
          <a:lstStyle/>
          <a:p>
            <a:pPr lvl="0"/>
            <a:r>
              <a:rPr lang="en-US" dirty="0"/>
              <a:t>Yoga reduces perceived stress and increasing self-compassion</a:t>
            </a:r>
            <a:endParaRPr lang="en-AU" dirty="0"/>
          </a:p>
          <a:p>
            <a:pPr lvl="0"/>
            <a:r>
              <a:rPr lang="en-US" dirty="0"/>
              <a:t>Supports a child to connect to his or her body and understand his or her breath in order to slow the nervous system down and move it away from the stress response and towards the relaxation response</a:t>
            </a:r>
            <a:endParaRPr lang="en-AU" dirty="0"/>
          </a:p>
          <a:p>
            <a:pPr lvl="0"/>
            <a:r>
              <a:rPr lang="en-US" dirty="0"/>
              <a:t>Sets the child up for lifelong beneficial practices that tone and nourish the nervous system </a:t>
            </a:r>
            <a:endParaRPr lang="en-AU" dirty="0"/>
          </a:p>
          <a:p>
            <a:pPr lvl="0"/>
            <a:r>
              <a:rPr lang="en-US" dirty="0"/>
              <a:t>Supports the child to foster and cultivate healthy self awareness and mind-body connection for lifelong health benefits</a:t>
            </a:r>
            <a:endParaRPr lang="en-AU" dirty="0"/>
          </a:p>
          <a:p>
            <a:endParaRPr lang="en-US" dirty="0"/>
          </a:p>
        </p:txBody>
      </p:sp>
    </p:spTree>
    <p:extLst>
      <p:ext uri="{BB962C8B-B14F-4D97-AF65-F5344CB8AC3E}">
        <p14:creationId xmlns:p14="http://schemas.microsoft.com/office/powerpoint/2010/main" val="241062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tools to support the nervous system for children </a:t>
            </a:r>
          </a:p>
        </p:txBody>
      </p:sp>
      <p:sp>
        <p:nvSpPr>
          <p:cNvPr id="3" name="Content Placeholder 2"/>
          <p:cNvSpPr>
            <a:spLocks noGrp="1"/>
          </p:cNvSpPr>
          <p:nvPr>
            <p:ph idx="1"/>
          </p:nvPr>
        </p:nvSpPr>
        <p:spPr/>
        <p:txBody>
          <a:bodyPr/>
          <a:lstStyle/>
          <a:p>
            <a:pPr lvl="0"/>
            <a:r>
              <a:rPr lang="en-US" dirty="0"/>
              <a:t>Learning a simple mantra and exploring its meaning to engage the creative, right brain whilst evoking the relaxation response through repetitious sound</a:t>
            </a:r>
            <a:endParaRPr lang="en-AU" dirty="0"/>
          </a:p>
          <a:p>
            <a:pPr lvl="0"/>
            <a:r>
              <a:rPr lang="en-US" dirty="0"/>
              <a:t>Learning simple pranayama techniques like counting the inhale and exhale for an even count (</a:t>
            </a:r>
            <a:r>
              <a:rPr lang="en-US" dirty="0" err="1"/>
              <a:t>ie</a:t>
            </a:r>
            <a:r>
              <a:rPr lang="en-US" dirty="0"/>
              <a:t> inhale for 3 and exhale for 3) to train the mind-body-breath connection</a:t>
            </a:r>
            <a:endParaRPr lang="en-AU" dirty="0"/>
          </a:p>
          <a:p>
            <a:pPr lvl="0"/>
            <a:r>
              <a:rPr lang="en-US" dirty="0"/>
              <a:t>Cat-Cow pose to strengthen and co-ordinate the mind-body-breath relationship </a:t>
            </a:r>
            <a:endParaRPr lang="en-AU" dirty="0"/>
          </a:p>
          <a:p>
            <a:pPr lvl="0"/>
            <a:r>
              <a:rPr lang="en-US" dirty="0"/>
              <a:t>Learning a simple heart meditation such as the Buddhist </a:t>
            </a:r>
            <a:r>
              <a:rPr lang="en-US" dirty="0" err="1"/>
              <a:t>metta</a:t>
            </a:r>
            <a:r>
              <a:rPr lang="en-US" dirty="0"/>
              <a:t> meditation </a:t>
            </a:r>
            <a:endParaRPr lang="en-AU" dirty="0"/>
          </a:p>
          <a:p>
            <a:endParaRPr lang="en-US" dirty="0"/>
          </a:p>
        </p:txBody>
      </p:sp>
    </p:spTree>
    <p:extLst>
      <p:ext uri="{BB962C8B-B14F-4D97-AF65-F5344CB8AC3E}">
        <p14:creationId xmlns:p14="http://schemas.microsoft.com/office/powerpoint/2010/main" val="3936954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tools to support the nervous system for children </a:t>
            </a:r>
          </a:p>
        </p:txBody>
      </p:sp>
      <p:sp>
        <p:nvSpPr>
          <p:cNvPr id="3" name="Content Placeholder 2"/>
          <p:cNvSpPr>
            <a:spLocks noGrp="1"/>
          </p:cNvSpPr>
          <p:nvPr>
            <p:ph idx="1"/>
          </p:nvPr>
        </p:nvSpPr>
        <p:spPr/>
        <p:txBody>
          <a:bodyPr>
            <a:normAutofit/>
          </a:bodyPr>
          <a:lstStyle/>
          <a:p>
            <a:pPr lvl="0"/>
            <a:r>
              <a:rPr lang="en-US" dirty="0"/>
              <a:t>Learning to make a simple </a:t>
            </a:r>
            <a:r>
              <a:rPr lang="en-US" dirty="0" err="1"/>
              <a:t>yantra</a:t>
            </a:r>
            <a:r>
              <a:rPr lang="en-US" dirty="0"/>
              <a:t> using crystals, rocks, flower petals or </a:t>
            </a:r>
            <a:r>
              <a:rPr lang="en-US" dirty="0" err="1"/>
              <a:t>colourful</a:t>
            </a:r>
            <a:r>
              <a:rPr lang="en-US" dirty="0"/>
              <a:t> cardboard shapes</a:t>
            </a:r>
            <a:endParaRPr lang="en-AU" dirty="0"/>
          </a:p>
          <a:p>
            <a:pPr lvl="0"/>
            <a:r>
              <a:rPr lang="en-US" dirty="0"/>
              <a:t>Creating a safe circle to share feelings and emotions and practice non-judgmental listening. </a:t>
            </a:r>
            <a:endParaRPr lang="en-US" dirty="0" smtClean="0"/>
          </a:p>
          <a:p>
            <a:pPr lvl="0"/>
            <a:r>
              <a:rPr lang="en-US" dirty="0" smtClean="0"/>
              <a:t>Demonstrating </a:t>
            </a:r>
            <a:r>
              <a:rPr lang="en-US" dirty="0"/>
              <a:t>asana, which may lift the emotions (heart opening postures such as locust pose) and asana, which soothe and calm the emotions (like forward folds). Explain the relationship between their body and their emotions. </a:t>
            </a:r>
            <a:endParaRPr lang="en-AU" dirty="0"/>
          </a:p>
          <a:p>
            <a:r>
              <a:rPr lang="en-US" sz="1400" dirty="0" smtClean="0"/>
              <a:t>(</a:t>
            </a:r>
            <a:r>
              <a:rPr lang="en-US" sz="1400" dirty="0"/>
              <a:t>source thanks to: </a:t>
            </a:r>
            <a:r>
              <a:rPr lang="en-US" sz="1400" u="sng" dirty="0">
                <a:hlinkClick r:id="rId2"/>
              </a:rPr>
              <a:t>http://www.cosmickids.com/read/five-fun-breathing-practices-for-kids/</a:t>
            </a:r>
            <a:r>
              <a:rPr lang="en-US" sz="1400" dirty="0"/>
              <a:t>) </a:t>
            </a:r>
            <a:endParaRPr lang="en-AU" sz="1400" dirty="0"/>
          </a:p>
          <a:p>
            <a:endParaRPr lang="en-US" dirty="0"/>
          </a:p>
        </p:txBody>
      </p:sp>
    </p:spTree>
    <p:extLst>
      <p:ext uri="{BB962C8B-B14F-4D97-AF65-F5344CB8AC3E}">
        <p14:creationId xmlns:p14="http://schemas.microsoft.com/office/powerpoint/2010/main" val="722731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Parasympathic</a:t>
            </a:r>
            <a:r>
              <a:rPr lang="en-US" dirty="0" smtClean="0"/>
              <a:t> Nervous System</a:t>
            </a:r>
            <a:endParaRPr lang="en-US" dirty="0"/>
          </a:p>
        </p:txBody>
      </p:sp>
      <p:sp>
        <p:nvSpPr>
          <p:cNvPr id="4" name="Text Placeholder 3"/>
          <p:cNvSpPr>
            <a:spLocks noGrp="1"/>
          </p:cNvSpPr>
          <p:nvPr>
            <p:ph type="body" sz="half" idx="2"/>
          </p:nvPr>
        </p:nvSpPr>
        <p:spPr/>
        <p:txBody>
          <a:bodyPr/>
          <a:lstStyle/>
          <a:p>
            <a:r>
              <a:rPr lang="en-US" sz="1000" dirty="0"/>
              <a:t>image credit: </a:t>
            </a:r>
            <a:r>
              <a:rPr lang="en-US" sz="1000" u="sng" dirty="0">
                <a:hlinkClick r:id="rId2"/>
              </a:rPr>
              <a:t>http://www.school4meditation.com/meditationforchildren.html</a:t>
            </a:r>
            <a:r>
              <a:rPr lang="en-AU" sz="1000" dirty="0"/>
              <a:t> </a:t>
            </a:r>
            <a:endParaRPr lang="en-US" sz="1000"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t="2168" b="2168"/>
          <a:stretch>
            <a:fillRect/>
          </a:stretch>
        </p:blipFill>
        <p:spPr>
          <a:prstGeom prst="rect">
            <a:avLst/>
          </a:prstGeom>
        </p:spPr>
      </p:pic>
    </p:spTree>
    <p:extLst>
      <p:ext uri="{BB962C8B-B14F-4D97-AF65-F5344CB8AC3E}">
        <p14:creationId xmlns:p14="http://schemas.microsoft.com/office/powerpoint/2010/main" val="2518449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Muscular System </a:t>
            </a:r>
            <a:r>
              <a:rPr lang="en-AU" dirty="0"/>
              <a:t>&amp; </a:t>
            </a:r>
            <a:r>
              <a:rPr lang="en-AU" dirty="0" smtClean="0"/>
              <a:t>Motor Development </a:t>
            </a:r>
            <a:r>
              <a:rPr lang="en-AU" dirty="0"/>
              <a:t/>
            </a:r>
            <a:br>
              <a:rPr lang="en-AU" dirty="0"/>
            </a:br>
            <a:endParaRPr lang="en-US" dirty="0"/>
          </a:p>
        </p:txBody>
      </p:sp>
      <p:sp>
        <p:nvSpPr>
          <p:cNvPr id="3" name="Content Placeholder 2"/>
          <p:cNvSpPr>
            <a:spLocks noGrp="1"/>
          </p:cNvSpPr>
          <p:nvPr>
            <p:ph idx="1"/>
          </p:nvPr>
        </p:nvSpPr>
        <p:spPr>
          <a:xfrm>
            <a:off x="498474" y="1981200"/>
            <a:ext cx="7556313" cy="4495800"/>
          </a:xfrm>
        </p:spPr>
        <p:txBody>
          <a:bodyPr>
            <a:normAutofit fontScale="77500" lnSpcReduction="20000"/>
          </a:bodyPr>
          <a:lstStyle/>
          <a:p>
            <a:r>
              <a:rPr lang="en-US" dirty="0"/>
              <a:t>Motor skills are physical abilities or capacities.</a:t>
            </a:r>
            <a:endParaRPr lang="en-AU" dirty="0"/>
          </a:p>
          <a:p>
            <a:r>
              <a:rPr lang="en-US" dirty="0"/>
              <a:t>Gross motor skills are larger muscle actions such as standing, running, jumping, hopping, turning, skipping, throwing, balancing, dancing and walking. These develop at the earlier ages.</a:t>
            </a:r>
            <a:endParaRPr lang="en-AU" dirty="0"/>
          </a:p>
          <a:p>
            <a:r>
              <a:rPr lang="en-US" dirty="0"/>
              <a:t>Fine motor skills such as drawing, tying shoelaces and writing develop later than gross motor skills. Girls tend to develop faster than boys in their fine motor skills. </a:t>
            </a:r>
            <a:endParaRPr lang="en-AU" dirty="0"/>
          </a:p>
          <a:p>
            <a:r>
              <a:rPr lang="en-US" dirty="0" smtClean="0"/>
              <a:t>Balance, coordination and mobility improve as a child’s nervous system develops. A process known as </a:t>
            </a:r>
            <a:r>
              <a:rPr lang="en-US" i="1" dirty="0" smtClean="0"/>
              <a:t>myelination </a:t>
            </a:r>
            <a:r>
              <a:rPr lang="en-US" dirty="0" smtClean="0"/>
              <a:t>occurs in muscle </a:t>
            </a:r>
            <a:r>
              <a:rPr lang="en-US" dirty="0" err="1" smtClean="0"/>
              <a:t>fibres</a:t>
            </a:r>
            <a:r>
              <a:rPr lang="en-US" dirty="0" smtClean="0"/>
              <a:t>, affecting reaction times, skillfulness and strength. This process goes on until puberty hence, fine motor skills take many years to refine and reach full potential. </a:t>
            </a:r>
            <a:endParaRPr lang="en-AU" dirty="0" smtClean="0"/>
          </a:p>
          <a:p>
            <a:r>
              <a:rPr lang="en-US" b="1" dirty="0" smtClean="0"/>
              <a:t>Fact:</a:t>
            </a:r>
            <a:r>
              <a:rPr lang="en-US" dirty="0" smtClean="0"/>
              <a:t> Good body control and motor skills are important for children’s knowledge development, social skills, language development and well-being, because young children use their bodies to learn. </a:t>
            </a:r>
            <a:endParaRPr lang="en-AU" dirty="0" smtClean="0"/>
          </a:p>
          <a:p>
            <a:r>
              <a:rPr lang="en-US" sz="1400" dirty="0" smtClean="0"/>
              <a:t>(source: </a:t>
            </a:r>
            <a:r>
              <a:rPr lang="en-US" sz="1400" u="sng" dirty="0" smtClean="0">
                <a:hlinkClick r:id="rId2"/>
              </a:rPr>
              <a:t>http://sciencenordic.com/girls-have-better-motor-skills-boys-do</a:t>
            </a:r>
            <a:r>
              <a:rPr lang="en-US" sz="1400" dirty="0" smtClean="0"/>
              <a:t> )</a:t>
            </a:r>
            <a:endParaRPr lang="en-AU" sz="1400" dirty="0" smtClean="0"/>
          </a:p>
          <a:p>
            <a:endParaRPr lang="en-US" dirty="0"/>
          </a:p>
        </p:txBody>
      </p:sp>
    </p:spTree>
    <p:extLst>
      <p:ext uri="{BB962C8B-B14F-4D97-AF65-F5344CB8AC3E}">
        <p14:creationId xmlns:p14="http://schemas.microsoft.com/office/powerpoint/2010/main" val="166116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Development</a:t>
            </a:r>
            <a:endParaRPr lang="en-US" dirty="0"/>
          </a:p>
        </p:txBody>
      </p:sp>
      <p:sp>
        <p:nvSpPr>
          <p:cNvPr id="4" name="Content Placeholder 3"/>
          <p:cNvSpPr>
            <a:spLocks noGrp="1"/>
          </p:cNvSpPr>
          <p:nvPr>
            <p:ph sz="half" idx="2"/>
          </p:nvPr>
        </p:nvSpPr>
        <p:spPr/>
        <p:txBody>
          <a:bodyPr/>
          <a:lstStyle/>
          <a:p>
            <a:r>
              <a:rPr lang="en-US" dirty="0"/>
              <a:t>It is better for children (and their muscles) to have less instruction and more demonstration as they are great imitators. </a:t>
            </a:r>
            <a:endParaRPr lang="en-US" dirty="0" smtClean="0"/>
          </a:p>
          <a:p>
            <a:r>
              <a:rPr lang="en-US" dirty="0" smtClean="0"/>
              <a:t>It </a:t>
            </a:r>
            <a:r>
              <a:rPr lang="en-US" dirty="0"/>
              <a:t>is more desirable to have less content in a class to ensure you have a spacious delivery. </a:t>
            </a:r>
            <a:endParaRPr lang="en-US" dirty="0" smtClean="0"/>
          </a:p>
          <a:p>
            <a:r>
              <a:rPr lang="en-US" dirty="0" smtClean="0"/>
              <a:t>Never rush through a class. Less is more!</a:t>
            </a:r>
          </a:p>
        </p:txBody>
      </p:sp>
      <p:pic>
        <p:nvPicPr>
          <p:cNvPr id="7" name="Content Placeholder 6" descr="images-3.png"/>
          <p:cNvPicPr>
            <a:picLocks noGrp="1" noChangeAspect="1"/>
          </p:cNvPicPr>
          <p:nvPr>
            <p:ph sz="half" idx="1"/>
          </p:nvPr>
        </p:nvPicPr>
        <p:blipFill>
          <a:blip r:embed="rId2">
            <a:extLst>
              <a:ext uri="{28A0092B-C50C-407E-A947-70E740481C1C}">
                <a14:useLocalDpi xmlns:a14="http://schemas.microsoft.com/office/drawing/2010/main" val="0"/>
              </a:ext>
            </a:extLst>
          </a:blip>
          <a:srcRect t="-15849" b="-15849"/>
          <a:stretch>
            <a:fillRect/>
          </a:stretch>
        </p:blipFill>
        <p:spPr/>
      </p:pic>
    </p:spTree>
    <p:extLst>
      <p:ext uri="{BB962C8B-B14F-4D97-AF65-F5344CB8AC3E}">
        <p14:creationId xmlns:p14="http://schemas.microsoft.com/office/powerpoint/2010/main" val="345489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l="-32656" r="-32656"/>
          <a:stretch>
            <a:fillRect/>
          </a:stretch>
        </p:blipFill>
        <p:spPr>
          <a:xfrm>
            <a:off x="498475" y="1981200"/>
            <a:ext cx="7556500" cy="4144963"/>
          </a:xfrm>
        </p:spPr>
      </p:pic>
    </p:spTree>
    <p:extLst>
      <p:ext uri="{BB962C8B-B14F-4D97-AF65-F5344CB8AC3E}">
        <p14:creationId xmlns:p14="http://schemas.microsoft.com/office/powerpoint/2010/main" val="725302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to the </a:t>
            </a:r>
            <a:r>
              <a:rPr lang="en-US" dirty="0" err="1" smtClean="0"/>
              <a:t>Neuro</a:t>
            </a:r>
            <a:r>
              <a:rPr lang="en-US" dirty="0" smtClean="0"/>
              <a:t>-muscular system</a:t>
            </a:r>
            <a:endParaRPr lang="en-US" dirty="0"/>
          </a:p>
        </p:txBody>
      </p:sp>
      <p:sp>
        <p:nvSpPr>
          <p:cNvPr id="3" name="Content Placeholder 2"/>
          <p:cNvSpPr>
            <a:spLocks noGrp="1"/>
          </p:cNvSpPr>
          <p:nvPr>
            <p:ph idx="1"/>
          </p:nvPr>
        </p:nvSpPr>
        <p:spPr/>
        <p:txBody>
          <a:bodyPr/>
          <a:lstStyle/>
          <a:p>
            <a:pPr lvl="0"/>
            <a:r>
              <a:rPr lang="en-US" dirty="0" smtClean="0"/>
              <a:t>Develops </a:t>
            </a:r>
            <a:r>
              <a:rPr lang="en-US" dirty="0"/>
              <a:t>mind-body awareness</a:t>
            </a:r>
            <a:endParaRPr lang="en-AU" dirty="0"/>
          </a:p>
          <a:p>
            <a:pPr lvl="0"/>
            <a:r>
              <a:rPr lang="en-US" dirty="0"/>
              <a:t>Increases spatial awareness </a:t>
            </a:r>
            <a:endParaRPr lang="en-AU" dirty="0"/>
          </a:p>
          <a:p>
            <a:pPr lvl="0"/>
            <a:r>
              <a:rPr lang="en-US" dirty="0"/>
              <a:t>Develops balance</a:t>
            </a:r>
            <a:endParaRPr lang="en-AU" dirty="0"/>
          </a:p>
          <a:p>
            <a:pPr lvl="0"/>
            <a:r>
              <a:rPr lang="en-US" dirty="0"/>
              <a:t>Supports development of muscle strength</a:t>
            </a:r>
            <a:endParaRPr lang="en-AU" dirty="0"/>
          </a:p>
          <a:p>
            <a:pPr lvl="0"/>
            <a:r>
              <a:rPr lang="en-US" dirty="0"/>
              <a:t>Strengthens learning and focus</a:t>
            </a:r>
            <a:endParaRPr lang="en-AU" dirty="0"/>
          </a:p>
          <a:p>
            <a:endParaRPr lang="en-US" dirty="0"/>
          </a:p>
        </p:txBody>
      </p:sp>
    </p:spTree>
    <p:extLst>
      <p:ext uri="{BB962C8B-B14F-4D97-AF65-F5344CB8AC3E}">
        <p14:creationId xmlns:p14="http://schemas.microsoft.com/office/powerpoint/2010/main" val="249518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sp>
        <p:nvSpPr>
          <p:cNvPr id="3" name="Content Placeholder 2"/>
          <p:cNvSpPr>
            <a:spLocks noGrp="1"/>
          </p:cNvSpPr>
          <p:nvPr>
            <p:ph idx="1"/>
          </p:nvPr>
        </p:nvSpPr>
        <p:spPr/>
        <p:txBody>
          <a:bodyPr>
            <a:normAutofit fontScale="92500"/>
          </a:bodyPr>
          <a:lstStyle/>
          <a:p>
            <a:r>
              <a:rPr lang="en-US" dirty="0"/>
              <a:t>The respiratory system is still developing until 8 years of </a:t>
            </a:r>
            <a:r>
              <a:rPr lang="en-US" dirty="0" smtClean="0"/>
              <a:t>age.</a:t>
            </a:r>
          </a:p>
          <a:p>
            <a:r>
              <a:rPr lang="en-US" dirty="0" smtClean="0"/>
              <a:t>Air </a:t>
            </a:r>
            <a:r>
              <a:rPr lang="en-US" dirty="0"/>
              <a:t>sacs that increase the lung’s surface area are known as </a:t>
            </a:r>
            <a:r>
              <a:rPr lang="en-US" i="1" dirty="0"/>
              <a:t>alveoli</a:t>
            </a:r>
            <a:r>
              <a:rPr lang="en-US" dirty="0"/>
              <a:t>. Research has shown that the number of alveoli will continuously increase throughout childhood and teenage years. </a:t>
            </a:r>
            <a:endParaRPr lang="en-AU" dirty="0"/>
          </a:p>
          <a:p>
            <a:r>
              <a:rPr lang="en-US" dirty="0"/>
              <a:t>For a child at rest, breathing should be quiet and effortless. Every cell in the body requires oxygen in order to </a:t>
            </a:r>
            <a:r>
              <a:rPr lang="en-US" dirty="0" smtClean="0"/>
              <a:t>function</a:t>
            </a:r>
          </a:p>
          <a:p>
            <a:r>
              <a:rPr lang="en-US" dirty="0" smtClean="0"/>
              <a:t>Healthy </a:t>
            </a:r>
            <a:r>
              <a:rPr lang="en-US" dirty="0"/>
              <a:t>breathing is essential for all other physiological functions of the body. </a:t>
            </a:r>
            <a:endParaRPr lang="en-US" dirty="0" smtClean="0"/>
          </a:p>
          <a:p>
            <a:r>
              <a:rPr lang="en-US" sz="1200" dirty="0" smtClean="0"/>
              <a:t>(</a:t>
            </a:r>
            <a:r>
              <a:rPr lang="en-US" sz="1200" dirty="0"/>
              <a:t>source Narayanan, M., </a:t>
            </a:r>
            <a:r>
              <a:rPr lang="en-US" sz="1200" dirty="0" err="1"/>
              <a:t>Owers</a:t>
            </a:r>
            <a:r>
              <a:rPr lang="en-US" sz="1200" dirty="0"/>
              <a:t>-Bradley, J., </a:t>
            </a:r>
            <a:r>
              <a:rPr lang="en-US" sz="1200" dirty="0" err="1"/>
              <a:t>Beardsmore</a:t>
            </a:r>
            <a:r>
              <a:rPr lang="en-US" sz="1200" dirty="0"/>
              <a:t>, C.S., </a:t>
            </a:r>
            <a:r>
              <a:rPr lang="en-US" sz="1200" dirty="0" err="1"/>
              <a:t>Mada</a:t>
            </a:r>
            <a:r>
              <a:rPr lang="en-US" sz="1200" dirty="0"/>
              <a:t>, M., Ball, I., </a:t>
            </a:r>
            <a:r>
              <a:rPr lang="en-US" sz="1200" dirty="0" err="1"/>
              <a:t>Garipov</a:t>
            </a:r>
            <a:r>
              <a:rPr lang="en-US" sz="1200" dirty="0"/>
              <a:t>, R., </a:t>
            </a:r>
            <a:r>
              <a:rPr lang="en-US" sz="1200" dirty="0" err="1"/>
              <a:t>Panesar</a:t>
            </a:r>
            <a:r>
              <a:rPr lang="en-US" sz="1200" dirty="0"/>
              <a:t>, K.S., </a:t>
            </a:r>
            <a:r>
              <a:rPr lang="en-US" sz="1200" dirty="0" err="1"/>
              <a:t>Kuehni</a:t>
            </a:r>
            <a:r>
              <a:rPr lang="en-US" sz="1200" dirty="0"/>
              <a:t>, C.E., </a:t>
            </a:r>
            <a:r>
              <a:rPr lang="en-US" sz="1200" dirty="0" err="1"/>
              <a:t>Spycher</a:t>
            </a:r>
            <a:r>
              <a:rPr lang="en-US" sz="1200" dirty="0"/>
              <a:t>, B.D., Williams, S.E., Silverman, M. (2012). </a:t>
            </a:r>
            <a:r>
              <a:rPr lang="en-US" sz="1200" dirty="0" err="1"/>
              <a:t>Alverolarization</a:t>
            </a:r>
            <a:r>
              <a:rPr lang="en-US" sz="1200" dirty="0"/>
              <a:t> continues during childhood and adolescence: New evidence from helium-3 magnetic resonance. </a:t>
            </a:r>
            <a:r>
              <a:rPr lang="en-US" sz="1200" i="1" dirty="0"/>
              <a:t>American Journal of Respiratory Critical Care Medicine, 185</a:t>
            </a:r>
            <a:r>
              <a:rPr lang="en-US" sz="1200" dirty="0"/>
              <a:t>(2), 186-191. doi:10.1164/rccm.201107-1348OC  )</a:t>
            </a:r>
            <a:endParaRPr lang="en-AU" sz="1200" dirty="0"/>
          </a:p>
          <a:p>
            <a:endParaRPr lang="en-US" dirty="0"/>
          </a:p>
        </p:txBody>
      </p:sp>
    </p:spTree>
    <p:extLst>
      <p:ext uri="{BB962C8B-B14F-4D97-AF65-F5344CB8AC3E}">
        <p14:creationId xmlns:p14="http://schemas.microsoft.com/office/powerpoint/2010/main" val="2506741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sp>
        <p:nvSpPr>
          <p:cNvPr id="3" name="Content Placeholder 2"/>
          <p:cNvSpPr>
            <a:spLocks noGrp="1"/>
          </p:cNvSpPr>
          <p:nvPr>
            <p:ph idx="1"/>
          </p:nvPr>
        </p:nvSpPr>
        <p:spPr/>
        <p:txBody>
          <a:bodyPr>
            <a:normAutofit lnSpcReduction="10000"/>
          </a:bodyPr>
          <a:lstStyle/>
          <a:p>
            <a:r>
              <a:rPr lang="en-US" dirty="0"/>
              <a:t>Younger children have a higher respiratory rate than adults at any level of exercise and at rest. More oxygenated blood is delivered to a child’s muscles because they generally have an excellent high level of distribution of blood throughout the body during exercise. </a:t>
            </a:r>
            <a:endParaRPr lang="en-US" dirty="0" smtClean="0"/>
          </a:p>
          <a:p>
            <a:r>
              <a:rPr lang="en-US" dirty="0"/>
              <a:t>Children at this age have a high level of susceptibility to the harmful effects of air pollution. The child’s airways and alveoli (air sacs) are still growing and responding to the environment. </a:t>
            </a:r>
            <a:endParaRPr lang="en-AU" dirty="0"/>
          </a:p>
          <a:p>
            <a:r>
              <a:rPr lang="en-US" b="1" dirty="0"/>
              <a:t>Yoga safety tip</a:t>
            </a:r>
            <a:r>
              <a:rPr lang="en-US" dirty="0"/>
              <a:t>: Instruct students to breathe through their noses so that their nose will naturally humidify the air on an inhalation to prepare their lungs for the breath. </a:t>
            </a:r>
            <a:endParaRPr lang="en-AU" dirty="0"/>
          </a:p>
          <a:p>
            <a:endParaRPr lang="en-US" dirty="0"/>
          </a:p>
        </p:txBody>
      </p:sp>
    </p:spTree>
    <p:extLst>
      <p:ext uri="{BB962C8B-B14F-4D97-AF65-F5344CB8AC3E}">
        <p14:creationId xmlns:p14="http://schemas.microsoft.com/office/powerpoint/2010/main" val="2863874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t>
            </a:r>
            <a:r>
              <a:rPr lang="en-US" dirty="0" smtClean="0"/>
              <a:t>of Yoga </a:t>
            </a:r>
            <a:r>
              <a:rPr lang="en-US" dirty="0"/>
              <a:t>to the Respiratory System</a:t>
            </a:r>
            <a:r>
              <a:rPr lang="en-AU" dirty="0"/>
              <a:t/>
            </a:r>
            <a:br>
              <a:rPr lang="en-AU"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I</a:t>
            </a:r>
            <a:r>
              <a:rPr lang="en-US" dirty="0" smtClean="0"/>
              <a:t>ncreases </a:t>
            </a:r>
            <a:r>
              <a:rPr lang="en-US" dirty="0"/>
              <a:t>the endurance and strength of the muscles of respiration which include the diaphragm, the internal intercostal and external intercostal muscles and the accessory muscles of breathing. </a:t>
            </a:r>
            <a:endParaRPr lang="en-AU" dirty="0"/>
          </a:p>
          <a:p>
            <a:pPr lvl="0"/>
            <a:r>
              <a:rPr lang="en-US" dirty="0"/>
              <a:t>Supports a child to gain control over his or her respiration and gain a higher level of awareness of the breath</a:t>
            </a:r>
            <a:endParaRPr lang="en-AU" dirty="0"/>
          </a:p>
          <a:p>
            <a:pPr lvl="0"/>
            <a:r>
              <a:rPr lang="en-US" dirty="0" err="1"/>
              <a:t>Mobilises</a:t>
            </a:r>
            <a:r>
              <a:rPr lang="en-US" dirty="0"/>
              <a:t> the lungs, which prevents the build up of secretions and chest infection. </a:t>
            </a:r>
            <a:endParaRPr lang="en-AU" dirty="0"/>
          </a:p>
          <a:p>
            <a:pPr lvl="0"/>
            <a:r>
              <a:rPr lang="en-US" dirty="0"/>
              <a:t>Increases awareness of respiratory structures</a:t>
            </a:r>
            <a:endParaRPr lang="en-AU" dirty="0"/>
          </a:p>
          <a:p>
            <a:pPr lvl="0"/>
            <a:r>
              <a:rPr lang="en-US" dirty="0"/>
              <a:t>E</a:t>
            </a:r>
            <a:r>
              <a:rPr lang="en-US" dirty="0" smtClean="0"/>
              <a:t>mpowers </a:t>
            </a:r>
            <a:r>
              <a:rPr lang="en-US" dirty="0"/>
              <a:t>children to control their stress, anxiety and inner state by controlling the breath through counting. Deeper, longer breaths can help to induce therapeutic relaxation and reduce stress. </a:t>
            </a:r>
            <a:endParaRPr lang="en-AU" dirty="0"/>
          </a:p>
          <a:p>
            <a:endParaRPr lang="en-US" dirty="0"/>
          </a:p>
        </p:txBody>
      </p:sp>
    </p:spTree>
    <p:extLst>
      <p:ext uri="{BB962C8B-B14F-4D97-AF65-F5344CB8AC3E}">
        <p14:creationId xmlns:p14="http://schemas.microsoft.com/office/powerpoint/2010/main" val="705697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Tools for the Respiratory System</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are many amazing resources available to teach children in the 5-7 year old age group how to breathe and meditate effectively. </a:t>
            </a:r>
            <a:endParaRPr lang="en-AU" dirty="0"/>
          </a:p>
          <a:p>
            <a:r>
              <a:rPr lang="en-US" dirty="0" smtClean="0"/>
              <a:t>Check out the manual accompanying this webinar for a comprehensive description of some age-appropriate pranayama tools to teach children </a:t>
            </a:r>
          </a:p>
          <a:p>
            <a:r>
              <a:rPr lang="en-US" dirty="0" smtClean="0"/>
              <a:t>Check out ‘</a:t>
            </a:r>
            <a:r>
              <a:rPr lang="en-US" b="1" dirty="0" smtClean="0"/>
              <a:t>Frog's </a:t>
            </a:r>
            <a:r>
              <a:rPr lang="en-US" b="1" dirty="0"/>
              <a:t>Breathtaking Speech: How children (and frogs) can use yoga breathing to deal with anxiety, anger and </a:t>
            </a:r>
            <a:r>
              <a:rPr lang="en-US" b="1" dirty="0" smtClean="0"/>
              <a:t>tension’ </a:t>
            </a:r>
            <a:r>
              <a:rPr lang="en-US" dirty="0" smtClean="0"/>
              <a:t>by Michael </a:t>
            </a:r>
            <a:r>
              <a:rPr lang="en-US" dirty="0" err="1" smtClean="0"/>
              <a:t>Chissick</a:t>
            </a:r>
            <a:r>
              <a:rPr lang="en-US" dirty="0" smtClean="0"/>
              <a:t> and Sarah Peacock</a:t>
            </a:r>
            <a:endParaRPr lang="en-US" dirty="0"/>
          </a:p>
        </p:txBody>
      </p:sp>
    </p:spTree>
    <p:extLst>
      <p:ext uri="{BB962C8B-B14F-4D97-AF65-F5344CB8AC3E}">
        <p14:creationId xmlns:p14="http://schemas.microsoft.com/office/powerpoint/2010/main" val="2768669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Cardiovascular System</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C</a:t>
            </a:r>
            <a:r>
              <a:rPr lang="en-US" dirty="0" smtClean="0"/>
              <a:t>onsists </a:t>
            </a:r>
            <a:r>
              <a:rPr lang="en-US" dirty="0"/>
              <a:t>of the heart, veins, arteries, capillaries and blood</a:t>
            </a:r>
            <a:r>
              <a:rPr lang="en-US" dirty="0" smtClean="0"/>
              <a:t>.</a:t>
            </a:r>
          </a:p>
          <a:p>
            <a:r>
              <a:rPr lang="en-US" dirty="0" smtClean="0"/>
              <a:t>The </a:t>
            </a:r>
            <a:r>
              <a:rPr lang="en-US" dirty="0"/>
              <a:t>heart pumps the blood throughout the body to every cell in the body in order to deliver oxygen and nutrients for all energy requirements</a:t>
            </a:r>
            <a:r>
              <a:rPr lang="en-US" dirty="0" smtClean="0"/>
              <a:t>.</a:t>
            </a:r>
          </a:p>
          <a:p>
            <a:r>
              <a:rPr lang="en-US" dirty="0"/>
              <a:t>A</a:t>
            </a:r>
            <a:r>
              <a:rPr lang="en-US" dirty="0" smtClean="0"/>
              <a:t>sana </a:t>
            </a:r>
            <a:r>
              <a:rPr lang="en-US" dirty="0"/>
              <a:t>can promote heart health in </a:t>
            </a:r>
            <a:r>
              <a:rPr lang="en-US" dirty="0" smtClean="0"/>
              <a:t>children</a:t>
            </a:r>
            <a:r>
              <a:rPr lang="en-US" dirty="0"/>
              <a:t> </a:t>
            </a:r>
            <a:r>
              <a:rPr lang="en-US" dirty="0" smtClean="0"/>
              <a:t>and reduce obesity </a:t>
            </a:r>
          </a:p>
          <a:p>
            <a:r>
              <a:rPr lang="en-US" dirty="0" smtClean="0"/>
              <a:t>It </a:t>
            </a:r>
            <a:r>
              <a:rPr lang="en-US" dirty="0"/>
              <a:t>can also improve cardiac health and fitness by reducing stress levels. Research suggests that yoga can reduce blood pressure, lower cholesterol levels, mediate blood sugar, and/or increase heart rate variability. </a:t>
            </a:r>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l="20552" r="20552"/>
          <a:stretch>
            <a:fillRect/>
          </a:stretch>
        </p:blipFill>
        <p:spPr>
          <a:prstGeom prst="rect">
            <a:avLst/>
          </a:prstGeom>
        </p:spPr>
      </p:pic>
    </p:spTree>
    <p:extLst>
      <p:ext uri="{BB962C8B-B14F-4D97-AF65-F5344CB8AC3E}">
        <p14:creationId xmlns:p14="http://schemas.microsoft.com/office/powerpoint/2010/main" val="1858812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C-V System</a:t>
            </a:r>
            <a:endParaRPr lang="en-US" dirty="0"/>
          </a:p>
        </p:txBody>
      </p:sp>
      <p:sp>
        <p:nvSpPr>
          <p:cNvPr id="3" name="Content Placeholder 2"/>
          <p:cNvSpPr>
            <a:spLocks noGrp="1"/>
          </p:cNvSpPr>
          <p:nvPr>
            <p:ph idx="1"/>
          </p:nvPr>
        </p:nvSpPr>
        <p:spPr>
          <a:xfrm>
            <a:off x="498474" y="1981200"/>
            <a:ext cx="7556313" cy="4724400"/>
          </a:xfrm>
        </p:spPr>
        <p:txBody>
          <a:bodyPr>
            <a:normAutofit/>
          </a:bodyPr>
          <a:lstStyle/>
          <a:p>
            <a:r>
              <a:rPr lang="en-US" dirty="0"/>
              <a:t>• Increases blood flow </a:t>
            </a:r>
            <a:endParaRPr lang="en-AU" dirty="0"/>
          </a:p>
          <a:p>
            <a:r>
              <a:rPr lang="en-US" dirty="0"/>
              <a:t>• Lowers blood pressure </a:t>
            </a:r>
            <a:endParaRPr lang="en-AU" dirty="0"/>
          </a:p>
          <a:p>
            <a:r>
              <a:rPr lang="en-US" dirty="0"/>
              <a:t>• Lowers cholesterol levels </a:t>
            </a:r>
            <a:endParaRPr lang="en-AU" dirty="0"/>
          </a:p>
          <a:p>
            <a:r>
              <a:rPr lang="en-US" dirty="0"/>
              <a:t>• Normalizes blood sugar </a:t>
            </a:r>
            <a:endParaRPr lang="en-AU" dirty="0"/>
          </a:p>
          <a:p>
            <a:r>
              <a:rPr lang="en-US" dirty="0"/>
              <a:t>• Increases heart rate variability </a:t>
            </a:r>
            <a:endParaRPr lang="en-AU" dirty="0"/>
          </a:p>
          <a:p>
            <a:r>
              <a:rPr lang="en-US" dirty="0"/>
              <a:t>• Lowers risk of heart disease </a:t>
            </a:r>
            <a:endParaRPr lang="en-AU" dirty="0"/>
          </a:p>
          <a:p>
            <a:endParaRPr lang="en-US" dirty="0"/>
          </a:p>
        </p:txBody>
      </p:sp>
    </p:spTree>
    <p:extLst>
      <p:ext uri="{BB962C8B-B14F-4D97-AF65-F5344CB8AC3E}">
        <p14:creationId xmlns:p14="http://schemas.microsoft.com/office/powerpoint/2010/main" val="1995360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Urinary System</a:t>
            </a:r>
            <a:endParaRPr lang="en-US" dirty="0"/>
          </a:p>
        </p:txBody>
      </p:sp>
      <p:sp>
        <p:nvSpPr>
          <p:cNvPr id="3" name="Content Placeholder 2"/>
          <p:cNvSpPr>
            <a:spLocks noGrp="1"/>
          </p:cNvSpPr>
          <p:nvPr>
            <p:ph idx="1"/>
          </p:nvPr>
        </p:nvSpPr>
        <p:spPr/>
        <p:txBody>
          <a:bodyPr>
            <a:normAutofit lnSpcReduction="10000"/>
          </a:bodyPr>
          <a:lstStyle/>
          <a:p>
            <a:r>
              <a:rPr lang="en-US" dirty="0"/>
              <a:t>Yoga asana will have the effect of increasing metabolism. This stimulates activity in the urinary system, leading younger children to want to urinate more frequently. </a:t>
            </a:r>
            <a:endParaRPr lang="en-AU" dirty="0"/>
          </a:p>
          <a:p>
            <a:r>
              <a:rPr lang="en-US" b="1" dirty="0" smtClean="0"/>
              <a:t>Yoga Teaching </a:t>
            </a:r>
            <a:r>
              <a:rPr lang="en-US" b="1" dirty="0"/>
              <a:t>tip: </a:t>
            </a:r>
            <a:r>
              <a:rPr lang="en-US" dirty="0"/>
              <a:t>instruct children to use the restroom before class to avoid accidents. Ensure you have explained where the restrooms are located at the start of class and invite children to raise their hands and ask permission when they need to go. Prevent dehydration by encouraging children to sip on their water bottles before and after class. If it’s a hot day, keep the room cool with a fan, adequate ventilation or air-conditioning if necessary and allow them to drink from their water bottles at a designated break time during class. </a:t>
            </a:r>
            <a:endParaRPr lang="en-AU" dirty="0"/>
          </a:p>
          <a:p>
            <a:endParaRPr lang="en-US" dirty="0"/>
          </a:p>
        </p:txBody>
      </p:sp>
    </p:spTree>
    <p:extLst>
      <p:ext uri="{BB962C8B-B14F-4D97-AF65-F5344CB8AC3E}">
        <p14:creationId xmlns:p14="http://schemas.microsoft.com/office/powerpoint/2010/main" val="589277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One of the most fulfilling and satisfying things about being a yoga teacher to younger children is the fun, joy and positive health and wellbeing you can introduce at such an early stage. To offer the gift of yoga at such a young age and to set a child up for lifelong health is a privilege and </a:t>
            </a:r>
            <a:r>
              <a:rPr lang="en-US" dirty="0" err="1"/>
              <a:t>honour</a:t>
            </a:r>
            <a:r>
              <a:rPr lang="en-US" dirty="0"/>
              <a:t> like no other. Enjoy the spontaneity and present moment awareness that comes so readily to children of this age group. Have fun and never forget that the seeds you plant now can help a tiny child grow into an amazing flower.  </a:t>
            </a:r>
            <a:endParaRPr lang="en-AU" dirty="0"/>
          </a:p>
          <a:p>
            <a:endParaRPr lang="en-US" dirty="0"/>
          </a:p>
        </p:txBody>
      </p:sp>
      <p:pic>
        <p:nvPicPr>
          <p:cNvPr id="5" name="Content Placeholder 4" descr="images-4.png"/>
          <p:cNvPicPr>
            <a:picLocks noGrp="1" noChangeAspect="1"/>
          </p:cNvPicPr>
          <p:nvPr>
            <p:ph sz="half" idx="14"/>
          </p:nvPr>
        </p:nvPicPr>
        <p:blipFill>
          <a:blip r:embed="rId2">
            <a:extLst>
              <a:ext uri="{28A0092B-C50C-407E-A947-70E740481C1C}">
                <a14:useLocalDpi xmlns:a14="http://schemas.microsoft.com/office/drawing/2010/main" val="0"/>
              </a:ext>
            </a:extLst>
          </a:blip>
          <a:srcRect l="-52837" r="-52837"/>
          <a:stretch>
            <a:fillRect/>
          </a:stretch>
        </p:blipFill>
        <p:spPr/>
      </p:pic>
    </p:spTree>
    <p:extLst>
      <p:ext uri="{BB962C8B-B14F-4D97-AF65-F5344CB8AC3E}">
        <p14:creationId xmlns:p14="http://schemas.microsoft.com/office/powerpoint/2010/main" val="2418138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u="sng" dirty="0">
                <a:hlinkClick r:id="rId2"/>
              </a:rPr>
              <a:t>www.LisaFitzpatrick.com.au</a:t>
            </a:r>
            <a:endParaRPr lang="en-AU" dirty="0"/>
          </a:p>
          <a:p>
            <a:pPr lvl="0"/>
            <a:r>
              <a:rPr lang="en-AU" dirty="0"/>
              <a:t>Coaching and training for conscious spiritual women</a:t>
            </a:r>
          </a:p>
          <a:p>
            <a:pPr lvl="0"/>
            <a:r>
              <a:rPr lang="en-AU" dirty="0"/>
              <a:t>Email: </a:t>
            </a:r>
            <a:r>
              <a:rPr lang="en-US" u="sng" dirty="0">
                <a:hlinkClick r:id="rId3"/>
              </a:rPr>
              <a:t>sacredwomensbusiness@yahoo.com.au</a:t>
            </a:r>
            <a:endParaRPr lang="en-AU" dirty="0"/>
          </a:p>
          <a:p>
            <a:pPr lvl="0"/>
            <a:r>
              <a:rPr lang="en-AU" dirty="0" err="1"/>
              <a:t>Instagram</a:t>
            </a:r>
            <a:r>
              <a:rPr lang="en-AU" dirty="0"/>
              <a:t> @</a:t>
            </a:r>
            <a:r>
              <a:rPr lang="en-AU" dirty="0" err="1"/>
              <a:t>sacredwomensbusiness</a:t>
            </a:r>
            <a:endParaRPr lang="en-AU" dirty="0"/>
          </a:p>
          <a:p>
            <a:pPr lvl="0"/>
            <a:r>
              <a:rPr lang="en-AU" dirty="0"/>
              <a:t>Facebook http://</a:t>
            </a:r>
            <a:r>
              <a:rPr lang="en-AU" dirty="0" err="1"/>
              <a:t>www.Facebook.com</a:t>
            </a:r>
            <a:r>
              <a:rPr lang="en-AU" dirty="0"/>
              <a:t>/</a:t>
            </a:r>
            <a:r>
              <a:rPr lang="en-AU" dirty="0" err="1"/>
              <a:t>thenewfeminineleader</a:t>
            </a:r>
            <a:r>
              <a:rPr lang="en-AU" dirty="0"/>
              <a:t> </a:t>
            </a:r>
          </a:p>
          <a:p>
            <a:pPr lvl="0"/>
            <a:r>
              <a:rPr lang="en-AU" dirty="0"/>
              <a:t>Twitter </a:t>
            </a:r>
            <a:r>
              <a:rPr lang="en-AU" dirty="0" err="1"/>
              <a:t>LisaFitzSWB</a:t>
            </a:r>
            <a:endParaRPr lang="en-AU" dirty="0"/>
          </a:p>
          <a:p>
            <a:endParaRPr lang="en-US" dirty="0"/>
          </a:p>
        </p:txBody>
      </p:sp>
      <p:pic>
        <p:nvPicPr>
          <p:cNvPr id="5" name="Content Placeholder 4"/>
          <p:cNvPicPr>
            <a:picLocks noGrp="1"/>
          </p:cNvPicPr>
          <p:nvPr>
            <p:ph sz="half" idx="2"/>
          </p:nvPr>
        </p:nvPicPr>
        <p:blipFill>
          <a:blip r:embed="rId4">
            <a:extLst>
              <a:ext uri="{28A0092B-C50C-407E-A947-70E740481C1C}">
                <a14:useLocalDpi xmlns:a14="http://schemas.microsoft.com/office/drawing/2010/main" val="0"/>
              </a:ext>
            </a:extLst>
          </a:blip>
          <a:srcRect l="20552" r="20552"/>
          <a:stretch>
            <a:fillRect/>
          </a:stretch>
        </p:blipFill>
        <p:spPr>
          <a:prstGeom prst="rect">
            <a:avLst/>
          </a:prstGeom>
        </p:spPr>
      </p:pic>
    </p:spTree>
    <p:extLst>
      <p:ext uri="{BB962C8B-B14F-4D97-AF65-F5344CB8AC3E}">
        <p14:creationId xmlns:p14="http://schemas.microsoft.com/office/powerpoint/2010/main" val="186251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a:xfrm>
            <a:off x="498475" y="1676400"/>
            <a:ext cx="7502526" cy="4449763"/>
          </a:xfrm>
        </p:spPr>
        <p:txBody>
          <a:bodyPr>
            <a:normAutofit fontScale="92500" lnSpcReduction="10000"/>
          </a:bodyPr>
          <a:lstStyle/>
          <a:p>
            <a:r>
              <a:rPr lang="en-AU" dirty="0" smtClean="0"/>
              <a:t>The </a:t>
            </a:r>
            <a:r>
              <a:rPr lang="en-AU" dirty="0"/>
              <a:t>advice contained within </a:t>
            </a:r>
            <a:r>
              <a:rPr lang="en-AU" dirty="0" smtClean="0"/>
              <a:t>this webinar </a:t>
            </a:r>
            <a:r>
              <a:rPr lang="en-AU" dirty="0"/>
              <a:t>is a very basic reference guide only. All care has been taken to ensure the material has been substantiated by the research cited. It does not substitute medical advice, nor should it support the diagnosis or treatment of disease or illness. </a:t>
            </a:r>
            <a:endParaRPr lang="en-AU" dirty="0" smtClean="0"/>
          </a:p>
          <a:p>
            <a:r>
              <a:rPr lang="en-AU" dirty="0" smtClean="0"/>
              <a:t>Please </a:t>
            </a:r>
            <a:r>
              <a:rPr lang="en-AU" dirty="0"/>
              <a:t>refer students to a qualified medical practitioner if in doubt about a child’s health. It takes many years to understand the human body. Delegating to a health professional for early intervention is one of the wisest decisions a yoga teacher can make if there is any concern about a child’s development or state of health, as the earlier the intervention is given, often the better the outcome will be.   </a:t>
            </a:r>
          </a:p>
          <a:p>
            <a:r>
              <a:rPr lang="en-US" i="1" dirty="0" smtClean="0"/>
              <a:t>There </a:t>
            </a:r>
            <a:r>
              <a:rPr lang="en-US" i="1" dirty="0"/>
              <a:t>can be no keener revelation of a society's soul than the way in which it treats its </a:t>
            </a:r>
            <a:r>
              <a:rPr lang="en-US" i="1" dirty="0" smtClean="0"/>
              <a:t>children</a:t>
            </a:r>
            <a:r>
              <a:rPr lang="en-US" i="1" dirty="0"/>
              <a:t> </a:t>
            </a:r>
            <a:r>
              <a:rPr lang="en-US" i="1" dirty="0" smtClean="0"/>
              <a:t>- </a:t>
            </a:r>
            <a:r>
              <a:rPr lang="en-US" i="1" dirty="0"/>
              <a:t>Nelson Mandela</a:t>
            </a:r>
            <a:endParaRPr lang="en-AU" i="1" dirty="0"/>
          </a:p>
          <a:p>
            <a:endParaRPr lang="en-US" dirty="0"/>
          </a:p>
        </p:txBody>
      </p:sp>
    </p:spTree>
    <p:extLst>
      <p:ext uri="{BB962C8B-B14F-4D97-AF65-F5344CB8AC3E}">
        <p14:creationId xmlns:p14="http://schemas.microsoft.com/office/powerpoint/2010/main" val="403299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Legals</a:t>
            </a:r>
            <a:r>
              <a:rPr lang="en-US" dirty="0" smtClean="0"/>
              <a:t> </a:t>
            </a:r>
            <a:endParaRPr lang="en-US" dirty="0"/>
          </a:p>
        </p:txBody>
      </p:sp>
      <p:sp>
        <p:nvSpPr>
          <p:cNvPr id="3" name="Content Placeholder 2"/>
          <p:cNvSpPr>
            <a:spLocks noGrp="1"/>
          </p:cNvSpPr>
          <p:nvPr>
            <p:ph idx="1"/>
          </p:nvPr>
        </p:nvSpPr>
        <p:spPr>
          <a:xfrm>
            <a:off x="498474" y="1219200"/>
            <a:ext cx="7556313" cy="5486400"/>
          </a:xfrm>
        </p:spPr>
        <p:txBody>
          <a:bodyPr>
            <a:normAutofit/>
          </a:bodyPr>
          <a:lstStyle/>
          <a:p>
            <a:r>
              <a:rPr lang="en-US" dirty="0" smtClean="0"/>
              <a:t>Please note that all images contained within this presentation have been sourced from the public domain</a:t>
            </a:r>
          </a:p>
          <a:p>
            <a:r>
              <a:rPr lang="en-US" dirty="0" smtClean="0"/>
              <a:t>Every care has been taken to give attribution where appropriate</a:t>
            </a:r>
          </a:p>
          <a:p>
            <a:r>
              <a:rPr lang="en-AU" dirty="0"/>
              <a:t>All rights reserved. No part of the curriculum may be reproduced or utilized in any form, electronic or mechanical, including photocopying, recording, or by any information storage and retrieval system, without written permission of Lisa Fitzpatrick, except where permitted by law. </a:t>
            </a:r>
          </a:p>
          <a:p>
            <a:r>
              <a:rPr lang="en-AU" dirty="0"/>
              <a:t>All materials and referrals to resources are provided by Lisa Fitzpatrick for informational purposes only and do not constitute medical advice or endorsements of any particular products, services, messages, organizations, or entities, or claims and representations as to their quality, content, or accuracy or merchantability or fitness for or purpose. </a:t>
            </a:r>
            <a:endParaRPr lang="en-AU" dirty="0" smtClean="0"/>
          </a:p>
          <a:p>
            <a:endParaRPr lang="en-AU" dirty="0" smtClean="0"/>
          </a:p>
          <a:p>
            <a:endParaRPr lang="en-AU" dirty="0"/>
          </a:p>
          <a:p>
            <a:endParaRPr lang="en-US" dirty="0"/>
          </a:p>
        </p:txBody>
      </p:sp>
    </p:spTree>
    <p:extLst>
      <p:ext uri="{BB962C8B-B14F-4D97-AF65-F5344CB8AC3E}">
        <p14:creationId xmlns:p14="http://schemas.microsoft.com/office/powerpoint/2010/main" val="393853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CHILD DEVELOPMENT</a:t>
            </a:r>
            <a:endParaRPr lang="en-US" dirty="0"/>
          </a:p>
        </p:txBody>
      </p:sp>
      <p:sp>
        <p:nvSpPr>
          <p:cNvPr id="3" name="Content Placeholder 2"/>
          <p:cNvSpPr>
            <a:spLocks noGrp="1"/>
          </p:cNvSpPr>
          <p:nvPr>
            <p:ph idx="1"/>
          </p:nvPr>
        </p:nvSpPr>
        <p:spPr/>
        <p:txBody>
          <a:bodyPr>
            <a:normAutofit fontScale="85000" lnSpcReduction="10000"/>
          </a:bodyPr>
          <a:lstStyle/>
          <a:p>
            <a:r>
              <a:rPr lang="en-AU" b="1" dirty="0" smtClean="0"/>
              <a:t>Understanding </a:t>
            </a:r>
            <a:r>
              <a:rPr lang="en-AU" b="1" dirty="0"/>
              <a:t>the Anatomy and Physiology of the </a:t>
            </a:r>
            <a:r>
              <a:rPr lang="en-AU" b="1" dirty="0" smtClean="0"/>
              <a:t>younger child</a:t>
            </a:r>
          </a:p>
          <a:p>
            <a:r>
              <a:rPr lang="en-AU" dirty="0" smtClean="0"/>
              <a:t>In this age </a:t>
            </a:r>
            <a:r>
              <a:rPr lang="en-AU" dirty="0"/>
              <a:t>group, the continuous and consistent growth of the child is marked by periods of rapid and accelerated growth known as ‘growth spurts’</a:t>
            </a:r>
          </a:p>
          <a:p>
            <a:r>
              <a:rPr lang="en-AU" dirty="0" smtClean="0"/>
              <a:t>Growth spurts are characterised by rapid growth, </a:t>
            </a:r>
            <a:r>
              <a:rPr lang="en-AU" dirty="0"/>
              <a:t>usually followed by periods of slower </a:t>
            </a:r>
            <a:r>
              <a:rPr lang="en-AU" dirty="0" smtClean="0"/>
              <a:t>growth. These become more and more steady as the child approaches eight years of age. </a:t>
            </a:r>
            <a:endParaRPr lang="en-AU" dirty="0"/>
          </a:p>
          <a:p>
            <a:r>
              <a:rPr lang="en-AU" dirty="0" smtClean="0"/>
              <a:t>Child </a:t>
            </a:r>
            <a:r>
              <a:rPr lang="en-AU" dirty="0"/>
              <a:t>development is influenced by multiple factors, both internal and external. It includes a vast range of biological or physical, psychological, mental, emotional, spiritual and social changes</a:t>
            </a:r>
          </a:p>
          <a:p>
            <a:r>
              <a:rPr lang="en-AU" dirty="0" smtClean="0"/>
              <a:t>Gene </a:t>
            </a:r>
            <a:r>
              <a:rPr lang="en-AU" dirty="0"/>
              <a:t>status, social, cultural, emotional, mental, nutritional and environmental influences also play a part in every child’s development</a:t>
            </a:r>
          </a:p>
          <a:p>
            <a:endParaRPr lang="en-AU" dirty="0"/>
          </a:p>
          <a:p>
            <a:endParaRPr lang="en-US" dirty="0"/>
          </a:p>
        </p:txBody>
      </p:sp>
    </p:spTree>
    <p:extLst>
      <p:ext uri="{BB962C8B-B14F-4D97-AF65-F5344CB8AC3E}">
        <p14:creationId xmlns:p14="http://schemas.microsoft.com/office/powerpoint/2010/main" val="196088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a:bodyPr>
          <a:lstStyle/>
          <a:p>
            <a:r>
              <a:rPr lang="en-AU" dirty="0" smtClean="0"/>
              <a:t>It’s </a:t>
            </a:r>
            <a:r>
              <a:rPr lang="en-AU" dirty="0"/>
              <a:t>important to remember that every child has unique characteristics and their needs are just like a fingerprint – specific to the holistic context mentioned above. </a:t>
            </a:r>
          </a:p>
          <a:p>
            <a:r>
              <a:rPr lang="en-AU" dirty="0" smtClean="0"/>
              <a:t>Every </a:t>
            </a:r>
            <a:r>
              <a:rPr lang="en-AU" dirty="0"/>
              <a:t>yoga class will be different. A child’s individual qualities as well as the group energy and dynamic on the day will need to be considered in each and every </a:t>
            </a:r>
            <a:r>
              <a:rPr lang="en-AU" dirty="0" smtClean="0"/>
              <a:t>class by you as a teacher </a:t>
            </a:r>
            <a:endParaRPr lang="en-AU" dirty="0"/>
          </a:p>
          <a:p>
            <a:r>
              <a:rPr lang="en-AU" dirty="0" smtClean="0"/>
              <a:t>Understanding </a:t>
            </a:r>
            <a:r>
              <a:rPr lang="en-AU" dirty="0"/>
              <a:t>the unique stage and features of a child’s development will support you to tailor your classes and activities to maximise their effectiveness and to ensure your activities are age appropriate</a:t>
            </a:r>
          </a:p>
          <a:p>
            <a:endParaRPr lang="en-US" dirty="0"/>
          </a:p>
        </p:txBody>
      </p:sp>
    </p:spTree>
    <p:extLst>
      <p:ext uri="{BB962C8B-B14F-4D97-AF65-F5344CB8AC3E}">
        <p14:creationId xmlns:p14="http://schemas.microsoft.com/office/powerpoint/2010/main" val="2510694068"/>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13962</TotalTime>
  <Words>5485</Words>
  <Application>Microsoft Macintosh PowerPoint</Application>
  <PresentationFormat>On-screen Show (4:3)</PresentationFormat>
  <Paragraphs>283</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Advantage</vt:lpstr>
      <vt:lpstr> Yoga Anatomy and Physiology                 - for 5-8 year olds - </vt:lpstr>
      <vt:lpstr>Welcome! </vt:lpstr>
      <vt:lpstr>Learning objectives</vt:lpstr>
      <vt:lpstr>Learning objectives</vt:lpstr>
      <vt:lpstr>Learning objectives</vt:lpstr>
      <vt:lpstr>Disclaimer </vt:lpstr>
      <vt:lpstr>Legals </vt:lpstr>
      <vt:lpstr>Introduction to CHILD DEVELOPMENT</vt:lpstr>
      <vt:lpstr>Introduction to CHILD DEVELOPMENT</vt:lpstr>
      <vt:lpstr>Introduction to CHILD DEVELOPMENT</vt:lpstr>
      <vt:lpstr>Introduction to CHILD DEVELOPMENT</vt:lpstr>
      <vt:lpstr>Introduction to CHILD DEVELOPMENT</vt:lpstr>
      <vt:lpstr>Why Learn Yoga Anatomy and Physiology for Kids?  </vt:lpstr>
      <vt:lpstr>Why Learn Yoga Anatomy and Physiology for Kids? </vt:lpstr>
      <vt:lpstr>Why Learn Yoga Anatomy and Physiology for Kids? </vt:lpstr>
      <vt:lpstr>The Skeletal System </vt:lpstr>
      <vt:lpstr>The Skeletal System</vt:lpstr>
      <vt:lpstr>The Skeletal System</vt:lpstr>
      <vt:lpstr>Growth Plates </vt:lpstr>
      <vt:lpstr>Growth Plates</vt:lpstr>
      <vt:lpstr>Greenstick Fractures</vt:lpstr>
      <vt:lpstr>Skeletal Alignment</vt:lpstr>
      <vt:lpstr>Hand Dominance &amp; Symmetry</vt:lpstr>
      <vt:lpstr>Joints </vt:lpstr>
      <vt:lpstr>Ligaments</vt:lpstr>
      <vt:lpstr>Proportions</vt:lpstr>
      <vt:lpstr>The Spine</vt:lpstr>
      <vt:lpstr>The Neck</vt:lpstr>
      <vt:lpstr>Safety for the Skeletal System of Under 8 year olds </vt:lpstr>
      <vt:lpstr>Safety for the Skeletal System of Under 8 year olds </vt:lpstr>
      <vt:lpstr>Benefits of Yoga for the Skeletal System </vt:lpstr>
      <vt:lpstr>Benefits of Yoga for the Skeletal System </vt:lpstr>
      <vt:lpstr>The Nervous System</vt:lpstr>
      <vt:lpstr>The Nervous System</vt:lpstr>
      <vt:lpstr>The Corpus Callosum</vt:lpstr>
      <vt:lpstr>Milestones  </vt:lpstr>
      <vt:lpstr>Stress</vt:lpstr>
      <vt:lpstr>The Autonomic Nervous System</vt:lpstr>
      <vt:lpstr>The Sympathetic Nervous System</vt:lpstr>
      <vt:lpstr>The Stress Response</vt:lpstr>
      <vt:lpstr>The Parasympathetic Nervous System</vt:lpstr>
      <vt:lpstr>The Parasympathetic Nervous System</vt:lpstr>
      <vt:lpstr>Benefits of Yoga for the Nervous System</vt:lpstr>
      <vt:lpstr>Benefits of Yoga for the Nervous System</vt:lpstr>
      <vt:lpstr>Yoga tools to support the nervous system for children </vt:lpstr>
      <vt:lpstr>Yoga tools to support the nervous system for children </vt:lpstr>
      <vt:lpstr>Parasympathic Nervous System</vt:lpstr>
      <vt:lpstr>The Muscular System &amp; Motor Development  </vt:lpstr>
      <vt:lpstr>Motor Development</vt:lpstr>
      <vt:lpstr>Benefits of Yoga to the Neuro-muscular system</vt:lpstr>
      <vt:lpstr>The Respiratory System</vt:lpstr>
      <vt:lpstr>The Respiratory System</vt:lpstr>
      <vt:lpstr>Benefits of Yoga to the Respiratory System </vt:lpstr>
      <vt:lpstr>Yoga Tools for the Respiratory System</vt:lpstr>
      <vt:lpstr>The Cardiovascular System</vt:lpstr>
      <vt:lpstr>Benefits of Yoga for the C-V System</vt:lpstr>
      <vt:lpstr>The Urinary System</vt:lpstr>
      <vt:lpstr>Conclusion</vt:lpstr>
      <vt:lpstr>About the Presenter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for Yogis</dc:title>
  <dc:creator>Lisa</dc:creator>
  <cp:lastModifiedBy>Lisa Fitzpatrick</cp:lastModifiedBy>
  <cp:revision>160</cp:revision>
  <dcterms:created xsi:type="dcterms:W3CDTF">2010-06-21T10:08:12Z</dcterms:created>
  <dcterms:modified xsi:type="dcterms:W3CDTF">2019-03-27T09:22:49Z</dcterms:modified>
</cp:coreProperties>
</file>