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3" r:id="rId3"/>
    <p:sldId id="340" r:id="rId4"/>
    <p:sldId id="336" r:id="rId5"/>
    <p:sldId id="341" r:id="rId6"/>
    <p:sldId id="342" r:id="rId7"/>
    <p:sldId id="343" r:id="rId8"/>
    <p:sldId id="344" r:id="rId9"/>
    <p:sldId id="345" r:id="rId10"/>
    <p:sldId id="346" r:id="rId11"/>
    <p:sldId id="33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68" d="100"/>
          <a:sy n="68" d="100"/>
        </p:scale>
        <p:origin x="67" y="14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BA2F6-F5AD-4C4E-BFA6-B0F41AD7BB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028DAB-22A4-4936-B9EC-852A9CDB1A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1F3426-1F54-454C-8390-38C7ED845C82}"/>
              </a:ext>
            </a:extLst>
          </p:cNvPr>
          <p:cNvSpPr>
            <a:spLocks noGrp="1"/>
          </p:cNvSpPr>
          <p:nvPr>
            <p:ph type="dt" sz="half" idx="10"/>
          </p:nvPr>
        </p:nvSpPr>
        <p:spPr/>
        <p:txBody>
          <a:bodyPr/>
          <a:lstStyle/>
          <a:p>
            <a:fld id="{A64B440E-E443-4694-8DFE-C91233FECF8D}" type="datetimeFigureOut">
              <a:rPr lang="en-US" smtClean="0"/>
              <a:t>2022-05-11</a:t>
            </a:fld>
            <a:endParaRPr lang="en-US"/>
          </a:p>
        </p:txBody>
      </p:sp>
      <p:sp>
        <p:nvSpPr>
          <p:cNvPr id="5" name="Footer Placeholder 4">
            <a:extLst>
              <a:ext uri="{FF2B5EF4-FFF2-40B4-BE49-F238E27FC236}">
                <a16:creationId xmlns:a16="http://schemas.microsoft.com/office/drawing/2014/main" id="{F5CA6918-A02F-4E5C-A5E1-B2E4F8C746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9982E-EFB0-430A-A160-ABDA5EBC7C2F}"/>
              </a:ext>
            </a:extLst>
          </p:cNvPr>
          <p:cNvSpPr>
            <a:spLocks noGrp="1"/>
          </p:cNvSpPr>
          <p:nvPr>
            <p:ph type="sldNum" sz="quarter" idx="12"/>
          </p:nvPr>
        </p:nvSpPr>
        <p:spPr/>
        <p:txBody>
          <a:bodyPr/>
          <a:lstStyle/>
          <a:p>
            <a:fld id="{86C2D252-E541-4AF3-8923-19404A0FEB51}" type="slidenum">
              <a:rPr lang="en-US" smtClean="0"/>
              <a:t>‹#›</a:t>
            </a:fld>
            <a:endParaRPr lang="en-US"/>
          </a:p>
        </p:txBody>
      </p:sp>
    </p:spTree>
    <p:extLst>
      <p:ext uri="{BB962C8B-B14F-4D97-AF65-F5344CB8AC3E}">
        <p14:creationId xmlns:p14="http://schemas.microsoft.com/office/powerpoint/2010/main" val="4121799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D4729-C51C-45BF-B685-AF6EA2B6D1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BB00A6-185D-40A2-9ECA-E520F8734C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9652F-F57A-417E-B879-CFB1D4E5FB29}"/>
              </a:ext>
            </a:extLst>
          </p:cNvPr>
          <p:cNvSpPr>
            <a:spLocks noGrp="1"/>
          </p:cNvSpPr>
          <p:nvPr>
            <p:ph type="dt" sz="half" idx="10"/>
          </p:nvPr>
        </p:nvSpPr>
        <p:spPr/>
        <p:txBody>
          <a:bodyPr/>
          <a:lstStyle/>
          <a:p>
            <a:fld id="{A64B440E-E443-4694-8DFE-C91233FECF8D}" type="datetimeFigureOut">
              <a:rPr lang="en-US" smtClean="0"/>
              <a:t>2022-05-11</a:t>
            </a:fld>
            <a:endParaRPr lang="en-US"/>
          </a:p>
        </p:txBody>
      </p:sp>
      <p:sp>
        <p:nvSpPr>
          <p:cNvPr id="5" name="Footer Placeholder 4">
            <a:extLst>
              <a:ext uri="{FF2B5EF4-FFF2-40B4-BE49-F238E27FC236}">
                <a16:creationId xmlns:a16="http://schemas.microsoft.com/office/drawing/2014/main" id="{09064070-2D11-4F5B-9C1B-E08D05973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F0D59-BC72-41B3-83C1-AB122F0A8131}"/>
              </a:ext>
            </a:extLst>
          </p:cNvPr>
          <p:cNvSpPr>
            <a:spLocks noGrp="1"/>
          </p:cNvSpPr>
          <p:nvPr>
            <p:ph type="sldNum" sz="quarter" idx="12"/>
          </p:nvPr>
        </p:nvSpPr>
        <p:spPr/>
        <p:txBody>
          <a:bodyPr/>
          <a:lstStyle/>
          <a:p>
            <a:fld id="{86C2D252-E541-4AF3-8923-19404A0FEB51}" type="slidenum">
              <a:rPr lang="en-US" smtClean="0"/>
              <a:t>‹#›</a:t>
            </a:fld>
            <a:endParaRPr lang="en-US"/>
          </a:p>
        </p:txBody>
      </p:sp>
    </p:spTree>
    <p:extLst>
      <p:ext uri="{BB962C8B-B14F-4D97-AF65-F5344CB8AC3E}">
        <p14:creationId xmlns:p14="http://schemas.microsoft.com/office/powerpoint/2010/main" val="332337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9530CC-4465-4ACE-825F-AB14E17142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93B01E-B6BF-4FBC-98E6-0347C275B5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56070E-25A6-4BB5-A9FC-CB49C8A288CE}"/>
              </a:ext>
            </a:extLst>
          </p:cNvPr>
          <p:cNvSpPr>
            <a:spLocks noGrp="1"/>
          </p:cNvSpPr>
          <p:nvPr>
            <p:ph type="dt" sz="half" idx="10"/>
          </p:nvPr>
        </p:nvSpPr>
        <p:spPr/>
        <p:txBody>
          <a:bodyPr/>
          <a:lstStyle/>
          <a:p>
            <a:fld id="{A64B440E-E443-4694-8DFE-C91233FECF8D}" type="datetimeFigureOut">
              <a:rPr lang="en-US" smtClean="0"/>
              <a:t>2022-05-11</a:t>
            </a:fld>
            <a:endParaRPr lang="en-US"/>
          </a:p>
        </p:txBody>
      </p:sp>
      <p:sp>
        <p:nvSpPr>
          <p:cNvPr id="5" name="Footer Placeholder 4">
            <a:extLst>
              <a:ext uri="{FF2B5EF4-FFF2-40B4-BE49-F238E27FC236}">
                <a16:creationId xmlns:a16="http://schemas.microsoft.com/office/drawing/2014/main" id="{579A8B41-4F2E-49D7-B5B0-ED5A74A50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FEAC0-FB29-4A9A-B562-58C64F58A56F}"/>
              </a:ext>
            </a:extLst>
          </p:cNvPr>
          <p:cNvSpPr>
            <a:spLocks noGrp="1"/>
          </p:cNvSpPr>
          <p:nvPr>
            <p:ph type="sldNum" sz="quarter" idx="12"/>
          </p:nvPr>
        </p:nvSpPr>
        <p:spPr/>
        <p:txBody>
          <a:bodyPr/>
          <a:lstStyle/>
          <a:p>
            <a:fld id="{86C2D252-E541-4AF3-8923-19404A0FEB51}" type="slidenum">
              <a:rPr lang="en-US" smtClean="0"/>
              <a:t>‹#›</a:t>
            </a:fld>
            <a:endParaRPr lang="en-US"/>
          </a:p>
        </p:txBody>
      </p:sp>
    </p:spTree>
    <p:extLst>
      <p:ext uri="{BB962C8B-B14F-4D97-AF65-F5344CB8AC3E}">
        <p14:creationId xmlns:p14="http://schemas.microsoft.com/office/powerpoint/2010/main" val="54273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C44BB-F3E0-4CE2-BC96-F18501AD09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1E4B6B-9C4C-481D-A986-FF283BCD75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BA2FAB-2FF3-48E0-9C61-ED253B9F0867}"/>
              </a:ext>
            </a:extLst>
          </p:cNvPr>
          <p:cNvSpPr>
            <a:spLocks noGrp="1"/>
          </p:cNvSpPr>
          <p:nvPr>
            <p:ph type="dt" sz="half" idx="10"/>
          </p:nvPr>
        </p:nvSpPr>
        <p:spPr/>
        <p:txBody>
          <a:bodyPr/>
          <a:lstStyle/>
          <a:p>
            <a:fld id="{A64B440E-E443-4694-8DFE-C91233FECF8D}" type="datetimeFigureOut">
              <a:rPr lang="en-US" smtClean="0"/>
              <a:t>2022-05-11</a:t>
            </a:fld>
            <a:endParaRPr lang="en-US"/>
          </a:p>
        </p:txBody>
      </p:sp>
      <p:sp>
        <p:nvSpPr>
          <p:cNvPr id="5" name="Footer Placeholder 4">
            <a:extLst>
              <a:ext uri="{FF2B5EF4-FFF2-40B4-BE49-F238E27FC236}">
                <a16:creationId xmlns:a16="http://schemas.microsoft.com/office/drawing/2014/main" id="{C6645E16-9A6B-4DCB-AD52-3BB2BAB3A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991B5-F024-45B9-9D08-CB1518480AD7}"/>
              </a:ext>
            </a:extLst>
          </p:cNvPr>
          <p:cNvSpPr>
            <a:spLocks noGrp="1"/>
          </p:cNvSpPr>
          <p:nvPr>
            <p:ph type="sldNum" sz="quarter" idx="12"/>
          </p:nvPr>
        </p:nvSpPr>
        <p:spPr/>
        <p:txBody>
          <a:bodyPr/>
          <a:lstStyle/>
          <a:p>
            <a:fld id="{86C2D252-E541-4AF3-8923-19404A0FEB51}" type="slidenum">
              <a:rPr lang="en-US" smtClean="0"/>
              <a:t>‹#›</a:t>
            </a:fld>
            <a:endParaRPr lang="en-US"/>
          </a:p>
        </p:txBody>
      </p:sp>
    </p:spTree>
    <p:extLst>
      <p:ext uri="{BB962C8B-B14F-4D97-AF65-F5344CB8AC3E}">
        <p14:creationId xmlns:p14="http://schemas.microsoft.com/office/powerpoint/2010/main" val="424959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92381-8FBE-44C4-BA17-147397B753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131E0B-9A55-402B-BC0D-65EC6FD559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1672CD-636A-48C1-B5E9-1C5FD348268D}"/>
              </a:ext>
            </a:extLst>
          </p:cNvPr>
          <p:cNvSpPr>
            <a:spLocks noGrp="1"/>
          </p:cNvSpPr>
          <p:nvPr>
            <p:ph type="dt" sz="half" idx="10"/>
          </p:nvPr>
        </p:nvSpPr>
        <p:spPr/>
        <p:txBody>
          <a:bodyPr/>
          <a:lstStyle/>
          <a:p>
            <a:fld id="{A64B440E-E443-4694-8DFE-C91233FECF8D}" type="datetimeFigureOut">
              <a:rPr lang="en-US" smtClean="0"/>
              <a:t>2022-05-11</a:t>
            </a:fld>
            <a:endParaRPr lang="en-US"/>
          </a:p>
        </p:txBody>
      </p:sp>
      <p:sp>
        <p:nvSpPr>
          <p:cNvPr id="5" name="Footer Placeholder 4">
            <a:extLst>
              <a:ext uri="{FF2B5EF4-FFF2-40B4-BE49-F238E27FC236}">
                <a16:creationId xmlns:a16="http://schemas.microsoft.com/office/drawing/2014/main" id="{B2063E2B-F85B-4E7D-85AE-E9FAA1744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2E9CA-CBA2-4D73-98AE-324D133E8A4C}"/>
              </a:ext>
            </a:extLst>
          </p:cNvPr>
          <p:cNvSpPr>
            <a:spLocks noGrp="1"/>
          </p:cNvSpPr>
          <p:nvPr>
            <p:ph type="sldNum" sz="quarter" idx="12"/>
          </p:nvPr>
        </p:nvSpPr>
        <p:spPr/>
        <p:txBody>
          <a:bodyPr/>
          <a:lstStyle/>
          <a:p>
            <a:fld id="{86C2D252-E541-4AF3-8923-19404A0FEB51}" type="slidenum">
              <a:rPr lang="en-US" smtClean="0"/>
              <a:t>‹#›</a:t>
            </a:fld>
            <a:endParaRPr lang="en-US"/>
          </a:p>
        </p:txBody>
      </p:sp>
    </p:spTree>
    <p:extLst>
      <p:ext uri="{BB962C8B-B14F-4D97-AF65-F5344CB8AC3E}">
        <p14:creationId xmlns:p14="http://schemas.microsoft.com/office/powerpoint/2010/main" val="3928634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4F8E-7E81-4FE0-91B3-6654BF218B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618902-DCED-4972-A5CE-279B6356FF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A0FF8C-7062-4F7C-B0D0-37E4344659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1C1FDE-DDAB-42D6-B5F3-429A036FAF65}"/>
              </a:ext>
            </a:extLst>
          </p:cNvPr>
          <p:cNvSpPr>
            <a:spLocks noGrp="1"/>
          </p:cNvSpPr>
          <p:nvPr>
            <p:ph type="dt" sz="half" idx="10"/>
          </p:nvPr>
        </p:nvSpPr>
        <p:spPr/>
        <p:txBody>
          <a:bodyPr/>
          <a:lstStyle/>
          <a:p>
            <a:fld id="{A64B440E-E443-4694-8DFE-C91233FECF8D}" type="datetimeFigureOut">
              <a:rPr lang="en-US" smtClean="0"/>
              <a:t>2022-05-11</a:t>
            </a:fld>
            <a:endParaRPr lang="en-US"/>
          </a:p>
        </p:txBody>
      </p:sp>
      <p:sp>
        <p:nvSpPr>
          <p:cNvPr id="6" name="Footer Placeholder 5">
            <a:extLst>
              <a:ext uri="{FF2B5EF4-FFF2-40B4-BE49-F238E27FC236}">
                <a16:creationId xmlns:a16="http://schemas.microsoft.com/office/drawing/2014/main" id="{D6302E5C-3EC3-44F8-AEAE-882507CE99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B4F611-A47F-4B56-9694-82D6A917DB95}"/>
              </a:ext>
            </a:extLst>
          </p:cNvPr>
          <p:cNvSpPr>
            <a:spLocks noGrp="1"/>
          </p:cNvSpPr>
          <p:nvPr>
            <p:ph type="sldNum" sz="quarter" idx="12"/>
          </p:nvPr>
        </p:nvSpPr>
        <p:spPr/>
        <p:txBody>
          <a:bodyPr/>
          <a:lstStyle/>
          <a:p>
            <a:fld id="{86C2D252-E541-4AF3-8923-19404A0FEB51}" type="slidenum">
              <a:rPr lang="en-US" smtClean="0"/>
              <a:t>‹#›</a:t>
            </a:fld>
            <a:endParaRPr lang="en-US"/>
          </a:p>
        </p:txBody>
      </p:sp>
    </p:spTree>
    <p:extLst>
      <p:ext uri="{BB962C8B-B14F-4D97-AF65-F5344CB8AC3E}">
        <p14:creationId xmlns:p14="http://schemas.microsoft.com/office/powerpoint/2010/main" val="2261324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2CD04-4C51-4E46-8243-CE17CD5E50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E1FD0F-D2BF-4DC7-9DD3-F0D1B929B0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237958-AE47-44D5-A0C5-7C8CC2A0C8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ADCED3-FA9A-462D-A528-E90D8EEE27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944920-CBFA-413A-8F97-36E6190E67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FB98E0-F885-46DB-A55A-0FBFAB23D462}"/>
              </a:ext>
            </a:extLst>
          </p:cNvPr>
          <p:cNvSpPr>
            <a:spLocks noGrp="1"/>
          </p:cNvSpPr>
          <p:nvPr>
            <p:ph type="dt" sz="half" idx="10"/>
          </p:nvPr>
        </p:nvSpPr>
        <p:spPr/>
        <p:txBody>
          <a:bodyPr/>
          <a:lstStyle/>
          <a:p>
            <a:fld id="{A64B440E-E443-4694-8DFE-C91233FECF8D}" type="datetimeFigureOut">
              <a:rPr lang="en-US" smtClean="0"/>
              <a:t>2022-05-11</a:t>
            </a:fld>
            <a:endParaRPr lang="en-US"/>
          </a:p>
        </p:txBody>
      </p:sp>
      <p:sp>
        <p:nvSpPr>
          <p:cNvPr id="8" name="Footer Placeholder 7">
            <a:extLst>
              <a:ext uri="{FF2B5EF4-FFF2-40B4-BE49-F238E27FC236}">
                <a16:creationId xmlns:a16="http://schemas.microsoft.com/office/drawing/2014/main" id="{E57D2103-5579-414E-8C5B-4B8D70B720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A3EBC3-7050-4752-9750-869572FF3A7B}"/>
              </a:ext>
            </a:extLst>
          </p:cNvPr>
          <p:cNvSpPr>
            <a:spLocks noGrp="1"/>
          </p:cNvSpPr>
          <p:nvPr>
            <p:ph type="sldNum" sz="quarter" idx="12"/>
          </p:nvPr>
        </p:nvSpPr>
        <p:spPr/>
        <p:txBody>
          <a:bodyPr/>
          <a:lstStyle/>
          <a:p>
            <a:fld id="{86C2D252-E541-4AF3-8923-19404A0FEB51}" type="slidenum">
              <a:rPr lang="en-US" smtClean="0"/>
              <a:t>‹#›</a:t>
            </a:fld>
            <a:endParaRPr lang="en-US"/>
          </a:p>
        </p:txBody>
      </p:sp>
    </p:spTree>
    <p:extLst>
      <p:ext uri="{BB962C8B-B14F-4D97-AF65-F5344CB8AC3E}">
        <p14:creationId xmlns:p14="http://schemas.microsoft.com/office/powerpoint/2010/main" val="1069122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7F1B-8488-4C31-B3DA-86BA224011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396055-3AE7-4B33-896E-3F2116475046}"/>
              </a:ext>
            </a:extLst>
          </p:cNvPr>
          <p:cNvSpPr>
            <a:spLocks noGrp="1"/>
          </p:cNvSpPr>
          <p:nvPr>
            <p:ph type="dt" sz="half" idx="10"/>
          </p:nvPr>
        </p:nvSpPr>
        <p:spPr/>
        <p:txBody>
          <a:bodyPr/>
          <a:lstStyle/>
          <a:p>
            <a:fld id="{A64B440E-E443-4694-8DFE-C91233FECF8D}" type="datetimeFigureOut">
              <a:rPr lang="en-US" smtClean="0"/>
              <a:t>2022-05-11</a:t>
            </a:fld>
            <a:endParaRPr lang="en-US"/>
          </a:p>
        </p:txBody>
      </p:sp>
      <p:sp>
        <p:nvSpPr>
          <p:cNvPr id="4" name="Footer Placeholder 3">
            <a:extLst>
              <a:ext uri="{FF2B5EF4-FFF2-40B4-BE49-F238E27FC236}">
                <a16:creationId xmlns:a16="http://schemas.microsoft.com/office/drawing/2014/main" id="{DB0CE6B1-8A4B-4C36-B703-D907B7FEBF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54FD33-101B-4945-B9E2-4A574BC7C034}"/>
              </a:ext>
            </a:extLst>
          </p:cNvPr>
          <p:cNvSpPr>
            <a:spLocks noGrp="1"/>
          </p:cNvSpPr>
          <p:nvPr>
            <p:ph type="sldNum" sz="quarter" idx="12"/>
          </p:nvPr>
        </p:nvSpPr>
        <p:spPr/>
        <p:txBody>
          <a:bodyPr/>
          <a:lstStyle/>
          <a:p>
            <a:fld id="{86C2D252-E541-4AF3-8923-19404A0FEB51}" type="slidenum">
              <a:rPr lang="en-US" smtClean="0"/>
              <a:t>‹#›</a:t>
            </a:fld>
            <a:endParaRPr lang="en-US"/>
          </a:p>
        </p:txBody>
      </p:sp>
    </p:spTree>
    <p:extLst>
      <p:ext uri="{BB962C8B-B14F-4D97-AF65-F5344CB8AC3E}">
        <p14:creationId xmlns:p14="http://schemas.microsoft.com/office/powerpoint/2010/main" val="129869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BA218C-4D69-4B77-B8FE-FD4CF6276CD7}"/>
              </a:ext>
            </a:extLst>
          </p:cNvPr>
          <p:cNvSpPr>
            <a:spLocks noGrp="1"/>
          </p:cNvSpPr>
          <p:nvPr>
            <p:ph type="dt" sz="half" idx="10"/>
          </p:nvPr>
        </p:nvSpPr>
        <p:spPr/>
        <p:txBody>
          <a:bodyPr/>
          <a:lstStyle/>
          <a:p>
            <a:fld id="{A64B440E-E443-4694-8DFE-C91233FECF8D}" type="datetimeFigureOut">
              <a:rPr lang="en-US" smtClean="0"/>
              <a:t>2022-05-11</a:t>
            </a:fld>
            <a:endParaRPr lang="en-US"/>
          </a:p>
        </p:txBody>
      </p:sp>
      <p:sp>
        <p:nvSpPr>
          <p:cNvPr id="3" name="Footer Placeholder 2">
            <a:extLst>
              <a:ext uri="{FF2B5EF4-FFF2-40B4-BE49-F238E27FC236}">
                <a16:creationId xmlns:a16="http://schemas.microsoft.com/office/drawing/2014/main" id="{44265A85-FF87-4845-A670-653B8EA464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86EAF3-0401-4065-B166-2B0DFB6BA89F}"/>
              </a:ext>
            </a:extLst>
          </p:cNvPr>
          <p:cNvSpPr>
            <a:spLocks noGrp="1"/>
          </p:cNvSpPr>
          <p:nvPr>
            <p:ph type="sldNum" sz="quarter" idx="12"/>
          </p:nvPr>
        </p:nvSpPr>
        <p:spPr/>
        <p:txBody>
          <a:bodyPr/>
          <a:lstStyle/>
          <a:p>
            <a:fld id="{86C2D252-E541-4AF3-8923-19404A0FEB51}" type="slidenum">
              <a:rPr lang="en-US" smtClean="0"/>
              <a:t>‹#›</a:t>
            </a:fld>
            <a:endParaRPr lang="en-US"/>
          </a:p>
        </p:txBody>
      </p:sp>
    </p:spTree>
    <p:extLst>
      <p:ext uri="{BB962C8B-B14F-4D97-AF65-F5344CB8AC3E}">
        <p14:creationId xmlns:p14="http://schemas.microsoft.com/office/powerpoint/2010/main" val="1014906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38B3B-6289-449E-B888-90611B569F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F09941-4C77-4E8E-805C-0B92498FBB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C9EE9A-C2C5-45CB-AD90-477D6D0B5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C242C-BBDF-4F0C-B497-8E1A5F6E1E1B}"/>
              </a:ext>
            </a:extLst>
          </p:cNvPr>
          <p:cNvSpPr>
            <a:spLocks noGrp="1"/>
          </p:cNvSpPr>
          <p:nvPr>
            <p:ph type="dt" sz="half" idx="10"/>
          </p:nvPr>
        </p:nvSpPr>
        <p:spPr/>
        <p:txBody>
          <a:bodyPr/>
          <a:lstStyle/>
          <a:p>
            <a:fld id="{A64B440E-E443-4694-8DFE-C91233FECF8D}" type="datetimeFigureOut">
              <a:rPr lang="en-US" smtClean="0"/>
              <a:t>2022-05-11</a:t>
            </a:fld>
            <a:endParaRPr lang="en-US"/>
          </a:p>
        </p:txBody>
      </p:sp>
      <p:sp>
        <p:nvSpPr>
          <p:cNvPr id="6" name="Footer Placeholder 5">
            <a:extLst>
              <a:ext uri="{FF2B5EF4-FFF2-40B4-BE49-F238E27FC236}">
                <a16:creationId xmlns:a16="http://schemas.microsoft.com/office/drawing/2014/main" id="{D52EDCD1-0B09-407A-8221-67A07EB0B0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B8F4B1-7179-47B9-86C8-D0FD54D8C7F6}"/>
              </a:ext>
            </a:extLst>
          </p:cNvPr>
          <p:cNvSpPr>
            <a:spLocks noGrp="1"/>
          </p:cNvSpPr>
          <p:nvPr>
            <p:ph type="sldNum" sz="quarter" idx="12"/>
          </p:nvPr>
        </p:nvSpPr>
        <p:spPr/>
        <p:txBody>
          <a:bodyPr/>
          <a:lstStyle/>
          <a:p>
            <a:fld id="{86C2D252-E541-4AF3-8923-19404A0FEB51}" type="slidenum">
              <a:rPr lang="en-US" smtClean="0"/>
              <a:t>‹#›</a:t>
            </a:fld>
            <a:endParaRPr lang="en-US"/>
          </a:p>
        </p:txBody>
      </p:sp>
    </p:spTree>
    <p:extLst>
      <p:ext uri="{BB962C8B-B14F-4D97-AF65-F5344CB8AC3E}">
        <p14:creationId xmlns:p14="http://schemas.microsoft.com/office/powerpoint/2010/main" val="182838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F2E7-0987-4D04-A219-2ECAF79A2A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56E884-B33D-494B-9A75-09A6D9EF9C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1799FB-C866-4392-9B04-2AA2A1039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8A5D7-9FA3-4824-915B-8D0983230BC4}"/>
              </a:ext>
            </a:extLst>
          </p:cNvPr>
          <p:cNvSpPr>
            <a:spLocks noGrp="1"/>
          </p:cNvSpPr>
          <p:nvPr>
            <p:ph type="dt" sz="half" idx="10"/>
          </p:nvPr>
        </p:nvSpPr>
        <p:spPr/>
        <p:txBody>
          <a:bodyPr/>
          <a:lstStyle/>
          <a:p>
            <a:fld id="{A64B440E-E443-4694-8DFE-C91233FECF8D}" type="datetimeFigureOut">
              <a:rPr lang="en-US" smtClean="0"/>
              <a:t>2022-05-11</a:t>
            </a:fld>
            <a:endParaRPr lang="en-US"/>
          </a:p>
        </p:txBody>
      </p:sp>
      <p:sp>
        <p:nvSpPr>
          <p:cNvPr id="6" name="Footer Placeholder 5">
            <a:extLst>
              <a:ext uri="{FF2B5EF4-FFF2-40B4-BE49-F238E27FC236}">
                <a16:creationId xmlns:a16="http://schemas.microsoft.com/office/drawing/2014/main" id="{CFE3E260-CE23-4639-8079-AB2544FB8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583BA-6905-4783-8A93-43F62198EE07}"/>
              </a:ext>
            </a:extLst>
          </p:cNvPr>
          <p:cNvSpPr>
            <a:spLocks noGrp="1"/>
          </p:cNvSpPr>
          <p:nvPr>
            <p:ph type="sldNum" sz="quarter" idx="12"/>
          </p:nvPr>
        </p:nvSpPr>
        <p:spPr/>
        <p:txBody>
          <a:bodyPr/>
          <a:lstStyle/>
          <a:p>
            <a:fld id="{86C2D252-E541-4AF3-8923-19404A0FEB51}" type="slidenum">
              <a:rPr lang="en-US" smtClean="0"/>
              <a:t>‹#›</a:t>
            </a:fld>
            <a:endParaRPr lang="en-US"/>
          </a:p>
        </p:txBody>
      </p:sp>
    </p:spTree>
    <p:extLst>
      <p:ext uri="{BB962C8B-B14F-4D97-AF65-F5344CB8AC3E}">
        <p14:creationId xmlns:p14="http://schemas.microsoft.com/office/powerpoint/2010/main" val="3076033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BB6B8A-E41D-4B0B-9201-9C27773251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2CAC03-EAD7-4514-B90E-8A3D222CA9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D6123-3D5A-4C89-8783-9DB6B86DB0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B440E-E443-4694-8DFE-C91233FECF8D}" type="datetimeFigureOut">
              <a:rPr lang="en-US" smtClean="0"/>
              <a:t>2022-05-11</a:t>
            </a:fld>
            <a:endParaRPr lang="en-US"/>
          </a:p>
        </p:txBody>
      </p:sp>
      <p:sp>
        <p:nvSpPr>
          <p:cNvPr id="5" name="Footer Placeholder 4">
            <a:extLst>
              <a:ext uri="{FF2B5EF4-FFF2-40B4-BE49-F238E27FC236}">
                <a16:creationId xmlns:a16="http://schemas.microsoft.com/office/drawing/2014/main" id="{6DA2F760-8027-45D1-87C6-F8E117B7E9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7E1264-C56A-43E4-9E7A-E9F5833759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2D252-E541-4AF3-8923-19404A0FEB51}" type="slidenum">
              <a:rPr lang="en-US" smtClean="0"/>
              <a:t>‹#›</a:t>
            </a:fld>
            <a:endParaRPr lang="en-US"/>
          </a:p>
        </p:txBody>
      </p:sp>
    </p:spTree>
    <p:extLst>
      <p:ext uri="{BB962C8B-B14F-4D97-AF65-F5344CB8AC3E}">
        <p14:creationId xmlns:p14="http://schemas.microsoft.com/office/powerpoint/2010/main" val="4160998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790CE-5B93-4B6D-9A31-EC5A2B6A7894}"/>
              </a:ext>
            </a:extLst>
          </p:cNvPr>
          <p:cNvSpPr>
            <a:spLocks noGrp="1"/>
          </p:cNvSpPr>
          <p:nvPr>
            <p:ph type="ctrTitle"/>
          </p:nvPr>
        </p:nvSpPr>
        <p:spPr/>
        <p:txBody>
          <a:bodyPr>
            <a:normAutofit/>
          </a:bodyPr>
          <a:lstStyle/>
          <a:p>
            <a:r>
              <a:rPr lang="en-US" b="0" i="0" dirty="0">
                <a:solidFill>
                  <a:srgbClr val="000000"/>
                </a:solidFill>
                <a:effectLst/>
                <a:latin typeface="Corbel" panose="020B0503020204020204" pitchFamily="34" charset="0"/>
              </a:rPr>
              <a:t>Carrying Data Over an</a:t>
            </a:r>
            <a:br>
              <a:rPr lang="en-US" b="0" i="0" dirty="0">
                <a:solidFill>
                  <a:srgbClr val="000000"/>
                </a:solidFill>
                <a:effectLst/>
                <a:latin typeface="Corbel" panose="020B0503020204020204" pitchFamily="34" charset="0"/>
              </a:rPr>
            </a:br>
            <a:r>
              <a:rPr lang="en-US" b="0" i="0" dirty="0">
                <a:solidFill>
                  <a:srgbClr val="000000"/>
                </a:solidFill>
                <a:effectLst/>
                <a:latin typeface="Corbel" panose="020B0503020204020204" pitchFamily="34" charset="0"/>
              </a:rPr>
              <a:t>RF Signal</a:t>
            </a:r>
            <a:endParaRPr lang="en-US" dirty="0">
              <a:latin typeface="Corbel" panose="020B0503020204020204" pitchFamily="34" charset="0"/>
            </a:endParaRPr>
          </a:p>
        </p:txBody>
      </p:sp>
    </p:spTree>
    <p:extLst>
      <p:ext uri="{BB962C8B-B14F-4D97-AF65-F5344CB8AC3E}">
        <p14:creationId xmlns:p14="http://schemas.microsoft.com/office/powerpoint/2010/main" val="3603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DF705-AE82-4982-B5AE-2A4C59B6B7F4}"/>
              </a:ext>
            </a:extLst>
          </p:cNvPr>
          <p:cNvSpPr>
            <a:spLocks noGrp="1"/>
          </p:cNvSpPr>
          <p:nvPr>
            <p:ph idx="1"/>
          </p:nvPr>
        </p:nvSpPr>
        <p:spPr>
          <a:xfrm>
            <a:off x="732064" y="1833789"/>
            <a:ext cx="10515600" cy="4659086"/>
          </a:xfrm>
        </p:spPr>
        <p:txBody>
          <a:bodyPr>
            <a:normAutofit fontScale="92500" lnSpcReduction="20000"/>
          </a:bodyPr>
          <a:lstStyle/>
          <a:p>
            <a:pPr>
              <a:lnSpc>
                <a:spcPct val="100000"/>
              </a:lnSpc>
            </a:pPr>
            <a:r>
              <a:rPr lang="en-US" b="1" i="0" dirty="0">
                <a:solidFill>
                  <a:srgbClr val="000000"/>
                </a:solidFill>
                <a:effectLst/>
                <a:latin typeface="Corbel" panose="020B0503020204020204" pitchFamily="34" charset="0"/>
              </a:rPr>
              <a:t>Due to the physical properties of an RF signal, a modulation scheme can alter only the following attributes:</a:t>
            </a:r>
          </a:p>
          <a:p>
            <a:pPr lvl="1">
              <a:lnSpc>
                <a:spcPct val="100000"/>
              </a:lnSpc>
            </a:pPr>
            <a:r>
              <a:rPr lang="en-US" b="1" i="0" dirty="0">
                <a:solidFill>
                  <a:srgbClr val="000000"/>
                </a:solidFill>
                <a:effectLst/>
                <a:latin typeface="Corbel" panose="020B0503020204020204" pitchFamily="34" charset="0"/>
              </a:rPr>
              <a:t>Frequency, but only by varying slightly above or below the carrier frequency</a:t>
            </a:r>
          </a:p>
          <a:p>
            <a:pPr lvl="1">
              <a:lnSpc>
                <a:spcPct val="100000"/>
              </a:lnSpc>
            </a:pPr>
            <a:r>
              <a:rPr lang="en-US" b="1" i="0" dirty="0">
                <a:solidFill>
                  <a:srgbClr val="000000"/>
                </a:solidFill>
                <a:effectLst/>
                <a:latin typeface="Corbel" panose="020B0503020204020204" pitchFamily="34" charset="0"/>
              </a:rPr>
              <a:t>Phase</a:t>
            </a:r>
          </a:p>
          <a:p>
            <a:pPr lvl="1">
              <a:lnSpc>
                <a:spcPct val="100000"/>
              </a:lnSpc>
            </a:pPr>
            <a:r>
              <a:rPr lang="en-US" b="1" i="0" dirty="0">
                <a:solidFill>
                  <a:srgbClr val="000000"/>
                </a:solidFill>
                <a:effectLst/>
                <a:latin typeface="Corbel" panose="020B0503020204020204" pitchFamily="34" charset="0"/>
              </a:rPr>
              <a:t>Amplitude</a:t>
            </a:r>
          </a:p>
          <a:p>
            <a:pPr>
              <a:lnSpc>
                <a:spcPct val="100000"/>
              </a:lnSpc>
            </a:pPr>
            <a:r>
              <a:rPr lang="en-US" b="1" i="0" dirty="0">
                <a:solidFill>
                  <a:srgbClr val="000000"/>
                </a:solidFill>
                <a:effectLst/>
                <a:latin typeface="Corbel" panose="020B0503020204020204" pitchFamily="34" charset="0"/>
              </a:rPr>
              <a:t>Wireless LANs must carry data at high bit rates, requiring more bandwidth for modulation.</a:t>
            </a:r>
          </a:p>
          <a:p>
            <a:pPr>
              <a:lnSpc>
                <a:spcPct val="100000"/>
              </a:lnSpc>
            </a:pPr>
            <a:r>
              <a:rPr lang="en-US" b="1" i="0" dirty="0">
                <a:solidFill>
                  <a:srgbClr val="000000"/>
                </a:solidFill>
                <a:effectLst/>
                <a:latin typeface="Corbel" panose="020B0503020204020204" pitchFamily="34" charset="0"/>
              </a:rPr>
              <a:t>Data is being spread out across a range of frequencies; this is known as spread spectrum.</a:t>
            </a:r>
          </a:p>
          <a:p>
            <a:pPr lvl="1">
              <a:lnSpc>
                <a:spcPct val="100000"/>
              </a:lnSpc>
            </a:pPr>
            <a:r>
              <a:rPr lang="en-US" b="1" i="0" dirty="0">
                <a:solidFill>
                  <a:srgbClr val="000000"/>
                </a:solidFill>
                <a:effectLst/>
                <a:latin typeface="Corbel" panose="020B0503020204020204" pitchFamily="34" charset="0"/>
              </a:rPr>
              <a:t>FHSS</a:t>
            </a:r>
          </a:p>
          <a:p>
            <a:pPr lvl="1">
              <a:lnSpc>
                <a:spcPct val="100000"/>
              </a:lnSpc>
            </a:pPr>
            <a:r>
              <a:rPr lang="en-US" b="1" i="0" dirty="0">
                <a:solidFill>
                  <a:srgbClr val="000000"/>
                </a:solidFill>
                <a:effectLst/>
                <a:latin typeface="Corbel" panose="020B0503020204020204" pitchFamily="34" charset="0"/>
              </a:rPr>
              <a:t>DSSS</a:t>
            </a:r>
          </a:p>
          <a:p>
            <a:pPr lvl="1">
              <a:lnSpc>
                <a:spcPct val="100000"/>
              </a:lnSpc>
            </a:pPr>
            <a:r>
              <a:rPr lang="en-US" b="1" i="0" dirty="0">
                <a:solidFill>
                  <a:srgbClr val="000000"/>
                </a:solidFill>
                <a:effectLst/>
                <a:latin typeface="Corbel" panose="020B0503020204020204" pitchFamily="34" charset="0"/>
              </a:rPr>
              <a:t>OFDM</a:t>
            </a:r>
            <a:endParaRPr lang="en-US" b="1" i="0" dirty="0">
              <a:solidFill>
                <a:srgbClr val="0070C0"/>
              </a:solidFill>
              <a:effectLst/>
              <a:latin typeface="Corbel" panose="020B0503020204020204" pitchFamily="34" charset="0"/>
            </a:endParaRPr>
          </a:p>
        </p:txBody>
      </p:sp>
      <p:sp>
        <p:nvSpPr>
          <p:cNvPr id="2" name="Title 1">
            <a:extLst>
              <a:ext uri="{FF2B5EF4-FFF2-40B4-BE49-F238E27FC236}">
                <a16:creationId xmlns:a16="http://schemas.microsoft.com/office/drawing/2014/main" id="{A7C49E14-CD54-4FB4-ABE7-0A2221FA334A}"/>
              </a:ext>
            </a:extLst>
          </p:cNvPr>
          <p:cNvSpPr>
            <a:spLocks noGrp="1"/>
          </p:cNvSpPr>
          <p:nvPr>
            <p:ph type="title"/>
          </p:nvPr>
        </p:nvSpPr>
        <p:spPr/>
        <p:txBody>
          <a:bodyPr/>
          <a:lstStyle/>
          <a:p>
            <a:r>
              <a:rPr lang="en-US" b="0" i="0" dirty="0">
                <a:solidFill>
                  <a:srgbClr val="000000"/>
                </a:solidFill>
                <a:effectLst/>
                <a:latin typeface="Corbel" panose="020B0503020204020204" pitchFamily="34" charset="0"/>
              </a:rPr>
              <a:t>Carrying Data Over RF Signal</a:t>
            </a:r>
          </a:p>
        </p:txBody>
      </p:sp>
    </p:spTree>
    <p:extLst>
      <p:ext uri="{BB962C8B-B14F-4D97-AF65-F5344CB8AC3E}">
        <p14:creationId xmlns:p14="http://schemas.microsoft.com/office/powerpoint/2010/main" val="2276035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49E14-CD54-4FB4-ABE7-0A2221FA334A}"/>
              </a:ext>
            </a:extLst>
          </p:cNvPr>
          <p:cNvSpPr>
            <a:spLocks noGrp="1"/>
          </p:cNvSpPr>
          <p:nvPr>
            <p:ph type="title"/>
          </p:nvPr>
        </p:nvSpPr>
        <p:spPr/>
        <p:txBody>
          <a:bodyPr/>
          <a:lstStyle/>
          <a:p>
            <a:r>
              <a:rPr lang="en-US" b="0" i="0" dirty="0">
                <a:solidFill>
                  <a:srgbClr val="000000"/>
                </a:solidFill>
                <a:effectLst/>
                <a:latin typeface="Corbel" panose="020B0503020204020204" pitchFamily="34" charset="0"/>
              </a:rPr>
              <a:t>Basic Wireless Theory</a:t>
            </a:r>
          </a:p>
        </p:txBody>
      </p:sp>
      <p:sp>
        <p:nvSpPr>
          <p:cNvPr id="4" name="Content Placeholder 3">
            <a:extLst>
              <a:ext uri="{FF2B5EF4-FFF2-40B4-BE49-F238E27FC236}">
                <a16:creationId xmlns:a16="http://schemas.microsoft.com/office/drawing/2014/main" id="{9C7B2427-59CA-C544-ADA5-844431181D5E}"/>
              </a:ext>
            </a:extLst>
          </p:cNvPr>
          <p:cNvSpPr>
            <a:spLocks noGrp="1"/>
          </p:cNvSpPr>
          <p:nvPr>
            <p:ph idx="1"/>
          </p:nvPr>
        </p:nvSpPr>
        <p:spPr>
          <a:xfrm>
            <a:off x="838200" y="5610577"/>
            <a:ext cx="10515600" cy="882298"/>
          </a:xfrm>
        </p:spPr>
        <p:txBody>
          <a:bodyPr>
            <a:normAutofit fontScale="62500" lnSpcReduction="20000"/>
          </a:bodyPr>
          <a:lstStyle/>
          <a:p>
            <a:pPr marL="0" indent="0">
              <a:lnSpc>
                <a:spcPct val="120000"/>
              </a:lnSpc>
              <a:spcBef>
                <a:spcPts val="600"/>
              </a:spcBef>
              <a:buNone/>
            </a:pPr>
            <a:r>
              <a:rPr lang="en-US" dirty="0"/>
              <a:t>SPATIAL STREAM: is a transmission technique used in </a:t>
            </a:r>
            <a:r>
              <a:rPr lang="en-US" dirty="0" err="1"/>
              <a:t>MIlMO</a:t>
            </a:r>
            <a:r>
              <a:rPr lang="en-US" dirty="0"/>
              <a:t> wireless communication to transmit independent and separately coded data signals, so called streams, from each of the multiple transmit antennas.</a:t>
            </a:r>
          </a:p>
        </p:txBody>
      </p:sp>
      <p:graphicFrame>
        <p:nvGraphicFramePr>
          <p:cNvPr id="5" name="Table 7">
            <a:extLst>
              <a:ext uri="{FF2B5EF4-FFF2-40B4-BE49-F238E27FC236}">
                <a16:creationId xmlns:a16="http://schemas.microsoft.com/office/drawing/2014/main" id="{73EC899D-4DE1-ED56-5C3B-75D8819885F5}"/>
              </a:ext>
            </a:extLst>
          </p:cNvPr>
          <p:cNvGraphicFramePr>
            <a:graphicFrameLocks noGrp="1"/>
          </p:cNvGraphicFramePr>
          <p:nvPr>
            <p:extLst>
              <p:ext uri="{D42A27DB-BD31-4B8C-83A1-F6EECF244321}">
                <p14:modId xmlns:p14="http://schemas.microsoft.com/office/powerpoint/2010/main" val="2475272917"/>
              </p:ext>
            </p:extLst>
          </p:nvPr>
        </p:nvGraphicFramePr>
        <p:xfrm>
          <a:off x="733778" y="1727200"/>
          <a:ext cx="10620022" cy="3403600"/>
        </p:xfrm>
        <a:graphic>
          <a:graphicData uri="http://schemas.openxmlformats.org/drawingml/2006/table">
            <a:tbl>
              <a:tblPr firstRow="1" bandRow="1">
                <a:tableStyleId>{5C22544A-7EE6-4342-B048-85BDC9FD1C3A}</a:tableStyleId>
              </a:tblPr>
              <a:tblGrid>
                <a:gridCol w="1720225">
                  <a:extLst>
                    <a:ext uri="{9D8B030D-6E8A-4147-A177-3AD203B41FA5}">
                      <a16:colId xmlns:a16="http://schemas.microsoft.com/office/drawing/2014/main" val="262517709"/>
                    </a:ext>
                  </a:extLst>
                </a:gridCol>
                <a:gridCol w="1382695">
                  <a:extLst>
                    <a:ext uri="{9D8B030D-6E8A-4147-A177-3AD203B41FA5}">
                      <a16:colId xmlns:a16="http://schemas.microsoft.com/office/drawing/2014/main" val="371610677"/>
                    </a:ext>
                  </a:extLst>
                </a:gridCol>
                <a:gridCol w="1114468">
                  <a:extLst>
                    <a:ext uri="{9D8B030D-6E8A-4147-A177-3AD203B41FA5}">
                      <a16:colId xmlns:a16="http://schemas.microsoft.com/office/drawing/2014/main" val="2008245068"/>
                    </a:ext>
                  </a:extLst>
                </a:gridCol>
                <a:gridCol w="3201317">
                  <a:extLst>
                    <a:ext uri="{9D8B030D-6E8A-4147-A177-3AD203B41FA5}">
                      <a16:colId xmlns:a16="http://schemas.microsoft.com/office/drawing/2014/main" val="1872658376"/>
                    </a:ext>
                  </a:extLst>
                </a:gridCol>
                <a:gridCol w="3201317">
                  <a:extLst>
                    <a:ext uri="{9D8B030D-6E8A-4147-A177-3AD203B41FA5}">
                      <a16:colId xmlns:a16="http://schemas.microsoft.com/office/drawing/2014/main" val="415044484"/>
                    </a:ext>
                  </a:extLst>
                </a:gridCol>
              </a:tblGrid>
              <a:tr h="370840">
                <a:tc>
                  <a:txBody>
                    <a:bodyPr/>
                    <a:lstStyle/>
                    <a:p>
                      <a:r>
                        <a:rPr lang="en-US" dirty="0"/>
                        <a:t>Standard</a:t>
                      </a:r>
                    </a:p>
                  </a:txBody>
                  <a:tcPr/>
                </a:tc>
                <a:tc>
                  <a:txBody>
                    <a:bodyPr/>
                    <a:lstStyle/>
                    <a:p>
                      <a:r>
                        <a:rPr lang="en-US" dirty="0"/>
                        <a:t>2.4GHz</a:t>
                      </a:r>
                    </a:p>
                  </a:txBody>
                  <a:tcPr/>
                </a:tc>
                <a:tc>
                  <a:txBody>
                    <a:bodyPr/>
                    <a:lstStyle/>
                    <a:p>
                      <a:r>
                        <a:rPr lang="en-US" dirty="0"/>
                        <a:t>5GHz</a:t>
                      </a:r>
                    </a:p>
                  </a:txBody>
                  <a:tcPr/>
                </a:tc>
                <a:tc>
                  <a:txBody>
                    <a:bodyPr/>
                    <a:lstStyle/>
                    <a:p>
                      <a:r>
                        <a:rPr lang="en-US" dirty="0"/>
                        <a:t>Data rates Supported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Channel Widths Supported</a:t>
                      </a:r>
                    </a:p>
                  </a:txBody>
                  <a:tcPr/>
                </a:tc>
                <a:extLst>
                  <a:ext uri="{0D108BD9-81ED-4DB2-BD59-A6C34878D82A}">
                    <a16:rowId xmlns:a16="http://schemas.microsoft.com/office/drawing/2014/main" val="3981365068"/>
                  </a:ext>
                </a:extLst>
              </a:tr>
              <a:tr h="370840">
                <a:tc>
                  <a:txBody>
                    <a:bodyPr/>
                    <a:lstStyle/>
                    <a:p>
                      <a:r>
                        <a:rPr lang="en-US" dirty="0"/>
                        <a:t>802.11b</a:t>
                      </a:r>
                    </a:p>
                  </a:txBody>
                  <a:tcPr/>
                </a:tc>
                <a:tc>
                  <a:txBody>
                    <a:bodyPr/>
                    <a:lstStyle/>
                    <a:p>
                      <a:r>
                        <a:rPr lang="en-US" dirty="0"/>
                        <a:t>Yes</a:t>
                      </a:r>
                    </a:p>
                  </a:txBody>
                  <a:tcPr/>
                </a:tc>
                <a:tc>
                  <a:txBody>
                    <a:bodyPr/>
                    <a:lstStyle/>
                    <a:p>
                      <a:r>
                        <a:rPr lang="en-US" dirty="0"/>
                        <a:t>No</a:t>
                      </a:r>
                    </a:p>
                  </a:txBody>
                  <a:tcPr/>
                </a:tc>
                <a:tc>
                  <a:txBody>
                    <a:bodyPr/>
                    <a:lstStyle/>
                    <a:p>
                      <a:r>
                        <a:rPr lang="en-US" dirty="0"/>
                        <a:t>1,2,5.5, and 11Mpbs</a:t>
                      </a:r>
                    </a:p>
                  </a:txBody>
                  <a:tcPr/>
                </a:tc>
                <a:tc>
                  <a:txBody>
                    <a:bodyPr/>
                    <a:lstStyle/>
                    <a:p>
                      <a:r>
                        <a:rPr lang="en-US" dirty="0"/>
                        <a:t>22MHz</a:t>
                      </a:r>
                    </a:p>
                  </a:txBody>
                  <a:tcPr/>
                </a:tc>
                <a:extLst>
                  <a:ext uri="{0D108BD9-81ED-4DB2-BD59-A6C34878D82A}">
                    <a16:rowId xmlns:a16="http://schemas.microsoft.com/office/drawing/2014/main" val="4205136583"/>
                  </a:ext>
                </a:extLst>
              </a:tr>
              <a:tr h="370840">
                <a:tc>
                  <a:txBody>
                    <a:bodyPr/>
                    <a:lstStyle/>
                    <a:p>
                      <a:r>
                        <a:rPr lang="en-US" dirty="0"/>
                        <a:t>802.11g</a:t>
                      </a:r>
                    </a:p>
                  </a:txBody>
                  <a:tcPr/>
                </a:tc>
                <a:tc>
                  <a:txBody>
                    <a:bodyPr/>
                    <a:lstStyle/>
                    <a:p>
                      <a:r>
                        <a:rPr lang="en-US" dirty="0"/>
                        <a:t>Yes</a:t>
                      </a:r>
                    </a:p>
                  </a:txBody>
                  <a:tcPr/>
                </a:tc>
                <a:tc>
                  <a:txBody>
                    <a:bodyPr/>
                    <a:lstStyle/>
                    <a:p>
                      <a:r>
                        <a:rPr lang="en-US" dirty="0"/>
                        <a:t>No</a:t>
                      </a:r>
                    </a:p>
                  </a:txBody>
                  <a:tcPr/>
                </a:tc>
                <a:tc>
                  <a:txBody>
                    <a:bodyPr/>
                    <a:lstStyle/>
                    <a:p>
                      <a:r>
                        <a:rPr lang="en-US" dirty="0"/>
                        <a:t>6,9,12,18,24,36,48, and 54Mbps</a:t>
                      </a:r>
                    </a:p>
                  </a:txBody>
                  <a:tcPr/>
                </a:tc>
                <a:tc>
                  <a:txBody>
                    <a:bodyPr/>
                    <a:lstStyle/>
                    <a:p>
                      <a:r>
                        <a:rPr lang="en-US" dirty="0"/>
                        <a:t>22MHz</a:t>
                      </a:r>
                    </a:p>
                  </a:txBody>
                  <a:tcPr/>
                </a:tc>
                <a:extLst>
                  <a:ext uri="{0D108BD9-81ED-4DB2-BD59-A6C34878D82A}">
                    <a16:rowId xmlns:a16="http://schemas.microsoft.com/office/drawing/2014/main" val="1954363074"/>
                  </a:ext>
                </a:extLst>
              </a:tr>
              <a:tr h="370840">
                <a:tc>
                  <a:txBody>
                    <a:bodyPr/>
                    <a:lstStyle/>
                    <a:p>
                      <a:r>
                        <a:rPr lang="en-US" dirty="0"/>
                        <a:t>802.11a</a:t>
                      </a:r>
                    </a:p>
                  </a:txBody>
                  <a:tcPr/>
                </a:tc>
                <a:tc>
                  <a:txBody>
                    <a:bodyPr/>
                    <a:lstStyle/>
                    <a:p>
                      <a:r>
                        <a:rPr lang="en-US" dirty="0"/>
                        <a:t>No</a:t>
                      </a:r>
                    </a:p>
                  </a:txBody>
                  <a:tcPr/>
                </a:tc>
                <a:tc>
                  <a:txBody>
                    <a:bodyPr/>
                    <a:lstStyle/>
                    <a:p>
                      <a:r>
                        <a:rPr lang="en-US" dirty="0"/>
                        <a:t>Yes</a:t>
                      </a:r>
                    </a:p>
                  </a:txBody>
                  <a:tcPr/>
                </a:tc>
                <a:tc>
                  <a:txBody>
                    <a:bodyPr/>
                    <a:lstStyle/>
                    <a:p>
                      <a:r>
                        <a:rPr lang="en-US" dirty="0"/>
                        <a:t>6,9,12,18,24,36,48, and 54Mbps</a:t>
                      </a:r>
                    </a:p>
                  </a:txBody>
                  <a:tcPr/>
                </a:tc>
                <a:tc>
                  <a:txBody>
                    <a:bodyPr/>
                    <a:lstStyle/>
                    <a:p>
                      <a:r>
                        <a:rPr lang="en-US" dirty="0"/>
                        <a:t>20MHz</a:t>
                      </a:r>
                    </a:p>
                  </a:txBody>
                  <a:tcPr/>
                </a:tc>
                <a:extLst>
                  <a:ext uri="{0D108BD9-81ED-4DB2-BD59-A6C34878D82A}">
                    <a16:rowId xmlns:a16="http://schemas.microsoft.com/office/drawing/2014/main" val="149788652"/>
                  </a:ext>
                </a:extLst>
              </a:tr>
              <a:tr h="370840">
                <a:tc>
                  <a:txBody>
                    <a:bodyPr/>
                    <a:lstStyle/>
                    <a:p>
                      <a:r>
                        <a:rPr lang="en-US" dirty="0"/>
                        <a:t>802.11n</a:t>
                      </a:r>
                    </a:p>
                  </a:txBody>
                  <a:tcPr/>
                </a:tc>
                <a:tc>
                  <a:txBody>
                    <a:bodyPr/>
                    <a:lstStyle/>
                    <a:p>
                      <a:r>
                        <a:rPr lang="en-US" dirty="0"/>
                        <a:t>Yes</a:t>
                      </a:r>
                    </a:p>
                  </a:txBody>
                  <a:tcPr/>
                </a:tc>
                <a:tc>
                  <a:txBody>
                    <a:bodyPr/>
                    <a:lstStyle/>
                    <a:p>
                      <a:r>
                        <a:rPr lang="en-US"/>
                        <a:t>Yes</a:t>
                      </a:r>
                    </a:p>
                  </a:txBody>
                  <a:tcPr/>
                </a:tc>
                <a:tc>
                  <a:txBody>
                    <a:bodyPr/>
                    <a:lstStyle/>
                    <a:p>
                      <a:r>
                        <a:rPr lang="en-US" dirty="0"/>
                        <a:t>Up to 150 Mbps per spatial stream, up to 4 spatial streams</a:t>
                      </a:r>
                    </a:p>
                  </a:txBody>
                  <a:tcPr/>
                </a:tc>
                <a:tc>
                  <a:txBody>
                    <a:bodyPr/>
                    <a:lstStyle/>
                    <a:p>
                      <a:r>
                        <a:rPr lang="en-US" dirty="0"/>
                        <a:t>20 or 40MHz</a:t>
                      </a:r>
                    </a:p>
                  </a:txBody>
                  <a:tcPr/>
                </a:tc>
                <a:extLst>
                  <a:ext uri="{0D108BD9-81ED-4DB2-BD59-A6C34878D82A}">
                    <a16:rowId xmlns:a16="http://schemas.microsoft.com/office/drawing/2014/main" val="1969592538"/>
                  </a:ext>
                </a:extLst>
              </a:tr>
              <a:tr h="370840">
                <a:tc>
                  <a:txBody>
                    <a:bodyPr/>
                    <a:lstStyle/>
                    <a:p>
                      <a:r>
                        <a:rPr lang="en-US" dirty="0"/>
                        <a:t>802.11ac</a:t>
                      </a:r>
                    </a:p>
                  </a:txBody>
                  <a:tcPr/>
                </a:tc>
                <a:tc>
                  <a:txBody>
                    <a:bodyPr/>
                    <a:lstStyle/>
                    <a:p>
                      <a:endParaRPr lang="en-US" dirty="0"/>
                    </a:p>
                  </a:txBody>
                  <a:tcPr/>
                </a:tc>
                <a:tc>
                  <a:txBody>
                    <a:bodyPr/>
                    <a:lstStyle/>
                    <a:p>
                      <a:r>
                        <a:rPr lang="en-US" dirty="0"/>
                        <a:t>Yes</a:t>
                      </a:r>
                    </a:p>
                  </a:txBody>
                  <a:tcPr/>
                </a:tc>
                <a:tc>
                  <a:txBody>
                    <a:bodyPr/>
                    <a:lstStyle/>
                    <a:p>
                      <a:r>
                        <a:rPr lang="en-US" dirty="0"/>
                        <a:t>Up to 866 Mbps per spatial stream, up to 4 spatial streams</a:t>
                      </a:r>
                    </a:p>
                  </a:txBody>
                  <a:tcPr/>
                </a:tc>
                <a:tc>
                  <a:txBody>
                    <a:bodyPr/>
                    <a:lstStyle/>
                    <a:p>
                      <a:r>
                        <a:rPr lang="en-US" dirty="0"/>
                        <a:t>20,40,80, or 160MHz</a:t>
                      </a:r>
                    </a:p>
                  </a:txBody>
                  <a:tcPr/>
                </a:tc>
                <a:extLst>
                  <a:ext uri="{0D108BD9-81ED-4DB2-BD59-A6C34878D82A}">
                    <a16:rowId xmlns:a16="http://schemas.microsoft.com/office/drawing/2014/main" val="1218597138"/>
                  </a:ext>
                </a:extLst>
              </a:tr>
              <a:tr h="370840">
                <a:tc>
                  <a:txBody>
                    <a:bodyPr/>
                    <a:lstStyle/>
                    <a:p>
                      <a:r>
                        <a:rPr lang="en-US" dirty="0"/>
                        <a:t>802.11ax </a:t>
                      </a:r>
                    </a:p>
                  </a:txBody>
                  <a:tcPr/>
                </a:tc>
                <a:tc>
                  <a:txBody>
                    <a:bodyPr/>
                    <a:lstStyle/>
                    <a:p>
                      <a:r>
                        <a:rPr lang="en-US" dirty="0"/>
                        <a:t>Yes</a:t>
                      </a:r>
                    </a:p>
                  </a:txBody>
                  <a:tcPr/>
                </a:tc>
                <a:tc>
                  <a:txBody>
                    <a:bodyPr/>
                    <a:lstStyle/>
                    <a:p>
                      <a:r>
                        <a:rPr lang="en-US" dirty="0"/>
                        <a:t>Yes</a:t>
                      </a:r>
                    </a:p>
                  </a:txBody>
                  <a:tcPr/>
                </a:tc>
                <a:tc>
                  <a:txBody>
                    <a:bodyPr/>
                    <a:lstStyle/>
                    <a:p>
                      <a:r>
                        <a:rPr lang="en-US" dirty="0"/>
                        <a:t>Up to 1.2 Gbps per spatial stream, up to 8 spatial streams</a:t>
                      </a:r>
                    </a:p>
                  </a:txBody>
                  <a:tcPr/>
                </a:tc>
                <a:tc>
                  <a:txBody>
                    <a:bodyPr/>
                    <a:lstStyle/>
                    <a:p>
                      <a:r>
                        <a:rPr lang="en-US" dirty="0"/>
                        <a:t>20,40,80, or 160MHz</a:t>
                      </a:r>
                    </a:p>
                  </a:txBody>
                  <a:tcPr/>
                </a:tc>
                <a:extLst>
                  <a:ext uri="{0D108BD9-81ED-4DB2-BD59-A6C34878D82A}">
                    <a16:rowId xmlns:a16="http://schemas.microsoft.com/office/drawing/2014/main" val="754215579"/>
                  </a:ext>
                </a:extLst>
              </a:tr>
            </a:tbl>
          </a:graphicData>
        </a:graphic>
      </p:graphicFrame>
    </p:spTree>
    <p:extLst>
      <p:ext uri="{BB962C8B-B14F-4D97-AF65-F5344CB8AC3E}">
        <p14:creationId xmlns:p14="http://schemas.microsoft.com/office/powerpoint/2010/main" val="678217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DF705-AE82-4982-B5AE-2A4C59B6B7F4}"/>
              </a:ext>
            </a:extLst>
          </p:cNvPr>
          <p:cNvSpPr>
            <a:spLocks noGrp="1"/>
          </p:cNvSpPr>
          <p:nvPr>
            <p:ph idx="1"/>
          </p:nvPr>
        </p:nvSpPr>
        <p:spPr>
          <a:xfrm>
            <a:off x="732064" y="1833789"/>
            <a:ext cx="10515600" cy="4659086"/>
          </a:xfrm>
        </p:spPr>
        <p:txBody>
          <a:bodyPr>
            <a:normAutofit/>
          </a:bodyPr>
          <a:lstStyle/>
          <a:p>
            <a:pPr>
              <a:lnSpc>
                <a:spcPct val="100000"/>
              </a:lnSpc>
            </a:pPr>
            <a:r>
              <a:rPr lang="en-US" b="0" i="0" dirty="0">
                <a:solidFill>
                  <a:srgbClr val="000000"/>
                </a:solidFill>
                <a:effectLst/>
                <a:latin typeface="Corbel" panose="020B0503020204020204" pitchFamily="34" charset="0"/>
              </a:rPr>
              <a:t>Characteristics of Antennas</a:t>
            </a:r>
          </a:p>
          <a:p>
            <a:pPr>
              <a:lnSpc>
                <a:spcPct val="100000"/>
              </a:lnSpc>
            </a:pPr>
            <a:r>
              <a:rPr lang="en-US" b="0" i="0" dirty="0">
                <a:solidFill>
                  <a:srgbClr val="000000"/>
                </a:solidFill>
                <a:effectLst/>
                <a:latin typeface="Corbel" panose="020B0503020204020204" pitchFamily="34" charset="0"/>
              </a:rPr>
              <a:t>To provide good wireless LAN coverage in a building, or outdoor area or between both locations, you're going to be dealing with allot of different variables</a:t>
            </a:r>
          </a:p>
          <a:p>
            <a:pPr lvl="1">
              <a:lnSpc>
                <a:spcPct val="100000"/>
              </a:lnSpc>
            </a:pPr>
            <a:r>
              <a:rPr lang="en-US" b="0" i="0" dirty="0">
                <a:solidFill>
                  <a:srgbClr val="000000"/>
                </a:solidFill>
                <a:effectLst/>
                <a:latin typeface="Corbel" panose="020B0503020204020204" pitchFamily="34" charset="0"/>
              </a:rPr>
              <a:t>Cubicles</a:t>
            </a:r>
          </a:p>
          <a:p>
            <a:pPr lvl="1">
              <a:lnSpc>
                <a:spcPct val="100000"/>
              </a:lnSpc>
            </a:pPr>
            <a:r>
              <a:rPr lang="en-US" b="0" i="0" dirty="0">
                <a:solidFill>
                  <a:srgbClr val="000000"/>
                </a:solidFill>
                <a:effectLst/>
                <a:latin typeface="Corbel" panose="020B0503020204020204" pitchFamily="34" charset="0"/>
              </a:rPr>
              <a:t>Offices along a long hallway</a:t>
            </a:r>
          </a:p>
          <a:p>
            <a:pPr lvl="1">
              <a:lnSpc>
                <a:spcPct val="100000"/>
              </a:lnSpc>
            </a:pPr>
            <a:r>
              <a:rPr lang="en-US" b="0" i="0" dirty="0">
                <a:solidFill>
                  <a:srgbClr val="000000"/>
                </a:solidFill>
                <a:effectLst/>
                <a:latin typeface="Corbel" panose="020B0503020204020204" pitchFamily="34" charset="0"/>
              </a:rPr>
              <a:t>A big open lobby area</a:t>
            </a:r>
          </a:p>
          <a:p>
            <a:pPr lvl="1">
              <a:lnSpc>
                <a:spcPct val="100000"/>
              </a:lnSpc>
            </a:pPr>
            <a:r>
              <a:rPr lang="en-US" b="0" i="0" dirty="0">
                <a:solidFill>
                  <a:srgbClr val="000000"/>
                </a:solidFill>
                <a:effectLst/>
                <a:latin typeface="Corbel" panose="020B0503020204020204" pitchFamily="34" charset="0"/>
              </a:rPr>
              <a:t>Classrooms</a:t>
            </a:r>
          </a:p>
          <a:p>
            <a:pPr lvl="1">
              <a:lnSpc>
                <a:spcPct val="100000"/>
              </a:lnSpc>
            </a:pPr>
            <a:r>
              <a:rPr lang="en-US" b="0" i="0" dirty="0">
                <a:solidFill>
                  <a:srgbClr val="000000"/>
                </a:solidFill>
                <a:effectLst/>
                <a:latin typeface="Corbel" panose="020B0503020204020204" pitchFamily="34" charset="0"/>
              </a:rPr>
              <a:t>Sports Arena or Outdoor Park</a:t>
            </a:r>
            <a:endParaRPr lang="en-US" b="1" i="0" dirty="0">
              <a:solidFill>
                <a:srgbClr val="0070C0"/>
              </a:solidFill>
              <a:effectLst/>
              <a:latin typeface="Corbel" panose="020B0503020204020204" pitchFamily="34" charset="0"/>
            </a:endParaRPr>
          </a:p>
        </p:txBody>
      </p:sp>
      <p:sp>
        <p:nvSpPr>
          <p:cNvPr id="2" name="Title 1">
            <a:extLst>
              <a:ext uri="{FF2B5EF4-FFF2-40B4-BE49-F238E27FC236}">
                <a16:creationId xmlns:a16="http://schemas.microsoft.com/office/drawing/2014/main" id="{A7C49E14-CD54-4FB4-ABE7-0A2221FA334A}"/>
              </a:ext>
            </a:extLst>
          </p:cNvPr>
          <p:cNvSpPr>
            <a:spLocks noGrp="1"/>
          </p:cNvSpPr>
          <p:nvPr>
            <p:ph type="title"/>
          </p:nvPr>
        </p:nvSpPr>
        <p:spPr/>
        <p:txBody>
          <a:bodyPr/>
          <a:lstStyle/>
          <a:p>
            <a:r>
              <a:rPr lang="en-US" b="0" i="0" dirty="0">
                <a:solidFill>
                  <a:srgbClr val="000000"/>
                </a:solidFill>
                <a:effectLst/>
                <a:latin typeface="Corbel" panose="020B0503020204020204" pitchFamily="34" charset="0"/>
              </a:rPr>
              <a:t>Carrying Data Over RF Signal</a:t>
            </a:r>
          </a:p>
        </p:txBody>
      </p:sp>
    </p:spTree>
    <p:extLst>
      <p:ext uri="{BB962C8B-B14F-4D97-AF65-F5344CB8AC3E}">
        <p14:creationId xmlns:p14="http://schemas.microsoft.com/office/powerpoint/2010/main" val="2706449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DF705-AE82-4982-B5AE-2A4C59B6B7F4}"/>
              </a:ext>
            </a:extLst>
          </p:cNvPr>
          <p:cNvSpPr>
            <a:spLocks noGrp="1"/>
          </p:cNvSpPr>
          <p:nvPr>
            <p:ph idx="1"/>
          </p:nvPr>
        </p:nvSpPr>
        <p:spPr>
          <a:xfrm>
            <a:off x="732064" y="1833789"/>
            <a:ext cx="10515600" cy="4659086"/>
          </a:xfrm>
        </p:spPr>
        <p:txBody>
          <a:bodyPr>
            <a:normAutofit/>
          </a:bodyPr>
          <a:lstStyle/>
          <a:p>
            <a:pPr>
              <a:lnSpc>
                <a:spcPct val="100000"/>
              </a:lnSpc>
            </a:pPr>
            <a:r>
              <a:rPr lang="en-US" b="1" i="0" dirty="0">
                <a:solidFill>
                  <a:srgbClr val="000000"/>
                </a:solidFill>
                <a:effectLst/>
                <a:latin typeface="Corbel" panose="020B0503020204020204" pitchFamily="34" charset="0"/>
              </a:rPr>
              <a:t>Radiation Patterns</a:t>
            </a:r>
          </a:p>
          <a:p>
            <a:pPr>
              <a:lnSpc>
                <a:spcPct val="100000"/>
              </a:lnSpc>
            </a:pPr>
            <a:r>
              <a:rPr lang="en-US" b="1" i="0" dirty="0">
                <a:solidFill>
                  <a:srgbClr val="000000"/>
                </a:solidFill>
                <a:effectLst/>
                <a:latin typeface="Corbel" panose="020B0503020204020204" pitchFamily="34" charset="0"/>
              </a:rPr>
              <a:t>Antenna gain is normally a comparison on antenna against an isotropic antenna measured in </a:t>
            </a:r>
            <a:r>
              <a:rPr lang="en-US" b="1" i="0" dirty="0" err="1">
                <a:solidFill>
                  <a:srgbClr val="000000"/>
                </a:solidFill>
                <a:effectLst/>
                <a:latin typeface="Corbel" panose="020B0503020204020204" pitchFamily="34" charset="0"/>
              </a:rPr>
              <a:t>dbi</a:t>
            </a:r>
            <a:r>
              <a:rPr lang="en-US" b="1" i="0" dirty="0">
                <a:solidFill>
                  <a:srgbClr val="000000"/>
                </a:solidFill>
                <a:effectLst/>
                <a:latin typeface="Corbel" panose="020B0503020204020204" pitchFamily="34" charset="0"/>
              </a:rPr>
              <a:t> or decibel-isotropic. Which really does not exist.</a:t>
            </a:r>
          </a:p>
          <a:p>
            <a:pPr>
              <a:lnSpc>
                <a:spcPct val="100000"/>
              </a:lnSpc>
            </a:pPr>
            <a:r>
              <a:rPr lang="en-US" b="1" i="0" dirty="0">
                <a:solidFill>
                  <a:srgbClr val="000000"/>
                </a:solidFill>
                <a:effectLst/>
                <a:latin typeface="Corbel" panose="020B0503020204020204" pitchFamily="34" charset="0"/>
              </a:rPr>
              <a:t>An Isotropic antenna is simply an ideal, perfect and almost impossible to construct. But it is the easiest and most basic antenna that we can use to explain the concept of electro magnetic waves.</a:t>
            </a:r>
            <a:endParaRPr lang="en-US" b="1" i="0" dirty="0">
              <a:solidFill>
                <a:srgbClr val="0070C0"/>
              </a:solidFill>
              <a:effectLst/>
              <a:latin typeface="Corbel" panose="020B0503020204020204" pitchFamily="34" charset="0"/>
            </a:endParaRPr>
          </a:p>
        </p:txBody>
      </p:sp>
      <p:sp>
        <p:nvSpPr>
          <p:cNvPr id="2" name="Title 1">
            <a:extLst>
              <a:ext uri="{FF2B5EF4-FFF2-40B4-BE49-F238E27FC236}">
                <a16:creationId xmlns:a16="http://schemas.microsoft.com/office/drawing/2014/main" id="{A7C49E14-CD54-4FB4-ABE7-0A2221FA334A}"/>
              </a:ext>
            </a:extLst>
          </p:cNvPr>
          <p:cNvSpPr>
            <a:spLocks noGrp="1"/>
          </p:cNvSpPr>
          <p:nvPr>
            <p:ph type="title"/>
          </p:nvPr>
        </p:nvSpPr>
        <p:spPr/>
        <p:txBody>
          <a:bodyPr/>
          <a:lstStyle/>
          <a:p>
            <a:r>
              <a:rPr lang="en-US" b="0" i="0" dirty="0">
                <a:solidFill>
                  <a:srgbClr val="000000"/>
                </a:solidFill>
                <a:effectLst/>
                <a:latin typeface="Corbel" panose="020B0503020204020204" pitchFamily="34" charset="0"/>
              </a:rPr>
              <a:t>Carrying Data Over RF Signal</a:t>
            </a:r>
          </a:p>
        </p:txBody>
      </p:sp>
    </p:spTree>
    <p:extLst>
      <p:ext uri="{BB962C8B-B14F-4D97-AF65-F5344CB8AC3E}">
        <p14:creationId xmlns:p14="http://schemas.microsoft.com/office/powerpoint/2010/main" val="652839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49E14-CD54-4FB4-ABE7-0A2221FA334A}"/>
              </a:ext>
            </a:extLst>
          </p:cNvPr>
          <p:cNvSpPr>
            <a:spLocks noGrp="1"/>
          </p:cNvSpPr>
          <p:nvPr>
            <p:ph type="title"/>
          </p:nvPr>
        </p:nvSpPr>
        <p:spPr/>
        <p:txBody>
          <a:bodyPr/>
          <a:lstStyle/>
          <a:p>
            <a:r>
              <a:rPr lang="en-US" b="0" i="0" dirty="0">
                <a:solidFill>
                  <a:srgbClr val="000000"/>
                </a:solidFill>
                <a:effectLst/>
                <a:latin typeface="Corbel" panose="020B0503020204020204" pitchFamily="34" charset="0"/>
              </a:rPr>
              <a:t>Carrying Data Over RF Signal</a:t>
            </a:r>
          </a:p>
        </p:txBody>
      </p:sp>
      <p:pic>
        <p:nvPicPr>
          <p:cNvPr id="4" name="Picture 3">
            <a:extLst>
              <a:ext uri="{FF2B5EF4-FFF2-40B4-BE49-F238E27FC236}">
                <a16:creationId xmlns:a16="http://schemas.microsoft.com/office/drawing/2014/main" id="{65B5F391-12E7-E911-4047-8AE60D7AD1DD}"/>
              </a:ext>
            </a:extLst>
          </p:cNvPr>
          <p:cNvPicPr>
            <a:picLocks noChangeAspect="1"/>
          </p:cNvPicPr>
          <p:nvPr/>
        </p:nvPicPr>
        <p:blipFill>
          <a:blip r:embed="rId2"/>
          <a:stretch>
            <a:fillRect/>
          </a:stretch>
        </p:blipFill>
        <p:spPr>
          <a:xfrm>
            <a:off x="1625599" y="1762487"/>
            <a:ext cx="7462937" cy="5081671"/>
          </a:xfrm>
          <a:prstGeom prst="rect">
            <a:avLst/>
          </a:prstGeom>
        </p:spPr>
      </p:pic>
    </p:spTree>
    <p:extLst>
      <p:ext uri="{BB962C8B-B14F-4D97-AF65-F5344CB8AC3E}">
        <p14:creationId xmlns:p14="http://schemas.microsoft.com/office/powerpoint/2010/main" val="1079332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49E14-CD54-4FB4-ABE7-0A2221FA334A}"/>
              </a:ext>
            </a:extLst>
          </p:cNvPr>
          <p:cNvSpPr>
            <a:spLocks noGrp="1"/>
          </p:cNvSpPr>
          <p:nvPr>
            <p:ph type="title"/>
          </p:nvPr>
        </p:nvSpPr>
        <p:spPr/>
        <p:txBody>
          <a:bodyPr/>
          <a:lstStyle/>
          <a:p>
            <a:r>
              <a:rPr lang="en-US" b="0" i="0" dirty="0">
                <a:solidFill>
                  <a:srgbClr val="000000"/>
                </a:solidFill>
                <a:effectLst/>
                <a:latin typeface="Corbel" panose="020B0503020204020204" pitchFamily="34" charset="0"/>
              </a:rPr>
              <a:t>Carrying Data Over RF Signal</a:t>
            </a:r>
          </a:p>
        </p:txBody>
      </p:sp>
      <p:pic>
        <p:nvPicPr>
          <p:cNvPr id="5" name="Picture 4">
            <a:extLst>
              <a:ext uri="{FF2B5EF4-FFF2-40B4-BE49-F238E27FC236}">
                <a16:creationId xmlns:a16="http://schemas.microsoft.com/office/drawing/2014/main" id="{88DCAFF0-830A-3EB4-4A48-F24BCA9DFBF4}"/>
              </a:ext>
            </a:extLst>
          </p:cNvPr>
          <p:cNvPicPr>
            <a:picLocks noChangeAspect="1"/>
          </p:cNvPicPr>
          <p:nvPr/>
        </p:nvPicPr>
        <p:blipFill>
          <a:blip r:embed="rId2"/>
          <a:stretch>
            <a:fillRect/>
          </a:stretch>
        </p:blipFill>
        <p:spPr>
          <a:xfrm>
            <a:off x="0" y="1858846"/>
            <a:ext cx="12192000" cy="4634029"/>
          </a:xfrm>
          <a:prstGeom prst="rect">
            <a:avLst/>
          </a:prstGeom>
        </p:spPr>
      </p:pic>
    </p:spTree>
    <p:extLst>
      <p:ext uri="{BB962C8B-B14F-4D97-AF65-F5344CB8AC3E}">
        <p14:creationId xmlns:p14="http://schemas.microsoft.com/office/powerpoint/2010/main" val="1107311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49E14-CD54-4FB4-ABE7-0A2221FA334A}"/>
              </a:ext>
            </a:extLst>
          </p:cNvPr>
          <p:cNvSpPr>
            <a:spLocks noGrp="1"/>
          </p:cNvSpPr>
          <p:nvPr>
            <p:ph type="title"/>
          </p:nvPr>
        </p:nvSpPr>
        <p:spPr/>
        <p:txBody>
          <a:bodyPr/>
          <a:lstStyle/>
          <a:p>
            <a:r>
              <a:rPr lang="en-US" b="0" i="0" dirty="0">
                <a:solidFill>
                  <a:srgbClr val="000000"/>
                </a:solidFill>
                <a:effectLst/>
                <a:latin typeface="Corbel" panose="020B0503020204020204" pitchFamily="34" charset="0"/>
              </a:rPr>
              <a:t>Carrying Data Over RF Signal</a:t>
            </a:r>
          </a:p>
        </p:txBody>
      </p:sp>
      <p:pic>
        <p:nvPicPr>
          <p:cNvPr id="4" name="Picture 3">
            <a:extLst>
              <a:ext uri="{FF2B5EF4-FFF2-40B4-BE49-F238E27FC236}">
                <a16:creationId xmlns:a16="http://schemas.microsoft.com/office/drawing/2014/main" id="{DEAF2E5E-B233-A916-5A8A-455848C96544}"/>
              </a:ext>
            </a:extLst>
          </p:cNvPr>
          <p:cNvPicPr>
            <a:picLocks noChangeAspect="1"/>
          </p:cNvPicPr>
          <p:nvPr/>
        </p:nvPicPr>
        <p:blipFill>
          <a:blip r:embed="rId2"/>
          <a:stretch>
            <a:fillRect/>
          </a:stretch>
        </p:blipFill>
        <p:spPr>
          <a:xfrm>
            <a:off x="0" y="1954784"/>
            <a:ext cx="12192000" cy="4009587"/>
          </a:xfrm>
          <a:prstGeom prst="rect">
            <a:avLst/>
          </a:prstGeom>
        </p:spPr>
      </p:pic>
    </p:spTree>
    <p:extLst>
      <p:ext uri="{BB962C8B-B14F-4D97-AF65-F5344CB8AC3E}">
        <p14:creationId xmlns:p14="http://schemas.microsoft.com/office/powerpoint/2010/main" val="1271808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DF705-AE82-4982-B5AE-2A4C59B6B7F4}"/>
              </a:ext>
            </a:extLst>
          </p:cNvPr>
          <p:cNvSpPr>
            <a:spLocks noGrp="1"/>
          </p:cNvSpPr>
          <p:nvPr>
            <p:ph idx="1"/>
          </p:nvPr>
        </p:nvSpPr>
        <p:spPr>
          <a:xfrm>
            <a:off x="732064" y="1833789"/>
            <a:ext cx="10515600" cy="4659086"/>
          </a:xfrm>
        </p:spPr>
        <p:txBody>
          <a:bodyPr>
            <a:normAutofit/>
          </a:bodyPr>
          <a:lstStyle/>
          <a:p>
            <a:pPr>
              <a:lnSpc>
                <a:spcPct val="100000"/>
              </a:lnSpc>
            </a:pPr>
            <a:r>
              <a:rPr lang="en-US" i="0" dirty="0">
                <a:solidFill>
                  <a:srgbClr val="000000"/>
                </a:solidFill>
                <a:effectLst/>
                <a:latin typeface="Corbel" panose="020B0503020204020204" pitchFamily="34" charset="0"/>
              </a:rPr>
              <a:t>Objects and materials will affect your WLAN signal in different ways</a:t>
            </a:r>
          </a:p>
          <a:p>
            <a:pPr lvl="1">
              <a:lnSpc>
                <a:spcPct val="100000"/>
              </a:lnSpc>
            </a:pPr>
            <a:r>
              <a:rPr lang="en-US" i="0" dirty="0">
                <a:solidFill>
                  <a:srgbClr val="000000"/>
                </a:solidFill>
                <a:effectLst/>
                <a:latin typeface="Corbel" panose="020B0503020204020204" pitchFamily="34" charset="0"/>
              </a:rPr>
              <a:t>Reflection</a:t>
            </a:r>
          </a:p>
          <a:p>
            <a:pPr lvl="1">
              <a:lnSpc>
                <a:spcPct val="100000"/>
              </a:lnSpc>
            </a:pPr>
            <a:r>
              <a:rPr lang="en-US" i="0" dirty="0">
                <a:solidFill>
                  <a:srgbClr val="000000"/>
                </a:solidFill>
                <a:effectLst/>
                <a:latin typeface="Corbel" panose="020B0503020204020204" pitchFamily="34" charset="0"/>
              </a:rPr>
              <a:t>Absorption</a:t>
            </a:r>
          </a:p>
          <a:p>
            <a:pPr lvl="1">
              <a:lnSpc>
                <a:spcPct val="100000"/>
              </a:lnSpc>
            </a:pPr>
            <a:r>
              <a:rPr lang="en-US" i="0" dirty="0">
                <a:solidFill>
                  <a:srgbClr val="000000"/>
                </a:solidFill>
                <a:effectLst/>
                <a:latin typeface="Corbel" panose="020B0503020204020204" pitchFamily="34" charset="0"/>
              </a:rPr>
              <a:t>Scattering</a:t>
            </a:r>
          </a:p>
          <a:p>
            <a:pPr lvl="1">
              <a:lnSpc>
                <a:spcPct val="100000"/>
              </a:lnSpc>
            </a:pPr>
            <a:r>
              <a:rPr lang="en-US" i="0" dirty="0">
                <a:solidFill>
                  <a:srgbClr val="000000"/>
                </a:solidFill>
                <a:effectLst/>
                <a:latin typeface="Corbel" panose="020B0503020204020204" pitchFamily="34" charset="0"/>
              </a:rPr>
              <a:t>Refraction</a:t>
            </a:r>
          </a:p>
          <a:p>
            <a:pPr lvl="1">
              <a:lnSpc>
                <a:spcPct val="100000"/>
              </a:lnSpc>
            </a:pPr>
            <a:r>
              <a:rPr lang="en-US" i="0" dirty="0">
                <a:solidFill>
                  <a:srgbClr val="000000"/>
                </a:solidFill>
                <a:effectLst/>
                <a:latin typeface="Corbel" panose="020B0503020204020204" pitchFamily="34" charset="0"/>
              </a:rPr>
              <a:t>Diffraction</a:t>
            </a:r>
            <a:endParaRPr lang="en-US" i="0" dirty="0">
              <a:solidFill>
                <a:srgbClr val="0070C0"/>
              </a:solidFill>
              <a:effectLst/>
              <a:latin typeface="Corbel" panose="020B0503020204020204" pitchFamily="34" charset="0"/>
            </a:endParaRPr>
          </a:p>
        </p:txBody>
      </p:sp>
      <p:sp>
        <p:nvSpPr>
          <p:cNvPr id="2" name="Title 1">
            <a:extLst>
              <a:ext uri="{FF2B5EF4-FFF2-40B4-BE49-F238E27FC236}">
                <a16:creationId xmlns:a16="http://schemas.microsoft.com/office/drawing/2014/main" id="{A7C49E14-CD54-4FB4-ABE7-0A2221FA334A}"/>
              </a:ext>
            </a:extLst>
          </p:cNvPr>
          <p:cNvSpPr>
            <a:spLocks noGrp="1"/>
          </p:cNvSpPr>
          <p:nvPr>
            <p:ph type="title"/>
          </p:nvPr>
        </p:nvSpPr>
        <p:spPr/>
        <p:txBody>
          <a:bodyPr/>
          <a:lstStyle/>
          <a:p>
            <a:r>
              <a:rPr lang="en-US" b="0" i="0" dirty="0">
                <a:solidFill>
                  <a:srgbClr val="000000"/>
                </a:solidFill>
                <a:effectLst/>
                <a:latin typeface="Corbel" panose="020B0503020204020204" pitchFamily="34" charset="0"/>
              </a:rPr>
              <a:t>Carrying Data Over RF Signal</a:t>
            </a:r>
          </a:p>
        </p:txBody>
      </p:sp>
    </p:spTree>
    <p:extLst>
      <p:ext uri="{BB962C8B-B14F-4D97-AF65-F5344CB8AC3E}">
        <p14:creationId xmlns:p14="http://schemas.microsoft.com/office/powerpoint/2010/main" val="762038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49E14-CD54-4FB4-ABE7-0A2221FA334A}"/>
              </a:ext>
            </a:extLst>
          </p:cNvPr>
          <p:cNvSpPr>
            <a:spLocks noGrp="1"/>
          </p:cNvSpPr>
          <p:nvPr>
            <p:ph type="title"/>
          </p:nvPr>
        </p:nvSpPr>
        <p:spPr/>
        <p:txBody>
          <a:bodyPr/>
          <a:lstStyle/>
          <a:p>
            <a:r>
              <a:rPr lang="en-US" b="0" i="0" dirty="0">
                <a:solidFill>
                  <a:srgbClr val="000000"/>
                </a:solidFill>
                <a:effectLst/>
                <a:latin typeface="Corbel" panose="020B0503020204020204" pitchFamily="34" charset="0"/>
              </a:rPr>
              <a:t>Carrying Data Over RF Signal</a:t>
            </a:r>
          </a:p>
        </p:txBody>
      </p:sp>
      <p:pic>
        <p:nvPicPr>
          <p:cNvPr id="5" name="Picture 4">
            <a:extLst>
              <a:ext uri="{FF2B5EF4-FFF2-40B4-BE49-F238E27FC236}">
                <a16:creationId xmlns:a16="http://schemas.microsoft.com/office/drawing/2014/main" id="{4D42150B-AF6C-A59A-1AD2-851856B4FA91}"/>
              </a:ext>
            </a:extLst>
          </p:cNvPr>
          <p:cNvPicPr>
            <a:picLocks noChangeAspect="1"/>
          </p:cNvPicPr>
          <p:nvPr/>
        </p:nvPicPr>
        <p:blipFill>
          <a:blip r:embed="rId2"/>
          <a:stretch>
            <a:fillRect/>
          </a:stretch>
        </p:blipFill>
        <p:spPr>
          <a:xfrm>
            <a:off x="1354667" y="1463511"/>
            <a:ext cx="8511822" cy="5302226"/>
          </a:xfrm>
          <a:prstGeom prst="rect">
            <a:avLst/>
          </a:prstGeom>
        </p:spPr>
      </p:pic>
    </p:spTree>
    <p:extLst>
      <p:ext uri="{BB962C8B-B14F-4D97-AF65-F5344CB8AC3E}">
        <p14:creationId xmlns:p14="http://schemas.microsoft.com/office/powerpoint/2010/main" val="2405448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DF705-AE82-4982-B5AE-2A4C59B6B7F4}"/>
              </a:ext>
            </a:extLst>
          </p:cNvPr>
          <p:cNvSpPr>
            <a:spLocks noGrp="1"/>
          </p:cNvSpPr>
          <p:nvPr>
            <p:ph idx="1"/>
          </p:nvPr>
        </p:nvSpPr>
        <p:spPr>
          <a:xfrm>
            <a:off x="732064" y="1833789"/>
            <a:ext cx="10515600" cy="4659086"/>
          </a:xfrm>
        </p:spPr>
        <p:txBody>
          <a:bodyPr>
            <a:normAutofit/>
          </a:bodyPr>
          <a:lstStyle/>
          <a:p>
            <a:pPr>
              <a:lnSpc>
                <a:spcPct val="100000"/>
              </a:lnSpc>
            </a:pPr>
            <a:r>
              <a:rPr lang="en-US" b="1" i="0" dirty="0">
                <a:solidFill>
                  <a:srgbClr val="000000"/>
                </a:solidFill>
                <a:effectLst/>
                <a:latin typeface="Corbel" panose="020B0503020204020204" pitchFamily="34" charset="0"/>
              </a:rPr>
              <a:t>What is Modulation?</a:t>
            </a:r>
          </a:p>
          <a:p>
            <a:pPr>
              <a:lnSpc>
                <a:spcPct val="100000"/>
              </a:lnSpc>
            </a:pPr>
            <a:r>
              <a:rPr lang="en-US" b="1" i="0" dirty="0">
                <a:solidFill>
                  <a:srgbClr val="000000"/>
                </a:solidFill>
                <a:effectLst/>
                <a:latin typeface="Corbel" panose="020B0503020204020204" pitchFamily="34" charset="0"/>
              </a:rPr>
              <a:t>Where the carrier signal is modulated or changed according to some other source.</a:t>
            </a:r>
          </a:p>
          <a:p>
            <a:pPr>
              <a:lnSpc>
                <a:spcPct val="100000"/>
              </a:lnSpc>
            </a:pPr>
            <a:r>
              <a:rPr lang="en-US" b="1" i="0" dirty="0">
                <a:solidFill>
                  <a:srgbClr val="000000"/>
                </a:solidFill>
                <a:effectLst/>
                <a:latin typeface="Corbel" panose="020B0503020204020204" pitchFamily="34" charset="0"/>
              </a:rPr>
              <a:t>At the receiver, the process is reversed; demodulation interprets the added information based on changes in the carrier signal </a:t>
            </a:r>
          </a:p>
          <a:p>
            <a:pPr>
              <a:lnSpc>
                <a:spcPct val="100000"/>
              </a:lnSpc>
            </a:pPr>
            <a:r>
              <a:rPr lang="en-US" b="1" i="0" dirty="0">
                <a:solidFill>
                  <a:srgbClr val="000000"/>
                </a:solidFill>
                <a:effectLst/>
                <a:latin typeface="Corbel" panose="020B0503020204020204" pitchFamily="34" charset="0"/>
              </a:rPr>
              <a:t>RF Modulation have the following goals</a:t>
            </a:r>
          </a:p>
          <a:p>
            <a:pPr lvl="1">
              <a:lnSpc>
                <a:spcPct val="100000"/>
              </a:lnSpc>
            </a:pPr>
            <a:r>
              <a:rPr lang="en-US" b="1" i="0" dirty="0">
                <a:solidFill>
                  <a:srgbClr val="000000"/>
                </a:solidFill>
                <a:effectLst/>
                <a:latin typeface="Corbel" panose="020B0503020204020204" pitchFamily="34" charset="0"/>
              </a:rPr>
              <a:t>Carry data at predefined rate</a:t>
            </a:r>
          </a:p>
          <a:p>
            <a:pPr lvl="1">
              <a:lnSpc>
                <a:spcPct val="100000"/>
              </a:lnSpc>
            </a:pPr>
            <a:r>
              <a:rPr lang="en-US" b="1" i="0" dirty="0">
                <a:solidFill>
                  <a:srgbClr val="000000"/>
                </a:solidFill>
                <a:effectLst/>
                <a:latin typeface="Corbel" panose="020B0503020204020204" pitchFamily="34" charset="0"/>
              </a:rPr>
              <a:t>Be reasonably immune to interference and noise</a:t>
            </a:r>
          </a:p>
          <a:p>
            <a:pPr lvl="1">
              <a:lnSpc>
                <a:spcPct val="100000"/>
              </a:lnSpc>
            </a:pPr>
            <a:r>
              <a:rPr lang="en-US" b="1" i="0" dirty="0">
                <a:solidFill>
                  <a:srgbClr val="000000"/>
                </a:solidFill>
                <a:effectLst/>
                <a:latin typeface="Corbel" panose="020B0503020204020204" pitchFamily="34" charset="0"/>
              </a:rPr>
              <a:t>Be practical to transmit and receive</a:t>
            </a:r>
            <a:endParaRPr lang="en-US" b="1" i="0" dirty="0">
              <a:solidFill>
                <a:srgbClr val="0070C0"/>
              </a:solidFill>
              <a:effectLst/>
              <a:latin typeface="Corbel" panose="020B0503020204020204" pitchFamily="34" charset="0"/>
            </a:endParaRPr>
          </a:p>
        </p:txBody>
      </p:sp>
      <p:sp>
        <p:nvSpPr>
          <p:cNvPr id="2" name="Title 1">
            <a:extLst>
              <a:ext uri="{FF2B5EF4-FFF2-40B4-BE49-F238E27FC236}">
                <a16:creationId xmlns:a16="http://schemas.microsoft.com/office/drawing/2014/main" id="{A7C49E14-CD54-4FB4-ABE7-0A2221FA334A}"/>
              </a:ext>
            </a:extLst>
          </p:cNvPr>
          <p:cNvSpPr>
            <a:spLocks noGrp="1"/>
          </p:cNvSpPr>
          <p:nvPr>
            <p:ph type="title"/>
          </p:nvPr>
        </p:nvSpPr>
        <p:spPr/>
        <p:txBody>
          <a:bodyPr/>
          <a:lstStyle/>
          <a:p>
            <a:r>
              <a:rPr lang="en-US" b="0" i="0" dirty="0">
                <a:solidFill>
                  <a:srgbClr val="000000"/>
                </a:solidFill>
                <a:effectLst/>
                <a:latin typeface="Corbel" panose="020B0503020204020204" pitchFamily="34" charset="0"/>
              </a:rPr>
              <a:t>Carrying Data Over RF Signal</a:t>
            </a:r>
          </a:p>
        </p:txBody>
      </p:sp>
    </p:spTree>
    <p:extLst>
      <p:ext uri="{BB962C8B-B14F-4D97-AF65-F5344CB8AC3E}">
        <p14:creationId xmlns:p14="http://schemas.microsoft.com/office/powerpoint/2010/main" val="2077731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15880</TotalTime>
  <Words>441</Words>
  <Application>Microsoft Office PowerPoint</Application>
  <PresentationFormat>Widescreen</PresentationFormat>
  <Paragraphs>78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Corbel</vt:lpstr>
      <vt:lpstr>Office Theme</vt:lpstr>
      <vt:lpstr>Carrying Data Over an RF Signal</vt:lpstr>
      <vt:lpstr>Carrying Data Over RF Signal</vt:lpstr>
      <vt:lpstr>Carrying Data Over RF Signal</vt:lpstr>
      <vt:lpstr>Carrying Data Over RF Signal</vt:lpstr>
      <vt:lpstr>Carrying Data Over RF Signal</vt:lpstr>
      <vt:lpstr>Carrying Data Over RF Signal</vt:lpstr>
      <vt:lpstr>Carrying Data Over RF Signal</vt:lpstr>
      <vt:lpstr>Carrying Data Over RF Signal</vt:lpstr>
      <vt:lpstr>Carrying Data Over RF Signal</vt:lpstr>
      <vt:lpstr>Carrying Data Over RF Signal</vt:lpstr>
      <vt:lpstr>Basic Wireless Theory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Routing Protocol Overview</dc:title>
  <dc:creator>T</dc:creator>
  <cp:lastModifiedBy>T</cp:lastModifiedBy>
  <cp:revision>63</cp:revision>
  <dcterms:created xsi:type="dcterms:W3CDTF">2022-04-15T14:40:45Z</dcterms:created>
  <dcterms:modified xsi:type="dcterms:W3CDTF">2022-05-11T22:36:53Z</dcterms:modified>
</cp:coreProperties>
</file>