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1" r:id="rId7"/>
    <p:sldId id="264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A0389-9EE0-477A-BAFF-984805B32BA7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0B25CF1-41CC-486A-BBB7-F86659957E4A}">
      <dgm:prSet/>
      <dgm:spPr/>
      <dgm:t>
        <a:bodyPr/>
        <a:lstStyle/>
        <a:p>
          <a:pPr>
            <a:defRPr cap="all"/>
          </a:pPr>
          <a:r>
            <a:rPr lang="en-US"/>
            <a:t>Relative Value- using Financial Ratios</a:t>
          </a:r>
        </a:p>
      </dgm:t>
    </dgm:pt>
    <dgm:pt modelId="{783D5A1F-E5BD-48A1-8A13-D6BEBF9DF591}" type="parTrans" cxnId="{70DE74ED-63F2-47FB-9EF2-EB628F487ADA}">
      <dgm:prSet/>
      <dgm:spPr/>
      <dgm:t>
        <a:bodyPr/>
        <a:lstStyle/>
        <a:p>
          <a:endParaRPr lang="en-US"/>
        </a:p>
      </dgm:t>
    </dgm:pt>
    <dgm:pt modelId="{4F815B74-087F-42CD-8D77-A8C9A990A73A}" type="sibTrans" cxnId="{70DE74ED-63F2-47FB-9EF2-EB628F487ADA}">
      <dgm:prSet/>
      <dgm:spPr/>
      <dgm:t>
        <a:bodyPr/>
        <a:lstStyle/>
        <a:p>
          <a:endParaRPr lang="en-US"/>
        </a:p>
      </dgm:t>
    </dgm:pt>
    <dgm:pt modelId="{25E0AE1F-9EC0-45F3-B787-22E4B2EBB3B2}">
      <dgm:prSet/>
      <dgm:spPr/>
      <dgm:t>
        <a:bodyPr/>
        <a:lstStyle/>
        <a:p>
          <a:pPr>
            <a:defRPr cap="all"/>
          </a:pPr>
          <a:r>
            <a:rPr lang="en-US"/>
            <a:t>Absolute Value- Real Value</a:t>
          </a:r>
        </a:p>
      </dgm:t>
    </dgm:pt>
    <dgm:pt modelId="{1339F979-7CE2-47D4-BDBB-AC49ACDCB076}" type="parTrans" cxnId="{AF9046CB-8D09-43E4-B574-D25D73D2944A}">
      <dgm:prSet/>
      <dgm:spPr/>
      <dgm:t>
        <a:bodyPr/>
        <a:lstStyle/>
        <a:p>
          <a:endParaRPr lang="en-US"/>
        </a:p>
      </dgm:t>
    </dgm:pt>
    <dgm:pt modelId="{5CC5905A-0384-4457-A6A1-782AAEB58967}" type="sibTrans" cxnId="{AF9046CB-8D09-43E4-B574-D25D73D2944A}">
      <dgm:prSet/>
      <dgm:spPr/>
      <dgm:t>
        <a:bodyPr/>
        <a:lstStyle/>
        <a:p>
          <a:endParaRPr lang="en-US"/>
        </a:p>
      </dgm:t>
    </dgm:pt>
    <dgm:pt modelId="{4CEBF22E-09EB-4E2A-96C1-AA4BA644633A}">
      <dgm:prSet/>
      <dgm:spPr/>
      <dgm:t>
        <a:bodyPr/>
        <a:lstStyle/>
        <a:p>
          <a:pPr>
            <a:defRPr cap="all"/>
          </a:pPr>
          <a:r>
            <a:rPr lang="en-US"/>
            <a:t>Perceived Value</a:t>
          </a:r>
        </a:p>
      </dgm:t>
    </dgm:pt>
    <dgm:pt modelId="{9228267C-55A6-472E-9696-3C42230484F5}" type="parTrans" cxnId="{45B61C1B-C05C-404A-BA3E-8ACF04EE5B5F}">
      <dgm:prSet/>
      <dgm:spPr/>
      <dgm:t>
        <a:bodyPr/>
        <a:lstStyle/>
        <a:p>
          <a:endParaRPr lang="en-US"/>
        </a:p>
      </dgm:t>
    </dgm:pt>
    <dgm:pt modelId="{4D5A8E83-EB97-4440-86D3-186451902E49}" type="sibTrans" cxnId="{45B61C1B-C05C-404A-BA3E-8ACF04EE5B5F}">
      <dgm:prSet/>
      <dgm:spPr/>
      <dgm:t>
        <a:bodyPr/>
        <a:lstStyle/>
        <a:p>
          <a:endParaRPr lang="en-US"/>
        </a:p>
      </dgm:t>
    </dgm:pt>
    <dgm:pt modelId="{706DEE4E-8CA7-41E3-B423-6D867546BC07}" type="pres">
      <dgm:prSet presAssocID="{68CA0389-9EE0-477A-BAFF-984805B32BA7}" presName="root" presStyleCnt="0">
        <dgm:presLayoutVars>
          <dgm:dir/>
          <dgm:resizeHandles val="exact"/>
        </dgm:presLayoutVars>
      </dgm:prSet>
      <dgm:spPr/>
    </dgm:pt>
    <dgm:pt modelId="{B2C93F26-64FB-4E69-82A1-1E6A3B392F0E}" type="pres">
      <dgm:prSet presAssocID="{10B25CF1-41CC-486A-BBB7-F86659957E4A}" presName="compNode" presStyleCnt="0"/>
      <dgm:spPr/>
    </dgm:pt>
    <dgm:pt modelId="{4F76DAC8-E0A1-427E-B9A9-219B91DA8244}" type="pres">
      <dgm:prSet presAssocID="{10B25CF1-41CC-486A-BBB7-F86659957E4A}" presName="iconBgRect" presStyleLbl="bgShp" presStyleIdx="0" presStyleCnt="3"/>
      <dgm:spPr/>
    </dgm:pt>
    <dgm:pt modelId="{7B6B1342-430E-4479-90E5-D321C0FF78B5}" type="pres">
      <dgm:prSet presAssocID="{10B25CF1-41CC-486A-BBB7-F86659957E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43AD1006-E2A2-4A1A-B9BA-72CC284E5DE3}" type="pres">
      <dgm:prSet presAssocID="{10B25CF1-41CC-486A-BBB7-F86659957E4A}" presName="spaceRect" presStyleCnt="0"/>
      <dgm:spPr/>
    </dgm:pt>
    <dgm:pt modelId="{49BCFE5D-1C1D-488A-B3A6-D93B434C5630}" type="pres">
      <dgm:prSet presAssocID="{10B25CF1-41CC-486A-BBB7-F86659957E4A}" presName="textRect" presStyleLbl="revTx" presStyleIdx="0" presStyleCnt="3">
        <dgm:presLayoutVars>
          <dgm:chMax val="1"/>
          <dgm:chPref val="1"/>
        </dgm:presLayoutVars>
      </dgm:prSet>
      <dgm:spPr/>
    </dgm:pt>
    <dgm:pt modelId="{3F3E9A56-9024-4025-A51A-D6DD437A7279}" type="pres">
      <dgm:prSet presAssocID="{4F815B74-087F-42CD-8D77-A8C9A990A73A}" presName="sibTrans" presStyleCnt="0"/>
      <dgm:spPr/>
    </dgm:pt>
    <dgm:pt modelId="{F5BC5C3B-1EB5-4EB9-B9F0-71A9FD72CF3A}" type="pres">
      <dgm:prSet presAssocID="{25E0AE1F-9EC0-45F3-B787-22E4B2EBB3B2}" presName="compNode" presStyleCnt="0"/>
      <dgm:spPr/>
    </dgm:pt>
    <dgm:pt modelId="{20E94E5F-E747-4C87-B79F-E41681EF50AB}" type="pres">
      <dgm:prSet presAssocID="{25E0AE1F-9EC0-45F3-B787-22E4B2EBB3B2}" presName="iconBgRect" presStyleLbl="bgShp" presStyleIdx="1" presStyleCnt="3"/>
      <dgm:spPr/>
    </dgm:pt>
    <dgm:pt modelId="{4EC2A07C-2B38-4AFE-9AFA-FA32A283F3E6}" type="pres">
      <dgm:prSet presAssocID="{25E0AE1F-9EC0-45F3-B787-22E4B2EBB3B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A44695B4-BABF-4177-BD05-999355EBAD43}" type="pres">
      <dgm:prSet presAssocID="{25E0AE1F-9EC0-45F3-B787-22E4B2EBB3B2}" presName="spaceRect" presStyleCnt="0"/>
      <dgm:spPr/>
    </dgm:pt>
    <dgm:pt modelId="{4C8DBE09-6A1B-419B-B097-572C98C999FF}" type="pres">
      <dgm:prSet presAssocID="{25E0AE1F-9EC0-45F3-B787-22E4B2EBB3B2}" presName="textRect" presStyleLbl="revTx" presStyleIdx="1" presStyleCnt="3">
        <dgm:presLayoutVars>
          <dgm:chMax val="1"/>
          <dgm:chPref val="1"/>
        </dgm:presLayoutVars>
      </dgm:prSet>
      <dgm:spPr/>
    </dgm:pt>
    <dgm:pt modelId="{D49FDE33-AFBE-4325-B940-15B37286DCE8}" type="pres">
      <dgm:prSet presAssocID="{5CC5905A-0384-4457-A6A1-782AAEB58967}" presName="sibTrans" presStyleCnt="0"/>
      <dgm:spPr/>
    </dgm:pt>
    <dgm:pt modelId="{917FCD18-9817-4269-9AA8-5999932961B6}" type="pres">
      <dgm:prSet presAssocID="{4CEBF22E-09EB-4E2A-96C1-AA4BA644633A}" presName="compNode" presStyleCnt="0"/>
      <dgm:spPr/>
    </dgm:pt>
    <dgm:pt modelId="{1829F147-2B65-43A9-9470-44BC713A20C0}" type="pres">
      <dgm:prSet presAssocID="{4CEBF22E-09EB-4E2A-96C1-AA4BA644633A}" presName="iconBgRect" presStyleLbl="bgShp" presStyleIdx="2" presStyleCnt="3"/>
      <dgm:spPr/>
    </dgm:pt>
    <dgm:pt modelId="{736C4012-A71E-490E-B7F7-7340CE258C00}" type="pres">
      <dgm:prSet presAssocID="{4CEBF22E-09EB-4E2A-96C1-AA4BA644633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E64FB60-07C7-4E3E-83D6-50B2B612AD05}" type="pres">
      <dgm:prSet presAssocID="{4CEBF22E-09EB-4E2A-96C1-AA4BA644633A}" presName="spaceRect" presStyleCnt="0"/>
      <dgm:spPr/>
    </dgm:pt>
    <dgm:pt modelId="{242D8967-BFF9-46D5-8C9B-BCA184A94A21}" type="pres">
      <dgm:prSet presAssocID="{4CEBF22E-09EB-4E2A-96C1-AA4BA644633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5B61C1B-C05C-404A-BA3E-8ACF04EE5B5F}" srcId="{68CA0389-9EE0-477A-BAFF-984805B32BA7}" destId="{4CEBF22E-09EB-4E2A-96C1-AA4BA644633A}" srcOrd="2" destOrd="0" parTransId="{9228267C-55A6-472E-9696-3C42230484F5}" sibTransId="{4D5A8E83-EB97-4440-86D3-186451902E49}"/>
    <dgm:cxn modelId="{139C8A44-60F0-43BF-9CB3-FF2BE5C5D011}" type="presOf" srcId="{4CEBF22E-09EB-4E2A-96C1-AA4BA644633A}" destId="{242D8967-BFF9-46D5-8C9B-BCA184A94A21}" srcOrd="0" destOrd="0" presId="urn:microsoft.com/office/officeart/2018/5/layout/IconCircleLabelList"/>
    <dgm:cxn modelId="{1FD76573-41A9-47BE-9765-AE547E9BCB4A}" type="presOf" srcId="{10B25CF1-41CC-486A-BBB7-F86659957E4A}" destId="{49BCFE5D-1C1D-488A-B3A6-D93B434C5630}" srcOrd="0" destOrd="0" presId="urn:microsoft.com/office/officeart/2018/5/layout/IconCircleLabelList"/>
    <dgm:cxn modelId="{4DEC1A98-A03F-4442-A369-B736ED78B860}" type="presOf" srcId="{25E0AE1F-9EC0-45F3-B787-22E4B2EBB3B2}" destId="{4C8DBE09-6A1B-419B-B097-572C98C999FF}" srcOrd="0" destOrd="0" presId="urn:microsoft.com/office/officeart/2018/5/layout/IconCircleLabelList"/>
    <dgm:cxn modelId="{AF9046CB-8D09-43E4-B574-D25D73D2944A}" srcId="{68CA0389-9EE0-477A-BAFF-984805B32BA7}" destId="{25E0AE1F-9EC0-45F3-B787-22E4B2EBB3B2}" srcOrd="1" destOrd="0" parTransId="{1339F979-7CE2-47D4-BDBB-AC49ACDCB076}" sibTransId="{5CC5905A-0384-4457-A6A1-782AAEB58967}"/>
    <dgm:cxn modelId="{203A17DE-4D45-4104-A2E5-6B18BD816024}" type="presOf" srcId="{68CA0389-9EE0-477A-BAFF-984805B32BA7}" destId="{706DEE4E-8CA7-41E3-B423-6D867546BC07}" srcOrd="0" destOrd="0" presId="urn:microsoft.com/office/officeart/2018/5/layout/IconCircleLabelList"/>
    <dgm:cxn modelId="{70DE74ED-63F2-47FB-9EF2-EB628F487ADA}" srcId="{68CA0389-9EE0-477A-BAFF-984805B32BA7}" destId="{10B25CF1-41CC-486A-BBB7-F86659957E4A}" srcOrd="0" destOrd="0" parTransId="{783D5A1F-E5BD-48A1-8A13-D6BEBF9DF591}" sibTransId="{4F815B74-087F-42CD-8D77-A8C9A990A73A}"/>
    <dgm:cxn modelId="{2EF23829-6F95-455C-A95D-B3E2EB7C35A0}" type="presParOf" srcId="{706DEE4E-8CA7-41E3-B423-6D867546BC07}" destId="{B2C93F26-64FB-4E69-82A1-1E6A3B392F0E}" srcOrd="0" destOrd="0" presId="urn:microsoft.com/office/officeart/2018/5/layout/IconCircleLabelList"/>
    <dgm:cxn modelId="{FB05134B-AD60-403A-9831-2F6382A810AF}" type="presParOf" srcId="{B2C93F26-64FB-4E69-82A1-1E6A3B392F0E}" destId="{4F76DAC8-E0A1-427E-B9A9-219B91DA8244}" srcOrd="0" destOrd="0" presId="urn:microsoft.com/office/officeart/2018/5/layout/IconCircleLabelList"/>
    <dgm:cxn modelId="{4E7070AF-9B55-4A7B-ACCB-12191CFD69A8}" type="presParOf" srcId="{B2C93F26-64FB-4E69-82A1-1E6A3B392F0E}" destId="{7B6B1342-430E-4479-90E5-D321C0FF78B5}" srcOrd="1" destOrd="0" presId="urn:microsoft.com/office/officeart/2018/5/layout/IconCircleLabelList"/>
    <dgm:cxn modelId="{307172C6-F186-45FC-85C5-C22FE3A78C82}" type="presParOf" srcId="{B2C93F26-64FB-4E69-82A1-1E6A3B392F0E}" destId="{43AD1006-E2A2-4A1A-B9BA-72CC284E5DE3}" srcOrd="2" destOrd="0" presId="urn:microsoft.com/office/officeart/2018/5/layout/IconCircleLabelList"/>
    <dgm:cxn modelId="{AE69CEF5-2173-44F3-9249-A0FF53A26993}" type="presParOf" srcId="{B2C93F26-64FB-4E69-82A1-1E6A3B392F0E}" destId="{49BCFE5D-1C1D-488A-B3A6-D93B434C5630}" srcOrd="3" destOrd="0" presId="urn:microsoft.com/office/officeart/2018/5/layout/IconCircleLabelList"/>
    <dgm:cxn modelId="{5ACF7C4B-2B30-4D00-A7DF-B184BE174DC5}" type="presParOf" srcId="{706DEE4E-8CA7-41E3-B423-6D867546BC07}" destId="{3F3E9A56-9024-4025-A51A-D6DD437A7279}" srcOrd="1" destOrd="0" presId="urn:microsoft.com/office/officeart/2018/5/layout/IconCircleLabelList"/>
    <dgm:cxn modelId="{35F52189-DDD0-48F8-BE7A-C8609B8D4FC4}" type="presParOf" srcId="{706DEE4E-8CA7-41E3-B423-6D867546BC07}" destId="{F5BC5C3B-1EB5-4EB9-B9F0-71A9FD72CF3A}" srcOrd="2" destOrd="0" presId="urn:microsoft.com/office/officeart/2018/5/layout/IconCircleLabelList"/>
    <dgm:cxn modelId="{3C66314A-7727-4891-A1C4-2D580762FB74}" type="presParOf" srcId="{F5BC5C3B-1EB5-4EB9-B9F0-71A9FD72CF3A}" destId="{20E94E5F-E747-4C87-B79F-E41681EF50AB}" srcOrd="0" destOrd="0" presId="urn:microsoft.com/office/officeart/2018/5/layout/IconCircleLabelList"/>
    <dgm:cxn modelId="{AA3953BB-058B-45B4-A774-BF77ED0E0CD1}" type="presParOf" srcId="{F5BC5C3B-1EB5-4EB9-B9F0-71A9FD72CF3A}" destId="{4EC2A07C-2B38-4AFE-9AFA-FA32A283F3E6}" srcOrd="1" destOrd="0" presId="urn:microsoft.com/office/officeart/2018/5/layout/IconCircleLabelList"/>
    <dgm:cxn modelId="{45ABA187-A0BF-4677-972A-604534D47899}" type="presParOf" srcId="{F5BC5C3B-1EB5-4EB9-B9F0-71A9FD72CF3A}" destId="{A44695B4-BABF-4177-BD05-999355EBAD43}" srcOrd="2" destOrd="0" presId="urn:microsoft.com/office/officeart/2018/5/layout/IconCircleLabelList"/>
    <dgm:cxn modelId="{D83C92D8-8970-4FD0-B544-5F247B5E5C3A}" type="presParOf" srcId="{F5BC5C3B-1EB5-4EB9-B9F0-71A9FD72CF3A}" destId="{4C8DBE09-6A1B-419B-B097-572C98C999FF}" srcOrd="3" destOrd="0" presId="urn:microsoft.com/office/officeart/2018/5/layout/IconCircleLabelList"/>
    <dgm:cxn modelId="{D21DD519-B816-47BF-AB95-EB0A513C8A42}" type="presParOf" srcId="{706DEE4E-8CA7-41E3-B423-6D867546BC07}" destId="{D49FDE33-AFBE-4325-B940-15B37286DCE8}" srcOrd="3" destOrd="0" presId="urn:microsoft.com/office/officeart/2018/5/layout/IconCircleLabelList"/>
    <dgm:cxn modelId="{7E4680DA-1F66-416E-814C-D298397EA312}" type="presParOf" srcId="{706DEE4E-8CA7-41E3-B423-6D867546BC07}" destId="{917FCD18-9817-4269-9AA8-5999932961B6}" srcOrd="4" destOrd="0" presId="urn:microsoft.com/office/officeart/2018/5/layout/IconCircleLabelList"/>
    <dgm:cxn modelId="{E0A4DD5E-73FF-45F4-97AA-E0086B5A480E}" type="presParOf" srcId="{917FCD18-9817-4269-9AA8-5999932961B6}" destId="{1829F147-2B65-43A9-9470-44BC713A20C0}" srcOrd="0" destOrd="0" presId="urn:microsoft.com/office/officeart/2018/5/layout/IconCircleLabelList"/>
    <dgm:cxn modelId="{45E2DEAA-7210-423A-AED1-6A7DFEEB89A8}" type="presParOf" srcId="{917FCD18-9817-4269-9AA8-5999932961B6}" destId="{736C4012-A71E-490E-B7F7-7340CE258C00}" srcOrd="1" destOrd="0" presId="urn:microsoft.com/office/officeart/2018/5/layout/IconCircleLabelList"/>
    <dgm:cxn modelId="{1B915952-27DE-4964-AC4B-CC976DC37471}" type="presParOf" srcId="{917FCD18-9817-4269-9AA8-5999932961B6}" destId="{5E64FB60-07C7-4E3E-83D6-50B2B612AD05}" srcOrd="2" destOrd="0" presId="urn:microsoft.com/office/officeart/2018/5/layout/IconCircleLabelList"/>
    <dgm:cxn modelId="{729C7B14-ED25-4041-A71B-D88BB36956C6}" type="presParOf" srcId="{917FCD18-9817-4269-9AA8-5999932961B6}" destId="{242D8967-BFF9-46D5-8C9B-BCA184A94A2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6DAC8-E0A1-427E-B9A9-219B91DA8244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6B1342-430E-4479-90E5-D321C0FF78B5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CFE5D-1C1D-488A-B3A6-D93B434C5630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Relative Value- using Financial Ratios</a:t>
          </a:r>
        </a:p>
      </dsp:txBody>
      <dsp:txXfrm>
        <a:off x="3910" y="2834241"/>
        <a:ext cx="2868750" cy="720000"/>
      </dsp:txXfrm>
    </dsp:sp>
    <dsp:sp modelId="{20E94E5F-E747-4C87-B79F-E41681EF50AB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C2A07C-2B38-4AFE-9AFA-FA32A283F3E6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8DBE09-6A1B-419B-B097-572C98C999FF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Absolute Value- Real Value</a:t>
          </a:r>
        </a:p>
      </dsp:txBody>
      <dsp:txXfrm>
        <a:off x="3374691" y="2834241"/>
        <a:ext cx="2868750" cy="720000"/>
      </dsp:txXfrm>
    </dsp:sp>
    <dsp:sp modelId="{1829F147-2B65-43A9-9470-44BC713A20C0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6C4012-A71E-490E-B7F7-7340CE258C00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D8967-BFF9-46D5-8C9B-BCA184A94A21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Perceived Value</a:t>
          </a:r>
        </a:p>
      </dsp:txBody>
      <dsp:txXfrm>
        <a:off x="6745472" y="2834241"/>
        <a:ext cx="28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3E50-FAF7-426D-AA13-B38F97D37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E0056-19B2-4DA5-9C96-D5EB43243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Session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84D92-2BD2-446E-A459-161B016B3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532" y="-259028"/>
            <a:ext cx="7061471" cy="397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6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64CB8-09DA-4C0D-9475-F6B8A27D2927}"/>
              </a:ext>
            </a:extLst>
          </p:cNvPr>
          <p:cNvSpPr txBox="1"/>
          <p:nvPr/>
        </p:nvSpPr>
        <p:spPr>
          <a:xfrm>
            <a:off x="2133602" y="2001078"/>
            <a:ext cx="5499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session is designed to teach you how to determine you asset mix and how to open your account.</a:t>
            </a:r>
          </a:p>
        </p:txBody>
      </p:sp>
    </p:spTree>
    <p:extLst>
      <p:ext uri="{BB962C8B-B14F-4D97-AF65-F5344CB8AC3E}">
        <p14:creationId xmlns:p14="http://schemas.microsoft.com/office/powerpoint/2010/main" val="366150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58F7BA4-B6D7-4093-BC9D-BA2CF918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490F55-F54C-467C-B8A6-A31153CC5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F2A405-ED68-4CB8-9732-67DA21F2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A7D2B90-65E1-48B0-8CA7-52D54740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924D5FD-FDCC-4B58-A2A3-D540DA620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E193FF4-6DE7-4427-8CA6-6391CF05F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53557E8-484E-4039-B233-EBFF43A3B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45E1412B-7A92-4620-B822-2510023D4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21DAC8F-94C8-4EBC-8454-1525B0F593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34D249F-4969-44EA-A390-4FCDA5EB9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AB39E86-A756-4CA8-B71D-0AF734B3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5AC691-7C89-4A37-ACB1-B89C28833F81}"/>
              </a:ext>
            </a:extLst>
          </p:cNvPr>
          <p:cNvSpPr txBox="1"/>
          <p:nvPr/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 Types Of Value Stocks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829C325-13CE-4C3D-9725-916B9300B7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37178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34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C07F43-8839-49EE-8106-F516C2DA08D5}"/>
              </a:ext>
            </a:extLst>
          </p:cNvPr>
          <p:cNvSpPr txBox="1"/>
          <p:nvPr/>
        </p:nvSpPr>
        <p:spPr>
          <a:xfrm>
            <a:off x="3872818" y="309693"/>
            <a:ext cx="3982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Asset Mix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A8A4DB-401A-41D4-82D7-E3D6B0F1A6CF}"/>
              </a:ext>
            </a:extLst>
          </p:cNvPr>
          <p:cNvSpPr txBox="1"/>
          <p:nvPr/>
        </p:nvSpPr>
        <p:spPr>
          <a:xfrm>
            <a:off x="596348" y="1652708"/>
            <a:ext cx="9422296" cy="1252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 in Funds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20% in Stocks</a:t>
            </a:r>
          </a:p>
          <a:p>
            <a:r>
              <a:rPr lang="en-US" sz="24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20% in Income Stocks with Dividends/ Alternative Investments Like REIT’s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534DE8-DF75-4668-966B-FE61234441BD}"/>
              </a:ext>
            </a:extLst>
          </p:cNvPr>
          <p:cNvSpPr txBox="1"/>
          <p:nvPr/>
        </p:nvSpPr>
        <p:spPr>
          <a:xfrm>
            <a:off x="596348" y="1125993"/>
            <a:ext cx="30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Conservative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1B8F0F-9B1C-4884-AE78-441B53656604}"/>
              </a:ext>
            </a:extLst>
          </p:cNvPr>
          <p:cNvSpPr txBox="1"/>
          <p:nvPr/>
        </p:nvSpPr>
        <p:spPr>
          <a:xfrm>
            <a:off x="596348" y="2861589"/>
            <a:ext cx="1754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Moderate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3CB089-81C0-4FA2-8C46-0A5313545EB9}"/>
              </a:ext>
            </a:extLst>
          </p:cNvPr>
          <p:cNvSpPr txBox="1"/>
          <p:nvPr/>
        </p:nvSpPr>
        <p:spPr>
          <a:xfrm>
            <a:off x="596348" y="3418282"/>
            <a:ext cx="9149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40% in Funds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30% in Stocks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30% in Stocks with Dividends/Alternative Investments Like REIT’s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8B8B6B-DF06-46C0-8813-DFD3BEF2125B}"/>
              </a:ext>
            </a:extLst>
          </p:cNvPr>
          <p:cNvSpPr txBox="1"/>
          <p:nvPr/>
        </p:nvSpPr>
        <p:spPr>
          <a:xfrm>
            <a:off x="596348" y="4593690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Aggressive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339779-2D35-4FB0-87FD-FE79273182BB}"/>
              </a:ext>
            </a:extLst>
          </p:cNvPr>
          <p:cNvSpPr txBox="1"/>
          <p:nvPr/>
        </p:nvSpPr>
        <p:spPr>
          <a:xfrm>
            <a:off x="596348" y="5149471"/>
            <a:ext cx="76078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20% in Funds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40% in Stocks</a:t>
            </a:r>
          </a:p>
          <a:p>
            <a:r>
              <a:rPr lang="en-US" sz="2400" dirty="0">
                <a:solidFill>
                  <a:srgbClr val="FFC000"/>
                </a:solidFill>
              </a:rPr>
              <a:t>40% in Stocks with Dividends/ Investments Like REIT’s</a:t>
            </a:r>
          </a:p>
        </p:txBody>
      </p:sp>
    </p:spTree>
    <p:extLst>
      <p:ext uri="{BB962C8B-B14F-4D97-AF65-F5344CB8AC3E}">
        <p14:creationId xmlns:p14="http://schemas.microsoft.com/office/powerpoint/2010/main" val="299576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304E1C-CAC2-4953-AB63-98FCDA1EF46C}"/>
              </a:ext>
            </a:extLst>
          </p:cNvPr>
          <p:cNvSpPr txBox="1"/>
          <p:nvPr/>
        </p:nvSpPr>
        <p:spPr>
          <a:xfrm>
            <a:off x="4419136" y="1020871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Time To Open An Account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9">
            <a:extLst>
              <a:ext uri="{FF2B5EF4-FFF2-40B4-BE49-F238E27FC236}">
                <a16:creationId xmlns:a16="http://schemas.microsoft.com/office/drawing/2014/main" id="{702EF214-B007-4771-8985-A3041E8F6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BF9CC7-88C9-4BDF-845E-2BB24ADD0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3BDFA9-3CAC-42FD-97D5-4F4FEF5E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B4B9049-A2D4-40FE-A49C-70450D125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43DE6DC5-6433-482B-970E-3FCDDA394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C409EFF-FE08-4B90-9C93-B11960F26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B247D5D-6A57-4E15-B30F-EF614BEA0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3DE0615-51F9-4436-BC6F-8B37603C0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87DCF6E-0DB3-4AB1-9CD0-A726BDAE3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230C3CB-B359-4E08-8158-239721515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C28B691-36C0-43DF-BA92-BBDFA8451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5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005F36-BC9F-4CB2-A134-C4ECA165CB7F}"/>
              </a:ext>
            </a:extLst>
          </p:cNvPr>
          <p:cNvSpPr txBox="1"/>
          <p:nvPr/>
        </p:nvSpPr>
        <p:spPr>
          <a:xfrm>
            <a:off x="7181723" y="609600"/>
            <a:ext cx="4512989" cy="222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Broker/Dealer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A5945658-2205-4B43-A6FB-F698A3BBA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03EE21-B8E5-45E3-B843-B72169028C2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Acorn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Stash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M1 Finance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Fidelity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Robinhood</a:t>
            </a:r>
          </a:p>
        </p:txBody>
      </p:sp>
    </p:spTree>
    <p:extLst>
      <p:ext uri="{BB962C8B-B14F-4D97-AF65-F5344CB8AC3E}">
        <p14:creationId xmlns:p14="http://schemas.microsoft.com/office/powerpoint/2010/main" val="161908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02EF214-B007-4771-8985-A3041E8F6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BF9CC7-88C9-4BDF-845E-2BB24ADD0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3BDFA9-3CAC-42FD-97D5-4F4FEF5E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B4B9049-A2D4-40FE-A49C-70450D125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43DE6DC5-6433-482B-970E-3FCDDA394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C409EFF-FE08-4B90-9C93-B11960F26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B247D5D-6A57-4E15-B30F-EF614BEA0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3DE0615-51F9-4436-BC6F-8B37603C0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687DCF6E-0DB3-4AB1-9CD0-A726BDAE3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230C3CB-B359-4E08-8158-239721515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C28B691-36C0-43DF-BA92-BBDFA8451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F8E249-FF8D-416B-BDBF-544FF61E5EC8}"/>
              </a:ext>
            </a:extLst>
          </p:cNvPr>
          <p:cNvSpPr txBox="1"/>
          <p:nvPr/>
        </p:nvSpPr>
        <p:spPr>
          <a:xfrm>
            <a:off x="673754" y="643467"/>
            <a:ext cx="4203045" cy="1375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Use What You Learn To Make Your Decision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EDE31-F8B0-45CC-8642-7B4D5D4B31ED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Risk Appetite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Buy Stocks On Sale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bg1"/>
                </a:solidFill>
              </a:rPr>
              <a:t>Buy Funds</a:t>
            </a:r>
          </a:p>
        </p:txBody>
      </p:sp>
      <p:pic>
        <p:nvPicPr>
          <p:cNvPr id="5" name="Graphic 4" descr="Head with gears">
            <a:extLst>
              <a:ext uri="{FF2B5EF4-FFF2-40B4-BE49-F238E27FC236}">
                <a16:creationId xmlns:a16="http://schemas.microsoft.com/office/drawing/2014/main" id="{CC619B6A-6A44-44D3-AABB-CB05310CE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70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84EF24-A2CA-459E-9E4D-97F174337520}"/>
              </a:ext>
            </a:extLst>
          </p:cNvPr>
          <p:cNvSpPr txBox="1"/>
          <p:nvPr/>
        </p:nvSpPr>
        <p:spPr>
          <a:xfrm>
            <a:off x="4121426" y="556591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4AFFE3-B2E6-4657-8482-26065DE1D33C}"/>
              </a:ext>
            </a:extLst>
          </p:cNvPr>
          <p:cNvSpPr txBox="1"/>
          <p:nvPr/>
        </p:nvSpPr>
        <p:spPr>
          <a:xfrm>
            <a:off x="1311965" y="2105561"/>
            <a:ext cx="781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Open Your Account or Use Our Formula To Add To Your Account</a:t>
            </a:r>
          </a:p>
        </p:txBody>
      </p:sp>
    </p:spTree>
    <p:extLst>
      <p:ext uri="{BB962C8B-B14F-4D97-AF65-F5344CB8AC3E}">
        <p14:creationId xmlns:p14="http://schemas.microsoft.com/office/powerpoint/2010/main" val="272243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051A97-7AB4-47D1-9965-BC1A57A33460}"/>
              </a:ext>
            </a:extLst>
          </p:cNvPr>
          <p:cNvSpPr txBox="1"/>
          <p:nvPr/>
        </p:nvSpPr>
        <p:spPr>
          <a:xfrm>
            <a:off x="6094855" y="1261331"/>
            <a:ext cx="3497565" cy="3002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In The Next Session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43561E9-1291-4440-A6DF-5F15C8890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2" descr="Thumbs Up Sign">
            <a:extLst>
              <a:ext uri="{FF2B5EF4-FFF2-40B4-BE49-F238E27FC236}">
                <a16:creationId xmlns:a16="http://schemas.microsoft.com/office/drawing/2014/main" id="{1A15B78C-BF44-4B7A-A03E-2489E4F89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617" y="1261330"/>
            <a:ext cx="4335340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918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153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Cash Out On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5</cp:revision>
  <dcterms:created xsi:type="dcterms:W3CDTF">2019-03-03T00:49:23Z</dcterms:created>
  <dcterms:modified xsi:type="dcterms:W3CDTF">2019-03-03T23:36:38Z</dcterms:modified>
</cp:coreProperties>
</file>