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  <p:sldId id="259" r:id="rId4"/>
    <p:sldId id="272" r:id="rId5"/>
    <p:sldId id="273" r:id="rId6"/>
    <p:sldId id="342" r:id="rId7"/>
    <p:sldId id="343" r:id="rId8"/>
    <p:sldId id="344" r:id="rId9"/>
    <p:sldId id="34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2349702" y="2628716"/>
            <a:ext cx="60572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Trabajar con una tabla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C3D64DED-140A-4997-89D7-403B11156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0" y="1056477"/>
            <a:ext cx="61448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La </a:t>
            </a:r>
            <a:r>
              <a:rPr lang="en-US" sz="5400" err="1">
                <a:solidFill>
                  <a:srgbClr val="48809C"/>
                </a:solidFill>
                <a:latin typeface="Franklin Gothic Demi Cond" panose="020B0706030402020204" pitchFamily="34" charset="0"/>
              </a:rPr>
              <a:t>declaración</a:t>
            </a:r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SELECT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241602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2416029"/>
            <a:ext cx="4464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Selecciona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tu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SCHEMA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db_practicas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con </a:t>
            </a:r>
            <a:r>
              <a:rPr lang="en-US" b="1">
                <a:solidFill>
                  <a:srgbClr val="48809C"/>
                </a:solidFill>
                <a:latin typeface="Franklin Gothic Demi Cond" panose="020B0706030402020204" pitchFamily="34" charset="0"/>
                <a:cs typeface="Segoe UI Light" panose="020B0502040204020203" pitchFamily="34" charset="0"/>
              </a:rPr>
              <a:t>USE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3CFD5EF-DD88-4337-9088-56961942997E}"/>
              </a:ext>
            </a:extLst>
          </p:cNvPr>
          <p:cNvSpPr/>
          <p:nvPr/>
        </p:nvSpPr>
        <p:spPr>
          <a:xfrm>
            <a:off x="461394" y="3201997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0F70331-B33B-45BC-9D2E-03DDF9D112A1}"/>
              </a:ext>
            </a:extLst>
          </p:cNvPr>
          <p:cNvSpPr txBox="1"/>
          <p:nvPr/>
        </p:nvSpPr>
        <p:spPr>
          <a:xfrm>
            <a:off x="918594" y="3201997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Aplica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un </a:t>
            </a:r>
            <a:r>
              <a:rPr lang="en-US" b="1">
                <a:solidFill>
                  <a:srgbClr val="48809C"/>
                </a:solidFill>
                <a:latin typeface="Franklin Gothic Demi Cond" panose="020B0706030402020204" pitchFamily="34" charset="0"/>
                <a:cs typeface="Segoe UI Light" panose="020B0502040204020203" pitchFamily="34" charset="0"/>
              </a:rPr>
              <a:t>SELECT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y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obtén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columnas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con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* 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de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E3E2A71-24CD-4465-A55B-F2328116DCE8}"/>
              </a:ext>
            </a:extLst>
          </p:cNvPr>
          <p:cNvSpPr/>
          <p:nvPr/>
        </p:nvSpPr>
        <p:spPr>
          <a:xfrm>
            <a:off x="461394" y="3989463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74065AB-BDC4-4AEA-8E44-FE2050C1BFD4}"/>
              </a:ext>
            </a:extLst>
          </p:cNvPr>
          <p:cNvSpPr txBox="1"/>
          <p:nvPr/>
        </p:nvSpPr>
        <p:spPr>
          <a:xfrm>
            <a:off x="918594" y="3989463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Usa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b="1">
                <a:solidFill>
                  <a:srgbClr val="48809C"/>
                </a:solidFill>
                <a:latin typeface="Franklin Gothic Demi Cond" panose="020B0706030402020204" pitchFamily="34" charset="0"/>
                <a:cs typeface="Segoe UI Light" panose="020B0502040204020203" pitchFamily="34" charset="0"/>
              </a:rPr>
              <a:t>SELECT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para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traer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columnas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de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ID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_zona, venta y ID_cliente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F250BDA0-195F-476D-A019-589128835270}"/>
              </a:ext>
            </a:extLst>
          </p:cNvPr>
          <p:cNvSpPr/>
          <p:nvPr/>
        </p:nvSpPr>
        <p:spPr>
          <a:xfrm>
            <a:off x="461394" y="4775431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4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0A929BA-C07C-45F4-A8BE-7A86AAB7993A}"/>
              </a:ext>
            </a:extLst>
          </p:cNvPr>
          <p:cNvSpPr txBox="1"/>
          <p:nvPr/>
        </p:nvSpPr>
        <p:spPr>
          <a:xfrm>
            <a:off x="918594" y="4775431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Con </a:t>
            </a:r>
            <a:r>
              <a:rPr lang="en-US" b="1">
                <a:solidFill>
                  <a:srgbClr val="48809C"/>
                </a:solidFill>
                <a:latin typeface="Franklin Gothic Demi Cond" panose="020B0706030402020204" pitchFamily="34" charset="0"/>
                <a:cs typeface="Segoe UI Light" panose="020B0502040204020203" pitchFamily="34" charset="0"/>
              </a:rPr>
              <a:t>SELECT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trae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ahora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solo venta y dale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otro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nombre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con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AS 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a la columna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7" y="3745502"/>
            <a:ext cx="2778143" cy="2554545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Seleccionar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con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Seleccionar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con Doble Click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La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declaración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SELECT y sus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clausulas</a:t>
            </a: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Ejecutar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una consulta con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atajos</a:t>
            </a: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Diferentes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maneras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de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usar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SELECT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Visualizar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los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resultados</a:t>
            </a: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05842" y="3201997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20" name="Elipse 17">
            <a:extLst>
              <a:ext uri="{FF2B5EF4-FFF2-40B4-BE49-F238E27FC236}">
                <a16:creationId xmlns:a16="http://schemas.microsoft.com/office/drawing/2014/main" id="{48FD89A6-E972-4B9C-964D-920CD2D45F02}"/>
              </a:ext>
            </a:extLst>
          </p:cNvPr>
          <p:cNvSpPr/>
          <p:nvPr/>
        </p:nvSpPr>
        <p:spPr>
          <a:xfrm>
            <a:off x="461394" y="5404256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5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1" name="CuadroTexto 14">
            <a:extLst>
              <a:ext uri="{FF2B5EF4-FFF2-40B4-BE49-F238E27FC236}">
                <a16:creationId xmlns:a16="http://schemas.microsoft.com/office/drawing/2014/main" id="{41AD9D53-DB4E-4A68-96E4-FC56B46557DA}"/>
              </a:ext>
            </a:extLst>
          </p:cNvPr>
          <p:cNvSpPr txBox="1"/>
          <p:nvPr/>
        </p:nvSpPr>
        <p:spPr>
          <a:xfrm>
            <a:off x="918594" y="5404256"/>
            <a:ext cx="4114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Obtén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una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columna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que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te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muestre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 venta + IVA (16%) y nómbrala diferente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DB575BFB-C7F5-40C3-84E7-7737BE73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450548" y="1056477"/>
            <a:ext cx="5243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La </a:t>
            </a:r>
            <a:r>
              <a:rPr lang="en-US" sz="5400" err="1">
                <a:solidFill>
                  <a:srgbClr val="48809C"/>
                </a:solidFill>
                <a:latin typeface="Franklin Gothic Demi Cond" panose="020B0706030402020204" pitchFamily="34" charset="0"/>
              </a:rPr>
              <a:t>cláusula</a:t>
            </a:r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WHERE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8594" y="2416029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Traer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de la zona 2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554545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WHERE filtra datos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Todos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los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operadores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de comparación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Filtrar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para un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texto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en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espécifico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(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comillas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</a:p>
          <a:p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241602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07748" y="3149310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Todos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mayores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a 2,000,000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3149310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901BC3A-7B9E-424B-B6BE-82F20F6478FE}"/>
              </a:ext>
            </a:extLst>
          </p:cNvPr>
          <p:cNvSpPr txBox="1"/>
          <p:nvPr/>
        </p:nvSpPr>
        <p:spPr>
          <a:xfrm>
            <a:off x="907748" y="390309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Todos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los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productos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que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sean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del cliente 7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6B4D7944-7AFC-4815-9DCB-959BAD109E11}"/>
              </a:ext>
            </a:extLst>
          </p:cNvPr>
          <p:cNvSpPr/>
          <p:nvPr/>
        </p:nvSpPr>
        <p:spPr>
          <a:xfrm>
            <a:off x="450548" y="390309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04BD0AD-DE9B-42B5-88F1-E06523A56B74}"/>
              </a:ext>
            </a:extLst>
          </p:cNvPr>
          <p:cNvSpPr txBox="1"/>
          <p:nvPr/>
        </p:nvSpPr>
        <p:spPr>
          <a:xfrm>
            <a:off x="918594" y="4652119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Trae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 venta que sean menores a 1,000,000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98DE4EE-552D-4AB0-956A-F25757036EBD}"/>
              </a:ext>
            </a:extLst>
          </p:cNvPr>
          <p:cNvSpPr/>
          <p:nvPr/>
        </p:nvSpPr>
        <p:spPr>
          <a:xfrm>
            <a:off x="461394" y="465211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4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149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DB575BFB-C7F5-40C3-84E7-7737BE73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-19702" y="1091041"/>
            <a:ext cx="69299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err="1">
                <a:solidFill>
                  <a:srgbClr val="48809C"/>
                </a:solidFill>
                <a:latin typeface="Franklin Gothic Demi Cond" panose="020B0706030402020204" pitchFamily="34" charset="0"/>
              </a:rPr>
              <a:t>Operadores</a:t>
            </a:r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AND, OR, NOT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76171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8594" y="2416029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Traer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mayores o iguales a 1,500,000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en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zona 2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554545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Estos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operadores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incrementan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el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criterio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de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tu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consulta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Van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seguido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de WHERE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El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orden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sí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importa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(AND, OR)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Puedes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usar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tantos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como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necesites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en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algunos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casos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es mejor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usar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NOT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241602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07748" y="3149310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Todos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menores a 500,000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en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 zona 2 que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sean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del vendedor 2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3149310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901BC3A-7B9E-424B-B6BE-82F20F6478FE}"/>
              </a:ext>
            </a:extLst>
          </p:cNvPr>
          <p:cNvSpPr txBox="1"/>
          <p:nvPr/>
        </p:nvSpPr>
        <p:spPr>
          <a:xfrm>
            <a:off x="907748" y="390309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mayores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a 999,999 o que sean del vendedor 13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6B4D7944-7AFC-4815-9DCB-959BAD109E11}"/>
              </a:ext>
            </a:extLst>
          </p:cNvPr>
          <p:cNvSpPr/>
          <p:nvPr/>
        </p:nvSpPr>
        <p:spPr>
          <a:xfrm>
            <a:off x="450548" y="390309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04BD0AD-DE9B-42B5-88F1-E06523A56B74}"/>
              </a:ext>
            </a:extLst>
          </p:cNvPr>
          <p:cNvSpPr txBox="1"/>
          <p:nvPr/>
        </p:nvSpPr>
        <p:spPr>
          <a:xfrm>
            <a:off x="918594" y="4652119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Trae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toda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 venta que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NO 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sea del cliente 10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A98DE4EE-552D-4AB0-956A-F25757036EBD}"/>
              </a:ext>
            </a:extLst>
          </p:cNvPr>
          <p:cNvSpPr/>
          <p:nvPr/>
        </p:nvSpPr>
        <p:spPr>
          <a:xfrm>
            <a:off x="461394" y="465211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4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474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DB575BFB-C7F5-40C3-84E7-7737BE73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403439" y="1056477"/>
            <a:ext cx="33379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err="1">
                <a:solidFill>
                  <a:srgbClr val="48809C"/>
                </a:solidFill>
                <a:latin typeface="Franklin Gothic Demi Cond" panose="020B0706030402020204" pitchFamily="34" charset="0"/>
              </a:rPr>
              <a:t>Operador</a:t>
            </a:r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IN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31782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8594" y="2416029"/>
            <a:ext cx="390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Obtén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de la zona del 1 al 4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554545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IN es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usado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después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de WHERE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Nos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ayuda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a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simplificar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mi consulta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Recuerda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usar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comillas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con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texto</a:t>
            </a: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Se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separa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por una coma y los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criterios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van entre </a:t>
            </a:r>
            <a:r>
              <a:rPr lang="en-US" sz="1600" err="1">
                <a:latin typeface="Segoe UI Light" panose="020B0502040204020203" pitchFamily="34" charset="0"/>
                <a:cs typeface="Segoe UI Light" panose="020B0502040204020203" pitchFamily="34" charset="0"/>
              </a:rPr>
              <a:t>paréntesis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241602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07748" y="3149310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Obtén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que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haya realizado el consumidor 6,7, 8 y 9.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3149310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901BC3A-7B9E-424B-B6BE-82F20F6478FE}"/>
              </a:ext>
            </a:extLst>
          </p:cNvPr>
          <p:cNvSpPr txBox="1"/>
          <p:nvPr/>
        </p:nvSpPr>
        <p:spPr>
          <a:xfrm>
            <a:off x="907748" y="3903095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Obtén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las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ventas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que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NO </a:t>
            </a:r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sean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del vendedor 15, 21 y 35.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6B4D7944-7AFC-4815-9DCB-959BAD109E11}"/>
              </a:ext>
            </a:extLst>
          </p:cNvPr>
          <p:cNvSpPr/>
          <p:nvPr/>
        </p:nvSpPr>
        <p:spPr>
          <a:xfrm>
            <a:off x="450548" y="3903095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212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DB575BFB-C7F5-40C3-84E7-7737BE73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313943" y="1024294"/>
            <a:ext cx="77433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REGEXP</a:t>
            </a:r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 (regular expression)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31782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918594" y="2416029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>
                <a:latin typeface="Segoe UI Light" panose="020B0502040204020203" pitchFamily="34" charset="0"/>
                <a:cs typeface="Segoe UI Light" panose="020B0502040204020203" pitchFamily="34" charset="0"/>
              </a:rPr>
              <a:t>Obtén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los apellidos del personal de ventas que termine en “ez”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308324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Identifica el patron que quieres encontra, los caracteres ^,$,|, [ ] indican diferentes opciones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Útil en cadenas de texto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Recuerda que la estructura cuenta: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WHERE </a:t>
            </a:r>
            <a:r>
              <a:rPr lang="en-US" sz="1600" i="1">
                <a:latin typeface="Segoe UI Light" panose="020B0502040204020203" pitchFamily="34" charset="0"/>
                <a:cs typeface="Segoe UI Light" panose="020B0502040204020203" pitchFamily="34" charset="0"/>
              </a:rPr>
              <a:t>columna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REGEXP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4" y="2416029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268B1F4-54EE-4F22-8FDA-464E33D82DE6}"/>
              </a:ext>
            </a:extLst>
          </p:cNvPr>
          <p:cNvSpPr txBox="1"/>
          <p:nvPr/>
        </p:nvSpPr>
        <p:spPr>
          <a:xfrm>
            <a:off x="907747" y="3260272"/>
            <a:ext cx="3909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Agrega la columna de nombre para tener las 2 columnas, nombre y apellidos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C3D2F73E-502F-489B-8D08-285CF1F50E6A}"/>
              </a:ext>
            </a:extLst>
          </p:cNvPr>
          <p:cNvSpPr/>
          <p:nvPr/>
        </p:nvSpPr>
        <p:spPr>
          <a:xfrm>
            <a:off x="450548" y="3149310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901BC3A-7B9E-424B-B6BE-82F20F6478FE}"/>
              </a:ext>
            </a:extLst>
          </p:cNvPr>
          <p:cNvSpPr txBox="1"/>
          <p:nvPr/>
        </p:nvSpPr>
        <p:spPr>
          <a:xfrm>
            <a:off x="918593" y="4476229"/>
            <a:ext cx="3909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Crea una consulta para tener los apellidos que terminen en “ez” o inicien en “sa”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6B4D7944-7AFC-4815-9DCB-959BAD109E11}"/>
              </a:ext>
            </a:extLst>
          </p:cNvPr>
          <p:cNvSpPr/>
          <p:nvPr/>
        </p:nvSpPr>
        <p:spPr>
          <a:xfrm>
            <a:off x="450548" y="438790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3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486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DB575BFB-C7F5-40C3-84E7-7737BE73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398095" y="1027802"/>
            <a:ext cx="21082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ISNULL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95392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1067846" y="3491750"/>
            <a:ext cx="3909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Tenemos un cliente que no tiene teléfono, necesitamos identificarlo para poder actualizar la base de datos, qué cliente es?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2062103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ISNULL me permite encontrar registros sin valores.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Puede ser un gran aliado para encontrar errores en bases de datos o registros nulos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5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5" y="3429000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676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95392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pic>
        <p:nvPicPr>
          <p:cNvPr id="4" name="Imagen 3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DB575BFB-C7F5-40C3-84E7-7737BE73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015781" y="1027802"/>
            <a:ext cx="28729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ORDER BY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1046560" y="2381054"/>
            <a:ext cx="3909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Ordena la información de los vendedores por nombre en forma descendiente.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815882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Ordenar los datos me permite tener crear vistas y traer resultados con criterios específicos.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Recuerda el uso de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ASC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y </a:t>
            </a: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DESC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5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5" y="2381054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9">
            <a:extLst>
              <a:ext uri="{FF2B5EF4-FFF2-40B4-BE49-F238E27FC236}">
                <a16:creationId xmlns:a16="http://schemas.microsoft.com/office/drawing/2014/main" id="{A092F0F7-1DF3-425A-82A4-E891F9520ACC}"/>
              </a:ext>
            </a:extLst>
          </p:cNvPr>
          <p:cNvSpPr txBox="1"/>
          <p:nvPr/>
        </p:nvSpPr>
        <p:spPr>
          <a:xfrm>
            <a:off x="1015781" y="3573329"/>
            <a:ext cx="3909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Ordena ahora los datos de los vendedores por nombre y después por apellido.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Elipse 20">
            <a:extLst>
              <a:ext uri="{FF2B5EF4-FFF2-40B4-BE49-F238E27FC236}">
                <a16:creationId xmlns:a16="http://schemas.microsoft.com/office/drawing/2014/main" id="{4808000B-FABF-4A6A-9301-8C77CE416E84}"/>
              </a:ext>
            </a:extLst>
          </p:cNvPr>
          <p:cNvSpPr/>
          <p:nvPr/>
        </p:nvSpPr>
        <p:spPr>
          <a:xfrm>
            <a:off x="452048" y="3464782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13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B32C91E1-9AD9-41BA-BD55-4F487E16117A}"/>
              </a:ext>
            </a:extLst>
          </p:cNvPr>
          <p:cNvSpPr/>
          <p:nvPr/>
        </p:nvSpPr>
        <p:spPr>
          <a:xfrm>
            <a:off x="195392" y="211944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pic>
        <p:nvPicPr>
          <p:cNvPr id="4" name="Imagen 3" descr="Un letrero negro con letras blancas&#10;&#10;Descripción generada automáticamente">
            <a:extLst>
              <a:ext uri="{FF2B5EF4-FFF2-40B4-BE49-F238E27FC236}">
                <a16:creationId xmlns:a16="http://schemas.microsoft.com/office/drawing/2014/main" id="{DB575BFB-C7F5-40C3-84E7-7737BE73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57600" cy="916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760C7E8-7C7A-42EE-B47B-FB0AE1FB9858}"/>
              </a:ext>
            </a:extLst>
          </p:cNvPr>
          <p:cNvSpPr txBox="1"/>
          <p:nvPr/>
        </p:nvSpPr>
        <p:spPr>
          <a:xfrm>
            <a:off x="1699463" y="1027802"/>
            <a:ext cx="15055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Limit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A986CE-9ABC-40EE-9D54-F45A5129DB23}"/>
              </a:ext>
            </a:extLst>
          </p:cNvPr>
          <p:cNvSpPr txBox="1"/>
          <p:nvPr/>
        </p:nvSpPr>
        <p:spPr>
          <a:xfrm>
            <a:off x="1046560" y="2381054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Limita las ventas a los primeros 10 registros.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29C1E-6293-41C6-BBB7-2689CFFEA235}"/>
              </a:ext>
            </a:extLst>
          </p:cNvPr>
          <p:cNvSpPr txBox="1"/>
          <p:nvPr/>
        </p:nvSpPr>
        <p:spPr>
          <a:xfrm>
            <a:off x="8495262" y="2662949"/>
            <a:ext cx="2778143" cy="1323439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Como su nombre lo dice, limita el criterio de tu consulta.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Su uso va al final de la instrucción o query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33FF30-A45F-4CFA-8A56-5324B60FDA3B}"/>
              </a:ext>
            </a:extLst>
          </p:cNvPr>
          <p:cNvSpPr txBox="1"/>
          <p:nvPr/>
        </p:nvSpPr>
        <p:spPr>
          <a:xfrm>
            <a:off x="9019167" y="2119444"/>
            <a:ext cx="1721945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2D2E1B0-319A-487F-8508-38EA415C6FAF}"/>
              </a:ext>
            </a:extLst>
          </p:cNvPr>
          <p:cNvSpPr/>
          <p:nvPr/>
        </p:nvSpPr>
        <p:spPr>
          <a:xfrm>
            <a:off x="461395" y="2381054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11" name="CuadroTexto 19">
            <a:extLst>
              <a:ext uri="{FF2B5EF4-FFF2-40B4-BE49-F238E27FC236}">
                <a16:creationId xmlns:a16="http://schemas.microsoft.com/office/drawing/2014/main" id="{A092F0F7-1DF3-425A-82A4-E891F9520ACC}"/>
              </a:ext>
            </a:extLst>
          </p:cNvPr>
          <p:cNvSpPr txBox="1"/>
          <p:nvPr/>
        </p:nvSpPr>
        <p:spPr>
          <a:xfrm>
            <a:off x="1015781" y="3573329"/>
            <a:ext cx="390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Limita la venta a los registros entre el 50 y el 100.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Elipse 20">
            <a:extLst>
              <a:ext uri="{FF2B5EF4-FFF2-40B4-BE49-F238E27FC236}">
                <a16:creationId xmlns:a16="http://schemas.microsoft.com/office/drawing/2014/main" id="{4808000B-FABF-4A6A-9301-8C77CE416E84}"/>
              </a:ext>
            </a:extLst>
          </p:cNvPr>
          <p:cNvSpPr/>
          <p:nvPr/>
        </p:nvSpPr>
        <p:spPr>
          <a:xfrm>
            <a:off x="452048" y="3464782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2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134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563</Words>
  <Application>Microsoft Office PowerPoint</Application>
  <PresentationFormat>Widescreen</PresentationFormat>
  <Paragraphs>96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32</cp:revision>
  <dcterms:created xsi:type="dcterms:W3CDTF">2020-12-03T04:45:08Z</dcterms:created>
  <dcterms:modified xsi:type="dcterms:W3CDTF">2020-12-04T04:22:52Z</dcterms:modified>
</cp:coreProperties>
</file>