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3" r:id="rId3"/>
    <p:sldId id="279" r:id="rId4"/>
    <p:sldId id="278" r:id="rId5"/>
    <p:sldId id="282" r:id="rId6"/>
    <p:sldId id="283" r:id="rId7"/>
    <p:sldId id="280" r:id="rId8"/>
    <p:sldId id="284" r:id="rId9"/>
    <p:sldId id="271" r:id="rId10"/>
    <p:sldId id="274" r:id="rId11"/>
    <p:sldId id="275" r:id="rId12"/>
    <p:sldId id="276" r:id="rId13"/>
    <p:sldId id="277" r:id="rId14"/>
    <p:sldId id="281" r:id="rId15"/>
    <p:sldId id="272" r:id="rId16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32AFDB"/>
    <a:srgbClr val="F4D98C"/>
    <a:srgbClr val="D35F59"/>
    <a:srgbClr val="C65651"/>
    <a:srgbClr val="D79B4F"/>
    <a:srgbClr val="F3D78B"/>
    <a:srgbClr val="2B2D2C"/>
    <a:srgbClr val="E2615C"/>
    <a:srgbClr val="9191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45" autoAdjust="0"/>
    <p:restoredTop sz="99855" autoAdjust="0"/>
  </p:normalViewPr>
  <p:slideViewPr>
    <p:cSldViewPr snapToGrid="0" snapToObjects="1">
      <p:cViewPr>
        <p:scale>
          <a:sx n="108" d="100"/>
          <a:sy n="108" d="100"/>
        </p:scale>
        <p:origin x="-1792" y="-800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up-arrows3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51556"/>
            <a:ext cx="3474805" cy="6166556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5658135"/>
            <a:ext cx="9148004" cy="66343"/>
          </a:xfrm>
          <a:prstGeom prst="rect">
            <a:avLst/>
          </a:prstGeom>
          <a:solidFill>
            <a:srgbClr val="E2615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9144000" cy="256032"/>
          </a:xfrm>
          <a:prstGeom prst="rect">
            <a:avLst/>
          </a:prstGeom>
          <a:solidFill>
            <a:srgbClr val="F4D9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SSM-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5652" y="5140791"/>
            <a:ext cx="2393308" cy="454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011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op_lines-cream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8004" cy="225702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5658135"/>
            <a:ext cx="9148004" cy="66343"/>
          </a:xfrm>
          <a:prstGeom prst="rect">
            <a:avLst/>
          </a:prstGeom>
          <a:solidFill>
            <a:srgbClr val="E2615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SM-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816" y="5316378"/>
            <a:ext cx="1387844" cy="26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171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eam dotted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41414" y="46013"/>
            <a:ext cx="9066276" cy="5631180"/>
          </a:xfrm>
          <a:prstGeom prst="rect">
            <a:avLst/>
          </a:prstGeom>
          <a:noFill/>
          <a:ln w="63500" cmpd="sng">
            <a:solidFill>
              <a:srgbClr val="F4D98C"/>
            </a:solidFill>
            <a:miter lim="800000"/>
          </a:ln>
          <a:scene3d>
            <a:camera prst="orthographicFront"/>
            <a:lightRig rig="threePt" dir="t"/>
          </a:scene3d>
          <a:sp3d>
            <a:bevelT prst="convex"/>
            <a:bevelB prst="slope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618641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11581" y="128945"/>
            <a:ext cx="8924544" cy="5486400"/>
          </a:xfrm>
          <a:prstGeom prst="rect">
            <a:avLst/>
          </a:prstGeom>
          <a:noFill/>
          <a:ln w="12700" cmpd="sng">
            <a:solidFill>
              <a:schemeClr val="tx1">
                <a:lumMod val="85000"/>
                <a:lumOff val="15000"/>
              </a:schemeClr>
            </a:solidFill>
            <a:prstDash val="dot"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pic>
        <p:nvPicPr>
          <p:cNvPr id="10" name="Picture 9" descr="SSM-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816" y="5316378"/>
            <a:ext cx="1387844" cy="26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821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44253" y="39072"/>
            <a:ext cx="9062219" cy="5625983"/>
          </a:xfrm>
          <a:prstGeom prst="rect">
            <a:avLst/>
          </a:prstGeom>
          <a:noFill/>
          <a:ln w="2857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91861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92435" y="85998"/>
            <a:ext cx="8971650" cy="5531067"/>
          </a:xfrm>
          <a:prstGeom prst="rect">
            <a:avLst/>
          </a:prstGeom>
          <a:noFill/>
          <a:ln w="12700" cmpd="sng">
            <a:solidFill>
              <a:schemeClr val="tx1">
                <a:lumMod val="85000"/>
                <a:lumOff val="15000"/>
              </a:schemeClr>
            </a:solidFill>
            <a:prstDash val="dot"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SSM-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816" y="5316378"/>
            <a:ext cx="1387844" cy="26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78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ick peac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111467" y="123842"/>
            <a:ext cx="8927401" cy="5471539"/>
          </a:xfrm>
          <a:prstGeom prst="rect">
            <a:avLst/>
          </a:prstGeom>
          <a:noFill/>
          <a:ln w="215900" cmpd="sng">
            <a:solidFill>
              <a:srgbClr val="C65651"/>
            </a:solidFill>
            <a:miter lim="800000"/>
          </a:ln>
          <a:scene3d>
            <a:camera prst="orthographicFront"/>
            <a:lightRig rig="threePt" dir="t"/>
          </a:scene3d>
          <a:sp3d>
            <a:bevelT w="25400" h="25400" prst="divot"/>
            <a:bevelB w="25400" h="25400" prst="angle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263465" y="281456"/>
            <a:ext cx="8617776" cy="5166405"/>
          </a:xfrm>
          <a:prstGeom prst="rect">
            <a:avLst/>
          </a:prstGeom>
          <a:noFill/>
          <a:ln w="19050" cmpd="sng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588599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73116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ach 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507492" y="729238"/>
            <a:ext cx="8129018" cy="4243295"/>
          </a:xfrm>
          <a:prstGeom prst="rect">
            <a:avLst/>
          </a:prstGeom>
          <a:solidFill>
            <a:srgbClr val="D35F59"/>
          </a:solidFill>
          <a:ln w="215900" cmpd="sng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42876" y="145522"/>
            <a:ext cx="8858249" cy="5410728"/>
          </a:xfrm>
          <a:prstGeom prst="rect">
            <a:avLst/>
          </a:prstGeom>
          <a:noFill/>
          <a:ln w="254000" cmpd="sng">
            <a:solidFill>
              <a:srgbClr val="D35F59"/>
            </a:solidFill>
            <a:miter lim="800000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277983" y="300439"/>
            <a:ext cx="8591130" cy="5115954"/>
          </a:xfrm>
          <a:prstGeom prst="rect">
            <a:avLst/>
          </a:prstGeom>
          <a:noFill/>
          <a:ln w="19050" cmpd="sng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20408" y="343051"/>
            <a:ext cx="8505368" cy="5028233"/>
          </a:xfrm>
          <a:prstGeom prst="rect">
            <a:avLst/>
          </a:prstGeom>
          <a:noFill/>
          <a:ln w="12700" cmpd="sng">
            <a:solidFill>
              <a:srgbClr val="7F7F7F"/>
            </a:solidFill>
            <a:prstDash val="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558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ach Transition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136066" y="113404"/>
            <a:ext cx="8902802" cy="5481978"/>
          </a:xfrm>
          <a:prstGeom prst="rect">
            <a:avLst/>
          </a:prstGeom>
          <a:noFill/>
          <a:ln w="190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153073" y="132302"/>
            <a:ext cx="8869745" cy="5433857"/>
          </a:xfrm>
          <a:prstGeom prst="rect">
            <a:avLst/>
          </a:prstGeom>
          <a:solidFill>
            <a:srgbClr val="D35F59"/>
          </a:solidFill>
          <a:ln w="19050" cmpd="sng">
            <a:noFill/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93546" y="75602"/>
            <a:ext cx="8988800" cy="5562600"/>
          </a:xfrm>
          <a:prstGeom prst="rect">
            <a:avLst/>
          </a:prstGeom>
          <a:noFill/>
          <a:ln w="12700" cap="sq" cmpd="sng">
            <a:solidFill>
              <a:srgbClr val="7F7F7F"/>
            </a:solidFill>
            <a:prstDash val="dot"/>
            <a:miter lim="800000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699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cap or transi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" y="41772"/>
            <a:ext cx="9088283" cy="256032"/>
          </a:xfrm>
          <a:prstGeom prst="rect">
            <a:avLst/>
          </a:prstGeom>
          <a:solidFill>
            <a:srgbClr val="F4D9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155376" y="2106083"/>
            <a:ext cx="5204222" cy="2751667"/>
          </a:xfrm>
          <a:prstGeom prst="rect">
            <a:avLst/>
          </a:prstGeom>
        </p:spPr>
        <p:txBody>
          <a:bodyPr vert="horz"/>
          <a:lstStyle>
            <a:lvl1pPr marL="178308" indent="-178308">
              <a:buClr>
                <a:srgbClr val="EA9643"/>
              </a:buClr>
              <a:buFont typeface="Wingdings" charset="2"/>
              <a:buChar char="§"/>
              <a:defRPr sz="1900">
                <a:solidFill>
                  <a:srgbClr val="404040"/>
                </a:solidFill>
                <a:latin typeface="Gotham Book"/>
                <a:cs typeface="Gotham Book"/>
              </a:defRPr>
            </a:lvl1pPr>
            <a:lvl2pPr>
              <a:defRPr sz="1900">
                <a:latin typeface="Gotham Book"/>
                <a:cs typeface="Gotham Book"/>
              </a:defRPr>
            </a:lvl2pPr>
            <a:lvl3pPr>
              <a:defRPr sz="1900">
                <a:latin typeface="Gotham Book"/>
                <a:cs typeface="Gotham Book"/>
              </a:defRPr>
            </a:lvl3pPr>
            <a:lvl4pPr>
              <a:defRPr sz="1900">
                <a:latin typeface="Gotham Book"/>
                <a:cs typeface="Gotham Book"/>
              </a:defRPr>
            </a:lvl4pPr>
            <a:lvl5pPr>
              <a:defRPr sz="1900">
                <a:latin typeface="Gotham Book"/>
                <a:cs typeface="Gotham Book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588599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41772"/>
            <a:ext cx="368710" cy="5673228"/>
          </a:xfrm>
          <a:prstGeom prst="rect">
            <a:avLst/>
          </a:prstGeom>
          <a:solidFill>
            <a:srgbClr val="D35F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-36283" y="5562376"/>
            <a:ext cx="9073841" cy="0"/>
          </a:xfrm>
          <a:prstGeom prst="line">
            <a:avLst/>
          </a:prstGeom>
          <a:ln w="19050" cap="rnd" cmpd="sng">
            <a:solidFill>
              <a:schemeClr val="tx1">
                <a:lumMod val="50000"/>
                <a:lumOff val="50000"/>
              </a:schemeClr>
            </a:solidFill>
            <a:prstDash val="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919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dotted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8504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row Divid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1" y="5528359"/>
            <a:ext cx="9073841" cy="0"/>
          </a:xfrm>
          <a:prstGeom prst="line">
            <a:avLst/>
          </a:prstGeom>
          <a:ln w="25400" cap="rnd" cmpd="sng">
            <a:solidFill>
              <a:schemeClr val="tx1"/>
            </a:solidFill>
            <a:prstDash val="dot"/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3418975" y="2138948"/>
            <a:ext cx="4180973" cy="1749034"/>
          </a:xfrm>
          <a:prstGeom prst="rect">
            <a:avLst/>
          </a:prstGeom>
        </p:spPr>
        <p:txBody>
          <a:bodyPr anchor="ctr" anchorCtr="0"/>
          <a:lstStyle>
            <a:lvl1pPr algn="l"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4" name="Picture 3" descr="background1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9001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80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2260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9" r:id="rId3"/>
    <p:sldLayoutId id="2147483652" r:id="rId4"/>
    <p:sldLayoutId id="2147483658" r:id="rId5"/>
    <p:sldLayoutId id="2147483655" r:id="rId6"/>
    <p:sldLayoutId id="2147483657" r:id="rId7"/>
    <p:sldLayoutId id="2147483650" r:id="rId8"/>
    <p:sldLayoutId id="2147483656" r:id="rId9"/>
    <p:sldLayoutId id="2147483661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chool-materia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38" y="1513541"/>
            <a:ext cx="653043" cy="653043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0"/>
            <a:ext cx="9144000" cy="256032"/>
          </a:xfrm>
          <a:prstGeom prst="rect">
            <a:avLst/>
          </a:prstGeom>
          <a:solidFill>
            <a:srgbClr val="F4D9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379126" y="2268635"/>
            <a:ext cx="6400800" cy="14605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2400" dirty="0" smtClean="0">
                <a:solidFill>
                  <a:srgbClr val="2B2D2C"/>
                </a:solidFill>
                <a:latin typeface="Gotham"/>
                <a:cs typeface="Gotham"/>
              </a:rPr>
              <a:t>KEYWORD RESEARCH</a:t>
            </a:r>
            <a:r>
              <a:rPr lang="en-US" sz="2800" dirty="0" smtClean="0">
                <a:solidFill>
                  <a:srgbClr val="2B2D2C"/>
                </a:solidFill>
                <a:latin typeface="Monsterrat"/>
                <a:cs typeface="Monsterrat"/>
              </a:rPr>
              <a:t/>
            </a:r>
            <a:br>
              <a:rPr lang="en-US" sz="2800" dirty="0" smtClean="0">
                <a:solidFill>
                  <a:srgbClr val="2B2D2C"/>
                </a:solidFill>
                <a:latin typeface="Monsterrat"/>
                <a:cs typeface="Monsterrat"/>
              </a:rPr>
            </a:br>
            <a:r>
              <a:rPr lang="en-US" sz="2800" dirty="0" smtClean="0">
                <a:solidFill>
                  <a:srgbClr val="2B2D2C"/>
                </a:solidFill>
                <a:latin typeface="Thirsty Script Extrabold Demo"/>
                <a:cs typeface="Thirsty Script Extrabold Demo"/>
              </a:rPr>
              <a:t>strategies</a:t>
            </a:r>
            <a:endParaRPr lang="en-US" sz="3600" dirty="0">
              <a:solidFill>
                <a:srgbClr val="2B2D2C"/>
              </a:solidFill>
              <a:latin typeface="Thirsty Script Extrabold Demo"/>
              <a:cs typeface="Thirsty Script Extrabold Demo"/>
            </a:endParaRPr>
          </a:p>
        </p:txBody>
      </p:sp>
    </p:spTree>
    <p:extLst>
      <p:ext uri="{BB962C8B-B14F-4D97-AF65-F5344CB8AC3E}">
        <p14:creationId xmlns:p14="http://schemas.microsoft.com/office/powerpoint/2010/main" val="4138177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keyword-research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530"/>
          <a:stretch/>
        </p:blipFill>
        <p:spPr>
          <a:xfrm>
            <a:off x="4674057" y="1702005"/>
            <a:ext cx="3291711" cy="3239763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596137" y="495424"/>
            <a:ext cx="79571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000"/>
              </a:spcAft>
              <a:buClr>
                <a:srgbClr val="D35F59"/>
              </a:buClr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Find keywords with a lot of monthly </a:t>
            </a:r>
            <a:b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</a:b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searches and not a lot of competition.</a:t>
            </a:r>
            <a:endParaRPr lang="en-US" sz="2400" b="1" dirty="0">
              <a:solidFill>
                <a:srgbClr val="404040"/>
              </a:solidFill>
              <a:latin typeface="Gotham"/>
              <a:cs typeface="Gotham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596137" y="1652667"/>
            <a:ext cx="3758252" cy="324591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6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1600" dirty="0">
                <a:solidFill>
                  <a:srgbClr val="404040"/>
                </a:solidFill>
                <a:latin typeface="Gotham"/>
                <a:cs typeface="Gotham"/>
              </a:rPr>
              <a:t>Low competition = easier to rank on p.1 of </a:t>
            </a:r>
            <a:r>
              <a:rPr lang="en-US" sz="1600" dirty="0" smtClean="0">
                <a:solidFill>
                  <a:srgbClr val="404040"/>
                </a:solidFill>
                <a:latin typeface="Gotham"/>
                <a:cs typeface="Gotham"/>
              </a:rPr>
              <a:t>Google.</a:t>
            </a:r>
            <a:endParaRPr lang="en-US" sz="1600" dirty="0">
              <a:solidFill>
                <a:srgbClr val="404040"/>
              </a:solidFill>
              <a:latin typeface="Gotham"/>
              <a:cs typeface="Gotham"/>
            </a:endParaRPr>
          </a:p>
          <a:p>
            <a:pPr>
              <a:spcBef>
                <a:spcPts val="0"/>
              </a:spcBef>
              <a:spcAft>
                <a:spcPts val="16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1600" dirty="0" smtClean="0">
                <a:solidFill>
                  <a:srgbClr val="404040"/>
                </a:solidFill>
                <a:latin typeface="Gotham"/>
                <a:cs typeface="Gotham"/>
              </a:rPr>
              <a:t>Aim for 500 monthly searches or more.</a:t>
            </a:r>
          </a:p>
        </p:txBody>
      </p:sp>
    </p:spTree>
    <p:extLst>
      <p:ext uri="{BB962C8B-B14F-4D97-AF65-F5344CB8AC3E}">
        <p14:creationId xmlns:p14="http://schemas.microsoft.com/office/powerpoint/2010/main" val="641178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keyword-research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530"/>
          <a:stretch/>
        </p:blipFill>
        <p:spPr>
          <a:xfrm>
            <a:off x="4674057" y="1702005"/>
            <a:ext cx="3291711" cy="3239763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596137" y="495424"/>
            <a:ext cx="79571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000"/>
              </a:spcAft>
              <a:buClr>
                <a:srgbClr val="D35F59"/>
              </a:buClr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Find keywords with a lot of monthly </a:t>
            </a:r>
            <a:b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</a:b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searches and not a lot of competition.</a:t>
            </a:r>
            <a:endParaRPr lang="en-US" sz="2400" b="1" dirty="0">
              <a:solidFill>
                <a:srgbClr val="404040"/>
              </a:solidFill>
              <a:latin typeface="Gotham"/>
              <a:cs typeface="Gotham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596137" y="1652667"/>
            <a:ext cx="3758252" cy="324591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6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1600" dirty="0">
                <a:solidFill>
                  <a:srgbClr val="404040"/>
                </a:solidFill>
                <a:latin typeface="Gotham"/>
                <a:cs typeface="Gotham"/>
              </a:rPr>
              <a:t>Low competition = easier to rank on p.1 of </a:t>
            </a:r>
            <a:r>
              <a:rPr lang="en-US" sz="1600" dirty="0" smtClean="0">
                <a:solidFill>
                  <a:srgbClr val="404040"/>
                </a:solidFill>
                <a:latin typeface="Gotham"/>
                <a:cs typeface="Gotham"/>
              </a:rPr>
              <a:t>Google.</a:t>
            </a:r>
            <a:endParaRPr lang="en-US" sz="1600" dirty="0">
              <a:solidFill>
                <a:srgbClr val="404040"/>
              </a:solidFill>
              <a:latin typeface="Gotham"/>
              <a:cs typeface="Gotham"/>
            </a:endParaRPr>
          </a:p>
          <a:p>
            <a:pPr>
              <a:spcBef>
                <a:spcPts val="0"/>
              </a:spcBef>
              <a:spcAft>
                <a:spcPts val="16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1600" dirty="0" smtClean="0">
                <a:solidFill>
                  <a:srgbClr val="404040"/>
                </a:solidFill>
                <a:latin typeface="Gotham"/>
                <a:cs typeface="Gotham"/>
              </a:rPr>
              <a:t>Aim for 500 monthly searches or more.</a:t>
            </a:r>
          </a:p>
          <a:p>
            <a:pPr>
              <a:spcBef>
                <a:spcPts val="0"/>
              </a:spcBef>
              <a:spcAft>
                <a:spcPts val="16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1600" dirty="0" smtClean="0">
                <a:solidFill>
                  <a:srgbClr val="404040"/>
                </a:solidFill>
                <a:latin typeface="Gotham"/>
                <a:cs typeface="Gotham"/>
              </a:rPr>
              <a:t>The more monthly searches the better.</a:t>
            </a:r>
          </a:p>
        </p:txBody>
      </p:sp>
    </p:spTree>
    <p:extLst>
      <p:ext uri="{BB962C8B-B14F-4D97-AF65-F5344CB8AC3E}">
        <p14:creationId xmlns:p14="http://schemas.microsoft.com/office/powerpoint/2010/main" val="3817333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keyword-research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530"/>
          <a:stretch/>
        </p:blipFill>
        <p:spPr>
          <a:xfrm>
            <a:off x="4674057" y="1702005"/>
            <a:ext cx="3291711" cy="3239763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596137" y="495424"/>
            <a:ext cx="79571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000"/>
              </a:spcAft>
              <a:buClr>
                <a:srgbClr val="D35F59"/>
              </a:buClr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Find keywords with a lot of monthly </a:t>
            </a:r>
            <a:b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</a:b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searches and not a lot of competition.</a:t>
            </a:r>
            <a:endParaRPr lang="en-US" sz="2400" b="1" dirty="0">
              <a:solidFill>
                <a:srgbClr val="404040"/>
              </a:solidFill>
              <a:latin typeface="Gotham"/>
              <a:cs typeface="Gotham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596137" y="1652667"/>
            <a:ext cx="3758252" cy="324591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6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1600" dirty="0">
                <a:solidFill>
                  <a:srgbClr val="404040"/>
                </a:solidFill>
                <a:latin typeface="Gotham"/>
                <a:cs typeface="Gotham"/>
              </a:rPr>
              <a:t>Low competition = easier to rank on p.1 of </a:t>
            </a:r>
            <a:r>
              <a:rPr lang="en-US" sz="1600" dirty="0" smtClean="0">
                <a:solidFill>
                  <a:srgbClr val="404040"/>
                </a:solidFill>
                <a:latin typeface="Gotham"/>
                <a:cs typeface="Gotham"/>
              </a:rPr>
              <a:t>Google.</a:t>
            </a:r>
            <a:endParaRPr lang="en-US" sz="1600" dirty="0">
              <a:solidFill>
                <a:srgbClr val="404040"/>
              </a:solidFill>
              <a:latin typeface="Gotham"/>
              <a:cs typeface="Gotham"/>
            </a:endParaRPr>
          </a:p>
          <a:p>
            <a:pPr>
              <a:spcBef>
                <a:spcPts val="0"/>
              </a:spcBef>
              <a:spcAft>
                <a:spcPts val="16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1600" dirty="0" smtClean="0">
                <a:solidFill>
                  <a:srgbClr val="404040"/>
                </a:solidFill>
                <a:latin typeface="Gotham"/>
                <a:cs typeface="Gotham"/>
              </a:rPr>
              <a:t>Aim for 500 monthly searches or more.</a:t>
            </a:r>
          </a:p>
          <a:p>
            <a:pPr>
              <a:spcBef>
                <a:spcPts val="0"/>
              </a:spcBef>
              <a:spcAft>
                <a:spcPts val="16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1600" dirty="0" smtClean="0">
                <a:solidFill>
                  <a:srgbClr val="404040"/>
                </a:solidFill>
                <a:latin typeface="Gotham"/>
                <a:cs typeface="Gotham"/>
              </a:rPr>
              <a:t>The more monthly searches the better.</a:t>
            </a:r>
          </a:p>
          <a:p>
            <a:pPr>
              <a:spcBef>
                <a:spcPts val="0"/>
              </a:spcBef>
              <a:spcAft>
                <a:spcPts val="16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1600" dirty="0" smtClean="0">
                <a:solidFill>
                  <a:srgbClr val="404040"/>
                </a:solidFill>
                <a:latin typeface="Gotham"/>
                <a:cs typeface="Gotham"/>
              </a:rPr>
              <a:t>Stay away from keywords with 10 or less searches per month.</a:t>
            </a:r>
          </a:p>
        </p:txBody>
      </p:sp>
    </p:spTree>
    <p:extLst>
      <p:ext uri="{BB962C8B-B14F-4D97-AF65-F5344CB8AC3E}">
        <p14:creationId xmlns:p14="http://schemas.microsoft.com/office/powerpoint/2010/main" val="1847691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keyword-research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530"/>
          <a:stretch/>
        </p:blipFill>
        <p:spPr>
          <a:xfrm>
            <a:off x="4674057" y="1702005"/>
            <a:ext cx="3291711" cy="3239763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596137" y="495424"/>
            <a:ext cx="79571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000"/>
              </a:spcAft>
              <a:buClr>
                <a:srgbClr val="D35F59"/>
              </a:buClr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Find keywords with a lot of monthly </a:t>
            </a:r>
            <a:b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</a:b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searches and not a lot of competition.</a:t>
            </a:r>
            <a:endParaRPr lang="en-US" sz="2400" b="1" dirty="0">
              <a:solidFill>
                <a:srgbClr val="404040"/>
              </a:solidFill>
              <a:latin typeface="Gotham"/>
              <a:cs typeface="Gotham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596137" y="1652667"/>
            <a:ext cx="3758252" cy="324591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6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1600" dirty="0">
                <a:solidFill>
                  <a:srgbClr val="404040"/>
                </a:solidFill>
                <a:latin typeface="Gotham"/>
                <a:cs typeface="Gotham"/>
              </a:rPr>
              <a:t>Low competition = easier to rank on p.1 of </a:t>
            </a:r>
            <a:r>
              <a:rPr lang="en-US" sz="1600" dirty="0" smtClean="0">
                <a:solidFill>
                  <a:srgbClr val="404040"/>
                </a:solidFill>
                <a:latin typeface="Gotham"/>
                <a:cs typeface="Gotham"/>
              </a:rPr>
              <a:t>Google.</a:t>
            </a:r>
            <a:endParaRPr lang="en-US" sz="1600" dirty="0">
              <a:solidFill>
                <a:srgbClr val="404040"/>
              </a:solidFill>
              <a:latin typeface="Gotham"/>
              <a:cs typeface="Gotham"/>
            </a:endParaRPr>
          </a:p>
          <a:p>
            <a:pPr>
              <a:spcBef>
                <a:spcPts val="0"/>
              </a:spcBef>
              <a:spcAft>
                <a:spcPts val="16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1600" dirty="0" smtClean="0">
                <a:solidFill>
                  <a:srgbClr val="404040"/>
                </a:solidFill>
                <a:latin typeface="Gotham"/>
                <a:cs typeface="Gotham"/>
              </a:rPr>
              <a:t>Aim for 500 monthly searches or more.</a:t>
            </a:r>
          </a:p>
          <a:p>
            <a:pPr>
              <a:spcBef>
                <a:spcPts val="0"/>
              </a:spcBef>
              <a:spcAft>
                <a:spcPts val="16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1600" dirty="0" smtClean="0">
                <a:solidFill>
                  <a:srgbClr val="404040"/>
                </a:solidFill>
                <a:latin typeface="Gotham"/>
                <a:cs typeface="Gotham"/>
              </a:rPr>
              <a:t>The more monthly searches the better.</a:t>
            </a:r>
          </a:p>
          <a:p>
            <a:pPr>
              <a:spcBef>
                <a:spcPts val="0"/>
              </a:spcBef>
              <a:spcAft>
                <a:spcPts val="16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1600" dirty="0" smtClean="0">
                <a:solidFill>
                  <a:srgbClr val="404040"/>
                </a:solidFill>
                <a:latin typeface="Gotham"/>
                <a:cs typeface="Gotham"/>
              </a:rPr>
              <a:t>Stay away from keywords with 10 or less searches per month.</a:t>
            </a:r>
          </a:p>
          <a:p>
            <a:pPr>
              <a:spcBef>
                <a:spcPts val="0"/>
              </a:spcBef>
              <a:spcAft>
                <a:spcPts val="16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1600" dirty="0" smtClean="0">
                <a:solidFill>
                  <a:srgbClr val="404040"/>
                </a:solidFill>
                <a:latin typeface="Gotham"/>
                <a:cs typeface="Gotham"/>
              </a:rPr>
              <a:t>Avoid any keyword with </a:t>
            </a:r>
            <a:br>
              <a:rPr lang="en-US" sz="1600" dirty="0" smtClean="0">
                <a:solidFill>
                  <a:srgbClr val="404040"/>
                </a:solidFill>
                <a:latin typeface="Gotham"/>
                <a:cs typeface="Gotham"/>
              </a:rPr>
            </a:br>
            <a:r>
              <a:rPr lang="en-US" sz="1600" dirty="0" smtClean="0">
                <a:solidFill>
                  <a:srgbClr val="404040"/>
                </a:solidFill>
                <a:latin typeface="Gotham"/>
                <a:cs typeface="Gotham"/>
              </a:rPr>
              <a:t>no search value.</a:t>
            </a:r>
          </a:p>
        </p:txBody>
      </p:sp>
    </p:spTree>
    <p:extLst>
      <p:ext uri="{BB962C8B-B14F-4D97-AF65-F5344CB8AC3E}">
        <p14:creationId xmlns:p14="http://schemas.microsoft.com/office/powerpoint/2010/main" val="2274883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44111" y="1919112"/>
            <a:ext cx="6686333" cy="1481666"/>
          </a:xfrm>
          <a:prstGeom prst="rect">
            <a:avLst/>
          </a:prstGeom>
          <a:noFill/>
          <a:ln w="19050" cmpd="sng">
            <a:solidFill>
              <a:srgbClr val="E2615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33527" y="2030883"/>
            <a:ext cx="6138029" cy="1238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1000"/>
              </a:spcAft>
              <a:buClr>
                <a:srgbClr val="D35F59"/>
              </a:buClr>
            </a:pPr>
            <a:r>
              <a:rPr lang="en-US" sz="1600" b="1" dirty="0" smtClean="0">
                <a:solidFill>
                  <a:srgbClr val="404040"/>
                </a:solidFill>
                <a:latin typeface="Gotham"/>
                <a:cs typeface="Gotham"/>
              </a:rPr>
              <a:t>A keyword is really a </a:t>
            </a:r>
            <a:r>
              <a:rPr lang="en-US" sz="1600" b="1" i="1" dirty="0" smtClean="0">
                <a:solidFill>
                  <a:srgbClr val="404040"/>
                </a:solidFill>
                <a:latin typeface="Gotham"/>
                <a:cs typeface="Gotham"/>
              </a:rPr>
              <a:t>keyword phrase</a:t>
            </a:r>
            <a:r>
              <a:rPr lang="en-US" sz="1600" b="1" dirty="0" smtClean="0">
                <a:solidFill>
                  <a:srgbClr val="404040"/>
                </a:solidFill>
                <a:latin typeface="Gotham"/>
                <a:cs typeface="Gotham"/>
              </a:rPr>
              <a:t>, meaning that it should </a:t>
            </a:r>
            <a:r>
              <a:rPr lang="en-US" sz="1600" b="1" dirty="0">
                <a:solidFill>
                  <a:srgbClr val="404040"/>
                </a:solidFill>
                <a:latin typeface="Gotham"/>
                <a:cs typeface="Gotham"/>
              </a:rPr>
              <a:t>contain more than one </a:t>
            </a:r>
            <a:r>
              <a:rPr lang="en-US" sz="1600" b="1" dirty="0" smtClean="0">
                <a:solidFill>
                  <a:srgbClr val="404040"/>
                </a:solidFill>
                <a:latin typeface="Gotham"/>
                <a:cs typeface="Gotham"/>
              </a:rPr>
              <a:t>word.</a:t>
            </a:r>
            <a:endParaRPr lang="en-US" sz="1600" b="1" dirty="0">
              <a:solidFill>
                <a:srgbClr val="404040"/>
              </a:solidFill>
              <a:latin typeface="Gotham"/>
              <a:cs typeface="Gotham"/>
            </a:endParaRPr>
          </a:p>
          <a:p>
            <a:pPr marL="0" lvl="1">
              <a:spcBef>
                <a:spcPts val="0"/>
              </a:spcBef>
              <a:spcAft>
                <a:spcPts val="5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1600" i="1" dirty="0" smtClean="0">
                <a:solidFill>
                  <a:srgbClr val="404040"/>
                </a:solidFill>
                <a:latin typeface="Gotham"/>
                <a:cs typeface="Gotham"/>
              </a:rPr>
              <a:t> Travellin</a:t>
            </a:r>
            <a:r>
              <a:rPr lang="en-US" sz="1400" i="1" dirty="0" smtClean="0">
                <a:solidFill>
                  <a:srgbClr val="404040"/>
                </a:solidFill>
                <a:latin typeface="Gotham"/>
                <a:cs typeface="Gotham"/>
              </a:rPr>
              <a:t>g on a budget</a:t>
            </a:r>
            <a:r>
              <a:rPr lang="en-US" sz="1400" b="1" dirty="0" smtClean="0">
                <a:solidFill>
                  <a:srgbClr val="404040"/>
                </a:solidFill>
                <a:latin typeface="Gotham"/>
                <a:cs typeface="Gotham"/>
              </a:rPr>
              <a:t> </a:t>
            </a:r>
            <a:r>
              <a:rPr lang="en-US" sz="1400" dirty="0" smtClean="0">
                <a:solidFill>
                  <a:srgbClr val="404040"/>
                </a:solidFill>
                <a:latin typeface="Gotham"/>
                <a:cs typeface="Gotham"/>
              </a:rPr>
              <a:t>is a keyword </a:t>
            </a:r>
          </a:p>
          <a:p>
            <a:pPr marL="0" lvl="1">
              <a:spcBef>
                <a:spcPts val="0"/>
              </a:spcBef>
              <a:spcAft>
                <a:spcPts val="5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1400" i="1" dirty="0" smtClean="0">
                <a:solidFill>
                  <a:srgbClr val="404040"/>
                </a:solidFill>
                <a:latin typeface="Gotham"/>
                <a:cs typeface="Gotham"/>
              </a:rPr>
              <a:t> Travelling</a:t>
            </a:r>
            <a:r>
              <a:rPr lang="en-US" sz="1400" dirty="0" smtClean="0">
                <a:solidFill>
                  <a:srgbClr val="404040"/>
                </a:solidFill>
                <a:latin typeface="Gotham"/>
                <a:cs typeface="Gotham"/>
              </a:rPr>
              <a:t> </a:t>
            </a:r>
            <a:r>
              <a:rPr lang="en-US" sz="1400" dirty="0">
                <a:solidFill>
                  <a:srgbClr val="404040"/>
                </a:solidFill>
                <a:latin typeface="Gotham"/>
                <a:cs typeface="Gotham"/>
              </a:rPr>
              <a:t>is </a:t>
            </a:r>
            <a:r>
              <a:rPr lang="en-US" sz="1400" b="1" dirty="0">
                <a:solidFill>
                  <a:srgbClr val="404040"/>
                </a:solidFill>
                <a:latin typeface="Gotham"/>
                <a:cs typeface="Gotham"/>
              </a:rPr>
              <a:t>not</a:t>
            </a:r>
            <a:r>
              <a:rPr lang="en-US" sz="1400" dirty="0">
                <a:solidFill>
                  <a:srgbClr val="404040"/>
                </a:solidFill>
                <a:latin typeface="Gotham"/>
                <a:cs typeface="Gotham"/>
              </a:rPr>
              <a:t> a </a:t>
            </a:r>
            <a:r>
              <a:rPr lang="en-US" sz="1400" dirty="0" smtClean="0">
                <a:solidFill>
                  <a:srgbClr val="404040"/>
                </a:solidFill>
                <a:latin typeface="Gotham"/>
                <a:cs typeface="Gotham"/>
              </a:rPr>
              <a:t>keyword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554091" y="2063209"/>
            <a:ext cx="379436" cy="461665"/>
            <a:chOff x="915463" y="3691176"/>
            <a:chExt cx="379436" cy="461665"/>
          </a:xfrm>
        </p:grpSpPr>
        <p:sp>
          <p:nvSpPr>
            <p:cNvPr id="7" name="TextBox 6"/>
            <p:cNvSpPr txBox="1"/>
            <p:nvPr/>
          </p:nvSpPr>
          <p:spPr>
            <a:xfrm>
              <a:off x="970292" y="3691176"/>
              <a:ext cx="30599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32AFDB"/>
                  </a:solidFill>
                  <a:latin typeface="Gotham"/>
                  <a:cs typeface="Gotham"/>
                </a:rPr>
                <a:t>!</a:t>
              </a:r>
              <a:endParaRPr lang="en-US" sz="2400" b="1" dirty="0">
                <a:solidFill>
                  <a:srgbClr val="32AFDB"/>
                </a:solidFill>
                <a:latin typeface="Gotham"/>
                <a:cs typeface="Gotham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915463" y="3746682"/>
              <a:ext cx="379436" cy="379437"/>
            </a:xfrm>
            <a:prstGeom prst="ellipse">
              <a:avLst/>
            </a:prstGeom>
            <a:noFill/>
            <a:ln w="19050" cmpd="sng">
              <a:solidFill>
                <a:srgbClr val="32AFDB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75225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775814" y="2138948"/>
            <a:ext cx="4180973" cy="1749034"/>
          </a:xfrm>
        </p:spPr>
        <p:txBody>
          <a:bodyPr/>
          <a:lstStyle/>
          <a:p>
            <a:r>
              <a:rPr lang="en-US" sz="2800" b="1" dirty="0" smtClean="0">
                <a:latin typeface="Gotham"/>
                <a:cs typeface="Gotham"/>
              </a:rPr>
              <a:t>How to use the Keyword Planner</a:t>
            </a:r>
            <a:endParaRPr lang="en-US" sz="2800" b="1" dirty="0"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1044620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96137" y="495424"/>
            <a:ext cx="79571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000"/>
              </a:spcAft>
              <a:buClr>
                <a:srgbClr val="D35F59"/>
              </a:buClr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Keyword research allows us to look </a:t>
            </a:r>
            <a:b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</a:b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at topics </a:t>
            </a:r>
            <a:r>
              <a:rPr lang="en-US" sz="2400" b="1" dirty="0">
                <a:solidFill>
                  <a:srgbClr val="404040"/>
                </a:solidFill>
                <a:latin typeface="Gotham"/>
                <a:cs typeface="Gotham"/>
              </a:rPr>
              <a:t>f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rom a different perspective…</a:t>
            </a:r>
            <a:endParaRPr lang="en-US" sz="2400" b="1" dirty="0">
              <a:solidFill>
                <a:srgbClr val="404040"/>
              </a:solidFill>
              <a:latin typeface="Gotham"/>
              <a:cs typeface="Gotham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1916545" y="1986932"/>
            <a:ext cx="5167232" cy="199809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1800" dirty="0" smtClean="0">
                <a:solidFill>
                  <a:srgbClr val="404040"/>
                </a:solidFill>
                <a:latin typeface="Gotham"/>
                <a:cs typeface="Gotham"/>
              </a:rPr>
              <a:t>With Social Research, we’re looking at content that people share the most and questions that people ask the most</a:t>
            </a:r>
            <a:r>
              <a:rPr lang="en-US" sz="1800" dirty="0">
                <a:solidFill>
                  <a:srgbClr val="404040"/>
                </a:solidFill>
                <a:latin typeface="Gotham"/>
                <a:cs typeface="Gotham"/>
              </a:rPr>
              <a:t>.</a:t>
            </a:r>
            <a:endParaRPr lang="en-US" sz="1800" dirty="0" smtClean="0">
              <a:solidFill>
                <a:srgbClr val="404040"/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42023119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/>
          <p:cNvSpPr txBox="1">
            <a:spLocks/>
          </p:cNvSpPr>
          <p:nvPr/>
        </p:nvSpPr>
        <p:spPr>
          <a:xfrm>
            <a:off x="1916545" y="1986932"/>
            <a:ext cx="5167232" cy="199809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1800" dirty="0" smtClean="0">
                <a:solidFill>
                  <a:srgbClr val="404040"/>
                </a:solidFill>
                <a:latin typeface="Gotham"/>
                <a:cs typeface="Gotham"/>
              </a:rPr>
              <a:t>With Social Research, we’re looking at content that people share the most and questions that people ask the most.</a:t>
            </a:r>
          </a:p>
          <a:p>
            <a:pPr marL="228600" indent="-228600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1800" dirty="0" smtClean="0">
                <a:solidFill>
                  <a:srgbClr val="404040"/>
                </a:solidFill>
                <a:latin typeface="Gotham"/>
                <a:cs typeface="Gotham"/>
              </a:rPr>
              <a:t>With Keyword Research, we’re looking at specific terms that people are searching for on Google.</a:t>
            </a:r>
            <a:endParaRPr lang="en-US" sz="1600" dirty="0" smtClean="0">
              <a:solidFill>
                <a:srgbClr val="404040"/>
              </a:solidFill>
              <a:latin typeface="Gotham"/>
              <a:cs typeface="Gotham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96137" y="495424"/>
            <a:ext cx="79571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000"/>
              </a:spcAft>
              <a:buClr>
                <a:srgbClr val="D35F59"/>
              </a:buClr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Keyword research allows us to look </a:t>
            </a:r>
            <a:b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</a:b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at topics </a:t>
            </a:r>
            <a:r>
              <a:rPr lang="en-US" sz="2400" b="1" dirty="0">
                <a:solidFill>
                  <a:srgbClr val="404040"/>
                </a:solidFill>
                <a:latin typeface="Gotham"/>
                <a:cs typeface="Gotham"/>
              </a:rPr>
              <a:t>f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rom a different perspective…</a:t>
            </a:r>
            <a:endParaRPr lang="en-US" sz="2400" b="1" dirty="0">
              <a:solidFill>
                <a:srgbClr val="404040"/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3807257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44111" y="3499557"/>
            <a:ext cx="6686333" cy="1481666"/>
          </a:xfrm>
          <a:prstGeom prst="rect">
            <a:avLst/>
          </a:prstGeom>
          <a:noFill/>
          <a:ln w="19050" cmpd="sng">
            <a:solidFill>
              <a:srgbClr val="E2615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928769" y="2404577"/>
            <a:ext cx="7231395" cy="88331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400" dirty="0" smtClean="0">
                <a:solidFill>
                  <a:schemeClr val="bg1"/>
                </a:solidFill>
                <a:latin typeface="Gotham"/>
                <a:cs typeface="Gotham"/>
              </a:rPr>
              <a:t>Why is keyword research such a big deal?</a:t>
            </a:r>
          </a:p>
        </p:txBody>
      </p:sp>
    </p:spTree>
    <p:extLst>
      <p:ext uri="{BB962C8B-B14F-4D97-AF65-F5344CB8AC3E}">
        <p14:creationId xmlns:p14="http://schemas.microsoft.com/office/powerpoint/2010/main" val="1199078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/>
          <p:cNvSpPr txBox="1">
            <a:spLocks/>
          </p:cNvSpPr>
          <p:nvPr/>
        </p:nvSpPr>
        <p:spPr>
          <a:xfrm>
            <a:off x="2152494" y="1953021"/>
            <a:ext cx="6088395" cy="284475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000" dirty="0" smtClean="0">
                <a:solidFill>
                  <a:srgbClr val="404040"/>
                </a:solidFill>
                <a:latin typeface="Gotham"/>
                <a:cs typeface="Gotham"/>
              </a:rPr>
              <a:t>Keyword research is essential for:</a:t>
            </a:r>
          </a:p>
          <a:p>
            <a:pPr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Font typeface="+mj-lt"/>
              <a:buAutoNum type="arabicPeriod"/>
            </a:pPr>
            <a:r>
              <a:rPr lang="en-US" sz="2000" dirty="0" smtClean="0">
                <a:solidFill>
                  <a:srgbClr val="404040"/>
                </a:solidFill>
                <a:latin typeface="Gotham"/>
                <a:cs typeface="Gotham"/>
              </a:rPr>
              <a:t>Discovering blog ideas</a:t>
            </a:r>
          </a:p>
          <a:p>
            <a:pPr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Font typeface="+mj-lt"/>
              <a:buAutoNum type="arabicPeriod"/>
            </a:pPr>
            <a:r>
              <a:rPr lang="en-US" sz="2000" dirty="0" smtClean="0">
                <a:solidFill>
                  <a:srgbClr val="404040"/>
                </a:solidFill>
                <a:latin typeface="Gotham"/>
                <a:cs typeface="Gotham"/>
              </a:rPr>
              <a:t>Driving traffic from social media</a:t>
            </a:r>
          </a:p>
          <a:p>
            <a:pPr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Font typeface="+mj-lt"/>
              <a:buAutoNum type="arabicPeriod"/>
            </a:pPr>
            <a:r>
              <a:rPr lang="en-US" sz="2000" dirty="0" smtClean="0">
                <a:solidFill>
                  <a:srgbClr val="404040"/>
                </a:solidFill>
                <a:latin typeface="Gotham"/>
                <a:cs typeface="Gotham"/>
              </a:rPr>
              <a:t>Driving traffic from search engines</a:t>
            </a:r>
            <a:endParaRPr lang="en-US" sz="1800" dirty="0" smtClean="0">
              <a:solidFill>
                <a:srgbClr val="404040"/>
              </a:solidFill>
              <a:latin typeface="Gotham"/>
              <a:cs typeface="Gotham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96137" y="495424"/>
            <a:ext cx="79571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000"/>
              </a:spcAft>
              <a:buClr>
                <a:srgbClr val="D35F59"/>
              </a:buClr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Keyword research is what connects SEO </a:t>
            </a:r>
            <a:b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</a:b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and social media…</a:t>
            </a:r>
            <a:endParaRPr lang="en-US" sz="2400" b="1" dirty="0">
              <a:solidFill>
                <a:srgbClr val="404040"/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15692837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1197" y="2138948"/>
            <a:ext cx="4180973" cy="1749034"/>
          </a:xfrm>
        </p:spPr>
        <p:txBody>
          <a:bodyPr/>
          <a:lstStyle/>
          <a:p>
            <a:r>
              <a:rPr lang="en-US" b="1" dirty="0" smtClean="0">
                <a:latin typeface="Gotham Bold"/>
                <a:cs typeface="Gotham Bold"/>
              </a:rPr>
              <a:t>Keyword Research and Social Media Traffic</a:t>
            </a:r>
            <a:endParaRPr lang="en-US" b="1" dirty="0">
              <a:latin typeface="Gotham Bold"/>
              <a:cs typeface="Gotham Bold"/>
            </a:endParaRPr>
          </a:p>
        </p:txBody>
      </p:sp>
    </p:spTree>
    <p:extLst>
      <p:ext uri="{BB962C8B-B14F-4D97-AF65-F5344CB8AC3E}">
        <p14:creationId xmlns:p14="http://schemas.microsoft.com/office/powerpoint/2010/main" val="2385427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ix-a-faucet-youtube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869"/>
          <a:stretch/>
        </p:blipFill>
        <p:spPr>
          <a:xfrm>
            <a:off x="502065" y="2159000"/>
            <a:ext cx="3503568" cy="2459188"/>
          </a:xfrm>
          <a:prstGeom prst="rect">
            <a:avLst/>
          </a:prstGeom>
        </p:spPr>
      </p:pic>
      <p:pic>
        <p:nvPicPr>
          <p:cNvPr id="7" name="Picture 6" descr="youtube-and-google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5" t="2553" r="1170" b="1854"/>
          <a:stretch/>
        </p:blipFill>
        <p:spPr>
          <a:xfrm>
            <a:off x="4764615" y="1881875"/>
            <a:ext cx="3778278" cy="3399304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13" name="Rectangle 12"/>
          <p:cNvSpPr/>
          <p:nvPr/>
        </p:nvSpPr>
        <p:spPr>
          <a:xfrm>
            <a:off x="596137" y="495424"/>
            <a:ext cx="79571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000"/>
              </a:spcAft>
              <a:buClr>
                <a:srgbClr val="D35F59"/>
              </a:buClr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People search on social media </a:t>
            </a:r>
            <a:b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</a:b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AND on search engines.</a:t>
            </a:r>
            <a:endParaRPr lang="en-US" sz="2400" b="1" dirty="0">
              <a:solidFill>
                <a:srgbClr val="404040"/>
              </a:solidFill>
              <a:latin typeface="Gotham"/>
              <a:cs typeface="Gotham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1374" y="1799560"/>
            <a:ext cx="27798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Gotham"/>
                <a:cs typeface="Gotham"/>
              </a:rPr>
              <a:t>YouTube search</a:t>
            </a:r>
            <a:endParaRPr lang="en-US" sz="1600" b="1" dirty="0">
              <a:latin typeface="Gotham"/>
              <a:cs typeface="Gotham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17533" y="1540946"/>
            <a:ext cx="27798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Gotham"/>
                <a:cs typeface="Gotham"/>
              </a:rPr>
              <a:t>Google search</a:t>
            </a:r>
            <a:endParaRPr lang="en-US" sz="1600" b="1" dirty="0"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2834814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interest-keyword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4543" y="2055519"/>
            <a:ext cx="3412452" cy="3090333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596137" y="495424"/>
            <a:ext cx="79571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000"/>
              </a:spcAft>
              <a:buClr>
                <a:srgbClr val="D35F59"/>
              </a:buClr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People search on social media </a:t>
            </a:r>
            <a:b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</a:b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AND on search engines.</a:t>
            </a:r>
            <a:endParaRPr lang="en-US" sz="2400" b="1" dirty="0">
              <a:solidFill>
                <a:srgbClr val="404040"/>
              </a:solidFill>
              <a:latin typeface="Gotham"/>
              <a:cs typeface="Gotham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97321" y="1658675"/>
            <a:ext cx="27798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latin typeface="Gotham"/>
                <a:cs typeface="Gotham"/>
              </a:rPr>
              <a:t>Pinterest</a:t>
            </a:r>
            <a:r>
              <a:rPr lang="en-US" sz="1600" b="1" dirty="0" smtClean="0">
                <a:latin typeface="Gotham"/>
                <a:cs typeface="Gotham"/>
              </a:rPr>
              <a:t> search</a:t>
            </a:r>
            <a:endParaRPr lang="en-US" sz="1600" b="1" dirty="0"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855733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keyword-research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530"/>
          <a:stretch/>
        </p:blipFill>
        <p:spPr>
          <a:xfrm>
            <a:off x="4674057" y="1702005"/>
            <a:ext cx="3291711" cy="3239763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596137" y="495424"/>
            <a:ext cx="79571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000"/>
              </a:spcAft>
              <a:buClr>
                <a:srgbClr val="D35F59"/>
              </a:buClr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Find keywords with a lot of monthly </a:t>
            </a:r>
            <a:b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</a:b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searches and not a lot of competition.</a:t>
            </a:r>
            <a:endParaRPr lang="en-US" sz="2400" b="1" dirty="0">
              <a:solidFill>
                <a:srgbClr val="404040"/>
              </a:solidFill>
              <a:latin typeface="Gotham"/>
              <a:cs typeface="Gotham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596137" y="1652667"/>
            <a:ext cx="3758252" cy="324591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6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1600" dirty="0">
                <a:solidFill>
                  <a:srgbClr val="404040"/>
                </a:solidFill>
                <a:latin typeface="Gotham"/>
                <a:cs typeface="Gotham"/>
              </a:rPr>
              <a:t>Low competition = easier to rank on p.1 of </a:t>
            </a:r>
            <a:r>
              <a:rPr lang="en-US" sz="1600" dirty="0" smtClean="0">
                <a:solidFill>
                  <a:srgbClr val="404040"/>
                </a:solidFill>
                <a:latin typeface="Gotham"/>
                <a:cs typeface="Gotham"/>
              </a:rPr>
              <a:t>Google.</a:t>
            </a:r>
            <a:endParaRPr lang="en-US" sz="1600" dirty="0">
              <a:solidFill>
                <a:srgbClr val="404040"/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3007406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4217</TotalTime>
  <Words>349</Words>
  <Application>Microsoft Macintosh PowerPoint</Application>
  <PresentationFormat>On-screen Show (16:10)</PresentationFormat>
  <Paragraphs>43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Keyword Research and Social Media Traffic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to use the Keyword Planner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Sandra Clayton</dc:creator>
  <cp:lastModifiedBy>Sandra Clayton</cp:lastModifiedBy>
  <cp:revision>59</cp:revision>
  <cp:lastPrinted>2017-08-06T03:08:43Z</cp:lastPrinted>
  <dcterms:created xsi:type="dcterms:W3CDTF">2017-08-06T02:36:09Z</dcterms:created>
  <dcterms:modified xsi:type="dcterms:W3CDTF">2017-12-08T19:57:11Z</dcterms:modified>
</cp:coreProperties>
</file>