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9" r:id="rId4"/>
    <p:sldId id="278" r:id="rId5"/>
    <p:sldId id="282" r:id="rId6"/>
    <p:sldId id="283" r:id="rId7"/>
    <p:sldId id="280" r:id="rId8"/>
    <p:sldId id="284" r:id="rId9"/>
    <p:sldId id="271" r:id="rId10"/>
    <p:sldId id="274" r:id="rId11"/>
    <p:sldId id="275" r:id="rId12"/>
    <p:sldId id="276" r:id="rId13"/>
    <p:sldId id="277" r:id="rId14"/>
    <p:sldId id="281" r:id="rId15"/>
    <p:sldId id="272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AFDB"/>
    <a:srgbClr val="F4D98C"/>
    <a:srgbClr val="D35F59"/>
    <a:srgbClr val="C65651"/>
    <a:srgbClr val="D79B4F"/>
    <a:srgbClr val="F3D78B"/>
    <a:srgbClr val="2B2D2C"/>
    <a:srgbClr val="E2615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5" autoAdjust="0"/>
    <p:restoredTop sz="99855" autoAdjust="0"/>
  </p:normalViewPr>
  <p:slideViewPr>
    <p:cSldViewPr snapToGrid="0" snapToObjects="1">
      <p:cViewPr>
        <p:scale>
          <a:sx n="108" d="100"/>
          <a:sy n="108" d="100"/>
        </p:scale>
        <p:origin x="-1792" y="-8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9126" y="2268635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KEYWORD RESEARCH</a:t>
            </a:r>
            <a:r>
              <a:rPr lang="en-US" sz="2800" dirty="0" smtClean="0">
                <a:solidFill>
                  <a:srgbClr val="2B2D2C"/>
                </a:solidFill>
                <a:latin typeface="Monsterrat"/>
                <a:cs typeface="Monsterrat"/>
              </a:rPr>
              <a:t/>
            </a:r>
            <a:br>
              <a:rPr lang="en-US" sz="2800" dirty="0" smtClean="0">
                <a:solidFill>
                  <a:srgbClr val="2B2D2C"/>
                </a:solidFill>
                <a:latin typeface="Monsterrat"/>
                <a:cs typeface="Monsterrat"/>
              </a:rPr>
            </a:br>
            <a:r>
              <a:rPr lang="en-US" sz="28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strategies</a:t>
            </a:r>
            <a:endParaRPr lang="en-US" sz="36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word-resear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0"/>
          <a:stretch/>
        </p:blipFill>
        <p:spPr>
          <a:xfrm>
            <a:off x="4674057" y="1702005"/>
            <a:ext cx="3291711" cy="32397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Find keywords with a lot of monthly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searches and not a lot of competition.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96137" y="1652667"/>
            <a:ext cx="3758252" cy="32459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Low competition = easier to rank on p.1 of 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Google.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Aim for 500 monthly searches or more.</a:t>
            </a:r>
          </a:p>
        </p:txBody>
      </p:sp>
    </p:spTree>
    <p:extLst>
      <p:ext uri="{BB962C8B-B14F-4D97-AF65-F5344CB8AC3E}">
        <p14:creationId xmlns:p14="http://schemas.microsoft.com/office/powerpoint/2010/main" val="64117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word-resear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0"/>
          <a:stretch/>
        </p:blipFill>
        <p:spPr>
          <a:xfrm>
            <a:off x="4674057" y="1702005"/>
            <a:ext cx="3291711" cy="32397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Find keywords with a lot of monthly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searches and not a lot of competition.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96137" y="1652667"/>
            <a:ext cx="3758252" cy="32459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Low competition = easier to rank on p.1 of 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Google.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Aim for 500 monthly searches or more.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The more monthly searches the better.</a:t>
            </a:r>
          </a:p>
        </p:txBody>
      </p:sp>
    </p:spTree>
    <p:extLst>
      <p:ext uri="{BB962C8B-B14F-4D97-AF65-F5344CB8AC3E}">
        <p14:creationId xmlns:p14="http://schemas.microsoft.com/office/powerpoint/2010/main" val="381733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word-resear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0"/>
          <a:stretch/>
        </p:blipFill>
        <p:spPr>
          <a:xfrm>
            <a:off x="4674057" y="1702005"/>
            <a:ext cx="3291711" cy="32397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Find keywords with a lot of monthly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searches and not a lot of competition.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96137" y="1652667"/>
            <a:ext cx="3758252" cy="32459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Low competition = easier to rank on p.1 of 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Google.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Aim for 500 monthly searches or more.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The more monthly searches the better.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Stay away from keywords with 10 or less searches per month.</a:t>
            </a:r>
          </a:p>
        </p:txBody>
      </p:sp>
    </p:spTree>
    <p:extLst>
      <p:ext uri="{BB962C8B-B14F-4D97-AF65-F5344CB8AC3E}">
        <p14:creationId xmlns:p14="http://schemas.microsoft.com/office/powerpoint/2010/main" val="184769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word-resear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0"/>
          <a:stretch/>
        </p:blipFill>
        <p:spPr>
          <a:xfrm>
            <a:off x="4674057" y="1702005"/>
            <a:ext cx="3291711" cy="32397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Find keywords with a lot of monthly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searches and not a lot of competition.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96137" y="1652667"/>
            <a:ext cx="3758252" cy="32459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Low competition = easier to rank on p.1 of 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Google.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Aim for 500 monthly searches or more.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The more monthly searches the better.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Stay away from keywords with 10 or less searches per month.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Avoid any keyword with </a:t>
            </a:r>
            <a:b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no search value.</a:t>
            </a:r>
          </a:p>
        </p:txBody>
      </p:sp>
    </p:spTree>
    <p:extLst>
      <p:ext uri="{BB962C8B-B14F-4D97-AF65-F5344CB8AC3E}">
        <p14:creationId xmlns:p14="http://schemas.microsoft.com/office/powerpoint/2010/main" val="227488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4111" y="1919112"/>
            <a:ext cx="6686333" cy="1481666"/>
          </a:xfrm>
          <a:prstGeom prst="rect">
            <a:avLst/>
          </a:prstGeom>
          <a:noFill/>
          <a:ln w="19050" cmpd="sng">
            <a:solidFill>
              <a:srgbClr val="E261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33527" y="2030883"/>
            <a:ext cx="6138029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</a:pPr>
            <a:r>
              <a:rPr lang="en-US" sz="1600" b="1" dirty="0" smtClean="0">
                <a:solidFill>
                  <a:srgbClr val="404040"/>
                </a:solidFill>
                <a:latin typeface="Gotham"/>
                <a:cs typeface="Gotham"/>
              </a:rPr>
              <a:t>A keyword is really a </a:t>
            </a:r>
            <a:r>
              <a:rPr lang="en-US" sz="1600" b="1" i="1" dirty="0" smtClean="0">
                <a:solidFill>
                  <a:srgbClr val="404040"/>
                </a:solidFill>
                <a:latin typeface="Gotham"/>
                <a:cs typeface="Gotham"/>
              </a:rPr>
              <a:t>keyword phrase</a:t>
            </a:r>
            <a:r>
              <a:rPr lang="en-US" sz="1600" b="1" dirty="0" smtClean="0">
                <a:solidFill>
                  <a:srgbClr val="404040"/>
                </a:solidFill>
                <a:latin typeface="Gotham"/>
                <a:cs typeface="Gotham"/>
              </a:rPr>
              <a:t>, meaning that it should </a:t>
            </a:r>
            <a:r>
              <a:rPr lang="en-US" sz="1600" b="1" dirty="0">
                <a:solidFill>
                  <a:srgbClr val="404040"/>
                </a:solidFill>
                <a:latin typeface="Gotham"/>
                <a:cs typeface="Gotham"/>
              </a:rPr>
              <a:t>contain more than one </a:t>
            </a:r>
            <a:r>
              <a:rPr lang="en-US" sz="1600" b="1" dirty="0" smtClean="0">
                <a:solidFill>
                  <a:srgbClr val="404040"/>
                </a:solidFill>
                <a:latin typeface="Gotham"/>
                <a:cs typeface="Gotham"/>
              </a:rPr>
              <a:t>word.</a:t>
            </a:r>
            <a:endParaRPr lang="en-US" sz="1600" b="1" dirty="0">
              <a:solidFill>
                <a:srgbClr val="404040"/>
              </a:solidFill>
              <a:latin typeface="Gotham"/>
              <a:cs typeface="Gotham"/>
            </a:endParaRPr>
          </a:p>
          <a:p>
            <a:pPr marL="0" lvl="1">
              <a:spcBef>
                <a:spcPts val="0"/>
              </a:spcBef>
              <a:spcAft>
                <a:spcPts val="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i="1" dirty="0" smtClean="0">
                <a:solidFill>
                  <a:srgbClr val="404040"/>
                </a:solidFill>
                <a:latin typeface="Gotham"/>
                <a:cs typeface="Gotham"/>
              </a:rPr>
              <a:t> Travellin</a:t>
            </a:r>
            <a:r>
              <a:rPr lang="en-US" sz="1400" i="1" dirty="0" smtClean="0">
                <a:solidFill>
                  <a:srgbClr val="404040"/>
                </a:solidFill>
                <a:latin typeface="Gotham"/>
                <a:cs typeface="Gotham"/>
              </a:rPr>
              <a:t>g on a budget</a:t>
            </a:r>
            <a:r>
              <a:rPr lang="en-US" sz="1400" b="1" dirty="0" smtClean="0">
                <a:solidFill>
                  <a:srgbClr val="404040"/>
                </a:solidFill>
                <a:latin typeface="Gotham"/>
                <a:cs typeface="Gotham"/>
              </a:rPr>
              <a:t> </a:t>
            </a:r>
            <a:r>
              <a:rPr lang="en-US" sz="1400" dirty="0" smtClean="0">
                <a:solidFill>
                  <a:srgbClr val="404040"/>
                </a:solidFill>
                <a:latin typeface="Gotham"/>
                <a:cs typeface="Gotham"/>
              </a:rPr>
              <a:t>is a keyword </a:t>
            </a:r>
          </a:p>
          <a:p>
            <a:pPr marL="0" lvl="1">
              <a:spcBef>
                <a:spcPts val="0"/>
              </a:spcBef>
              <a:spcAft>
                <a:spcPts val="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400" i="1" dirty="0" smtClean="0">
                <a:solidFill>
                  <a:srgbClr val="404040"/>
                </a:solidFill>
                <a:latin typeface="Gotham"/>
                <a:cs typeface="Gotham"/>
              </a:rPr>
              <a:t> Travelling</a:t>
            </a:r>
            <a:r>
              <a:rPr lang="en-US" sz="1400" dirty="0" smtClean="0">
                <a:solidFill>
                  <a:srgbClr val="404040"/>
                </a:solidFill>
                <a:latin typeface="Gotham"/>
                <a:cs typeface="Gotham"/>
              </a:rPr>
              <a:t> </a:t>
            </a:r>
            <a:r>
              <a:rPr lang="en-US" sz="1400" dirty="0">
                <a:solidFill>
                  <a:srgbClr val="404040"/>
                </a:solidFill>
                <a:latin typeface="Gotham"/>
                <a:cs typeface="Gotham"/>
              </a:rPr>
              <a:t>is </a:t>
            </a:r>
            <a:r>
              <a:rPr lang="en-US" sz="1400" b="1" dirty="0">
                <a:solidFill>
                  <a:srgbClr val="404040"/>
                </a:solidFill>
                <a:latin typeface="Gotham"/>
                <a:cs typeface="Gotham"/>
              </a:rPr>
              <a:t>not</a:t>
            </a:r>
            <a:r>
              <a:rPr lang="en-US" sz="1400" dirty="0">
                <a:solidFill>
                  <a:srgbClr val="404040"/>
                </a:solidFill>
                <a:latin typeface="Gotham"/>
                <a:cs typeface="Gotham"/>
              </a:rPr>
              <a:t> a </a:t>
            </a:r>
            <a:r>
              <a:rPr lang="en-US" sz="1400" dirty="0" smtClean="0">
                <a:solidFill>
                  <a:srgbClr val="404040"/>
                </a:solidFill>
                <a:latin typeface="Gotham"/>
                <a:cs typeface="Gotham"/>
              </a:rPr>
              <a:t>keyword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54091" y="2063209"/>
            <a:ext cx="379436" cy="461665"/>
            <a:chOff x="915463" y="3691176"/>
            <a:chExt cx="379436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970292" y="3691176"/>
              <a:ext cx="305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2AFDB"/>
                  </a:solidFill>
                  <a:latin typeface="Gotham"/>
                  <a:cs typeface="Gotham"/>
                </a:rPr>
                <a:t>!</a:t>
              </a:r>
              <a:endParaRPr lang="en-US" sz="2400" b="1" dirty="0">
                <a:solidFill>
                  <a:srgbClr val="32AFDB"/>
                </a:solidFill>
                <a:latin typeface="Gotham"/>
                <a:cs typeface="Gotham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915463" y="3746682"/>
              <a:ext cx="379436" cy="379437"/>
            </a:xfrm>
            <a:prstGeom prst="ellipse">
              <a:avLst/>
            </a:prstGeom>
            <a:noFill/>
            <a:ln w="19050" cmpd="sng">
              <a:solidFill>
                <a:srgbClr val="32AFD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522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775814" y="2138948"/>
            <a:ext cx="4180973" cy="1749034"/>
          </a:xfrm>
        </p:spPr>
        <p:txBody>
          <a:bodyPr/>
          <a:lstStyle/>
          <a:p>
            <a:r>
              <a:rPr lang="en-US" sz="2800" b="1" dirty="0" smtClean="0">
                <a:latin typeface="Gotham"/>
                <a:cs typeface="Gotham"/>
              </a:rPr>
              <a:t>How to use the Keyword Planner</a:t>
            </a:r>
            <a:endParaRPr lang="en-US" sz="28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04462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Keyword research allows us to look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at topics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rom a different perspective…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916545" y="1986932"/>
            <a:ext cx="5167232" cy="19980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404040"/>
                </a:solidFill>
                <a:latin typeface="Gotham"/>
                <a:cs typeface="Gotham"/>
              </a:rPr>
              <a:t>With Social Research, we’re looking at content that people share the most and questions that people ask the most</a:t>
            </a:r>
            <a:r>
              <a:rPr lang="en-US" sz="1800" dirty="0">
                <a:solidFill>
                  <a:srgbClr val="404040"/>
                </a:solidFill>
                <a:latin typeface="Gotham"/>
                <a:cs typeface="Gotham"/>
              </a:rPr>
              <a:t>.</a:t>
            </a:r>
            <a:endParaRPr lang="en-US" sz="1800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0231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916545" y="1986932"/>
            <a:ext cx="5167232" cy="19980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404040"/>
                </a:solidFill>
                <a:latin typeface="Gotham"/>
                <a:cs typeface="Gotham"/>
              </a:rPr>
              <a:t>With Social Research, we’re looking at content that people share the most and questions that people ask the most.</a:t>
            </a:r>
          </a:p>
          <a:p>
            <a:pPr marL="228600" indent="-228600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404040"/>
                </a:solidFill>
                <a:latin typeface="Gotham"/>
                <a:cs typeface="Gotham"/>
              </a:rPr>
              <a:t>With Keyword Research, we’re looking at specific terms that people are searching for on Google.</a:t>
            </a:r>
            <a:endParaRPr lang="en-US" sz="1600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Keyword research allows us to look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at topics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rom a different perspective…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80725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4111" y="3499557"/>
            <a:ext cx="6686333" cy="1481666"/>
          </a:xfrm>
          <a:prstGeom prst="rect">
            <a:avLst/>
          </a:prstGeom>
          <a:noFill/>
          <a:ln w="19050" cmpd="sng">
            <a:solidFill>
              <a:srgbClr val="E261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28769" y="2404577"/>
            <a:ext cx="7231395" cy="8833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Gotham"/>
                <a:cs typeface="Gotham"/>
              </a:rPr>
              <a:t>Why is keyword research such a big deal?</a:t>
            </a:r>
          </a:p>
        </p:txBody>
      </p:sp>
    </p:spTree>
    <p:extLst>
      <p:ext uri="{BB962C8B-B14F-4D97-AF65-F5344CB8AC3E}">
        <p14:creationId xmlns:p14="http://schemas.microsoft.com/office/powerpoint/2010/main" val="119907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2152494" y="1953021"/>
            <a:ext cx="6088395" cy="284475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Keyword research is essential for: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Discovering blog ideas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Driving traffic from social media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Driving traffic from search engines</a:t>
            </a:r>
            <a:endParaRPr lang="en-US" sz="1800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Keyword research is what connects SEO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and social media…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56928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97" y="2138948"/>
            <a:ext cx="4180973" cy="1749034"/>
          </a:xfrm>
        </p:spPr>
        <p:txBody>
          <a:bodyPr/>
          <a:lstStyle/>
          <a:p>
            <a:r>
              <a:rPr lang="en-US" b="1" dirty="0" smtClean="0">
                <a:latin typeface="Gotham Bold"/>
                <a:cs typeface="Gotham Bold"/>
              </a:rPr>
              <a:t>Keyword Research and Social Media Traffic</a:t>
            </a:r>
            <a:endParaRPr lang="en-US" b="1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238542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x-a-faucet-youtub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69"/>
          <a:stretch/>
        </p:blipFill>
        <p:spPr>
          <a:xfrm>
            <a:off x="502065" y="2159000"/>
            <a:ext cx="3503568" cy="2459188"/>
          </a:xfrm>
          <a:prstGeom prst="rect">
            <a:avLst/>
          </a:prstGeom>
        </p:spPr>
      </p:pic>
      <p:pic>
        <p:nvPicPr>
          <p:cNvPr id="7" name="Picture 6" descr="youtube-and-googl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" t="2553" r="1170" b="1854"/>
          <a:stretch/>
        </p:blipFill>
        <p:spPr>
          <a:xfrm>
            <a:off x="4764615" y="1881875"/>
            <a:ext cx="3778278" cy="339930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People search on social media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AND on search engines.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374" y="1799560"/>
            <a:ext cx="277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Gotham"/>
                <a:cs typeface="Gotham"/>
              </a:rPr>
              <a:t>YouTube search</a:t>
            </a:r>
            <a:endParaRPr lang="en-US" sz="1600" b="1" dirty="0">
              <a:latin typeface="Gotham"/>
              <a:cs typeface="Gotha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7533" y="1540946"/>
            <a:ext cx="277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Gotham"/>
                <a:cs typeface="Gotham"/>
              </a:rPr>
              <a:t>Google search</a:t>
            </a:r>
            <a:endParaRPr lang="en-US" sz="16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83481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nterest-keyword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543" y="2055519"/>
            <a:ext cx="3412452" cy="309033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People search on social media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AND on search engines.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7321" y="1658675"/>
            <a:ext cx="277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Gotham"/>
                <a:cs typeface="Gotham"/>
              </a:rPr>
              <a:t>Pinterest</a:t>
            </a:r>
            <a:r>
              <a:rPr lang="en-US" sz="1600" b="1" dirty="0" smtClean="0">
                <a:latin typeface="Gotham"/>
                <a:cs typeface="Gotham"/>
              </a:rPr>
              <a:t> search</a:t>
            </a:r>
            <a:endParaRPr lang="en-US" sz="16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85573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word-resear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0"/>
          <a:stretch/>
        </p:blipFill>
        <p:spPr>
          <a:xfrm>
            <a:off x="4674057" y="1702005"/>
            <a:ext cx="3291711" cy="32397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Find keywords with a lot of monthly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searches and not a lot of competition.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96137" y="1652667"/>
            <a:ext cx="3758252" cy="32459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6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Low competition = easier to rank on p.1 of 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Google.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00740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349</Words>
  <Application>Microsoft Macintosh PowerPoint</Application>
  <PresentationFormat>On-screen Show (16:10)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Keyword Research and Social Media Traffic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use the Keyword Planner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59</cp:revision>
  <cp:lastPrinted>2017-08-06T03:08:43Z</cp:lastPrinted>
  <dcterms:created xsi:type="dcterms:W3CDTF">2017-08-06T02:36:09Z</dcterms:created>
  <dcterms:modified xsi:type="dcterms:W3CDTF">2017-12-08T19:57:11Z</dcterms:modified>
</cp:coreProperties>
</file>