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66" r:id="rId4"/>
    <p:sldId id="261" r:id="rId5"/>
    <p:sldId id="269" r:id="rId6"/>
    <p:sldId id="258" r:id="rId7"/>
    <p:sldId id="271" r:id="rId8"/>
    <p:sldId id="267" r:id="rId9"/>
    <p:sldId id="270" r:id="rId10"/>
    <p:sldId id="260" r:id="rId11"/>
    <p:sldId id="265" r:id="rId12"/>
    <p:sldId id="264" r:id="rId13"/>
    <p:sldId id="259"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12177F1-475E-48C7-9C4B-34EC854EE5D1}" type="datetimeFigureOut">
              <a:rPr lang="en-GB" smtClean="0"/>
              <a:t>06/12/2017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3954F-F75A-4C48-A10B-E7614E7984E1}" type="slidenum">
              <a:rPr lang="en-GB" smtClean="0"/>
              <a:t>‹#›</a:t>
            </a:fld>
            <a:endParaRPr lang="en-GB"/>
          </a:p>
        </p:txBody>
      </p:sp>
    </p:spTree>
    <p:extLst>
      <p:ext uri="{BB962C8B-B14F-4D97-AF65-F5344CB8AC3E}">
        <p14:creationId xmlns:p14="http://schemas.microsoft.com/office/powerpoint/2010/main" val="1127265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2177F1-475E-48C7-9C4B-34EC854EE5D1}" type="datetimeFigureOut">
              <a:rPr lang="en-GB" smtClean="0"/>
              <a:t>06/12/2017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3954F-F75A-4C48-A10B-E7614E7984E1}" type="slidenum">
              <a:rPr lang="en-GB" smtClean="0"/>
              <a:t>‹#›</a:t>
            </a:fld>
            <a:endParaRPr lang="en-GB"/>
          </a:p>
        </p:txBody>
      </p:sp>
    </p:spTree>
    <p:extLst>
      <p:ext uri="{BB962C8B-B14F-4D97-AF65-F5344CB8AC3E}">
        <p14:creationId xmlns:p14="http://schemas.microsoft.com/office/powerpoint/2010/main" val="293895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2177F1-475E-48C7-9C4B-34EC854EE5D1}" type="datetimeFigureOut">
              <a:rPr lang="en-GB" smtClean="0"/>
              <a:t>06/12/2017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3954F-F75A-4C48-A10B-E7614E7984E1}" type="slidenum">
              <a:rPr lang="en-GB" smtClean="0"/>
              <a:t>‹#›</a:t>
            </a:fld>
            <a:endParaRPr lang="en-GB"/>
          </a:p>
        </p:txBody>
      </p:sp>
    </p:spTree>
    <p:extLst>
      <p:ext uri="{BB962C8B-B14F-4D97-AF65-F5344CB8AC3E}">
        <p14:creationId xmlns:p14="http://schemas.microsoft.com/office/powerpoint/2010/main" val="357366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2177F1-475E-48C7-9C4B-34EC854EE5D1}" type="datetimeFigureOut">
              <a:rPr lang="en-GB" smtClean="0"/>
              <a:t>06/12/2017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3954F-F75A-4C48-A10B-E7614E7984E1}" type="slidenum">
              <a:rPr lang="en-GB" smtClean="0"/>
              <a:t>‹#›</a:t>
            </a:fld>
            <a:endParaRPr lang="en-GB"/>
          </a:p>
        </p:txBody>
      </p:sp>
    </p:spTree>
    <p:extLst>
      <p:ext uri="{BB962C8B-B14F-4D97-AF65-F5344CB8AC3E}">
        <p14:creationId xmlns:p14="http://schemas.microsoft.com/office/powerpoint/2010/main" val="277769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2177F1-475E-48C7-9C4B-34EC854EE5D1}" type="datetimeFigureOut">
              <a:rPr lang="en-GB" smtClean="0"/>
              <a:t>06/12/2017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53954F-F75A-4C48-A10B-E7614E7984E1}" type="slidenum">
              <a:rPr lang="en-GB" smtClean="0"/>
              <a:t>‹#›</a:t>
            </a:fld>
            <a:endParaRPr lang="en-GB"/>
          </a:p>
        </p:txBody>
      </p:sp>
    </p:spTree>
    <p:extLst>
      <p:ext uri="{BB962C8B-B14F-4D97-AF65-F5344CB8AC3E}">
        <p14:creationId xmlns:p14="http://schemas.microsoft.com/office/powerpoint/2010/main" val="332252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12177F1-475E-48C7-9C4B-34EC854EE5D1}" type="datetimeFigureOut">
              <a:rPr lang="en-GB" smtClean="0"/>
              <a:t>06/12/2017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53954F-F75A-4C48-A10B-E7614E7984E1}" type="slidenum">
              <a:rPr lang="en-GB" smtClean="0"/>
              <a:t>‹#›</a:t>
            </a:fld>
            <a:endParaRPr lang="en-GB"/>
          </a:p>
        </p:txBody>
      </p:sp>
    </p:spTree>
    <p:extLst>
      <p:ext uri="{BB962C8B-B14F-4D97-AF65-F5344CB8AC3E}">
        <p14:creationId xmlns:p14="http://schemas.microsoft.com/office/powerpoint/2010/main" val="3267014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12177F1-475E-48C7-9C4B-34EC854EE5D1}" type="datetimeFigureOut">
              <a:rPr lang="en-GB" smtClean="0"/>
              <a:t>06/12/2017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53954F-F75A-4C48-A10B-E7614E7984E1}" type="slidenum">
              <a:rPr lang="en-GB" smtClean="0"/>
              <a:t>‹#›</a:t>
            </a:fld>
            <a:endParaRPr lang="en-GB"/>
          </a:p>
        </p:txBody>
      </p:sp>
    </p:spTree>
    <p:extLst>
      <p:ext uri="{BB962C8B-B14F-4D97-AF65-F5344CB8AC3E}">
        <p14:creationId xmlns:p14="http://schemas.microsoft.com/office/powerpoint/2010/main" val="384788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12177F1-475E-48C7-9C4B-34EC854EE5D1}" type="datetimeFigureOut">
              <a:rPr lang="en-GB" smtClean="0"/>
              <a:t>06/12/2017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53954F-F75A-4C48-A10B-E7614E7984E1}" type="slidenum">
              <a:rPr lang="en-GB" smtClean="0"/>
              <a:t>‹#›</a:t>
            </a:fld>
            <a:endParaRPr lang="en-GB"/>
          </a:p>
        </p:txBody>
      </p:sp>
    </p:spTree>
    <p:extLst>
      <p:ext uri="{BB962C8B-B14F-4D97-AF65-F5344CB8AC3E}">
        <p14:creationId xmlns:p14="http://schemas.microsoft.com/office/powerpoint/2010/main" val="3024149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177F1-475E-48C7-9C4B-34EC854EE5D1}" type="datetimeFigureOut">
              <a:rPr lang="en-GB" smtClean="0"/>
              <a:t>06/12/2017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53954F-F75A-4C48-A10B-E7614E7984E1}" type="slidenum">
              <a:rPr lang="en-GB" smtClean="0"/>
              <a:t>‹#›</a:t>
            </a:fld>
            <a:endParaRPr lang="en-GB"/>
          </a:p>
        </p:txBody>
      </p:sp>
    </p:spTree>
    <p:extLst>
      <p:ext uri="{BB962C8B-B14F-4D97-AF65-F5344CB8AC3E}">
        <p14:creationId xmlns:p14="http://schemas.microsoft.com/office/powerpoint/2010/main" val="385591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177F1-475E-48C7-9C4B-34EC854EE5D1}" type="datetimeFigureOut">
              <a:rPr lang="en-GB" smtClean="0"/>
              <a:t>06/12/2017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53954F-F75A-4C48-A10B-E7614E7984E1}" type="slidenum">
              <a:rPr lang="en-GB" smtClean="0"/>
              <a:t>‹#›</a:t>
            </a:fld>
            <a:endParaRPr lang="en-GB"/>
          </a:p>
        </p:txBody>
      </p:sp>
    </p:spTree>
    <p:extLst>
      <p:ext uri="{BB962C8B-B14F-4D97-AF65-F5344CB8AC3E}">
        <p14:creationId xmlns:p14="http://schemas.microsoft.com/office/powerpoint/2010/main" val="195816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177F1-475E-48C7-9C4B-34EC854EE5D1}" type="datetimeFigureOut">
              <a:rPr lang="en-GB" smtClean="0"/>
              <a:t>06/12/2017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53954F-F75A-4C48-A10B-E7614E7984E1}" type="slidenum">
              <a:rPr lang="en-GB" smtClean="0"/>
              <a:t>‹#›</a:t>
            </a:fld>
            <a:endParaRPr lang="en-GB"/>
          </a:p>
        </p:txBody>
      </p:sp>
    </p:spTree>
    <p:extLst>
      <p:ext uri="{BB962C8B-B14F-4D97-AF65-F5344CB8AC3E}">
        <p14:creationId xmlns:p14="http://schemas.microsoft.com/office/powerpoint/2010/main" val="169468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177F1-475E-48C7-9C4B-34EC854EE5D1}" type="datetimeFigureOut">
              <a:rPr lang="en-GB" smtClean="0"/>
              <a:t>06/12/2017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3954F-F75A-4C48-A10B-E7614E7984E1}" type="slidenum">
              <a:rPr lang="en-GB" smtClean="0"/>
              <a:t>‹#›</a:t>
            </a:fld>
            <a:endParaRPr lang="en-GB"/>
          </a:p>
        </p:txBody>
      </p:sp>
    </p:spTree>
    <p:extLst>
      <p:ext uri="{BB962C8B-B14F-4D97-AF65-F5344CB8AC3E}">
        <p14:creationId xmlns:p14="http://schemas.microsoft.com/office/powerpoint/2010/main" val="3905177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940" y="100872"/>
            <a:ext cx="11516497" cy="1101852"/>
          </a:xfrm>
        </p:spPr>
        <p:txBody>
          <a:bodyPr>
            <a:normAutofit/>
          </a:bodyPr>
          <a:lstStyle/>
          <a:p>
            <a:r>
              <a:rPr lang="en-AU" dirty="0" smtClean="0"/>
              <a:t>Encryption and Why it matters</a:t>
            </a:r>
            <a:endParaRPr lang="en-AU" dirty="0"/>
          </a:p>
        </p:txBody>
      </p:sp>
      <p:sp>
        <p:nvSpPr>
          <p:cNvPr id="3" name="AutoShape 2" descr="Image result for encryption"/>
          <p:cNvSpPr>
            <a:spLocks noChangeAspect="1" noChangeArrowheads="1"/>
          </p:cNvSpPr>
          <p:nvPr/>
        </p:nvSpPr>
        <p:spPr bwMode="auto">
          <a:xfrm>
            <a:off x="-7377482" y="697534"/>
            <a:ext cx="203200" cy="203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8" name="Picture 4" descr="Image result for encry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8230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5491" y="157019"/>
            <a:ext cx="3713018" cy="1426872"/>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t>Stage 1: </a:t>
            </a:r>
          </a:p>
          <a:p>
            <a:r>
              <a:rPr lang="en-US" sz="3300" dirty="0" smtClean="0"/>
              <a:t>Store string and </a:t>
            </a:r>
          </a:p>
          <a:p>
            <a:r>
              <a:rPr lang="en-US" sz="3300" dirty="0" smtClean="0"/>
              <a:t>Create dictionary </a:t>
            </a:r>
            <a:endParaRPr lang="en-GB" sz="3300" dirty="0"/>
          </a:p>
        </p:txBody>
      </p:sp>
      <p:sp>
        <p:nvSpPr>
          <p:cNvPr id="9" name="Title 1"/>
          <p:cNvSpPr txBox="1">
            <a:spLocks/>
          </p:cNvSpPr>
          <p:nvPr/>
        </p:nvSpPr>
        <p:spPr>
          <a:xfrm>
            <a:off x="4350327" y="207818"/>
            <a:ext cx="7688696" cy="1325273"/>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smtClean="0"/>
              <a:t>Stage 2: </a:t>
            </a:r>
          </a:p>
          <a:p>
            <a:endParaRPr lang="en-US" sz="4400" dirty="0" smtClean="0"/>
          </a:p>
          <a:p>
            <a:r>
              <a:rPr lang="en-US" sz="3900" dirty="0" smtClean="0"/>
              <a:t>Swap letters of the input string</a:t>
            </a:r>
            <a:endParaRPr lang="en-GB" sz="3900" dirty="0"/>
          </a:p>
        </p:txBody>
      </p:sp>
      <p:pic>
        <p:nvPicPr>
          <p:cNvPr id="10" name="Picture 9"/>
          <p:cNvPicPr>
            <a:picLocks noChangeAspect="1"/>
          </p:cNvPicPr>
          <p:nvPr/>
        </p:nvPicPr>
        <p:blipFill rotWithShape="1">
          <a:blip r:embed="rId2"/>
          <a:srcRect l="27647"/>
          <a:stretch/>
        </p:blipFill>
        <p:spPr>
          <a:xfrm>
            <a:off x="4569691" y="1543050"/>
            <a:ext cx="7249968" cy="5314950"/>
          </a:xfrm>
          <a:prstGeom prst="rect">
            <a:avLst/>
          </a:prstGeom>
        </p:spPr>
      </p:pic>
      <p:pic>
        <p:nvPicPr>
          <p:cNvPr id="11" name="Picture 10"/>
          <p:cNvPicPr>
            <a:picLocks noChangeAspect="1"/>
          </p:cNvPicPr>
          <p:nvPr/>
        </p:nvPicPr>
        <p:blipFill>
          <a:blip r:embed="rId3"/>
          <a:stretch>
            <a:fillRect/>
          </a:stretch>
        </p:blipFill>
        <p:spPr>
          <a:xfrm>
            <a:off x="727075" y="1504950"/>
            <a:ext cx="2609850" cy="5353050"/>
          </a:xfrm>
          <a:prstGeom prst="rect">
            <a:avLst/>
          </a:prstGeom>
        </p:spPr>
      </p:pic>
      <p:sp>
        <p:nvSpPr>
          <p:cNvPr id="2" name="TextBox 1"/>
          <p:cNvSpPr txBox="1"/>
          <p:nvPr/>
        </p:nvSpPr>
        <p:spPr>
          <a:xfrm>
            <a:off x="4780622" y="6098631"/>
            <a:ext cx="1545533" cy="523220"/>
          </a:xfrm>
          <a:prstGeom prst="rect">
            <a:avLst/>
          </a:prstGeom>
          <a:solidFill>
            <a:schemeClr val="bg1"/>
          </a:solidFill>
        </p:spPr>
        <p:txBody>
          <a:bodyPr wrap="square" rtlCol="0">
            <a:spAutoFit/>
          </a:bodyPr>
          <a:lstStyle/>
          <a:p>
            <a:r>
              <a:rPr lang="en-AU" sz="1400" dirty="0" smtClean="0"/>
              <a:t>leave the letter unchanged</a:t>
            </a:r>
            <a:endParaRPr lang="en-AU" sz="1400" dirty="0"/>
          </a:p>
        </p:txBody>
      </p:sp>
    </p:spTree>
    <p:extLst>
      <p:ext uri="{BB962C8B-B14F-4D97-AF65-F5344CB8AC3E}">
        <p14:creationId xmlns:p14="http://schemas.microsoft.com/office/powerpoint/2010/main" val="39383332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9755"/>
          </a:xfrm>
        </p:spPr>
        <p:txBody>
          <a:bodyPr>
            <a:normAutofit fontScale="90000"/>
          </a:bodyPr>
          <a:lstStyle/>
          <a:p>
            <a:r>
              <a:rPr lang="en-US" dirty="0" smtClean="0"/>
              <a:t>Polyalphabetic Cypher</a:t>
            </a:r>
            <a:endParaRPr lang="en-GB" dirty="0"/>
          </a:p>
        </p:txBody>
      </p:sp>
      <p:pic>
        <p:nvPicPr>
          <p:cNvPr id="4" name="Picture 3"/>
          <p:cNvPicPr>
            <a:picLocks noChangeAspect="1"/>
          </p:cNvPicPr>
          <p:nvPr/>
        </p:nvPicPr>
        <p:blipFill>
          <a:blip r:embed="rId2"/>
          <a:stretch>
            <a:fillRect/>
          </a:stretch>
        </p:blipFill>
        <p:spPr>
          <a:xfrm>
            <a:off x="2270837" y="1559573"/>
            <a:ext cx="8776608" cy="4230640"/>
          </a:xfrm>
          <a:prstGeom prst="rect">
            <a:avLst/>
          </a:prstGeom>
        </p:spPr>
      </p:pic>
    </p:spTree>
    <p:extLst>
      <p:ext uri="{BB962C8B-B14F-4D97-AF65-F5344CB8AC3E}">
        <p14:creationId xmlns:p14="http://schemas.microsoft.com/office/powerpoint/2010/main" val="4023420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839755"/>
          </a:xfrm>
        </p:spPr>
        <p:txBody>
          <a:bodyPr>
            <a:normAutofit fontScale="90000"/>
          </a:bodyPr>
          <a:lstStyle/>
          <a:p>
            <a:r>
              <a:rPr lang="en-US" dirty="0" smtClean="0"/>
              <a:t>Frequency analysis</a:t>
            </a:r>
            <a:endParaRPr lang="en-GB" dirty="0"/>
          </a:p>
        </p:txBody>
      </p:sp>
      <p:pic>
        <p:nvPicPr>
          <p:cNvPr id="3" name="Picture 2"/>
          <p:cNvPicPr>
            <a:picLocks noChangeAspect="1"/>
          </p:cNvPicPr>
          <p:nvPr/>
        </p:nvPicPr>
        <p:blipFill>
          <a:blip r:embed="rId2"/>
          <a:stretch>
            <a:fillRect/>
          </a:stretch>
        </p:blipFill>
        <p:spPr>
          <a:xfrm>
            <a:off x="2834951" y="1061485"/>
            <a:ext cx="6522098" cy="5796515"/>
          </a:xfrm>
          <a:prstGeom prst="rect">
            <a:avLst/>
          </a:prstGeom>
        </p:spPr>
      </p:pic>
    </p:spTree>
    <p:extLst>
      <p:ext uri="{BB962C8B-B14F-4D97-AF65-F5344CB8AC3E}">
        <p14:creationId xmlns:p14="http://schemas.microsoft.com/office/powerpoint/2010/main" val="2261940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491"/>
            <a:ext cx="12192000" cy="766901"/>
          </a:xfrm>
        </p:spPr>
        <p:txBody>
          <a:bodyPr>
            <a:normAutofit fontScale="90000"/>
          </a:bodyPr>
          <a:lstStyle/>
          <a:p>
            <a:r>
              <a:rPr lang="en-GB" dirty="0" smtClean="0"/>
              <a:t>Encryption and you! </a:t>
            </a:r>
            <a:endParaRPr lang="en-GB" dirty="0"/>
          </a:p>
        </p:txBody>
      </p:sp>
      <p:sp>
        <p:nvSpPr>
          <p:cNvPr id="8" name="Subtitle 2"/>
          <p:cNvSpPr txBox="1">
            <a:spLocks/>
          </p:cNvSpPr>
          <p:nvPr/>
        </p:nvSpPr>
        <p:spPr>
          <a:xfrm>
            <a:off x="625151" y="1434463"/>
            <a:ext cx="10954139" cy="47025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dirty="0" smtClean="0"/>
              <a:t>AES Encryption cannot be cracked (unless you have a functional quantum computer)</a:t>
            </a:r>
          </a:p>
          <a:p>
            <a:pPr algn="l">
              <a:lnSpc>
                <a:spcPct val="150000"/>
              </a:lnSpc>
            </a:pPr>
            <a:r>
              <a:rPr lang="en-US" dirty="0" smtClean="0"/>
              <a:t>So how are you vulnerable?</a:t>
            </a:r>
          </a:p>
          <a:p>
            <a:pPr marL="457200" indent="-457200" algn="l">
              <a:lnSpc>
                <a:spcPct val="150000"/>
              </a:lnSpc>
              <a:buFont typeface="+mj-lt"/>
              <a:buAutoNum type="arabicPeriod"/>
            </a:pPr>
            <a:r>
              <a:rPr lang="en-US" dirty="0" smtClean="0"/>
              <a:t>Sites get hacked: LinkedIn 2012 Yahoo 2013, Uber 2016 </a:t>
            </a:r>
          </a:p>
          <a:p>
            <a:pPr marL="457200" indent="-457200" algn="l">
              <a:lnSpc>
                <a:spcPct val="150000"/>
              </a:lnSpc>
              <a:buFont typeface="+mj-lt"/>
              <a:buAutoNum type="arabicPeriod"/>
            </a:pPr>
            <a:r>
              <a:rPr lang="en-US" dirty="0" smtClean="0"/>
              <a:t>User emails are public but passwords are ‘hashed’ which means hidden but hackers can try 1 Billion + different passwords per second</a:t>
            </a:r>
          </a:p>
          <a:p>
            <a:pPr marL="457200" indent="-457200" algn="l">
              <a:lnSpc>
                <a:spcPct val="150000"/>
              </a:lnSpc>
              <a:buFont typeface="+mj-lt"/>
              <a:buAutoNum type="arabicPeriod"/>
            </a:pPr>
            <a:r>
              <a:rPr lang="en-US" dirty="0" smtClean="0"/>
              <a:t>The length and variety of your password is the single biggest security measure you have on the internet. </a:t>
            </a:r>
            <a:endParaRPr lang="en-US" dirty="0"/>
          </a:p>
        </p:txBody>
      </p:sp>
    </p:spTree>
    <p:extLst>
      <p:ext uri="{BB962C8B-B14F-4D97-AF65-F5344CB8AC3E}">
        <p14:creationId xmlns:p14="http://schemas.microsoft.com/office/powerpoint/2010/main" val="279542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491"/>
            <a:ext cx="12192000" cy="766901"/>
          </a:xfrm>
        </p:spPr>
        <p:txBody>
          <a:bodyPr>
            <a:normAutofit fontScale="90000"/>
          </a:bodyPr>
          <a:lstStyle/>
          <a:p>
            <a:r>
              <a:rPr lang="en-GB" dirty="0" smtClean="0"/>
              <a:t>Encryption and you! </a:t>
            </a:r>
            <a:endParaRPr lang="en-GB" dirty="0"/>
          </a:p>
        </p:txBody>
      </p:sp>
      <p:sp>
        <p:nvSpPr>
          <p:cNvPr id="8" name="Subtitle 2"/>
          <p:cNvSpPr txBox="1">
            <a:spLocks/>
          </p:cNvSpPr>
          <p:nvPr/>
        </p:nvSpPr>
        <p:spPr>
          <a:xfrm>
            <a:off x="550506" y="1434463"/>
            <a:ext cx="11103429" cy="47025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50000"/>
              </a:lnSpc>
            </a:pPr>
            <a:r>
              <a:rPr lang="en-US" dirty="0" smtClean="0"/>
              <a:t>Example 1: 6 letter lower case only password like </a:t>
            </a:r>
            <a:r>
              <a:rPr lang="en-GB" dirty="0" smtClean="0"/>
              <a:t>pyjama,  jumble or jockey</a:t>
            </a:r>
          </a:p>
          <a:p>
            <a:pPr algn="l">
              <a:lnSpc>
                <a:spcPct val="150000"/>
              </a:lnSpc>
            </a:pPr>
            <a:endParaRPr lang="en-GB" dirty="0" smtClean="0"/>
          </a:p>
          <a:p>
            <a:pPr algn="l">
              <a:lnSpc>
                <a:spcPct val="150000"/>
              </a:lnSpc>
            </a:pPr>
            <a:r>
              <a:rPr lang="en-US" dirty="0" smtClean="0"/>
              <a:t>Example 2: </a:t>
            </a:r>
            <a:r>
              <a:rPr lang="en-US" dirty="0"/>
              <a:t>6 letter </a:t>
            </a:r>
            <a:r>
              <a:rPr lang="en-US" dirty="0" smtClean="0"/>
              <a:t>lower and upper </a:t>
            </a:r>
            <a:r>
              <a:rPr lang="en-US" dirty="0"/>
              <a:t>case only password like </a:t>
            </a:r>
            <a:r>
              <a:rPr lang="en-GB" dirty="0" smtClean="0"/>
              <a:t>Pyjama</a:t>
            </a:r>
            <a:r>
              <a:rPr lang="en-GB" dirty="0"/>
              <a:t>,  </a:t>
            </a:r>
            <a:r>
              <a:rPr lang="en-GB" dirty="0" err="1" smtClean="0"/>
              <a:t>jUmbLe</a:t>
            </a:r>
            <a:r>
              <a:rPr lang="en-GB" dirty="0" smtClean="0"/>
              <a:t> </a:t>
            </a:r>
            <a:r>
              <a:rPr lang="en-GB" dirty="0"/>
              <a:t>or </a:t>
            </a:r>
            <a:r>
              <a:rPr lang="en-GB" dirty="0" err="1" smtClean="0"/>
              <a:t>jOcKeY</a:t>
            </a:r>
            <a:endParaRPr lang="en-GB" dirty="0"/>
          </a:p>
          <a:p>
            <a:pPr algn="l">
              <a:lnSpc>
                <a:spcPct val="150000"/>
              </a:lnSpc>
            </a:pPr>
            <a:endParaRPr lang="en-GB" dirty="0" smtClean="0"/>
          </a:p>
          <a:p>
            <a:pPr algn="l">
              <a:lnSpc>
                <a:spcPct val="150000"/>
              </a:lnSpc>
            </a:pPr>
            <a:r>
              <a:rPr lang="en-US" dirty="0"/>
              <a:t>Example </a:t>
            </a:r>
            <a:r>
              <a:rPr lang="en-US" dirty="0" smtClean="0"/>
              <a:t>3: 10 letter password using all available characters like: !&amp;fTb7”;,? or {\|%</a:t>
            </a:r>
            <a:r>
              <a:rPr lang="en-US" dirty="0" err="1" smtClean="0"/>
              <a:t>aY</a:t>
            </a:r>
            <a:r>
              <a:rPr lang="en-US" dirty="0" smtClean="0"/>
              <a:t>,~`J</a:t>
            </a:r>
            <a:endParaRPr lang="en-GB" dirty="0"/>
          </a:p>
          <a:p>
            <a:pPr algn="l">
              <a:lnSpc>
                <a:spcPct val="150000"/>
              </a:lnSpc>
            </a:pPr>
            <a:endParaRPr lang="en-US" dirty="0"/>
          </a:p>
        </p:txBody>
      </p:sp>
      <mc:AlternateContent xmlns:mc="http://schemas.openxmlformats.org/markup-compatibility/2006" xmlns:a14="http://schemas.microsoft.com/office/drawing/2010/main">
        <mc:Choice Requires="a14">
          <p:sp>
            <p:nvSpPr>
              <p:cNvPr id="3" name="Rectangle 2"/>
              <p:cNvSpPr/>
              <p:nvPr/>
            </p:nvSpPr>
            <p:spPr>
              <a:xfrm>
                <a:off x="1856792" y="4727819"/>
                <a:ext cx="9955763" cy="388696"/>
              </a:xfrm>
              <a:prstGeom prst="rect">
                <a:avLst/>
              </a:prstGeom>
            </p:spPr>
            <p:txBody>
              <a:bodyPr wrap="square">
                <a:spAutoFit/>
              </a:bodyPr>
              <a:lstStyle/>
              <a:p>
                <a:pPr>
                  <a:lnSpc>
                    <a:spcPct val="107000"/>
                  </a:lnSpc>
                  <a:spcAft>
                    <a:spcPts val="800"/>
                  </a:spcAft>
                </a:pPr>
                <a14:m>
                  <m:oMath xmlns:m="http://schemas.openxmlformats.org/officeDocument/2006/math">
                    <m:r>
                      <a:rPr lang="en-AU" i="1">
                        <a:effectLst/>
                        <a:latin typeface="Cambria Math" panose="02040503050406030204" pitchFamily="18" charset="0"/>
                        <a:ea typeface="Calibri" panose="020F0502020204030204" pitchFamily="34" charset="0"/>
                        <a:cs typeface="Times New Roman" panose="02020603050405020304" pitchFamily="18" charset="0"/>
                      </a:rPr>
                      <m:t>𝑃𝑜𝑠𝑠𝑖𝑏𝑙𝑒</m:t>
                    </m:r>
                    <m:r>
                      <a:rPr lang="en-AU" i="1">
                        <a:effectLst/>
                        <a:latin typeface="Cambria Math" panose="02040503050406030204" pitchFamily="18" charset="0"/>
                        <a:ea typeface="Calibri" panose="020F0502020204030204" pitchFamily="34" charset="0"/>
                        <a:cs typeface="Times New Roman" panose="02020603050405020304" pitchFamily="18" charset="0"/>
                      </a:rPr>
                      <m:t> </m:t>
                    </m:r>
                    <m:r>
                      <a:rPr lang="en-AU" i="1">
                        <a:effectLst/>
                        <a:latin typeface="Cambria Math" panose="02040503050406030204" pitchFamily="18" charset="0"/>
                        <a:ea typeface="Calibri" panose="020F0502020204030204" pitchFamily="34" charset="0"/>
                        <a:cs typeface="Times New Roman" panose="02020603050405020304" pitchFamily="18" charset="0"/>
                      </a:rPr>
                      <m:t>𝑝𝑎𝑠𝑠𝑤𝑜𝑟𝑑𝑠</m:t>
                    </m:r>
                    <m:r>
                      <a:rPr lang="en-AU"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i="1">
                            <a:effectLst/>
                            <a:latin typeface="Cambria Math" panose="02040503050406030204" pitchFamily="18" charset="0"/>
                            <a:ea typeface="Calibri" panose="020F0502020204030204" pitchFamily="34" charset="0"/>
                            <a:cs typeface="Times New Roman" panose="02020603050405020304" pitchFamily="18" charset="0"/>
                          </a:rPr>
                        </m:ctrlPr>
                      </m:sSupPr>
                      <m:e>
                        <m:r>
                          <a:rPr lang="en-AU" i="1">
                            <a:effectLst/>
                            <a:latin typeface="Cambria Math" panose="02040503050406030204" pitchFamily="18" charset="0"/>
                            <a:ea typeface="Calibri" panose="020F0502020204030204" pitchFamily="34" charset="0"/>
                            <a:cs typeface="Times New Roman" panose="02020603050405020304" pitchFamily="18" charset="0"/>
                          </a:rPr>
                          <m:t>90</m:t>
                        </m:r>
                      </m:e>
                      <m:sup>
                        <m:r>
                          <a:rPr lang="en-AU" i="1">
                            <a:effectLst/>
                            <a:latin typeface="Cambria Math" panose="02040503050406030204" pitchFamily="18" charset="0"/>
                            <a:ea typeface="Calibri" panose="020F0502020204030204" pitchFamily="34" charset="0"/>
                            <a:cs typeface="Times New Roman" panose="02020603050405020304" pitchFamily="18" charset="0"/>
                          </a:rPr>
                          <m:t>10</m:t>
                        </m:r>
                      </m:sup>
                    </m:sSup>
                    <m:r>
                      <a:rPr lang="en-AU" i="1">
                        <a:effectLst/>
                        <a:latin typeface="Cambria Math" panose="02040503050406030204" pitchFamily="18" charset="0"/>
                        <a:ea typeface="Calibri" panose="020F0502020204030204" pitchFamily="34" charset="0"/>
                        <a:cs typeface="Times New Roman" panose="02020603050405020304" pitchFamily="18" charset="0"/>
                      </a:rPr>
                      <m:t>=34867844010000000000</m:t>
                    </m:r>
                  </m:oMath>
                </a14:m>
                <a:r>
                  <a:rPr lang="en-AU" dirty="0" smtClean="0">
                    <a:effectLst/>
                    <a:latin typeface="Calibri" panose="020F0502020204030204" pitchFamily="34" charset="0"/>
                    <a:ea typeface="Times New Roman" panose="02020603050405020304" pitchFamily="18" charset="0"/>
                    <a:cs typeface="Times New Roman" panose="02020603050405020304" pitchFamily="18" charset="0"/>
                  </a:rPr>
                  <a:t>        1105 </a:t>
                </a:r>
                <a:r>
                  <a:rPr lang="en-AU" dirty="0">
                    <a:effectLst/>
                    <a:latin typeface="Calibri" panose="020F0502020204030204" pitchFamily="34" charset="0"/>
                    <a:ea typeface="Times New Roman" panose="02020603050405020304" pitchFamily="18" charset="0"/>
                    <a:cs typeface="Times New Roman" panose="02020603050405020304" pitchFamily="18" charset="0"/>
                  </a:rPr>
                  <a:t>Years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856792" y="4727819"/>
                <a:ext cx="9955763" cy="388696"/>
              </a:xfrm>
              <a:prstGeom prst="rect">
                <a:avLst/>
              </a:prstGeom>
              <a:blipFill rotWithShape="0">
                <a:blip r:embed="rId2"/>
                <a:stretch>
                  <a:fillRect t="-7937" b="-2222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856792" y="2037654"/>
                <a:ext cx="7439608" cy="373692"/>
              </a:xfrm>
              <a:prstGeom prst="rect">
                <a:avLst/>
              </a:prstGeom>
            </p:spPr>
            <p:txBody>
              <a:bodyPr wrap="square">
                <a:spAutoFit/>
              </a:bodyPr>
              <a:lstStyle/>
              <a:p>
                <a:pPr>
                  <a:lnSpc>
                    <a:spcPct val="107000"/>
                  </a:lnSpc>
                  <a:spcAft>
                    <a:spcPts val="800"/>
                  </a:spcAft>
                </a:pPr>
                <a14:m>
                  <m:oMath xmlns:m="http://schemas.openxmlformats.org/officeDocument/2006/math">
                    <m:r>
                      <a:rPr lang="en-AU" i="1" smtClean="0">
                        <a:latin typeface="Cambria Math" panose="02040503050406030204" pitchFamily="18" charset="0"/>
                        <a:ea typeface="Calibri" panose="020F0502020204030204" pitchFamily="34" charset="0"/>
                        <a:cs typeface="Times New Roman" panose="02020603050405020304" pitchFamily="18" charset="0"/>
                      </a:rPr>
                      <m:t>𝑃𝑜𝑠𝑠𝑖𝑏𝑙𝑒</m:t>
                    </m:r>
                    <m:r>
                      <a:rPr lang="en-AU" i="1" smtClean="0">
                        <a:latin typeface="Cambria Math" panose="02040503050406030204" pitchFamily="18" charset="0"/>
                        <a:ea typeface="Calibri" panose="020F0502020204030204" pitchFamily="34" charset="0"/>
                        <a:cs typeface="Times New Roman" panose="02020603050405020304" pitchFamily="18" charset="0"/>
                      </a:rPr>
                      <m:t> </m:t>
                    </m:r>
                    <m:r>
                      <a:rPr lang="en-AU" i="1" smtClean="0">
                        <a:latin typeface="Cambria Math" panose="02040503050406030204" pitchFamily="18" charset="0"/>
                        <a:ea typeface="Calibri" panose="020F0502020204030204" pitchFamily="34" charset="0"/>
                        <a:cs typeface="Times New Roman" panose="02020603050405020304" pitchFamily="18" charset="0"/>
                      </a:rPr>
                      <m:t>𝑝𝑎𝑠𝑠𝑤𝑜𝑟𝑑𝑠</m:t>
                    </m:r>
                    <m:r>
                      <a:rPr lang="en-AU" i="1" smtClean="0">
                        <a:latin typeface="Cambria Math" panose="02040503050406030204" pitchFamily="18" charset="0"/>
                        <a:ea typeface="Calibri" panose="020F0502020204030204" pitchFamily="34" charset="0"/>
                        <a:cs typeface="Times New Roman" panose="02020603050405020304" pitchFamily="18" charset="0"/>
                      </a:rPr>
                      <m:t>=</m:t>
                    </m:r>
                    <m:sSup>
                      <m:sSupPr>
                        <m:ctrlPr>
                          <a:rPr lang="en-GB" i="1">
                            <a:effectLst/>
                            <a:latin typeface="Cambria Math" panose="02040503050406030204" pitchFamily="18" charset="0"/>
                            <a:ea typeface="Calibri" panose="020F0502020204030204" pitchFamily="34" charset="0"/>
                            <a:cs typeface="Times New Roman" panose="02020603050405020304" pitchFamily="18" charset="0"/>
                          </a:rPr>
                        </m:ctrlPr>
                      </m:sSupPr>
                      <m:e>
                        <m:r>
                          <a:rPr lang="en-AU" i="1">
                            <a:effectLst/>
                            <a:latin typeface="Cambria Math" panose="02040503050406030204" pitchFamily="18" charset="0"/>
                            <a:ea typeface="Calibri" panose="020F0502020204030204" pitchFamily="34" charset="0"/>
                            <a:cs typeface="Times New Roman" panose="02020603050405020304" pitchFamily="18" charset="0"/>
                          </a:rPr>
                          <m:t>26</m:t>
                        </m:r>
                      </m:e>
                      <m:sup>
                        <m:r>
                          <a:rPr lang="en-AU" i="1">
                            <a:effectLst/>
                            <a:latin typeface="Cambria Math" panose="02040503050406030204" pitchFamily="18" charset="0"/>
                            <a:ea typeface="Calibri" panose="020F0502020204030204" pitchFamily="34" charset="0"/>
                            <a:cs typeface="Times New Roman" panose="02020603050405020304" pitchFamily="18" charset="0"/>
                          </a:rPr>
                          <m:t>6</m:t>
                        </m:r>
                      </m:sup>
                    </m:sSup>
                    <m:r>
                      <a:rPr lang="en-AU" i="1">
                        <a:effectLst/>
                        <a:latin typeface="Cambria Math" panose="02040503050406030204" pitchFamily="18" charset="0"/>
                        <a:ea typeface="Calibri" panose="020F0502020204030204" pitchFamily="34" charset="0"/>
                        <a:cs typeface="Times New Roman" panose="02020603050405020304" pitchFamily="18" charset="0"/>
                      </a:rPr>
                      <m:t>=308,915,776</m:t>
                    </m:r>
                    <m:r>
                      <a:rPr lang="en-US" b="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AU" dirty="0">
                    <a:effectLst/>
                    <a:latin typeface="Calibri" panose="020F0502020204030204" pitchFamily="34" charset="0"/>
                    <a:ea typeface="Times New Roman" panose="02020603050405020304" pitchFamily="18" charset="0"/>
                    <a:cs typeface="Times New Roman" panose="02020603050405020304" pitchFamily="18" charset="0"/>
                  </a:rPr>
                  <a:t>0.3 </a:t>
                </a:r>
                <a:r>
                  <a:rPr lang="en-AU" dirty="0" smtClean="0">
                    <a:effectLst/>
                    <a:latin typeface="Calibri" panose="020F0502020204030204" pitchFamily="34" charset="0"/>
                    <a:ea typeface="Times New Roman" panose="02020603050405020304" pitchFamily="18" charset="0"/>
                    <a:cs typeface="Times New Roman" panose="02020603050405020304" pitchFamily="18" charset="0"/>
                  </a:rPr>
                  <a:t>seconds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856792" y="2037654"/>
                <a:ext cx="7439608" cy="373692"/>
              </a:xfrm>
              <a:prstGeom prst="rect">
                <a:avLst/>
              </a:prstGeom>
              <a:blipFill rotWithShape="0">
                <a:blip r:embed="rId3"/>
                <a:stretch>
                  <a:fillRect t="-6452" b="-2419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856792" y="3412049"/>
                <a:ext cx="6096000" cy="373692"/>
              </a:xfrm>
              <a:prstGeom prst="rect">
                <a:avLst/>
              </a:prstGeom>
            </p:spPr>
            <p:txBody>
              <a:bodyPr>
                <a:spAutoFit/>
              </a:bodyPr>
              <a:lstStyle/>
              <a:p>
                <a:pPr>
                  <a:lnSpc>
                    <a:spcPct val="107000"/>
                  </a:lnSpc>
                  <a:spcAft>
                    <a:spcPts val="800"/>
                  </a:spcAft>
                </a:pPr>
                <a:r>
                  <a:rPr lang="en-AU"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AU" i="1">
                        <a:effectLst/>
                        <a:latin typeface="Cambria Math" panose="02040503050406030204" pitchFamily="18" charset="0"/>
                        <a:ea typeface="Calibri" panose="020F0502020204030204" pitchFamily="34" charset="0"/>
                        <a:cs typeface="Times New Roman" panose="02020603050405020304" pitchFamily="18" charset="0"/>
                      </a:rPr>
                      <m:t>𝑃𝑜𝑠𝑠𝑖𝑏𝑙𝑒</m:t>
                    </m:r>
                    <m:r>
                      <a:rPr lang="en-AU" i="1">
                        <a:effectLst/>
                        <a:latin typeface="Cambria Math" panose="02040503050406030204" pitchFamily="18" charset="0"/>
                        <a:ea typeface="Calibri" panose="020F0502020204030204" pitchFamily="34" charset="0"/>
                        <a:cs typeface="Times New Roman" panose="02020603050405020304" pitchFamily="18" charset="0"/>
                      </a:rPr>
                      <m:t> </m:t>
                    </m:r>
                    <m:r>
                      <a:rPr lang="en-AU" i="1">
                        <a:effectLst/>
                        <a:latin typeface="Cambria Math" panose="02040503050406030204" pitchFamily="18" charset="0"/>
                        <a:ea typeface="Calibri" panose="020F0502020204030204" pitchFamily="34" charset="0"/>
                        <a:cs typeface="Times New Roman" panose="02020603050405020304" pitchFamily="18" charset="0"/>
                      </a:rPr>
                      <m:t>𝑝𝑎𝑠𝑠𝑤𝑜𝑟𝑑𝑠</m:t>
                    </m:r>
                    <m:r>
                      <a:rPr lang="en-AU"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i="1">
                            <a:effectLst/>
                            <a:latin typeface="Cambria Math" panose="02040503050406030204" pitchFamily="18" charset="0"/>
                            <a:ea typeface="Calibri" panose="020F0502020204030204" pitchFamily="34" charset="0"/>
                            <a:cs typeface="Times New Roman" panose="02020603050405020304" pitchFamily="18" charset="0"/>
                          </a:rPr>
                        </m:ctrlPr>
                      </m:sSupPr>
                      <m:e>
                        <m:r>
                          <a:rPr lang="en-AU" i="1">
                            <a:effectLst/>
                            <a:latin typeface="Cambria Math" panose="02040503050406030204" pitchFamily="18" charset="0"/>
                            <a:ea typeface="Calibri" panose="020F0502020204030204" pitchFamily="34" charset="0"/>
                            <a:cs typeface="Times New Roman" panose="02020603050405020304" pitchFamily="18" charset="0"/>
                          </a:rPr>
                          <m:t>52</m:t>
                        </m:r>
                      </m:e>
                      <m:sup>
                        <m:r>
                          <a:rPr lang="en-AU" i="1">
                            <a:effectLst/>
                            <a:latin typeface="Cambria Math" panose="02040503050406030204" pitchFamily="18" charset="0"/>
                            <a:ea typeface="Calibri" panose="020F0502020204030204" pitchFamily="34" charset="0"/>
                            <a:cs typeface="Times New Roman" panose="02020603050405020304" pitchFamily="18" charset="0"/>
                          </a:rPr>
                          <m:t>6</m:t>
                        </m:r>
                      </m:sup>
                    </m:sSup>
                    <m:r>
                      <a:rPr lang="en-AU" i="1">
                        <a:effectLst/>
                        <a:latin typeface="Cambria Math" panose="02040503050406030204" pitchFamily="18" charset="0"/>
                        <a:ea typeface="Calibri" panose="020F0502020204030204" pitchFamily="34" charset="0"/>
                        <a:cs typeface="Times New Roman" panose="02020603050405020304" pitchFamily="18" charset="0"/>
                      </a:rPr>
                      <m:t>=19,770,609,664</m:t>
                    </m:r>
                    <m:r>
                      <a:rPr lang="en-US" b="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AU" dirty="0" smtClean="0">
                    <a:effectLst/>
                    <a:latin typeface="Calibri" panose="020F0502020204030204" pitchFamily="34" charset="0"/>
                    <a:ea typeface="Times New Roman" panose="02020603050405020304" pitchFamily="18" charset="0"/>
                    <a:cs typeface="Times New Roman" panose="02020603050405020304" pitchFamily="18" charset="0"/>
                  </a:rPr>
                  <a:t>19 seconds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56792" y="3412049"/>
                <a:ext cx="6096000" cy="373692"/>
              </a:xfrm>
              <a:prstGeom prst="rect">
                <a:avLst/>
              </a:prstGeom>
              <a:blipFill rotWithShape="0">
                <a:blip r:embed="rId4"/>
                <a:stretch>
                  <a:fillRect t="-8197" r="-800" b="-26230"/>
                </a:stretch>
              </a:blipFill>
            </p:spPr>
            <p:txBody>
              <a:bodyPr/>
              <a:lstStyle/>
              <a:p>
                <a:r>
                  <a:rPr lang="en-AU">
                    <a:noFill/>
                  </a:rPr>
                  <a:t> </a:t>
                </a:r>
              </a:p>
            </p:txBody>
          </p:sp>
        </mc:Fallback>
      </mc:AlternateContent>
    </p:spTree>
    <p:extLst>
      <p:ext uri="{BB962C8B-B14F-4D97-AF65-F5344CB8AC3E}">
        <p14:creationId xmlns:p14="http://schemas.microsoft.com/office/powerpoint/2010/main" val="1004536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3" y="4124130"/>
            <a:ext cx="12191998" cy="1418254"/>
          </a:xfrm>
        </p:spPr>
        <p:txBody>
          <a:bodyPr>
            <a:normAutofit fontScale="90000"/>
          </a:bodyPr>
          <a:lstStyle/>
          <a:p>
            <a:r>
              <a:rPr lang="en-US" b="1" dirty="0" smtClean="0"/>
              <a:t>Access Online Module Here:</a:t>
            </a:r>
            <a:r>
              <a:rPr lang="en-US" dirty="0" smtClean="0"/>
              <a:t/>
            </a:r>
            <a:br>
              <a:rPr lang="en-US" dirty="0" smtClean="0"/>
            </a:br>
            <a:r>
              <a:rPr lang="en-GB" dirty="0" smtClean="0"/>
              <a:t>goo.gl/2gdsWv</a:t>
            </a:r>
            <a:endParaRPr lang="en-GB" dirty="0"/>
          </a:p>
        </p:txBody>
      </p:sp>
      <p:sp>
        <p:nvSpPr>
          <p:cNvPr id="10" name="Title 1"/>
          <p:cNvSpPr txBox="1">
            <a:spLocks/>
          </p:cNvSpPr>
          <p:nvPr/>
        </p:nvSpPr>
        <p:spPr>
          <a:xfrm>
            <a:off x="1" y="357673"/>
            <a:ext cx="12192000" cy="20029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t>Install Python Here:</a:t>
            </a:r>
          </a:p>
          <a:p>
            <a:r>
              <a:rPr lang="en-US" dirty="0" smtClean="0"/>
              <a:t>www.python.org/downloads</a:t>
            </a:r>
            <a:r>
              <a:rPr lang="en-US" dirty="0"/>
              <a:t>/ </a:t>
            </a:r>
            <a:endParaRPr lang="en-GB" dirty="0"/>
          </a:p>
        </p:txBody>
      </p:sp>
    </p:spTree>
    <p:extLst>
      <p:ext uri="{BB962C8B-B14F-4D97-AF65-F5344CB8AC3E}">
        <p14:creationId xmlns:p14="http://schemas.microsoft.com/office/powerpoint/2010/main" val="1131517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4966" b="36327"/>
          <a:stretch/>
        </p:blipFill>
        <p:spPr>
          <a:xfrm>
            <a:off x="0" y="-8700"/>
            <a:ext cx="6579847" cy="6866700"/>
          </a:xfrm>
          <a:prstGeom prst="rect">
            <a:avLst/>
          </a:prstGeom>
        </p:spPr>
      </p:pic>
      <p:sp>
        <p:nvSpPr>
          <p:cNvPr id="2" name="Rectangle 1"/>
          <p:cNvSpPr/>
          <p:nvPr/>
        </p:nvSpPr>
        <p:spPr>
          <a:xfrm>
            <a:off x="7364744" y="829380"/>
            <a:ext cx="4243213" cy="646331"/>
          </a:xfrm>
          <a:prstGeom prst="rect">
            <a:avLst/>
          </a:prstGeom>
        </p:spPr>
        <p:txBody>
          <a:bodyPr wrap="none">
            <a:spAutoFit/>
          </a:bodyPr>
          <a:lstStyle/>
          <a:p>
            <a:r>
              <a:rPr lang="en-AU" dirty="0" smtClean="0"/>
              <a:t>For a more hands on look at each of these: </a:t>
            </a:r>
          </a:p>
          <a:p>
            <a:r>
              <a:rPr lang="en-AU" dirty="0" smtClean="0"/>
              <a:t>http</a:t>
            </a:r>
            <a:r>
              <a:rPr lang="en-AU" dirty="0"/>
              <a:t>://crypto.interactive-maths.com/</a:t>
            </a:r>
          </a:p>
        </p:txBody>
      </p:sp>
    </p:spTree>
    <p:extLst>
      <p:ext uri="{BB962C8B-B14F-4D97-AF65-F5344CB8AC3E}">
        <p14:creationId xmlns:p14="http://schemas.microsoft.com/office/powerpoint/2010/main" val="1101271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060664"/>
          </a:xfrm>
        </p:spPr>
        <p:txBody>
          <a:bodyPr/>
          <a:lstStyle/>
          <a:p>
            <a:r>
              <a:rPr lang="en-US" dirty="0" smtClean="0"/>
              <a:t>Transposition Cypher</a:t>
            </a:r>
            <a:endParaRPr lang="en-GB" dirty="0"/>
          </a:p>
        </p:txBody>
      </p:sp>
      <p:pic>
        <p:nvPicPr>
          <p:cNvPr id="6" name="Picture 5"/>
          <p:cNvPicPr>
            <a:picLocks noChangeAspect="1"/>
          </p:cNvPicPr>
          <p:nvPr/>
        </p:nvPicPr>
        <p:blipFill>
          <a:blip r:embed="rId2"/>
          <a:stretch>
            <a:fillRect/>
          </a:stretch>
        </p:blipFill>
        <p:spPr>
          <a:xfrm>
            <a:off x="2281237" y="1657350"/>
            <a:ext cx="7629525" cy="4457700"/>
          </a:xfrm>
          <a:prstGeom prst="rect">
            <a:avLst/>
          </a:prstGeom>
        </p:spPr>
      </p:pic>
    </p:spTree>
    <p:extLst>
      <p:ext uri="{BB962C8B-B14F-4D97-AF65-F5344CB8AC3E}">
        <p14:creationId xmlns:p14="http://schemas.microsoft.com/office/powerpoint/2010/main" val="2223618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1060664"/>
          </a:xfrm>
        </p:spPr>
        <p:txBody>
          <a:bodyPr/>
          <a:lstStyle/>
          <a:p>
            <a:r>
              <a:rPr lang="en-US" dirty="0" smtClean="0"/>
              <a:t>What is a Caesar Cypher? </a:t>
            </a:r>
            <a:endParaRPr lang="en-GB" dirty="0"/>
          </a:p>
        </p:txBody>
      </p:sp>
      <p:sp>
        <p:nvSpPr>
          <p:cNvPr id="3" name="Subtitle 2"/>
          <p:cNvSpPr>
            <a:spLocks noGrp="1"/>
          </p:cNvSpPr>
          <p:nvPr>
            <p:ph type="subTitle" idx="1"/>
          </p:nvPr>
        </p:nvSpPr>
        <p:spPr>
          <a:xfrm>
            <a:off x="1820561" y="1276865"/>
            <a:ext cx="9144000" cy="1671608"/>
          </a:xfrm>
        </p:spPr>
        <p:txBody>
          <a:bodyPr>
            <a:normAutofit/>
          </a:bodyPr>
          <a:lstStyle/>
          <a:p>
            <a:r>
              <a:rPr lang="en-US" dirty="0" smtClean="0"/>
              <a:t>Over two thousand years ago information was decisive Roman wars of conquest. This information was carried by couriers who carried encrypted messages. In these messages each letter of the message was shifted by pre determined shift. </a:t>
            </a:r>
            <a:endParaRPr lang="en-US" dirty="0"/>
          </a:p>
          <a:p>
            <a:endParaRPr lang="en-US" dirty="0" smtClean="0"/>
          </a:p>
          <a:p>
            <a:endParaRPr lang="en-US" dirty="0"/>
          </a:p>
          <a:p>
            <a:endParaRPr lang="en-GB" dirty="0"/>
          </a:p>
        </p:txBody>
      </p:sp>
      <p:sp>
        <p:nvSpPr>
          <p:cNvPr id="4" name="Subtitle 2"/>
          <p:cNvSpPr txBox="1">
            <a:spLocks/>
          </p:cNvSpPr>
          <p:nvPr/>
        </p:nvSpPr>
        <p:spPr>
          <a:xfrm>
            <a:off x="1755247" y="4990920"/>
            <a:ext cx="9144000" cy="153022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These messages looked like gibberish and could not be read when intercepted by enemies. What if you intercepted this message:</a:t>
            </a:r>
          </a:p>
          <a:p>
            <a:r>
              <a:rPr lang="en-US" sz="3600" dirty="0" smtClean="0"/>
              <a:t> </a:t>
            </a:r>
            <a:r>
              <a:rPr lang="en-US" sz="3600" dirty="0" smtClean="0"/>
              <a:t>“</a:t>
            </a:r>
            <a:r>
              <a:rPr lang="en-GB" sz="3600" dirty="0" err="1"/>
              <a:t>xlmw</a:t>
            </a:r>
            <a:r>
              <a:rPr lang="en-GB" sz="3600" dirty="0"/>
              <a:t> </a:t>
            </a:r>
            <a:r>
              <a:rPr lang="en-GB" sz="3600" dirty="0" err="1"/>
              <a:t>xsso</a:t>
            </a:r>
            <a:r>
              <a:rPr lang="en-GB" sz="3600" dirty="0"/>
              <a:t> e </a:t>
            </a:r>
            <a:r>
              <a:rPr lang="en-GB" sz="3600" dirty="0" err="1"/>
              <a:t>xlsywerh</a:t>
            </a:r>
            <a:r>
              <a:rPr lang="en-GB" sz="3600" dirty="0"/>
              <a:t> </a:t>
            </a:r>
            <a:r>
              <a:rPr lang="en-GB" sz="3600" dirty="0" err="1"/>
              <a:t>cievw</a:t>
            </a:r>
            <a:r>
              <a:rPr lang="en-GB" sz="3600" dirty="0"/>
              <a:t> </a:t>
            </a:r>
            <a:r>
              <a:rPr lang="en-GB" sz="3600" dirty="0" err="1"/>
              <a:t>xs</a:t>
            </a:r>
            <a:r>
              <a:rPr lang="en-GB" sz="3600" dirty="0"/>
              <a:t> </a:t>
            </a:r>
            <a:r>
              <a:rPr lang="en-GB" sz="3600" dirty="0" err="1"/>
              <a:t>fvieo</a:t>
            </a:r>
            <a:r>
              <a:rPr lang="en-US" sz="3600" dirty="0" smtClean="0"/>
              <a:t>”</a:t>
            </a:r>
            <a:endParaRPr lang="en-GB" sz="3600" dirty="0"/>
          </a:p>
        </p:txBody>
      </p:sp>
      <p:pic>
        <p:nvPicPr>
          <p:cNvPr id="2050" name="Picture 2" descr="Image result for caesar cipher info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3447" y="3219382"/>
            <a:ext cx="7467600" cy="118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559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128"/>
            <a:ext cx="12192000" cy="856735"/>
          </a:xfrm>
        </p:spPr>
        <p:txBody>
          <a:bodyPr>
            <a:normAutofit fontScale="90000"/>
          </a:bodyPr>
          <a:lstStyle/>
          <a:p>
            <a:r>
              <a:rPr lang="en-US" dirty="0" smtClean="0"/>
              <a:t>How does a Caesar Cypher Work? </a:t>
            </a:r>
            <a:endParaRPr lang="en-GB" dirty="0"/>
          </a:p>
        </p:txBody>
      </p:sp>
      <p:sp>
        <p:nvSpPr>
          <p:cNvPr id="8" name="Subtitle 2"/>
          <p:cNvSpPr txBox="1">
            <a:spLocks/>
          </p:cNvSpPr>
          <p:nvPr/>
        </p:nvSpPr>
        <p:spPr>
          <a:xfrm>
            <a:off x="53850" y="1336461"/>
            <a:ext cx="3393990" cy="54350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Every letter inside a message is shifted by a certain number of places of the alphabet</a:t>
            </a:r>
          </a:p>
          <a:p>
            <a:endParaRPr lang="en-US" dirty="0" smtClean="0"/>
          </a:p>
          <a:p>
            <a:r>
              <a:rPr lang="en-US" dirty="0" smtClean="0"/>
              <a:t>So lets say the shift is 3. Then the letter b will become 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93790842"/>
              </p:ext>
            </p:extLst>
          </p:nvPr>
        </p:nvGraphicFramePr>
        <p:xfrm>
          <a:off x="759147" y="4758248"/>
          <a:ext cx="1875696" cy="370840"/>
        </p:xfrm>
        <a:graphic>
          <a:graphicData uri="http://schemas.openxmlformats.org/drawingml/2006/table">
            <a:tbl>
              <a:tblPr firstRow="1" bandRow="1">
                <a:tableStyleId>{5C22544A-7EE6-4342-B048-85BDC9FD1C3A}</a:tableStyleId>
              </a:tblPr>
              <a:tblGrid>
                <a:gridCol w="228600"/>
                <a:gridCol w="240324"/>
                <a:gridCol w="234462"/>
                <a:gridCol w="234462"/>
                <a:gridCol w="234462"/>
                <a:gridCol w="234462"/>
                <a:gridCol w="234462"/>
                <a:gridCol w="234462"/>
              </a:tblGrid>
              <a:tr h="370840">
                <a:tc>
                  <a:txBody>
                    <a:bodyPr/>
                    <a:lstStyle/>
                    <a:p>
                      <a:pPr algn="ctr"/>
                      <a:r>
                        <a:rPr lang="en-US" dirty="0" smtClean="0"/>
                        <a:t>A</a:t>
                      </a:r>
                      <a:endParaRPr lang="en-US" dirty="0"/>
                    </a:p>
                  </a:txBody>
                  <a:tcPr/>
                </a:tc>
                <a:tc>
                  <a:txBody>
                    <a:bodyPr/>
                    <a:lstStyle/>
                    <a:p>
                      <a:pPr algn="ctr"/>
                      <a:r>
                        <a:rPr lang="en-US" dirty="0" smtClean="0"/>
                        <a:t>B</a:t>
                      </a:r>
                      <a:endParaRPr lang="en-US" dirty="0"/>
                    </a:p>
                  </a:txBody>
                  <a:tcPr/>
                </a:tc>
                <a:tc>
                  <a:txBody>
                    <a:bodyPr/>
                    <a:lstStyle/>
                    <a:p>
                      <a:pPr algn="ctr"/>
                      <a:r>
                        <a:rPr lang="en-US" dirty="0" smtClean="0"/>
                        <a:t>C</a:t>
                      </a:r>
                      <a:endParaRPr lang="en-US" dirty="0"/>
                    </a:p>
                  </a:txBody>
                  <a:tcPr/>
                </a:tc>
                <a:tc>
                  <a:txBody>
                    <a:bodyPr/>
                    <a:lstStyle/>
                    <a:p>
                      <a:pPr algn="ctr"/>
                      <a:r>
                        <a:rPr lang="en-US" dirty="0" smtClean="0"/>
                        <a:t>D</a:t>
                      </a:r>
                      <a:endParaRPr lang="en-US" dirty="0"/>
                    </a:p>
                  </a:txBody>
                  <a:tcPr/>
                </a:tc>
                <a:tc>
                  <a:txBody>
                    <a:bodyPr/>
                    <a:lstStyle/>
                    <a:p>
                      <a:pPr algn="ctr"/>
                      <a:r>
                        <a:rPr lang="en-US" dirty="0" smtClean="0"/>
                        <a:t>E</a:t>
                      </a:r>
                      <a:endParaRPr lang="en-US" dirty="0"/>
                    </a:p>
                  </a:txBody>
                  <a:tcPr/>
                </a:tc>
                <a:tc>
                  <a:txBody>
                    <a:bodyPr/>
                    <a:lstStyle/>
                    <a:p>
                      <a:pPr algn="ctr"/>
                      <a:r>
                        <a:rPr lang="en-US" dirty="0" smtClean="0"/>
                        <a:t>F</a:t>
                      </a:r>
                      <a:endParaRPr lang="en-US" dirty="0"/>
                    </a:p>
                  </a:txBody>
                  <a:tcPr/>
                </a:tc>
                <a:tc>
                  <a:txBody>
                    <a:bodyPr/>
                    <a:lstStyle/>
                    <a:p>
                      <a:pPr algn="ctr"/>
                      <a:r>
                        <a:rPr lang="en-US" dirty="0" smtClean="0"/>
                        <a:t>G</a:t>
                      </a:r>
                      <a:endParaRPr lang="en-US" dirty="0"/>
                    </a:p>
                  </a:txBody>
                  <a:tcPr/>
                </a:tc>
                <a:tc>
                  <a:txBody>
                    <a:bodyPr/>
                    <a:lstStyle/>
                    <a:p>
                      <a:pPr algn="ctr"/>
                      <a:r>
                        <a:rPr lang="en-US" dirty="0" smtClean="0"/>
                        <a:t>H</a:t>
                      </a:r>
                      <a:endParaRPr lang="en-US" dirty="0"/>
                    </a:p>
                  </a:txBody>
                  <a:tcPr/>
                </a:tc>
              </a:tr>
            </a:tbl>
          </a:graphicData>
        </a:graphic>
      </p:graphicFrame>
      <p:cxnSp>
        <p:nvCxnSpPr>
          <p:cNvPr id="10" name="Straight Arrow Connector 9"/>
          <p:cNvCxnSpPr/>
          <p:nvPr/>
        </p:nvCxnSpPr>
        <p:spPr>
          <a:xfrm>
            <a:off x="1082481" y="4670854"/>
            <a:ext cx="807309" cy="8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97812" y="4301522"/>
            <a:ext cx="1268626" cy="369332"/>
          </a:xfrm>
          <a:prstGeom prst="rect">
            <a:avLst/>
          </a:prstGeom>
          <a:noFill/>
        </p:spPr>
        <p:txBody>
          <a:bodyPr wrap="square" rtlCol="0">
            <a:spAutoFit/>
          </a:bodyPr>
          <a:lstStyle/>
          <a:p>
            <a:r>
              <a:rPr lang="en-US" dirty="0" smtClean="0"/>
              <a:t>1  2  3</a:t>
            </a:r>
            <a:endParaRPr lang="en-GB" dirty="0"/>
          </a:p>
        </p:txBody>
      </p:sp>
      <p:sp>
        <p:nvSpPr>
          <p:cNvPr id="12" name="Subtitle 2"/>
          <p:cNvSpPr txBox="1">
            <a:spLocks/>
          </p:cNvSpPr>
          <p:nvPr/>
        </p:nvSpPr>
        <p:spPr>
          <a:xfrm>
            <a:off x="3447840" y="1336461"/>
            <a:ext cx="2199502" cy="54350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So lets shift the whole alphabet by a shift of 3 and see a dictionary which can translate each letter to the corresponding cypher letter</a:t>
            </a:r>
          </a:p>
          <a:p>
            <a:r>
              <a:rPr lang="en-US" dirty="0" smtClean="0"/>
              <a:t> </a:t>
            </a:r>
          </a:p>
        </p:txBody>
      </p:sp>
      <p:graphicFrame>
        <p:nvGraphicFramePr>
          <p:cNvPr id="15" name="Table 14"/>
          <p:cNvGraphicFramePr>
            <a:graphicFrameLocks noGrp="1"/>
          </p:cNvGraphicFramePr>
          <p:nvPr>
            <p:extLst>
              <p:ext uri="{D42A27DB-BD31-4B8C-83A1-F6EECF244321}">
                <p14:modId xmlns:p14="http://schemas.microsoft.com/office/powerpoint/2010/main" val="302556242"/>
              </p:ext>
            </p:extLst>
          </p:nvPr>
        </p:nvGraphicFramePr>
        <p:xfrm>
          <a:off x="5922098" y="1161762"/>
          <a:ext cx="968230" cy="5489468"/>
        </p:xfrm>
        <a:graphic>
          <a:graphicData uri="http://schemas.openxmlformats.org/drawingml/2006/table">
            <a:tbl>
              <a:tblPr>
                <a:tableStyleId>{93296810-A885-4BE3-A3E7-6D5BEEA58F35}</a:tableStyleId>
              </a:tblPr>
              <a:tblGrid>
                <a:gridCol w="463660"/>
                <a:gridCol w="504570"/>
              </a:tblGrid>
              <a:tr h="181930">
                <a:tc>
                  <a:txBody>
                    <a:bodyPr/>
                    <a:lstStyle/>
                    <a:p>
                      <a:pPr algn="l" fontAlgn="b"/>
                      <a:endParaRPr lang="en-GB" sz="1200" b="1" i="0" u="none" strike="noStrike" dirty="0">
                        <a:solidFill>
                          <a:srgbClr val="000000"/>
                        </a:solidFill>
                        <a:effectLst/>
                        <a:latin typeface="Calibri" panose="020F0502020204030204" pitchFamily="34" charset="0"/>
                      </a:endParaRPr>
                    </a:p>
                  </a:txBody>
                  <a:tcPr marL="6412" marR="6412" marT="6412" marB="0" anchor="b">
                    <a:solidFill>
                      <a:schemeClr val="accent1"/>
                    </a:solidFill>
                  </a:tcPr>
                </a:tc>
                <a:tc>
                  <a:txBody>
                    <a:bodyPr/>
                    <a:lstStyle/>
                    <a:p>
                      <a:pPr algn="ctr" fontAlgn="ctr"/>
                      <a:r>
                        <a:rPr lang="en-GB" sz="1200" u="none" strike="noStrike" dirty="0">
                          <a:effectLst/>
                        </a:rPr>
                        <a:t>A</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40000"/>
                        <a:lumOff val="60000"/>
                      </a:schemeClr>
                    </a:solidFill>
                  </a:tcPr>
                </a:tc>
              </a:tr>
              <a:tr h="181930">
                <a:tc>
                  <a:txBody>
                    <a:bodyPr/>
                    <a:lstStyle/>
                    <a:p>
                      <a:pPr algn="l" fontAlgn="b"/>
                      <a:endParaRPr lang="en-GB" sz="1200" b="1" i="0" u="none" strike="noStrike" dirty="0">
                        <a:solidFill>
                          <a:srgbClr val="000000"/>
                        </a:solidFill>
                        <a:effectLst/>
                        <a:latin typeface="Calibri" panose="020F0502020204030204" pitchFamily="34" charset="0"/>
                      </a:endParaRPr>
                    </a:p>
                  </a:txBody>
                  <a:tcPr marL="6412" marR="6412" marT="6412" marB="0" anchor="b">
                    <a:solidFill>
                      <a:schemeClr val="accent1"/>
                    </a:solidFill>
                  </a:tcPr>
                </a:tc>
                <a:tc>
                  <a:txBody>
                    <a:bodyPr/>
                    <a:lstStyle/>
                    <a:p>
                      <a:pPr algn="ctr" fontAlgn="ctr"/>
                      <a:r>
                        <a:rPr lang="en-GB" sz="1200" u="none" strike="noStrike" dirty="0">
                          <a:effectLst/>
                        </a:rPr>
                        <a:t>B</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40000"/>
                        <a:lumOff val="60000"/>
                      </a:schemeClr>
                    </a:solidFill>
                  </a:tcPr>
                </a:tc>
              </a:tr>
              <a:tr h="181930">
                <a:tc>
                  <a:txBody>
                    <a:bodyPr/>
                    <a:lstStyle/>
                    <a:p>
                      <a:pPr algn="l" fontAlgn="b"/>
                      <a:endParaRPr lang="en-GB" sz="1200" b="1" i="0" u="none" strike="noStrike" dirty="0">
                        <a:solidFill>
                          <a:srgbClr val="000000"/>
                        </a:solidFill>
                        <a:effectLst/>
                        <a:latin typeface="Calibri" panose="020F0502020204030204" pitchFamily="34" charset="0"/>
                      </a:endParaRPr>
                    </a:p>
                  </a:txBody>
                  <a:tcPr marL="6412" marR="6412" marT="6412" marB="0" anchor="b">
                    <a:solidFill>
                      <a:schemeClr val="accent1"/>
                    </a:solidFill>
                  </a:tcPr>
                </a:tc>
                <a:tc>
                  <a:txBody>
                    <a:bodyPr/>
                    <a:lstStyle/>
                    <a:p>
                      <a:pPr algn="ctr" fontAlgn="ctr"/>
                      <a:r>
                        <a:rPr lang="en-GB" sz="1200" u="none" strike="noStrike" dirty="0">
                          <a:effectLst/>
                        </a:rPr>
                        <a:t>C</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40000"/>
                        <a:lumOff val="60000"/>
                      </a:schemeClr>
                    </a:solidFill>
                  </a:tcPr>
                </a:tc>
              </a:tr>
              <a:tr h="181930">
                <a:tc>
                  <a:txBody>
                    <a:bodyPr/>
                    <a:lstStyle/>
                    <a:p>
                      <a:pPr algn="ctr" fontAlgn="ctr"/>
                      <a:r>
                        <a:rPr lang="en-GB" sz="1200" u="none" strike="noStrike" dirty="0">
                          <a:effectLst/>
                        </a:rPr>
                        <a:t>A</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D</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B</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E</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C</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F</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D</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G</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E</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H</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F</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I</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G</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J</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H</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K</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I</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L</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J</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M</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K</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N</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a:effectLst/>
                        </a:rPr>
                        <a:t>L</a:t>
                      </a:r>
                      <a:endParaRPr lang="en-GB" sz="1200" b="1" i="0" u="none" strike="noStrike">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O</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M</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P</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N</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Q</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O</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R</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P</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S</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Q</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T</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R</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U</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S</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V</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T</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W</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U</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X</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V</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Y</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W</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solidFill>
                  </a:tcPr>
                </a:tc>
                <a:tc>
                  <a:txBody>
                    <a:bodyPr/>
                    <a:lstStyle/>
                    <a:p>
                      <a:pPr algn="ctr" fontAlgn="ctr"/>
                      <a:r>
                        <a:rPr lang="en-GB" sz="1200" u="none" strike="noStrike" dirty="0">
                          <a:effectLst/>
                        </a:rPr>
                        <a:t>Z</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X</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lumMod val="60000"/>
                        <a:lumOff val="40000"/>
                      </a:schemeClr>
                    </a:solidFill>
                  </a:tcPr>
                </a:tc>
                <a:tc>
                  <a:txBody>
                    <a:bodyPr/>
                    <a:lstStyle/>
                    <a:p>
                      <a:pPr algn="ctr" fontAlgn="ctr"/>
                      <a:r>
                        <a:rPr lang="en-GB" sz="1200" u="none" strike="noStrike" dirty="0" smtClean="0">
                          <a:effectLst/>
                        </a:rPr>
                        <a:t>A</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Y</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lumMod val="60000"/>
                        <a:lumOff val="40000"/>
                      </a:schemeClr>
                    </a:solidFill>
                  </a:tcPr>
                </a:tc>
                <a:tc>
                  <a:txBody>
                    <a:bodyPr/>
                    <a:lstStyle/>
                    <a:p>
                      <a:pPr algn="ctr" fontAlgn="ctr"/>
                      <a:r>
                        <a:rPr lang="en-GB" sz="1200" u="none" strike="noStrike" dirty="0" smtClean="0">
                          <a:effectLst/>
                        </a:rPr>
                        <a:t>B</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r h="181930">
                <a:tc>
                  <a:txBody>
                    <a:bodyPr/>
                    <a:lstStyle/>
                    <a:p>
                      <a:pPr algn="ctr" fontAlgn="ctr"/>
                      <a:r>
                        <a:rPr lang="en-GB" sz="1200" u="none" strike="noStrike" dirty="0">
                          <a:effectLst/>
                        </a:rPr>
                        <a:t>Z</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1">
                        <a:lumMod val="60000"/>
                        <a:lumOff val="40000"/>
                      </a:schemeClr>
                    </a:solidFill>
                  </a:tcPr>
                </a:tc>
                <a:tc>
                  <a:txBody>
                    <a:bodyPr/>
                    <a:lstStyle/>
                    <a:p>
                      <a:pPr algn="ctr" fontAlgn="ctr"/>
                      <a:r>
                        <a:rPr lang="en-GB" sz="1200" u="none" strike="noStrike" dirty="0" smtClean="0">
                          <a:effectLst/>
                        </a:rPr>
                        <a:t>C</a:t>
                      </a:r>
                      <a:endParaRPr lang="en-GB" sz="1200" b="1" i="0" u="none" strike="noStrike" dirty="0">
                        <a:solidFill>
                          <a:srgbClr val="000000"/>
                        </a:solidFill>
                        <a:effectLst/>
                        <a:latin typeface="Calibri" panose="020F0502020204030204" pitchFamily="34" charset="0"/>
                      </a:endParaRPr>
                    </a:p>
                  </a:txBody>
                  <a:tcPr marL="6412" marR="6412" marT="6412" marB="0" anchor="ctr">
                    <a:solidFill>
                      <a:schemeClr val="accent6">
                        <a:lumMod val="60000"/>
                        <a:lumOff val="40000"/>
                      </a:schemeClr>
                    </a:solidFill>
                  </a:tcPr>
                </a:tc>
              </a:tr>
            </a:tbl>
          </a:graphicData>
        </a:graphic>
      </p:graphicFrame>
      <p:cxnSp>
        <p:nvCxnSpPr>
          <p:cNvPr id="17" name="Straight Arrow Connector 16"/>
          <p:cNvCxnSpPr/>
          <p:nvPr/>
        </p:nvCxnSpPr>
        <p:spPr>
          <a:xfrm>
            <a:off x="6927273" y="1219200"/>
            <a:ext cx="0" cy="69904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086599" y="1305831"/>
            <a:ext cx="1109299" cy="646331"/>
          </a:xfrm>
          <a:prstGeom prst="rect">
            <a:avLst/>
          </a:prstGeom>
          <a:noFill/>
        </p:spPr>
        <p:txBody>
          <a:bodyPr wrap="square" rtlCol="0">
            <a:spAutoFit/>
          </a:bodyPr>
          <a:lstStyle/>
          <a:p>
            <a:r>
              <a:rPr lang="en-US" sz="1200" b="1" dirty="0" smtClean="0"/>
              <a:t>1 </a:t>
            </a:r>
          </a:p>
          <a:p>
            <a:r>
              <a:rPr lang="en-US" sz="1200" b="1" dirty="0" smtClean="0"/>
              <a:t>2 </a:t>
            </a:r>
          </a:p>
          <a:p>
            <a:r>
              <a:rPr lang="en-US" sz="1200" b="1" dirty="0" smtClean="0"/>
              <a:t>3</a:t>
            </a:r>
            <a:endParaRPr lang="en-GB" sz="1200" b="1" dirty="0"/>
          </a:p>
        </p:txBody>
      </p:sp>
      <p:sp>
        <p:nvSpPr>
          <p:cNvPr id="25" name="Rectangle 24"/>
          <p:cNvSpPr/>
          <p:nvPr/>
        </p:nvSpPr>
        <p:spPr>
          <a:xfrm>
            <a:off x="7583891" y="1628996"/>
            <a:ext cx="4091441" cy="3693319"/>
          </a:xfrm>
          <a:prstGeom prst="rect">
            <a:avLst/>
          </a:prstGeom>
        </p:spPr>
        <p:txBody>
          <a:bodyPr wrap="none">
            <a:spAutoFit/>
          </a:bodyPr>
          <a:lstStyle/>
          <a:p>
            <a:r>
              <a:rPr lang="en-US" dirty="0" smtClean="0"/>
              <a:t>So lets use the dictionary on the left to </a:t>
            </a:r>
          </a:p>
          <a:p>
            <a:r>
              <a:rPr lang="en-US" dirty="0" smtClean="0"/>
              <a:t>Translate the message below:</a:t>
            </a:r>
          </a:p>
          <a:p>
            <a:endParaRPr lang="en-US" dirty="0"/>
          </a:p>
          <a:p>
            <a:r>
              <a:rPr lang="en-US" dirty="0" smtClean="0"/>
              <a:t>“</a:t>
            </a:r>
            <a:r>
              <a:rPr lang="en-US" dirty="0" err="1" smtClean="0"/>
              <a:t>wkh</a:t>
            </a:r>
            <a:r>
              <a:rPr lang="en-US" dirty="0" smtClean="0"/>
              <a:t> </a:t>
            </a:r>
            <a:r>
              <a:rPr lang="en-US" dirty="0" err="1" smtClean="0"/>
              <a:t>dgydqfh</a:t>
            </a:r>
            <a:r>
              <a:rPr lang="en-US" dirty="0" smtClean="0"/>
              <a:t> </a:t>
            </a:r>
            <a:r>
              <a:rPr lang="en-US" dirty="0" err="1" smtClean="0"/>
              <a:t>zloo</a:t>
            </a:r>
            <a:r>
              <a:rPr lang="en-US" dirty="0" smtClean="0"/>
              <a:t> </a:t>
            </a:r>
            <a:r>
              <a:rPr lang="en-US" dirty="0" err="1" smtClean="0"/>
              <a:t>ehjlq</a:t>
            </a:r>
            <a:r>
              <a:rPr lang="en-US" dirty="0" smtClean="0"/>
              <a:t> </a:t>
            </a:r>
            <a:r>
              <a:rPr lang="en-US" dirty="0" err="1" smtClean="0"/>
              <a:t>dw</a:t>
            </a:r>
            <a:r>
              <a:rPr lang="en-US" dirty="0" smtClean="0"/>
              <a:t> </a:t>
            </a:r>
            <a:r>
              <a:rPr lang="en-US" dirty="0" err="1" smtClean="0"/>
              <a:t>wkuhh</a:t>
            </a:r>
            <a:r>
              <a:rPr lang="en-US" dirty="0" smtClean="0"/>
              <a:t> </a:t>
            </a:r>
            <a:r>
              <a:rPr lang="en-US" dirty="0" err="1" smtClean="0"/>
              <a:t>sp</a:t>
            </a:r>
            <a:r>
              <a:rPr lang="en-US" dirty="0" smtClean="0"/>
              <a:t>”</a:t>
            </a:r>
          </a:p>
          <a:p>
            <a:endParaRPr lang="en-US" dirty="0"/>
          </a:p>
          <a:p>
            <a:r>
              <a:rPr lang="en-US" dirty="0" smtClean="0"/>
              <a:t>W = T</a:t>
            </a:r>
          </a:p>
          <a:p>
            <a:r>
              <a:rPr lang="en-US" dirty="0" smtClean="0"/>
              <a:t>K = H</a:t>
            </a:r>
          </a:p>
          <a:p>
            <a:r>
              <a:rPr lang="en-US" dirty="0" smtClean="0"/>
              <a:t>H = E</a:t>
            </a:r>
          </a:p>
          <a:p>
            <a:endParaRPr lang="en-US" dirty="0"/>
          </a:p>
          <a:p>
            <a:r>
              <a:rPr lang="en-US" dirty="0" smtClean="0"/>
              <a:t>So the first word is the and the rest of the</a:t>
            </a:r>
          </a:p>
          <a:p>
            <a:r>
              <a:rPr lang="en-US" dirty="0" smtClean="0"/>
              <a:t>Message translates as:</a:t>
            </a:r>
          </a:p>
          <a:p>
            <a:endParaRPr lang="en-US" dirty="0"/>
          </a:p>
          <a:p>
            <a:r>
              <a:rPr lang="en-GB" dirty="0" smtClean="0"/>
              <a:t>“The advance will begin at three pm”</a:t>
            </a:r>
            <a:endParaRPr lang="en-GB" dirty="0"/>
          </a:p>
        </p:txBody>
      </p:sp>
      <p:sp>
        <p:nvSpPr>
          <p:cNvPr id="3" name="Rectangle 2"/>
          <p:cNvSpPr/>
          <p:nvPr/>
        </p:nvSpPr>
        <p:spPr>
          <a:xfrm>
            <a:off x="7201794" y="6273861"/>
            <a:ext cx="1267848" cy="369332"/>
          </a:xfrm>
          <a:prstGeom prst="rect">
            <a:avLst/>
          </a:prstGeom>
        </p:spPr>
        <p:txBody>
          <a:bodyPr wrap="none">
            <a:spAutoFit/>
          </a:bodyPr>
          <a:lstStyle/>
          <a:p>
            <a:r>
              <a:rPr lang="en-US" dirty="0" smtClean="0"/>
              <a:t>Cypher text</a:t>
            </a:r>
          </a:p>
        </p:txBody>
      </p:sp>
      <p:sp>
        <p:nvSpPr>
          <p:cNvPr id="13" name="Rectangle 12"/>
          <p:cNvSpPr/>
          <p:nvPr/>
        </p:nvSpPr>
        <p:spPr>
          <a:xfrm>
            <a:off x="4176884" y="6275109"/>
            <a:ext cx="1352806" cy="369332"/>
          </a:xfrm>
          <a:prstGeom prst="rect">
            <a:avLst/>
          </a:prstGeom>
        </p:spPr>
        <p:txBody>
          <a:bodyPr wrap="none">
            <a:spAutoFit/>
          </a:bodyPr>
          <a:lstStyle/>
          <a:p>
            <a:r>
              <a:rPr lang="en-US" dirty="0" smtClean="0"/>
              <a:t>Normal text </a:t>
            </a:r>
          </a:p>
        </p:txBody>
      </p:sp>
      <p:cxnSp>
        <p:nvCxnSpPr>
          <p:cNvPr id="5" name="Straight Arrow Connector 4"/>
          <p:cNvCxnSpPr/>
          <p:nvPr/>
        </p:nvCxnSpPr>
        <p:spPr>
          <a:xfrm flipV="1">
            <a:off x="5394036" y="5726545"/>
            <a:ext cx="517237" cy="628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864494" y="5726545"/>
            <a:ext cx="460778" cy="628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57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3577" y="1651517"/>
            <a:ext cx="3878424" cy="52248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2834" y="1651517"/>
            <a:ext cx="3863500" cy="52047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 y="1651517"/>
            <a:ext cx="3647937" cy="342906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524000" y="0"/>
            <a:ext cx="9144000" cy="1060664"/>
          </a:xfrm>
        </p:spPr>
        <p:txBody>
          <a:bodyPr/>
          <a:lstStyle/>
          <a:p>
            <a:r>
              <a:rPr lang="en-US" dirty="0" smtClean="0"/>
              <a:t>DIY Cypher Wheel</a:t>
            </a:r>
            <a:endParaRPr lang="en-GB" dirty="0"/>
          </a:p>
        </p:txBody>
      </p:sp>
      <p:sp>
        <p:nvSpPr>
          <p:cNvPr id="6" name="Rectangle 5"/>
          <p:cNvSpPr/>
          <p:nvPr/>
        </p:nvSpPr>
        <p:spPr>
          <a:xfrm>
            <a:off x="-71798" y="6517679"/>
            <a:ext cx="3897349" cy="338554"/>
          </a:xfrm>
          <a:prstGeom prst="rect">
            <a:avLst/>
          </a:prstGeom>
        </p:spPr>
        <p:txBody>
          <a:bodyPr wrap="none">
            <a:spAutoFit/>
          </a:bodyPr>
          <a:lstStyle/>
          <a:p>
            <a:r>
              <a:rPr lang="en-AU" sz="1600" dirty="0"/>
              <a:t>https://inventwithpython.com/cipherwheel/</a:t>
            </a:r>
          </a:p>
        </p:txBody>
      </p:sp>
    </p:spTree>
    <p:extLst>
      <p:ext uri="{BB962C8B-B14F-4D97-AF65-F5344CB8AC3E}">
        <p14:creationId xmlns:p14="http://schemas.microsoft.com/office/powerpoint/2010/main" val="533383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3577" y="1651517"/>
            <a:ext cx="3878424" cy="52248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2834" y="1651517"/>
            <a:ext cx="3863500" cy="52047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 y="1651517"/>
            <a:ext cx="3647937" cy="342906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ctrTitle"/>
          </p:nvPr>
        </p:nvSpPr>
        <p:spPr>
          <a:xfrm>
            <a:off x="1524000" y="0"/>
            <a:ext cx="9144000" cy="1060664"/>
          </a:xfrm>
        </p:spPr>
        <p:txBody>
          <a:bodyPr/>
          <a:lstStyle/>
          <a:p>
            <a:r>
              <a:rPr lang="en-US" dirty="0" smtClean="0"/>
              <a:t>Cypher Wheels </a:t>
            </a:r>
            <a:endParaRPr lang="en-GB" dirty="0"/>
          </a:p>
        </p:txBody>
      </p:sp>
      <p:sp>
        <p:nvSpPr>
          <p:cNvPr id="6" name="Rectangle 5"/>
          <p:cNvSpPr/>
          <p:nvPr/>
        </p:nvSpPr>
        <p:spPr>
          <a:xfrm>
            <a:off x="-71798" y="6517679"/>
            <a:ext cx="3897349" cy="338554"/>
          </a:xfrm>
          <a:prstGeom prst="rect">
            <a:avLst/>
          </a:prstGeom>
        </p:spPr>
        <p:txBody>
          <a:bodyPr wrap="none">
            <a:spAutoFit/>
          </a:bodyPr>
          <a:lstStyle/>
          <a:p>
            <a:r>
              <a:rPr lang="en-AU" sz="1600" dirty="0"/>
              <a:t>https://inventwithpython.com/cipherwheel/</a:t>
            </a:r>
          </a:p>
        </p:txBody>
      </p:sp>
    </p:spTree>
    <p:extLst>
      <p:ext uri="{BB962C8B-B14F-4D97-AF65-F5344CB8AC3E}">
        <p14:creationId xmlns:p14="http://schemas.microsoft.com/office/powerpoint/2010/main" val="350378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0342"/>
            <a:ext cx="12192000" cy="830005"/>
          </a:xfrm>
        </p:spPr>
        <p:txBody>
          <a:bodyPr>
            <a:normAutofit fontScale="90000"/>
          </a:bodyPr>
          <a:lstStyle/>
          <a:p>
            <a:r>
              <a:rPr lang="en-AU" dirty="0" smtClean="0"/>
              <a:t>See how much of this you can uncover</a:t>
            </a:r>
            <a:endParaRPr lang="en-AU" dirty="0"/>
          </a:p>
        </p:txBody>
      </p:sp>
      <p:sp>
        <p:nvSpPr>
          <p:cNvPr id="4" name="Rectangle 3"/>
          <p:cNvSpPr/>
          <p:nvPr/>
        </p:nvSpPr>
        <p:spPr>
          <a:xfrm>
            <a:off x="2606800" y="1702402"/>
            <a:ext cx="6978400" cy="3785652"/>
          </a:xfrm>
          <a:prstGeom prst="rect">
            <a:avLst/>
          </a:prstGeom>
        </p:spPr>
        <p:txBody>
          <a:bodyPr wrap="square">
            <a:spAutoFit/>
          </a:bodyPr>
          <a:lstStyle/>
          <a:p>
            <a:r>
              <a:rPr lang="en-GB" sz="2400" dirty="0" err="1"/>
              <a:t>bvithzyz</a:t>
            </a:r>
            <a:r>
              <a:rPr lang="en-GB" sz="2400" dirty="0"/>
              <a:t> </a:t>
            </a:r>
            <a:r>
              <a:rPr lang="en-GB" sz="2400" dirty="0" err="1"/>
              <a:t>dn</a:t>
            </a:r>
            <a:r>
              <a:rPr lang="en-GB" sz="2400" dirty="0"/>
              <a:t> </a:t>
            </a:r>
            <a:r>
              <a:rPr lang="en-GB" sz="2400" dirty="0" err="1"/>
              <a:t>ocz</a:t>
            </a:r>
            <a:r>
              <a:rPr lang="en-GB" sz="2400" dirty="0"/>
              <a:t> </a:t>
            </a:r>
            <a:r>
              <a:rPr lang="en-GB" sz="2400" dirty="0" err="1"/>
              <a:t>gvmbzno</a:t>
            </a:r>
            <a:r>
              <a:rPr lang="en-GB" sz="2400" dirty="0"/>
              <a:t> </a:t>
            </a:r>
            <a:r>
              <a:rPr lang="en-GB" sz="2400" dirty="0" err="1"/>
              <a:t>viy</a:t>
            </a:r>
            <a:r>
              <a:rPr lang="en-GB" sz="2400" dirty="0"/>
              <a:t> </a:t>
            </a:r>
            <a:r>
              <a:rPr lang="en-GB" sz="2400" dirty="0" err="1"/>
              <a:t>hjno</a:t>
            </a:r>
            <a:r>
              <a:rPr lang="en-GB" sz="2400" dirty="0"/>
              <a:t> </a:t>
            </a:r>
            <a:r>
              <a:rPr lang="en-GB" sz="2400" dirty="0" err="1"/>
              <a:t>hvnndqz</a:t>
            </a:r>
            <a:r>
              <a:rPr lang="en-GB" sz="2400" dirty="0"/>
              <a:t> </a:t>
            </a:r>
            <a:r>
              <a:rPr lang="en-GB" sz="2400" dirty="0" err="1"/>
              <a:t>hjji</a:t>
            </a:r>
            <a:r>
              <a:rPr lang="en-GB" sz="2400" dirty="0"/>
              <a:t> </a:t>
            </a:r>
            <a:r>
              <a:rPr lang="en-GB" sz="2400" dirty="0" err="1"/>
              <a:t>ja</a:t>
            </a:r>
            <a:r>
              <a:rPr lang="en-GB" sz="2400" dirty="0"/>
              <a:t> </a:t>
            </a:r>
            <a:r>
              <a:rPr lang="en-GB" sz="2400" dirty="0" err="1"/>
              <a:t>epkdozm</a:t>
            </a:r>
            <a:r>
              <a:rPr lang="en-GB" sz="2400" dirty="0"/>
              <a:t> </a:t>
            </a:r>
            <a:r>
              <a:rPr lang="en-GB" sz="2400" dirty="0" err="1"/>
              <a:t>viy</a:t>
            </a:r>
            <a:r>
              <a:rPr lang="en-GB" sz="2400" dirty="0"/>
              <a:t> di </a:t>
            </a:r>
            <a:r>
              <a:rPr lang="en-GB" sz="2400" dirty="0" err="1"/>
              <a:t>ocz</a:t>
            </a:r>
            <a:r>
              <a:rPr lang="en-GB" sz="2400" dirty="0"/>
              <a:t> </a:t>
            </a:r>
            <a:r>
              <a:rPr lang="en-GB" sz="2400" dirty="0" err="1"/>
              <a:t>njgvm</a:t>
            </a:r>
            <a:r>
              <a:rPr lang="en-GB" sz="2400" dirty="0"/>
              <a:t> </a:t>
            </a:r>
            <a:r>
              <a:rPr lang="en-GB" sz="2400" dirty="0" err="1"/>
              <a:t>ntnozh</a:t>
            </a:r>
            <a:r>
              <a:rPr lang="en-GB" sz="2400" dirty="0"/>
              <a:t>  </a:t>
            </a:r>
            <a:r>
              <a:rPr lang="en-GB" sz="2400" dirty="0" err="1"/>
              <a:t>ocz</a:t>
            </a:r>
            <a:r>
              <a:rPr lang="en-GB" sz="2400" dirty="0"/>
              <a:t> </a:t>
            </a:r>
            <a:r>
              <a:rPr lang="en-GB" sz="2400" dirty="0" err="1"/>
              <a:t>idioc</a:t>
            </a:r>
            <a:r>
              <a:rPr lang="en-GB" sz="2400" dirty="0"/>
              <a:t> </a:t>
            </a:r>
            <a:r>
              <a:rPr lang="en-GB" sz="2400" dirty="0" err="1"/>
              <a:t>gvmbzno</a:t>
            </a:r>
            <a:r>
              <a:rPr lang="en-GB" sz="2400" dirty="0"/>
              <a:t> </a:t>
            </a:r>
            <a:r>
              <a:rPr lang="en-GB" sz="2400" dirty="0" err="1"/>
              <a:t>jwezxo</a:t>
            </a:r>
            <a:r>
              <a:rPr lang="en-GB" sz="2400" dirty="0"/>
              <a:t> di </a:t>
            </a:r>
            <a:r>
              <a:rPr lang="en-GB" sz="2400" dirty="0" err="1"/>
              <a:t>ocz</a:t>
            </a:r>
            <a:r>
              <a:rPr lang="en-GB" sz="2400" dirty="0"/>
              <a:t> </a:t>
            </a:r>
            <a:r>
              <a:rPr lang="en-GB" sz="2400" dirty="0" err="1"/>
              <a:t>njgvm</a:t>
            </a:r>
            <a:r>
              <a:rPr lang="en-GB" sz="2400" dirty="0"/>
              <a:t> </a:t>
            </a:r>
            <a:r>
              <a:rPr lang="en-GB" sz="2400" dirty="0" err="1"/>
              <a:t>ntnozh</a:t>
            </a:r>
            <a:r>
              <a:rPr lang="en-GB" sz="2400" dirty="0"/>
              <a:t>  do </a:t>
            </a:r>
            <a:r>
              <a:rPr lang="en-GB" sz="2400" dirty="0" err="1"/>
              <a:t>dn</a:t>
            </a:r>
            <a:r>
              <a:rPr lang="en-GB" sz="2400" dirty="0"/>
              <a:t> </a:t>
            </a:r>
            <a:r>
              <a:rPr lang="en-GB" sz="2400" dirty="0" err="1"/>
              <a:t>ocz</a:t>
            </a:r>
            <a:r>
              <a:rPr lang="en-GB" sz="2400" dirty="0"/>
              <a:t> </a:t>
            </a:r>
            <a:r>
              <a:rPr lang="en-GB" sz="2400" dirty="0" err="1"/>
              <a:t>gvmbzno</a:t>
            </a:r>
            <a:r>
              <a:rPr lang="en-GB" sz="2400" dirty="0"/>
              <a:t> </a:t>
            </a:r>
            <a:r>
              <a:rPr lang="en-GB" sz="2400" dirty="0" err="1"/>
              <a:t>rdocjpo</a:t>
            </a:r>
            <a:r>
              <a:rPr lang="en-GB" sz="2400" dirty="0"/>
              <a:t> v </a:t>
            </a:r>
            <a:r>
              <a:rPr lang="en-GB" sz="2400" dirty="0" err="1"/>
              <a:t>npwnoviodvg</a:t>
            </a:r>
            <a:r>
              <a:rPr lang="en-GB" sz="2400" dirty="0"/>
              <a:t> </a:t>
            </a:r>
            <a:r>
              <a:rPr lang="en-GB" sz="2400" dirty="0" err="1"/>
              <a:t>vohjnkczmz</a:t>
            </a:r>
            <a:r>
              <a:rPr lang="en-GB" sz="2400" dirty="0" smtClean="0"/>
              <a:t>.</a:t>
            </a:r>
          </a:p>
          <a:p>
            <a:endParaRPr lang="en-GB" sz="2400" dirty="0"/>
          </a:p>
          <a:p>
            <a:r>
              <a:rPr lang="en-AU" sz="2400" dirty="0" err="1"/>
              <a:t>wlwdq</a:t>
            </a:r>
            <a:r>
              <a:rPr lang="en-AU" sz="2400" dirty="0"/>
              <a:t> lv </a:t>
            </a:r>
            <a:r>
              <a:rPr lang="en-AU" sz="2400" dirty="0" err="1"/>
              <a:t>wkh</a:t>
            </a:r>
            <a:r>
              <a:rPr lang="en-AU" sz="2400" dirty="0"/>
              <a:t> </a:t>
            </a:r>
            <a:r>
              <a:rPr lang="en-AU" sz="2400" dirty="0" err="1"/>
              <a:t>odujhvw</a:t>
            </a:r>
            <a:r>
              <a:rPr lang="en-AU" sz="2400" dirty="0"/>
              <a:t> </a:t>
            </a:r>
            <a:r>
              <a:rPr lang="en-AU" sz="2400" dirty="0" err="1"/>
              <a:t>prrq</a:t>
            </a:r>
            <a:r>
              <a:rPr lang="en-AU" sz="2400" dirty="0"/>
              <a:t> </a:t>
            </a:r>
            <a:r>
              <a:rPr lang="en-AU" sz="2400" dirty="0" err="1"/>
              <a:t>ri</a:t>
            </a:r>
            <a:r>
              <a:rPr lang="en-AU" sz="2400" dirty="0"/>
              <a:t> </a:t>
            </a:r>
            <a:r>
              <a:rPr lang="en-AU" sz="2400" dirty="0" err="1"/>
              <a:t>vdwxuq</a:t>
            </a:r>
            <a:r>
              <a:rPr lang="en-AU" sz="2400" dirty="0"/>
              <a:t>  </a:t>
            </a:r>
            <a:r>
              <a:rPr lang="en-AU" sz="2400" dirty="0" err="1"/>
              <a:t>lw</a:t>
            </a:r>
            <a:r>
              <a:rPr lang="en-AU" sz="2400" dirty="0"/>
              <a:t> lv </a:t>
            </a:r>
            <a:r>
              <a:rPr lang="en-AU" sz="2400" dirty="0" err="1"/>
              <a:t>wkh</a:t>
            </a:r>
            <a:r>
              <a:rPr lang="en-AU" sz="2400" dirty="0"/>
              <a:t> </a:t>
            </a:r>
            <a:r>
              <a:rPr lang="en-AU" sz="2400" dirty="0" err="1"/>
              <a:t>rqob</a:t>
            </a:r>
            <a:r>
              <a:rPr lang="en-AU" sz="2400" dirty="0"/>
              <a:t> </a:t>
            </a:r>
            <a:r>
              <a:rPr lang="en-AU" sz="2400" dirty="0" err="1"/>
              <a:t>prrq</a:t>
            </a:r>
            <a:r>
              <a:rPr lang="en-AU" sz="2400" dirty="0"/>
              <a:t> </a:t>
            </a:r>
            <a:r>
              <a:rPr lang="en-AU" sz="2400" dirty="0" err="1"/>
              <a:t>nqrzq</a:t>
            </a:r>
            <a:r>
              <a:rPr lang="en-AU" sz="2400" dirty="0"/>
              <a:t> </a:t>
            </a:r>
            <a:r>
              <a:rPr lang="en-AU" sz="2400" dirty="0" err="1"/>
              <a:t>wr</a:t>
            </a:r>
            <a:r>
              <a:rPr lang="en-AU" sz="2400" dirty="0"/>
              <a:t> </a:t>
            </a:r>
            <a:r>
              <a:rPr lang="en-AU" sz="2400" dirty="0" err="1"/>
              <a:t>kdyh</a:t>
            </a:r>
            <a:r>
              <a:rPr lang="en-AU" sz="2400" dirty="0"/>
              <a:t> d </a:t>
            </a:r>
            <a:r>
              <a:rPr lang="en-AU" sz="2400" dirty="0" err="1"/>
              <a:t>ghqvh</a:t>
            </a:r>
            <a:r>
              <a:rPr lang="en-AU" sz="2400" dirty="0"/>
              <a:t> </a:t>
            </a:r>
            <a:r>
              <a:rPr lang="en-AU" sz="2400" dirty="0" err="1"/>
              <a:t>dwprvskhuh</a:t>
            </a:r>
            <a:r>
              <a:rPr lang="en-AU" sz="2400" dirty="0"/>
              <a:t>  </a:t>
            </a:r>
            <a:r>
              <a:rPr lang="en-AU" sz="2400" dirty="0" err="1"/>
              <a:t>dqg</a:t>
            </a:r>
            <a:r>
              <a:rPr lang="en-AU" sz="2400" dirty="0"/>
              <a:t> </a:t>
            </a:r>
            <a:r>
              <a:rPr lang="en-AU" sz="2400" dirty="0" err="1"/>
              <a:t>wkh</a:t>
            </a:r>
            <a:r>
              <a:rPr lang="en-AU" sz="2400" dirty="0"/>
              <a:t> </a:t>
            </a:r>
            <a:r>
              <a:rPr lang="en-AU" sz="2400" dirty="0" err="1"/>
              <a:t>rqob</a:t>
            </a:r>
            <a:r>
              <a:rPr lang="en-AU" sz="2400" dirty="0"/>
              <a:t> </a:t>
            </a:r>
            <a:r>
              <a:rPr lang="en-AU" sz="2400" dirty="0" err="1"/>
              <a:t>remhfw</a:t>
            </a:r>
            <a:r>
              <a:rPr lang="en-AU" sz="2400" dirty="0"/>
              <a:t> </a:t>
            </a:r>
            <a:r>
              <a:rPr lang="en-AU" sz="2400" dirty="0" err="1"/>
              <a:t>lq</a:t>
            </a:r>
            <a:r>
              <a:rPr lang="en-AU" sz="2400" dirty="0"/>
              <a:t> </a:t>
            </a:r>
            <a:r>
              <a:rPr lang="en-AU" sz="2400" dirty="0" err="1"/>
              <a:t>vsdfh</a:t>
            </a:r>
            <a:r>
              <a:rPr lang="en-AU" sz="2400" dirty="0"/>
              <a:t> </a:t>
            </a:r>
            <a:r>
              <a:rPr lang="en-AU" sz="2400" dirty="0" err="1"/>
              <a:t>rwkhu</a:t>
            </a:r>
            <a:r>
              <a:rPr lang="en-AU" sz="2400" dirty="0"/>
              <a:t> </a:t>
            </a:r>
            <a:r>
              <a:rPr lang="en-AU" sz="2400" dirty="0" err="1"/>
              <a:t>wkdq</a:t>
            </a:r>
            <a:r>
              <a:rPr lang="en-AU" sz="2400" dirty="0"/>
              <a:t> </a:t>
            </a:r>
            <a:r>
              <a:rPr lang="en-AU" sz="2400" dirty="0" err="1"/>
              <a:t>hduwk</a:t>
            </a:r>
            <a:r>
              <a:rPr lang="en-AU" sz="2400" dirty="0"/>
              <a:t> </a:t>
            </a:r>
            <a:r>
              <a:rPr lang="en-AU" sz="2400" dirty="0" err="1"/>
              <a:t>zkhuh</a:t>
            </a:r>
            <a:r>
              <a:rPr lang="en-AU" sz="2400" dirty="0"/>
              <a:t> </a:t>
            </a:r>
            <a:r>
              <a:rPr lang="en-AU" sz="2400" dirty="0" err="1"/>
              <a:t>fohdu</a:t>
            </a:r>
            <a:r>
              <a:rPr lang="en-AU" sz="2400" dirty="0"/>
              <a:t> </a:t>
            </a:r>
            <a:r>
              <a:rPr lang="en-AU" sz="2400" dirty="0" err="1"/>
              <a:t>hylghqfh</a:t>
            </a:r>
            <a:r>
              <a:rPr lang="en-AU" sz="2400" dirty="0"/>
              <a:t> </a:t>
            </a:r>
            <a:r>
              <a:rPr lang="en-AU" sz="2400" dirty="0" err="1"/>
              <a:t>ri</a:t>
            </a:r>
            <a:r>
              <a:rPr lang="en-AU" sz="2400" dirty="0"/>
              <a:t> </a:t>
            </a:r>
            <a:r>
              <a:rPr lang="en-AU" sz="2400" dirty="0" err="1"/>
              <a:t>vwdeoh</a:t>
            </a:r>
            <a:r>
              <a:rPr lang="en-AU" sz="2400" dirty="0"/>
              <a:t> </a:t>
            </a:r>
            <a:r>
              <a:rPr lang="en-AU" sz="2400" dirty="0" err="1"/>
              <a:t>erglhv</a:t>
            </a:r>
            <a:r>
              <a:rPr lang="en-AU" sz="2400" dirty="0"/>
              <a:t> </a:t>
            </a:r>
            <a:r>
              <a:rPr lang="en-AU" sz="2400" dirty="0" err="1"/>
              <a:t>ri</a:t>
            </a:r>
            <a:r>
              <a:rPr lang="en-AU" sz="2400" dirty="0"/>
              <a:t> </a:t>
            </a:r>
            <a:r>
              <a:rPr lang="en-AU" sz="2400" dirty="0" err="1"/>
              <a:t>vxuidfh</a:t>
            </a:r>
            <a:r>
              <a:rPr lang="en-AU" sz="2400" dirty="0"/>
              <a:t> </a:t>
            </a:r>
            <a:r>
              <a:rPr lang="en-AU" sz="2400" dirty="0" err="1"/>
              <a:t>oltxlg</a:t>
            </a:r>
            <a:r>
              <a:rPr lang="en-AU" sz="2400" dirty="0"/>
              <a:t> </a:t>
            </a:r>
            <a:r>
              <a:rPr lang="en-AU" sz="2400" dirty="0" err="1"/>
              <a:t>kdv</a:t>
            </a:r>
            <a:r>
              <a:rPr lang="en-AU" sz="2400" dirty="0"/>
              <a:t> </a:t>
            </a:r>
            <a:r>
              <a:rPr lang="en-AU" sz="2400" dirty="0" err="1"/>
              <a:t>ehhq</a:t>
            </a:r>
            <a:r>
              <a:rPr lang="en-AU" sz="2400" dirty="0"/>
              <a:t> </a:t>
            </a:r>
            <a:r>
              <a:rPr lang="en-AU" sz="2400" dirty="0" err="1"/>
              <a:t>irxqg</a:t>
            </a:r>
            <a:endParaRPr lang="en-AU" sz="2400" dirty="0"/>
          </a:p>
        </p:txBody>
      </p:sp>
      <p:sp>
        <p:nvSpPr>
          <p:cNvPr id="6" name="Rectangle 5"/>
          <p:cNvSpPr/>
          <p:nvPr/>
        </p:nvSpPr>
        <p:spPr>
          <a:xfrm>
            <a:off x="7310958" y="6367673"/>
            <a:ext cx="4374531" cy="369332"/>
          </a:xfrm>
          <a:prstGeom prst="rect">
            <a:avLst/>
          </a:prstGeom>
        </p:spPr>
        <p:txBody>
          <a:bodyPr wrap="none">
            <a:spAutoFit/>
          </a:bodyPr>
          <a:lstStyle/>
          <a:p>
            <a:r>
              <a:rPr lang="en-AU" dirty="0"/>
              <a:t>https://inventwithpython.com/cipherwheel/</a:t>
            </a:r>
          </a:p>
        </p:txBody>
      </p:sp>
    </p:spTree>
    <p:extLst>
      <p:ext uri="{BB962C8B-B14F-4D97-AF65-F5344CB8AC3E}">
        <p14:creationId xmlns:p14="http://schemas.microsoft.com/office/powerpoint/2010/main" val="2961087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4146</TotalTime>
  <Words>564</Words>
  <Application>Microsoft Office PowerPoint</Application>
  <PresentationFormat>Widescreen</PresentationFormat>
  <Paragraphs>133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Cambria Math</vt:lpstr>
      <vt:lpstr>Times New Roman</vt:lpstr>
      <vt:lpstr>Office Theme</vt:lpstr>
      <vt:lpstr>Encryption and Why it matters</vt:lpstr>
      <vt:lpstr>Access Online Module Here: goo.gl/2gdsWv</vt:lpstr>
      <vt:lpstr>PowerPoint Presentation</vt:lpstr>
      <vt:lpstr>Transposition Cypher</vt:lpstr>
      <vt:lpstr>What is a Caesar Cypher? </vt:lpstr>
      <vt:lpstr>How does a Caesar Cypher Work? </vt:lpstr>
      <vt:lpstr>DIY Cypher Wheel</vt:lpstr>
      <vt:lpstr>Cypher Wheels </vt:lpstr>
      <vt:lpstr>See how much of this you can uncover</vt:lpstr>
      <vt:lpstr>PowerPoint Presentation</vt:lpstr>
      <vt:lpstr>Polyalphabetic Cypher</vt:lpstr>
      <vt:lpstr>Frequency analysis</vt:lpstr>
      <vt:lpstr>Encryption and you! </vt:lpstr>
      <vt:lpstr>Encryption and you!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Caesar Cypher</dc:title>
  <dc:creator>Sonny</dc:creator>
  <cp:lastModifiedBy>Sonny</cp:lastModifiedBy>
  <cp:revision>31</cp:revision>
  <dcterms:created xsi:type="dcterms:W3CDTF">2016-11-11T08:00:40Z</dcterms:created>
  <dcterms:modified xsi:type="dcterms:W3CDTF">2017-12-06T11:20:57Z</dcterms:modified>
</cp:coreProperties>
</file>