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9" r:id="rId4"/>
    <p:sldMasterId id="2147483717" r:id="rId5"/>
    <p:sldMasterId id="2147483870" r:id="rId6"/>
  </p:sldMasterIdLst>
  <p:notesMasterIdLst>
    <p:notesMasterId r:id="rId24"/>
  </p:notesMasterIdLst>
  <p:handoutMasterIdLst>
    <p:handoutMasterId r:id="rId25"/>
  </p:handoutMasterIdLst>
  <p:sldIdLst>
    <p:sldId id="4597" r:id="rId7"/>
    <p:sldId id="2822" r:id="rId8"/>
    <p:sldId id="4598" r:id="rId9"/>
    <p:sldId id="4588" r:id="rId10"/>
    <p:sldId id="4594" r:id="rId11"/>
    <p:sldId id="4590" r:id="rId12"/>
    <p:sldId id="4589" r:id="rId13"/>
    <p:sldId id="4586" r:id="rId14"/>
    <p:sldId id="4587" r:id="rId15"/>
    <p:sldId id="4591" r:id="rId16"/>
    <p:sldId id="4595" r:id="rId17"/>
    <p:sldId id="4592" r:id="rId18"/>
    <p:sldId id="4593" r:id="rId19"/>
    <p:sldId id="4601" r:id="rId20"/>
    <p:sldId id="4599" r:id="rId21"/>
    <p:sldId id="4596" r:id="rId22"/>
    <p:sldId id="4600" r:id="rId23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01123A1-E82A-4A02-BC75-64DB6C55C797}">
          <p14:sldIdLst>
            <p14:sldId id="4597"/>
            <p14:sldId id="2822"/>
            <p14:sldId id="4598"/>
            <p14:sldId id="4588"/>
            <p14:sldId id="4594"/>
            <p14:sldId id="4590"/>
            <p14:sldId id="4589"/>
            <p14:sldId id="4586"/>
            <p14:sldId id="4587"/>
            <p14:sldId id="4591"/>
            <p14:sldId id="4595"/>
            <p14:sldId id="4592"/>
            <p14:sldId id="4593"/>
            <p14:sldId id="4601"/>
            <p14:sldId id="4599"/>
            <p14:sldId id="4596"/>
            <p14:sldId id="4600"/>
          </p14:sldIdLst>
        </p14:section>
        <p14:section name="Untitled Section" id="{4FC47787-86B2-4AD6-B4BC-B4539AB4665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1653"/>
    <a:srgbClr val="005687"/>
    <a:srgbClr val="C7EBD9"/>
    <a:srgbClr val="FFAA1B"/>
    <a:srgbClr val="002B4C"/>
    <a:srgbClr val="62BDFF"/>
    <a:srgbClr val="7030A0"/>
    <a:srgbClr val="100C08"/>
    <a:srgbClr val="ED165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89EEBC-100A-4F76-AD7E-FAF3A7F80CA6}" v="28" dt="2021-11-16T09:58:21.207"/>
    <p1510:client id="{30C7F2D6-8FE1-A4C4-BDC6-46F142C54FE9}" v="14" dt="2021-11-21T18:18:00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704"/>
  </p:normalViewPr>
  <p:slideViewPr>
    <p:cSldViewPr snapToGrid="0">
      <p:cViewPr varScale="1">
        <p:scale>
          <a:sx n="78" d="100"/>
          <a:sy n="78" d="100"/>
        </p:scale>
        <p:origin x="78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AD2DC-0493-6749-AB00-D59BB9CB92A3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D6656-A9AD-E944-9B87-FFB3E9223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444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B60D7-19BD-794D-A23E-CBE5E42A9D1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36191-81CB-7F48-98AE-337BD5F2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804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0258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3716337"/>
            <a:ext cx="10363200" cy="792163"/>
          </a:xfrm>
        </p:spPr>
        <p:txBody>
          <a:bodyPr/>
          <a:lstStyle>
            <a:lvl1pPr algn="ctr">
              <a:defRPr>
                <a:solidFill>
                  <a:srgbClr val="0257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8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721229"/>
            <a:ext cx="8534400" cy="650875"/>
          </a:xfrm>
        </p:spPr>
        <p:txBody>
          <a:bodyPr/>
          <a:lstStyle>
            <a:lvl1pPr marL="0" indent="0" algn="ctr">
              <a:buFontTx/>
              <a:buNone/>
              <a:defRPr sz="15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4150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24A533-2077-401E-A1DF-58EEF43C83A0}"/>
              </a:ext>
            </a:extLst>
          </p:cNvPr>
          <p:cNvSpPr/>
          <p:nvPr userDrawn="1"/>
        </p:nvSpPr>
        <p:spPr bwMode="auto">
          <a:xfrm>
            <a:off x="64656" y="1016000"/>
            <a:ext cx="6031345" cy="5745019"/>
          </a:xfrm>
          <a:prstGeom prst="rect">
            <a:avLst/>
          </a:prstGeom>
          <a:solidFill>
            <a:srgbClr val="035688"/>
          </a:solidFill>
          <a:ln w="9525" cap="flat" cmpd="sng" algn="ctr">
            <a:solidFill>
              <a:srgbClr val="03568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3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770F227-3D2A-4E6E-8835-DDADFAF1E89B}"/>
              </a:ext>
            </a:extLst>
          </p:cNvPr>
          <p:cNvSpPr/>
          <p:nvPr userDrawn="1"/>
        </p:nvSpPr>
        <p:spPr bwMode="auto">
          <a:xfrm>
            <a:off x="261258" y="836025"/>
            <a:ext cx="9396549" cy="2002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2F636D-80B6-4F54-87FB-59CCEC3DF287}"/>
              </a:ext>
            </a:extLst>
          </p:cNvPr>
          <p:cNvSpPr/>
          <p:nvPr userDrawn="1"/>
        </p:nvSpPr>
        <p:spPr bwMode="auto">
          <a:xfrm>
            <a:off x="64655" y="73891"/>
            <a:ext cx="6123709" cy="6687128"/>
          </a:xfrm>
          <a:prstGeom prst="rect">
            <a:avLst/>
          </a:prstGeom>
          <a:solidFill>
            <a:srgbClr val="035688"/>
          </a:solidFill>
          <a:ln w="9525" cap="flat" cmpd="sng" algn="ctr">
            <a:solidFill>
              <a:srgbClr val="03568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511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770F227-3D2A-4E6E-8835-DDADFAF1E89B}"/>
              </a:ext>
            </a:extLst>
          </p:cNvPr>
          <p:cNvSpPr/>
          <p:nvPr userDrawn="1"/>
        </p:nvSpPr>
        <p:spPr bwMode="auto">
          <a:xfrm>
            <a:off x="261258" y="836025"/>
            <a:ext cx="9396549" cy="2002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0F04E54-98C6-48DD-8146-499C4BB85CD4}"/>
              </a:ext>
            </a:extLst>
          </p:cNvPr>
          <p:cNvSpPr/>
          <p:nvPr userDrawn="1"/>
        </p:nvSpPr>
        <p:spPr bwMode="auto">
          <a:xfrm>
            <a:off x="9657807" y="29496"/>
            <a:ext cx="2405240" cy="10550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320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F2DC3C-139E-497C-81AE-8DE79A0E1E14}"/>
              </a:ext>
            </a:extLst>
          </p:cNvPr>
          <p:cNvSpPr/>
          <p:nvPr userDrawn="1"/>
        </p:nvSpPr>
        <p:spPr bwMode="auto">
          <a:xfrm>
            <a:off x="9515200" y="140678"/>
            <a:ext cx="2405240" cy="10550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70F227-3D2A-4E6E-8835-DDADFAF1E89B}"/>
              </a:ext>
            </a:extLst>
          </p:cNvPr>
          <p:cNvSpPr/>
          <p:nvPr userDrawn="1"/>
        </p:nvSpPr>
        <p:spPr bwMode="auto">
          <a:xfrm>
            <a:off x="261258" y="836025"/>
            <a:ext cx="9396549" cy="2002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0F04E54-98C6-48DD-8146-499C4BB85CD4}"/>
              </a:ext>
            </a:extLst>
          </p:cNvPr>
          <p:cNvSpPr/>
          <p:nvPr userDrawn="1"/>
        </p:nvSpPr>
        <p:spPr bwMode="auto">
          <a:xfrm>
            <a:off x="9657807" y="1529863"/>
            <a:ext cx="2405240" cy="10550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A131A3-3F59-4229-9460-2E91CE83BFDB}"/>
              </a:ext>
            </a:extLst>
          </p:cNvPr>
          <p:cNvSpPr/>
          <p:nvPr userDrawn="1"/>
        </p:nvSpPr>
        <p:spPr bwMode="auto">
          <a:xfrm>
            <a:off x="11600313" y="620134"/>
            <a:ext cx="437104" cy="10550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330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5790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0616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933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6952" y="260351"/>
            <a:ext cx="2760133" cy="5905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6" y="260351"/>
            <a:ext cx="8079317" cy="5905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112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4433" y="260351"/>
            <a:ext cx="3308419" cy="590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682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304803" y="114302"/>
            <a:ext cx="8710611" cy="7715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1" rIns="68580" bIns="3429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9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617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EF9B1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53548" y="3706399"/>
            <a:ext cx="10363200" cy="7921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8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67948" y="4711289"/>
            <a:ext cx="8534400" cy="650875"/>
          </a:xfrm>
        </p:spPr>
        <p:txBody>
          <a:bodyPr/>
          <a:lstStyle>
            <a:lvl1pPr marL="0" indent="0" algn="ctr">
              <a:buFontTx/>
              <a:buNone/>
              <a:defRPr sz="15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46153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8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5439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917" y="1273176"/>
            <a:ext cx="5179483" cy="48926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3" y="1273176"/>
            <a:ext cx="5179484" cy="48926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1510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9825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3807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42183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52753B2-0490-45AE-9CFA-6E6DAA5C008E}"/>
              </a:ext>
            </a:extLst>
          </p:cNvPr>
          <p:cNvSpPr/>
          <p:nvPr userDrawn="1"/>
        </p:nvSpPr>
        <p:spPr bwMode="auto">
          <a:xfrm>
            <a:off x="9748684" y="147484"/>
            <a:ext cx="1843548" cy="929148"/>
          </a:xfrm>
          <a:prstGeom prst="rect">
            <a:avLst/>
          </a:prstGeom>
          <a:solidFill>
            <a:srgbClr val="035689"/>
          </a:solidFill>
          <a:ln w="9525" cap="flat" cmpd="sng" algn="ctr">
            <a:solidFill>
              <a:srgbClr val="03568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03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2354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162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8622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2304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6952" y="260351"/>
            <a:ext cx="2760133" cy="5905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6" y="260351"/>
            <a:ext cx="8079317" cy="5905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180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4433" y="260351"/>
            <a:ext cx="11042651" cy="590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22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rgbClr val="ED16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2079B82-8F2C-48D3-B22D-749AF5429D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ED165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1635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solidFill>
          <a:srgbClr val="ED16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A2079B82-8F2C-48D3-B22D-749AF5429D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ED165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38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sson Preiv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0956E1-1DD9-E14F-BE37-68B847CDE2F4}"/>
              </a:ext>
            </a:extLst>
          </p:cNvPr>
          <p:cNvSpPr/>
          <p:nvPr userDrawn="1"/>
        </p:nvSpPr>
        <p:spPr>
          <a:xfrm>
            <a:off x="0" y="0"/>
            <a:ext cx="2755348" cy="6858000"/>
          </a:xfrm>
          <a:prstGeom prst="rect">
            <a:avLst/>
          </a:prstGeom>
          <a:solidFill>
            <a:srgbClr val="B9C0D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26997" y="806767"/>
            <a:ext cx="8026804" cy="764859"/>
          </a:xfrm>
        </p:spPr>
        <p:txBody>
          <a:bodyPr anchor="t"/>
          <a:lstStyle/>
          <a:p>
            <a:r>
              <a:rPr lang="en-US"/>
              <a:t>In This Lesson, You Will Learn: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26997" y="1994695"/>
            <a:ext cx="8026804" cy="41822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Your bullet point text goes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C632A59-280E-CC49-9764-4DDC610E26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26996" y="383698"/>
            <a:ext cx="2584330" cy="423069"/>
          </a:xfrm>
        </p:spPr>
        <p:txBody>
          <a:bodyPr>
            <a:noAutofit/>
          </a:bodyPr>
          <a:lstStyle>
            <a:lvl1pPr marL="0" indent="0">
              <a:buNone/>
              <a:defRPr sz="2300" b="1" i="0">
                <a:solidFill>
                  <a:srgbClr val="ED1651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LESSON 01</a:t>
            </a:r>
          </a:p>
        </p:txBody>
      </p:sp>
    </p:spTree>
    <p:extLst>
      <p:ext uri="{BB962C8B-B14F-4D97-AF65-F5344CB8AC3E}">
        <p14:creationId xmlns:p14="http://schemas.microsoft.com/office/powerpoint/2010/main" val="18410688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F175FF-61CF-4F8C-A48B-905FB5F3BC47}"/>
              </a:ext>
            </a:extLst>
          </p:cNvPr>
          <p:cNvSpPr/>
          <p:nvPr userDrawn="1"/>
        </p:nvSpPr>
        <p:spPr>
          <a:xfrm>
            <a:off x="0" y="0"/>
            <a:ext cx="12192000" cy="1201707"/>
          </a:xfrm>
          <a:prstGeom prst="rect">
            <a:avLst/>
          </a:prstGeom>
          <a:solidFill>
            <a:srgbClr val="075F92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252000"/>
          <a:lstStyle/>
          <a:p>
            <a:pPr marL="180970" indent="-180970" eaLnBrk="0" hangingPunct="0">
              <a:defRPr/>
            </a:pPr>
            <a:endParaRPr lang="en-ZA" sz="2000" b="1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9D64DF-2353-408C-BD70-EEF7740E5AFE}"/>
              </a:ext>
            </a:extLst>
          </p:cNvPr>
          <p:cNvSpPr/>
          <p:nvPr userDrawn="1"/>
        </p:nvSpPr>
        <p:spPr>
          <a:xfrm rot="10800000">
            <a:off x="0" y="5658003"/>
            <a:ext cx="12192000" cy="1201707"/>
          </a:xfrm>
          <a:prstGeom prst="rect">
            <a:avLst/>
          </a:prstGeom>
          <a:solidFill>
            <a:srgbClr val="075F92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252000"/>
          <a:lstStyle/>
          <a:p>
            <a:pPr marL="180970" indent="-180970" eaLnBrk="0" hangingPunct="0">
              <a:defRPr/>
            </a:pPr>
            <a:endParaRPr lang="en-ZA" sz="2000" b="1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42D129-0D60-4944-B8BA-0426EFB0236D}"/>
              </a:ext>
            </a:extLst>
          </p:cNvPr>
          <p:cNvSpPr/>
          <p:nvPr userDrawn="1"/>
        </p:nvSpPr>
        <p:spPr>
          <a:xfrm>
            <a:off x="6327697" y="153683"/>
            <a:ext cx="1577975" cy="401639"/>
          </a:xfrm>
          <a:prstGeom prst="rect">
            <a:avLst/>
          </a:prstGeom>
          <a:solidFill>
            <a:srgbClr val="BAC2D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en-ZA" sz="1800">
                <a:solidFill>
                  <a:srgbClr val="FFFFFF"/>
                </a:solidFill>
                <a:latin typeface="Arial" charset="0"/>
                <a:cs typeface="Arial" charset="0"/>
              </a:rPr>
              <a:t>Owner: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150794-006F-4F41-963F-41294C88A68F}"/>
              </a:ext>
            </a:extLst>
          </p:cNvPr>
          <p:cNvSpPr/>
          <p:nvPr userDrawn="1"/>
        </p:nvSpPr>
        <p:spPr>
          <a:xfrm>
            <a:off x="7905671" y="153683"/>
            <a:ext cx="1997075" cy="4016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0" indent="-180970"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600" b="1">
              <a:solidFill>
                <a:srgbClr val="2626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504977FE-53DD-41C1-84AA-C6DCDCC47D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27697" y="591836"/>
            <a:ext cx="1577975" cy="403225"/>
          </a:xfrm>
          <a:prstGeom prst="rect">
            <a:avLst/>
          </a:prstGeom>
          <a:solidFill>
            <a:srgbClr val="ED16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en-ZA" sz="1800">
                <a:solidFill>
                  <a:srgbClr val="FFFFFF"/>
                </a:solidFill>
                <a:latin typeface="Arial" charset="0"/>
                <a:cs typeface="Arial" charset="0"/>
              </a:rPr>
              <a:t>33%</a:t>
            </a:r>
          </a:p>
        </p:txBody>
      </p:sp>
      <p:sp>
        <p:nvSpPr>
          <p:cNvPr id="7" name="Action Button: Home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73921A6-FB5D-4CF1-9AAE-EDF83FBE23DA}"/>
              </a:ext>
            </a:extLst>
          </p:cNvPr>
          <p:cNvSpPr/>
          <p:nvPr userDrawn="1"/>
        </p:nvSpPr>
        <p:spPr>
          <a:xfrm>
            <a:off x="7905671" y="591836"/>
            <a:ext cx="503237" cy="403225"/>
          </a:xfrm>
          <a:prstGeom prst="actionButtonHom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800">
              <a:solidFill>
                <a:srgbClr val="FFFFFF"/>
              </a:solidFill>
              <a:latin typeface="Verdana"/>
              <a:cs typeface="Arial"/>
            </a:endParaRPr>
          </a:p>
        </p:txBody>
      </p:sp>
      <p:sp>
        <p:nvSpPr>
          <p:cNvPr id="10" name="Action Button: Forward or Next 3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79047CA-6C0B-4D77-B4C1-7C1916E6CCCB}"/>
              </a:ext>
            </a:extLst>
          </p:cNvPr>
          <p:cNvSpPr/>
          <p:nvPr userDrawn="1"/>
        </p:nvSpPr>
        <p:spPr>
          <a:xfrm>
            <a:off x="9399506" y="591836"/>
            <a:ext cx="503239" cy="403225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800">
              <a:solidFill>
                <a:srgbClr val="FFFFFF"/>
              </a:solidFill>
              <a:latin typeface="Verdana"/>
              <a:cs typeface="Arial"/>
            </a:endParaRPr>
          </a:p>
        </p:txBody>
      </p:sp>
      <p:sp>
        <p:nvSpPr>
          <p:cNvPr id="11" name="Action Button: Back or Previous 3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0E692FE3-9B0D-460B-AF58-CA6DD79AE1DA}"/>
              </a:ext>
            </a:extLst>
          </p:cNvPr>
          <p:cNvSpPr/>
          <p:nvPr userDrawn="1"/>
        </p:nvSpPr>
        <p:spPr>
          <a:xfrm>
            <a:off x="8891506" y="591836"/>
            <a:ext cx="503239" cy="403225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800">
              <a:solidFill>
                <a:srgbClr val="FFFFFF"/>
              </a:solidFill>
              <a:latin typeface="Verdana"/>
              <a:cs typeface="Arial"/>
            </a:endParaRPr>
          </a:p>
        </p:txBody>
      </p:sp>
      <p:sp>
        <p:nvSpPr>
          <p:cNvPr id="12" name="Action Button: Return 11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BBA94960-7113-4A0F-8E17-E2569756B182}"/>
              </a:ext>
            </a:extLst>
          </p:cNvPr>
          <p:cNvSpPr/>
          <p:nvPr userDrawn="1"/>
        </p:nvSpPr>
        <p:spPr>
          <a:xfrm>
            <a:off x="8408909" y="591836"/>
            <a:ext cx="504825" cy="403225"/>
          </a:xfrm>
          <a:prstGeom prst="actionButtonReturn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800">
              <a:solidFill>
                <a:srgbClr val="FFFFFF"/>
              </a:solidFill>
              <a:latin typeface="Verdana"/>
              <a:cs typeface="Arial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2E8420-DC43-4D8B-8539-023490EFA6F2}"/>
              </a:ext>
            </a:extLst>
          </p:cNvPr>
          <p:cNvSpPr/>
          <p:nvPr userDrawn="1"/>
        </p:nvSpPr>
        <p:spPr>
          <a:xfrm>
            <a:off x="381668" y="-1215055"/>
            <a:ext cx="951571" cy="535257"/>
          </a:xfrm>
          <a:prstGeom prst="rect">
            <a:avLst/>
          </a:prstGeom>
          <a:solidFill>
            <a:srgbClr val="3459A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8D8A06-C8B6-4540-B430-3D3635EDB6CB}"/>
              </a:ext>
            </a:extLst>
          </p:cNvPr>
          <p:cNvSpPr/>
          <p:nvPr userDrawn="1"/>
        </p:nvSpPr>
        <p:spPr>
          <a:xfrm>
            <a:off x="1458872" y="-1206286"/>
            <a:ext cx="951571" cy="535257"/>
          </a:xfrm>
          <a:prstGeom prst="rect">
            <a:avLst/>
          </a:prstGeom>
          <a:solidFill>
            <a:srgbClr val="20BAD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3FE034-ABB3-4FAD-978D-388CC929BCE2}"/>
              </a:ext>
            </a:extLst>
          </p:cNvPr>
          <p:cNvSpPr/>
          <p:nvPr userDrawn="1"/>
        </p:nvSpPr>
        <p:spPr>
          <a:xfrm>
            <a:off x="3613281" y="-1230431"/>
            <a:ext cx="951571" cy="535257"/>
          </a:xfrm>
          <a:prstGeom prst="rect">
            <a:avLst/>
          </a:prstGeom>
          <a:solidFill>
            <a:srgbClr val="FFCC0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8F1811-9AAC-4FC5-AFBC-23501CB05B56}"/>
              </a:ext>
            </a:extLst>
          </p:cNvPr>
          <p:cNvSpPr/>
          <p:nvPr userDrawn="1"/>
        </p:nvSpPr>
        <p:spPr>
          <a:xfrm>
            <a:off x="4760109" y="-1238495"/>
            <a:ext cx="951571" cy="535257"/>
          </a:xfrm>
          <a:prstGeom prst="rect">
            <a:avLst/>
          </a:prstGeom>
          <a:solidFill>
            <a:srgbClr val="F3997A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82C5E62-071D-46CF-9A61-3F978F07A512}"/>
              </a:ext>
            </a:extLst>
          </p:cNvPr>
          <p:cNvSpPr/>
          <p:nvPr userDrawn="1"/>
        </p:nvSpPr>
        <p:spPr>
          <a:xfrm>
            <a:off x="5906937" y="-1230431"/>
            <a:ext cx="951571" cy="535257"/>
          </a:xfrm>
          <a:prstGeom prst="rect">
            <a:avLst/>
          </a:prstGeom>
          <a:solidFill>
            <a:srgbClr val="E9530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ED9DA49-0BAC-447B-A926-1299B160BDFA}"/>
              </a:ext>
            </a:extLst>
          </p:cNvPr>
          <p:cNvSpPr/>
          <p:nvPr userDrawn="1"/>
        </p:nvSpPr>
        <p:spPr>
          <a:xfrm>
            <a:off x="7053765" y="-1215055"/>
            <a:ext cx="951571" cy="535257"/>
          </a:xfrm>
          <a:prstGeom prst="rect">
            <a:avLst/>
          </a:prstGeom>
          <a:solidFill>
            <a:srgbClr val="6873B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B375CA-1C29-4407-92F0-44C3716D8AB3}"/>
              </a:ext>
            </a:extLst>
          </p:cNvPr>
          <p:cNvSpPr/>
          <p:nvPr userDrawn="1"/>
        </p:nvSpPr>
        <p:spPr>
          <a:xfrm>
            <a:off x="2536077" y="-1215057"/>
            <a:ext cx="951571" cy="535257"/>
          </a:xfrm>
          <a:prstGeom prst="rect">
            <a:avLst/>
          </a:prstGeom>
          <a:solidFill>
            <a:srgbClr val="10A39C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3448474"/>
      </p:ext>
    </p:extLst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1F0859A-88CC-47DE-9CA8-8D0690FA1237}"/>
              </a:ext>
            </a:extLst>
          </p:cNvPr>
          <p:cNvSpPr/>
          <p:nvPr userDrawn="1"/>
        </p:nvSpPr>
        <p:spPr>
          <a:xfrm>
            <a:off x="0" y="0"/>
            <a:ext cx="12192000" cy="1201707"/>
          </a:xfrm>
          <a:prstGeom prst="rect">
            <a:avLst/>
          </a:prstGeom>
          <a:solidFill>
            <a:srgbClr val="025788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252000"/>
          <a:lstStyle/>
          <a:p>
            <a:pPr marL="180970" indent="-180970" eaLnBrk="0" hangingPunct="0">
              <a:defRPr/>
            </a:pPr>
            <a:endParaRPr lang="en-ZA" sz="2000" b="1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01E0924E-AFFC-43F9-8FA0-B667F5B518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51384" y="267383"/>
            <a:ext cx="8094133" cy="509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2400"/>
            </a:lvl1pPr>
          </a:lstStyle>
          <a:p>
            <a:pPr lvl="0"/>
            <a:r>
              <a:rPr lang="en-ZA"/>
              <a:t>Click to edit Master title style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ADAC03C6-9BC8-4705-909A-EE14BD62E7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51385" y="1481118"/>
            <a:ext cx="10229851" cy="496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</a:lstStyle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23562545"/>
      </p:ext>
    </p:extLst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8008352"/>
      </p:ext>
    </p:extLst>
  </p:cSld>
  <p:clrMapOvr>
    <a:masterClrMapping/>
  </p:clrMapOvr>
  <p:transition spd="slow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101" y="1428750"/>
            <a:ext cx="5012267" cy="5313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0567" y="1428750"/>
            <a:ext cx="5014384" cy="5313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2627489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1339" y="1439357"/>
            <a:ext cx="7106148" cy="581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1339" y="2360025"/>
            <a:ext cx="8785861" cy="3805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8DD8CC-073C-4445-9677-B87466D4B2DF}"/>
              </a:ext>
            </a:extLst>
          </p:cNvPr>
          <p:cNvSpPr/>
          <p:nvPr userDrawn="1"/>
        </p:nvSpPr>
        <p:spPr bwMode="auto">
          <a:xfrm>
            <a:off x="23348" y="23348"/>
            <a:ext cx="2990368" cy="6826870"/>
          </a:xfrm>
          <a:prstGeom prst="rect">
            <a:avLst/>
          </a:prstGeom>
          <a:solidFill>
            <a:srgbClr val="075F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AA62D3F-FFA2-4340-8573-38DB01BE17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01339" y="102967"/>
            <a:ext cx="7106148" cy="4953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>
              <a:buNone/>
              <a:defRPr lang="en-ZA" sz="1800" b="1" kern="0" dirty="0">
                <a:solidFill>
                  <a:srgbClr val="ED1651"/>
                </a:solidFill>
                <a:ea typeface="+mj-ea"/>
              </a:defRPr>
            </a:lvl1pPr>
          </a:lstStyle>
          <a:p>
            <a:pPr marL="0" lvl="0" algn="ctr" defTabSz="914400" latinLnBrk="0">
              <a:lnSpc>
                <a:spcPct val="90000"/>
              </a:lnSpc>
              <a:spcBef>
                <a:spcPct val="0"/>
              </a:spcBef>
            </a:pPr>
            <a:r>
              <a:rPr lang="en-US"/>
              <a:t>Click to edit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39980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309688"/>
            <a:ext cx="12192000" cy="5548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1"/>
            <a:ext cx="4614504" cy="1152923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C3AAE7-868C-4A1B-92B9-6469D7563B0D}"/>
              </a:ext>
            </a:extLst>
          </p:cNvPr>
          <p:cNvSpPr/>
          <p:nvPr userDrawn="1"/>
        </p:nvSpPr>
        <p:spPr>
          <a:xfrm>
            <a:off x="381668" y="-1215055"/>
            <a:ext cx="951571" cy="535257"/>
          </a:xfrm>
          <a:prstGeom prst="rect">
            <a:avLst/>
          </a:prstGeom>
          <a:solidFill>
            <a:srgbClr val="3459A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011C87-5ECA-44AC-9E80-44C96D3FB294}"/>
              </a:ext>
            </a:extLst>
          </p:cNvPr>
          <p:cNvSpPr/>
          <p:nvPr userDrawn="1"/>
        </p:nvSpPr>
        <p:spPr>
          <a:xfrm>
            <a:off x="1458872" y="-1206286"/>
            <a:ext cx="951571" cy="535257"/>
          </a:xfrm>
          <a:prstGeom prst="rect">
            <a:avLst/>
          </a:prstGeom>
          <a:solidFill>
            <a:srgbClr val="20BAD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13A1CA-FFE4-4EB6-B924-30E001D919AE}"/>
              </a:ext>
            </a:extLst>
          </p:cNvPr>
          <p:cNvSpPr/>
          <p:nvPr userDrawn="1"/>
        </p:nvSpPr>
        <p:spPr>
          <a:xfrm>
            <a:off x="3613281" y="-1230431"/>
            <a:ext cx="951571" cy="535257"/>
          </a:xfrm>
          <a:prstGeom prst="rect">
            <a:avLst/>
          </a:prstGeom>
          <a:solidFill>
            <a:srgbClr val="FFCC0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0AE2C3-FD49-4891-9B20-3D2569DAB55E}"/>
              </a:ext>
            </a:extLst>
          </p:cNvPr>
          <p:cNvSpPr/>
          <p:nvPr userDrawn="1"/>
        </p:nvSpPr>
        <p:spPr>
          <a:xfrm>
            <a:off x="4760109" y="-1238495"/>
            <a:ext cx="951571" cy="535257"/>
          </a:xfrm>
          <a:prstGeom prst="rect">
            <a:avLst/>
          </a:prstGeom>
          <a:solidFill>
            <a:srgbClr val="F3997A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AD29F3F-3DBE-41C5-8C8A-C773E23E5F54}"/>
              </a:ext>
            </a:extLst>
          </p:cNvPr>
          <p:cNvSpPr/>
          <p:nvPr userDrawn="1"/>
        </p:nvSpPr>
        <p:spPr>
          <a:xfrm>
            <a:off x="5906937" y="-1230431"/>
            <a:ext cx="951571" cy="535257"/>
          </a:xfrm>
          <a:prstGeom prst="rect">
            <a:avLst/>
          </a:prstGeom>
          <a:solidFill>
            <a:srgbClr val="E9530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BA72B2-FE8C-4DA3-B574-C7CB5D5B544D}"/>
              </a:ext>
            </a:extLst>
          </p:cNvPr>
          <p:cNvSpPr/>
          <p:nvPr userDrawn="1"/>
        </p:nvSpPr>
        <p:spPr>
          <a:xfrm>
            <a:off x="7053765" y="-1215055"/>
            <a:ext cx="951571" cy="535257"/>
          </a:xfrm>
          <a:prstGeom prst="rect">
            <a:avLst/>
          </a:prstGeom>
          <a:solidFill>
            <a:srgbClr val="6873B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722CCC-28F3-42C2-93DD-8F50D5655415}"/>
              </a:ext>
            </a:extLst>
          </p:cNvPr>
          <p:cNvSpPr/>
          <p:nvPr userDrawn="1"/>
        </p:nvSpPr>
        <p:spPr>
          <a:xfrm>
            <a:off x="2536077" y="-1215057"/>
            <a:ext cx="951571" cy="535257"/>
          </a:xfrm>
          <a:prstGeom prst="rect">
            <a:avLst/>
          </a:prstGeom>
          <a:solidFill>
            <a:srgbClr val="10A39C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873576"/>
      </p:ext>
    </p:extLst>
  </p:cSld>
  <p:clrMapOvr>
    <a:masterClrMapping/>
  </p:clrMapOvr>
  <p:transition spd="slow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88777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382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917" y="1273176"/>
            <a:ext cx="5179483" cy="48926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3" y="1273176"/>
            <a:ext cx="5179484" cy="48926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14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3" y="1273176"/>
            <a:ext cx="5179484" cy="48926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34AA8B-E1AC-455C-9A52-F1E23AA1C95E}"/>
              </a:ext>
            </a:extLst>
          </p:cNvPr>
          <p:cNvSpPr/>
          <p:nvPr userDrawn="1"/>
        </p:nvSpPr>
        <p:spPr bwMode="auto">
          <a:xfrm>
            <a:off x="64656" y="1016000"/>
            <a:ext cx="6031345" cy="5745019"/>
          </a:xfrm>
          <a:prstGeom prst="rect">
            <a:avLst/>
          </a:prstGeom>
          <a:solidFill>
            <a:srgbClr val="035688"/>
          </a:solidFill>
          <a:ln w="9525" cap="flat" cmpd="sng" algn="ctr">
            <a:solidFill>
              <a:srgbClr val="03568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917" y="1273176"/>
            <a:ext cx="5179483" cy="4892675"/>
          </a:xfrm>
        </p:spPr>
        <p:txBody>
          <a:bodyPr/>
          <a:lstStyle>
            <a:lvl1pPr>
              <a:defRPr sz="21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51">
                <a:solidFill>
                  <a:schemeClr val="bg1"/>
                </a:solidFill>
              </a:defRPr>
            </a:lvl4pPr>
            <a:lvl5pPr>
              <a:defRPr sz="1351">
                <a:solidFill>
                  <a:schemeClr val="bg1"/>
                </a:solidFill>
              </a:defRPr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67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88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3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8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4"/>
            <a:ext cx="902546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ZA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921" y="1273176"/>
            <a:ext cx="10562167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  <a:p>
            <a:pPr lvl="3"/>
            <a:r>
              <a:rPr lang="en-ZA"/>
              <a:t>Fourth level</a:t>
            </a:r>
          </a:p>
          <a:p>
            <a:pPr lvl="4"/>
            <a:r>
              <a:rPr lang="en-ZA"/>
              <a:t>Fifth level</a:t>
            </a: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0258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35F17225-7CF3-4874-B529-F752DA145077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9455093" y="-13516"/>
            <a:ext cx="2858560" cy="128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878" r:id="rId3"/>
    <p:sldLayoutId id="2147483879" r:id="rId4"/>
    <p:sldLayoutId id="2147483682" r:id="rId5"/>
    <p:sldLayoutId id="2147483683" r:id="rId6"/>
    <p:sldLayoutId id="2147483697" r:id="rId7"/>
    <p:sldLayoutId id="2147483684" r:id="rId8"/>
    <p:sldLayoutId id="2147483685" r:id="rId9"/>
    <p:sldLayoutId id="2147483866" r:id="rId10"/>
    <p:sldLayoutId id="2147483686" r:id="rId11"/>
    <p:sldLayoutId id="2147483688" r:id="rId12"/>
    <p:sldLayoutId id="2147483690" r:id="rId13"/>
    <p:sldLayoutId id="2147483691" r:id="rId14"/>
    <p:sldLayoutId id="2147483692" r:id="rId15"/>
    <p:sldLayoutId id="2147483693" r:id="rId16"/>
    <p:sldLayoutId id="2147483694" r:id="rId17"/>
    <p:sldLayoutId id="2147483695" r:id="rId18"/>
    <p:sldLayoutId id="2147483696" r:id="rId19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1" grpId="0"/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2578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5pPr>
      <a:lvl6pPr marL="342891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6pPr>
      <a:lvl7pPr marL="685783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7pPr>
      <a:lvl8pPr marL="1028674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8pPr>
      <a:lvl9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9pPr>
    </p:titleStyle>
    <p:bodyStyle>
      <a:lvl1pPr marL="196450" indent="-196450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800">
          <a:solidFill>
            <a:srgbClr val="0257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3387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000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870325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1867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208455" indent="-20359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1867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545392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1867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1888283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6pPr>
      <a:lvl7pPr marL="2231175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7pPr>
      <a:lvl8pPr marL="2574066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8pPr>
      <a:lvl9pPr marL="2916958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356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4"/>
            <a:ext cx="902546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ZA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921" y="1273176"/>
            <a:ext cx="10562167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  <a:p>
            <a:pPr lvl="3"/>
            <a:r>
              <a:rPr lang="en-ZA"/>
              <a:t>Fourth level</a:t>
            </a:r>
          </a:p>
          <a:p>
            <a:pPr lvl="4"/>
            <a:r>
              <a:rPr lang="en-ZA"/>
              <a:t>Fifth level</a:t>
            </a: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EF9B1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1651013-A261-4C38-862E-7925D339FAD0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2192000" y="653475"/>
            <a:ext cx="2521444" cy="1768286"/>
          </a:xfrm>
          <a:prstGeom prst="rect">
            <a:avLst/>
          </a:prstGeom>
        </p:spPr>
      </p:pic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EC4A9B44-5901-41D4-BC51-271DA406FE00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9359900" y="-120948"/>
            <a:ext cx="2995417" cy="134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4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880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867" r:id="rId14"/>
    <p:sldLayoutId id="2147483869" r:id="rId15"/>
    <p:sldLayoutId id="2147483877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1" grpId="0"/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5pPr>
      <a:lvl6pPr marL="342891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6pPr>
      <a:lvl7pPr marL="685783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7pPr>
      <a:lvl8pPr marL="1028674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8pPr>
      <a:lvl9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9pPr>
    </p:titleStyle>
    <p:bodyStyle>
      <a:lvl1pPr marL="196450" indent="-196450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8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3387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4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870325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208455" indent="-20359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545392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18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1888283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6pPr>
      <a:lvl7pPr marL="2231175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7pPr>
      <a:lvl8pPr marL="2574066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8pPr>
      <a:lvl9pPr marL="2916958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4A8C947-C84B-4E6D-A916-F0E82C0C6299}"/>
              </a:ext>
            </a:extLst>
          </p:cNvPr>
          <p:cNvSpPr/>
          <p:nvPr userDrawn="1"/>
        </p:nvSpPr>
        <p:spPr>
          <a:xfrm>
            <a:off x="0" y="0"/>
            <a:ext cx="12192000" cy="1201707"/>
          </a:xfrm>
          <a:prstGeom prst="rect">
            <a:avLst/>
          </a:prstGeom>
          <a:solidFill>
            <a:srgbClr val="075F92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252000"/>
          <a:lstStyle/>
          <a:p>
            <a:pPr marL="180970" indent="-180970" eaLnBrk="0" hangingPunct="0">
              <a:defRPr/>
            </a:pPr>
            <a:endParaRPr lang="en-ZA" sz="2000" b="1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1384" y="267383"/>
            <a:ext cx="8094133" cy="509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ZA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385" y="1481118"/>
            <a:ext cx="10229851" cy="496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04A2AE-7FE8-4267-A91C-7A1BF9DD653A}"/>
              </a:ext>
            </a:extLst>
          </p:cNvPr>
          <p:cNvSpPr/>
          <p:nvPr userDrawn="1"/>
        </p:nvSpPr>
        <p:spPr>
          <a:xfrm>
            <a:off x="381668" y="-1215055"/>
            <a:ext cx="951571" cy="535257"/>
          </a:xfrm>
          <a:prstGeom prst="rect">
            <a:avLst/>
          </a:prstGeom>
          <a:solidFill>
            <a:srgbClr val="3459A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2B920D-90F9-4BB2-99A8-A25DE3F4641A}"/>
              </a:ext>
            </a:extLst>
          </p:cNvPr>
          <p:cNvSpPr/>
          <p:nvPr userDrawn="1"/>
        </p:nvSpPr>
        <p:spPr>
          <a:xfrm>
            <a:off x="1458872" y="-1206286"/>
            <a:ext cx="951571" cy="535257"/>
          </a:xfrm>
          <a:prstGeom prst="rect">
            <a:avLst/>
          </a:prstGeom>
          <a:solidFill>
            <a:srgbClr val="20BAD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F98A11-1C66-4D6F-B664-3FD5312B8E45}"/>
              </a:ext>
            </a:extLst>
          </p:cNvPr>
          <p:cNvSpPr/>
          <p:nvPr userDrawn="1"/>
        </p:nvSpPr>
        <p:spPr>
          <a:xfrm>
            <a:off x="3613281" y="-1230431"/>
            <a:ext cx="951571" cy="535257"/>
          </a:xfrm>
          <a:prstGeom prst="rect">
            <a:avLst/>
          </a:prstGeom>
          <a:solidFill>
            <a:srgbClr val="FFCC0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4F5365-B412-4A76-BC54-9511EEAF3CC1}"/>
              </a:ext>
            </a:extLst>
          </p:cNvPr>
          <p:cNvSpPr/>
          <p:nvPr userDrawn="1"/>
        </p:nvSpPr>
        <p:spPr>
          <a:xfrm>
            <a:off x="4760109" y="-1238495"/>
            <a:ext cx="951571" cy="535257"/>
          </a:xfrm>
          <a:prstGeom prst="rect">
            <a:avLst/>
          </a:prstGeom>
          <a:solidFill>
            <a:srgbClr val="F3997A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4136F7-5F98-473F-B4B7-DD6A622AC67F}"/>
              </a:ext>
            </a:extLst>
          </p:cNvPr>
          <p:cNvSpPr/>
          <p:nvPr userDrawn="1"/>
        </p:nvSpPr>
        <p:spPr>
          <a:xfrm>
            <a:off x="5906937" y="-1230431"/>
            <a:ext cx="951571" cy="535257"/>
          </a:xfrm>
          <a:prstGeom prst="rect">
            <a:avLst/>
          </a:prstGeom>
          <a:solidFill>
            <a:srgbClr val="E9530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175D3F-FEEA-4F32-8EBA-52E95D279EFC}"/>
              </a:ext>
            </a:extLst>
          </p:cNvPr>
          <p:cNvSpPr/>
          <p:nvPr userDrawn="1"/>
        </p:nvSpPr>
        <p:spPr>
          <a:xfrm>
            <a:off x="7053765" y="-1215055"/>
            <a:ext cx="951571" cy="535257"/>
          </a:xfrm>
          <a:prstGeom prst="rect">
            <a:avLst/>
          </a:prstGeom>
          <a:solidFill>
            <a:srgbClr val="6873B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B60A32-2EAD-4B9F-ADB0-04C38D2D0ED4}"/>
              </a:ext>
            </a:extLst>
          </p:cNvPr>
          <p:cNvSpPr/>
          <p:nvPr userDrawn="1"/>
        </p:nvSpPr>
        <p:spPr>
          <a:xfrm>
            <a:off x="2536077" y="-1215057"/>
            <a:ext cx="951571" cy="535257"/>
          </a:xfrm>
          <a:prstGeom prst="rect">
            <a:avLst/>
          </a:prstGeom>
          <a:solidFill>
            <a:srgbClr val="10A39C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21A8C692-8748-4AAE-A632-C7AD0CEA329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2192000" y="267383"/>
            <a:ext cx="2521444" cy="176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</p:sldLayoutIdLst>
  <p:transition spd="slow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9pPr>
    </p:titleStyle>
    <p:bodyStyle>
      <a:lvl1pPr marL="176209" indent="-176209" algn="l" rtl="0" eaLnBrk="0" fontAlgn="base" hangingPunct="0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600">
          <a:solidFill>
            <a:srgbClr val="0257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6561" indent="-180970" algn="l" rtl="0" eaLnBrk="0" fontAlgn="base" hangingPunct="0">
        <a:lnSpc>
          <a:spcPct val="90000"/>
        </a:lnSpc>
        <a:spcBef>
          <a:spcPct val="71000"/>
        </a:spcBef>
        <a:spcAft>
          <a:spcPct val="0"/>
        </a:spcAft>
        <a:buClr>
          <a:srgbClr val="025788"/>
        </a:buClr>
        <a:buSzPct val="100000"/>
        <a:buChar char="•"/>
        <a:defRPr sz="1400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896916" indent="-180970" algn="l" rtl="0" eaLnBrk="0" fontAlgn="base" hangingPunct="0">
        <a:lnSpc>
          <a:spcPct val="90000"/>
        </a:lnSpc>
        <a:spcBef>
          <a:spcPct val="71000"/>
        </a:spcBef>
        <a:spcAft>
          <a:spcPct val="0"/>
        </a:spcAft>
        <a:buClr>
          <a:srgbClr val="025788"/>
        </a:buClr>
        <a:buSzPct val="85000"/>
        <a:buFont typeface="Courier New" panose="02070309020205020404" pitchFamily="49" charset="0"/>
        <a:buChar char="o"/>
        <a:defRPr sz="1200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258857" indent="-182558" algn="l" rtl="0" eaLnBrk="0" fontAlgn="base" hangingPunct="0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60000"/>
        <a:buBlip>
          <a:blip r:embed="rId9"/>
        </a:buBlip>
        <a:defRPr sz="1200">
          <a:solidFill>
            <a:srgbClr val="BAC2D7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611273" indent="-173034" algn="l" rtl="0" eaLnBrk="0" fontAlgn="base" hangingPunct="0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200">
          <a:solidFill>
            <a:srgbClr val="BAC2D7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068462" indent="-173034" algn="l" rtl="0" fontAlgn="base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200">
          <a:solidFill>
            <a:schemeClr val="tx1"/>
          </a:solidFill>
          <a:latin typeface="+mn-lt"/>
          <a:cs typeface="+mn-cs"/>
        </a:defRPr>
      </a:lvl6pPr>
      <a:lvl7pPr marL="2525650" indent="-173034" algn="l" rtl="0" fontAlgn="base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200">
          <a:solidFill>
            <a:schemeClr val="tx1"/>
          </a:solidFill>
          <a:latin typeface="+mn-lt"/>
          <a:cs typeface="+mn-cs"/>
        </a:defRPr>
      </a:lvl7pPr>
      <a:lvl8pPr marL="2982839" indent="-173034" algn="l" rtl="0" fontAlgn="base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200">
          <a:solidFill>
            <a:schemeClr val="tx1"/>
          </a:solidFill>
          <a:latin typeface="+mn-lt"/>
          <a:cs typeface="+mn-cs"/>
        </a:defRPr>
      </a:lvl8pPr>
      <a:lvl9pPr marL="3440027" indent="-173034" algn="l" rtl="0" fontAlgn="base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14F4-9D9B-4084-896D-299725D98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3032918"/>
            <a:ext cx="10363200" cy="792163"/>
          </a:xfrm>
        </p:spPr>
        <p:txBody>
          <a:bodyPr/>
          <a:lstStyle/>
          <a:p>
            <a:r>
              <a:rPr lang="en-ZA" dirty="0"/>
              <a:t>Directive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A77D6-868F-4694-9AEF-7A8A8639FC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7249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2432" y="1861933"/>
            <a:ext cx="270803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6817" y="1861933"/>
            <a:ext cx="5920107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Département</a:t>
            </a:r>
            <a:r>
              <a:rPr lang="en-ZA" dirty="0"/>
              <a:t> des finances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458" y="3137368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Gérer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transactions, les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risques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la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conformité</a:t>
            </a:r>
            <a:endParaRPr lang="en-US" sz="106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806" y="311598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financière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exacte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opportune et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cohérente</a:t>
            </a:r>
            <a:endParaRPr lang="en-US" sz="106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303" y="3129994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45720" rIns="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algn="ctr" defTabSz="914400">
              <a:defRPr/>
            </a:pPr>
            <a:r>
              <a:rPr lang="en-US" sz="1050" dirty="0" err="1">
                <a:solidFill>
                  <a:srgbClr val="FFFFFF"/>
                </a:solidFill>
                <a:latin typeface="Arial"/>
                <a:cs typeface="Arial"/>
              </a:rPr>
              <a:t>Fournir</a:t>
            </a:r>
            <a:r>
              <a:rPr lang="en-US" sz="1050" dirty="0">
                <a:solidFill>
                  <a:srgbClr val="FFFFFF"/>
                </a:solidFill>
                <a:latin typeface="Arial"/>
                <a:cs typeface="Arial"/>
              </a:rPr>
              <a:t> des conseils et des orientations pour maximiser les profits </a:t>
            </a:r>
            <a:endParaRPr lang="en-US" sz="105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227" y="4555105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8">
            <a:extLst>
              <a:ext uri="{FF2B5EF4-FFF2-40B4-BE49-F238E27FC236}">
                <a16:creationId xmlns:a16="http://schemas.microsoft.com/office/drawing/2014/main" id="{276C947D-C1B3-40A4-A7A1-B154D687E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150" y="4548042"/>
            <a:ext cx="1471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Livraison
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09FE5E02-D45F-2D41-B70D-3A65B7BD2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4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1108" y="1828343"/>
            <a:ext cx="4595446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493" y="1828343"/>
            <a:ext cx="5920107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Audit Interne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121" y="308239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Indépendant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Objectif 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832" y="306812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Assurance des exigences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matière de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gouvernance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d’entreprise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5979" y="3096404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45720" rIns="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US" sz="1050" dirty="0">
                <a:solidFill>
                  <a:srgbClr val="FFFFFF"/>
                </a:solidFill>
                <a:latin typeface="Arial"/>
                <a:cs typeface="Arial"/>
              </a:rPr>
              <a:t>Conseiller de </a:t>
            </a:r>
            <a:r>
              <a:rPr lang="en-US" sz="1050" dirty="0" err="1">
                <a:solidFill>
                  <a:srgbClr val="FFFFFF"/>
                </a:solidFill>
                <a:latin typeface="Arial"/>
                <a:cs typeface="Arial"/>
              </a:rPr>
              <a:t>confiance</a:t>
            </a:r>
            <a:r>
              <a:rPr lang="en-US" sz="1050" dirty="0">
                <a:solidFill>
                  <a:srgbClr val="FFFFFF"/>
                </a:solidFill>
                <a:latin typeface="Arial"/>
                <a:cs typeface="Arial"/>
              </a:rPr>
              <a:t>, pratique et </a:t>
            </a:r>
            <a:r>
              <a:rPr lang="en-US" sz="1050" dirty="0" err="1">
                <a:solidFill>
                  <a:srgbClr val="FFFFFF"/>
                </a:solidFill>
                <a:latin typeface="Arial"/>
                <a:cs typeface="Arial"/>
              </a:rPr>
              <a:t>efficace</a:t>
            </a:r>
            <a:r>
              <a:rPr lang="en-US" sz="1050" dirty="0">
                <a:solidFill>
                  <a:srgbClr val="FFFFFF"/>
                </a:solidFill>
                <a:latin typeface="Arial"/>
                <a:cs typeface="Arial"/>
              </a:rPr>
              <a:t> sur les </a:t>
            </a:r>
            <a:r>
              <a:rPr lang="en-US" sz="1050" dirty="0" err="1">
                <a:solidFill>
                  <a:srgbClr val="FFFFFF"/>
                </a:solidFill>
                <a:latin typeface="Arial"/>
                <a:cs typeface="Arial"/>
              </a:rPr>
              <a:t>risques</a:t>
            </a:r>
            <a:r>
              <a:rPr lang="en-US" sz="1050" dirty="0">
                <a:solidFill>
                  <a:srgbClr val="FFFFFF"/>
                </a:solidFill>
                <a:latin typeface="Arial"/>
                <a:cs typeface="Arial"/>
              </a:rPr>
              <a:t> et les </a:t>
            </a:r>
            <a:r>
              <a:rPr lang="en-US" sz="1050" dirty="0" err="1">
                <a:solidFill>
                  <a:srgbClr val="FFFFFF"/>
                </a:solidFill>
                <a:latin typeface="Arial"/>
                <a:cs typeface="Arial"/>
              </a:rPr>
              <a:t>opportunités</a:t>
            </a:r>
            <a:endParaRPr lang="en-US" sz="105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903" y="4521515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val 17">
            <a:extLst>
              <a:ext uri="{FF2B5EF4-FFF2-40B4-BE49-F238E27FC236}">
                <a16:creationId xmlns:a16="http://schemas.microsoft.com/office/drawing/2014/main" id="{222A6CC4-C805-4870-A8BF-F3420FA4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726" y="3082395"/>
            <a:ext cx="2082601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Encourager la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aux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risques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aux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contrôles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dans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l’ensemble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l’organisation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295CEE7C-A597-420A-B771-9719DB217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270" y="4521515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12D2CDE0-9D64-E040-B9C6-3E61C2B7A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52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3241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139" y="1828343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Services </a:t>
            </a:r>
            <a:r>
              <a:rPr lang="en-ZA" dirty="0" err="1"/>
              <a:t>partagés</a:t>
            </a:r>
            <a:endParaRPr lang="en-ZA" dirty="0"/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286" y="3056612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Politiques et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processus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services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partagés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normalisés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efficaces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328" y="3014581"/>
            <a:ext cx="220438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opérationnelles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exactes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cohérentes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(y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compris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BI)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0271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lvl="0" algn="ctr" defTabSz="914400">
              <a:defRPr/>
            </a:pP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conseils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fiables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aider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améliorer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l’entreprise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826" y="3032166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Conformité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aux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lois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règlements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026" y="4521516"/>
            <a:ext cx="1124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Prix &amp; </a:t>
            </a: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6246" y="4549938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AECFA475-1097-40FD-B757-16F0C4BF5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264" y="4549938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4A81DAE0-5193-284A-A964-206BE7B48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893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550" y="1828343"/>
            <a:ext cx="4077007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04" y="1828343"/>
            <a:ext cx="4428446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Département</a:t>
            </a:r>
            <a:r>
              <a:rPr lang="en-ZA" dirty="0"/>
              <a:t> Marketing</a:t>
            </a: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6993" y="4423076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 Box 18">
            <a:extLst>
              <a:ext uri="{FF2B5EF4-FFF2-40B4-BE49-F238E27FC236}">
                <a16:creationId xmlns:a16="http://schemas.microsoft.com/office/drawing/2014/main" id="{0DDC9A67-48B2-44DD-A740-32434411F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5" y="4418407"/>
            <a:ext cx="16594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/ </a:t>
            </a: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Fonctionnalité</a:t>
            </a: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 Box 19">
            <a:extLst>
              <a:ext uri="{FF2B5EF4-FFF2-40B4-BE49-F238E27FC236}">
                <a16:creationId xmlns:a16="http://schemas.microsoft.com/office/drawing/2014/main" id="{344CB50F-27D4-4A3F-ACA5-D74234CD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5557" y="1828343"/>
            <a:ext cx="2300198" cy="4500000"/>
          </a:xfrm>
          <a:prstGeom prst="rect">
            <a:avLst/>
          </a:prstGeom>
          <a:solidFill>
            <a:srgbClr val="005687">
              <a:alpha val="37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E0FBBF97-0DE2-4FE9-81E5-BB33BABBE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880" y="2597373"/>
            <a:ext cx="4055670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lvl="0" algn="ctr" defTabSz="914400" eaLnBrk="0" hangingPunct="0">
              <a:defRPr/>
            </a:pPr>
            <a:r>
              <a:rPr lang="en-ZA" altLang="en-US" sz="1200" b="1" dirty="0" err="1"/>
              <a:t>Salariés</a:t>
            </a:r>
            <a:endParaRPr kumimoji="0" lang="en-ZA" altLang="en-U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1F14835E-87CC-403B-B343-AA81C0C30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551" y="2597373"/>
            <a:ext cx="2011822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lvl="0" algn="ctr" defTabSz="914400" eaLnBrk="0" hangingPunct="0">
              <a:defRPr/>
            </a:pPr>
            <a:r>
              <a:rPr lang="en-ZA" altLang="en-US" sz="1200" b="1" dirty="0" err="1"/>
              <a:t>Partenaires</a:t>
            </a:r>
            <a:r>
              <a:rPr lang="en-ZA" altLang="en-US" sz="1200" b="1" dirty="0"/>
              <a:t> </a:t>
            </a:r>
            <a:r>
              <a:rPr lang="en-ZA" altLang="en-US" sz="1200" b="1" dirty="0" err="1"/>
              <a:t>commerciaux</a:t>
            </a:r>
            <a:r>
              <a:rPr lang="en-ZA" altLang="en-US" sz="1200" b="1" dirty="0"/>
              <a:t> internes
</a:t>
            </a:r>
            <a:endParaRPr kumimoji="0" lang="en-ZA" altLang="en-U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F684DECA-19CD-43A0-9027-E155603C3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491" y="2597373"/>
            <a:ext cx="2031812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lvl="0" algn="ctr" defTabSz="914400" eaLnBrk="0" hangingPunct="0">
              <a:defRPr/>
            </a:pPr>
            <a:r>
              <a:rPr lang="en-ZA" altLang="en-US" sz="1200" b="1" dirty="0" err="1"/>
              <a:t>Partenaires</a:t>
            </a:r>
            <a:r>
              <a:rPr lang="en-ZA" altLang="en-US" sz="1200" b="1" dirty="0"/>
              <a:t> </a:t>
            </a:r>
            <a:r>
              <a:rPr lang="en-ZA" altLang="en-US" sz="1200" b="1" dirty="0" err="1"/>
              <a:t>commerciaux</a:t>
            </a:r>
            <a:r>
              <a:rPr lang="en-ZA" altLang="en-US" sz="1200" b="1" dirty="0"/>
              <a:t> </a:t>
            </a:r>
            <a:r>
              <a:rPr lang="en-ZA" altLang="en-US" sz="1200" b="1" dirty="0" err="1"/>
              <a:t>externes</a:t>
            </a:r>
            <a:r>
              <a:rPr lang="en-ZA" altLang="en-US" sz="1200" b="1" dirty="0"/>
              <a:t>
</a:t>
            </a:r>
            <a:endParaRPr kumimoji="0" lang="en-ZA" altLang="en-U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110A84C8-2EAD-4CDD-BF7C-75A633F83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602" y="2597373"/>
            <a:ext cx="2045674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lvl="0" algn="ctr" defTabSz="914400" eaLnBrk="0" hangingPunct="0">
              <a:defRPr/>
            </a:pPr>
            <a:r>
              <a:rPr lang="en-ZA" altLang="en-US" sz="1200" b="1" dirty="0" err="1"/>
              <a:t>Clientèle</a:t>
            </a:r>
            <a:endParaRPr kumimoji="0" lang="en-ZA" altLang="en-U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3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04AE2142-E5F6-AD47-B2F1-4682027FC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416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Favorisez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culture du travail </a:t>
            </a:r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acharné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 jeu et du dur</a:t>
            </a: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5287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lvl="0" algn="ctr" defTabSz="914400">
              <a:defRPr/>
            </a:pP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Authenticité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crédibilité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0006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</a:p>
          <a:p>
            <a:pPr lvl="0" algn="ctr" defTabSz="914400">
              <a:defRPr/>
            </a:pP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Portée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pertinence pour le bon public
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595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algn="ctr"/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Reconnus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tant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qu’experts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matière
</a:t>
            </a:r>
          </a:p>
        </p:txBody>
      </p:sp>
      <p:sp>
        <p:nvSpPr>
          <p:cNvPr id="89" name="Oval 17">
            <a:extLst>
              <a:ext uri="{FF2B5EF4-FFF2-40B4-BE49-F238E27FC236}">
                <a16:creationId xmlns:a16="http://schemas.microsoft.com/office/drawing/2014/main" id="{222A6CC4-C805-4870-A8BF-F3420FA4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0437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Cohérence</a:t>
            </a: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marque</a:t>
            </a:r>
            <a:endParaRPr kumimoji="0" lang="en-ZA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965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58" y="1778812"/>
            <a:ext cx="1022398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Service </a:t>
            </a:r>
            <a:r>
              <a:rPr lang="en-ZA" dirty="0" err="1"/>
              <a:t>informatique</a:t>
            </a:r>
            <a:endParaRPr lang="en-ZA" dirty="0"/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862" y="351402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Disponibilité</a:t>
            </a: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Je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peux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l’obtenir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»</a:t>
            </a: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708" y="351402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
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Il faut que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soit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assez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»</a:t>
            </a: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0762" y="3530838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  <a:p>
            <a:pPr lvl="0" algn="ctr" defTabSz="914400">
              <a:defRPr/>
            </a:pPr>
            <a:r>
              <a:rPr lang="en-US" sz="1067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Développement</a:t>
            </a: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
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Les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livrés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dans les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délais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le budget »</a:t>
            </a: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lang="en-US" sz="106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831" y="351402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US" sz="1067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1067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 Je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peux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faire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confiance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l’information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»</a:t>
            </a:r>
            <a:endParaRPr kumimoji="0" lang="en-GB" sz="1067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3953" y="351402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lvl="0" algn="ctr" defTabSz="914400">
              <a:defRPr/>
            </a:pPr>
            <a:r>
              <a:rPr lang="en-US" sz="1067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Soutien</a:t>
            </a: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
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problèmes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résolus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rapidement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»</a:t>
            </a: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lang="en-US" sz="106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8DD8FF72-7ECD-4D26-87C8-9267FE529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619" y="5072937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B8C77C56-31C0-4EBD-A2F7-6BE3F7517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046" y="5072937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8">
            <a:extLst>
              <a:ext uri="{FF2B5EF4-FFF2-40B4-BE49-F238E27FC236}">
                <a16:creationId xmlns:a16="http://schemas.microsoft.com/office/drawing/2014/main" id="{C63688B9-1097-454F-90B7-872184700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8269" y="5072937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8">
            <a:extLst>
              <a:ext uri="{FF2B5EF4-FFF2-40B4-BE49-F238E27FC236}">
                <a16:creationId xmlns:a16="http://schemas.microsoft.com/office/drawing/2014/main" id="{37A99C4F-F9A8-4A54-A322-DDA782E48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1721" y="5072936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id="{1B711048-24A6-421E-A466-4ECC9CA1E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5298" y="5052764"/>
            <a:ext cx="12378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Prix + Livraison
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50F5ABDD-8DBB-AA40-BF12-BC958A0A3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295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14F4-9D9B-4084-896D-299725D98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36837"/>
            <a:ext cx="10363200" cy="792163"/>
          </a:xfrm>
        </p:spPr>
        <p:txBody>
          <a:bodyPr/>
          <a:lstStyle/>
          <a:p>
            <a:r>
              <a:rPr lang="en-ZA" dirty="0" err="1"/>
              <a:t>Modèle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9569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487" y="1808309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5" y="1808309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96" name="Text Box 19">
            <a:extLst>
              <a:ext uri="{FF2B5EF4-FFF2-40B4-BE49-F238E27FC236}">
                <a16:creationId xmlns:a16="http://schemas.microsoft.com/office/drawing/2014/main" id="{344CB50F-27D4-4A3F-ACA5-D74234CD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5337" y="1808309"/>
            <a:ext cx="2027300" cy="4500000"/>
          </a:xfrm>
          <a:prstGeom prst="rect">
            <a:avLst/>
          </a:prstGeom>
          <a:solidFill>
            <a:srgbClr val="005687">
              <a:alpha val="37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5E5490DB-753F-48CC-A791-C6E1F5F7F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00" y="3745666"/>
            <a:ext cx="3867277" cy="137705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Customer Group 1</a:t>
            </a:r>
          </a:p>
        </p:txBody>
      </p:sp>
      <p:sp>
        <p:nvSpPr>
          <p:cNvPr id="26" name="Text Box 18">
            <a:extLst>
              <a:ext uri="{FF2B5EF4-FFF2-40B4-BE49-F238E27FC236}">
                <a16:creationId xmlns:a16="http://schemas.microsoft.com/office/drawing/2014/main" id="{DB81AD4B-DC25-4222-AA79-3510663D9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78" y="3745665"/>
            <a:ext cx="8034036" cy="137705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Customer Group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Modèle</a:t>
            </a:r>
            <a:r>
              <a:rPr lang="en-ZA" dirty="0"/>
              <a:t> </a:t>
            </a:r>
            <a:r>
              <a:rPr lang="en-ZA" dirty="0" err="1"/>
              <a:t>d’objectif</a:t>
            </a:r>
            <a:r>
              <a:rPr lang="en-ZA" dirty="0"/>
              <a:t> client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7" y="397530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</a:t>
            </a:r>
          </a:p>
          <a:p>
            <a:pPr lvl="0" algn="ctr" defTabSz="914400">
              <a:defRPr/>
            </a:pP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Voix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client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231" y="397530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</a:t>
            </a:r>
          </a:p>
          <a:p>
            <a:pPr lvl="0" algn="ctr" defTabSz="914400">
              <a:defRPr/>
            </a:pP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Voix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client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1614" y="399660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  <a:p>
            <a:pPr lvl="0" algn="ctr" defTabSz="914400">
              <a:defRPr/>
            </a:pP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</a:t>
            </a:r>
          </a:p>
          <a:p>
            <a:pPr lvl="0" algn="ctr" defTabSz="914400">
              <a:defRPr/>
            </a:pP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Voix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client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250" y="397530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</a:t>
            </a:r>
          </a:p>
          <a:p>
            <a:pPr lvl="0" algn="ctr" defTabSz="914400">
              <a:defRPr/>
            </a:pP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Voix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client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7" y="5379433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821" y="5352919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 Box 18">
            <a:extLst>
              <a:ext uri="{FF2B5EF4-FFF2-40B4-BE49-F238E27FC236}">
                <a16:creationId xmlns:a16="http://schemas.microsoft.com/office/drawing/2014/main" id="{AB35CB20-15C5-401E-BCF3-21749783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7332" y="5352919"/>
            <a:ext cx="449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Prix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 Box 18">
            <a:extLst>
              <a:ext uri="{FF2B5EF4-FFF2-40B4-BE49-F238E27FC236}">
                <a16:creationId xmlns:a16="http://schemas.microsoft.com/office/drawing/2014/main" id="{0DDC9A67-48B2-44DD-A740-32434411F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000" y="5317002"/>
            <a:ext cx="16594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/ </a:t>
            </a: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Fonctionnalité</a:t>
            </a: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8922" y="397530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lvl="0" algn="ctr" defTabSz="914400">
              <a:defRPr/>
            </a:pP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</a:t>
            </a:r>
          </a:p>
          <a:p>
            <a:pPr lvl="0" algn="ctr" defTabSz="914400">
              <a:defRPr/>
            </a:pP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Voix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client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val 17">
            <a:extLst>
              <a:ext uri="{FF2B5EF4-FFF2-40B4-BE49-F238E27FC236}">
                <a16:creationId xmlns:a16="http://schemas.microsoft.com/office/drawing/2014/main" id="{222A6CC4-C805-4870-A8BF-F3420FA4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6765" y="4028296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C6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</a:t>
            </a:r>
          </a:p>
          <a:p>
            <a:pPr lvl="0" algn="ctr" defTabSz="914400">
              <a:defRPr/>
            </a:pP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Voix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client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val 10">
            <a:extLst>
              <a:ext uri="{FF2B5EF4-FFF2-40B4-BE49-F238E27FC236}">
                <a16:creationId xmlns:a16="http://schemas.microsoft.com/office/drawing/2014/main" id="{B304E18F-1C18-4315-AD03-DB9AD847F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95" y="2598254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 de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 17">
            <a:extLst>
              <a:ext uri="{FF2B5EF4-FFF2-40B4-BE49-F238E27FC236}">
                <a16:creationId xmlns:a16="http://schemas.microsoft.com/office/drawing/2014/main" id="{E0556535-3735-4F5A-933B-6D070F315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341" y="2598254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 </a:t>
            </a:r>
            <a:r>
              <a:rPr lang="en-GB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rapide</a:t>
            </a:r>
            <a:r>
              <a:rPr lang="en-GB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fiable</a:t>
            </a:r>
            <a:r>
              <a:rPr lang="en-GB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GB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Disponibilité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17">
            <a:extLst>
              <a:ext uri="{FF2B5EF4-FFF2-40B4-BE49-F238E27FC236}">
                <a16:creationId xmlns:a16="http://schemas.microsoft.com/office/drawing/2014/main" id="{C0CB1146-5E3C-4BCF-BA5E-090787D44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724" y="2619556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45720" rIns="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  <a:p>
            <a:pPr lvl="0" algn="ctr" defTabSz="914400">
              <a:defRPr/>
            </a:pPr>
            <a:r>
              <a:rPr lang="en-GB" sz="1050" dirty="0">
                <a:solidFill>
                  <a:srgbClr val="FFFFFF"/>
                </a:solidFill>
                <a:latin typeface="Arial"/>
                <a:cs typeface="Arial"/>
              </a:rPr>
              <a:t>Association
/
Conseiller de </a:t>
            </a:r>
            <a:r>
              <a:rPr lang="en-GB" sz="1050" dirty="0" err="1">
                <a:solidFill>
                  <a:srgbClr val="FFFFFF"/>
                </a:solidFill>
                <a:latin typeface="Arial"/>
                <a:cs typeface="Arial"/>
              </a:rPr>
              <a:t>confiance</a:t>
            </a:r>
            <a:endParaRPr lang="en-GB" sz="105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0" name="Oval 17">
            <a:extLst>
              <a:ext uri="{FF2B5EF4-FFF2-40B4-BE49-F238E27FC236}">
                <a16:creationId xmlns:a16="http://schemas.microsoft.com/office/drawing/2014/main" id="{744353CA-083F-48D7-822B-6D4ECF38B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4464" y="2598254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Prix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17">
            <a:extLst>
              <a:ext uri="{FF2B5EF4-FFF2-40B4-BE49-F238E27FC236}">
                <a16:creationId xmlns:a16="http://schemas.microsoft.com/office/drawing/2014/main" id="{02491590-0E1B-44F0-A4C7-712897801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86" y="2598254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lvl="0" algn="ctr" defTabSz="914400">
              <a:defRPr/>
            </a:pP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et </a:t>
            </a:r>
            <a:r>
              <a:rPr lang="en-ZA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fonctionnalité</a:t>
            </a: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val 17">
            <a:extLst>
              <a:ext uri="{FF2B5EF4-FFF2-40B4-BE49-F238E27FC236}">
                <a16:creationId xmlns:a16="http://schemas.microsoft.com/office/drawing/2014/main" id="{54CB0775-F9FE-42D3-83B9-2617C7BED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6875" y="2651245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C6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Meilleure</a:t>
            </a: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marque sur le </a:t>
            </a:r>
            <a:r>
              <a:rPr lang="en-ZA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31DBCE82-562F-46BD-B33F-092A78C7E655}"/>
              </a:ext>
            </a:extLst>
          </p:cNvPr>
          <p:cNvSpPr txBox="1">
            <a:spLocks/>
          </p:cNvSpPr>
          <p:nvPr/>
        </p:nvSpPr>
        <p:spPr bwMode="auto">
          <a:xfrm>
            <a:off x="3195484" y="840165"/>
            <a:ext cx="5820698" cy="792163"/>
          </a:xfrm>
          <a:prstGeom prst="rect">
            <a:avLst/>
          </a:prstGeom>
          <a:solidFill>
            <a:srgbClr val="F1165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257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5pPr>
            <a:lvl6pPr marL="342891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6pPr>
            <a:lvl7pPr marL="685783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7pPr>
            <a:lvl8pPr marL="102867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8pPr>
            <a:lvl9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defTabSz="914400"/>
            <a:r>
              <a:rPr lang="en-ZA" sz="2000" kern="0" dirty="0" err="1">
                <a:solidFill>
                  <a:schemeClr val="bg1"/>
                </a:solidFill>
              </a:rPr>
              <a:t>Copiez</a:t>
            </a:r>
            <a:r>
              <a:rPr lang="en-ZA" sz="2000" kern="0" dirty="0">
                <a:solidFill>
                  <a:schemeClr val="bg1"/>
                </a:solidFill>
              </a:rPr>
              <a:t> </a:t>
            </a:r>
            <a:r>
              <a:rPr lang="en-ZA" sz="2000" kern="0" dirty="0" err="1">
                <a:solidFill>
                  <a:schemeClr val="bg1"/>
                </a:solidFill>
              </a:rPr>
              <a:t>ce</a:t>
            </a:r>
            <a:r>
              <a:rPr lang="en-ZA" sz="2000" kern="0" dirty="0">
                <a:solidFill>
                  <a:schemeClr val="bg1"/>
                </a:solidFill>
              </a:rPr>
              <a:t> </a:t>
            </a:r>
            <a:r>
              <a:rPr lang="en-ZA" sz="2000" kern="0" dirty="0" err="1">
                <a:solidFill>
                  <a:schemeClr val="bg1"/>
                </a:solidFill>
              </a:rPr>
              <a:t>modèle</a:t>
            </a:r>
            <a:r>
              <a:rPr lang="en-ZA" sz="2000" kern="0" dirty="0">
                <a:solidFill>
                  <a:schemeClr val="bg1"/>
                </a:solidFill>
              </a:rPr>
              <a:t> </a:t>
            </a:r>
            <a:r>
              <a:rPr lang="en-ZA" sz="2000" kern="0" dirty="0" err="1">
                <a:solidFill>
                  <a:schemeClr val="bg1"/>
                </a:solidFill>
              </a:rPr>
              <a:t>avant</a:t>
            </a:r>
            <a:r>
              <a:rPr lang="en-ZA" sz="2000" kern="0" dirty="0">
                <a:solidFill>
                  <a:schemeClr val="bg1"/>
                </a:solidFill>
              </a:rPr>
              <a:t> </a:t>
            </a:r>
            <a:r>
              <a:rPr lang="en-ZA" sz="2000" kern="0" dirty="0" err="1">
                <a:solidFill>
                  <a:schemeClr val="bg1"/>
                </a:solidFill>
              </a:rPr>
              <a:t>d’apporter</a:t>
            </a:r>
            <a:r>
              <a:rPr lang="en-ZA" sz="2000" kern="0" dirty="0">
                <a:solidFill>
                  <a:schemeClr val="bg1"/>
                </a:solidFill>
              </a:rPr>
              <a:t> des modifications</a:t>
            </a:r>
          </a:p>
        </p:txBody>
      </p:sp>
      <p:sp>
        <p:nvSpPr>
          <p:cNvPr id="34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6C29EFD5-45EE-3544-AB20-CD24142B9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1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14F4-9D9B-4084-896D-299725D98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36837"/>
            <a:ext cx="10363200" cy="792163"/>
          </a:xfrm>
        </p:spPr>
        <p:txBody>
          <a:bodyPr/>
          <a:lstStyle/>
          <a:p>
            <a:r>
              <a:rPr lang="en-ZA" dirty="0" err="1"/>
              <a:t>Copiez</a:t>
            </a:r>
            <a:r>
              <a:rPr lang="en-ZA" dirty="0"/>
              <a:t> le </a:t>
            </a:r>
            <a:r>
              <a:rPr lang="en-ZA" dirty="0" err="1"/>
              <a:t>modèle</a:t>
            </a:r>
            <a:r>
              <a:rPr lang="en-ZA" dirty="0"/>
              <a:t> sous </a:t>
            </a:r>
            <a:r>
              <a:rPr lang="en-ZA" dirty="0" err="1"/>
              <a:t>cette</a:t>
            </a:r>
            <a:r>
              <a:rPr lang="en-ZA" dirty="0"/>
              <a:t> page et </a:t>
            </a:r>
            <a:r>
              <a:rPr lang="en-ZA" dirty="0" err="1"/>
              <a:t>complétez</a:t>
            </a:r>
            <a:r>
              <a:rPr lang="en-ZA" dirty="0"/>
              <a:t>-le pour </a:t>
            </a:r>
            <a:r>
              <a:rPr lang="en-ZA" dirty="0" err="1"/>
              <a:t>votre</a:t>
            </a:r>
            <a:r>
              <a:rPr lang="en-ZA" dirty="0"/>
              <a:t> </a:t>
            </a:r>
            <a:r>
              <a:rPr lang="en-ZA" dirty="0" err="1"/>
              <a:t>unité</a:t>
            </a:r>
            <a:r>
              <a:rPr lang="en-ZA" dirty="0"/>
              <a:t> </a:t>
            </a:r>
            <a:r>
              <a:rPr lang="en-ZA" dirty="0" err="1"/>
              <a:t>commerciale</a:t>
            </a:r>
            <a:r>
              <a:rPr lang="en-ZA" dirty="0"/>
              <a:t>, </a:t>
            </a:r>
            <a:r>
              <a:rPr lang="en-ZA" dirty="0" err="1"/>
              <a:t>fonction</a:t>
            </a:r>
            <a:r>
              <a:rPr lang="en-ZA" dirty="0"/>
              <a:t>, service </a:t>
            </a:r>
            <a:r>
              <a:rPr lang="en-ZA" dirty="0" err="1"/>
              <a:t>ou</a:t>
            </a:r>
            <a:r>
              <a:rPr lang="en-ZA" dirty="0"/>
              <a:t> </a:t>
            </a:r>
            <a:r>
              <a:rPr lang="en-ZA" dirty="0" err="1"/>
              <a:t>équipe</a:t>
            </a:r>
            <a:r>
              <a:rPr lang="en-ZA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250298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487" y="1808309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5" y="1808309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Types </a:t>
            </a:r>
            <a:r>
              <a:rPr lang="en-ZA" dirty="0" err="1"/>
              <a:t>d’objectifs</a:t>
            </a:r>
            <a:r>
              <a:rPr lang="en-ZA" dirty="0"/>
              <a:t> clients
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8" y="354351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 de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6134" y="354351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 </a:t>
            </a:r>
            <a:r>
              <a:rPr lang="en-GB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rapide</a:t>
            </a:r>
            <a:r>
              <a:rPr lang="en-GB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fiable</a:t>
            </a:r>
            <a:r>
              <a:rPr lang="en-GB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GB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Disponibilité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517" y="356481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45720" rIns="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  <a:p>
            <a:pPr lvl="0" algn="ctr" defTabSz="914400">
              <a:defRPr/>
            </a:pPr>
            <a:r>
              <a:rPr lang="en-GB" sz="1050" dirty="0">
                <a:solidFill>
                  <a:srgbClr val="FFFFFF"/>
                </a:solidFill>
                <a:latin typeface="Arial"/>
                <a:cs typeface="Arial"/>
              </a:rPr>
              <a:t>Association
/
Conseiller de </a:t>
            </a:r>
            <a:r>
              <a:rPr lang="en-GB" sz="1050" dirty="0" err="1">
                <a:solidFill>
                  <a:srgbClr val="FFFFFF"/>
                </a:solidFill>
                <a:latin typeface="Arial"/>
                <a:cs typeface="Arial"/>
              </a:rPr>
              <a:t>confiance</a:t>
            </a:r>
            <a:endParaRPr lang="en-GB" sz="105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257" y="354351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Prix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 Box 19">
            <a:extLst>
              <a:ext uri="{FF2B5EF4-FFF2-40B4-BE49-F238E27FC236}">
                <a16:creationId xmlns:a16="http://schemas.microsoft.com/office/drawing/2014/main" id="{344CB50F-27D4-4A3F-ACA5-D74234CD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5337" y="1808309"/>
            <a:ext cx="2027300" cy="4500000"/>
          </a:xfrm>
          <a:prstGeom prst="rect">
            <a:avLst/>
          </a:prstGeom>
          <a:solidFill>
            <a:srgbClr val="005687">
              <a:alpha val="37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8379" y="354351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lvl="0" algn="ctr" defTabSz="914400">
              <a:defRPr/>
            </a:pP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et </a:t>
            </a:r>
            <a:r>
              <a:rPr lang="en-ZA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fonctionnalité</a:t>
            </a: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val 17">
            <a:extLst>
              <a:ext uri="{FF2B5EF4-FFF2-40B4-BE49-F238E27FC236}">
                <a16:creationId xmlns:a16="http://schemas.microsoft.com/office/drawing/2014/main" id="{222A6CC4-C805-4870-A8BF-F3420FA4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9668" y="3596508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C6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Meilleure</a:t>
            </a: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marque sur le </a:t>
            </a:r>
            <a:r>
              <a:rPr lang="en-ZA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CB27C681-A716-43E8-A674-24D62A076A01}"/>
              </a:ext>
            </a:extLst>
          </p:cNvPr>
          <p:cNvSpPr txBox="1"/>
          <p:nvPr/>
        </p:nvSpPr>
        <p:spPr>
          <a:xfrm>
            <a:off x="7824053" y="6481504"/>
            <a:ext cx="4220463" cy="364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 algn="ctr" defTabSz="914400">
              <a:spcBef>
                <a:spcPts val="100"/>
              </a:spcBef>
              <a:defRPr/>
            </a:pPr>
            <a:r>
              <a:rPr lang="en-ZA" sz="1100" dirty="0">
                <a:solidFill>
                  <a:srgbClr val="0356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: </a:t>
            </a:r>
            <a:r>
              <a:rPr lang="en-ZA" sz="1100" dirty="0" err="1">
                <a:solidFill>
                  <a:srgbClr val="0356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Adapté</a:t>
            </a:r>
            <a:r>
              <a:rPr lang="en-ZA" sz="1100" dirty="0">
                <a:solidFill>
                  <a:srgbClr val="0356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The Balanced Scorecard (Kaplan &amp; Norton)
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0356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8D93519-B121-48C0-890E-0A829C3A6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4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  <p:bldP spid="85" grpId="0" animBg="1"/>
      <p:bldP spid="86" grpId="0" animBg="1"/>
      <p:bldP spid="87" grpId="0" animBg="1"/>
      <p:bldP spid="88" grpId="0" animBg="1"/>
      <p:bldP spid="96" grpId="0" animBg="1"/>
      <p:bldP spid="97" grpId="0" animBg="1"/>
      <p:bldP spid="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14F4-9D9B-4084-896D-299725D98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369" y="2636837"/>
            <a:ext cx="10785231" cy="792163"/>
          </a:xfrm>
        </p:spPr>
        <p:txBody>
          <a:bodyPr/>
          <a:lstStyle/>
          <a:p>
            <a:r>
              <a:rPr lang="en-ZA" dirty="0" err="1"/>
              <a:t>Exemples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4191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2225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123" y="1828343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Activité</a:t>
            </a:r>
            <a:r>
              <a:rPr lang="en-ZA" dirty="0"/>
              <a:t> </a:t>
            </a:r>
            <a:r>
              <a:rPr lang="en-ZA" dirty="0" err="1"/>
              <a:t>globale</a:t>
            </a:r>
            <a:endParaRPr lang="en-ZA" dirty="0"/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5147" y="3019586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 </a:t>
            </a:r>
            <a:r>
              <a:rPr lang="en-ZA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cohérente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855" y="299914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Compétitif</a:t>
            </a:r>
            <a:r>
              <a:rPr lang="en-ZA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ZA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l’échelle</a:t>
            </a:r>
            <a:r>
              <a:rPr lang="en-ZA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mondiale</a:t>
            </a:r>
            <a:endParaRPr lang="en-ZA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6286" y="304627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algn="ctr"/>
            <a:r>
              <a:rPr lang="en-ZA" sz="1067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Partenaire</a:t>
            </a:r>
            <a:r>
              <a:rPr lang="en-ZA" sz="106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ZA" sz="1067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confiance</a:t>
            </a:r>
            <a:r>
              <a:rPr lang="en-ZA" sz="106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915" y="4444118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 Box 18">
            <a:extLst>
              <a:ext uri="{FF2B5EF4-FFF2-40B4-BE49-F238E27FC236}">
                <a16:creationId xmlns:a16="http://schemas.microsoft.com/office/drawing/2014/main" id="{AB35CB20-15C5-401E-BCF3-21749783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467" y="4461167"/>
            <a:ext cx="449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Prix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 Box 18">
            <a:extLst>
              <a:ext uri="{FF2B5EF4-FFF2-40B4-BE49-F238E27FC236}">
                <a16:creationId xmlns:a16="http://schemas.microsoft.com/office/drawing/2014/main" id="{0DDC9A67-48B2-44DD-A740-32434411F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654" y="4496336"/>
            <a:ext cx="16594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/ </a:t>
            </a: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Fonctionnalité</a:t>
            </a: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717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ZA" sz="106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 </a:t>
            </a:r>
            <a:r>
              <a:rPr lang="en-ZA" sz="1067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complètes</a:t>
            </a:r>
            <a:r>
              <a:rPr lang="en-ZA" sz="106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B771DDE7-2BF3-EF48-A2FB-32D6ECCCF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97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3265" y="1912981"/>
            <a:ext cx="2574477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0600" y="1912981"/>
            <a:ext cx="2573842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Activité</a:t>
            </a:r>
            <a:r>
              <a:rPr lang="en-ZA" dirty="0"/>
              <a:t> </a:t>
            </a:r>
            <a:r>
              <a:rPr lang="en-ZA" dirty="0" err="1"/>
              <a:t>globale</a:t>
            </a:r>
            <a:r>
              <a:rPr lang="en-ZA" dirty="0"/>
              <a:t> 2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4749" y="3082970"/>
            <a:ext cx="2314725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Répondre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systématiquement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aux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convenues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 les clients (dans les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engagements)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884" y="310472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45720" rIns="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</a:p>
          <a:p>
            <a:pPr lvl="0" algn="ctr" defTabSz="914400">
              <a:defRPr/>
            </a:pPr>
            <a:r>
              <a:rPr lang="en-GB" sz="1050" dirty="0">
                <a:solidFill>
                  <a:srgbClr val="FFFFFF"/>
                </a:solidFill>
                <a:latin typeface="Arial"/>
                <a:cs typeface="Arial"/>
              </a:rPr>
              <a:t>Des relations </a:t>
            </a:r>
            <a:r>
              <a:rPr lang="en-GB" sz="1050" dirty="0" err="1">
                <a:solidFill>
                  <a:srgbClr val="FFFFFF"/>
                </a:solidFill>
                <a:latin typeface="Arial"/>
                <a:cs typeface="Arial"/>
              </a:rPr>
              <a:t>personnalisées</a:t>
            </a:r>
            <a:r>
              <a:rPr lang="en-GB" sz="10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050" dirty="0" err="1">
                <a:solidFill>
                  <a:srgbClr val="FFFFFF"/>
                </a:solidFill>
                <a:latin typeface="Arial"/>
                <a:cs typeface="Arial"/>
              </a:rPr>
              <a:t>solides</a:t>
            </a:r>
            <a:endParaRPr lang="en-GB" sz="105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790" y="4300310"/>
            <a:ext cx="1471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Livraison
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 Box 19">
            <a:extLst>
              <a:ext uri="{FF2B5EF4-FFF2-40B4-BE49-F238E27FC236}">
                <a16:creationId xmlns:a16="http://schemas.microsoft.com/office/drawing/2014/main" id="{344CB50F-27D4-4A3F-ACA5-D74234CD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565" y="1912981"/>
            <a:ext cx="2574477" cy="4500000"/>
          </a:xfrm>
          <a:prstGeom prst="rect">
            <a:avLst/>
          </a:prstGeom>
          <a:solidFill>
            <a:srgbClr val="005687">
              <a:alpha val="37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</a:p>
        </p:txBody>
      </p:sp>
      <p:sp>
        <p:nvSpPr>
          <p:cNvPr id="89" name="Oval 17">
            <a:extLst>
              <a:ext uri="{FF2B5EF4-FFF2-40B4-BE49-F238E27FC236}">
                <a16:creationId xmlns:a16="http://schemas.microsoft.com/office/drawing/2014/main" id="{222A6CC4-C805-4870-A8BF-F3420FA4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4012" y="310472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Marque de </a:t>
            </a:r>
            <a:r>
              <a:rPr lang="en-ZA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335F3C09-7277-3F44-A225-4C4490717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647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8779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677" y="1828343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Ensemble des </a:t>
            </a:r>
            <a:r>
              <a:rPr lang="en-ZA" dirty="0" err="1"/>
              <a:t>activités</a:t>
            </a:r>
            <a:r>
              <a:rPr lang="en-ZA" dirty="0"/>
              <a:t> - Services 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018" y="3056612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Solide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expérience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avec des clients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similaires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4053" y="308239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Implémentations</a:t>
            </a:r>
            <a:r>
              <a:rPr lang="en-GB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rapides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809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45720" rIns="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GB" sz="1050" dirty="0" err="1">
                <a:solidFill>
                  <a:srgbClr val="FFFFFF"/>
                </a:solidFill>
                <a:latin typeface="Arial"/>
                <a:cs typeface="Arial"/>
              </a:rPr>
              <a:t>Partenariat</a:t>
            </a:r>
            <a:r>
              <a:rPr lang="en-GB" sz="1050" dirty="0">
                <a:solidFill>
                  <a:srgbClr val="FFFFFF"/>
                </a:solidFill>
                <a:latin typeface="Arial"/>
                <a:cs typeface="Arial"/>
              </a:rPr>
              <a:t> à long </a:t>
            </a:r>
            <a:r>
              <a:rPr lang="en-GB" sz="1050" dirty="0" err="1">
                <a:solidFill>
                  <a:srgbClr val="FFFFFF"/>
                </a:solidFill>
                <a:latin typeface="Arial"/>
                <a:cs typeface="Arial"/>
              </a:rPr>
              <a:t>terme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7177" y="4520976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1821" y="4521336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ED95AA9-6F66-6246-80B1-810EB8764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63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5828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726" y="1828343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Chaîne</a:t>
            </a:r>
            <a:r>
              <a:rPr lang="en-ZA" dirty="0"/>
              <a:t> </a:t>
            </a:r>
            <a:r>
              <a:rPr lang="en-ZA" dirty="0" err="1"/>
              <a:t>logistique</a:t>
            </a:r>
            <a:endParaRPr lang="en-ZA" dirty="0"/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698" y="3056612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Cohérent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
Bonne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5624" y="3047046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Approvisionnement</a:t>
            </a:r>
            <a:r>
              <a:rPr lang="en-GB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fiable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2858" y="3069716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lvl="0" algn="ctr" defTabSz="914400">
              <a:defRPr/>
            </a:pPr>
            <a:r>
              <a:rPr lang="en-GB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 de collaboration 
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4655" y="308239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Rapport </a:t>
            </a:r>
            <a:r>
              <a:rPr lang="en-ZA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r>
              <a:rPr lang="en-ZA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-prix
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040" y="4521516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707" y="4521516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 Box 18">
            <a:extLst>
              <a:ext uri="{FF2B5EF4-FFF2-40B4-BE49-F238E27FC236}">
                <a16:creationId xmlns:a16="http://schemas.microsoft.com/office/drawing/2014/main" id="{AB35CB20-15C5-401E-BCF3-21749783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106" y="4521516"/>
            <a:ext cx="449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Prix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BDB98301-FF17-B540-8404-53B507EE4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4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4994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62" y="1828343"/>
            <a:ext cx="8063810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Fonction</a:t>
            </a:r>
            <a:r>
              <a:rPr lang="en-ZA" dirty="0"/>
              <a:t> RH 1
</a:t>
            </a: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2779" y="4521516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910" y="4521515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8">
            <a:extLst>
              <a:ext uri="{FF2B5EF4-FFF2-40B4-BE49-F238E27FC236}">
                <a16:creationId xmlns:a16="http://schemas.microsoft.com/office/drawing/2014/main" id="{9319DE76-2DDB-4812-928D-D866CF5B8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326" y="4521516"/>
            <a:ext cx="6703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8">
            <a:extLst>
              <a:ext uri="{FF2B5EF4-FFF2-40B4-BE49-F238E27FC236}">
                <a16:creationId xmlns:a16="http://schemas.microsoft.com/office/drawing/2014/main" id="{BB6FE7AD-C46F-4C6C-9DEE-D80111E02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7011" y="4534525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C8961249-81CC-4F3E-82DF-9514F89F3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12" y="2614504"/>
            <a:ext cx="1984707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lvl="0" algn="ctr" defTabSz="914400" eaLnBrk="0" hangingPunct="0">
              <a:defRPr/>
            </a:pPr>
            <a:r>
              <a:rPr lang="en-ZA" altLang="en-US" sz="1200" b="1" dirty="0" err="1"/>
              <a:t>Salariés</a:t>
            </a:r>
            <a:endParaRPr kumimoji="0" lang="en-ZA" altLang="en-U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EC0783FB-9674-4205-A1F6-052E067EF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419" y="2614505"/>
            <a:ext cx="7995843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lvl="0" algn="ctr" defTabSz="914400" eaLnBrk="0" hangingPunct="0">
              <a:defRPr/>
            </a:pPr>
            <a:r>
              <a:rPr lang="en-ZA" altLang="en-US" sz="1200" b="1" dirty="0" err="1"/>
              <a:t>Partenaires</a:t>
            </a:r>
            <a:r>
              <a:rPr lang="en-ZA" altLang="en-US" sz="1200" b="1" dirty="0"/>
              <a:t> </a:t>
            </a:r>
            <a:r>
              <a:rPr lang="en-ZA" altLang="en-US" sz="1200" b="1" dirty="0" err="1"/>
              <a:t>commerciaux</a:t>
            </a:r>
            <a:r>
              <a:rPr lang="en-ZA" altLang="en-US" sz="1200" b="1" dirty="0"/>
              <a:t>
</a:t>
            </a:r>
            <a:endParaRPr kumimoji="0" lang="en-ZA" altLang="en-U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0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3259FC0E-FE9B-7E46-A74C-7CB776AD5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82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endroit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travailler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3013" y="3001987"/>
            <a:ext cx="2048221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Politiques et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processus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RH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standardisés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, y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compris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conformité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2024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  <a:p>
            <a:pPr algn="ctr"/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Conseiller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confiance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et coaching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alphabétisation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6487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algn="ctr"/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Information RH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exacte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, opportune et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cohérente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
</a:t>
            </a: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9332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lvl="0" algn="ctr" defTabSz="914400">
              <a:defRPr/>
            </a:pP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Aptitude et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capacité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mettre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œuvre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stratégie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d’entreprise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886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4994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/ Relation
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892" y="1828343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Attributs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GB" sz="2000" dirty="0" err="1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</a:t>
            </a:r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service
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Fonction</a:t>
            </a:r>
            <a:r>
              <a:rPr lang="en-ZA" dirty="0"/>
              <a:t> RH 2
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795" y="307365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Politiques et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processus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services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partagés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normalisés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efficients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efficaces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882" y="303288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Informations</a:t>
            </a:r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commerciales</a:t>
            </a:r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exactes</a:t>
            </a:r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opportunes</a:t>
            </a:r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et </a:t>
            </a:r>
            <a:r>
              <a:rPr lang="en-GB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cohérentes</a:t>
            </a:r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(y </a:t>
            </a:r>
            <a:r>
              <a:rPr lang="en-GB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compris</a:t>
            </a:r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BI)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2024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Des conseils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fiables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pour aider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améliorer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l’entreprise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lang="en-ZA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969" y="307802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algn="ctr"/>
            <a:r>
              <a:rPr lang="en-US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Conformité</a:t>
            </a:r>
            <a:r>
              <a:rPr lang="en-US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aux </a:t>
            </a:r>
            <a:r>
              <a:rPr lang="en-US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normes</a:t>
            </a:r>
            <a:r>
              <a:rPr lang="en-US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lois</a:t>
            </a:r>
            <a:r>
              <a:rPr lang="en-US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et </a:t>
            </a:r>
            <a:r>
              <a:rPr lang="en-US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règlements</a:t>
            </a:r>
            <a:r>
              <a:rPr lang="en-US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
</a:t>
            </a:r>
            <a:endParaRPr lang="en-ZA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929" y="4521515"/>
            <a:ext cx="1124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Prix &amp; </a:t>
            </a: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9464" y="4521513"/>
            <a:ext cx="797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Livraison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ACBD8DDD-E9B2-4B23-8F3A-25E4318FC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3327" y="4521513"/>
            <a:ext cx="14125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defTabSz="914400" eaLnBrk="0" hangingPunct="0">
              <a:defRPr/>
            </a:pPr>
            <a:r>
              <a:rPr lang="en-ZA" altLang="en-US" sz="1200" dirty="0" err="1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r>
              <a:rPr lang="en-ZA" altLang="en-US" sz="1200" dirty="0">
                <a:solidFill>
                  <a:srgbClr val="7677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Livraison
</a:t>
            </a:r>
            <a:endParaRPr kumimoji="0" lang="en-ZA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76777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228B873B-9421-6F44-B218-9119889B9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  <a:defRPr/>
            </a:pPr>
            <a:r>
              <a:rPr lang="en-ZA" sz="1200" b="1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defTabSz="914400">
              <a:spcBef>
                <a:spcPct val="50000"/>
              </a:spcBef>
              <a:defRPr/>
            </a:pP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valeur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 </a:t>
            </a:r>
            <a:r>
              <a:rPr lang="en-US" sz="1100" dirty="0" err="1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veulent-ils</a:t>
            </a:r>
            <a:r>
              <a:rPr lang="en-US" sz="1100" dirty="0">
                <a:solidFill>
                  <a:srgbClr val="0929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nous?
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92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435741"/>
      </p:ext>
    </p:extLst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Custom Design 15">
      <a:dk1>
        <a:srgbClr val="004475"/>
      </a:dk1>
      <a:lt1>
        <a:srgbClr val="FFFFFF"/>
      </a:lt1>
      <a:dk2>
        <a:srgbClr val="EEEFF4"/>
      </a:dk2>
      <a:lt2>
        <a:srgbClr val="2D2015"/>
      </a:lt2>
      <a:accent1>
        <a:srgbClr val="DC214E"/>
      </a:accent1>
      <a:accent2>
        <a:srgbClr val="EF9B14"/>
      </a:accent2>
      <a:accent3>
        <a:srgbClr val="FFFFFF"/>
      </a:accent3>
      <a:accent4>
        <a:srgbClr val="003963"/>
      </a:accent4>
      <a:accent5>
        <a:srgbClr val="EBABB2"/>
      </a:accent5>
      <a:accent6>
        <a:srgbClr val="D98C11"/>
      </a:accent6>
      <a:hlink>
        <a:srgbClr val="009241"/>
      </a:hlink>
      <a:folHlink>
        <a:srgbClr val="004475"/>
      </a:folHlink>
    </a:clrScheme>
    <a:fontScheme name="Custom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D32929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6ACAC"/>
        </a:accent5>
        <a:accent6>
          <a:srgbClr val="81552A"/>
        </a:accent6>
        <a:hlink>
          <a:srgbClr val="B9A24D"/>
        </a:hlink>
        <a:folHlink>
          <a:srgbClr val="00267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66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B8CAAA"/>
        </a:accent5>
        <a:accent6>
          <a:srgbClr val="81552A"/>
        </a:accent6>
        <a:hlink>
          <a:srgbClr val="B9A24D"/>
        </a:hlink>
        <a:folHlink>
          <a:srgbClr val="00267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4475"/>
        </a:dk1>
        <a:lt1>
          <a:srgbClr val="FFFFFF"/>
        </a:lt1>
        <a:dk2>
          <a:srgbClr val="EEEFF4"/>
        </a:dk2>
        <a:lt2>
          <a:srgbClr val="2D2015"/>
        </a:lt2>
        <a:accent1>
          <a:srgbClr val="DC214E"/>
        </a:accent1>
        <a:accent2>
          <a:srgbClr val="EF9B14"/>
        </a:accent2>
        <a:accent3>
          <a:srgbClr val="FFFFFF"/>
        </a:accent3>
        <a:accent4>
          <a:srgbClr val="003963"/>
        </a:accent4>
        <a:accent5>
          <a:srgbClr val="EBABB2"/>
        </a:accent5>
        <a:accent6>
          <a:srgbClr val="D98C11"/>
        </a:accent6>
        <a:hlink>
          <a:srgbClr val="009241"/>
        </a:hlink>
        <a:folHlink>
          <a:srgbClr val="00447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Custom Design">
  <a:themeElements>
    <a:clrScheme name="Custom Design 15">
      <a:dk1>
        <a:srgbClr val="004475"/>
      </a:dk1>
      <a:lt1>
        <a:srgbClr val="FFFFFF"/>
      </a:lt1>
      <a:dk2>
        <a:srgbClr val="EEEFF4"/>
      </a:dk2>
      <a:lt2>
        <a:srgbClr val="2D2015"/>
      </a:lt2>
      <a:accent1>
        <a:srgbClr val="DC214E"/>
      </a:accent1>
      <a:accent2>
        <a:srgbClr val="EF9B14"/>
      </a:accent2>
      <a:accent3>
        <a:srgbClr val="FFFFFF"/>
      </a:accent3>
      <a:accent4>
        <a:srgbClr val="003963"/>
      </a:accent4>
      <a:accent5>
        <a:srgbClr val="EBABB2"/>
      </a:accent5>
      <a:accent6>
        <a:srgbClr val="D98C11"/>
      </a:accent6>
      <a:hlink>
        <a:srgbClr val="009241"/>
      </a:hlink>
      <a:folHlink>
        <a:srgbClr val="004475"/>
      </a:folHlink>
    </a:clrScheme>
    <a:fontScheme name="Custom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D32929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6ACAC"/>
        </a:accent5>
        <a:accent6>
          <a:srgbClr val="81552A"/>
        </a:accent6>
        <a:hlink>
          <a:srgbClr val="B9A24D"/>
        </a:hlink>
        <a:folHlink>
          <a:srgbClr val="00267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66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B8CAAA"/>
        </a:accent5>
        <a:accent6>
          <a:srgbClr val="81552A"/>
        </a:accent6>
        <a:hlink>
          <a:srgbClr val="B9A24D"/>
        </a:hlink>
        <a:folHlink>
          <a:srgbClr val="00267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4475"/>
        </a:dk1>
        <a:lt1>
          <a:srgbClr val="FFFFFF"/>
        </a:lt1>
        <a:dk2>
          <a:srgbClr val="EEEFF4"/>
        </a:dk2>
        <a:lt2>
          <a:srgbClr val="2D2015"/>
        </a:lt2>
        <a:accent1>
          <a:srgbClr val="DC214E"/>
        </a:accent1>
        <a:accent2>
          <a:srgbClr val="EF9B14"/>
        </a:accent2>
        <a:accent3>
          <a:srgbClr val="FFFFFF"/>
        </a:accent3>
        <a:accent4>
          <a:srgbClr val="003963"/>
        </a:accent4>
        <a:accent5>
          <a:srgbClr val="EBABB2"/>
        </a:accent5>
        <a:accent6>
          <a:srgbClr val="D98C11"/>
        </a:accent6>
        <a:hlink>
          <a:srgbClr val="009241"/>
        </a:hlink>
        <a:folHlink>
          <a:srgbClr val="00447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efault Design">
  <a:themeElements>
    <a:clrScheme name="5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Default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D352ADE432554C91E4B3CF8F70A47C" ma:contentTypeVersion="13" ma:contentTypeDescription="Create a new document." ma:contentTypeScope="" ma:versionID="d4ea62d7619fef33a8da073c582dd422">
  <xsd:schema xmlns:xsd="http://www.w3.org/2001/XMLSchema" xmlns:xs="http://www.w3.org/2001/XMLSchema" xmlns:p="http://schemas.microsoft.com/office/2006/metadata/properties" xmlns:ns2="b81fb74e-cbfd-4a8e-ac89-a61d04a44e77" xmlns:ns3="3bc43567-c0e3-42ca-b564-e28164f7fa9b" targetNamespace="http://schemas.microsoft.com/office/2006/metadata/properties" ma:root="true" ma:fieldsID="72eba18d2fa5bbfb45a521e48bb02f0c" ns2:_="" ns3:_="">
    <xsd:import namespace="b81fb74e-cbfd-4a8e-ac89-a61d04a44e77"/>
    <xsd:import namespace="3bc43567-c0e3-42ca-b564-e28164f7fa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1fb74e-cbfd-4a8e-ac89-a61d04a44e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c43567-c0e3-42ca-b564-e28164f7fa9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bc43567-c0e3-42ca-b564-e28164f7fa9b">
      <UserInfo>
        <DisplayName>Darren Arbuckle</DisplayName>
        <AccountId>32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C1408B-E441-4DE7-B686-61C41F831399}">
  <ds:schemaRefs>
    <ds:schemaRef ds:uri="3bc43567-c0e3-42ca-b564-e28164f7fa9b"/>
    <ds:schemaRef ds:uri="b81fb74e-cbfd-4a8e-ac89-a61d04a44e7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6C3FD44-C089-4BB3-903B-603AB64A2CBC}">
  <ds:schemaRefs>
    <ds:schemaRef ds:uri="3bc43567-c0e3-42ca-b564-e28164f7fa9b"/>
    <ds:schemaRef ds:uri="http://schemas.microsoft.com/office/2006/metadata/properties"/>
    <ds:schemaRef ds:uri="http://www.w3.org/XML/1998/namespace"/>
    <ds:schemaRef ds:uri="b81fb74e-cbfd-4a8e-ac89-a61d04a44e77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3213227-8A53-4C07-8665-6014553455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1601</TotalTime>
  <Words>943</Words>
  <Application>Microsoft Office PowerPoint</Application>
  <PresentationFormat>Widescreen</PresentationFormat>
  <Paragraphs>214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Arial Narrow</vt:lpstr>
      <vt:lpstr>Calibri</vt:lpstr>
      <vt:lpstr>Comic Sans MS</vt:lpstr>
      <vt:lpstr>Courier New</vt:lpstr>
      <vt:lpstr>Source Sans Pro</vt:lpstr>
      <vt:lpstr>Verdana</vt:lpstr>
      <vt:lpstr>4_Custom Design</vt:lpstr>
      <vt:lpstr>6_Custom Design</vt:lpstr>
      <vt:lpstr>5_Default Design</vt:lpstr>
      <vt:lpstr>Directive</vt:lpstr>
      <vt:lpstr>Types d’objectifs clients
</vt:lpstr>
      <vt:lpstr>Exemples</vt:lpstr>
      <vt:lpstr>Activité globale</vt:lpstr>
      <vt:lpstr>Activité globale 2</vt:lpstr>
      <vt:lpstr>Ensemble des activités - Services </vt:lpstr>
      <vt:lpstr>Chaîne logistique</vt:lpstr>
      <vt:lpstr>Fonction RH 1
</vt:lpstr>
      <vt:lpstr>Fonction RH 2
</vt:lpstr>
      <vt:lpstr>Département des finances</vt:lpstr>
      <vt:lpstr>Audit Interne</vt:lpstr>
      <vt:lpstr>Services partagés</vt:lpstr>
      <vt:lpstr>Département Marketing</vt:lpstr>
      <vt:lpstr>Service informatique</vt:lpstr>
      <vt:lpstr>Modèle</vt:lpstr>
      <vt:lpstr>Modèle d’objectif client</vt:lpstr>
      <vt:lpstr>Copiez le modèle sous cette page et complétez-le pour votre unité commerciale, fonction, service ou équipe
</vt:lpstr>
    </vt:vector>
  </TitlesOfParts>
  <Manager/>
  <Company>Miranda Capellino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Miranda Capellino</dc:creator>
  <cp:keywords/>
  <dc:description/>
  <cp:lastModifiedBy>Roger Knocker</cp:lastModifiedBy>
  <cp:revision>18</cp:revision>
  <dcterms:created xsi:type="dcterms:W3CDTF">2019-09-16T13:28:56Z</dcterms:created>
  <dcterms:modified xsi:type="dcterms:W3CDTF">2021-11-22T05:26:23Z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0x01010031D352ADE432554C91E4B3CF8F70A47C</vt:lpwstr>
  </property>
</Properties>
</file>