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extended-properties+xml" PartName="/docProps/app.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6"/>
  </p:sldMasterIdLst>
  <p:notesMasterIdLst>
    <p:notesMasterId r:id="rId7"/>
  </p:notesMasterIdLst>
  <p:handoutMasterIdLst>
    <p:handoutMasterId r:id="rId8"/>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Lst>
  <p:sldSz cx="9144000" cy="6858000" type="screen4x3"/>
  <p:notesSz cx="7077075" cy="8520113"/>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clrIdx="0" id="1" initials="RD" lastIdx="24" name="Rich, Daniel">
    <p:extLst>
      <p:ext uri="{19B8F6BF-5375-455C-9EA6-DF929625EA0E}">
        <p15:presenceInfo xmlns:p15="http://schemas.microsoft.com/office/powerpoint/2012/main" providerId="AD" userId="S-1-5-21-669061043-1217007396-5522801-9038"/>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8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autoAdjust="0" sz="20553"/>
    <p:restoredTop autoAdjust="0" sz="69120"/>
  </p:normalViewPr>
  <p:slideViewPr>
    <p:cSldViewPr>
      <p:cViewPr varScale="1">
        <p:scale>
          <a:sx d="100" n="51"/>
          <a:sy d="100" n="51"/>
        </p:scale>
        <p:origin x="1752" y="78"/>
      </p:cViewPr>
      <p:guideLst>
        <p:guide orient="horz" pos="2160"/>
        <p:guide pos="2880"/>
      </p:guideLst>
    </p:cSldViewPr>
  </p:slideViewPr>
  <p:notesTextViewPr>
    <p:cViewPr>
      <p:scale>
        <a:sx d="100" n="100"/>
        <a:sy d="100" n="100"/>
      </p:scale>
      <p:origin x="0" y="0"/>
    </p:cViewPr>
  </p:notesTextViewPr>
  <p:sorterViewPr>
    <p:cViewPr varScale="1">
      <p:scale>
        <a:sx d="100" n="100"/>
        <a:sy d="100" n="100"/>
      </p:scale>
      <p:origin x="0" y="-9330"/>
    </p:cViewPr>
  </p:sorterViewPr>
  <p:gridSpacing cx="76200" cy="76200"/>
</p:viewPr>
</file>

<file path=ppt/_rels/presentation.xml.rels><?xml version="1.0" encoding="UTF-8" standalone="yes"?><Relationships xmlns="http://schemas.openxmlformats.org/package/2006/relationships"><Relationship Id="rId39" Target="slides/slide31.xml" Type="http://schemas.openxmlformats.org/officeDocument/2006/relationships/slide"/><Relationship Id="rId38" Target="slides/slide30.xml" Type="http://schemas.openxmlformats.org/officeDocument/2006/relationships/slide"/><Relationship Id="rId37" Target="slides/slide29.xml" Type="http://schemas.openxmlformats.org/officeDocument/2006/relationships/slide"/><Relationship Id="rId36" Target="slides/slide28.xml" Type="http://schemas.openxmlformats.org/officeDocument/2006/relationships/slide"/><Relationship Id="rId35" Target="slides/slide27.xml" Type="http://schemas.openxmlformats.org/officeDocument/2006/relationships/slide"/><Relationship Id="rId34" Target="slides/slide26.xml" Type="http://schemas.openxmlformats.org/officeDocument/2006/relationships/slide"/><Relationship Id="rId33" Target="slides/slide25.xml" Type="http://schemas.openxmlformats.org/officeDocument/2006/relationships/slide"/><Relationship Id="rId32" Target="slides/slide24.xml" Type="http://schemas.openxmlformats.org/officeDocument/2006/relationships/slide"/><Relationship Id="rId31" Target="slides/slide23.xml" Type="http://schemas.openxmlformats.org/officeDocument/2006/relationships/slide"/><Relationship Id="rId30" Target="slides/slide22.xml" Type="http://schemas.openxmlformats.org/officeDocument/2006/relationships/slide"/><Relationship Id="rId27" Target="slides/slide19.xml" Type="http://schemas.openxmlformats.org/officeDocument/2006/relationships/slide"/><Relationship Id="rId26" Target="slides/slide18.xml" Type="http://schemas.openxmlformats.org/officeDocument/2006/relationships/slide"/><Relationship Id="rId25" Target="slides/slide17.xml" Type="http://schemas.openxmlformats.org/officeDocument/2006/relationships/slide"/><Relationship Id="rId24" Target="slides/slide16.xml" Type="http://schemas.openxmlformats.org/officeDocument/2006/relationships/slide"/><Relationship Id="rId21" Target="slides/slide13.xml" Type="http://schemas.openxmlformats.org/officeDocument/2006/relationships/slide"/><Relationship Id="rId19" Target="slides/slide11.xml" Type="http://schemas.openxmlformats.org/officeDocument/2006/relationships/slide"/><Relationship Id="rId20" Target="slides/slide12.xml" Type="http://schemas.openxmlformats.org/officeDocument/2006/relationships/slide"/><Relationship Id="rId18" Target="slides/slide10.xml" Type="http://schemas.openxmlformats.org/officeDocument/2006/relationships/slide"/><Relationship Id="rId17" Target="slides/slide9.xml" Type="http://schemas.openxmlformats.org/officeDocument/2006/relationships/slide"/><Relationship Id="rId16" Target="slides/slide8.xml" Type="http://schemas.openxmlformats.org/officeDocument/2006/relationships/slide"/><Relationship Id="rId15" Target="slides/slide7.xml" Type="http://schemas.openxmlformats.org/officeDocument/2006/relationships/slide"/><Relationship Id="rId14" Target="slides/slide6.xml" Type="http://schemas.openxmlformats.org/officeDocument/2006/relationships/slide"/><Relationship Id="rId13" Target="slides/slide5.xml" Type="http://schemas.openxmlformats.org/officeDocument/2006/relationships/slide"/><Relationship Id="rId43" Target="slides/slide35.xml" Type="http://schemas.openxmlformats.org/officeDocument/2006/relationships/slide"/><Relationship Id="rId12" Target="slides/slide4.xml" Type="http://schemas.openxmlformats.org/officeDocument/2006/relationships/slide"/><Relationship Id="rId42" Target="slides/slide34.xml" Type="http://schemas.openxmlformats.org/officeDocument/2006/relationships/slide"/><Relationship Id="rId11" Target="slides/slide3.xml" Type="http://schemas.openxmlformats.org/officeDocument/2006/relationships/slide"/><Relationship Id="rId41" Target="slides/slide33.xml" Type="http://schemas.openxmlformats.org/officeDocument/2006/relationships/slide"/><Relationship Id="rId10" Target="slides/slide2.xml" Type="http://schemas.openxmlformats.org/officeDocument/2006/relationships/slide"/><Relationship Id="rId9" Target="slides/slide1.xml" Type="http://schemas.openxmlformats.org/officeDocument/2006/relationships/slide"/><Relationship Id="rId40" Target="slides/slide32.xml" Type="http://schemas.openxmlformats.org/officeDocument/2006/relationships/slide"/><Relationship Id="rId8" Target="handoutMasters/handoutMaster1.xml" Type="http://schemas.openxmlformats.org/officeDocument/2006/relationships/handoutMaster"/><Relationship Id="rId7" Target="notesMasters/notesMaster1.xml" Type="http://schemas.openxmlformats.org/officeDocument/2006/relationships/notesMaster"/><Relationship Id="rId6" Target="slideMasters/slideMaster1.xml" Type="http://schemas.openxmlformats.org/officeDocument/2006/relationships/slideMaster"/><Relationship Id="rId5" Target="commentAuthors.xml" Type="http://schemas.openxmlformats.org/officeDocument/2006/relationships/commentAuthors"/><Relationship Id="rId4" Target="tableStyles.xml" Type="http://schemas.openxmlformats.org/officeDocument/2006/relationships/tableStyles"/><Relationship Id="rId3" Target="presProps.xml" Type="http://schemas.openxmlformats.org/officeDocument/2006/relationships/presProps"/><Relationship Id="rId23" Target="slides/slide15.xml" Type="http://schemas.openxmlformats.org/officeDocument/2006/relationships/slide"/><Relationship Id="rId29" Target="slides/slide21.xml" Type="http://schemas.openxmlformats.org/officeDocument/2006/relationships/slide"/><Relationship Id="rId2" Target="viewProps.xml" Type="http://schemas.openxmlformats.org/officeDocument/2006/relationships/viewProps"/><Relationship Id="rId22" Target="slides/slide14.xml" Type="http://schemas.openxmlformats.org/officeDocument/2006/relationships/slide"/><Relationship Id="rId28" Target="slides/slide20.xml" Type="http://schemas.openxmlformats.org/officeDocument/2006/relationships/slide"/><Relationship Id="rId1" Target="theme/theme3.xml" Type="http://schemas.openxmlformats.org/officeDocument/2006/relationships/theme"/></Relationships>
</file>

<file path=ppt/charts/_rels/chart1.xml.rels><?xml version="1.0" encoding="UTF-8" standalone="yes"?><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<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<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<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<Relationships xmlns="http://schemas.openxmlformats.org/package/2006/relationships"><Relationship Id="rId1" Target="../embeddings/Microsoft_Excel_Worksheet5.xlsx" Type="http://schemas.openxmlformats.org/officeDocument/2006/relationships/package"/></Relationships>
</file>

<file path=ppt/charts/_rels/chart6.xml.rels><?xml version="1.0" encoding="UTF-8" standalone="yes"?><Relationships xmlns="http://schemas.openxmlformats.org/package/2006/relationships"><Relationship Id="rId1" Target="../embeddings/Microsoft_Excel_Worksheet7.xlsx" Type="http://schemas.openxmlformats.org/officeDocument/2006/relationships/package"/></Relationships>
</file>

<file path=ppt/charts/_rels/chart7.xml.rels><?xml version="1.0" encoding="UTF-8" standalone="yes"?><Relationships xmlns="http://schemas.openxmlformats.org/package/2006/relationships"><Relationship Id="rId1" Target="../embeddings/Microsoft_Excel_Worksheet6.xlsx" Type="http://schemas.openxmlformats.org/officeDocument/2006/relationships/package"/></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title>
      <c:tx>
        <c:rich>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r>
              <a:rPr lang="en-US"/>
              <a:t>Race</a:t>
            </a:r>
            <a:r>
              <a:rPr baseline="0" lang="en-US"/>
              <a:t> by School Type</a:t>
            </a:r>
            <a:endParaRPr lang="en-US"/>
          </a:p>
        </c:rich>
      </c:tx>
      <c:overlay val="0"/>
      <c:spPr>
        <a:noFill/>
        <a:ln>
          <a:noFill/>
        </a:ln>
        <a:effectLst/>
      </c:spPr>
      <c:txPr>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Sheet1!$B$1</c:f>
              <c:strCache>
                <c:ptCount val="1"/>
                <c:pt idx="0">
                  <c:v>White</c:v>
                </c:pt>
              </c:strCache>
            </c:strRef>
          </c:tx>
          <c:spPr>
            <a:solidFill>
              <a:srgbClr val="D78029"/>
            </a:solidFill>
            <a:ln>
              <a:noFill/>
            </a:ln>
            <a:effectLst/>
          </c:spPr>
          <c:invertIfNegative val="0"/>
          <c:dPt>
            <c:idx val="0"/>
            <c:invertIfNegative val="0"/>
            <c:bubble3D val="0"/>
            <c:spPr>
              <a:solidFill>
                <a:srgbClr val="D78029"/>
              </a:solidFill>
              <a:ln>
                <a:noFill/>
              </a:ln>
              <a:effectLst/>
            </c:spPr>
            <c:extLst xmlns:c16r2="http://schemas.microsoft.com/office/drawing/2015/06/chart">
              <c:ext xmlns:c16="http://schemas.microsoft.com/office/drawing/2014/chart" uri="{C3380CC4-5D6E-409C-BE32-E72D297353CC}">
                <c16:uniqueId val="{00000001-5920-4BF9-9BE4-F00CCDDF23F9}"/>
              </c:ext>
            </c:extLst>
          </c:dPt>
          <c:dPt>
            <c:idx val="1"/>
            <c:invertIfNegative val="0"/>
            <c:bubble3D val="0"/>
            <c:spPr>
              <a:solidFill>
                <a:srgbClr val="D78029"/>
              </a:solidFill>
              <a:ln>
                <a:noFill/>
              </a:ln>
              <a:effectLst/>
            </c:spPr>
            <c:extLst xmlns:c16r2="http://schemas.microsoft.com/office/drawing/2015/06/chart">
              <c:ext xmlns:c16="http://schemas.microsoft.com/office/drawing/2014/chart" uri="{C3380CC4-5D6E-409C-BE32-E72D297353CC}">
                <c16:uniqueId val="{00000003-5920-4BF9-9BE4-F00CCDDF23F9}"/>
              </c:ext>
            </c:extLst>
          </c:dPt>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Sheet1!$B$2:$B$3</c:f>
              <c:numCache>
                <c:formatCode>0.0%</c:formatCode>
                <c:ptCount val="2"/>
                <c:pt idx="0">
                  <c:v>7.1999999999999995E-2</c:v>
                </c:pt>
                <c:pt idx="1">
                  <c:v>0.65300000000000002</c:v>
                </c:pt>
              </c:numCache>
            </c:numRef>
          </c:val>
          <c:extLst xmlns:c16r2="http://schemas.microsoft.com/office/drawing/2015/06/chart">
            <c:ext xmlns:c16="http://schemas.microsoft.com/office/drawing/2014/chart" uri="{C3380CC4-5D6E-409C-BE32-E72D297353CC}">
              <c16:uniqueId val="{00000004-5920-4BF9-9BE4-F00CCDDF23F9}"/>
            </c:ext>
          </c:extLst>
        </c:ser>
        <c:ser>
          <c:idx val="1"/>
          <c:order val="1"/>
          <c:tx>
            <c:strRef>
              <c:f>Sheet1!$C$1</c:f>
              <c:strCache>
                <c:ptCount val="1"/>
                <c:pt idx="0">
                  <c:v>Black</c:v>
                </c:pt>
              </c:strCache>
            </c:strRef>
          </c:tx>
          <c:spPr>
            <a:solidFill>
              <a:schemeClr val="accent2"/>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Sheet1!$C$2:$C$3</c:f>
              <c:numCache>
                <c:formatCode>0.0%</c:formatCode>
                <c:ptCount val="2"/>
                <c:pt idx="0">
                  <c:v>0.30399999999999999</c:v>
                </c:pt>
                <c:pt idx="1">
                  <c:v>4.2000000000000003E-2</c:v>
                </c:pt>
              </c:numCache>
            </c:numRef>
          </c:val>
          <c:extLst xmlns:c16r2="http://schemas.microsoft.com/office/drawing/2015/06/chart">
            <c:ext xmlns:c16="http://schemas.microsoft.com/office/drawing/2014/chart" uri="{C3380CC4-5D6E-409C-BE32-E72D297353CC}">
              <c16:uniqueId val="{00000005-5920-4BF9-9BE4-F00CCDDF23F9}"/>
            </c:ext>
          </c:extLst>
        </c:ser>
        <c:ser>
          <c:idx val="2"/>
          <c:order val="2"/>
          <c:tx>
            <c:strRef>
              <c:f>Sheet1!$D$1</c:f>
              <c:strCache>
                <c:ptCount val="1"/>
                <c:pt idx="0">
                  <c:v>Asian</c:v>
                </c:pt>
              </c:strCache>
            </c:strRef>
          </c:tx>
          <c:spPr>
            <a:solidFill>
              <a:srgbClr val="7030A0"/>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Sheet1!$D$2:$D$3</c:f>
              <c:numCache>
                <c:formatCode>0.0%</c:formatCode>
                <c:ptCount val="2"/>
                <c:pt idx="0">
                  <c:v>8.0000000000000002E-3</c:v>
                </c:pt>
                <c:pt idx="1">
                  <c:v>0.16800000000000001</c:v>
                </c:pt>
              </c:numCache>
            </c:numRef>
          </c:val>
          <c:extLst xmlns:c16r2="http://schemas.microsoft.com/office/drawing/2015/06/chart">
            <c:ext xmlns:c16="http://schemas.microsoft.com/office/drawing/2014/chart" uri="{C3380CC4-5D6E-409C-BE32-E72D297353CC}">
              <c16:uniqueId val="{00000006-5920-4BF9-9BE4-F00CCDDF23F9}"/>
            </c:ext>
          </c:extLst>
        </c:ser>
        <c:ser>
          <c:idx val="3"/>
          <c:order val="3"/>
          <c:tx>
            <c:strRef>
              <c:f>Sheet1!$E$1</c:f>
              <c:strCache>
                <c:ptCount val="1"/>
                <c:pt idx="0">
                  <c:v>Hispanic</c:v>
                </c:pt>
              </c:strCache>
            </c:strRef>
          </c:tx>
          <c:spPr>
            <a:solidFill>
              <a:srgbClr val="00B050"/>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Sheet1!$E$2:$E$3</c:f>
              <c:numCache>
                <c:formatCode>0.0%</c:formatCode>
                <c:ptCount val="2"/>
                <c:pt idx="0">
                  <c:v>0.59199999999999997</c:v>
                </c:pt>
                <c:pt idx="1">
                  <c:v>0.105</c:v>
                </c:pt>
              </c:numCache>
            </c:numRef>
          </c:val>
          <c:extLst xmlns:c16r2="http://schemas.microsoft.com/office/drawing/2015/06/chart">
            <c:ext xmlns:c16="http://schemas.microsoft.com/office/drawing/2014/chart" uri="{C3380CC4-5D6E-409C-BE32-E72D297353CC}">
              <c16:uniqueId val="{00000007-5920-4BF9-9BE4-F00CCDDF23F9}"/>
            </c:ext>
          </c:extLst>
        </c:ser>
        <c:ser>
          <c:idx val="4"/>
          <c:order val="4"/>
          <c:tx>
            <c:strRef>
              <c:f>Sheet1!$F$1</c:f>
              <c:strCache>
                <c:ptCount val="1"/>
                <c:pt idx="0">
                  <c:v>Other </c:v>
                </c:pt>
              </c:strCache>
            </c:strRef>
          </c:tx>
          <c:spPr>
            <a:solidFill>
              <a:schemeClr val="tx1">
                <a:lumMod val="75000"/>
                <a:lumOff val="25000"/>
              </a:schemeClr>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Sheet1!$F$2:$F$3</c:f>
              <c:numCache>
                <c:formatCode>0.0%</c:formatCode>
                <c:ptCount val="2"/>
                <c:pt idx="0">
                  <c:v>2.4E-2</c:v>
                </c:pt>
                <c:pt idx="1">
                  <c:v>3.2000000000000001E-2</c:v>
                </c:pt>
              </c:numCache>
            </c:numRef>
          </c:val>
          <c:extLst xmlns:c16r2="http://schemas.microsoft.com/office/drawing/2015/06/chart">
            <c:ext xmlns:c16="http://schemas.microsoft.com/office/drawing/2014/chart" uri="{C3380CC4-5D6E-409C-BE32-E72D297353CC}">
              <c16:uniqueId val="{00000008-5920-4BF9-9BE4-F00CCDDF23F9}"/>
            </c:ext>
          </c:extLst>
        </c:ser>
        <c:dLbls>
          <c:showLegendKey val="0"/>
          <c:showVal val="0"/>
          <c:showCatName val="0"/>
          <c:showSerName val="0"/>
          <c:showPercent val="0"/>
          <c:showBubbleSize val="0"/>
        </c:dLbls>
        <c:gapWidth val="100"/>
        <c:axId val="251207528"/>
        <c:axId val="251209096"/>
      </c:barChart>
      <c:catAx>
        <c:axId val="251207528"/>
        <c:scaling>
          <c:orientation val="minMax"/>
        </c:scaling>
        <c:delete val="0"/>
        <c:axPos val="b"/>
        <c:numFmt formatCode="General" sourceLinked="1"/>
        <c:majorTickMark val="out"/>
        <c:minorTickMark val="none"/>
        <c:tickLblPos val="nextTo"/>
        <c:spPr>
          <a:noFill/>
          <a:ln algn="ctr" cap="flat" cmpd="sng" w="9525">
            <a:solidFill>
              <a:schemeClr val="tx1">
                <a:lumMod val="15000"/>
                <a:lumOff val="85000"/>
              </a:schemeClr>
            </a:solidFill>
            <a:round/>
          </a:ln>
          <a:effectLst/>
        </c:spPr>
        <c:txPr>
          <a:bodyPr anchor="ctr" anchorCtr="1" numCol="1" rot="-6000000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crossAx val="251209096"/>
        <c:crosses val="autoZero"/>
        <c:auto val="1"/>
        <c:noMultiLvlLbl val="0"/>
        <c:lblAlgn val="ctr"/>
        <c:lblOffset val="100"/>
      </c:catAx>
      <c:valAx>
        <c:axId val="251209096"/>
        <c:scaling>
          <c:orientation val="minMax"/>
        </c:scaling>
        <c:delete val="0"/>
        <c:axPos val="l"/>
        <c:majorGridlines>
          <c:spPr>
            <a:ln algn="ctr" cap="flat" cmpd="sng" w="9525">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anchor="ctr" anchorCtr="1" numCol="1" rot="-6000000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crossAx val="251207528"/>
        <c:crosses val="autoZero"/>
        <c:crossBetween val="between"/>
      </c:valAx>
      <c:spPr>
        <a:noFill/>
        <a:ln w="25400">
          <a:noFill/>
        </a:ln>
        <a:effectLst/>
      </c:spPr>
    </c:plotArea>
    <c:legend>
      <c:layout>
        <c:manualLayout>
          <c:xMode val="edge"/>
          <c:yMode val="edge"/>
          <c:x val="0.2901907676"/>
          <c:y val="0.92292491"/>
          <c:w val="0.4738412114"/>
          <c:h val="0.0615956352"/>
        </c:manualLayout>
      </c:layout>
      <c:overlay val="0"/>
      <c:spPr>
        <a:noFill/>
        <a:ln>
          <a:noFill/>
        </a:ln>
        <a:effectLst/>
      </c:spPr>
      <c:txPr>
        <a:bodyPr anchor="ctr" anchorCtr="1" numCol="1" rot="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legendPos val="b"/>
    </c:legend>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title>
      <c:tx>
        <c:rich>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r>
              <a:rPr lang="en-US"/>
              <a:t>Primary</a:t>
            </a:r>
            <a:r>
              <a:rPr baseline="0" lang="en-US"/>
              <a:t> Language Spoken in Total Sample</a:t>
            </a:r>
            <a:endParaRPr lang="en-US"/>
          </a:p>
        </c:rich>
      </c:tx>
      <c:overlay val="0"/>
      <c:spPr>
        <a:noFill/>
        <a:ln>
          <a:noFill/>
        </a:ln>
        <a:effectLst/>
      </c:spPr>
      <c:txPr>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Primary Language Spoken</c:v>
                </c:pt>
              </c:strCache>
            </c:strRef>
          </c:tx>
          <c:dPt>
            <c:idx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1779-4867-8F13-F843FE47903D}"/>
              </c:ext>
            </c:extLst>
          </c:dPt>
          <c:dPt>
            <c:idx val="1"/>
            <c:bubble3D val="0"/>
            <c:spPr>
              <a:solidFill>
                <a:srgbClr val="D78029"/>
              </a:solidFill>
              <a:ln>
                <a:noFill/>
              </a:ln>
              <a:effectLst/>
            </c:spPr>
            <c:extLst xmlns:c16r2="http://schemas.microsoft.com/office/drawing/2015/06/chart">
              <c:ext xmlns:c16="http://schemas.microsoft.com/office/drawing/2014/chart" uri="{C3380CC4-5D6E-409C-BE32-E72D297353CC}">
                <c16:uniqueId val="{00000003-1779-4867-8F13-F843FE47903D}"/>
              </c:ext>
            </c:extLst>
          </c:dPt>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algn="ctr" cap="flat" cmpd="sng" w="9525">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English</c:v>
                </c:pt>
                <c:pt idx="1">
                  <c:v>Spanish</c:v>
                </c:pt>
              </c:strCache>
            </c:strRef>
          </c:cat>
          <c:val>
            <c:numRef>
              <c:f>Sheet1!$B$2:$B$3</c:f>
              <c:numCache>
                <c:formatCode>0.0%</c:formatCode>
                <c:ptCount val="2"/>
                <c:pt idx="0">
                  <c:v>0.745</c:v>
                </c:pt>
                <c:pt idx="1">
                  <c:v>0.255</c:v>
                </c:pt>
              </c:numCache>
            </c:numRef>
          </c:val>
          <c:extLst xmlns:c16r2="http://schemas.microsoft.com/office/drawing/2015/06/chart">
            <c:ext xmlns:c16="http://schemas.microsoft.com/office/drawing/2014/chart" uri="{C3380CC4-5D6E-409C-BE32-E72D297353CC}">
              <c16:uniqueId val="{00000004-1779-4867-8F13-F843FE47903D}"/>
            </c:ext>
          </c:extLst>
        </c:ser>
        <c:dLbls>
          <c:showLegendKey val="0"/>
          <c:showVal val="0"/>
          <c:showCatName val="0"/>
          <c:showSerName val="0"/>
          <c:showPercent val="0"/>
          <c:showBubbleSize val="0"/>
          <c:showLeaderLines val="1"/>
        </c:dLbls>
        <c:firstSliceAng val="0"/>
      </c:pieChart>
      <c:spPr>
        <a:noFill/>
        <a:ln>
          <a:noFill/>
        </a:ln>
        <a:effectLst/>
      </c:spPr>
    </c:plotArea>
    <c:legend>
      <c:overlay val="0"/>
      <c:spPr>
        <a:noFill/>
        <a:ln>
          <a:noFill/>
        </a:ln>
        <a:effectLst/>
      </c:spPr>
      <c:txPr>
        <a:bodyPr anchor="ctr" anchorCtr="1" numCol="1" rot="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legendPos val="b"/>
    </c:legend>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title>
      <c:tx>
        <c:rich>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r>
              <a:rPr b="1" baseline="0" dirty="0" lang="en-US"/>
              <a:t>Number of Health Books at Home by School Type</a:t>
            </a:r>
            <a:endParaRPr b="1" dirty="0" lang="en-US"/>
          </a:p>
        </c:rich>
      </c:tx>
      <c:layout>
        <c:manualLayout>
          <c:xMode val="edge"/>
          <c:yMode val="edge"/>
          <c:x val="0.2405611422"/>
          <c:y val="0.0419607405"/>
        </c:manualLayout>
      </c:layout>
      <c:overlay val="0"/>
      <c:spPr>
        <a:noFill/>
        <a:ln>
          <a:noFill/>
        </a:ln>
        <a:effectLst/>
      </c:spPr>
      <c:txPr>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848075768"/>
          <c:y val="0.1559727225"/>
          <c:w val="0.9031442305"/>
          <c:h val="0.6980988237"/>
        </c:manualLayout>
      </c:layout>
      <c:barChart>
        <c:barDir val="col"/>
        <c:grouping val="clustered"/>
        <c:varyColors val="0"/>
        <c:ser>
          <c:idx val="0"/>
          <c:order val="0"/>
          <c:tx>
            <c:strRef>
              <c:f>Sheet1!$B$1</c:f>
              <c:strCache>
                <c:ptCount val="1"/>
                <c:pt idx="0">
                  <c:v>0 Books</c:v>
                </c:pt>
              </c:strCache>
            </c:strRef>
          </c:tx>
          <c:spPr>
            <a:solidFill>
              <a:srgbClr val="D78029"/>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Sheet1!$B$2:$B$3</c:f>
              <c:numCache>
                <c:formatCode>0.0%</c:formatCode>
                <c:ptCount val="2"/>
                <c:pt idx="0">
                  <c:v>0.20799999999999999</c:v>
                </c:pt>
                <c:pt idx="1">
                  <c:v>6.3E-2</c:v>
                </c:pt>
              </c:numCache>
            </c:numRef>
          </c:val>
          <c:extLst xmlns:c16r2="http://schemas.microsoft.com/office/drawing/2015/06/chart">
            <c:ext xmlns:c16="http://schemas.microsoft.com/office/drawing/2014/chart" uri="{C3380CC4-5D6E-409C-BE32-E72D297353CC}">
              <c16:uniqueId val="{00000000-0C7E-47AB-A7F1-BD845F452B24}"/>
            </c:ext>
          </c:extLst>
        </c:ser>
        <c:ser>
          <c:idx val="1"/>
          <c:order val="1"/>
          <c:tx>
            <c:strRef>
              <c:f>Sheet1!$C$1</c:f>
              <c:strCache>
                <c:ptCount val="1"/>
                <c:pt idx="0">
                  <c:v>1 Book</c:v>
                </c:pt>
              </c:strCache>
            </c:strRef>
          </c:tx>
          <c:spPr>
            <a:solidFill>
              <a:schemeClr val="accent4"/>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Sheet1!$C$2:$C$3</c:f>
              <c:numCache>
                <c:formatCode>0.0%</c:formatCode>
                <c:ptCount val="2"/>
                <c:pt idx="0">
                  <c:v>0.184</c:v>
                </c:pt>
                <c:pt idx="1">
                  <c:v>5.2999999999999999E-2</c:v>
                </c:pt>
              </c:numCache>
            </c:numRef>
          </c:val>
          <c:extLst xmlns:c16r2="http://schemas.microsoft.com/office/drawing/2015/06/chart">
            <c:ext xmlns:c16="http://schemas.microsoft.com/office/drawing/2014/chart" uri="{C3380CC4-5D6E-409C-BE32-E72D297353CC}">
              <c16:uniqueId val="{00000001-0C7E-47AB-A7F1-BD845F452B24}"/>
            </c:ext>
          </c:extLst>
        </c:ser>
        <c:ser>
          <c:idx val="2"/>
          <c:order val="2"/>
          <c:tx>
            <c:strRef>
              <c:f>Sheet1!$D$1</c:f>
              <c:strCache>
                <c:ptCount val="1"/>
                <c:pt idx="0">
                  <c:v>2 Books</c:v>
                </c:pt>
              </c:strCache>
            </c:strRef>
          </c:tx>
          <c:spPr>
            <a:solidFill>
              <a:srgbClr val="00B050"/>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Sheet1!$D$2:$D$3</c:f>
              <c:numCache>
                <c:formatCode>0.0%</c:formatCode>
                <c:ptCount val="2"/>
                <c:pt idx="0">
                  <c:v>0.25600000000000001</c:v>
                </c:pt>
                <c:pt idx="1">
                  <c:v>0.13700000000000001</c:v>
                </c:pt>
              </c:numCache>
            </c:numRef>
          </c:val>
          <c:extLst xmlns:c16r2="http://schemas.microsoft.com/office/drawing/2015/06/chart">
            <c:ext xmlns:c16="http://schemas.microsoft.com/office/drawing/2014/chart" uri="{C3380CC4-5D6E-409C-BE32-E72D297353CC}">
              <c16:uniqueId val="{00000002-0C7E-47AB-A7F1-BD845F452B24}"/>
            </c:ext>
          </c:extLst>
        </c:ser>
        <c:ser>
          <c:idx val="3"/>
          <c:order val="3"/>
          <c:tx>
            <c:strRef>
              <c:f>Sheet1!$E$1</c:f>
              <c:strCache>
                <c:ptCount val="1"/>
                <c:pt idx="0">
                  <c:v>3 Books</c:v>
                </c:pt>
              </c:strCache>
            </c:strRef>
          </c:tx>
          <c:spPr>
            <a:solidFill>
              <a:schemeClr val="accent2">
                <a:lumMod val="75000"/>
              </a:schemeClr>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Sheet1!$E$2:$E$3</c:f>
              <c:numCache>
                <c:formatCode>0.0%</c:formatCode>
                <c:ptCount val="2"/>
                <c:pt idx="0">
                  <c:v>0.30399999999999999</c:v>
                </c:pt>
                <c:pt idx="1">
                  <c:v>0.64200000000000002</c:v>
                </c:pt>
              </c:numCache>
            </c:numRef>
          </c:val>
          <c:extLst xmlns:c16r2="http://schemas.microsoft.com/office/drawing/2015/06/chart">
            <c:ext xmlns:c16="http://schemas.microsoft.com/office/drawing/2014/chart" uri="{C3380CC4-5D6E-409C-BE32-E72D297353CC}">
              <c16:uniqueId val="{00000003-0C7E-47AB-A7F1-BD845F452B24}"/>
            </c:ext>
          </c:extLst>
        </c:ser>
        <c:ser>
          <c:idx val="4"/>
          <c:order val="4"/>
          <c:tx>
            <c:strRef>
              <c:f>Sheet1!$F$1</c:f>
              <c:strCache>
                <c:ptCount val="1"/>
                <c:pt idx="0">
                  <c:v>Didn't Know</c:v>
                </c:pt>
              </c:strCache>
            </c:strRef>
          </c:tx>
          <c:spPr>
            <a:solidFill>
              <a:srgbClr val="7030A0"/>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Sheet1!$F$2:$F$3</c:f>
              <c:numCache>
                <c:formatCode>0.0%</c:formatCode>
                <c:ptCount val="2"/>
                <c:pt idx="0">
                  <c:v>4.8000000000000001E-2</c:v>
                </c:pt>
                <c:pt idx="1">
                  <c:v>0.105</c:v>
                </c:pt>
              </c:numCache>
            </c:numRef>
          </c:val>
          <c:extLst xmlns:c16r2="http://schemas.microsoft.com/office/drawing/2015/06/chart">
            <c:ext xmlns:c16="http://schemas.microsoft.com/office/drawing/2014/chart" uri="{C3380CC4-5D6E-409C-BE32-E72D297353CC}">
              <c16:uniqueId val="{00000004-0C7E-47AB-A7F1-BD845F452B24}"/>
            </c:ext>
          </c:extLst>
        </c:ser>
        <c:dLbls>
          <c:showLegendKey val="0"/>
          <c:showVal val="0"/>
          <c:showCatName val="0"/>
          <c:showSerName val="0"/>
          <c:showPercent val="0"/>
          <c:showBubbleSize val="0"/>
        </c:dLbls>
        <c:gapWidth val="219"/>
        <c:overlap val="-27"/>
        <c:axId val="377879672"/>
        <c:axId val="377882416"/>
      </c:barChart>
      <c:catAx>
        <c:axId val="377879672"/>
        <c:scaling>
          <c:orientation val="minMax"/>
        </c:scaling>
        <c:delete val="0"/>
        <c:axPos val="b"/>
        <c:numFmt formatCode="General" sourceLinked="1"/>
        <c:majorTickMark val="none"/>
        <c:minorTickMark val="none"/>
        <c:tickLblPos val="nextTo"/>
        <c:spPr>
          <a:noFill/>
          <a:ln algn="ctr" cap="flat" cmpd="sng" w="9525">
            <a:solidFill>
              <a:schemeClr val="tx1">
                <a:lumMod val="15000"/>
                <a:lumOff val="85000"/>
              </a:schemeClr>
            </a:solidFill>
            <a:round/>
          </a:ln>
          <a:effectLst/>
        </c:spPr>
        <c:txPr>
          <a:bodyPr anchor="ctr" anchorCtr="1" numCol="1" rot="-6000000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crossAx val="377882416"/>
        <c:crosses val="autoZero"/>
        <c:auto val="1"/>
        <c:noMultiLvlLbl val="0"/>
        <c:lblAlgn val="ctr"/>
        <c:lblOffset val="100"/>
      </c:catAx>
      <c:valAx>
        <c:axId val="377882416"/>
        <c:scaling>
          <c:orientation val="minMax"/>
        </c:scaling>
        <c:delete val="0"/>
        <c:axPos val="l"/>
        <c:majorGridlines>
          <c:spPr>
            <a:ln algn="ctr" cap="flat" cmpd="sng" w="9525">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anchor="ctr" anchorCtr="1" numCol="1" rot="-6000000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crossAx val="377879672"/>
        <c:crosses val="autoZero"/>
        <c:crossBetween val="between"/>
      </c:valAx>
      <c:spPr>
        <a:noFill/>
        <a:ln>
          <a:noFill/>
        </a:ln>
        <a:effectLst/>
      </c:spPr>
    </c:plotArea>
    <c:legend>
      <c:layout>
        <c:manualLayout>
          <c:xMode val="edge"/>
          <c:yMode val="edge"/>
          <c:x val="0.2162788182"/>
          <c:y val="0.9059679364"/>
          <c:w val="0.5539286728"/>
          <c:h val="0.0760140455"/>
        </c:manualLayout>
      </c:layout>
      <c:overlay val="0"/>
      <c:spPr>
        <a:noFill/>
        <a:ln>
          <a:noFill/>
        </a:ln>
        <a:effectLst/>
      </c:spPr>
      <c:txPr>
        <a:bodyPr anchor="ctr" anchorCtr="1" numCol="1" rot="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legendPos val="b"/>
    </c:legend>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title>
      <c:tx>
        <c:rich>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r>
              <a:rPr lang="en-US"/>
              <a:t>BMI </a:t>
            </a:r>
            <a:r>
              <a:rPr baseline="0" lang="en-US"/>
              <a:t>Status by School Type</a:t>
            </a:r>
            <a:endParaRPr lang="en-US"/>
          </a:p>
        </c:rich>
      </c:tx>
      <c:overlay val="0"/>
      <c:spPr>
        <a:noFill/>
        <a:ln>
          <a:noFill/>
        </a:ln>
        <a:effectLst/>
      </c:spPr>
      <c:txPr>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856708436"/>
          <c:y val="0.1034903142"/>
          <c:w val="0.8744249456"/>
          <c:h val="0.791296088"/>
        </c:manualLayout>
      </c:layout>
      <c:barChart>
        <c:barDir val="col"/>
        <c:grouping val="clustered"/>
        <c:varyColors val="0"/>
        <c:ser>
          <c:idx val="0"/>
          <c:order val="0"/>
          <c:tx>
            <c:strRef>
              <c:f>Sheet1!$B$1</c:f>
              <c:strCache>
                <c:ptCount val="1"/>
                <c:pt idx="0">
                  <c:v>Underweight</c:v>
                </c:pt>
              </c:strCache>
            </c:strRef>
          </c:tx>
          <c:spPr>
            <a:solidFill>
              <a:srgbClr val="D78029"/>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Sheet1!$B$2:$B$3</c:f>
              <c:numCache>
                <c:formatCode>0.0%</c:formatCode>
                <c:ptCount val="2"/>
                <c:pt idx="0">
                  <c:v>6.4000000000000001E-2</c:v>
                </c:pt>
                <c:pt idx="1">
                  <c:v>3.2000000000000001E-2</c:v>
                </c:pt>
              </c:numCache>
            </c:numRef>
          </c:val>
          <c:extLst xmlns:c16r2="http://schemas.microsoft.com/office/drawing/2015/06/chart">
            <c:ext xmlns:c16="http://schemas.microsoft.com/office/drawing/2014/chart" uri="{C3380CC4-5D6E-409C-BE32-E72D297353CC}">
              <c16:uniqueId val="{00000000-78AA-4FDD-B72F-91F9D3F9F318}"/>
            </c:ext>
          </c:extLst>
        </c:ser>
        <c:ser>
          <c:idx val="1"/>
          <c:order val="1"/>
          <c:tx>
            <c:strRef>
              <c:f>Sheet1!$C$1</c:f>
              <c:strCache>
                <c:ptCount val="1"/>
                <c:pt idx="0">
                  <c:v>Normal</c:v>
                </c:pt>
              </c:strCache>
            </c:strRef>
          </c:tx>
          <c:spPr>
            <a:solidFill>
              <a:srgbClr val="00B050"/>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Sheet1!$C$2:$C$3</c:f>
              <c:numCache>
                <c:formatCode>0.0%</c:formatCode>
                <c:ptCount val="2"/>
                <c:pt idx="0">
                  <c:v>0.51200000000000001</c:v>
                </c:pt>
                <c:pt idx="1">
                  <c:v>0.68400000000000005</c:v>
                </c:pt>
              </c:numCache>
            </c:numRef>
          </c:val>
          <c:extLst xmlns:c16r2="http://schemas.microsoft.com/office/drawing/2015/06/chart">
            <c:ext xmlns:c16="http://schemas.microsoft.com/office/drawing/2014/chart" uri="{C3380CC4-5D6E-409C-BE32-E72D297353CC}">
              <c16:uniqueId val="{00000001-78AA-4FDD-B72F-91F9D3F9F318}"/>
            </c:ext>
          </c:extLst>
        </c:ser>
        <c:ser>
          <c:idx val="2"/>
          <c:order val="2"/>
          <c:tx>
            <c:strRef>
              <c:f>Sheet1!$D$1</c:f>
              <c:strCache>
                <c:ptCount val="1"/>
                <c:pt idx="0">
                  <c:v>Overweight</c:v>
                </c:pt>
              </c:strCache>
            </c:strRef>
          </c:tx>
          <c:spPr>
            <a:solidFill>
              <a:schemeClr val="accent2">
                <a:lumMod val="75000"/>
              </a:schemeClr>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Sheet1!$D$2:$D$3</c:f>
              <c:numCache>
                <c:formatCode>0.0%</c:formatCode>
                <c:ptCount val="2"/>
                <c:pt idx="0">
                  <c:v>0.16800000000000001</c:v>
                </c:pt>
                <c:pt idx="1">
                  <c:v>0.11600000000000001</c:v>
                </c:pt>
              </c:numCache>
            </c:numRef>
          </c:val>
          <c:extLst xmlns:c16r2="http://schemas.microsoft.com/office/drawing/2015/06/chart">
            <c:ext xmlns:c16="http://schemas.microsoft.com/office/drawing/2014/chart" uri="{C3380CC4-5D6E-409C-BE32-E72D297353CC}">
              <c16:uniqueId val="{00000002-78AA-4FDD-B72F-91F9D3F9F318}"/>
            </c:ext>
          </c:extLst>
        </c:ser>
        <c:ser>
          <c:idx val="3"/>
          <c:order val="3"/>
          <c:tx>
            <c:strRef>
              <c:f>Sheet1!$E$1</c:f>
              <c:strCache>
                <c:ptCount val="1"/>
                <c:pt idx="0">
                  <c:v>Obese</c:v>
                </c:pt>
              </c:strCache>
            </c:strRef>
          </c:tx>
          <c:spPr>
            <a:solidFill>
              <a:srgbClr val="7030A0"/>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Sheet1!$E$2:$E$3</c:f>
              <c:numCache>
                <c:formatCode>0.0%</c:formatCode>
                <c:ptCount val="2"/>
                <c:pt idx="0">
                  <c:v>0.25600000000000001</c:v>
                </c:pt>
                <c:pt idx="1">
                  <c:v>0.16800000000000001</c:v>
                </c:pt>
              </c:numCache>
            </c:numRef>
          </c:val>
          <c:extLst xmlns:c16r2="http://schemas.microsoft.com/office/drawing/2015/06/chart">
            <c:ext xmlns:c16="http://schemas.microsoft.com/office/drawing/2014/chart" uri="{C3380CC4-5D6E-409C-BE32-E72D297353CC}">
              <c16:uniqueId val="{00000003-78AA-4FDD-B72F-91F9D3F9F318}"/>
            </c:ext>
          </c:extLst>
        </c:ser>
        <c:dLbls>
          <c:showLegendKey val="0"/>
          <c:showVal val="0"/>
          <c:showCatName val="0"/>
          <c:showSerName val="0"/>
          <c:showPercent val="0"/>
          <c:showBubbleSize val="0"/>
        </c:dLbls>
        <c:gapWidth val="219"/>
        <c:overlap val="-27"/>
        <c:axId val="377882808"/>
        <c:axId val="377883984"/>
      </c:barChart>
      <c:catAx>
        <c:axId val="377882808"/>
        <c:scaling>
          <c:orientation val="minMax"/>
        </c:scaling>
        <c:delete val="0"/>
        <c:axPos val="b"/>
        <c:numFmt formatCode="General" sourceLinked="1"/>
        <c:majorTickMark val="none"/>
        <c:minorTickMark val="none"/>
        <c:tickLblPos val="nextTo"/>
        <c:spPr>
          <a:noFill/>
          <a:ln algn="ctr" cap="flat" cmpd="sng" w="9525">
            <a:solidFill>
              <a:schemeClr val="tx1">
                <a:lumMod val="15000"/>
                <a:lumOff val="85000"/>
              </a:schemeClr>
            </a:solidFill>
            <a:round/>
          </a:ln>
          <a:effectLst/>
        </c:spPr>
        <c:txPr>
          <a:bodyPr anchor="ctr" anchorCtr="1" numCol="1" rot="-6000000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crossAx val="377883984"/>
        <c:crosses val="autoZero"/>
        <c:auto val="1"/>
        <c:noMultiLvlLbl val="0"/>
        <c:lblAlgn val="ctr"/>
        <c:lblOffset val="100"/>
      </c:catAx>
      <c:valAx>
        <c:axId val="377883984"/>
        <c:scaling>
          <c:orientation val="minMax"/>
        </c:scaling>
        <c:delete val="0"/>
        <c:axPos val="l"/>
        <c:majorGridlines>
          <c:spPr>
            <a:ln algn="ctr" cap="flat" cmpd="sng" w="9525">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anchor="ctr" anchorCtr="1" numCol="1" rot="-6000000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crossAx val="377882808"/>
        <c:crosses val="autoZero"/>
        <c:crossBetween val="between"/>
      </c:valAx>
      <c:spPr>
        <a:noFill/>
        <a:ln>
          <a:noFill/>
        </a:ln>
        <a:effectLst/>
      </c:spPr>
    </c:plotArea>
    <c:legend>
      <c:overlay val="0"/>
      <c:spPr>
        <a:noFill/>
        <a:ln>
          <a:noFill/>
        </a:ln>
        <a:effectLst/>
      </c:spPr>
      <c:txPr>
        <a:bodyPr anchor="ctr" anchorCtr="1" numCol="1" rot="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legendPos val="b"/>
    </c:legend>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title>
      <c:tx>
        <c:rich>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r>
              <a:rPr baseline="0" lang="en-US"/>
              <a:t>Parent Education Received from School</a:t>
            </a:r>
            <a:endParaRPr lang="en-US"/>
          </a:p>
        </c:rich>
      </c:tx>
      <c:layout>
        <c:manualLayout>
          <c:xMode val="edge"/>
          <c:yMode val="edge"/>
          <c:x val="0.2365450933"/>
          <c:y val="0.0238095238"/>
        </c:manualLayout>
      </c:layout>
      <c:overlay val="0"/>
      <c:spPr>
        <a:noFill/>
        <a:ln>
          <a:noFill/>
        </a:ln>
        <a:effectLst/>
      </c:spPr>
      <c:txPr>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Sheet1!$B$2:$B$3</c:f>
              <c:numCache>
                <c:formatCode>0.0%</c:formatCode>
                <c:ptCount val="2"/>
                <c:pt idx="0">
                  <c:v>0.56000000000000005</c:v>
                </c:pt>
                <c:pt idx="1">
                  <c:v>0.4</c:v>
                </c:pt>
              </c:numCache>
            </c:numRef>
          </c:val>
          <c:extLst xmlns:c16r2="http://schemas.microsoft.com/office/drawing/2015/06/chart">
            <c:ext xmlns:c16="http://schemas.microsoft.com/office/drawing/2014/chart" uri="{C3380CC4-5D6E-409C-BE32-E72D297353CC}">
              <c16:uniqueId val="{00000000-9061-4D0F-BC57-05FBE10D17B5}"/>
            </c:ext>
          </c:extLst>
        </c:ser>
        <c:ser>
          <c:idx val="1"/>
          <c:order val="1"/>
          <c:tx>
            <c:strRef>
              <c:f>Sheet1!$C$1</c:f>
              <c:strCache>
                <c:ptCount val="1"/>
                <c:pt idx="0">
                  <c:v>No</c:v>
                </c:pt>
              </c:strCache>
            </c:strRef>
          </c:tx>
          <c:spPr>
            <a:solidFill>
              <a:schemeClr val="accent4"/>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Sheet1!$C$2:$C$3</c:f>
              <c:numCache>
                <c:formatCode>0.0%</c:formatCode>
                <c:ptCount val="2"/>
                <c:pt idx="0">
                  <c:v>0.34399999999999997</c:v>
                </c:pt>
                <c:pt idx="1">
                  <c:v>0.53700000000000003</c:v>
                </c:pt>
              </c:numCache>
            </c:numRef>
          </c:val>
          <c:extLst xmlns:c16r2="http://schemas.microsoft.com/office/drawing/2015/06/chart">
            <c:ext xmlns:c16="http://schemas.microsoft.com/office/drawing/2014/chart" uri="{C3380CC4-5D6E-409C-BE32-E72D297353CC}">
              <c16:uniqueId val="{00000001-9061-4D0F-BC57-05FBE10D17B5}"/>
            </c:ext>
          </c:extLst>
        </c:ser>
        <c:ser>
          <c:idx val="2"/>
          <c:order val="2"/>
          <c:tx>
            <c:strRef>
              <c:f>Sheet1!$D$1</c:f>
              <c:strCache>
                <c:ptCount val="1"/>
                <c:pt idx="0">
                  <c:v>Didn't Know</c:v>
                </c:pt>
              </c:strCache>
            </c:strRef>
          </c:tx>
          <c:spPr>
            <a:solidFill>
              <a:srgbClr val="00B050"/>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Sheet1!$D$2:$D$3</c:f>
              <c:numCache>
                <c:formatCode>0.0%</c:formatCode>
                <c:ptCount val="2"/>
                <c:pt idx="0">
                  <c:v>7.1999999999999995E-2</c:v>
                </c:pt>
                <c:pt idx="1">
                  <c:v>6.3E-2</c:v>
                </c:pt>
              </c:numCache>
            </c:numRef>
          </c:val>
          <c:extLst xmlns:c16r2="http://schemas.microsoft.com/office/drawing/2015/06/chart">
            <c:ext xmlns:c16="http://schemas.microsoft.com/office/drawing/2014/chart" uri="{C3380CC4-5D6E-409C-BE32-E72D297353CC}">
              <c16:uniqueId val="{00000002-9061-4D0F-BC57-05FBE10D17B5}"/>
            </c:ext>
          </c:extLst>
        </c:ser>
        <c:ser>
          <c:idx val="3"/>
          <c:order val="3"/>
          <c:tx>
            <c:strRef>
              <c:f>Sheet1!$E$1</c:f>
              <c:strCache>
                <c:ptCount val="1"/>
                <c:pt idx="0">
                  <c:v>Refused</c:v>
                </c:pt>
              </c:strCache>
            </c:strRef>
          </c:tx>
          <c:spPr>
            <a:solidFill>
              <a:schemeClr val="accent2">
                <a:lumMod val="75000"/>
              </a:schemeClr>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Sheet1!$E$2:$E$3</c:f>
              <c:numCache>
                <c:formatCode>0%</c:formatCode>
                <c:ptCount val="2"/>
                <c:pt formatCode="0.00%" idx="0">
                  <c:v>2.4E-2</c:v>
                </c:pt>
                <c:pt idx="1">
                  <c:v>0</c:v>
                </c:pt>
              </c:numCache>
            </c:numRef>
          </c:val>
          <c:extLst xmlns:c16r2="http://schemas.microsoft.com/office/drawing/2015/06/chart">
            <c:ext xmlns:c16="http://schemas.microsoft.com/office/drawing/2014/chart" uri="{C3380CC4-5D6E-409C-BE32-E72D297353CC}">
              <c16:uniqueId val="{00000003-9061-4D0F-BC57-05FBE10D17B5}"/>
            </c:ext>
          </c:extLst>
        </c:ser>
        <c:dLbls>
          <c:showLegendKey val="0"/>
          <c:showVal val="0"/>
          <c:showCatName val="0"/>
          <c:showSerName val="0"/>
          <c:showPercent val="0"/>
          <c:showBubbleSize val="0"/>
        </c:dLbls>
        <c:gapWidth val="219"/>
        <c:overlap val="-27"/>
        <c:axId val="377880456"/>
        <c:axId val="377884376"/>
      </c:barChart>
      <c:catAx>
        <c:axId val="377880456"/>
        <c:scaling>
          <c:orientation val="minMax"/>
        </c:scaling>
        <c:delete val="0"/>
        <c:axPos val="b"/>
        <c:numFmt formatCode="General" sourceLinked="1"/>
        <c:majorTickMark val="none"/>
        <c:minorTickMark val="none"/>
        <c:tickLblPos val="nextTo"/>
        <c:spPr>
          <a:noFill/>
          <a:ln algn="ctr" cap="flat" cmpd="sng" w="9525">
            <a:solidFill>
              <a:schemeClr val="tx1">
                <a:lumMod val="15000"/>
                <a:lumOff val="85000"/>
              </a:schemeClr>
            </a:solidFill>
            <a:round/>
          </a:ln>
          <a:effectLst/>
        </c:spPr>
        <c:txPr>
          <a:bodyPr anchor="ctr" anchorCtr="1" numCol="1" rot="-6000000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crossAx val="377884376"/>
        <c:crosses val="autoZero"/>
        <c:auto val="1"/>
        <c:noMultiLvlLbl val="0"/>
        <c:lblAlgn val="ctr"/>
        <c:lblOffset val="100"/>
      </c:catAx>
      <c:valAx>
        <c:axId val="377884376"/>
        <c:scaling>
          <c:orientation val="minMax"/>
        </c:scaling>
        <c:delete val="0"/>
        <c:axPos val="l"/>
        <c:majorGridlines>
          <c:spPr>
            <a:ln algn="ctr" cap="flat" cmpd="sng" w="9525">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anchor="ctr" anchorCtr="1" numCol="1" rot="-6000000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crossAx val="377880456"/>
        <c:crosses val="autoZero"/>
        <c:crossBetween val="between"/>
      </c:valAx>
      <c:spPr>
        <a:noFill/>
        <a:ln>
          <a:noFill/>
        </a:ln>
        <a:effectLst/>
      </c:spPr>
    </c:plotArea>
    <c:legend>
      <c:overlay val="0"/>
      <c:spPr>
        <a:noFill/>
        <a:ln>
          <a:noFill/>
        </a:ln>
        <a:effectLst/>
      </c:spPr>
      <c:txPr>
        <a:bodyPr anchor="ctr" anchorCtr="1" numCol="1" rot="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legendPos val="b"/>
    </c:legend>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title>
      <c:tx>
        <c:rich>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r>
              <a:rPr lang="en-US"/>
              <a:t>Primary</a:t>
            </a:r>
            <a:r>
              <a:rPr baseline="0" lang="en-US"/>
              <a:t> Health Care Referrals Received </a:t>
            </a:r>
            <a:endParaRPr lang="en-US"/>
          </a:p>
        </c:rich>
      </c:tx>
      <c:overlay val="0"/>
      <c:spPr>
        <a:noFill/>
        <a:ln>
          <a:noFill/>
        </a:ln>
        <a:effectLst/>
      </c:spPr>
      <c:txPr>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rgbClr val="00B050"/>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Sheet1!$B$2:$B$3</c:f>
              <c:numCache>
                <c:formatCode>0.0%</c:formatCode>
                <c:ptCount val="2"/>
                <c:pt idx="0">
                  <c:v>0.38400000000000001</c:v>
                </c:pt>
                <c:pt idx="1">
                  <c:v>0.16800000000000001</c:v>
                </c:pt>
              </c:numCache>
            </c:numRef>
          </c:val>
          <c:extLst xmlns:c16r2="http://schemas.microsoft.com/office/drawing/2015/06/chart">
            <c:ext xmlns:c16="http://schemas.microsoft.com/office/drawing/2014/chart" uri="{C3380CC4-5D6E-409C-BE32-E72D297353CC}">
              <c16:uniqueId val="{00000000-4310-4CD9-A684-C7B72C3D7E58}"/>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Sheet1!$C$2:$C$3</c:f>
              <c:numCache>
                <c:formatCode>0.0%</c:formatCode>
                <c:ptCount val="2"/>
                <c:pt idx="0">
                  <c:v>0.61599999999999999</c:v>
                </c:pt>
                <c:pt idx="1">
                  <c:v>0.77900000000000003</c:v>
                </c:pt>
              </c:numCache>
            </c:numRef>
          </c:val>
          <c:extLst xmlns:c16r2="http://schemas.microsoft.com/office/drawing/2015/06/chart">
            <c:ext xmlns:c16="http://schemas.microsoft.com/office/drawing/2014/chart" uri="{C3380CC4-5D6E-409C-BE32-E72D297353CC}">
              <c16:uniqueId val="{00000001-4310-4CD9-A684-C7B72C3D7E58}"/>
            </c:ext>
          </c:extLst>
        </c:ser>
        <c:dLbls>
          <c:showLegendKey val="0"/>
          <c:showVal val="0"/>
          <c:showCatName val="0"/>
          <c:showSerName val="0"/>
          <c:showPercent val="0"/>
          <c:showBubbleSize val="0"/>
        </c:dLbls>
        <c:gapWidth val="219"/>
        <c:overlap val="-27"/>
        <c:axId val="377885552"/>
        <c:axId val="377882024"/>
      </c:barChart>
      <c:catAx>
        <c:axId val="377885552"/>
        <c:scaling>
          <c:orientation val="minMax"/>
        </c:scaling>
        <c:delete val="0"/>
        <c:axPos val="b"/>
        <c:numFmt formatCode="General" sourceLinked="1"/>
        <c:majorTickMark val="none"/>
        <c:minorTickMark val="none"/>
        <c:tickLblPos val="nextTo"/>
        <c:spPr>
          <a:noFill/>
          <a:ln algn="ctr" cap="flat" cmpd="sng" w="9525">
            <a:solidFill>
              <a:schemeClr val="tx1">
                <a:lumMod val="15000"/>
                <a:lumOff val="85000"/>
              </a:schemeClr>
            </a:solidFill>
            <a:round/>
          </a:ln>
          <a:effectLst/>
        </c:spPr>
        <c:txPr>
          <a:bodyPr anchor="ctr" anchorCtr="1" numCol="1" rot="-6000000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crossAx val="377882024"/>
        <c:crosses val="autoZero"/>
        <c:auto val="1"/>
        <c:noMultiLvlLbl val="0"/>
        <c:lblAlgn val="ctr"/>
        <c:lblOffset val="100"/>
      </c:catAx>
      <c:valAx>
        <c:axId val="377882024"/>
        <c:scaling>
          <c:orientation val="minMax"/>
        </c:scaling>
        <c:delete val="0"/>
        <c:axPos val="l"/>
        <c:majorGridlines>
          <c:spPr>
            <a:ln algn="ctr" cap="flat" cmpd="sng" w="9525">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anchor="ctr" anchorCtr="1" numCol="1" rot="-6000000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crossAx val="377885552"/>
        <c:crosses val="autoZero"/>
        <c:crossBetween val="between"/>
      </c:valAx>
      <c:spPr>
        <a:noFill/>
        <a:ln>
          <a:noFill/>
        </a:ln>
        <a:effectLst/>
      </c:spPr>
    </c:plotArea>
    <c:legend>
      <c:overlay val="0"/>
      <c:spPr>
        <a:noFill/>
        <a:ln>
          <a:noFill/>
        </a:ln>
        <a:effectLst/>
      </c:spPr>
      <c:txPr>
        <a:bodyPr anchor="ctr" anchorCtr="1" numCol="1" rot="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legendPos val="b"/>
    </c:legend>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title>
      <c:tx>
        <c:rich>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r>
              <a:rPr baseline="0" lang="en-US"/>
              <a:t>Health Seeking Behavior by School Type</a:t>
            </a:r>
            <a:endParaRPr lang="en-US"/>
          </a:p>
        </c:rich>
      </c:tx>
      <c:layout>
        <c:manualLayout>
          <c:xMode val="edge"/>
          <c:yMode val="edge"/>
          <c:x val="0.2184291909"/>
          <c:y val="0.0150376433"/>
        </c:manualLayout>
      </c:layout>
      <c:overlay val="0"/>
      <c:spPr>
        <a:noFill/>
        <a:ln>
          <a:noFill/>
        </a:ln>
        <a:effectLst/>
      </c:spPr>
      <c:txPr>
        <a:bodyPr anchor="ctr" anchorCtr="1" numCol="1" rot="0" spcFirstLastPara="1" vert="horz" vertOverflow="ellipsis" wrap="square"/>
        <a:lstStyle/>
        <a:p>
          <a:pPr>
            <a:defRPr b="0" baseline="0" i="0" kern="1200" spc="0" strike="noStrike" sz="1400" u="none">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Low HSB</c:v>
                </c:pt>
              </c:strCache>
            </c:strRef>
          </c:tx>
          <c:spPr>
            <a:solidFill>
              <a:schemeClr val="accent4"/>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Sheet1!$B$2:$B$3</c:f>
              <c:numCache>
                <c:formatCode>0.0%</c:formatCode>
                <c:ptCount val="2"/>
                <c:pt idx="0">
                  <c:v>0.86399999999999999</c:v>
                </c:pt>
                <c:pt idx="1">
                  <c:v>0.88400000000000001</c:v>
                </c:pt>
              </c:numCache>
            </c:numRef>
          </c:val>
          <c:extLst xmlns:c16r2="http://schemas.microsoft.com/office/drawing/2015/06/chart">
            <c:ext xmlns:c16="http://schemas.microsoft.com/office/drawing/2014/chart" uri="{C3380CC4-5D6E-409C-BE32-E72D297353CC}">
              <c16:uniqueId val="{00000000-75B9-4F74-919C-5026D80C21EF}"/>
            </c:ext>
          </c:extLst>
        </c:ser>
        <c:ser>
          <c:idx val="1"/>
          <c:order val="1"/>
          <c:tx>
            <c:strRef>
              <c:f>Sheet1!$C$1</c:f>
              <c:strCache>
                <c:ptCount val="1"/>
                <c:pt idx="0">
                  <c:v>High HSB</c:v>
                </c:pt>
              </c:strCache>
            </c:strRef>
          </c:tx>
          <c:spPr>
            <a:solidFill>
              <a:schemeClr val="accent2">
                <a:lumMod val="75000"/>
              </a:schemeClr>
            </a:solidFill>
            <a:ln>
              <a:noFill/>
            </a:ln>
            <a:effectLst/>
          </c:spPr>
          <c:invertIfNegative val="0"/>
          <c:dLbls>
            <c:spPr>
              <a:noFill/>
              <a:ln>
                <a:noFill/>
              </a:ln>
              <a:effectLst/>
            </c:spPr>
            <c:txPr>
              <a:bodyPr anchor="ctr" anchorCtr="1" bIns="19050" lIns="38100" numCol="1" rIns="38100" rot="0" spcFirstLastPara="1" tIns="19050" vert="horz" vertOverflow="ellipsis" wrap="square">
                <a:spAutoFit/>
              </a:bodyPr>
              <a:lstStyle/>
              <a:p>
                <a:pPr>
                  <a:defRPr b="0" baseline="0" i="0" kern="1200" strike="noStrike" sz="900" u="none">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lgn="ctr" cap="flat" cmpd="sng" w="9525">
                      <a:solidFill>
                        <a:schemeClr val="tx1">
                          <a:lumMod val="35000"/>
                          <a:lumOff val="65000"/>
                        </a:schemeClr>
                      </a:solidFill>
                      <a:round/>
                    </a:ln>
                    <a:effectLst/>
                  </c:spPr>
                </c15:leaderLines>
              </c:ext>
            </c:extLst>
          </c:dLbls>
          <c:cat>
            <c:strRef>
              <c:f>Sheet1!$A$2:$A$3</c:f>
              <c:strCache>
                <c:ptCount val="2"/>
                <c:pt idx="0">
                  <c:v>Head Start</c:v>
                </c:pt>
                <c:pt idx="1">
                  <c:v>Non Head Start</c:v>
                </c:pt>
              </c:strCache>
            </c:strRef>
          </c:cat>
          <c:val>
            <c:numRef>
              <c:f>Sheet1!$C$2:$C$3</c:f>
              <c:numCache>
                <c:formatCode>0.0%</c:formatCode>
                <c:ptCount val="2"/>
                <c:pt idx="0">
                  <c:v>0.13600000000000001</c:v>
                </c:pt>
                <c:pt idx="1">
                  <c:v>0.11600000000000001</c:v>
                </c:pt>
              </c:numCache>
            </c:numRef>
          </c:val>
          <c:extLst xmlns:c16r2="http://schemas.microsoft.com/office/drawing/2015/06/chart">
            <c:ext xmlns:c16="http://schemas.microsoft.com/office/drawing/2014/chart" uri="{C3380CC4-5D6E-409C-BE32-E72D297353CC}">
              <c16:uniqueId val="{00000001-75B9-4F74-919C-5026D80C21EF}"/>
            </c:ext>
          </c:extLst>
        </c:ser>
        <c:dLbls>
          <c:showLegendKey val="0"/>
          <c:showVal val="0"/>
          <c:showCatName val="0"/>
          <c:showSerName val="0"/>
          <c:showPercent val="0"/>
          <c:showBubbleSize val="0"/>
        </c:dLbls>
        <c:gapWidth val="219"/>
        <c:overlap val="-27"/>
        <c:axId val="377886336"/>
        <c:axId val="377881632"/>
      </c:barChart>
      <c:catAx>
        <c:axId val="377886336"/>
        <c:scaling>
          <c:orientation val="minMax"/>
        </c:scaling>
        <c:delete val="0"/>
        <c:axPos val="b"/>
        <c:numFmt formatCode="General" sourceLinked="1"/>
        <c:majorTickMark val="none"/>
        <c:minorTickMark val="none"/>
        <c:tickLblPos val="nextTo"/>
        <c:spPr>
          <a:noFill/>
          <a:ln algn="ctr" cap="flat" cmpd="sng" w="9525">
            <a:solidFill>
              <a:schemeClr val="tx1">
                <a:lumMod val="15000"/>
                <a:lumOff val="85000"/>
              </a:schemeClr>
            </a:solidFill>
            <a:round/>
          </a:ln>
          <a:effectLst/>
        </c:spPr>
        <c:txPr>
          <a:bodyPr anchor="ctr" anchorCtr="1" numCol="1" rot="-6000000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crossAx val="377881632"/>
        <c:crosses val="autoZero"/>
        <c:auto val="1"/>
        <c:noMultiLvlLbl val="0"/>
        <c:lblAlgn val="ctr"/>
        <c:lblOffset val="100"/>
      </c:catAx>
      <c:valAx>
        <c:axId val="377881632"/>
        <c:scaling>
          <c:orientation val="minMax"/>
        </c:scaling>
        <c:delete val="0"/>
        <c:axPos val="l"/>
        <c:majorGridlines>
          <c:spPr>
            <a:ln algn="ctr" cap="flat" cmpd="sng" w="9525">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anchor="ctr" anchorCtr="1" numCol="1" rot="-6000000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crossAx val="377886336"/>
        <c:crosses val="autoZero"/>
        <c:crossBetween val="between"/>
      </c:valAx>
      <c:spPr>
        <a:noFill/>
        <a:ln>
          <a:noFill/>
        </a:ln>
        <a:effectLst/>
      </c:spPr>
    </c:plotArea>
    <c:legend>
      <c:overlay val="0"/>
      <c:spPr>
        <a:noFill/>
        <a:ln>
          <a:noFill/>
        </a:ln>
        <a:effectLst/>
      </c:spPr>
      <c:txPr>
        <a:bodyPr anchor="ctr" anchorCtr="1" numCol="1" rot="0" spcFirstLastPara="1" vert="horz" vertOverflow="ellipsis" wrap="square"/>
        <a:lstStyle/>
        <a:p>
          <a:pPr>
            <a:defRPr b="0" baseline="0" i="0" kern="1200" strike="noStrike" sz="900" u="none">
              <a:solidFill>
                <a:schemeClr val="tx1">
                  <a:lumMod val="65000"/>
                  <a:lumOff val="35000"/>
                </a:schemeClr>
              </a:solidFill>
              <a:latin typeface="+mn-lt"/>
              <a:ea typeface="+mn-ea"/>
              <a:cs typeface="+mn-cs"/>
            </a:defRPr>
          </a:pPr>
          <a:endParaRPr lang="en-US"/>
        </a:p>
      </c:txPr>
      <c:legendPos val="b"/>
    </c:legend>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arget="../theme/theme1.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3" y="1"/>
            <a:ext cx="3066733" cy="427485"/>
          </a:xfrm>
          <a:prstGeom prst="rect">
            <a:avLst/>
          </a:prstGeom>
        </p:spPr>
        <p:txBody>
          <a:bodyPr bIns="46968" lIns="93936" numCol="1" rIns="93936" rtlCol="0" tIns="46968" vert="horz"/>
          <a:lstStyle>
            <a:lvl1pPr algn="l">
              <a:defRPr sz="1200"/>
            </a:lvl1pPr>
          </a:lstStyle>
          <a:p>
            <a:endParaRPr lang="en-US"/>
          </a:p>
        </p:txBody>
      </p:sp>
      <p:sp>
        <p:nvSpPr>
          <p:cNvPr id="3" name="Date Placeholder 2"/>
          <p:cNvSpPr>
            <a:spLocks noGrp="1"/>
          </p:cNvSpPr>
          <p:nvPr>
            <p:ph idx="1" sz="quarter" type="dt"/>
          </p:nvPr>
        </p:nvSpPr>
        <p:spPr>
          <a:xfrm>
            <a:off x="4008708" y="1"/>
            <a:ext cx="3066733" cy="427485"/>
          </a:xfrm>
          <a:prstGeom prst="rect">
            <a:avLst/>
          </a:prstGeom>
        </p:spPr>
        <p:txBody>
          <a:bodyPr bIns="46968" lIns="93936" numCol="1" rIns="93936" rtlCol="0" tIns="46968" vert="horz"/>
          <a:lstStyle>
            <a:lvl1pPr algn="r">
              <a:defRPr sz="1200"/>
            </a:lvl1pPr>
          </a:lstStyle>
          <a:p>
            <a:fld id="{28AE42B5-9F84-4DC6-A068-C5DA8C1825A6}" type="datetimeFigureOut">
              <a:rPr lang="en-US" smtClean="0"/>
              <a:t>10/15/2018</a:t>
            </a:fld>
            <a:endParaRPr lang="en-US"/>
          </a:p>
        </p:txBody>
      </p:sp>
      <p:sp>
        <p:nvSpPr>
          <p:cNvPr id="4" name="Footer Placeholder 3"/>
          <p:cNvSpPr>
            <a:spLocks noGrp="1"/>
          </p:cNvSpPr>
          <p:nvPr>
            <p:ph idx="2" sz="quarter" type="ftr"/>
          </p:nvPr>
        </p:nvSpPr>
        <p:spPr>
          <a:xfrm>
            <a:off x="3" y="8092631"/>
            <a:ext cx="3066733" cy="427485"/>
          </a:xfrm>
          <a:prstGeom prst="rect">
            <a:avLst/>
          </a:prstGeom>
        </p:spPr>
        <p:txBody>
          <a:bodyPr anchor="b" bIns="46968" lIns="93936" numCol="1" rIns="93936" rtlCol="0" tIns="46968" vert="horz"/>
          <a:lstStyle>
            <a:lvl1pPr algn="l">
              <a:defRPr sz="1200"/>
            </a:lvl1pPr>
          </a:lstStyle>
          <a:p>
            <a:endParaRPr lang="en-US"/>
          </a:p>
        </p:txBody>
      </p:sp>
      <p:sp>
        <p:nvSpPr>
          <p:cNvPr id="5" name="Slide Number Placeholder 4"/>
          <p:cNvSpPr>
            <a:spLocks noGrp="1"/>
          </p:cNvSpPr>
          <p:nvPr>
            <p:ph idx="3" sz="quarter" type="sldNum"/>
          </p:nvPr>
        </p:nvSpPr>
        <p:spPr>
          <a:xfrm>
            <a:off x="4008708" y="8092631"/>
            <a:ext cx="3066733" cy="427485"/>
          </a:xfrm>
          <a:prstGeom prst="rect">
            <a:avLst/>
          </a:prstGeom>
        </p:spPr>
        <p:txBody>
          <a:bodyPr anchor="b" bIns="46968" lIns="93936" numCol="1" rIns="93936" rtlCol="0" tIns="46968" vert="horz"/>
          <a:lstStyle>
            <a:lvl1pPr algn="r">
              <a:defRPr sz="1200"/>
            </a:lvl1pPr>
          </a:lstStyle>
          <a:p>
            <a:fld id="{59F113D9-1373-4C33-BF9C-F09B6B02B216}" type="slidenum">
              <a:rPr lang="en-US" smtClean="0"/>
              <a:t>‹#›</a:t>
            </a:fld>
            <a:endParaRPr lang="en-US"/>
          </a:p>
        </p:txBody>
      </p:sp>
    </p:spTree>
    <p:extLst>
      <p:ext uri="{BB962C8B-B14F-4D97-AF65-F5344CB8AC3E}">
        <p14:creationId xmlns:p14="http://schemas.microsoft.com/office/powerpoint/2010/main" val="2073461295"/>
      </p:ext>
    </p:extLst>
  </p:cSld>
  <p:clrMap accent1="accent1" accent2="accent2" accent3="accent3" accent4="accent4" accent5="accent5" accent6="accent6" bg1="lt1" bg2="lt2" folHlink="folHlink" hlink="hlink" tx1="dk1" tx2="dk2"/>
</p:handoutMaster>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3" y="1"/>
            <a:ext cx="3066733" cy="427485"/>
          </a:xfrm>
          <a:prstGeom prst="rect">
            <a:avLst/>
          </a:prstGeom>
        </p:spPr>
        <p:txBody>
          <a:bodyPr bIns="46968" lIns="93936" numCol="1" rIns="93936" rtlCol="0" tIns="46968" vert="horz"/>
          <a:lstStyle>
            <a:lvl1pPr algn="l">
              <a:defRPr sz="1200"/>
            </a:lvl1pPr>
          </a:lstStyle>
          <a:p>
            <a:endParaRPr lang="en-US"/>
          </a:p>
        </p:txBody>
      </p:sp>
      <p:sp>
        <p:nvSpPr>
          <p:cNvPr id="3" name="Date Placeholder 2"/>
          <p:cNvSpPr>
            <a:spLocks noGrp="1"/>
          </p:cNvSpPr>
          <p:nvPr>
            <p:ph idx="1" type="dt"/>
          </p:nvPr>
        </p:nvSpPr>
        <p:spPr>
          <a:xfrm>
            <a:off x="4008708" y="1"/>
            <a:ext cx="3066733" cy="427485"/>
          </a:xfrm>
          <a:prstGeom prst="rect">
            <a:avLst/>
          </a:prstGeom>
        </p:spPr>
        <p:txBody>
          <a:bodyPr bIns="46968" lIns="93936" numCol="1" rIns="93936" rtlCol="0" tIns="46968" vert="horz"/>
          <a:lstStyle>
            <a:lvl1pPr algn="r">
              <a:defRPr sz="1200"/>
            </a:lvl1pPr>
          </a:lstStyle>
          <a:p>
            <a:fld id="{CED1D326-DE43-4BAE-9752-CA6FDA1461C3}" type="datetimeFigureOut">
              <a:rPr lang="en-US" smtClean="0"/>
              <a:t>10/15/2018</a:t>
            </a:fld>
            <a:endParaRPr lang="en-US"/>
          </a:p>
        </p:txBody>
      </p:sp>
      <p:sp>
        <p:nvSpPr>
          <p:cNvPr id="4" name="Slide Image Placeholder 3"/>
          <p:cNvSpPr>
            <a:spLocks noChangeAspect="1" noGrp="1" noRot="1"/>
          </p:cNvSpPr>
          <p:nvPr>
            <p:ph idx="2" type="sldImg"/>
          </p:nvPr>
        </p:nvSpPr>
        <p:spPr>
          <a:xfrm>
            <a:off x="1622425" y="1065213"/>
            <a:ext cx="3832225" cy="2874962"/>
          </a:xfrm>
          <a:prstGeom prst="rect">
            <a:avLst/>
          </a:prstGeom>
          <a:noFill/>
          <a:ln w="12700">
            <a:solidFill>
              <a:prstClr val="black"/>
            </a:solidFill>
          </a:ln>
        </p:spPr>
        <p:txBody>
          <a:bodyPr anchor="ctr" bIns="46968" lIns="93936" numCol="1" rIns="93936" rtlCol="0" tIns="46968" vert="horz"/>
          <a:lstStyle/>
          <a:p>
            <a:endParaRPr lang="en-US"/>
          </a:p>
        </p:txBody>
      </p:sp>
      <p:sp>
        <p:nvSpPr>
          <p:cNvPr id="5" name="Notes Placeholder 4"/>
          <p:cNvSpPr>
            <a:spLocks noGrp="1"/>
          </p:cNvSpPr>
          <p:nvPr>
            <p:ph idx="3" sz="quarter" type="body"/>
          </p:nvPr>
        </p:nvSpPr>
        <p:spPr>
          <a:xfrm>
            <a:off x="707708" y="4100306"/>
            <a:ext cx="5661660" cy="3354795"/>
          </a:xfrm>
          <a:prstGeom prst="rect">
            <a:avLst/>
          </a:prstGeom>
        </p:spPr>
        <p:txBody>
          <a:bodyPr bIns="46968" lIns="93936" numCol="1" rIns="93936" rtlCol="0" tIns="46968"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idx="4" sz="quarter" type="ftr"/>
          </p:nvPr>
        </p:nvSpPr>
        <p:spPr>
          <a:xfrm>
            <a:off x="3" y="8092631"/>
            <a:ext cx="3066733" cy="427485"/>
          </a:xfrm>
          <a:prstGeom prst="rect">
            <a:avLst/>
          </a:prstGeom>
        </p:spPr>
        <p:txBody>
          <a:bodyPr anchor="b" bIns="46968" lIns="93936" numCol="1" rIns="93936" rtlCol="0" tIns="46968" vert="horz"/>
          <a:lstStyle>
            <a:lvl1pPr algn="l">
              <a:defRPr sz="1200"/>
            </a:lvl1pPr>
          </a:lstStyle>
          <a:p>
            <a:endParaRPr lang="en-US"/>
          </a:p>
        </p:txBody>
      </p:sp>
      <p:sp>
        <p:nvSpPr>
          <p:cNvPr id="7" name="Slide Number Placeholder 6"/>
          <p:cNvSpPr>
            <a:spLocks noGrp="1"/>
          </p:cNvSpPr>
          <p:nvPr>
            <p:ph idx="5" sz="quarter" type="sldNum"/>
          </p:nvPr>
        </p:nvSpPr>
        <p:spPr>
          <a:xfrm>
            <a:off x="4008708" y="8092631"/>
            <a:ext cx="3066733" cy="427485"/>
          </a:xfrm>
          <a:prstGeom prst="rect">
            <a:avLst/>
          </a:prstGeom>
        </p:spPr>
        <p:txBody>
          <a:bodyPr anchor="b" bIns="46968" lIns="93936" numCol="1" rIns="93936" rtlCol="0" tIns="46968" vert="horz"/>
          <a:lstStyle>
            <a:lvl1pPr algn="r">
              <a:defRPr sz="1200"/>
            </a:lvl1pPr>
          </a:lstStyle>
          <a:p>
            <a:fld id="{D7E35855-5CD4-451A-9A4F-40BC8980762C}" type="slidenum">
              <a:rPr lang="en-US" smtClean="0"/>
              <a:t>‹#›</a:t>
            </a:fld>
            <a:endParaRPr lang="en-US"/>
          </a:p>
        </p:txBody>
      </p:sp>
    </p:spTree>
    <p:extLst>
      <p:ext uri="{BB962C8B-B14F-4D97-AF65-F5344CB8AC3E}">
        <p14:creationId xmlns:p14="http://schemas.microsoft.com/office/powerpoint/2010/main" val="36570382"/>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2" Target="../slides/slide16.xml" Type="http://schemas.openxmlformats.org/officeDocument/2006/relationships/slide"/><Relationship Id="rId1" Target="../notesMasters/notesMaster1.xml" Type="http://schemas.openxmlformats.org/officeDocument/2006/relationships/notesMaster"/></Relationships>
</file>

<file path=ppt/notesSlides/_rels/notesSlide17.xml.rels><?xml version="1.0" encoding="UTF-8" standalone="yes"?><Relationships xmlns="http://schemas.openxmlformats.org/package/2006/relationships"><Relationship Id="rId2" Target="../slides/slide17.xml" Type="http://schemas.openxmlformats.org/officeDocument/2006/relationships/slide"/><Relationship Id="rId1" Target="../notesMasters/notesMaster1.xml" Type="http://schemas.openxmlformats.org/officeDocument/2006/relationships/notesMaster"/></Relationships>
</file>

<file path=ppt/notesSlides/_rels/notesSlide18.xml.rels><?xml version="1.0" encoding="UTF-8" standalone="yes"?><Relationships xmlns="http://schemas.openxmlformats.org/package/2006/relationships"><Relationship Id="rId2" Target="../slides/slide18.xml" Type="http://schemas.openxmlformats.org/officeDocument/2006/relationships/slide"/><Relationship Id="rId1" Target="../notesMasters/notesMaster1.xml" Type="http://schemas.openxmlformats.org/officeDocument/2006/relationships/notesMaster"/></Relationships>
</file>

<file path=ppt/notesSlides/_rels/notesSlide19.xml.rels><?xml version="1.0" encoding="UTF-8" standalone="yes"?><Relationships xmlns="http://schemas.openxmlformats.org/package/2006/relationships"><Relationship Id="rId2" Target="../slides/slide19.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20.xml.rels><?xml version="1.0" encoding="UTF-8" standalone="yes"?><Relationships xmlns="http://schemas.openxmlformats.org/package/2006/relationships"><Relationship Id="rId2" Target="../slides/slide20.xml" Type="http://schemas.openxmlformats.org/officeDocument/2006/relationships/slide"/><Relationship Id="rId1" Target="../notesMasters/notesMaster1.xml" Type="http://schemas.openxmlformats.org/officeDocument/2006/relationships/notesMaster"/></Relationships>
</file>

<file path=ppt/notesSlides/_rels/notesSlide21.xml.rels><?xml version="1.0" encoding="UTF-8" standalone="yes"?><Relationships xmlns="http://schemas.openxmlformats.org/package/2006/relationships"><Relationship Id="rId2" Target="../slides/slide21.xml" Type="http://schemas.openxmlformats.org/officeDocument/2006/relationships/slide"/><Relationship Id="rId1" Target="../notesMasters/notesMaster1.xml" Type="http://schemas.openxmlformats.org/officeDocument/2006/relationships/notesMaster"/></Relationships>
</file>

<file path=ppt/notesSlides/_rels/notesSlide22.xml.rels><?xml version="1.0" encoding="UTF-8" standalone="yes"?><Relationships xmlns="http://schemas.openxmlformats.org/package/2006/relationships"><Relationship Id="rId2" Target="../slides/slide22.xml" Type="http://schemas.openxmlformats.org/officeDocument/2006/relationships/slide"/><Relationship Id="rId1" Target="../notesMasters/notesMaster1.xml" Type="http://schemas.openxmlformats.org/officeDocument/2006/relationships/notesMaster"/></Relationships>
</file>

<file path=ppt/notesSlides/_rels/notesSlide23.xml.rels><?xml version="1.0" encoding="UTF-8" standalone="yes"?><Relationships xmlns="http://schemas.openxmlformats.org/package/2006/relationships"><Relationship Id="rId2" Target="../slides/slide23.xml" Type="http://schemas.openxmlformats.org/officeDocument/2006/relationships/slide"/><Relationship Id="rId1" Target="../notesMasters/notesMaster1.xml" Type="http://schemas.openxmlformats.org/officeDocument/2006/relationships/notesMaster"/></Relationships>
</file>

<file path=ppt/notesSlides/_rels/notesSlide24.xml.rels><?xml version="1.0" encoding="UTF-8" standalone="yes"?><Relationships xmlns="http://schemas.openxmlformats.org/package/2006/relationships"><Relationship Id="rId2" Target="../slides/slide24.xml" Type="http://schemas.openxmlformats.org/officeDocument/2006/relationships/slide"/><Relationship Id="rId1" Target="../notesMasters/notesMaster1.xml" Type="http://schemas.openxmlformats.org/officeDocument/2006/relationships/notesMaster"/></Relationships>
</file>

<file path=ppt/notesSlides/_rels/notesSlide25.xml.rels><?xml version="1.0" encoding="UTF-8" standalone="yes"?><Relationships xmlns="http://schemas.openxmlformats.org/package/2006/relationships"><Relationship Id="rId2" Target="../slides/slide25.xml" Type="http://schemas.openxmlformats.org/officeDocument/2006/relationships/slide"/><Relationship Id="rId1" Target="../notesMasters/notesMaster1.xml" Type="http://schemas.openxmlformats.org/officeDocument/2006/relationships/notesMaster"/></Relationships>
</file>

<file path=ppt/notesSlides/_rels/notesSlide26.xml.rels><?xml version="1.0" encoding="UTF-8" standalone="yes"?><Relationships xmlns="http://schemas.openxmlformats.org/package/2006/relationships"><Relationship Id="rId2" Target="../slides/slide26.xml" Type="http://schemas.openxmlformats.org/officeDocument/2006/relationships/slide"/><Relationship Id="rId1" Target="../notesMasters/notesMaster1.xml" Type="http://schemas.openxmlformats.org/officeDocument/2006/relationships/notesMaster"/></Relationships>
</file>

<file path=ppt/notesSlides/_rels/notesSlide27.xml.rels><?xml version="1.0" encoding="UTF-8" standalone="yes"?><Relationships xmlns="http://schemas.openxmlformats.org/package/2006/relationships"><Relationship Id="rId2" Target="../slides/slide27.xml" Type="http://schemas.openxmlformats.org/officeDocument/2006/relationships/slide"/><Relationship Id="rId1" Target="../notesMasters/notesMaster1.xml" Type="http://schemas.openxmlformats.org/officeDocument/2006/relationships/notesMaster"/></Relationships>
</file>

<file path=ppt/notesSlides/_rels/notesSlide28.xml.rels><?xml version="1.0" encoding="UTF-8" standalone="yes"?><Relationships xmlns="http://schemas.openxmlformats.org/package/2006/relationships"><Relationship Id="rId2" Target="../slides/slide28.xml" Type="http://schemas.openxmlformats.org/officeDocument/2006/relationships/slide"/><Relationship Id="rId1" Target="../notesMasters/notesMaster1.xml" Type="http://schemas.openxmlformats.org/officeDocument/2006/relationships/notesMaster"/></Relationships>
</file>

<file path=ppt/notesSlides/_rels/notesSlide29.xml.rels><?xml version="1.0" encoding="UTF-8" standalone="yes"?><Relationships xmlns="http://schemas.openxmlformats.org/package/2006/relationships"><Relationship Id="rId2" Target="../slides/slide29.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30.xml.rels><?xml version="1.0" encoding="UTF-8" standalone="yes"?><Relationships xmlns="http://schemas.openxmlformats.org/package/2006/relationships"><Relationship Id="rId2" Target="../slides/slide30.xml" Type="http://schemas.openxmlformats.org/officeDocument/2006/relationships/slide"/><Relationship Id="rId1" Target="../notesMasters/notesMaster1.xml" Type="http://schemas.openxmlformats.org/officeDocument/2006/relationships/notesMaster"/></Relationships>
</file>

<file path=ppt/notesSlides/_rels/notesSlide31.xml.rels><?xml version="1.0" encoding="UTF-8" standalone="yes"?><Relationships xmlns="http://schemas.openxmlformats.org/package/2006/relationships"><Relationship Id="rId2" Target="../slides/slide31.xml" Type="http://schemas.openxmlformats.org/officeDocument/2006/relationships/slide"/><Relationship Id="rId1" Target="../notesMasters/notesMaster1.xml" Type="http://schemas.openxmlformats.org/officeDocument/2006/relationships/notesMaster"/></Relationships>
</file>

<file path=ppt/notesSlides/_rels/notesSlide32.xml.rels><?xml version="1.0" encoding="UTF-8" standalone="yes"?><Relationships xmlns="http://schemas.openxmlformats.org/package/2006/relationships"><Relationship Id="rId2" Target="../slides/slide32.xml" Type="http://schemas.openxmlformats.org/officeDocument/2006/relationships/slide"/><Relationship Id="rId1" Target="../notesMasters/notesMaster1.xml" Type="http://schemas.openxmlformats.org/officeDocument/2006/relationships/notesMaster"/></Relationships>
</file>

<file path=ppt/notesSlides/_rels/notesSlide33.xml.rels><?xml version="1.0" encoding="UTF-8" standalone="yes"?><Relationships xmlns="http://schemas.openxmlformats.org/package/2006/relationships"><Relationship Id="rId2" Target="../slides/slide33.xml" Type="http://schemas.openxmlformats.org/officeDocument/2006/relationships/slide"/><Relationship Id="rId1" Target="../notesMasters/notesMaster1.xml" Type="http://schemas.openxmlformats.org/officeDocument/2006/relationships/notesMaster"/></Relationships>
</file>

<file path=ppt/notesSlides/_rels/notesSlide34.xml.rels><?xml version="1.0" encoding="UTF-8" standalone="yes"?><Relationships xmlns="http://schemas.openxmlformats.org/package/2006/relationships"><Relationship Id="rId2" Target="../slides/slide34.xml" Type="http://schemas.openxmlformats.org/officeDocument/2006/relationships/slide"/><Relationship Id="rId1" Target="../notesMasters/notesMaster1.xml" Type="http://schemas.openxmlformats.org/officeDocument/2006/relationships/notesMaster"/></Relationships>
</file>

<file path=ppt/notesSlides/_rels/notesSlide35.xml.rels><?xml version="1.0" encoding="UTF-8" standalone="yes"?><Relationships xmlns="http://schemas.openxmlformats.org/package/2006/relationships"><Relationship Id="rId2" Target="../slides/slide35.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smtClean="0"/>
              <a:t>Hi,</a:t>
            </a:r>
            <a:r>
              <a:rPr baseline="0" dirty="0" lang="en-US" smtClean="0"/>
              <a:t> my name is </a:t>
            </a:r>
            <a:r>
              <a:rPr baseline="0" dirty="0" err="1" lang="en-US" smtClean="0"/>
              <a:t>Pialee</a:t>
            </a:r>
            <a:r>
              <a:rPr baseline="0" dirty="0" lang="en-US" smtClean="0"/>
              <a:t> Roy. Thank you to everyone for your attendance today. And especially thank you to my advisor:</a:t>
            </a:r>
          </a:p>
          <a:p>
            <a:r>
              <a:rPr baseline="0" dirty="0" lang="en-US" smtClean="0"/>
              <a:t>And committee members, from the public policy department, behavioral health and nutrition, and child development.</a:t>
            </a:r>
          </a:p>
          <a:p>
            <a:endParaRPr baseline="0" dirty="0" lang="en-US" smtClean="0"/>
          </a:p>
          <a:p>
            <a:r>
              <a:rPr baseline="0" dirty="0" lang="en-US" smtClean="0"/>
              <a:t>I wanted to quickly share that from my education and work in child and family policy, I’ve had the opportunity to</a:t>
            </a:r>
          </a:p>
          <a:p>
            <a:r>
              <a:rPr baseline="0" dirty="0" lang="en-US" smtClean="0"/>
              <a:t>Work in head start research which serves low income families, also worked children’s hospitals, </a:t>
            </a:r>
          </a:p>
          <a:p>
            <a:r>
              <a:rPr baseline="0" dirty="0" lang="en-US" smtClean="0"/>
              <a:t>And public health. From these experiences, I became interested in Health/education quality access disparities and consequently </a:t>
            </a:r>
          </a:p>
          <a:p>
            <a:r>
              <a:rPr baseline="0" dirty="0" lang="en-US" smtClean="0"/>
              <a:t>how to improve the related status of children in low income families. </a:t>
            </a:r>
            <a:endParaRPr dirty="0" lang="en-US" smtClean="0"/>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1</a:t>
            </a:fld>
            <a:endParaRPr lang="en-US"/>
          </a:p>
        </p:txBody>
      </p:sp>
    </p:spTree>
    <p:extLst>
      <p:ext uri="{BB962C8B-B14F-4D97-AF65-F5344CB8AC3E}">
        <p14:creationId xmlns:p14="http://schemas.microsoft.com/office/powerpoint/2010/main" val="315708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smtClean="0"/>
              <a:t>Precede was</a:t>
            </a:r>
            <a:r>
              <a:rPr baseline="0" dirty="0" lang="en-US" smtClean="0"/>
              <a:t> developed in the 1970s by Green and colleagues. Proceed was added in the 1990s. Includes the concept of both individual and environmental factors. Suggests that an educational diagnosis is necessary before an intervention can be implemented.</a:t>
            </a:r>
          </a:p>
          <a:p>
            <a:pPr>
              <a:buFont charset="2" panose="05000000000000000000" pitchFamily="2" typeface="Wingdings"/>
              <a:buChar char="§"/>
            </a:pPr>
            <a:r>
              <a:rPr dirty="0" lang="en-US" smtClean="0"/>
              <a:t>In the precede – proceed model, “Predisposing factors include values, knowledge, beliefs, and attitudes that affect  (health seeking) behavior: </a:t>
            </a:r>
          </a:p>
          <a:p>
            <a:pPr>
              <a:buFont charset="2" panose="05000000000000000000" pitchFamily="2" typeface="Wingdings"/>
              <a:buChar char="§"/>
            </a:pPr>
            <a:r>
              <a:rPr dirty="0" lang="en-US" smtClean="0"/>
              <a:t>Reinforcing factors are those that affect whether a person receives negative or positive feedback from a behavior. </a:t>
            </a:r>
          </a:p>
          <a:p>
            <a:pPr>
              <a:buFont charset="2" panose="05000000000000000000" pitchFamily="2" typeface="Wingdings"/>
              <a:buChar char="§"/>
            </a:pPr>
            <a:r>
              <a:rPr dirty="0" lang="en-US" smtClean="0"/>
              <a:t>Finally, enabling factors support a behavior to be performed and include the environment and the skills an individual possesses. Once identified, these factors directly affect behavior…</a:t>
            </a:r>
          </a:p>
          <a:p>
            <a:r>
              <a:rPr dirty="0" lang="en-US" smtClean="0"/>
              <a:t>It is therefore important to identify</a:t>
            </a:r>
            <a:r>
              <a:rPr baseline="0" dirty="0" lang="en-US" smtClean="0"/>
              <a:t> and support </a:t>
            </a:r>
            <a:r>
              <a:rPr dirty="0" lang="en-US" smtClean="0"/>
              <a:t>these factors in health promotion. </a:t>
            </a:r>
          </a:p>
          <a:p>
            <a:r>
              <a:rPr dirty="0" lang="en-US" smtClean="0"/>
              <a:t>The last PRECEDE phase includes administrative and policy planning for the implementation of the developed health promotion program. </a:t>
            </a:r>
          </a:p>
          <a:p>
            <a:r>
              <a:rPr dirty="0" lang="en-US" smtClean="0"/>
              <a:t>The PROCEED component of the model provides a systematic approach to development and implementation of health behavior interventions” </a:t>
            </a:r>
          </a:p>
          <a:p>
            <a:r>
              <a:rPr dirty="0" lang="en-US" smtClean="0"/>
              <a:t>(Castellanos, Downey, Graham-</a:t>
            </a:r>
            <a:r>
              <a:rPr dirty="0" err="1" lang="en-US" smtClean="0"/>
              <a:t>Kresge</a:t>
            </a:r>
            <a:r>
              <a:rPr dirty="0" lang="en-US" smtClean="0"/>
              <a:t>, </a:t>
            </a:r>
            <a:r>
              <a:rPr dirty="0" err="1" lang="en-US" smtClean="0"/>
              <a:t>Yadrick</a:t>
            </a:r>
            <a:r>
              <a:rPr dirty="0" lang="en-US" smtClean="0"/>
              <a:t>, </a:t>
            </a:r>
            <a:r>
              <a:rPr dirty="0" err="1" lang="en-US" smtClean="0"/>
              <a:t>Zoellner</a:t>
            </a:r>
            <a:r>
              <a:rPr dirty="0" lang="en-US" smtClean="0"/>
              <a:t>, and Connell, 2013.). </a:t>
            </a:r>
          </a:p>
          <a:p>
            <a:endParaRPr dirty="0" lang="en-US" smtClean="0"/>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10</a:t>
            </a:fld>
            <a:endParaRPr lang="en-US"/>
          </a:p>
        </p:txBody>
      </p:sp>
    </p:spTree>
    <p:extLst>
      <p:ext uri="{BB962C8B-B14F-4D97-AF65-F5344CB8AC3E}">
        <p14:creationId xmlns:p14="http://schemas.microsoft.com/office/powerpoint/2010/main" val="22155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smtClean="0"/>
              <a:t>Explain logic</a:t>
            </a:r>
            <a:r>
              <a:rPr baseline="0" dirty="0" lang="en-US" smtClean="0"/>
              <a:t> model: dependent variable as outcome variable and independent variables</a:t>
            </a:r>
          </a:p>
          <a:p>
            <a:r>
              <a:rPr baseline="0" dirty="0" lang="en-US" smtClean="0"/>
              <a:t>The inherent characteristics, in blue, include: </a:t>
            </a:r>
          </a:p>
          <a:p>
            <a:r>
              <a:rPr baseline="0" dirty="0" lang="en-US" smtClean="0"/>
              <a:t>The intervening factors, in pink, include:</a:t>
            </a:r>
          </a:p>
          <a:p>
            <a:r>
              <a:rPr baseline="0" dirty="0" lang="en-US" smtClean="0"/>
              <a:t>The health promoting factors or outcomes, in purple include:</a:t>
            </a:r>
          </a:p>
          <a:p>
            <a:r>
              <a:rPr baseline="0" dirty="0" lang="en-US" smtClean="0"/>
              <a:t>The possible intervention point is after a low health literacy score is identified</a:t>
            </a:r>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11</a:t>
            </a:fld>
            <a:endParaRPr lang="en-US"/>
          </a:p>
        </p:txBody>
      </p:sp>
    </p:spTree>
    <p:extLst>
      <p:ext uri="{BB962C8B-B14F-4D97-AF65-F5344CB8AC3E}">
        <p14:creationId xmlns:p14="http://schemas.microsoft.com/office/powerpoint/2010/main" val="158606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12</a:t>
            </a:fld>
            <a:endParaRPr lang="en-US"/>
          </a:p>
        </p:txBody>
      </p:sp>
    </p:spTree>
    <p:extLst>
      <p:ext uri="{BB962C8B-B14F-4D97-AF65-F5344CB8AC3E}">
        <p14:creationId xmlns:p14="http://schemas.microsoft.com/office/powerpoint/2010/main" val="937658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13</a:t>
            </a:fld>
            <a:endParaRPr lang="en-US"/>
          </a:p>
        </p:txBody>
      </p:sp>
    </p:spTree>
    <p:extLst>
      <p:ext uri="{BB962C8B-B14F-4D97-AF65-F5344CB8AC3E}">
        <p14:creationId xmlns:p14="http://schemas.microsoft.com/office/powerpoint/2010/main" val="3819076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smtClean="0"/>
              <a:t>How many high</a:t>
            </a:r>
            <a:r>
              <a:rPr baseline="0" dirty="0" lang="en-US" smtClean="0"/>
              <a:t> quality</a:t>
            </a:r>
            <a:r>
              <a:rPr dirty="0" lang="en-US" smtClean="0"/>
              <a:t> rated programs versus low</a:t>
            </a:r>
            <a:r>
              <a:rPr baseline="0" dirty="0" lang="en-US" smtClean="0"/>
              <a:t> quality</a:t>
            </a:r>
            <a:r>
              <a:rPr dirty="0" lang="en-US" smtClean="0"/>
              <a:t> rated programs are there?</a:t>
            </a:r>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14</a:t>
            </a:fld>
            <a:endParaRPr lang="en-US"/>
          </a:p>
        </p:txBody>
      </p:sp>
    </p:spTree>
    <p:extLst>
      <p:ext uri="{BB962C8B-B14F-4D97-AF65-F5344CB8AC3E}">
        <p14:creationId xmlns:p14="http://schemas.microsoft.com/office/powerpoint/2010/main" val="2716185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smtClean="0"/>
              <a:t>After the initial total,</a:t>
            </a:r>
            <a:r>
              <a:rPr baseline="0" dirty="0" lang="en-US" smtClean="0"/>
              <a:t> some folders of data were tossed out because one parent completed extra folders for other children in their family.</a:t>
            </a:r>
          </a:p>
          <a:p>
            <a:r>
              <a:rPr baseline="0" dirty="0" lang="en-US" smtClean="0"/>
              <a:t>We accepted one set of information per parent.</a:t>
            </a:r>
          </a:p>
          <a:p>
            <a:endParaRPr baseline="0" dirty="0" lang="en-US" smtClean="0"/>
          </a:p>
          <a:p>
            <a:r>
              <a:rPr baseline="0" dirty="0" lang="en-US" smtClean="0"/>
              <a:t>How to know what an effective sample size was…</a:t>
            </a:r>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15</a:t>
            </a:fld>
            <a:endParaRPr lang="en-US"/>
          </a:p>
        </p:txBody>
      </p:sp>
    </p:spTree>
    <p:extLst>
      <p:ext uri="{BB962C8B-B14F-4D97-AF65-F5344CB8AC3E}">
        <p14:creationId xmlns:p14="http://schemas.microsoft.com/office/powerpoint/2010/main" val="112078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16</a:t>
            </a:fld>
            <a:endParaRPr lang="en-US"/>
          </a:p>
        </p:txBody>
      </p:sp>
    </p:spTree>
    <p:extLst>
      <p:ext uri="{BB962C8B-B14F-4D97-AF65-F5344CB8AC3E}">
        <p14:creationId xmlns:p14="http://schemas.microsoft.com/office/powerpoint/2010/main" val="2126256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17</a:t>
            </a:fld>
            <a:endParaRPr lang="en-US"/>
          </a:p>
        </p:txBody>
      </p:sp>
    </p:spTree>
    <p:extLst>
      <p:ext uri="{BB962C8B-B14F-4D97-AF65-F5344CB8AC3E}">
        <p14:creationId xmlns:p14="http://schemas.microsoft.com/office/powerpoint/2010/main" val="1670401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18</a:t>
            </a:fld>
            <a:endParaRPr lang="en-US"/>
          </a:p>
        </p:txBody>
      </p:sp>
    </p:spTree>
    <p:extLst>
      <p:ext uri="{BB962C8B-B14F-4D97-AF65-F5344CB8AC3E}">
        <p14:creationId xmlns:p14="http://schemas.microsoft.com/office/powerpoint/2010/main" val="2433499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19</a:t>
            </a:fld>
            <a:endParaRPr lang="en-US"/>
          </a:p>
        </p:txBody>
      </p:sp>
    </p:spTree>
    <p:extLst>
      <p:ext uri="{BB962C8B-B14F-4D97-AF65-F5344CB8AC3E}">
        <p14:creationId xmlns:p14="http://schemas.microsoft.com/office/powerpoint/2010/main" val="189303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2</a:t>
            </a:fld>
            <a:endParaRPr lang="en-US"/>
          </a:p>
        </p:txBody>
      </p:sp>
    </p:spTree>
    <p:extLst>
      <p:ext uri="{BB962C8B-B14F-4D97-AF65-F5344CB8AC3E}">
        <p14:creationId xmlns:p14="http://schemas.microsoft.com/office/powerpoint/2010/main" val="820290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defTabSz="939363">
              <a:defRPr/>
            </a:pPr>
            <a:r>
              <a:rPr dirty="0" lang="en-US" smtClean="0"/>
              <a:t>Head Start served more minority families including Hispanic (59.2%) or Black (30.4%) families, whereas the majority of Non-Head Start parents were White (65.3%). There were more (16.8%) Asian parent participants among Non-Head Start school type than Head Start (&lt;1%).</a:t>
            </a:r>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20</a:t>
            </a:fld>
            <a:endParaRPr lang="en-US"/>
          </a:p>
        </p:txBody>
      </p:sp>
    </p:spTree>
    <p:extLst>
      <p:ext uri="{BB962C8B-B14F-4D97-AF65-F5344CB8AC3E}">
        <p14:creationId xmlns:p14="http://schemas.microsoft.com/office/powerpoint/2010/main" val="154263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21</a:t>
            </a:fld>
            <a:endParaRPr lang="en-US"/>
          </a:p>
        </p:txBody>
      </p:sp>
    </p:spTree>
    <p:extLst>
      <p:ext uri="{BB962C8B-B14F-4D97-AF65-F5344CB8AC3E}">
        <p14:creationId xmlns:p14="http://schemas.microsoft.com/office/powerpoint/2010/main" val="1779826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smtClean="0"/>
              <a:t>Educational</a:t>
            </a:r>
            <a:r>
              <a:rPr baseline="0" dirty="0" lang="en-US" smtClean="0"/>
              <a:t> Attainment may be confounded with age.</a:t>
            </a:r>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22</a:t>
            </a:fld>
            <a:endParaRPr lang="en-US"/>
          </a:p>
        </p:txBody>
      </p:sp>
    </p:spTree>
    <p:extLst>
      <p:ext uri="{BB962C8B-B14F-4D97-AF65-F5344CB8AC3E}">
        <p14:creationId xmlns:p14="http://schemas.microsoft.com/office/powerpoint/2010/main" val="1353229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a:lnSpc>
                <a:spcPct val="107000"/>
              </a:lnSpc>
              <a:spcAft>
                <a:spcPts val="800"/>
              </a:spcAft>
            </a:pPr>
            <a:r>
              <a:rPr b="1" dirty="0" lang="en-US" smtClean="0">
                <a:latin charset="0" panose="020B0604020202020204" pitchFamily="34" typeface="Arial"/>
                <a:ea charset="0" panose="020F0502020204030204" pitchFamily="34" typeface="Calibri"/>
                <a:cs charset="0" panose="02020603050405020304" pitchFamily="18" typeface="Times New Roman"/>
              </a:rPr>
              <a:t>What does this mean?</a:t>
            </a:r>
          </a:p>
          <a:p>
            <a:pPr>
              <a:lnSpc>
                <a:spcPct val="107000"/>
              </a:lnSpc>
              <a:spcAft>
                <a:spcPts val="800"/>
              </a:spcAft>
            </a:pPr>
            <a:r>
              <a:rPr dirty="0" lang="en-US" smtClean="0">
                <a:latin charset="0" panose="020B0604020202020204" pitchFamily="34" typeface="Arial"/>
                <a:ea charset="0" panose="020F0502020204030204" pitchFamily="34" typeface="Calibri"/>
                <a:cs charset="0" panose="02020603050405020304" pitchFamily="18" typeface="Times New Roman"/>
              </a:rPr>
              <a:t>The findings show a higher proportion of Non-Head Start parents with more health books, a predisposing factor/or</a:t>
            </a:r>
            <a:r>
              <a:rPr baseline="0" dirty="0" lang="en-US" smtClean="0">
                <a:latin charset="0" panose="020B0604020202020204" pitchFamily="34" typeface="Arial"/>
                <a:ea charset="0" panose="020F0502020204030204" pitchFamily="34" typeface="Calibri"/>
                <a:cs charset="0" panose="02020603050405020304" pitchFamily="18" typeface="Times New Roman"/>
              </a:rPr>
              <a:t> </a:t>
            </a:r>
            <a:r>
              <a:rPr dirty="0" lang="en-US" smtClean="0">
                <a:latin charset="0" panose="020B0604020202020204" pitchFamily="34" typeface="Arial"/>
                <a:ea charset="0" panose="020F0502020204030204" pitchFamily="34" typeface="Calibri"/>
                <a:cs charset="0" panose="02020603050405020304" pitchFamily="18" typeface="Times New Roman"/>
              </a:rPr>
              <a:t>resource, at home. They scored better on the nutritional health literacy assessment compared to those parents who had fewer health books at home. This is interesting because it is in line with past research which correlates less word knowledge with those who have fewer books at home. </a:t>
            </a:r>
            <a:r>
              <a:rPr dirty="0" lang="en-US" smtClean="0" sz="1100">
                <a:effectLst/>
                <a:latin charset="0" panose="020B0604020202020204" pitchFamily="34" typeface="Arial"/>
                <a:ea charset="0" panose="020F0502020204030204" pitchFamily="34" typeface="Calibri"/>
                <a:cs charset="0" panose="02020603050405020304" pitchFamily="18" typeface="Times New Roman"/>
              </a:rPr>
              <a:t>(</a:t>
            </a:r>
            <a:r>
              <a:rPr dirty="0" err="1" lang="en-US" smtClean="0" sz="1100">
                <a:effectLst/>
                <a:latin charset="0" panose="020B0604020202020204" pitchFamily="34" typeface="Arial"/>
                <a:ea charset="0" panose="020F0502020204030204" pitchFamily="34" typeface="Calibri"/>
                <a:cs charset="0" panose="02020603050405020304" pitchFamily="18" typeface="Times New Roman"/>
              </a:rPr>
              <a:t>Zigler</a:t>
            </a:r>
            <a:r>
              <a:rPr dirty="0" lang="en-US" smtClean="0" sz="1100">
                <a:effectLst/>
                <a:latin charset="0" panose="020B0604020202020204" pitchFamily="34" typeface="Arial"/>
                <a:ea charset="0" panose="020F0502020204030204" pitchFamily="34" typeface="Calibri"/>
                <a:cs charset="0" panose="02020603050405020304" pitchFamily="18" typeface="Times New Roman"/>
              </a:rPr>
              <a:t> &amp; </a:t>
            </a:r>
            <a:r>
              <a:rPr dirty="0" err="1" lang="en-US" smtClean="0" sz="1100">
                <a:effectLst/>
                <a:latin charset="0" panose="020B0604020202020204" pitchFamily="34" typeface="Arial"/>
                <a:ea charset="0" panose="020F0502020204030204" pitchFamily="34" typeface="Calibri"/>
                <a:cs charset="0" panose="02020603050405020304" pitchFamily="18" typeface="Times New Roman"/>
              </a:rPr>
              <a:t>Styfco</a:t>
            </a:r>
            <a:r>
              <a:rPr dirty="0" lang="en-US" smtClean="0" sz="1100">
                <a:effectLst/>
                <a:latin charset="0" panose="020B0604020202020204" pitchFamily="34" typeface="Arial"/>
                <a:ea charset="0" panose="020F0502020204030204" pitchFamily="34" typeface="Calibri"/>
                <a:cs charset="0" panose="02020603050405020304" pitchFamily="18" typeface="Times New Roman"/>
              </a:rPr>
              <a:t>, 2004)</a:t>
            </a:r>
            <a:r>
              <a:rPr dirty="0" lang="en-US" smtClean="0" sz="1100">
                <a:effectLst/>
                <a:latin charset="0" panose="020F0502020204030204" pitchFamily="34" typeface="Calibri"/>
                <a:ea charset="0" panose="020F0502020204030204" pitchFamily="34" typeface="Calibri"/>
                <a:cs charset="0" panose="02020603050405020304" pitchFamily="18" typeface="Times New Roman"/>
              </a:rPr>
              <a:t>.</a:t>
            </a:r>
            <a:r>
              <a:rPr baseline="0" dirty="0" lang="en-US" smtClean="0" sz="1100">
                <a:effectLst/>
                <a:latin charset="0" panose="020F0502020204030204" pitchFamily="34" typeface="Calibri"/>
                <a:ea charset="0" panose="020F0502020204030204" pitchFamily="34" typeface="Calibri"/>
                <a:cs charset="0" panose="02020603050405020304" pitchFamily="18" typeface="Times New Roman"/>
              </a:rPr>
              <a:t> </a:t>
            </a:r>
            <a:r>
              <a:rPr dirty="0" lang="en-US" smtClean="0">
                <a:latin charset="0" panose="020B0604020202020204" pitchFamily="34" typeface="Arial"/>
                <a:ea charset="0" panose="020F0502020204030204" pitchFamily="34" typeface="Calibri"/>
                <a:cs charset="0" panose="02020603050405020304" pitchFamily="18" typeface="Times New Roman"/>
              </a:rPr>
              <a:t>A Chi-square analysis was conducted on 220 participants to evaluate whether number of health books was associated with no, low or high nutrition health literacy scores. The two variables were number of health literacy books (0 1, 2, 3, or “don’t know”) and nutritional health literacy (low or high).  There was a significant association between education and nutritional health literacy scores [Pearson χ</a:t>
            </a:r>
            <a:r>
              <a:rPr baseline="30000" dirty="0" lang="en-US" smtClean="0">
                <a:latin charset="0" panose="020B0604020202020204" pitchFamily="34" typeface="Arial"/>
                <a:ea charset="0" panose="020F0502020204030204" pitchFamily="34" typeface="Calibri"/>
                <a:cs charset="0" panose="02020603050405020304" pitchFamily="18" typeface="Times New Roman"/>
              </a:rPr>
              <a:t>2 </a:t>
            </a:r>
            <a:r>
              <a:rPr dirty="0" lang="en-US" smtClean="0">
                <a:latin charset="0" panose="020B0604020202020204" pitchFamily="34" typeface="Arial"/>
                <a:ea charset="0" panose="020F0502020204030204" pitchFamily="34" typeface="Calibri"/>
                <a:cs charset="0" panose="02020603050405020304" pitchFamily="18" typeface="Times New Roman"/>
              </a:rPr>
              <a:t>(4, </a:t>
            </a:r>
            <a:r>
              <a:rPr dirty="0" lang="en-US" smtClean="0" u="sng">
                <a:latin charset="0" panose="020B0604020202020204" pitchFamily="34" typeface="Arial"/>
                <a:ea charset="0" panose="020F0502020204030204" pitchFamily="34" typeface="Calibri"/>
                <a:cs charset="0" panose="02020603050405020304" pitchFamily="18" typeface="Times New Roman"/>
              </a:rPr>
              <a:t>N</a:t>
            </a:r>
            <a:r>
              <a:rPr dirty="0" lang="en-US" smtClean="0">
                <a:latin charset="0" panose="020B0604020202020204" pitchFamily="34" typeface="Arial"/>
                <a:ea charset="0" panose="020F0502020204030204" pitchFamily="34" typeface="Calibri"/>
                <a:cs charset="0" panose="02020603050405020304" pitchFamily="18" typeface="Times New Roman"/>
              </a:rPr>
              <a:t>=220) = 32.22, p&lt; .001].  The proportion of parents with high health literacy scores having zero, one, two, or three books was 10.6%, 7.7%, 15.5%, 57.7% respectively. Another 8.5% did not know how many health books they had at home.  </a:t>
            </a:r>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23</a:t>
            </a:fld>
            <a:endParaRPr lang="en-US"/>
          </a:p>
        </p:txBody>
      </p:sp>
    </p:spTree>
    <p:extLst>
      <p:ext uri="{BB962C8B-B14F-4D97-AF65-F5344CB8AC3E}">
        <p14:creationId xmlns:p14="http://schemas.microsoft.com/office/powerpoint/2010/main" val="1041470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b="1" dirty="0" lang="en-US" smtClean="0"/>
              <a:t>What does this mean?</a:t>
            </a:r>
          </a:p>
          <a:p>
            <a:r>
              <a:rPr dirty="0" lang="en-US" smtClean="0"/>
              <a:t>This model predicts that when a parent is Hispanic, their nutritional health literacy score will decrease by 1.103 units and that when school type is Head Start, nutritional health literacy score will decrease by 2.51 units.</a:t>
            </a:r>
            <a:r>
              <a:rPr baseline="0" dirty="0" lang="en-US" smtClean="0"/>
              <a:t>  </a:t>
            </a:r>
            <a:r>
              <a:rPr dirty="0" lang="en-US" smtClean="0">
                <a:latin charset="0" panose="020B0604020202020204" pitchFamily="34" typeface="Arial"/>
                <a:ea charset="0" panose="020F0502020204030204" pitchFamily="34" typeface="Calibri"/>
                <a:cs charset="0" panose="02020603050405020304" pitchFamily="18" typeface="Times New Roman"/>
              </a:rPr>
              <a:t>A multiple hierarchical regression was used to assess the ability of school type to predict nutritional health literacy scores, after controlling for income level and education level. Income level and education level were entered at Step 1, explaining 41 percent of the variance in nutritional health literacy scores.  After entry of school type at Step 2, the total variance explained by the model as a whole was 44.4%, </a:t>
            </a:r>
            <a:r>
              <a:rPr dirty="0" i="1" lang="en-US" smtClean="0">
                <a:latin charset="0" panose="020B0604020202020204" pitchFamily="34" typeface="Arial"/>
                <a:ea charset="0" panose="020F0502020204030204" pitchFamily="34" typeface="Calibri"/>
                <a:cs charset="0" panose="02020603050405020304" pitchFamily="18" typeface="Times New Roman"/>
              </a:rPr>
              <a:t>F </a:t>
            </a:r>
            <a:r>
              <a:rPr dirty="0" lang="en-US" smtClean="0">
                <a:latin charset="0" panose="020B0604020202020204" pitchFamily="34" typeface="Arial"/>
                <a:ea charset="0" panose="020F0502020204030204" pitchFamily="34" typeface="Calibri"/>
                <a:cs charset="0" panose="02020603050405020304" pitchFamily="18" typeface="Times New Roman"/>
              </a:rPr>
              <a:t>(3,216)= 57.4, p&lt;.001. School type explained an additional 3.4% of the variance in nutritional health literacy scores, after controlling for income and education, R squared change=.034, </a:t>
            </a:r>
            <a:r>
              <a:rPr dirty="0" i="1" lang="en-US" smtClean="0">
                <a:latin charset="0" panose="020B0604020202020204" pitchFamily="34" typeface="Arial"/>
                <a:ea charset="0" panose="020F0502020204030204" pitchFamily="34" typeface="Calibri"/>
                <a:cs charset="0" panose="02020603050405020304" pitchFamily="18" typeface="Times New Roman"/>
              </a:rPr>
              <a:t>F </a:t>
            </a:r>
            <a:r>
              <a:rPr dirty="0" lang="en-US" smtClean="0">
                <a:latin charset="0" panose="020B0604020202020204" pitchFamily="34" typeface="Arial"/>
                <a:ea charset="0" panose="020F0502020204030204" pitchFamily="34" typeface="Calibri"/>
                <a:cs charset="0" panose="02020603050405020304" pitchFamily="18" typeface="Times New Roman"/>
              </a:rPr>
              <a:t>(1,216) = 13.2, p&lt;.001.  In the final model, only parent education and school type were statistically significant. </a:t>
            </a:r>
            <a:endParaRPr dirty="0" lang="en-US" smtClean="0" sz="1600">
              <a:latin charset="0" panose="020F0502020204030204" pitchFamily="34" typeface="Calibri"/>
              <a:ea charset="0" panose="020F0502020204030204" pitchFamily="34" typeface="Calibri"/>
              <a:cs charset="0" panose="02020603050405020304" pitchFamily="18" typeface="Times New Roman"/>
            </a:endParaRPr>
          </a:p>
          <a:p>
            <a:pPr algn="l" defTabSz="914400" eaLnBrk="1" hangingPunct="1" indent="0" latinLnBrk="0" lvl="0" marL="0" marR="0" rtl="0">
              <a:lnSpc>
                <a:spcPct val="100000"/>
              </a:lnSpc>
              <a:spcBef>
                <a:spcPts val="0"/>
              </a:spcBef>
              <a:spcAft>
                <a:spcPts val="0"/>
              </a:spcAft>
              <a:buClrTx/>
              <a:buSzTx/>
              <a:buFontTx/>
              <a:buNone/>
              <a:tabLst/>
              <a:defRPr/>
            </a:pPr>
            <a:endParaRPr dirty="0" lang="en-US" smtClean="0"/>
          </a:p>
          <a:p>
            <a:endParaRPr dirty="0" lang="en-US" smtClean="0"/>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24</a:t>
            </a:fld>
            <a:endParaRPr lang="en-US"/>
          </a:p>
        </p:txBody>
      </p:sp>
    </p:spTree>
    <p:extLst>
      <p:ext uri="{BB962C8B-B14F-4D97-AF65-F5344CB8AC3E}">
        <p14:creationId xmlns:p14="http://schemas.microsoft.com/office/powerpoint/2010/main" val="2973856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25</a:t>
            </a:fld>
            <a:endParaRPr lang="en-US"/>
          </a:p>
        </p:txBody>
      </p:sp>
    </p:spTree>
    <p:extLst>
      <p:ext uri="{BB962C8B-B14F-4D97-AF65-F5344CB8AC3E}">
        <p14:creationId xmlns:p14="http://schemas.microsoft.com/office/powerpoint/2010/main" val="1355334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defTabSz="939363">
              <a:defRPr/>
            </a:pPr>
            <a:r>
              <a:rPr dirty="0" lang="en-US" smtClean="0"/>
              <a:t>Although most children were of normal BMI status in both schools there were some other differences.  In the Head Start population approximately 26% of children fell into either the obese category compared to approximately 17% of Non-Head Start going children.  </a:t>
            </a:r>
          </a:p>
          <a:p>
            <a:pPr defTabSz="939363">
              <a:defRPr/>
            </a:pPr>
            <a:endParaRPr dirty="0" lang="en-US" smtClean="0">
              <a:latin charset="0" panose="020B0604020202020204" pitchFamily="34" typeface="Arial"/>
              <a:ea charset="0" panose="020F0502020204030204" pitchFamily="34" typeface="Calibri"/>
              <a:cs charset="0" panose="02020603050405020304" pitchFamily="18" typeface="Times New Roman"/>
            </a:endParaRPr>
          </a:p>
          <a:p>
            <a:pPr defTabSz="939363">
              <a:defRPr/>
            </a:pPr>
            <a:r>
              <a:rPr dirty="0" lang="en-US" smtClean="0">
                <a:latin charset="0" panose="020B0604020202020204" pitchFamily="34" typeface="Arial"/>
                <a:ea charset="0" panose="020F0502020204030204" pitchFamily="34" typeface="Calibri"/>
                <a:cs charset="0" panose="02020603050405020304" pitchFamily="18" typeface="Times New Roman"/>
              </a:rPr>
              <a:t>An independent samples t-test was conducted to compare the BMI scores for Non-Head Start children and Head Start children.  </a:t>
            </a:r>
            <a:r>
              <a:rPr b="1" dirty="0" lang="en-US" smtClean="0" u="sng">
                <a:latin charset="0" panose="020B0604020202020204" pitchFamily="34" typeface="Arial"/>
                <a:ea charset="0" panose="020F0502020204030204" pitchFamily="34" typeface="Calibri"/>
                <a:cs charset="0" panose="02020603050405020304" pitchFamily="18" typeface="Times New Roman"/>
              </a:rPr>
              <a:t>There was a significant difference in BMI scores for Non-Head Start (M=16.35, SD=2.16) and Head Start (M=17.39, SD=4.63; t (185.33)=-2.22, p=.03, two-tailed)</a:t>
            </a:r>
            <a:r>
              <a:rPr dirty="0" lang="en-US" smtClean="0" u="sng">
                <a:latin charset="0" panose="020B0604020202020204" pitchFamily="34" typeface="Arial"/>
                <a:ea charset="0" panose="020F0502020204030204" pitchFamily="34" typeface="Calibri"/>
                <a:cs charset="0" panose="02020603050405020304" pitchFamily="18" typeface="Times New Roman"/>
              </a:rPr>
              <a:t>. </a:t>
            </a:r>
            <a:r>
              <a:rPr dirty="0" lang="en-US" smtClean="0">
                <a:latin charset="0" panose="020B0604020202020204" pitchFamily="34" typeface="Arial"/>
                <a:ea charset="0" panose="020F0502020204030204" pitchFamily="34" typeface="Calibri"/>
                <a:cs charset="0" panose="02020603050405020304" pitchFamily="18" typeface="Times New Roman"/>
              </a:rPr>
              <a:t>The magnitude of the differences in the means was -1.04 (95% </a:t>
            </a:r>
            <a:r>
              <a:rPr dirty="0" i="1" lang="en-US" smtClean="0">
                <a:latin charset="0" panose="020B0604020202020204" pitchFamily="34" typeface="Arial"/>
                <a:ea charset="0" panose="020F0502020204030204" pitchFamily="34" typeface="Calibri"/>
                <a:cs charset="0" panose="02020603050405020304" pitchFamily="18" typeface="Times New Roman"/>
              </a:rPr>
              <a:t>CI: </a:t>
            </a:r>
            <a:r>
              <a:rPr dirty="0" lang="en-US" smtClean="0">
                <a:latin charset="0" panose="020B0604020202020204" pitchFamily="34" typeface="Arial"/>
                <a:ea charset="0" panose="020F0502020204030204" pitchFamily="34" typeface="Calibri"/>
                <a:cs charset="0" panose="02020603050405020304" pitchFamily="18" typeface="Times New Roman"/>
              </a:rPr>
              <a:t>-1.97 to -1.14) and the effect size was small (Cohen’s d = .29). Therefore, the null hypothesis is rejected as there is a significant difference in the two groups.</a:t>
            </a:r>
            <a:endParaRPr dirty="0" lang="en-US" sz="1600">
              <a:latin charset="0" panose="020F0502020204030204" pitchFamily="34" typeface="Calibri"/>
              <a:ea charset="0" panose="020F0502020204030204" pitchFamily="34" typeface="Calibri"/>
              <a:cs charset="0" panose="02020603050405020304" pitchFamily="18" typeface="Times New Roman"/>
            </a:endParaRPr>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26</a:t>
            </a:fld>
            <a:endParaRPr lang="en-US"/>
          </a:p>
        </p:txBody>
      </p:sp>
    </p:spTree>
    <p:extLst>
      <p:ext uri="{BB962C8B-B14F-4D97-AF65-F5344CB8AC3E}">
        <p14:creationId xmlns:p14="http://schemas.microsoft.com/office/powerpoint/2010/main" val="3721755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kern="1200" lang="en-US" smtClean="0" sz="1200">
                <a:solidFill>
                  <a:schemeClr val="tx1"/>
                </a:solidFill>
                <a:effectLst/>
                <a:latin typeface="+mn-lt"/>
                <a:ea typeface="+mn-ea"/>
                <a:cs typeface="+mn-cs"/>
              </a:rPr>
              <a:t>The relationship between group education classes and school type was then studied using Pearson product –moment correlation coefficient. There was a weak positive correlation between the two variables, r=.159, n=220, p&lt;.05.  Increases in parent group education were weakly associated with School type, however, Head Start participating parents participate in significantly more education pertaining to nutrition or physical activity information than Non-Head Start participating parents.</a:t>
            </a:r>
          </a:p>
          <a:p>
            <a:r>
              <a:rPr b="1" dirty="0" i="1" kern="1200" lang="en-US" smtClean="0" sz="1200">
                <a:solidFill>
                  <a:schemeClr val="tx1"/>
                </a:solidFill>
                <a:effectLst/>
                <a:latin typeface="+mn-lt"/>
                <a:ea typeface="+mn-ea"/>
                <a:cs typeface="+mn-cs"/>
              </a:rPr>
              <a:t>Parent Group Education Classes (for Nutrition or Physical Activity Information from School) by School type continued.</a:t>
            </a:r>
            <a:endParaRPr dirty="0" kern="1200" lang="en-US" smtClean="0" sz="1200">
              <a:solidFill>
                <a:schemeClr val="tx1"/>
              </a:solidFill>
              <a:effectLst/>
              <a:latin typeface="+mn-lt"/>
              <a:ea typeface="+mn-ea"/>
              <a:cs typeface="+mn-cs"/>
            </a:endParaRPr>
          </a:p>
          <a:p>
            <a:r>
              <a:rPr dirty="0" kern="1200" lang="en-US" smtClean="0" sz="1200">
                <a:solidFill>
                  <a:schemeClr val="tx1"/>
                </a:solidFill>
                <a:effectLst/>
                <a:latin typeface="+mn-lt"/>
                <a:ea typeface="+mn-ea"/>
                <a:cs typeface="+mn-cs"/>
              </a:rPr>
              <a:t>An independent-samples t-test was also conducted to compare the group education for Non-Head Start and Head Start parents.  There was a significant difference in scores for Non-Head Start (M=.40, SD=.49) and Head Start (M=.56, SD=.50; t(218)= -2.37, p&lt;.05, two –tailed).  The magnitude of the difference in the means (mean difference=-.16, 95% </a:t>
            </a:r>
            <a:r>
              <a:rPr dirty="0" i="1" kern="1200" lang="en-US" smtClean="0" sz="1200">
                <a:solidFill>
                  <a:schemeClr val="tx1"/>
                </a:solidFill>
                <a:effectLst/>
                <a:latin typeface="+mn-lt"/>
                <a:ea typeface="+mn-ea"/>
                <a:cs typeface="+mn-cs"/>
              </a:rPr>
              <a:t>CI</a:t>
            </a:r>
            <a:r>
              <a:rPr dirty="0" kern="1200" lang="en-US" smtClean="0" sz="1200">
                <a:solidFill>
                  <a:schemeClr val="tx1"/>
                </a:solidFill>
                <a:effectLst/>
                <a:latin typeface="+mn-lt"/>
                <a:ea typeface="+mn-ea"/>
                <a:cs typeface="+mn-cs"/>
              </a:rPr>
              <a:t>: -.29 to -.027) was small: Cohen’s d=.32.</a:t>
            </a:r>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27</a:t>
            </a:fld>
            <a:endParaRPr lang="en-US"/>
          </a:p>
        </p:txBody>
      </p:sp>
    </p:spTree>
    <p:extLst>
      <p:ext uri="{BB962C8B-B14F-4D97-AF65-F5344CB8AC3E}">
        <p14:creationId xmlns:p14="http://schemas.microsoft.com/office/powerpoint/2010/main" val="851411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28</a:t>
            </a:fld>
            <a:endParaRPr lang="en-US"/>
          </a:p>
        </p:txBody>
      </p:sp>
    </p:spTree>
    <p:extLst>
      <p:ext uri="{BB962C8B-B14F-4D97-AF65-F5344CB8AC3E}">
        <p14:creationId xmlns:p14="http://schemas.microsoft.com/office/powerpoint/2010/main" val="2818825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a:lnSpc>
                <a:spcPct val="107000"/>
              </a:lnSpc>
              <a:spcAft>
                <a:spcPts val="822"/>
              </a:spcAft>
            </a:pPr>
            <a:r>
              <a:rPr dirty="0" lang="en-US" smtClean="0">
                <a:latin charset="0" panose="020B0604020202020204" pitchFamily="34" typeface="Arial"/>
                <a:ea charset="0" panose="020F0502020204030204" pitchFamily="34" typeface="Calibri"/>
                <a:cs charset="0" panose="02020603050405020304" pitchFamily="18" typeface="Times New Roman"/>
              </a:rPr>
              <a:t>Next, an independent-samples t-test was conducted to compare having received a health care referrals for Non-Head Start and Head Start parents.  </a:t>
            </a:r>
            <a:r>
              <a:rPr b="1" dirty="0" lang="en-US" smtClean="0" u="sng">
                <a:latin charset="0" panose="020B0604020202020204" pitchFamily="34" typeface="Arial"/>
                <a:ea charset="0" panose="020F0502020204030204" pitchFamily="34" typeface="Calibri"/>
                <a:cs charset="0" panose="02020603050405020304" pitchFamily="18" typeface="Times New Roman"/>
              </a:rPr>
              <a:t>There was a significant difference in health care referrals for Non-Head Start (M=.17, SD=.38) and Head Start (M=.38, SD=.49; t(218)= -3.7, p&lt;.001, two –tailed).  </a:t>
            </a:r>
            <a:r>
              <a:rPr dirty="0" lang="en-US" smtClean="0">
                <a:latin charset="0" panose="020B0604020202020204" pitchFamily="34" typeface="Arial"/>
                <a:ea charset="0" panose="020F0502020204030204" pitchFamily="34" typeface="Calibri"/>
                <a:cs charset="0" panose="02020603050405020304" pitchFamily="18" typeface="Times New Roman"/>
              </a:rPr>
              <a:t>The magnitude of the difference in the means (mean difference=-.22, 95% </a:t>
            </a:r>
            <a:r>
              <a:rPr dirty="0" i="1" lang="en-US" smtClean="0">
                <a:latin charset="0" panose="020B0604020202020204" pitchFamily="34" typeface="Arial"/>
                <a:ea charset="0" panose="020F0502020204030204" pitchFamily="34" typeface="Calibri"/>
                <a:cs charset="0" panose="02020603050405020304" pitchFamily="18" typeface="Times New Roman"/>
              </a:rPr>
              <a:t>CI</a:t>
            </a:r>
            <a:r>
              <a:rPr dirty="0" lang="en-US" smtClean="0">
                <a:latin charset="0" panose="020B0604020202020204" pitchFamily="34" typeface="Arial"/>
                <a:ea charset="0" panose="020F0502020204030204" pitchFamily="34" typeface="Calibri"/>
                <a:cs charset="0" panose="02020603050405020304" pitchFamily="18" typeface="Times New Roman"/>
              </a:rPr>
              <a:t>: -.33 to -.10) was medium: Cohen’s d=.48.</a:t>
            </a:r>
            <a:endParaRPr dirty="0" lang="en-US" sz="1600">
              <a:latin charset="0" panose="020F0502020204030204" pitchFamily="34" typeface="Calibri"/>
              <a:ea charset="0" panose="020F0502020204030204" pitchFamily="34" typeface="Calibri"/>
              <a:cs charset="0" panose="02020603050405020304" pitchFamily="18" typeface="Times New Roman"/>
            </a:endParaRPr>
          </a:p>
          <a:p>
            <a:pPr>
              <a:lnSpc>
                <a:spcPct val="107000"/>
              </a:lnSpc>
              <a:spcAft>
                <a:spcPts val="822"/>
              </a:spcAft>
            </a:pPr>
            <a:r>
              <a:rPr dirty="0" lang="en-US" smtClean="0">
                <a:latin charset="0" panose="020B0604020202020204" pitchFamily="34" typeface="Arial"/>
                <a:ea charset="0" panose="020F0502020204030204" pitchFamily="34" typeface="Calibri"/>
                <a:cs charset="0" panose="02020603050405020304" pitchFamily="18" typeface="Times New Roman"/>
              </a:rPr>
              <a:t>Therefore, the null hypothesis is rejected and there was a significant difference in health care referrals by school type.</a:t>
            </a:r>
            <a:endParaRPr dirty="0" lang="en-US" sz="1600">
              <a:latin charset="0" panose="020F0502020204030204" pitchFamily="34" typeface="Calibri"/>
              <a:ea charset="0" panose="020F0502020204030204" pitchFamily="34" typeface="Calibri"/>
              <a:cs charset="0" panose="02020603050405020304" pitchFamily="18" typeface="Times New Roman"/>
            </a:endParaRPr>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29</a:t>
            </a:fld>
            <a:endParaRPr lang="en-US"/>
          </a:p>
        </p:txBody>
      </p:sp>
    </p:spTree>
    <p:extLst>
      <p:ext uri="{BB962C8B-B14F-4D97-AF65-F5344CB8AC3E}">
        <p14:creationId xmlns:p14="http://schemas.microsoft.com/office/powerpoint/2010/main" val="110146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a:buFont charset="2" panose="05000000000000000000" pitchFamily="2" typeface="Wingdings"/>
              <a:buChar char="§"/>
            </a:pPr>
          </a:p>
        </p:txBody>
      </p:sp>
      <p:sp>
        <p:nvSpPr>
          <p:cNvPr id="4" name="Slide Number Placeholder 3"/>
          <p:cNvSpPr>
            <a:spLocks noGrp="1"/>
          </p:cNvSpPr>
          <p:nvPr>
            <p:ph idx="10" sz="quarter" type="sldNum"/>
          </p:nvPr>
        </p:nvSpPr>
        <p:spPr/>
        <p:txBody>
          <a:bodyPr numCol="1"/>
          <a:lstStyle/>
          <a:p>
            <a:fld id="{D7E35855-5CD4-451A-9A4F-40BC8980762C}" type="slidenum">
              <a:rPr lang="en-US" smtClean="0"/>
              <a:t>3</a:t>
            </a:fld>
            <a:endParaRPr lang="en-US"/>
          </a:p>
        </p:txBody>
      </p:sp>
    </p:spTree>
    <p:extLst>
      <p:ext uri="{BB962C8B-B14F-4D97-AF65-F5344CB8AC3E}">
        <p14:creationId xmlns:p14="http://schemas.microsoft.com/office/powerpoint/2010/main" val="537265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indent="-285750" marL="285750">
              <a:lnSpc>
                <a:spcPct val="107000"/>
              </a:lnSpc>
              <a:spcAft>
                <a:spcPts val="800"/>
              </a:spcAft>
              <a:buFont charset="0" panose="020B0604020202020204" pitchFamily="34" typeface="Arial"/>
              <a:buChar char="•"/>
            </a:pPr>
            <a:r>
              <a:rPr dirty="0" lang="en-US" smtClean="0">
                <a:latin charset="0" panose="020B0604020202020204" pitchFamily="34" typeface="Arial"/>
                <a:ea charset="0" panose="020F0502020204030204" pitchFamily="34" typeface="Calibri"/>
                <a:cs charset="0" panose="02020603050405020304" pitchFamily="18" typeface="Times New Roman"/>
              </a:rPr>
              <a:t>The race variable did not statistically significantly predict perceptions of health care quality </a:t>
            </a:r>
            <a:r>
              <a:rPr dirty="0" i="1" lang="en-US" smtClean="0">
                <a:latin charset="0" panose="020B0604020202020204" pitchFamily="34" typeface="Arial"/>
                <a:ea charset="0" panose="020F0502020204030204" pitchFamily="34" typeface="Calibri"/>
                <a:cs charset="0" panose="02020603050405020304" pitchFamily="18" typeface="Times New Roman"/>
              </a:rPr>
              <a:t>F </a:t>
            </a:r>
            <a:r>
              <a:rPr dirty="0" lang="en-US" smtClean="0">
                <a:latin charset="0" panose="020B0604020202020204" pitchFamily="34" typeface="Arial"/>
                <a:ea charset="0" panose="020F0502020204030204" pitchFamily="34" typeface="Calibri"/>
                <a:cs charset="0" panose="02020603050405020304" pitchFamily="18" typeface="Times New Roman"/>
              </a:rPr>
              <a:t>(5, 214) = .21, p= .96. </a:t>
            </a:r>
            <a:endParaRPr dirty="0" lang="en-US" smtClean="0" sz="1600">
              <a:latin charset="0" panose="020F0502020204030204" pitchFamily="34" typeface="Calibri"/>
              <a:ea charset="0" panose="020F0502020204030204" pitchFamily="34" typeface="Calibri"/>
              <a:cs charset="0" panose="02020603050405020304" pitchFamily="18" typeface="Times New Roman"/>
            </a:endParaRPr>
          </a:p>
          <a:p>
            <a:pPr indent="-285750" marL="285750">
              <a:lnSpc>
                <a:spcPct val="107000"/>
              </a:lnSpc>
              <a:spcAft>
                <a:spcPts val="800"/>
              </a:spcAft>
              <a:buFont charset="0" panose="020B0604020202020204" pitchFamily="34" typeface="Arial"/>
              <a:buChar char="•"/>
            </a:pPr>
            <a:r>
              <a:rPr dirty="0" lang="en-US" smtClean="0">
                <a:latin charset="0" panose="020B0604020202020204" pitchFamily="34" typeface="Arial"/>
                <a:ea charset="0" panose="020F0502020204030204" pitchFamily="34" typeface="Calibri"/>
                <a:cs charset="0" panose="02020603050405020304" pitchFamily="18" typeface="Times New Roman"/>
              </a:rPr>
              <a:t>Perhaps there were different expectations for quality of care or different standards for health status among the different races by school type.</a:t>
            </a:r>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30</a:t>
            </a:fld>
            <a:endParaRPr lang="en-US"/>
          </a:p>
        </p:txBody>
      </p:sp>
    </p:spTree>
    <p:extLst>
      <p:ext uri="{BB962C8B-B14F-4D97-AF65-F5344CB8AC3E}">
        <p14:creationId xmlns:p14="http://schemas.microsoft.com/office/powerpoint/2010/main" val="1190524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31</a:t>
            </a:fld>
            <a:endParaRPr lang="en-US"/>
          </a:p>
        </p:txBody>
      </p:sp>
    </p:spTree>
    <p:extLst>
      <p:ext uri="{BB962C8B-B14F-4D97-AF65-F5344CB8AC3E}">
        <p14:creationId xmlns:p14="http://schemas.microsoft.com/office/powerpoint/2010/main" val="830445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indent="-457200" marL="457200">
              <a:buClrTx/>
              <a:buFont typeface="+mj-lt"/>
              <a:buAutoNum type="arabicPeriod"/>
            </a:pPr>
            <a:r>
              <a:rPr dirty="0" lang="en-US" smtClean="0"/>
              <a:t>Increase partnerships to collect and distribute health books and health promotion materials to low income families regarding nutrition and healthy weight in Spanish and English.</a:t>
            </a:r>
          </a:p>
          <a:p>
            <a:pPr indent="-457200" marL="457200">
              <a:buClrTx/>
              <a:buFont typeface="+mj-lt"/>
              <a:buAutoNum type="arabicPeriod"/>
            </a:pPr>
            <a:r>
              <a:rPr dirty="0" lang="en-US" smtClean="0"/>
              <a:t>Increase culturally competent, parent education support to all parents, especially Hispanic parents about nutrition and how to read a nutritional facts label, at venues including </a:t>
            </a:r>
          </a:p>
          <a:p>
            <a:pPr lvl="1">
              <a:buClrTx/>
              <a:buFont charset="2" panose="05000000000000000000" pitchFamily="2" typeface="Wingdings"/>
              <a:buChar char="§"/>
            </a:pPr>
            <a:r>
              <a:rPr dirty="0" lang="en-US" smtClean="0"/>
              <a:t>school, </a:t>
            </a:r>
          </a:p>
          <a:p>
            <a:pPr lvl="1">
              <a:buClrTx/>
              <a:buFont charset="2" panose="05000000000000000000" pitchFamily="2" typeface="Wingdings"/>
              <a:buChar char="§"/>
            </a:pPr>
            <a:r>
              <a:rPr dirty="0" lang="en-US" smtClean="0"/>
              <a:t>home (home visits), and </a:t>
            </a:r>
          </a:p>
          <a:p>
            <a:pPr lvl="1">
              <a:buClrTx/>
              <a:buFont charset="2" panose="05000000000000000000" pitchFamily="2" typeface="Wingdings"/>
              <a:buChar char="§"/>
            </a:pPr>
            <a:r>
              <a:rPr dirty="0" lang="en-US" smtClean="0"/>
              <a:t>primary care office visits.</a:t>
            </a:r>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32</a:t>
            </a:fld>
            <a:endParaRPr lang="en-US"/>
          </a:p>
        </p:txBody>
      </p:sp>
    </p:spTree>
    <p:extLst>
      <p:ext uri="{BB962C8B-B14F-4D97-AF65-F5344CB8AC3E}">
        <p14:creationId xmlns:p14="http://schemas.microsoft.com/office/powerpoint/2010/main" val="2067854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33</a:t>
            </a:fld>
            <a:endParaRPr lang="en-US"/>
          </a:p>
        </p:txBody>
      </p:sp>
    </p:spTree>
    <p:extLst>
      <p:ext uri="{BB962C8B-B14F-4D97-AF65-F5344CB8AC3E}">
        <p14:creationId xmlns:p14="http://schemas.microsoft.com/office/powerpoint/2010/main" val="3049117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34</a:t>
            </a:fld>
            <a:endParaRPr lang="en-US"/>
          </a:p>
        </p:txBody>
      </p:sp>
    </p:spTree>
    <p:extLst>
      <p:ext uri="{BB962C8B-B14F-4D97-AF65-F5344CB8AC3E}">
        <p14:creationId xmlns:p14="http://schemas.microsoft.com/office/powerpoint/2010/main" val="880431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35</a:t>
            </a:fld>
            <a:endParaRPr lang="en-US"/>
          </a:p>
        </p:txBody>
      </p:sp>
    </p:spTree>
    <p:extLst>
      <p:ext uri="{BB962C8B-B14F-4D97-AF65-F5344CB8AC3E}">
        <p14:creationId xmlns:p14="http://schemas.microsoft.com/office/powerpoint/2010/main" val="166137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dirty="0" lang="en-US" smtClean="0"/>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4</a:t>
            </a:fld>
            <a:endParaRPr lang="en-US"/>
          </a:p>
        </p:txBody>
      </p:sp>
    </p:spTree>
    <p:extLst>
      <p:ext uri="{BB962C8B-B14F-4D97-AF65-F5344CB8AC3E}">
        <p14:creationId xmlns:p14="http://schemas.microsoft.com/office/powerpoint/2010/main" val="62046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p:txBody>
      </p:sp>
      <p:sp>
        <p:nvSpPr>
          <p:cNvPr id="4" name="Slide Number Placeholder 3"/>
          <p:cNvSpPr>
            <a:spLocks noGrp="1"/>
          </p:cNvSpPr>
          <p:nvPr>
            <p:ph idx="10" sz="quarter" type="sldNum"/>
          </p:nvPr>
        </p:nvSpPr>
        <p:spPr/>
        <p:txBody>
          <a:bodyPr numCol="1"/>
          <a:lstStyle/>
          <a:p>
            <a:fld id="{D7E35855-5CD4-451A-9A4F-40BC8980762C}" type="slidenum">
              <a:rPr lang="en-US" smtClean="0"/>
              <a:t>5</a:t>
            </a:fld>
            <a:endParaRPr lang="en-US"/>
          </a:p>
        </p:txBody>
      </p:sp>
    </p:spTree>
    <p:extLst>
      <p:ext uri="{BB962C8B-B14F-4D97-AF65-F5344CB8AC3E}">
        <p14:creationId xmlns:p14="http://schemas.microsoft.com/office/powerpoint/2010/main" val="394579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6</a:t>
            </a:fld>
            <a:endParaRPr lang="en-US"/>
          </a:p>
        </p:txBody>
      </p:sp>
    </p:spTree>
    <p:extLst>
      <p:ext uri="{BB962C8B-B14F-4D97-AF65-F5344CB8AC3E}">
        <p14:creationId xmlns:p14="http://schemas.microsoft.com/office/powerpoint/2010/main" val="3255347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7</a:t>
            </a:fld>
            <a:endParaRPr lang="en-US"/>
          </a:p>
        </p:txBody>
      </p:sp>
    </p:spTree>
    <p:extLst>
      <p:ext uri="{BB962C8B-B14F-4D97-AF65-F5344CB8AC3E}">
        <p14:creationId xmlns:p14="http://schemas.microsoft.com/office/powerpoint/2010/main" val="148130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a:buFont charset="2" panose="05000000000000000000" pitchFamily="2" typeface="Wingdings"/>
              <a:buChar char="§"/>
            </a:pPr>
          </a:p>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8</a:t>
            </a:fld>
            <a:endParaRPr lang="en-US"/>
          </a:p>
        </p:txBody>
      </p:sp>
    </p:spTree>
    <p:extLst>
      <p:ext uri="{BB962C8B-B14F-4D97-AF65-F5344CB8AC3E}">
        <p14:creationId xmlns:p14="http://schemas.microsoft.com/office/powerpoint/2010/main" val="311756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dirty="0" lang="en-US"/>
          </a:p>
        </p:txBody>
      </p:sp>
      <p:sp>
        <p:nvSpPr>
          <p:cNvPr id="4" name="Slide Number Placeholder 3"/>
          <p:cNvSpPr>
            <a:spLocks noGrp="1"/>
          </p:cNvSpPr>
          <p:nvPr>
            <p:ph idx="10" sz="quarter" type="sldNum"/>
          </p:nvPr>
        </p:nvSpPr>
        <p:spPr/>
        <p:txBody>
          <a:bodyPr numCol="1"/>
          <a:lstStyle/>
          <a:p>
            <a:fld id="{D7E35855-5CD4-451A-9A4F-40BC8980762C}" type="slidenum">
              <a:rPr lang="en-US" smtClean="0"/>
              <a:t>9</a:t>
            </a:fld>
            <a:endParaRPr lang="en-US"/>
          </a:p>
        </p:txBody>
      </p:sp>
    </p:spTree>
    <p:extLst>
      <p:ext uri="{BB962C8B-B14F-4D97-AF65-F5344CB8AC3E}">
        <p14:creationId xmlns:p14="http://schemas.microsoft.com/office/powerpoint/2010/main" val="1862292903"/>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numCol="1">
            <a:normAutofit/>
          </a:bodyPr>
          <a:lstStyle>
            <a:lvl1pPr algn="l">
              <a:lnSpc>
                <a:spcPct val="85000"/>
              </a:lnSpc>
              <a:defRPr baseline="0" spc="-50" sz="8000">
                <a:solidFill>
                  <a:schemeClr val="tx1">
                    <a:lumMod val="85000"/>
                    <a:lumOff val="15000"/>
                  </a:schemeClr>
                </a:solidFill>
              </a:defRPr>
            </a:lvl1pPr>
          </a:lstStyle>
          <a:p>
            <a:r>
              <a:rPr lang="en-US" smtClean="0"/>
              <a:t>Click to edit Master title style</a:t>
            </a:r>
            <a:endParaRPr dirty="0" lang="en-US"/>
          </a:p>
        </p:txBody>
      </p:sp>
      <p:sp>
        <p:nvSpPr>
          <p:cNvPr id="3" name="Subtitle 2"/>
          <p:cNvSpPr>
            <a:spLocks noGrp="1"/>
          </p:cNvSpPr>
          <p:nvPr>
            <p:ph idx="1" type="subTitle"/>
          </p:nvPr>
        </p:nvSpPr>
        <p:spPr>
          <a:xfrm>
            <a:off x="825038" y="4455621"/>
            <a:ext cx="7543800" cy="1143000"/>
          </a:xfrm>
        </p:spPr>
        <p:txBody>
          <a:bodyPr lIns="91440" numCol="1" rIns="91440">
            <a:normAutofit/>
          </a:bodyPr>
          <a:lstStyle>
            <a:lvl1pPr algn="l" indent="0" marL="0">
              <a:buNone/>
              <a:defRPr baseline="0" cap="all" spc="200" sz="2400">
                <a:solidFill>
                  <a:schemeClr val="tx2"/>
                </a:solidFill>
                <a:latin typeface="+mj-lt"/>
              </a:defRPr>
            </a:lvl1pPr>
            <a:lvl2pPr algn="ctr" indent="0" marL="457200">
              <a:buNone/>
              <a:defRPr sz="2400"/>
            </a:lvl2pPr>
            <a:lvl3pPr algn="ctr" indent="0" marL="914400">
              <a:buNone/>
              <a:defRPr sz="2400"/>
            </a:lvl3pPr>
            <a:lvl4pPr algn="ctr" indent="0" marL="1371600">
              <a:buNone/>
              <a:defRPr sz="2000"/>
            </a:lvl4pPr>
            <a:lvl5pPr algn="ctr" indent="0" marL="1828800">
              <a:buNone/>
              <a:defRPr sz="2000"/>
            </a:lvl5pPr>
            <a:lvl6pPr algn="ctr" indent="0" marL="2286000">
              <a:buNone/>
              <a:defRPr sz="2000"/>
            </a:lvl6pPr>
            <a:lvl7pPr algn="ctr" indent="0" marL="2743200">
              <a:buNone/>
              <a:defRPr sz="2000"/>
            </a:lvl7pPr>
            <a:lvl8pPr algn="ctr" indent="0" marL="3200400">
              <a:buNone/>
              <a:defRPr sz="2000"/>
            </a:lvl8pPr>
            <a:lvl9pPr algn="ctr" indent="0" marL="3657600">
              <a:buNone/>
              <a:defRPr sz="2000"/>
            </a:lvl9pPr>
          </a:lstStyle>
          <a:p>
            <a:r>
              <a:rPr lang="en-US" smtClean="0"/>
              <a:t>Click to edit Master subtitle style</a:t>
            </a:r>
            <a:endParaRPr dirty="0" lang="en-US"/>
          </a:p>
        </p:txBody>
      </p:sp>
      <p:sp>
        <p:nvSpPr>
          <p:cNvPr id="4" name="Date Placeholder 3"/>
          <p:cNvSpPr>
            <a:spLocks noGrp="1"/>
          </p:cNvSpPr>
          <p:nvPr>
            <p:ph idx="10" sz="half" type="dt"/>
          </p:nvPr>
        </p:nvSpPr>
        <p:spPr/>
        <p:txBody>
          <a:bodyPr numCol="1"/>
          <a:lstStyle/>
          <a:p>
            <a:fld id="{1D8BD707-D9CF-40AE-B4C6-C98DA3205C09}" type="datetimeFigureOut">
              <a:rPr lang="en-US" smtClean="0"/>
              <a:pPr/>
              <a:t>10/15/2018</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76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dirty="0" lang="en-US"/>
          </a:p>
        </p:txBody>
      </p:sp>
      <p:sp>
        <p:nvSpPr>
          <p:cNvPr id="3" name="Vertical Text Placeholder 2"/>
          <p:cNvSpPr>
            <a:spLocks noGrp="1"/>
          </p:cNvSpPr>
          <p:nvPr>
            <p:ph idx="1" orient="vert" type="body"/>
          </p:nvPr>
        </p:nvSpPr>
        <p:spPr/>
        <p:txBody>
          <a:bodyPr bIns="0" lIns="45720" numCol="1" rIns="45720" tIns="0"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4" name="Date Placeholder 3"/>
          <p:cNvSpPr>
            <a:spLocks noGrp="1"/>
          </p:cNvSpPr>
          <p:nvPr>
            <p:ph idx="10" sz="half" type="dt"/>
          </p:nvPr>
        </p:nvSpPr>
        <p:spPr/>
        <p:txBody>
          <a:bodyPr numCol="1"/>
          <a:lstStyle/>
          <a:p>
            <a:fld id="{1D8BD707-D9CF-40AE-B4C6-C98DA3205C09}" type="datetimeFigureOut">
              <a:rPr lang="en-US" smtClean="0"/>
              <a:pPr/>
              <a:t>10/15/2018</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B6F15528-21DE-4FAA-801E-634DDDAF4B2B}" type="slidenum">
              <a:rPr lang="en-US" smtClean="0"/>
              <a:pPr/>
              <a:t>‹#›</a:t>
            </a:fld>
            <a:endParaRPr lang="en-US"/>
          </a:p>
        </p:txBody>
      </p:sp>
    </p:spTree>
    <p:extLst>
      <p:ext uri="{BB962C8B-B14F-4D97-AF65-F5344CB8AC3E}">
        <p14:creationId xmlns:p14="http://schemas.microsoft.com/office/powerpoint/2010/main" val="22336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type="vertTitleAndTx">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orient="vert" type="title"/>
          </p:nvPr>
        </p:nvSpPr>
        <p:spPr>
          <a:xfrm>
            <a:off x="6543675" y="412302"/>
            <a:ext cx="1971675" cy="5759898"/>
          </a:xfrm>
        </p:spPr>
        <p:txBody>
          <a:bodyPr numCol="1" vert="eaVert"/>
          <a:lstStyle/>
          <a:p>
            <a:r>
              <a:rPr lang="en-US" smtClean="0"/>
              <a:t>Click to edit Master title style</a:t>
            </a:r>
            <a:endParaRPr dirty="0" lang="en-US"/>
          </a:p>
        </p:txBody>
      </p:sp>
      <p:sp>
        <p:nvSpPr>
          <p:cNvPr id="3" name="Vertical Text Placeholder 2"/>
          <p:cNvSpPr>
            <a:spLocks noGrp="1"/>
          </p:cNvSpPr>
          <p:nvPr>
            <p:ph idx="1" orient="vert" type="body"/>
          </p:nvPr>
        </p:nvSpPr>
        <p:spPr>
          <a:xfrm>
            <a:off x="628650" y="412302"/>
            <a:ext cx="5800725" cy="5759898"/>
          </a:xfrm>
        </p:spPr>
        <p:txBody>
          <a:bodyPr bIns="0" lIns="45720" numCol="1" rIns="45720" tIns="0"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4" name="Date Placeholder 3"/>
          <p:cNvSpPr>
            <a:spLocks noGrp="1"/>
          </p:cNvSpPr>
          <p:nvPr>
            <p:ph idx="10" sz="half" type="dt"/>
          </p:nvPr>
        </p:nvSpPr>
        <p:spPr/>
        <p:txBody>
          <a:bodyPr numCol="1"/>
          <a:lstStyle/>
          <a:p>
            <a:fld id="{1D8BD707-D9CF-40AE-B4C6-C98DA3205C09}" type="datetimeFigureOut">
              <a:rPr lang="en-US" smtClean="0"/>
              <a:pPr/>
              <a:t>10/15/2018</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B6F15528-21DE-4FAA-801E-634DDDAF4B2B}" type="slidenum">
              <a:rPr lang="en-US" smtClean="0"/>
              <a:pPr/>
              <a:t>‹#›</a:t>
            </a:fld>
            <a:endParaRPr lang="en-US"/>
          </a:p>
        </p:txBody>
      </p:sp>
    </p:spTree>
    <p:extLst>
      <p:ext uri="{BB962C8B-B14F-4D97-AF65-F5344CB8AC3E}">
        <p14:creationId xmlns:p14="http://schemas.microsoft.com/office/powerpoint/2010/main" val="416709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dirty="0"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4" name="Date Placeholder 3"/>
          <p:cNvSpPr>
            <a:spLocks noGrp="1"/>
          </p:cNvSpPr>
          <p:nvPr>
            <p:ph idx="10" sz="half" type="dt"/>
          </p:nvPr>
        </p:nvSpPr>
        <p:spPr/>
        <p:txBody>
          <a:bodyPr numCol="1"/>
          <a:lstStyle/>
          <a:p>
            <a:fld id="{1D8BD707-D9CF-40AE-B4C6-C98DA3205C09}" type="datetimeFigureOut">
              <a:rPr lang="en-US" smtClean="0"/>
              <a:pPr/>
              <a:t>10/15/2018</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B6F15528-21DE-4FAA-801E-634DDDAF4B2B}" type="slidenum">
              <a:rPr lang="en-US" smtClean="0"/>
              <a:pPr/>
              <a:t>‹#›</a:t>
            </a:fld>
            <a:endParaRPr lang="en-US"/>
          </a:p>
        </p:txBody>
      </p:sp>
    </p:spTree>
    <p:extLst>
      <p:ext uri="{BB962C8B-B14F-4D97-AF65-F5344CB8AC3E}">
        <p14:creationId xmlns:p14="http://schemas.microsoft.com/office/powerpoint/2010/main" val="110286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numCol="1">
            <a:normAutofit/>
          </a:bodyPr>
          <a:lstStyle>
            <a:lvl1pPr>
              <a:lnSpc>
                <a:spcPct val="85000"/>
              </a:lnSpc>
              <a:defRPr b="0" sz="8000">
                <a:solidFill>
                  <a:schemeClr val="tx1">
                    <a:lumMod val="85000"/>
                    <a:lumOff val="15000"/>
                  </a:schemeClr>
                </a:solidFill>
              </a:defRPr>
            </a:lvl1pPr>
          </a:lstStyle>
          <a:p>
            <a:r>
              <a:rPr lang="en-US" smtClean="0"/>
              <a:t>Click to edit Master title style</a:t>
            </a:r>
            <a:endParaRPr dirty="0" lang="en-US"/>
          </a:p>
        </p:txBody>
      </p:sp>
      <p:sp>
        <p:nvSpPr>
          <p:cNvPr id="3" name="Text Placeholder 2"/>
          <p:cNvSpPr>
            <a:spLocks noGrp="1"/>
          </p:cNvSpPr>
          <p:nvPr>
            <p:ph idx="1" type="body"/>
          </p:nvPr>
        </p:nvSpPr>
        <p:spPr>
          <a:xfrm>
            <a:off x="822960" y="4453128"/>
            <a:ext cx="7543800" cy="1143000"/>
          </a:xfrm>
        </p:spPr>
        <p:txBody>
          <a:bodyPr anchor="t" anchorCtr="0" lIns="91440" numCol="1" rIns="91440">
            <a:normAutofit/>
          </a:bodyPr>
          <a:lstStyle>
            <a:lvl1pPr indent="0" marL="0">
              <a:buNone/>
              <a:defRPr baseline="0" cap="all" spc="200" sz="2400">
                <a:solidFill>
                  <a:schemeClr val="tx2"/>
                </a:solidFill>
                <a:latin typeface="+mj-lt"/>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idx="10" sz="half" type="dt"/>
          </p:nvPr>
        </p:nvSpPr>
        <p:spPr/>
        <p:txBody>
          <a:bodyPr numCol="1"/>
          <a:lstStyle/>
          <a:p>
            <a:fld id="{1D8BD707-D9CF-40AE-B4C6-C98DA3205C09}" type="datetimeFigureOut">
              <a:rPr lang="en-US" smtClean="0"/>
              <a:pPr/>
              <a:t>10/15/2018</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90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numCol="1"/>
          <a:lstStyle/>
          <a:p>
            <a:r>
              <a:rPr lang="en-US" smtClean="0"/>
              <a:t>Click to edit Master title style</a:t>
            </a:r>
            <a:endParaRPr dirty="0" lang="en-US"/>
          </a:p>
        </p:txBody>
      </p:sp>
      <p:sp>
        <p:nvSpPr>
          <p:cNvPr id="3" name="Content Placeholder 2"/>
          <p:cNvSpPr>
            <a:spLocks noGrp="1"/>
          </p:cNvSpPr>
          <p:nvPr>
            <p:ph idx="1" sz="half"/>
          </p:nvPr>
        </p:nvSpPr>
        <p:spPr>
          <a:xfrm>
            <a:off x="822960" y="1845735"/>
            <a:ext cx="3703320" cy="4023359"/>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4" name="Content Placeholder 3"/>
          <p:cNvSpPr>
            <a:spLocks noGrp="1"/>
          </p:cNvSpPr>
          <p:nvPr>
            <p:ph idx="2" sz="half"/>
          </p:nvPr>
        </p:nvSpPr>
        <p:spPr>
          <a:xfrm>
            <a:off x="4663440" y="1845735"/>
            <a:ext cx="3703320" cy="402336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5" name="Date Placeholder 4"/>
          <p:cNvSpPr>
            <a:spLocks noGrp="1"/>
          </p:cNvSpPr>
          <p:nvPr>
            <p:ph idx="10" sz="half" type="dt"/>
          </p:nvPr>
        </p:nvSpPr>
        <p:spPr/>
        <p:txBody>
          <a:bodyPr numCol="1"/>
          <a:lstStyle/>
          <a:p>
            <a:fld id="{1D8BD707-D9CF-40AE-B4C6-C98DA3205C09}" type="datetimeFigureOut">
              <a:rPr lang="en-US" smtClean="0"/>
              <a:pPr/>
              <a:t>10/15/2018</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B6F15528-21DE-4FAA-801E-634DDDAF4B2B}" type="slidenum">
              <a:rPr lang="en-US" smtClean="0"/>
              <a:pPr/>
              <a:t>‹#›</a:t>
            </a:fld>
            <a:endParaRPr lang="en-US"/>
          </a:p>
        </p:txBody>
      </p:sp>
    </p:spTree>
    <p:extLst>
      <p:ext uri="{BB962C8B-B14F-4D97-AF65-F5344CB8AC3E}">
        <p14:creationId xmlns:p14="http://schemas.microsoft.com/office/powerpoint/2010/main" val="153623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numCol="1"/>
          <a:lstStyle/>
          <a:p>
            <a:r>
              <a:rPr lang="en-US" smtClean="0"/>
              <a:t>Click to edit Master title style</a:t>
            </a:r>
            <a:endParaRPr dirty="0" lang="en-US"/>
          </a:p>
        </p:txBody>
      </p:sp>
      <p:sp>
        <p:nvSpPr>
          <p:cNvPr id="3" name="Text Placeholder 2"/>
          <p:cNvSpPr>
            <a:spLocks noGrp="1"/>
          </p:cNvSpPr>
          <p:nvPr>
            <p:ph idx="1" type="body"/>
          </p:nvPr>
        </p:nvSpPr>
        <p:spPr>
          <a:xfrm>
            <a:off x="822960" y="1846052"/>
            <a:ext cx="3703320" cy="736282"/>
          </a:xfrm>
        </p:spPr>
        <p:txBody>
          <a:bodyPr anchor="ctr" lIns="91440" numCol="1" rIns="91440">
            <a:normAutofit/>
          </a:bodyPr>
          <a:lstStyle>
            <a:lvl1pPr indent="0" marL="0">
              <a:buNone/>
              <a:defRPr b="0" baseline="0" cap="all" sz="2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4" name="Content Placeholder 3"/>
          <p:cNvSpPr>
            <a:spLocks noGrp="1"/>
          </p:cNvSpPr>
          <p:nvPr>
            <p:ph idx="2" sz="half"/>
          </p:nvPr>
        </p:nvSpPr>
        <p:spPr>
          <a:xfrm>
            <a:off x="822960" y="2582335"/>
            <a:ext cx="3703320" cy="328676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5" name="Text Placeholder 4"/>
          <p:cNvSpPr>
            <a:spLocks noGrp="1"/>
          </p:cNvSpPr>
          <p:nvPr>
            <p:ph idx="3" sz="quarter" type="body"/>
          </p:nvPr>
        </p:nvSpPr>
        <p:spPr>
          <a:xfrm>
            <a:off x="4663440" y="1846052"/>
            <a:ext cx="3703320" cy="736282"/>
          </a:xfrm>
        </p:spPr>
        <p:txBody>
          <a:bodyPr anchor="ctr" lIns="91440" numCol="1" rIns="91440">
            <a:normAutofit/>
          </a:bodyPr>
          <a:lstStyle>
            <a:lvl1pPr indent="0" marL="0">
              <a:buNone/>
              <a:defRPr b="0" baseline="0" cap="all" sz="2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6" name="Content Placeholder 5"/>
          <p:cNvSpPr>
            <a:spLocks noGrp="1"/>
          </p:cNvSpPr>
          <p:nvPr>
            <p:ph idx="4" sz="quarter"/>
          </p:nvPr>
        </p:nvSpPr>
        <p:spPr>
          <a:xfrm>
            <a:off x="4663440" y="2582334"/>
            <a:ext cx="3703320" cy="328676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7" name="Date Placeholder 6"/>
          <p:cNvSpPr>
            <a:spLocks noGrp="1"/>
          </p:cNvSpPr>
          <p:nvPr>
            <p:ph idx="10" sz="half" type="dt"/>
          </p:nvPr>
        </p:nvSpPr>
        <p:spPr/>
        <p:txBody>
          <a:bodyPr numCol="1"/>
          <a:lstStyle/>
          <a:p>
            <a:fld id="{1D8BD707-D9CF-40AE-B4C6-C98DA3205C09}" type="datetimeFigureOut">
              <a:rPr lang="en-US" smtClean="0"/>
              <a:pPr/>
              <a:t>10/15/2018</a:t>
            </a:fld>
            <a:endParaRPr lang="en-US"/>
          </a:p>
        </p:txBody>
      </p:sp>
      <p:sp>
        <p:nvSpPr>
          <p:cNvPr id="8" name="Footer Placeholder 7"/>
          <p:cNvSpPr>
            <a:spLocks noGrp="1"/>
          </p:cNvSpPr>
          <p:nvPr>
            <p:ph idx="11" sz="quarter" type="ftr"/>
          </p:nvPr>
        </p:nvSpPr>
        <p:spPr/>
        <p:txBody>
          <a:bodyPr numCol="1"/>
          <a:lstStyle/>
          <a:p>
            <a:endParaRPr lang="en-US"/>
          </a:p>
        </p:txBody>
      </p:sp>
      <p:sp>
        <p:nvSpPr>
          <p:cNvPr id="9" name="Slide Number Placeholder 8"/>
          <p:cNvSpPr>
            <a:spLocks noGrp="1"/>
          </p:cNvSpPr>
          <p:nvPr>
            <p:ph idx="12" sz="quarter" type="sldNum"/>
          </p:nvPr>
        </p:nvSpPr>
        <p:spPr/>
        <p:txBody>
          <a:bodyPr numCol="1"/>
          <a:lstStyle/>
          <a:p>
            <a:fld id="{B6F15528-21DE-4FAA-801E-634DDDAF4B2B}" type="slidenum">
              <a:rPr lang="en-US" smtClean="0"/>
              <a:pPr/>
              <a:t>‹#›</a:t>
            </a:fld>
            <a:endParaRPr lang="en-US"/>
          </a:p>
        </p:txBody>
      </p:sp>
    </p:spTree>
    <p:extLst>
      <p:ext uri="{BB962C8B-B14F-4D97-AF65-F5344CB8AC3E}">
        <p14:creationId xmlns:p14="http://schemas.microsoft.com/office/powerpoint/2010/main" val="201615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dirty="0" lang="en-US"/>
          </a:p>
        </p:txBody>
      </p:sp>
      <p:sp>
        <p:nvSpPr>
          <p:cNvPr id="3" name="Date Placeholder 2"/>
          <p:cNvSpPr>
            <a:spLocks noGrp="1"/>
          </p:cNvSpPr>
          <p:nvPr>
            <p:ph idx="10" sz="half" type="dt"/>
          </p:nvPr>
        </p:nvSpPr>
        <p:spPr/>
        <p:txBody>
          <a:bodyPr numCol="1"/>
          <a:lstStyle/>
          <a:p>
            <a:fld id="{1D8BD707-D9CF-40AE-B4C6-C98DA3205C09}" type="datetimeFigureOut">
              <a:rPr lang="en-US" smtClean="0"/>
              <a:pPr/>
              <a:t>10/15/2018</a:t>
            </a:fld>
            <a:endParaRPr lang="en-US"/>
          </a:p>
        </p:txBody>
      </p:sp>
      <p:sp>
        <p:nvSpPr>
          <p:cNvPr id="4" name="Footer Placeholder 3"/>
          <p:cNvSpPr>
            <a:spLocks noGrp="1"/>
          </p:cNvSpPr>
          <p:nvPr>
            <p:ph idx="11" sz="quarter" type="ftr"/>
          </p:nvPr>
        </p:nvSpPr>
        <p:spPr/>
        <p:txBody>
          <a:bodyPr numCol="1"/>
          <a:lstStyle/>
          <a:p>
            <a:endParaRPr lang="en-US"/>
          </a:p>
        </p:txBody>
      </p:sp>
      <p:sp>
        <p:nvSpPr>
          <p:cNvPr id="5" name="Slide Number Placeholder 4"/>
          <p:cNvSpPr>
            <a:spLocks noGrp="1"/>
          </p:cNvSpPr>
          <p:nvPr>
            <p:ph idx="12" sz="quarter" type="sldNum"/>
          </p:nvPr>
        </p:nvSpPr>
        <p:spPr/>
        <p:txBody>
          <a:bodyPr numCol="1"/>
          <a:lstStyle/>
          <a:p>
            <a:fld id="{B6F15528-21DE-4FAA-801E-634DDDAF4B2B}" type="slidenum">
              <a:rPr lang="en-US" smtClean="0"/>
              <a:pPr/>
              <a:t>‹#›</a:t>
            </a:fld>
            <a:endParaRPr lang="en-US"/>
          </a:p>
        </p:txBody>
      </p:sp>
    </p:spTree>
    <p:extLst>
      <p:ext uri="{BB962C8B-B14F-4D97-AF65-F5344CB8AC3E}">
        <p14:creationId xmlns:p14="http://schemas.microsoft.com/office/powerpoint/2010/main" val="115463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idx="10" sz="half" type="dt"/>
          </p:nvPr>
        </p:nvSpPr>
        <p:spPr/>
        <p:txBody>
          <a:bodyPr numCol="1"/>
          <a:lstStyle/>
          <a:p>
            <a:fld id="{1D8BD707-D9CF-40AE-B4C6-C98DA3205C09}" type="datetimeFigureOut">
              <a:rPr lang="en-US" smtClean="0"/>
              <a:pPr/>
              <a:t>10/15/2018</a:t>
            </a:fld>
            <a:endParaRPr lang="en-US"/>
          </a:p>
        </p:txBody>
      </p:sp>
      <p:sp>
        <p:nvSpPr>
          <p:cNvPr id="8" name="Footer Placeholder 7"/>
          <p:cNvSpPr>
            <a:spLocks noGrp="1"/>
          </p:cNvSpPr>
          <p:nvPr>
            <p:ph idx="11" sz="quarter" type="ftr"/>
          </p:nvPr>
        </p:nvSpPr>
        <p:spPr/>
        <p:txBody>
          <a:bodyPr numCol="1"/>
          <a:lstStyle>
            <a:lvl1pPr>
              <a:defRPr>
                <a:solidFill>
                  <a:srgbClr val="FFFFFF"/>
                </a:solidFill>
              </a:defRPr>
            </a:lvl1pPr>
          </a:lstStyle>
          <a:p>
            <a:endParaRPr lang="en-US"/>
          </a:p>
        </p:txBody>
      </p:sp>
      <p:sp>
        <p:nvSpPr>
          <p:cNvPr id="9" name="Slide Number Placeholder 8"/>
          <p:cNvSpPr>
            <a:spLocks noGrp="1"/>
          </p:cNvSpPr>
          <p:nvPr>
            <p:ph idx="12" sz="quarter" type="sldNum"/>
          </p:nvPr>
        </p:nvSpPr>
        <p:spPr/>
        <p:txBody>
          <a:bodyPr numCol="1"/>
          <a:lstStyle/>
          <a:p>
            <a:fld id="{B6F15528-21DE-4FAA-801E-634DDDAF4B2B}" type="slidenum">
              <a:rPr lang="en-US" smtClean="0"/>
              <a:pPr/>
              <a:t>‹#›</a:t>
            </a:fld>
            <a:endParaRPr lang="en-US"/>
          </a:p>
        </p:txBody>
      </p:sp>
    </p:spTree>
    <p:extLst>
      <p:ext uri="{BB962C8B-B14F-4D97-AF65-F5344CB8AC3E}">
        <p14:creationId xmlns:p14="http://schemas.microsoft.com/office/powerpoint/2010/main" val="70005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numCol="1">
            <a:normAutofit/>
          </a:bodyPr>
          <a:lstStyle>
            <a:lvl1pPr>
              <a:defRPr b="0" sz="3600">
                <a:solidFill>
                  <a:srgbClr val="FFFFFF"/>
                </a:solidFill>
              </a:defRPr>
            </a:lvl1pPr>
          </a:lstStyle>
          <a:p>
            <a:r>
              <a:rPr lang="en-US" smtClean="0"/>
              <a:t>Click to edit Master title style</a:t>
            </a:r>
            <a:endParaRPr dirty="0" lang="en-US"/>
          </a:p>
        </p:txBody>
      </p:sp>
      <p:sp>
        <p:nvSpPr>
          <p:cNvPr id="3" name="Content Placeholder 2"/>
          <p:cNvSpPr>
            <a:spLocks noGrp="1"/>
          </p:cNvSpPr>
          <p:nvPr>
            <p:ph idx="1"/>
          </p:nvPr>
        </p:nvSpPr>
        <p:spPr>
          <a:xfrm>
            <a:off x="3600450" y="731520"/>
            <a:ext cx="4869180" cy="525780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4" name="Text Placeholder 3"/>
          <p:cNvSpPr>
            <a:spLocks noGrp="1"/>
          </p:cNvSpPr>
          <p:nvPr>
            <p:ph idx="2" sz="half" type="body"/>
          </p:nvPr>
        </p:nvSpPr>
        <p:spPr>
          <a:xfrm>
            <a:off x="342900" y="2926080"/>
            <a:ext cx="2400300" cy="3379124"/>
          </a:xfrm>
        </p:spPr>
        <p:txBody>
          <a:bodyPr lIns="91440" numCol="1" rIns="91440">
            <a:normAutofit/>
          </a:bodyPr>
          <a:lstStyle>
            <a:lvl1pPr indent="0" marL="0">
              <a:buNone/>
              <a:defRPr sz="1500">
                <a:solidFill>
                  <a:srgbClr val="FFFFFF"/>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a:xfrm>
            <a:off x="349134" y="6459786"/>
            <a:ext cx="1963883" cy="365125"/>
          </a:xfrm>
        </p:spPr>
        <p:txBody>
          <a:bodyPr numCol="1"/>
          <a:lstStyle>
            <a:lvl1pPr algn="l">
              <a:defRPr/>
            </a:lvl1pPr>
          </a:lstStyle>
          <a:p>
            <a:fld id="{1D8BD707-D9CF-40AE-B4C6-C98DA3205C09}" type="datetimeFigureOut">
              <a:rPr lang="en-US" smtClean="0"/>
              <a:pPr/>
              <a:t>10/15/2018</a:t>
            </a:fld>
            <a:endParaRPr lang="en-US"/>
          </a:p>
        </p:txBody>
      </p:sp>
      <p:sp>
        <p:nvSpPr>
          <p:cNvPr id="6" name="Footer Placeholder 5"/>
          <p:cNvSpPr>
            <a:spLocks noGrp="1"/>
          </p:cNvSpPr>
          <p:nvPr>
            <p:ph idx="11" sz="quarter" type="ftr"/>
          </p:nvPr>
        </p:nvSpPr>
        <p:spPr>
          <a:xfrm>
            <a:off x="3600450" y="6459786"/>
            <a:ext cx="3486150" cy="365125"/>
          </a:xfrm>
        </p:spPr>
        <p:txBody>
          <a:bodyPr numCol="1"/>
          <a:lstStyle>
            <a:lvl1pPr algn="l">
              <a:defRPr>
                <a:solidFill>
                  <a:schemeClr val="tx2"/>
                </a:solidFill>
              </a:defRPr>
            </a:lvl1pPr>
          </a:lstStyle>
          <a:p>
            <a:endParaRPr lang="en-US"/>
          </a:p>
        </p:txBody>
      </p:sp>
      <p:sp>
        <p:nvSpPr>
          <p:cNvPr id="7" name="Slide Number Placeholder 6"/>
          <p:cNvSpPr>
            <a:spLocks noGrp="1"/>
          </p:cNvSpPr>
          <p:nvPr>
            <p:ph idx="12" sz="quarter" type="sldNum"/>
          </p:nvPr>
        </p:nvSpPr>
        <p:spPr/>
        <p:txBody>
          <a:bodyPr numCol="1"/>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96778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anchor="b" bIns="0" numCol="1" tIns="0">
            <a:noAutofit/>
          </a:bodyPr>
          <a:lstStyle>
            <a:lvl1pPr>
              <a:defRPr b="0" sz="3600">
                <a:solidFill>
                  <a:srgbClr val="FFFFFF"/>
                </a:solidFill>
              </a:defRPr>
            </a:lvl1pPr>
          </a:lstStyle>
          <a:p>
            <a:r>
              <a:rPr lang="en-US" smtClean="0"/>
              <a:t>Click to edit Master title style</a:t>
            </a:r>
            <a:endParaRPr dirty="0" lang="en-US"/>
          </a:p>
        </p:txBody>
      </p:sp>
      <p:sp>
        <p:nvSpPr>
          <p:cNvPr id="3" name="Picture Placeholder 2"/>
          <p:cNvSpPr>
            <a:spLocks noChangeAspect="1" noGrp="1"/>
          </p:cNvSpPr>
          <p:nvPr>
            <p:ph idx="1" type="pic"/>
          </p:nvPr>
        </p:nvSpPr>
        <p:spPr>
          <a:xfrm>
            <a:off x="12" y="0"/>
            <a:ext cx="9143989" cy="4915076"/>
          </a:xfrm>
          <a:solidFill>
            <a:schemeClr val="bg2">
              <a:lumMod val="90000"/>
            </a:schemeClr>
          </a:solidFill>
        </p:spPr>
        <p:txBody>
          <a:bodyPr anchor="t" lIns="457200" numCol="1" tIns="457200"/>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smtClean="0"/>
              <a:t>Click icon to add picture</a:t>
            </a:r>
            <a:endParaRPr dirty="0" lang="en-US"/>
          </a:p>
        </p:txBody>
      </p:sp>
      <p:sp>
        <p:nvSpPr>
          <p:cNvPr id="4" name="Text Placeholder 3"/>
          <p:cNvSpPr>
            <a:spLocks noGrp="1"/>
          </p:cNvSpPr>
          <p:nvPr>
            <p:ph idx="2" sz="half" type="body"/>
          </p:nvPr>
        </p:nvSpPr>
        <p:spPr>
          <a:xfrm>
            <a:off x="822960" y="5907024"/>
            <a:ext cx="7589520" cy="594360"/>
          </a:xfrm>
        </p:spPr>
        <p:txBody>
          <a:bodyPr bIns="0" lIns="91440" numCol="1" rIns="91440" tIns="0">
            <a:normAutofit/>
          </a:bodyPr>
          <a:lstStyle>
            <a:lvl1pPr indent="0" marL="0">
              <a:spcBef>
                <a:spcPts val="0"/>
              </a:spcBef>
              <a:spcAft>
                <a:spcPts val="600"/>
              </a:spcAft>
              <a:buNone/>
              <a:defRPr sz="1500">
                <a:solidFill>
                  <a:srgbClr val="FFFFFF"/>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1D8BD707-D9CF-40AE-B4C6-C98DA3205C09}" type="datetimeFigureOut">
              <a:rPr lang="en-US" smtClean="0"/>
              <a:pPr/>
              <a:t>10/15/2018</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B6F15528-21DE-4FAA-801E-634DDDAF4B2B}" type="slidenum">
              <a:rPr lang="en-US" smtClean="0"/>
              <a:pPr/>
              <a:t>‹#›</a:t>
            </a:fld>
            <a:endParaRPr lang="en-US"/>
          </a:p>
        </p:txBody>
      </p:sp>
    </p:spTree>
    <p:extLst>
      <p:ext uri="{BB962C8B-B14F-4D97-AF65-F5344CB8AC3E}">
        <p14:creationId xmlns:p14="http://schemas.microsoft.com/office/powerpoint/2010/main" val="1927284172"/>
      </p:ext>
    </p:extLst>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3.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anchor="b" bIns="45720" lIns="91440" numCol="1" rIns="91440" rtlCol="0" tIns="45720" vert="horz">
            <a:normAutofit/>
          </a:bodyPr>
          <a:lstStyle/>
          <a:p>
            <a:r>
              <a:rPr lang="en-US" smtClean="0"/>
              <a:t>Click to edit Master title style</a:t>
            </a:r>
            <a:endParaRPr dirty="0" lang="en-US"/>
          </a:p>
        </p:txBody>
      </p:sp>
      <p:sp>
        <p:nvSpPr>
          <p:cNvPr id="3" name="Text Placeholder 2"/>
          <p:cNvSpPr>
            <a:spLocks noGrp="1"/>
          </p:cNvSpPr>
          <p:nvPr>
            <p:ph idx="1" type="body"/>
          </p:nvPr>
        </p:nvSpPr>
        <p:spPr>
          <a:xfrm>
            <a:off x="822959" y="1845734"/>
            <a:ext cx="7543801" cy="4023360"/>
          </a:xfrm>
          <a:prstGeom prst="rect">
            <a:avLst/>
          </a:prstGeom>
        </p:spPr>
        <p:txBody>
          <a:bodyPr bIns="45720" lIns="0" numCol="1" rIns="0" rtlCol="0" tIns="45720"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4" name="Date Placeholder 3"/>
          <p:cNvSpPr>
            <a:spLocks noGrp="1"/>
          </p:cNvSpPr>
          <p:nvPr>
            <p:ph idx="2" sz="half" type="dt"/>
          </p:nvPr>
        </p:nvSpPr>
        <p:spPr>
          <a:xfrm>
            <a:off x="822961" y="6459786"/>
            <a:ext cx="1854203" cy="365125"/>
          </a:xfrm>
          <a:prstGeom prst="rect">
            <a:avLst/>
          </a:prstGeom>
        </p:spPr>
        <p:txBody>
          <a:bodyPr anchor="ctr" bIns="45720" lIns="91440" numCol="1" rIns="91440" rtlCol="0" tIns="45720" vert="horz"/>
          <a:lstStyle>
            <a:lvl1pPr algn="l">
              <a:defRPr sz="900">
                <a:solidFill>
                  <a:srgbClr val="FFFFFF"/>
                </a:solidFill>
              </a:defRPr>
            </a:lvl1pPr>
          </a:lstStyle>
          <a:p>
            <a:fld id="{1D8BD707-D9CF-40AE-B4C6-C98DA3205C09}" type="datetimeFigureOut">
              <a:rPr lang="en-US" smtClean="0"/>
              <a:pPr/>
              <a:t>10/15/2018</a:t>
            </a:fld>
            <a:endParaRPr lang="en-US"/>
          </a:p>
        </p:txBody>
      </p:sp>
      <p:sp>
        <p:nvSpPr>
          <p:cNvPr id="5" name="Footer Placeholder 4"/>
          <p:cNvSpPr>
            <a:spLocks noGrp="1"/>
          </p:cNvSpPr>
          <p:nvPr>
            <p:ph idx="3" sz="quarter" type="ftr"/>
          </p:nvPr>
        </p:nvSpPr>
        <p:spPr>
          <a:xfrm>
            <a:off x="2764639" y="6459786"/>
            <a:ext cx="3617103" cy="365125"/>
          </a:xfrm>
          <a:prstGeom prst="rect">
            <a:avLst/>
          </a:prstGeom>
        </p:spPr>
        <p:txBody>
          <a:bodyPr anchor="ctr" bIns="45720" lIns="91440" numCol="1" rIns="91440" rtlCol="0" tIns="45720" vert="horz"/>
          <a:lstStyle>
            <a:lvl1pPr algn="ctr">
              <a:defRPr baseline="0" cap="all" sz="900">
                <a:solidFill>
                  <a:srgbClr val="FFFFFF"/>
                </a:solidFill>
              </a:defRPr>
            </a:lvl1pPr>
          </a:lstStyle>
          <a:p>
            <a:endParaRPr lang="en-US"/>
          </a:p>
        </p:txBody>
      </p:sp>
      <p:sp>
        <p:nvSpPr>
          <p:cNvPr id="6" name="Slide Number Placeholder 5"/>
          <p:cNvSpPr>
            <a:spLocks noGrp="1"/>
          </p:cNvSpPr>
          <p:nvPr>
            <p:ph idx="4" sz="quarter" type="sldNum"/>
          </p:nvPr>
        </p:nvSpPr>
        <p:spPr>
          <a:xfrm>
            <a:off x="7425344" y="6459786"/>
            <a:ext cx="984019" cy="365125"/>
          </a:xfrm>
          <a:prstGeom prst="rect">
            <a:avLst/>
          </a:prstGeom>
        </p:spPr>
        <p:txBody>
          <a:bodyPr anchor="ctr" bIns="45720" lIns="91440" numCol="1" rIns="91440" rtlCol="0" tIns="45720" vert="horz"/>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128803"/>
      </p:ext>
    </p:extLst>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algn="l" defTabSz="914400" eaLnBrk="1" hangingPunct="1" latinLnBrk="0" rtl="0">
        <a:lnSpc>
          <a:spcPct val="85000"/>
        </a:lnSpc>
        <a:spcBef>
          <a:spcPct val="0"/>
        </a:spcBef>
        <a:buNone/>
        <a:defRPr baseline="0" kern="1200" spc="-50" sz="4800">
          <a:solidFill>
            <a:schemeClr val="tx1">
              <a:lumMod val="75000"/>
              <a:lumOff val="25000"/>
            </a:schemeClr>
          </a:solidFill>
          <a:latin typeface="+mj-lt"/>
          <a:ea typeface="+mj-ea"/>
          <a:cs typeface="+mj-cs"/>
        </a:defRPr>
      </a:lvl1pPr>
    </p:titleStyle>
    <p:bodyStyle>
      <a:lvl1pPr algn="l" defTabSz="914400" eaLnBrk="1" hangingPunct="1" indent="-91440" latinLnBrk="0" marL="91440" rtl="0">
        <a:lnSpc>
          <a:spcPct val="90000"/>
        </a:lnSpc>
        <a:spcBef>
          <a:spcPts val="1200"/>
        </a:spcBef>
        <a:spcAft>
          <a:spcPts val="200"/>
        </a:spcAft>
        <a:buClr>
          <a:schemeClr val="accent1"/>
        </a:buClr>
        <a:buSzPct val="100000"/>
        <a:buFont charset="0" panose="020F0502020204030204" pitchFamily="34" typeface="Calibri"/>
        <a:buChar char=" "/>
        <a:defRPr kern="1200" sz="2000">
          <a:solidFill>
            <a:schemeClr val="tx1">
              <a:lumMod val="75000"/>
              <a:lumOff val="25000"/>
            </a:schemeClr>
          </a:solidFill>
          <a:latin typeface="+mn-lt"/>
          <a:ea typeface="+mn-ea"/>
          <a:cs typeface="+mn-cs"/>
        </a:defRPr>
      </a:lvl1pPr>
      <a:lvl2pPr algn="l" defTabSz="914400" eaLnBrk="1" hangingPunct="1" indent="-182880" latinLnBrk="0" marL="384048" rtl="0">
        <a:lnSpc>
          <a:spcPct val="90000"/>
        </a:lnSpc>
        <a:spcBef>
          <a:spcPts val="200"/>
        </a:spcBef>
        <a:spcAft>
          <a:spcPts val="400"/>
        </a:spcAft>
        <a:buClr>
          <a:schemeClr val="accent1"/>
        </a:buClr>
        <a:buFont charset="0" pitchFamily="34" typeface="Calibri"/>
        <a:buChar char="◦"/>
        <a:defRPr kern="1200" sz="1800">
          <a:solidFill>
            <a:schemeClr val="tx1">
              <a:lumMod val="75000"/>
              <a:lumOff val="25000"/>
            </a:schemeClr>
          </a:solidFill>
          <a:latin typeface="+mn-lt"/>
          <a:ea typeface="+mn-ea"/>
          <a:cs typeface="+mn-cs"/>
        </a:defRPr>
      </a:lvl2pPr>
      <a:lvl3pPr algn="l" defTabSz="914400" eaLnBrk="1" hangingPunct="1" indent="-182880" latinLnBrk="0" marL="566928"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3pPr>
      <a:lvl4pPr algn="l" defTabSz="914400" eaLnBrk="1" hangingPunct="1" indent="-182880" latinLnBrk="0" marL="749808"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4pPr>
      <a:lvl5pPr algn="l" defTabSz="914400" eaLnBrk="1" hangingPunct="1" indent="-182880" latinLnBrk="0" marL="932688"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5pPr>
      <a:lvl6pPr algn="l" defTabSz="914400" eaLnBrk="1" hangingPunct="1" indent="-228600" latinLnBrk="0" marL="1100000"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6pPr>
      <a:lvl7pPr algn="l" defTabSz="914400" eaLnBrk="1" hangingPunct="1" indent="-228600" latinLnBrk="0" marL="1300000"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7pPr>
      <a:lvl8pPr algn="l" defTabSz="914400" eaLnBrk="1" hangingPunct="1" indent="-228600" latinLnBrk="0" marL="1500000"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8pPr>
      <a:lvl9pPr algn="l" defTabSz="914400" eaLnBrk="1" hangingPunct="1" indent="-228600" latinLnBrk="0" marL="1700000"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arget="../media/image3.jpeg" Type="http://schemas.openxmlformats.org/officeDocument/2006/relationships/image"/><Relationship Id="rId4" Target="../media/image2.jpeg" Type="http://schemas.openxmlformats.org/officeDocument/2006/relationships/image"/><Relationship Id="rId3" Target="../media/image1.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8.pn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11.xml" Type="http://schemas.openxmlformats.org/officeDocument/2006/relationships/notesSlid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2" Target="../notesSlides/notesSlide12.xml" Type="http://schemas.openxmlformats.org/officeDocument/2006/relationships/notesSlide"/><Relationship Id="rId1" Target="../slideLayouts/slideLayout7.xml" Type="http://schemas.openxmlformats.org/officeDocument/2006/relationships/slideLayout"/></Relationships>
</file>

<file path=ppt/slides/_rels/slide13.xml.rels><?xml version="1.0" encoding="UTF-8" standalone="yes"?><Relationships xmlns="http://schemas.openxmlformats.org/package/2006/relationships"><Relationship Id="rId2" Target="../notesSlides/notesSlide13.xml" Type="http://schemas.openxmlformats.org/officeDocument/2006/relationships/notesSlide"/><Relationship Id="rId1" Target="../slideLayouts/slideLayout7.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9.jp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0.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2" Target="../notesSlides/notesSlide16.xml" Type="http://schemas.openxmlformats.org/officeDocument/2006/relationships/notesSlid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notesSlides/notesSlide17.xml" Type="http://schemas.openxmlformats.org/officeDocument/2006/relationships/notesSlid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11.pn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notesSlides/notesSlide19.xml" Type="http://schemas.openxmlformats.org/officeDocument/2006/relationships/notesSlid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4.pn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3" Target="../charts/chart1.xml" Type="http://schemas.openxmlformats.org/officeDocument/2006/relationships/chart"/><Relationship Id="rId2" Target="../notesSlides/notesSlide20.xml" Type="http://schemas.openxmlformats.org/officeDocument/2006/relationships/notesSlide"/><Relationship Id="rId1" Target="../slideLayouts/slideLayout7.xml" Type="http://schemas.openxmlformats.org/officeDocument/2006/relationships/slideLayout"/></Relationships>
</file>

<file path=ppt/slides/_rels/slide21.xml.rels><?xml version="1.0" encoding="UTF-8" standalone="yes"?><Relationships xmlns="http://schemas.openxmlformats.org/package/2006/relationships"><Relationship Id="rId3" Target="../charts/chart2.xml" Type="http://schemas.openxmlformats.org/officeDocument/2006/relationships/chart"/><Relationship Id="rId2" Target="../notesSlides/notesSlide21.xml" Type="http://schemas.openxmlformats.org/officeDocument/2006/relationships/notesSlide"/><Relationship Id="rId1" Target="../slideLayouts/slideLayout7.xml" Type="http://schemas.openxmlformats.org/officeDocument/2006/relationships/slideLayout"/></Relationships>
</file>

<file path=ppt/slides/_rels/slide22.xml.rels><?xml version="1.0" encoding="UTF-8" standalone="yes"?><Relationships xmlns="http://schemas.openxmlformats.org/package/2006/relationships"><Relationship Id="rId2" Target="../notesSlides/notesSlide22.xml" Type="http://schemas.openxmlformats.org/officeDocument/2006/relationships/notesSlid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3" Target="../charts/chart3.xml" Type="http://schemas.openxmlformats.org/officeDocument/2006/relationships/chart"/><Relationship Id="rId2" Target="../notesSlides/notesSlide23.xml" Type="http://schemas.openxmlformats.org/officeDocument/2006/relationships/notesSlide"/><Relationship Id="rId1" Target="../slideLayouts/slideLayout7.xml" Type="http://schemas.openxmlformats.org/officeDocument/2006/relationships/slideLayout"/></Relationships>
</file>

<file path=ppt/slides/_rels/slide24.xml.rels><?xml version="1.0" encoding="UTF-8" standalone="yes"?><Relationships xmlns="http://schemas.openxmlformats.org/package/2006/relationships"><Relationship Id="rId2" Target="../notesSlides/notesSlide24.xml" Type="http://schemas.openxmlformats.org/officeDocument/2006/relationships/notesSlide"/><Relationship Id="rId1" Target="../slideLayouts/slideLayout7.xml" Type="http://schemas.openxmlformats.org/officeDocument/2006/relationships/slideLayout"/></Relationships>
</file>

<file path=ppt/slides/_rels/slide25.xml.rels><?xml version="1.0" encoding="UTF-8" standalone="yes"?><Relationships xmlns="http://schemas.openxmlformats.org/package/2006/relationships"><Relationship Id="rId2" Target="../notesSlides/notesSlide25.xml" Type="http://schemas.openxmlformats.org/officeDocument/2006/relationships/notesSlide"/><Relationship Id="rId1" Target="../slideLayouts/slideLayout7.xml" Type="http://schemas.openxmlformats.org/officeDocument/2006/relationships/slideLayout"/></Relationships>
</file>

<file path=ppt/slides/_rels/slide26.xml.rels><?xml version="1.0" encoding="UTF-8" standalone="yes"?><Relationships xmlns="http://schemas.openxmlformats.org/package/2006/relationships"><Relationship Id="rId3" Target="../charts/chart4.xml" Type="http://schemas.openxmlformats.org/officeDocument/2006/relationships/chart"/><Relationship Id="rId2" Target="../notesSlides/notesSlide26.xml" Type="http://schemas.openxmlformats.org/officeDocument/2006/relationships/notesSlide"/><Relationship Id="rId1" Target="../slideLayouts/slideLayout7.xml" Type="http://schemas.openxmlformats.org/officeDocument/2006/relationships/slideLayout"/></Relationships>
</file>

<file path=ppt/slides/_rels/slide27.xml.rels><?xml version="1.0" encoding="UTF-8" standalone="yes"?><Relationships xmlns="http://schemas.openxmlformats.org/package/2006/relationships"><Relationship Id="rId3" Target="../charts/chart5.xml" Type="http://schemas.openxmlformats.org/officeDocument/2006/relationships/chart"/><Relationship Id="rId2" Target="../notesSlides/notesSlide27.xml" Type="http://schemas.openxmlformats.org/officeDocument/2006/relationships/notesSlid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2" Target="../notesSlides/notesSlide28.xml" Type="http://schemas.openxmlformats.org/officeDocument/2006/relationships/notesSlide"/><Relationship Id="rId1" Target="../slideLayouts/slideLayout7.xml" Type="http://schemas.openxmlformats.org/officeDocument/2006/relationships/slideLayout"/></Relationships>
</file>

<file path=ppt/slides/_rels/slide29.xml.rels><?xml version="1.0" encoding="UTF-8" standalone="yes"?><Relationships xmlns="http://schemas.openxmlformats.org/package/2006/relationships"><Relationship Id="rId4" Target="../charts/chart6.xml" Type="http://schemas.openxmlformats.org/officeDocument/2006/relationships/chart"/><Relationship Id="rId3" Target="../charts/chart7.xml" Type="http://schemas.openxmlformats.org/officeDocument/2006/relationships/chart"/><Relationship Id="rId2" Target="../notesSlides/notesSlide29.xml" Type="http://schemas.openxmlformats.org/officeDocument/2006/relationships/notesSlid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3" Target="../media/image5.pn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2" Target="../notesSlides/notesSlide30.xml" Type="http://schemas.openxmlformats.org/officeDocument/2006/relationships/notesSlide"/><Relationship Id="rId1" Target="../slideLayouts/slideLayout7.xml" Type="http://schemas.openxmlformats.org/officeDocument/2006/relationships/slideLayout"/></Relationships>
</file>

<file path=ppt/slides/_rels/slide31.xml.rels><?xml version="1.0" encoding="UTF-8" standalone="yes"?><Relationships xmlns="http://schemas.openxmlformats.org/package/2006/relationships"><Relationship Id="rId2" Target="../notesSlides/notesSlide31.xml" Type="http://schemas.openxmlformats.org/officeDocument/2006/relationships/notesSlid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2" Target="../notesSlides/notesSlide32.xml" Type="http://schemas.openxmlformats.org/officeDocument/2006/relationships/notesSlid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2" Target="../notesSlides/notesSlide33.xml" Type="http://schemas.openxmlformats.org/officeDocument/2006/relationships/notesSlid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12.png" Type="http://schemas.openxmlformats.org/officeDocument/2006/relationships/image"/><Relationship Id="rId2" Target="../notesSlides/notesSlide34.xml" Type="http://schemas.openxmlformats.org/officeDocument/2006/relationships/notesSlid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2" Target="../notesSlides/notesSlide35.xml" Type="http://schemas.openxmlformats.org/officeDocument/2006/relationships/notesSlid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6.pn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2" Target="../notesSlides/notesSlide7.xml" Type="http://schemas.openxmlformats.org/officeDocument/2006/relationships/notesSlid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7.jp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2" Target="../notesSlides/notesSlide9.xml" Type="http://schemas.openxmlformats.org/officeDocument/2006/relationships/notesSlid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933" y="2402778"/>
            <a:ext cx="7962827" cy="1922333"/>
          </a:xfrm>
        </p:spPr>
        <p:txBody>
          <a:bodyPr numCol="1">
            <a:normAutofit/>
          </a:bodyPr>
          <a:lstStyle/>
          <a:p>
            <a:r>
              <a:rPr b="1" sz="3200"/>
              <a:t/>
            </a:r>
          </a:p>
          <a:p>
            <a:r>
              <a:rPr b="1" dirty="0" lang="en-US" sz="3200"/>
              <a:t>Health Literacy and Health Seeking Behavior </a:t>
            </a:r>
            <a:r>
              <a:rPr b="1" dirty="0" lang="en-US" smtClean="0" sz="3200"/>
              <a:t>of</a:t>
            </a:r>
            <a:r>
              <a:rPr sz="3200"/>
              <a:t> </a:t>
            </a:r>
            <a:r>
              <a:rPr b="1" dirty="0" lang="en-US" smtClean="0" sz="3200"/>
              <a:t>Parents </a:t>
            </a:r>
            <a:r>
              <a:rPr b="1" dirty="0" lang="en-US" sz="3200"/>
              <a:t>of Young Children in New Castle County Delaware </a:t>
            </a:r>
            <a:r>
              <a:rPr b="1" dirty="0" lang="en-US" smtClean="0" sz="3200"/>
              <a:t>Early </a:t>
            </a:r>
            <a:r>
              <a:rPr b="1" dirty="0" lang="en-US" sz="3200"/>
              <a:t>Education and Care </a:t>
            </a:r>
            <a:r>
              <a:rPr b="1" dirty="0" lang="en-US" smtClean="0" sz="3200"/>
              <a:t>Programs</a:t>
            </a:r>
            <a:endParaRPr dirty="0" lang="en-US" sz="2400"/>
          </a:p>
        </p:txBody>
      </p:sp>
      <p:sp>
        <p:nvSpPr>
          <p:cNvPr id="3" name="Subtitle 2"/>
          <p:cNvSpPr>
            <a:spLocks noGrp="1"/>
          </p:cNvSpPr>
          <p:nvPr>
            <p:ph idx="1" type="subTitle"/>
          </p:nvPr>
        </p:nvSpPr>
        <p:spPr>
          <a:xfrm>
            <a:off x="822960" y="4537980"/>
            <a:ext cx="7543800" cy="1833638"/>
          </a:xfrm>
        </p:spPr>
        <p:txBody>
          <a:bodyPr numCol="1">
            <a:normAutofit fontScale="92500"/>
          </a:bodyPr>
          <a:lstStyle/>
          <a:p>
            <a:pPr algn="ctr"/>
            <a:r>
              <a:rPr sz="3200"/>
              <a:t/>
            </a:r>
          </a:p>
          <a:p>
            <a:pPr algn="ctr"/>
            <a:r>
              <a:rPr dirty="0" err="1" lang="en-US" smtClean="0" sz="3200"/>
              <a:t>Pialee</a:t>
            </a:r>
            <a:r>
              <a:rPr dirty="0" lang="en-US" smtClean="0" sz="3200"/>
              <a:t> Roy, phd</a:t>
            </a:r>
          </a:p>
          <a:p>
            <a:pPr algn="ctr"/>
          </a:p>
          <a:p>
            <a:endParaRPr dirty="0" lang="en-US"/>
          </a:p>
        </p:txBody>
      </p:sp>
      <p:pic>
        <p:nvPicPr>
          <p:cNvPr id="4" name="Picture 3"/>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403933" y="506053"/>
            <a:ext cx="1758026" cy="1980438"/>
          </a:xfrm>
          <a:prstGeom prst="rect">
            <a:avLst/>
          </a:prstGeom>
        </p:spPr>
      </p:pic>
      <p:pic>
        <p:nvPicPr>
          <p:cNvPr id="7" name="Picture 6"/>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5486400" y="506053"/>
            <a:ext cx="3086100" cy="2057400"/>
          </a:xfrm>
          <a:prstGeom prst="rect">
            <a:avLst/>
          </a:prstGeom>
        </p:spPr>
      </p:pic>
      <p:pic>
        <p:nvPicPr>
          <p:cNvPr id="9" name="Picture 8"/>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2580986" y="796483"/>
            <a:ext cx="2438400" cy="1606296"/>
          </a:xfrm>
          <a:prstGeom prst="rect">
            <a:avLst/>
          </a:prstGeom>
        </p:spPr>
      </p:pic>
      <p:sp>
        <p:nvSpPr>
          <p:cNvPr id="10" name="TextBox 9"/>
          <p:cNvSpPr txBox="1"/>
          <p:nvPr/>
        </p:nvSpPr>
        <p:spPr>
          <a:xfrm>
            <a:off x="4762" y="6455330"/>
            <a:ext cx="1371600" cy="369332"/>
          </a:xfrm>
          <a:prstGeom prst="rect">
            <a:avLst/>
          </a:prstGeom>
          <a:noFill/>
        </p:spPr>
        <p:txBody>
          <a:bodyPr numCol="1" rtlCol="0" wrap="square">
            <a:spAutoFit/>
          </a:bodyPr>
          <a:lstStyle/>
          <a:p>
            <a:r>
              <a:rPr dirty="0" lang="en-US" smtClean="0"/>
              <a:t>Slide 1 of 35</a:t>
            </a:r>
            <a:endParaRPr dirty="0" lang="en-US"/>
          </a:p>
        </p:txBody>
      </p:sp>
    </p:spTree>
    <p:extLst>
      <p:ext uri="{BB962C8B-B14F-4D97-AF65-F5344CB8AC3E}">
        <p14:creationId xmlns:p14="http://schemas.microsoft.com/office/powerpoint/2010/main" val="38432460"/>
      </p:ext>
    </p:extLst>
  </p:cSld>
  <p:clrMapOvr>
    <a:masterClrMapping/>
  </p:clrMapOvr>
  <p:timing>
    <p:tnLst>
      <p:par>
        <p:cTn dur="indefinite" id="1" nodeType="tmRoot" restart="never"/>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59040" cy="1161196"/>
          </a:xfrm>
        </p:spPr>
        <p:txBody>
          <a:bodyPr numCol="1">
            <a:normAutofit/>
          </a:bodyPr>
          <a:lstStyle/>
          <a:p>
            <a:r>
              <a:rPr dirty="0" lang="en-US" smtClean="0" sz="4000"/>
              <a:t>The Precede Proceed framework by Green &amp; </a:t>
            </a:r>
            <a:r>
              <a:rPr dirty="0" err="1" lang="en-US" smtClean="0" sz="4000"/>
              <a:t>Kreuter</a:t>
            </a:r>
            <a:r>
              <a:rPr dirty="0" lang="en-US" smtClean="0" sz="4000"/>
              <a:t> (2005)</a:t>
            </a:r>
            <a:endParaRPr dirty="0" lang="en-US" sz="400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376362" y="1905000"/>
            <a:ext cx="6472238" cy="4343400"/>
          </a:xfrm>
          <a:prstGeom prst="rect">
            <a:avLst/>
          </a:prstGeom>
          <a:noFill/>
          <a:ln>
            <a:noFill/>
          </a:ln>
        </p:spPr>
      </p:pic>
      <p:sp>
        <p:nvSpPr>
          <p:cNvPr id="3" name="Oval 2"/>
          <p:cNvSpPr/>
          <p:nvPr/>
        </p:nvSpPr>
        <p:spPr>
          <a:xfrm>
            <a:off x="3276600" y="2819400"/>
            <a:ext cx="1143000" cy="2057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sp>
        <p:nvSpPr>
          <p:cNvPr id="6" name="TextBox 5"/>
          <p:cNvSpPr txBox="1"/>
          <p:nvPr/>
        </p:nvSpPr>
        <p:spPr>
          <a:xfrm>
            <a:off x="4762" y="6455330"/>
            <a:ext cx="1824038" cy="369332"/>
          </a:xfrm>
          <a:prstGeom prst="rect">
            <a:avLst/>
          </a:prstGeom>
          <a:noFill/>
        </p:spPr>
        <p:txBody>
          <a:bodyPr numCol="1" rtlCol="0" wrap="square">
            <a:spAutoFit/>
          </a:bodyPr>
          <a:lstStyle/>
          <a:p>
            <a:r>
              <a:rPr dirty="0" lang="en-US" smtClean="0"/>
              <a:t>Slide 10 of 35</a:t>
            </a:r>
            <a:endParaRPr dirty="0" lang="en-US"/>
          </a:p>
        </p:txBody>
      </p:sp>
      <p:cxnSp>
        <p:nvCxnSpPr>
          <p:cNvPr id="7" name="Straight Arrow Connector 6"/>
          <p:cNvCxnSpPr/>
          <p:nvPr/>
        </p:nvCxnSpPr>
        <p:spPr>
          <a:xfrm flipH="1">
            <a:off x="1828800" y="2590800"/>
            <a:ext cx="5257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049221"/>
      </p:ext>
    </p:extLst>
  </p:cSld>
  <p:clrMapOvr>
    <a:masterClrMapping/>
  </p:clrMapOvr>
  <p:timing>
    <p:tnLst>
      <p:par>
        <p:cTn dur="indefinite" id="1" nodeType="tmRoot" restart="never"/>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5"/>
          <p:cNvSpPr txBox="1">
            <a:spLocks noChangeArrowheads="1"/>
          </p:cNvSpPr>
          <p:nvPr/>
        </p:nvSpPr>
        <p:spPr>
          <a:xfrm>
            <a:off x="5307598" y="984353"/>
            <a:ext cx="2069086" cy="746852"/>
          </a:xfrm>
          <a:prstGeom prst="rect">
            <a:avLst/>
          </a:prstGeom>
          <a:solidFill>
            <a:srgbClr val="CD93AC"/>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1"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Low parent education L</a:t>
            </a: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ow </a:t>
            </a:r>
            <a:r>
              <a:rPr b="1"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health care referrals </a:t>
            </a:r>
          </a:p>
          <a:p>
            <a:pPr algn="l"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from preschool</a:t>
            </a:r>
            <a:endParaRPr b="0" baseline="0" cap="none" dirty="0" i="0" kumimoji="0" lang="en-US" normalizeH="0" smtClean="0" strike="noStrike" sz="1200" u="none">
              <a:ln>
                <a:noFill/>
              </a:ln>
              <a:solidFill>
                <a:schemeClr val="tx1"/>
              </a:solidFill>
              <a:effectLst/>
              <a:latin charset="0" panose="020B0604020202020204" pitchFamily="34" typeface="Arial"/>
            </a:endParaRPr>
          </a:p>
        </p:txBody>
      </p:sp>
      <p:sp>
        <p:nvSpPr>
          <p:cNvPr id="38" name="Text Box 7"/>
          <p:cNvSpPr txBox="1">
            <a:spLocks noChangeArrowheads="1"/>
          </p:cNvSpPr>
          <p:nvPr/>
        </p:nvSpPr>
        <p:spPr>
          <a:xfrm>
            <a:off x="2250656" y="1072915"/>
            <a:ext cx="1767087" cy="706985"/>
          </a:xfrm>
          <a:prstGeom prst="rect">
            <a:avLst/>
          </a:prstGeom>
          <a:solidFill>
            <a:srgbClr val="95B3D7"/>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1"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High</a:t>
            </a:r>
            <a:r>
              <a:rPr b="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 (</a:t>
            </a:r>
            <a:r>
              <a:rPr dirty="0" lang="en-US" smtClean="0" sz="1200">
                <a:latin charset="0" panose="020B0604020202020204" pitchFamily="34" typeface="Arial"/>
                <a:ea charset="0" panose="02020603050405020304" pitchFamily="18" typeface="Times New Roman"/>
                <a:cs charset="0" panose="020B0604020202020204" pitchFamily="34" typeface="Arial"/>
              </a:rPr>
              <a:t>parent) </a:t>
            </a:r>
          </a:p>
          <a:p>
            <a:pPr algn="l" defTabSz="914400" eaLnBrk="0" fontAlgn="base" hangingPunct="0" indent="0" latinLnBrk="0" lvl="0" marL="0" marR="0" rtl="0">
              <a:lnSpc>
                <a:spcPct val="100000"/>
              </a:lnSpc>
              <a:spcBef>
                <a:spcPct val="0"/>
              </a:spcBef>
              <a:spcAft>
                <a:spcPct val="0"/>
              </a:spcAft>
              <a:buClrTx/>
              <a:buSzTx/>
              <a:buFontTx/>
              <a:buNone/>
              <a:tabLst/>
            </a:pPr>
            <a:r>
              <a:rPr b="1"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Health Literacy Score </a:t>
            </a: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(nutrition/functional)</a:t>
            </a:r>
            <a:endParaRPr b="0" baseline="0" cap="none" dirty="0" i="0" kumimoji="0" lang="en-US" normalizeH="0" smtClean="0" strike="noStrike" sz="1200" u="none">
              <a:ln>
                <a:noFill/>
              </a:ln>
              <a:solidFill>
                <a:schemeClr val="tx1"/>
              </a:solidFill>
              <a:effectLst/>
              <a:latin charset="0" panose="020B0604020202020204" pitchFamily="34" typeface="Arial"/>
            </a:endParaRPr>
          </a:p>
        </p:txBody>
      </p:sp>
      <p:cxnSp>
        <p:nvCxnSpPr>
          <p:cNvPr id="39" name="Straight Arrow Connector 38"/>
          <p:cNvCxnSpPr/>
          <p:nvPr/>
        </p:nvCxnSpPr>
        <p:spPr>
          <a:xfrm>
            <a:off x="3101178" y="1964622"/>
            <a:ext cx="646753" cy="311432"/>
          </a:xfrm>
          <a:prstGeom prst="straightConnector1">
            <a:avLst/>
          </a:prstGeom>
          <a:noFill/>
          <a:ln algn="ctr" cap="flat" cmpd="sng" w="6350">
            <a:solidFill>
              <a:sysClr lastClr="000000" val="windowText"/>
            </a:solidFill>
            <a:prstDash val="dash"/>
            <a:miter lim="800000"/>
            <a:tailEnd type="triangle"/>
          </a:ln>
          <a:effectLst/>
        </p:spPr>
      </p:cxnSp>
      <p:cxnSp>
        <p:nvCxnSpPr>
          <p:cNvPr id="40" name="Straight Arrow Connector 39"/>
          <p:cNvCxnSpPr/>
          <p:nvPr/>
        </p:nvCxnSpPr>
        <p:spPr>
          <a:xfrm flipV="1">
            <a:off x="4649226" y="1704978"/>
            <a:ext cx="612397" cy="485875"/>
          </a:xfrm>
          <a:prstGeom prst="straightConnector1">
            <a:avLst/>
          </a:prstGeom>
          <a:noFill/>
          <a:ln algn="ctr" cap="flat" cmpd="sng" w="6350">
            <a:solidFill>
              <a:sysClr lastClr="000000" val="windowText"/>
            </a:solidFill>
            <a:prstDash val="dash"/>
            <a:miter lim="800000"/>
            <a:tailEnd type="triangle"/>
          </a:ln>
          <a:effectLst/>
        </p:spPr>
      </p:cxnSp>
      <p:sp>
        <p:nvSpPr>
          <p:cNvPr id="41" name="Text Box 239"/>
          <p:cNvSpPr txBox="1">
            <a:spLocks noChangeArrowheads="1"/>
          </p:cNvSpPr>
          <p:nvPr/>
        </p:nvSpPr>
        <p:spPr>
          <a:xfrm>
            <a:off x="2186733" y="3472339"/>
            <a:ext cx="1756080" cy="682808"/>
          </a:xfrm>
          <a:prstGeom prst="rect">
            <a:avLst/>
          </a:prstGeom>
          <a:solidFill>
            <a:srgbClr val="95B3D7"/>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1"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Low</a:t>
            </a: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 (parent )</a:t>
            </a:r>
          </a:p>
          <a:p>
            <a:pPr algn="l" defTabSz="914400" eaLnBrk="0" fontAlgn="base" hangingPunct="0" indent="0" latinLnBrk="0" lvl="0" marL="0" marR="0" rtl="0">
              <a:lnSpc>
                <a:spcPct val="100000"/>
              </a:lnSpc>
              <a:spcBef>
                <a:spcPct val="0"/>
              </a:spcBef>
              <a:spcAft>
                <a:spcPct val="0"/>
              </a:spcAft>
              <a:buClrTx/>
              <a:buSzTx/>
              <a:buFontTx/>
              <a:buNone/>
              <a:tabLst/>
            </a:pPr>
            <a:r>
              <a:rPr b="1"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Health Literacy Score </a:t>
            </a: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(nutrition/ functional)</a:t>
            </a:r>
            <a:endParaRPr b="0" baseline="0" cap="none" dirty="0" i="0" kumimoji="0" lang="en-US" normalizeH="0" smtClean="0" strike="noStrike" sz="1200" u="none">
              <a:ln>
                <a:noFill/>
              </a:ln>
              <a:solidFill>
                <a:schemeClr val="tx1"/>
              </a:solidFill>
              <a:effectLst/>
              <a:latin charset="0" panose="020B0604020202020204" pitchFamily="34" typeface="Arial"/>
            </a:endParaRPr>
          </a:p>
        </p:txBody>
      </p:sp>
      <p:sp>
        <p:nvSpPr>
          <p:cNvPr id="42" name="Text Box 9"/>
          <p:cNvSpPr txBox="1">
            <a:spLocks noChangeArrowheads="1"/>
          </p:cNvSpPr>
          <p:nvPr/>
        </p:nvSpPr>
        <p:spPr>
          <a:xfrm>
            <a:off x="487987" y="1779900"/>
            <a:ext cx="1476375" cy="1569402"/>
          </a:xfrm>
          <a:prstGeom prst="rect">
            <a:avLst/>
          </a:prstGeom>
          <a:solidFill>
            <a:srgbClr val="95B3D7"/>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1"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Demographics: </a:t>
            </a:r>
            <a:endParaRPr b="0" baseline="0" cap="none" dirty="0" i="0" kumimoji="0" lang="en-US" normalizeH="0" smtClean="0" strike="noStrike" sz="1200" u="none">
              <a:ln>
                <a:noFill/>
              </a:ln>
              <a:solidFill>
                <a:schemeClr val="tx1"/>
              </a:solidFill>
              <a:effectLst/>
            </a:endParaRPr>
          </a:p>
          <a:p>
            <a:pPr algn="l" defTabSz="914400" eaLnBrk="0" fontAlgn="base" hangingPunct="0" indent="0" latinLnBrk="0" lvl="0" marL="0" marR="0" rtl="0">
              <a:lnSpc>
                <a:spcPct val="100000"/>
              </a:lnSpc>
              <a:spcBef>
                <a:spcPct val="0"/>
              </a:spcBef>
              <a:spcAft>
                <a:spcPct val="0"/>
              </a:spcAft>
              <a:buClrTx/>
              <a:buSzTx/>
              <a:buFontTx/>
              <a:buNone/>
              <a:tabLst/>
            </a:pPr>
            <a:r>
              <a:rPr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School type </a:t>
            </a:r>
            <a:endParaRPr baseline="0" cap="none" dirty="0" i="0" kumimoji="0" lang="en-US" normalizeH="0" smtClean="0" strike="noStrike" sz="1200" u="none">
              <a:ln>
                <a:noFill/>
              </a:ln>
              <a:solidFill>
                <a:schemeClr val="tx1"/>
              </a:solidFill>
              <a:effectLst/>
            </a:endParaRPr>
          </a:p>
          <a:p>
            <a:pPr algn="l" defTabSz="914400" eaLnBrk="0" fontAlgn="base" hangingPunct="0" indent="0" latinLnBrk="0" lvl="0" marL="0" marR="0" rtl="0">
              <a:lnSpc>
                <a:spcPct val="100000"/>
              </a:lnSpc>
              <a:spcBef>
                <a:spcPct val="0"/>
              </a:spcBef>
              <a:spcAft>
                <a:spcPct val="0"/>
              </a:spcAft>
              <a:buClrTx/>
              <a:buSzTx/>
              <a:buFontTx/>
              <a:buNone/>
              <a:tabLst/>
            </a:pPr>
            <a:r>
              <a:rPr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Parental Race, </a:t>
            </a:r>
            <a:endParaRPr baseline="0" cap="none" dirty="0" i="0" kumimoji="0" lang="en-US" normalizeH="0" smtClean="0" strike="noStrike" sz="1200" u="none">
              <a:ln>
                <a:noFill/>
              </a:ln>
              <a:solidFill>
                <a:schemeClr val="tx1"/>
              </a:solidFill>
              <a:effectLst/>
            </a:endParaRPr>
          </a:p>
          <a:p>
            <a:pPr algn="l" defTabSz="914400" eaLnBrk="0" fontAlgn="base" hangingPunct="0" indent="0" latinLnBrk="0" lvl="0" marL="0" marR="0" rtl="0">
              <a:lnSpc>
                <a:spcPct val="100000"/>
              </a:lnSpc>
              <a:spcBef>
                <a:spcPct val="0"/>
              </a:spcBef>
              <a:spcAft>
                <a:spcPct val="0"/>
              </a:spcAft>
              <a:buClrTx/>
              <a:buSzTx/>
              <a:buFontTx/>
              <a:buNone/>
              <a:tabLst/>
            </a:pPr>
            <a:r>
              <a:rPr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Age, Income, </a:t>
            </a:r>
            <a:endParaRPr baseline="0" cap="none" dirty="0" i="0" kumimoji="0" lang="en-US" normalizeH="0" smtClean="0" strike="noStrike" sz="1200" u="none">
              <a:ln>
                <a:noFill/>
              </a:ln>
              <a:solidFill>
                <a:schemeClr val="tx1"/>
              </a:solidFill>
              <a:effectLst/>
            </a:endParaRPr>
          </a:p>
          <a:p>
            <a:pPr algn="l" defTabSz="914400" eaLnBrk="0" fontAlgn="base" hangingPunct="0" indent="0" latinLnBrk="0" lvl="0" marL="0" marR="0" rtl="0">
              <a:lnSpc>
                <a:spcPct val="100000"/>
              </a:lnSpc>
              <a:spcBef>
                <a:spcPct val="0"/>
              </a:spcBef>
              <a:spcAft>
                <a:spcPct val="0"/>
              </a:spcAft>
              <a:buClrTx/>
              <a:buSzTx/>
              <a:buFontTx/>
              <a:buNone/>
              <a:tabLst/>
            </a:pPr>
            <a:r>
              <a:rPr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Education status, and Household characteristics</a:t>
            </a:r>
          </a:p>
          <a:p>
            <a:pPr algn="l" defTabSz="914400" eaLnBrk="0" fontAlgn="base" hangingPunct="0" indent="0" latinLnBrk="0" lvl="0" marL="0" marR="0" rtl="0">
              <a:lnSpc>
                <a:spcPct val="100000"/>
              </a:lnSpc>
              <a:spcBef>
                <a:spcPct val="0"/>
              </a:spcBef>
              <a:spcAft>
                <a:spcPct val="0"/>
              </a:spcAft>
              <a:buClrTx/>
              <a:buSzTx/>
              <a:buFontTx/>
              <a:buNone/>
              <a:tabLst/>
            </a:pPr>
            <a:endParaRPr baseline="0" cap="none" dirty="0" i="0" kumimoji="0" lang="en-US" normalizeH="0" smtClean="0" strike="noStrike" sz="1200" u="none">
              <a:ln>
                <a:noFill/>
              </a:ln>
              <a:solidFill>
                <a:schemeClr val="tx1"/>
              </a:solidFill>
              <a:effectLst/>
            </a:endParaRPr>
          </a:p>
          <a:p>
            <a:pPr algn="l" defTabSz="914400" eaLnBrk="0" fontAlgn="base" hangingPunct="0" indent="0" latinLnBrk="0" lvl="0" marL="0" marR="0" rtl="0">
              <a:lnSpc>
                <a:spcPct val="100000"/>
              </a:lnSpc>
              <a:spcBef>
                <a:spcPct val="0"/>
              </a:spcBef>
              <a:spcAft>
                <a:spcPct val="0"/>
              </a:spcAft>
              <a:buClrTx/>
              <a:buSzTx/>
              <a:buFontTx/>
              <a:buNone/>
              <a:tabLst/>
            </a:pPr>
            <a:endParaRPr b="0" baseline="0" cap="none" dirty="0" i="0" kumimoji="0" lang="en-US" normalizeH="0" smtClean="0" strike="noStrike" sz="1800" u="none">
              <a:ln>
                <a:noFill/>
              </a:ln>
              <a:solidFill>
                <a:schemeClr val="tx1"/>
              </a:solidFill>
              <a:effectLst/>
              <a:latin charset="0" panose="020B0604020202020204" pitchFamily="34" typeface="Arial"/>
            </a:endParaRPr>
          </a:p>
        </p:txBody>
      </p:sp>
      <p:sp>
        <p:nvSpPr>
          <p:cNvPr id="43" name="Text Box 232"/>
          <p:cNvSpPr txBox="1">
            <a:spLocks noChangeArrowheads="1"/>
          </p:cNvSpPr>
          <p:nvPr/>
        </p:nvSpPr>
        <p:spPr>
          <a:xfrm>
            <a:off x="2284242" y="2393661"/>
            <a:ext cx="265113" cy="250825"/>
          </a:xfrm>
          <a:prstGeom prst="rect">
            <a:avLst/>
          </a:prstGeom>
          <a:solidFill>
            <a:srgbClr val="FFFFFF"/>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rPr>
              <a:t>?</a:t>
            </a:r>
            <a:endParaRPr b="0" baseline="0" cap="none" dirty="0" i="0" kumimoji="0" lang="en-US" normalizeH="0" smtClean="0" strike="noStrike" sz="1200" u="none">
              <a:ln>
                <a:noFill/>
              </a:ln>
              <a:solidFill>
                <a:schemeClr val="tx1"/>
              </a:solidFill>
              <a:effectLst/>
              <a:latin charset="0" panose="020B0604020202020204" pitchFamily="34" typeface="Arial"/>
            </a:endParaRPr>
          </a:p>
        </p:txBody>
      </p:sp>
      <p:sp>
        <p:nvSpPr>
          <p:cNvPr id="44" name="Text Box 19"/>
          <p:cNvSpPr txBox="1">
            <a:spLocks noChangeArrowheads="1"/>
          </p:cNvSpPr>
          <p:nvPr/>
        </p:nvSpPr>
        <p:spPr>
          <a:xfrm>
            <a:off x="6616093" y="2152176"/>
            <a:ext cx="1853151" cy="795860"/>
          </a:xfrm>
          <a:prstGeom prst="rect">
            <a:avLst/>
          </a:prstGeom>
          <a:solidFill>
            <a:srgbClr val="D7A5FD"/>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Health Seeking Behavior </a:t>
            </a:r>
            <a:endParaRPr b="0" baseline="0" cap="none" dirty="0" i="0" kumimoji="0" lang="en-US" normalizeH="0" smtClean="0" strike="noStrike" sz="1200" u="none">
              <a:ln>
                <a:noFill/>
              </a:ln>
              <a:solidFill>
                <a:schemeClr val="tx1"/>
              </a:solidFill>
              <a:effectLst/>
            </a:endParaRPr>
          </a:p>
          <a:p>
            <a:pPr algn="l"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(Utilization of) </a:t>
            </a:r>
          </a:p>
          <a:p>
            <a:pPr algn="l"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Pediatric Primary Care </a:t>
            </a:r>
          </a:p>
          <a:p>
            <a:pPr algn="l" defTabSz="914400" eaLnBrk="0" fontAlgn="base" hangingPunct="0" indent="0" latinLnBrk="0" lvl="0" marL="0" marR="0" rtl="0">
              <a:lnSpc>
                <a:spcPct val="100000"/>
              </a:lnSpc>
              <a:spcBef>
                <a:spcPct val="0"/>
              </a:spcBef>
              <a:spcAft>
                <a:spcPct val="0"/>
              </a:spcAft>
              <a:buClrTx/>
              <a:buSzTx/>
              <a:buFontTx/>
              <a:buNone/>
              <a:tabLst/>
            </a:pPr>
            <a:endPar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endParaRPr>
          </a:p>
          <a:p>
            <a:pPr algn="l" defTabSz="914400" eaLnBrk="0" fontAlgn="base" hangingPunct="0" indent="0" latinLnBrk="0" lvl="0" marL="0" marR="0" rtl="0">
              <a:lnSpc>
                <a:spcPct val="100000"/>
              </a:lnSpc>
              <a:spcBef>
                <a:spcPct val="0"/>
              </a:spcBef>
              <a:spcAft>
                <a:spcPct val="0"/>
              </a:spcAft>
              <a:buClrTx/>
              <a:buSzTx/>
              <a:buFontTx/>
              <a:buNone/>
              <a:tabLst/>
            </a:pPr>
            <a:endParaRPr dirty="0" lang="en-US" sz="1200">
              <a:latin charset="0" panose="020B0604020202020204" pitchFamily="34" typeface="Arial"/>
              <a:ea charset="0" panose="02020603050405020304" pitchFamily="18" typeface="Times New Roman"/>
              <a:cs charset="0" panose="020B0604020202020204" pitchFamily="34" typeface="Arial"/>
            </a:endParaRPr>
          </a:p>
          <a:p>
            <a:pPr algn="l" defTabSz="914400" eaLnBrk="0" fontAlgn="base" hangingPunct="0" indent="0" latinLnBrk="0" lvl="0" marL="0" marR="0" rtl="0">
              <a:lnSpc>
                <a:spcPct val="100000"/>
              </a:lnSpc>
              <a:spcBef>
                <a:spcPct val="0"/>
              </a:spcBef>
              <a:spcAft>
                <a:spcPct val="0"/>
              </a:spcAft>
              <a:buClrTx/>
              <a:buSzTx/>
              <a:buFontTx/>
              <a:buNone/>
              <a:tabLst/>
            </a:pPr>
            <a:endParaRPr b="0" baseline="0" cap="none" dirty="0" i="0" kumimoji="0" lang="en-US" normalizeH="0" smtClean="0" strike="noStrike" sz="1200" u="none">
              <a:ln>
                <a:noFill/>
              </a:ln>
              <a:solidFill>
                <a:schemeClr val="tx1"/>
              </a:solidFill>
              <a:effectLst/>
              <a:latin charset="0" panose="020B0604020202020204" pitchFamily="34" typeface="Arial"/>
            </a:endParaRPr>
          </a:p>
        </p:txBody>
      </p:sp>
      <p:cxnSp>
        <p:nvCxnSpPr>
          <p:cNvPr id="45" name="Straight Arrow Connector 44"/>
          <p:cNvCxnSpPr/>
          <p:nvPr/>
        </p:nvCxnSpPr>
        <p:spPr>
          <a:xfrm flipV="1">
            <a:off x="7164972" y="3349302"/>
            <a:ext cx="379515" cy="266296"/>
          </a:xfrm>
          <a:prstGeom prst="straightConnector1">
            <a:avLst/>
          </a:prstGeom>
          <a:noFill/>
          <a:ln algn="ctr" cap="flat" cmpd="sng" w="6350">
            <a:solidFill>
              <a:sysClr lastClr="000000" val="windowText"/>
            </a:solidFill>
            <a:prstDash val="dash"/>
            <a:miter lim="800000"/>
            <a:tailEnd type="triangle"/>
          </a:ln>
          <a:effectLst/>
        </p:spPr>
      </p:cxnSp>
      <p:cxnSp>
        <p:nvCxnSpPr>
          <p:cNvPr id="46" name="Straight Arrow Connector 45"/>
          <p:cNvCxnSpPr/>
          <p:nvPr/>
        </p:nvCxnSpPr>
        <p:spPr>
          <a:xfrm>
            <a:off x="7463613" y="1785034"/>
            <a:ext cx="303037" cy="282003"/>
          </a:xfrm>
          <a:prstGeom prst="straightConnector1">
            <a:avLst/>
          </a:prstGeom>
          <a:noFill/>
          <a:ln algn="ctr" cap="flat" cmpd="sng" w="6350">
            <a:solidFill>
              <a:sysClr lastClr="000000" val="windowText"/>
            </a:solidFill>
            <a:prstDash val="dash"/>
            <a:miter lim="800000"/>
            <a:tailEnd type="triangle"/>
          </a:ln>
          <a:effectLst/>
        </p:spPr>
      </p:cxnSp>
      <p:cxnSp>
        <p:nvCxnSpPr>
          <p:cNvPr id="47" name="Straight Arrow Connector 46"/>
          <p:cNvCxnSpPr/>
          <p:nvPr/>
        </p:nvCxnSpPr>
        <p:spPr>
          <a:xfrm flipV="1">
            <a:off x="1079632" y="1432454"/>
            <a:ext cx="713740" cy="262255"/>
          </a:xfrm>
          <a:prstGeom prst="straightConnector1">
            <a:avLst/>
          </a:prstGeom>
          <a:noFill/>
          <a:ln algn="ctr" cap="flat" cmpd="sng" w="6350">
            <a:solidFill>
              <a:sysClr lastClr="000000" val="windowText"/>
            </a:solidFill>
            <a:prstDash val="dash"/>
            <a:miter lim="800000"/>
            <a:tailEnd type="triangle"/>
          </a:ln>
          <a:effectLst/>
        </p:spPr>
      </p:cxnSp>
      <p:cxnSp>
        <p:nvCxnSpPr>
          <p:cNvPr id="48" name="Straight Arrow Connector 47"/>
          <p:cNvCxnSpPr/>
          <p:nvPr/>
        </p:nvCxnSpPr>
        <p:spPr>
          <a:xfrm>
            <a:off x="1265601" y="3437798"/>
            <a:ext cx="691968" cy="420053"/>
          </a:xfrm>
          <a:prstGeom prst="straightConnector1">
            <a:avLst/>
          </a:prstGeom>
          <a:noFill/>
          <a:ln algn="ctr" cap="flat" cmpd="sng" w="6350">
            <a:solidFill>
              <a:sysClr lastClr="000000" val="windowText"/>
            </a:solidFill>
            <a:prstDash val="dash"/>
            <a:miter lim="800000"/>
            <a:tailEnd type="triangle"/>
          </a:ln>
          <a:effectLst/>
        </p:spPr>
      </p:cxnSp>
      <p:sp>
        <p:nvSpPr>
          <p:cNvPr id="49" name="Text Box 6"/>
          <p:cNvSpPr txBox="1">
            <a:spLocks noChangeArrowheads="1"/>
          </p:cNvSpPr>
          <p:nvPr/>
        </p:nvSpPr>
        <p:spPr>
          <a:xfrm rot="20283934">
            <a:off x="165796" y="1077401"/>
            <a:ext cx="2066926" cy="27781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en-US" normalizeH="0" smtClean="0" strike="noStrike" sz="1200" u="none">
                <a:ln>
                  <a:noFill/>
                </a:ln>
                <a:solidFill>
                  <a:schemeClr val="tx1"/>
                </a:solidFill>
                <a:effectLst/>
                <a:ea charset="0" panose="02020603050405020304" pitchFamily="18" typeface="Times New Roman"/>
              </a:rPr>
              <a:t>High income: Non Head Start</a:t>
            </a:r>
            <a:endParaRPr b="0" baseline="0" cap="none" dirty="0" i="0" kumimoji="0" lang="en-US" normalizeH="0" smtClean="0" strike="noStrike" sz="1800" u="none">
              <a:ln>
                <a:noFill/>
              </a:ln>
              <a:solidFill>
                <a:schemeClr val="tx1"/>
              </a:solidFill>
              <a:effectLst/>
              <a:latin charset="0" panose="020B0604020202020204" pitchFamily="34" typeface="Arial"/>
            </a:endParaRPr>
          </a:p>
        </p:txBody>
      </p:sp>
      <p:sp>
        <p:nvSpPr>
          <p:cNvPr id="50" name="Text Box 252"/>
          <p:cNvSpPr txBox="1">
            <a:spLocks noChangeArrowheads="1"/>
          </p:cNvSpPr>
          <p:nvPr/>
        </p:nvSpPr>
        <p:spPr>
          <a:xfrm rot="1850804">
            <a:off x="426754" y="3822022"/>
            <a:ext cx="1965666" cy="30345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rPr>
              <a:t>Low income: Head Start</a:t>
            </a:r>
            <a:endParaRPr b="0" baseline="0" cap="none" dirty="0" i="0" kumimoji="0" lang="en-US" normalizeH="0" smtClean="0" strike="noStrike" sz="1800" u="none">
              <a:ln>
                <a:noFill/>
              </a:ln>
              <a:solidFill>
                <a:schemeClr val="tx1"/>
              </a:solidFill>
              <a:effectLst/>
              <a:latin charset="0" panose="020B0604020202020204" pitchFamily="34" typeface="Arial"/>
            </a:endParaRPr>
          </a:p>
        </p:txBody>
      </p:sp>
      <p:sp>
        <p:nvSpPr>
          <p:cNvPr id="51" name="5-Point Star 50"/>
          <p:cNvSpPr/>
          <p:nvPr/>
        </p:nvSpPr>
        <p:spPr>
          <a:xfrm>
            <a:off x="3056483" y="2573501"/>
            <a:ext cx="260985" cy="24765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lang="en-US" sz="1200"/>
          </a:p>
        </p:txBody>
      </p:sp>
      <p:cxnSp>
        <p:nvCxnSpPr>
          <p:cNvPr id="52" name="Straight Arrow Connector 51"/>
          <p:cNvCxnSpPr/>
          <p:nvPr/>
        </p:nvCxnSpPr>
        <p:spPr>
          <a:xfrm flipV="1">
            <a:off x="2896009" y="2067037"/>
            <a:ext cx="0" cy="1318085"/>
          </a:xfrm>
          <a:prstGeom prst="straightConnector1">
            <a:avLst/>
          </a:prstGeom>
          <a:noFill/>
          <a:ln algn="ctr" cap="flat" cmpd="sng" w="6350">
            <a:solidFill>
              <a:sysClr lastClr="000000" val="windowText"/>
            </a:solidFill>
            <a:prstDash val="dash"/>
            <a:miter lim="800000"/>
            <a:tailEnd type="triangle"/>
          </a:ln>
          <a:effectLst/>
        </p:spPr>
      </p:cxnSp>
      <p:sp>
        <p:nvSpPr>
          <p:cNvPr id="53" name="Text Box 21"/>
          <p:cNvSpPr txBox="1">
            <a:spLocks noChangeArrowheads="1"/>
          </p:cNvSpPr>
          <p:nvPr/>
        </p:nvSpPr>
        <p:spPr>
          <a:xfrm>
            <a:off x="5346070" y="3228551"/>
            <a:ext cx="1702467" cy="883890"/>
          </a:xfrm>
          <a:prstGeom prst="rect">
            <a:avLst/>
          </a:prstGeom>
          <a:solidFill>
            <a:srgbClr val="CD93AC"/>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High parent education and high health care referrals from preschool</a:t>
            </a:r>
            <a:endParaRPr b="0" baseline="0" cap="none" dirty="0" i="0" kumimoji="0" lang="en-US" normalizeH="0" smtClean="0" strike="noStrike" sz="1200" u="none">
              <a:ln>
                <a:noFill/>
              </a:ln>
              <a:solidFill>
                <a:schemeClr val="tx1"/>
              </a:solidFill>
              <a:effectLst/>
              <a:latin charset="0" panose="020B0604020202020204" pitchFamily="34" typeface="Arial"/>
            </a:endParaRPr>
          </a:p>
        </p:txBody>
      </p:sp>
      <p:cxnSp>
        <p:nvCxnSpPr>
          <p:cNvPr id="55" name="Straight Arrow Connector 54"/>
          <p:cNvCxnSpPr/>
          <p:nvPr/>
        </p:nvCxnSpPr>
        <p:spPr>
          <a:xfrm>
            <a:off x="4237160" y="3520199"/>
            <a:ext cx="792450" cy="564404"/>
          </a:xfrm>
          <a:prstGeom prst="straightConnector1">
            <a:avLst/>
          </a:prstGeom>
          <a:noFill/>
          <a:ln algn="ctr" cap="flat" cmpd="sng" w="6350">
            <a:solidFill>
              <a:sysClr lastClr="000000" val="windowText"/>
            </a:solidFill>
            <a:prstDash val="dash"/>
            <a:miter lim="800000"/>
            <a:tailEnd type="triangle"/>
          </a:ln>
          <a:effectLst/>
        </p:spPr>
      </p:cxnSp>
      <p:cxnSp>
        <p:nvCxnSpPr>
          <p:cNvPr id="56" name="Straight Arrow Connector 55"/>
          <p:cNvCxnSpPr/>
          <p:nvPr/>
        </p:nvCxnSpPr>
        <p:spPr>
          <a:xfrm flipV="1">
            <a:off x="3129042" y="3102187"/>
            <a:ext cx="653726" cy="272634"/>
          </a:xfrm>
          <a:prstGeom prst="straightConnector1">
            <a:avLst/>
          </a:prstGeom>
          <a:noFill/>
          <a:ln algn="ctr" cap="flat" cmpd="sng" w="6350">
            <a:solidFill>
              <a:sysClr lastClr="000000" val="windowText"/>
            </a:solidFill>
            <a:prstDash val="dash"/>
            <a:miter lim="800000"/>
            <a:tailEnd type="triangle"/>
          </a:ln>
          <a:effectLst/>
        </p:spPr>
      </p:cxnSp>
      <p:sp>
        <p:nvSpPr>
          <p:cNvPr id="60" name="Rectangle 81"/>
          <p:cNvSpPr>
            <a:spLocks noChangeArrowheads="1"/>
          </p:cNvSpPr>
          <p:nvPr/>
        </p:nvSpPr>
        <p:spPr>
          <a:xfrm flipV="1" rot="10800000">
            <a:off x="953047" y="284646"/>
            <a:ext cx="7010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p>
            <a:pPr algn="l" defTabSz="914400" eaLnBrk="0" fontAlgn="base" hangingPunct="0" indent="0" latinLnBrk="0" lvl="0" marL="0" marR="0" rtl="0">
              <a:lnSpc>
                <a:spcPct val="100000"/>
              </a:lnSpc>
              <a:spcBef>
                <a:spcPct val="0"/>
              </a:spcBef>
              <a:spcAft>
                <a:spcPct val="0"/>
              </a:spcAft>
              <a:buClrTx/>
              <a:buSzTx/>
              <a:buFontTx/>
              <a:buNone/>
              <a:tabLst/>
            </a:pPr>
            <a:endPar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None/>
              <a:tabLst/>
            </a:pPr>
            <a:r>
              <a:rPr b="1"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rPr>
              <a:t>Logic Model of Parental Health Literacy and Health Seeking Behavior by </a:t>
            </a:r>
            <a:r>
              <a:rPr b="1" baseline="0" cap="none" dirty="0" err="1"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rPr>
              <a:t>Pialee</a:t>
            </a:r>
            <a:r>
              <a:rPr b="1"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rPr>
              <a:t> Roy (2018)</a:t>
            </a:r>
            <a:endParaRPr b="1" baseline="0" cap="none" dirty="0" i="0" kumimoji="0" lang="en-US" normalizeH="0" smtClean="0" strike="noStrike" sz="800" u="none">
              <a:ln>
                <a:noFill/>
              </a:ln>
              <a:solidFill>
                <a:schemeClr val="tx1"/>
              </a:solidFill>
              <a:effectLst/>
              <a:latin charset="0" panose="020B0604020202020204" pitchFamily="34" typeface="Arial"/>
            </a:endParaRPr>
          </a:p>
          <a:p>
            <a:pPr algn="l" defTabSz="914400" eaLnBrk="0" fontAlgn="base" hangingPunct="0" indent="0" latinLnBrk="0" lvl="0" marL="0" marR="0" rtl="0">
              <a:lnSpc>
                <a:spcPct val="100000"/>
              </a:lnSpc>
              <a:spcBef>
                <a:spcPct val="0"/>
              </a:spcBef>
              <a:spcAft>
                <a:spcPct val="0"/>
              </a:spcAft>
              <a:buClrTx/>
              <a:buSzTx/>
              <a:buFontTx/>
              <a:buNone/>
              <a:tabLst/>
            </a:pPr>
            <a:endParaRPr b="0" baseline="0" cap="none" dirty="0" i="0" kumimoji="0" lang="en-US" normalizeH="0" smtClean="0" strike="noStrike" sz="1800" u="none">
              <a:ln>
                <a:noFill/>
              </a:ln>
              <a:solidFill>
                <a:schemeClr val="tx1"/>
              </a:solidFill>
              <a:effectLst/>
              <a:latin charset="0" panose="020B0604020202020204" pitchFamily="34" typeface="Arial"/>
            </a:endParaRPr>
          </a:p>
        </p:txBody>
      </p:sp>
      <p:sp>
        <p:nvSpPr>
          <p:cNvPr id="61" name="Rectangle 83"/>
          <p:cNvSpPr>
            <a:spLocks noChangeArrowheads="1"/>
          </p:cNvSpPr>
          <p:nvPr/>
        </p:nvSpPr>
        <p:spPr>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none">
            <a:prstTxWarp prst="textNoShape">
              <a:avLst/>
            </a:prstTxWarp>
            <a:spAutoFit/>
          </a:bodyPr>
          <a:lstStyle>
            <a:lvl1pPr eaLnBrk="0" fontAlgn="base" hangingPunct="0">
              <a:spcBef>
                <a:spcPct val="0"/>
              </a:spcBef>
              <a:spcAft>
                <a:spcPct val="0"/>
              </a:spcAft>
              <a:tabLst>
                <a:tab algn="l" pos="819150"/>
              </a:tabLst>
              <a:defRPr>
                <a:solidFill>
                  <a:schemeClr val="tx1"/>
                </a:solidFill>
                <a:latin charset="0" panose="020B0604020202020204" pitchFamily="34" typeface="Arial"/>
              </a:defRPr>
            </a:lvl1pPr>
            <a:lvl2pPr eaLnBrk="0" fontAlgn="base" hangingPunct="0">
              <a:spcBef>
                <a:spcPct val="0"/>
              </a:spcBef>
              <a:spcAft>
                <a:spcPct val="0"/>
              </a:spcAft>
              <a:tabLst>
                <a:tab algn="l" pos="819150"/>
              </a:tabLst>
              <a:defRPr>
                <a:solidFill>
                  <a:schemeClr val="tx1"/>
                </a:solidFill>
                <a:latin charset="0" panose="020B0604020202020204" pitchFamily="34" typeface="Arial"/>
              </a:defRPr>
            </a:lvl2pPr>
            <a:lvl3pPr eaLnBrk="0" fontAlgn="base" hangingPunct="0">
              <a:spcBef>
                <a:spcPct val="0"/>
              </a:spcBef>
              <a:spcAft>
                <a:spcPct val="0"/>
              </a:spcAft>
              <a:tabLst>
                <a:tab algn="l" pos="819150"/>
              </a:tabLst>
              <a:defRPr>
                <a:solidFill>
                  <a:schemeClr val="tx1"/>
                </a:solidFill>
                <a:latin charset="0" panose="020B0604020202020204" pitchFamily="34" typeface="Arial"/>
              </a:defRPr>
            </a:lvl3pPr>
            <a:lvl4pPr eaLnBrk="0" fontAlgn="base" hangingPunct="0">
              <a:spcBef>
                <a:spcPct val="0"/>
              </a:spcBef>
              <a:spcAft>
                <a:spcPct val="0"/>
              </a:spcAft>
              <a:tabLst>
                <a:tab algn="l" pos="819150"/>
              </a:tabLst>
              <a:defRPr>
                <a:solidFill>
                  <a:schemeClr val="tx1"/>
                </a:solidFill>
                <a:latin charset="0" panose="020B0604020202020204" pitchFamily="34" typeface="Arial"/>
              </a:defRPr>
            </a:lvl4pPr>
            <a:lvl5pPr eaLnBrk="0" fontAlgn="base" hangingPunct="0">
              <a:spcBef>
                <a:spcPct val="0"/>
              </a:spcBef>
              <a:spcAft>
                <a:spcPct val="0"/>
              </a:spcAft>
              <a:tabLst>
                <a:tab algn="l" pos="819150"/>
              </a:tabLst>
              <a:defRPr>
                <a:solidFill>
                  <a:schemeClr val="tx1"/>
                </a:solidFill>
                <a:latin charset="0" panose="020B0604020202020204" pitchFamily="34" typeface="Arial"/>
              </a:defRPr>
            </a:lvl5pPr>
            <a:lvl6pPr eaLnBrk="0" fontAlgn="base" hangingPunct="0">
              <a:spcBef>
                <a:spcPct val="0"/>
              </a:spcBef>
              <a:spcAft>
                <a:spcPct val="0"/>
              </a:spcAft>
              <a:tabLst>
                <a:tab algn="l" pos="819150"/>
              </a:tabLst>
              <a:defRPr>
                <a:solidFill>
                  <a:schemeClr val="tx1"/>
                </a:solidFill>
                <a:latin charset="0" panose="020B0604020202020204" pitchFamily="34" typeface="Arial"/>
              </a:defRPr>
            </a:lvl6pPr>
            <a:lvl7pPr eaLnBrk="0" fontAlgn="base" hangingPunct="0">
              <a:spcBef>
                <a:spcPct val="0"/>
              </a:spcBef>
              <a:spcAft>
                <a:spcPct val="0"/>
              </a:spcAft>
              <a:tabLst>
                <a:tab algn="l" pos="819150"/>
              </a:tabLst>
              <a:defRPr>
                <a:solidFill>
                  <a:schemeClr val="tx1"/>
                </a:solidFill>
                <a:latin charset="0" panose="020B0604020202020204" pitchFamily="34" typeface="Arial"/>
              </a:defRPr>
            </a:lvl7pPr>
            <a:lvl8pPr eaLnBrk="0" fontAlgn="base" hangingPunct="0">
              <a:spcBef>
                <a:spcPct val="0"/>
              </a:spcBef>
              <a:spcAft>
                <a:spcPct val="0"/>
              </a:spcAft>
              <a:tabLst>
                <a:tab algn="l" pos="819150"/>
              </a:tabLst>
              <a:defRPr>
                <a:solidFill>
                  <a:schemeClr val="tx1"/>
                </a:solidFill>
                <a:latin charset="0" panose="020B0604020202020204" pitchFamily="34" typeface="Arial"/>
              </a:defRPr>
            </a:lvl8pPr>
            <a:lvl9pPr eaLnBrk="0" fontAlgn="base" hangingPunct="0">
              <a:spcBef>
                <a:spcPct val="0"/>
              </a:spcBef>
              <a:spcAft>
                <a:spcPct val="0"/>
              </a:spcAft>
              <a:tabLst>
                <a:tab algn="l" pos="819150"/>
              </a:tabLst>
              <a:defRPr>
                <a:solidFill>
                  <a:schemeClr val="tx1"/>
                </a:solidFill>
                <a:latin charset="0" panose="020B0604020202020204" pitchFamily="34" typeface="Arial"/>
              </a:defRPr>
            </a:lvl9pPr>
          </a:lstStyle>
          <a:p>
            <a:pPr algn="l" defTabSz="914400" eaLnBrk="0" fontAlgn="base" hangingPunct="0" indent="0" latinLnBrk="0" lvl="0" marL="0" marR="0" rtl="0">
              <a:lnSpc>
                <a:spcPct val="100000"/>
              </a:lnSpc>
              <a:spcBef>
                <a:spcPct val="0"/>
              </a:spcBef>
              <a:spcAft>
                <a:spcPct val="0"/>
              </a:spcAft>
              <a:buClrTx/>
              <a:buSzTx/>
              <a:buFontTx/>
              <a:buNone/>
              <a:tabLst>
                <a:tab algn="l" pos="819150"/>
              </a:tabLst>
            </a:pPr>
            <a:endParaRPr b="0" baseline="0" cap="none" dirty="0" i="0" kumimoji="0" lang="en-US" normalizeH="0" smtClean="0" strike="noStrike" sz="800" u="none">
              <a:ln>
                <a:noFill/>
              </a:ln>
              <a:solidFill>
                <a:schemeClr val="tx1"/>
              </a:solidFill>
              <a:effectLst/>
            </a:endParaRPr>
          </a:p>
          <a:p>
            <a:pPr algn="l" defTabSz="914400" eaLnBrk="0" fontAlgn="base" hangingPunct="0" indent="0" latinLnBrk="0" lvl="0" marL="0" marR="0" rtl="0">
              <a:lnSpc>
                <a:spcPct val="100000"/>
              </a:lnSpc>
              <a:spcBef>
                <a:spcPct val="0"/>
              </a:spcBef>
              <a:spcAft>
                <a:spcPct val="0"/>
              </a:spcAft>
              <a:buClrTx/>
              <a:buSzTx/>
              <a:buFontTx/>
              <a:buNone/>
              <a:tabLst>
                <a:tab algn="l" pos="819150"/>
              </a:tabLst>
            </a:pPr>
            <a:r>
              <a:rPr b="0" baseline="0" cap="none" dirty="0" i="0" kumimoji="0" lang="en-US" normalizeH="0" smtClean="0" strike="noStrike" sz="1800" u="none">
                <a:ln>
                  <a:noFill/>
                </a:ln>
                <a:solidFill>
                  <a:schemeClr val="tx1"/>
                </a:solidFill>
                <a:effectLst/>
                <a:latin charset="0" panose="020B0604020202020204" pitchFamily="34" typeface="Arial"/>
              </a:rPr>
              <a:t/>
            </a:r>
            <a:br>
              <a:rPr b="0" baseline="0" cap="none" dirty="0" i="0" kumimoji="0" lang="en-US" normalizeH="0" smtClean="0" strike="noStrike" sz="1800" u="none">
                <a:ln>
                  <a:noFill/>
                </a:ln>
                <a:solidFill>
                  <a:schemeClr val="tx1"/>
                </a:solidFill>
                <a:effectLst/>
                <a:latin charset="0" panose="020B0604020202020204" pitchFamily="34" typeface="Arial"/>
              </a:rPr>
            </a:br>
            <a:endParaRPr b="0" baseline="0" cap="none" dirty="0" i="0" kumimoji="0" lang="en-US" normalizeH="0" smtClean="0" strike="noStrike" sz="1800" u="none">
              <a:ln>
                <a:noFill/>
              </a:ln>
              <a:solidFill>
                <a:schemeClr val="tx1"/>
              </a:solidFill>
              <a:effectLst/>
              <a:latin charset="0" panose="020B0604020202020204" pitchFamily="34" typeface="Arial"/>
            </a:endParaRPr>
          </a:p>
          <a:p>
            <a:pPr algn="l" defTabSz="914400" eaLnBrk="0" fontAlgn="base" hangingPunct="0" indent="0" latinLnBrk="0" lvl="0" marL="0" marR="0" rtl="0">
              <a:lnSpc>
                <a:spcPct val="100000"/>
              </a:lnSpc>
              <a:spcBef>
                <a:spcPct val="0"/>
              </a:spcBef>
              <a:spcAft>
                <a:spcPct val="0"/>
              </a:spcAft>
              <a:buClrTx/>
              <a:buSzTx/>
              <a:buFontTx/>
              <a:buNone/>
              <a:tabLst>
                <a:tab algn="l" pos="819150"/>
              </a:tabLst>
            </a:pP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rPr>
              <a:t>	</a:t>
            </a:r>
            <a:endParaRPr b="0" baseline="0" cap="none" dirty="0" i="0" kumimoji="0" lang="en-US" normalizeH="0" smtClean="0" strike="noStrike" sz="800" u="none">
              <a:ln>
                <a:noFill/>
              </a:ln>
              <a:solidFill>
                <a:schemeClr val="tx1"/>
              </a:solidFill>
              <a:effectLst/>
              <a:latin charset="0" panose="020B0604020202020204" pitchFamily="34" typeface="Arial"/>
            </a:endParaRPr>
          </a:p>
          <a:p>
            <a:pPr algn="l" defTabSz="914400" eaLnBrk="0" fontAlgn="base" hangingPunct="0" indent="0" latinLnBrk="0" lvl="0" marL="0" marR="0" rtl="0">
              <a:lnSpc>
                <a:spcPct val="100000"/>
              </a:lnSpc>
              <a:spcBef>
                <a:spcPct val="0"/>
              </a:spcBef>
              <a:spcAft>
                <a:spcPct val="0"/>
              </a:spcAft>
              <a:buClrTx/>
              <a:buSzTx/>
              <a:buFontTx/>
              <a:buNone/>
              <a:tabLst>
                <a:tab algn="l" pos="819150"/>
              </a:tabLst>
            </a:pPr>
            <a:endParaRPr b="0" baseline="0" cap="none" dirty="0" i="0" kumimoji="0" lang="en-US" normalizeH="0" smtClean="0" strike="noStrike" sz="1800" u="none">
              <a:ln>
                <a:noFill/>
              </a:ln>
              <a:solidFill>
                <a:schemeClr val="tx1"/>
              </a:solidFill>
              <a:effectLst/>
              <a:latin charset="0" panose="020B0604020202020204" pitchFamily="34" typeface="Arial"/>
            </a:endParaRPr>
          </a:p>
        </p:txBody>
      </p:sp>
      <p:sp>
        <p:nvSpPr>
          <p:cNvPr id="34" name="Text Box 225"/>
          <p:cNvSpPr txBox="1">
            <a:spLocks noChangeArrowheads="1"/>
          </p:cNvSpPr>
          <p:nvPr/>
        </p:nvSpPr>
        <p:spPr>
          <a:xfrm>
            <a:off x="840995" y="4597080"/>
            <a:ext cx="5026814" cy="367904"/>
          </a:xfrm>
          <a:prstGeom prst="rect">
            <a:avLst/>
          </a:prstGeom>
          <a:solidFill>
            <a:srgbClr val="FFFFFF"/>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rPr>
              <a:t>Intervention: Parent Education</a:t>
            </a:r>
            <a:r>
              <a:rPr b="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rPr>
              <a:t> and </a:t>
            </a:r>
            <a:r>
              <a:rPr dirty="0" lang="en-US" smtClean="0" sz="1200">
                <a:latin charset="0" panose="020B0604020202020204" pitchFamily="34" typeface="Arial"/>
              </a:rPr>
              <a:t>Staff/Parent Health Literacy Training </a:t>
            </a:r>
            <a:endParaRPr b="0" baseline="0" cap="none" dirty="0" i="0" kumimoji="0" lang="en-US" normalizeH="0" smtClean="0" strike="noStrike" sz="1200" u="none">
              <a:ln>
                <a:noFill/>
              </a:ln>
              <a:solidFill>
                <a:schemeClr val="tx1"/>
              </a:solidFill>
              <a:effectLst/>
              <a:latin charset="0" panose="020B0604020202020204" pitchFamily="34" typeface="Arial"/>
            </a:endParaRPr>
          </a:p>
        </p:txBody>
      </p:sp>
      <p:sp>
        <p:nvSpPr>
          <p:cNvPr id="35" name="5-Point Star 34"/>
          <p:cNvSpPr/>
          <p:nvPr/>
        </p:nvSpPr>
        <p:spPr>
          <a:xfrm>
            <a:off x="435966" y="4606196"/>
            <a:ext cx="260985" cy="24765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lang="en-US" sz="1200"/>
          </a:p>
        </p:txBody>
      </p:sp>
      <p:sp>
        <p:nvSpPr>
          <p:cNvPr id="36" name="Text Box 353"/>
          <p:cNvSpPr txBox="1">
            <a:spLocks noChangeArrowheads="1"/>
          </p:cNvSpPr>
          <p:nvPr/>
        </p:nvSpPr>
        <p:spPr>
          <a:xfrm>
            <a:off x="847476" y="5061473"/>
            <a:ext cx="4563133" cy="322180"/>
          </a:xfrm>
          <a:prstGeom prst="rect">
            <a:avLst/>
          </a:prstGeom>
          <a:solidFill>
            <a:srgbClr val="FFFFFF"/>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rPr>
              <a:t>Inherent characteristics, skills, achievement scores, or resources</a:t>
            </a:r>
            <a:endParaRPr b="0" baseline="0" cap="none" dirty="0" i="0" kumimoji="0" lang="en-US" normalizeH="0" smtClean="0" strike="noStrike" sz="1800" u="none">
              <a:ln>
                <a:noFill/>
              </a:ln>
              <a:solidFill>
                <a:schemeClr val="tx1"/>
              </a:solidFill>
              <a:effectLst/>
              <a:latin charset="0" panose="020B0604020202020204" pitchFamily="34" typeface="Arial"/>
            </a:endParaRPr>
          </a:p>
        </p:txBody>
      </p:sp>
      <p:sp>
        <p:nvSpPr>
          <p:cNvPr id="62" name="Text Box 354"/>
          <p:cNvSpPr txBox="1">
            <a:spLocks noChangeArrowheads="1"/>
          </p:cNvSpPr>
          <p:nvPr/>
        </p:nvSpPr>
        <p:spPr>
          <a:xfrm>
            <a:off x="847476" y="5480142"/>
            <a:ext cx="2924175" cy="266700"/>
          </a:xfrm>
          <a:prstGeom prst="rect">
            <a:avLst/>
          </a:prstGeom>
          <a:solidFill>
            <a:srgbClr val="FFFFFF"/>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0" baseline="0" cap="none"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rPr>
              <a:t>Intervening factors or events</a:t>
            </a:r>
            <a:endParaRPr b="0" baseline="0" cap="none" i="0" kumimoji="0" lang="en-US" normalizeH="0" smtClean="0" strike="noStrike" sz="800" u="none">
              <a:ln>
                <a:noFill/>
              </a:ln>
              <a:solidFill>
                <a:schemeClr val="tx1"/>
              </a:solidFill>
              <a:effectLst/>
              <a:latin charset="0" panose="020B0604020202020204" pitchFamily="34" typeface="Arial"/>
            </a:endParaRPr>
          </a:p>
          <a:p>
            <a:pPr algn="l" defTabSz="914400" eaLnBrk="0" fontAlgn="base" hangingPunct="0" indent="0" latinLnBrk="0" lvl="0" marL="0" marR="0" rtl="0">
              <a:lnSpc>
                <a:spcPct val="100000"/>
              </a:lnSpc>
              <a:spcBef>
                <a:spcPct val="0"/>
              </a:spcBef>
              <a:spcAft>
                <a:spcPct val="0"/>
              </a:spcAft>
              <a:buClrTx/>
              <a:buSzTx/>
              <a:buFontTx/>
              <a:buNone/>
              <a:tabLst/>
            </a:pPr>
            <a:endParaRPr b="0" baseline="0" cap="none" i="0" kumimoji="0" lang="en-US" normalizeH="0" smtClean="0" strike="noStrike" sz="1800" u="none">
              <a:ln>
                <a:noFill/>
              </a:ln>
              <a:solidFill>
                <a:schemeClr val="tx1"/>
              </a:solidFill>
              <a:effectLst/>
              <a:latin charset="0" panose="020B0604020202020204" pitchFamily="34" typeface="Arial"/>
            </a:endParaRPr>
          </a:p>
        </p:txBody>
      </p:sp>
      <p:sp>
        <p:nvSpPr>
          <p:cNvPr id="64" name="Text Box 4"/>
          <p:cNvSpPr txBox="1">
            <a:spLocks noChangeArrowheads="1"/>
          </p:cNvSpPr>
          <p:nvPr/>
        </p:nvSpPr>
        <p:spPr>
          <a:xfrm>
            <a:off x="534771" y="5126622"/>
            <a:ext cx="192282" cy="176390"/>
          </a:xfrm>
          <a:prstGeom prst="rect">
            <a:avLst/>
          </a:prstGeom>
          <a:solidFill>
            <a:srgbClr val="95B3D7"/>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endParaRPr b="0" baseline="0" cap="none" dirty="0" i="0" kumimoji="0" lang="en-US" normalizeH="0" smtClean="0" strike="noStrike" sz="1200" u="none">
              <a:ln>
                <a:noFill/>
              </a:ln>
              <a:solidFill>
                <a:schemeClr val="tx1"/>
              </a:solidFill>
              <a:effectLst/>
              <a:latin charset="0" panose="020B0604020202020204" pitchFamily="34" typeface="Arial"/>
            </a:endParaRPr>
          </a:p>
        </p:txBody>
      </p:sp>
      <p:sp>
        <p:nvSpPr>
          <p:cNvPr id="65" name="Text Box 357"/>
          <p:cNvSpPr txBox="1">
            <a:spLocks noChangeArrowheads="1"/>
          </p:cNvSpPr>
          <p:nvPr/>
        </p:nvSpPr>
        <p:spPr>
          <a:xfrm>
            <a:off x="845865" y="5872323"/>
            <a:ext cx="2925786" cy="295275"/>
          </a:xfrm>
          <a:prstGeom prst="rect">
            <a:avLst/>
          </a:prstGeom>
          <a:solidFill>
            <a:srgbClr val="FFFFFF"/>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0" baseline="0" cap="none"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rPr>
              <a:t>Health promoting factors or outcomes</a:t>
            </a:r>
            <a:endParaRPr b="0" baseline="0" cap="none" i="0" kumimoji="0" lang="en-US" normalizeH="0" smtClean="0" strike="noStrike" sz="1800" u="none">
              <a:ln>
                <a:noFill/>
              </a:ln>
              <a:solidFill>
                <a:schemeClr val="tx1"/>
              </a:solidFill>
              <a:effectLst/>
              <a:latin charset="0" panose="020B0604020202020204" pitchFamily="34" typeface="Arial"/>
            </a:endParaRPr>
          </a:p>
        </p:txBody>
      </p:sp>
      <p:sp>
        <p:nvSpPr>
          <p:cNvPr id="68" name="Text Box 5"/>
          <p:cNvSpPr txBox="1">
            <a:spLocks noChangeArrowheads="1"/>
          </p:cNvSpPr>
          <p:nvPr/>
        </p:nvSpPr>
        <p:spPr>
          <a:xfrm>
            <a:off x="534771" y="5517528"/>
            <a:ext cx="192281" cy="197472"/>
          </a:xfrm>
          <a:prstGeom prst="rect">
            <a:avLst/>
          </a:prstGeom>
          <a:solidFill>
            <a:srgbClr val="CD93AC"/>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endParaRPr b="0" baseline="0" cap="none" dirty="0" i="0" kumimoji="0" lang="en-US" normalizeH="0" smtClean="0" strike="noStrike" sz="1200" u="none">
              <a:ln>
                <a:noFill/>
              </a:ln>
              <a:solidFill>
                <a:schemeClr val="tx1"/>
              </a:solidFill>
              <a:effectLst/>
              <a:latin charset="0" panose="020B0604020202020204" pitchFamily="34" typeface="Arial"/>
            </a:endParaRPr>
          </a:p>
        </p:txBody>
      </p:sp>
      <p:sp>
        <p:nvSpPr>
          <p:cNvPr id="14" name="Rectangle 13"/>
          <p:cNvSpPr/>
          <p:nvPr/>
        </p:nvSpPr>
        <p:spPr>
          <a:xfrm>
            <a:off x="6580234" y="2939853"/>
            <a:ext cx="2069797" cy="276999"/>
          </a:xfrm>
          <a:prstGeom prst="rect">
            <a:avLst/>
          </a:prstGeom>
        </p:spPr>
        <p:txBody>
          <a:bodyPr numCol="1" wrap="none">
            <a:spAutoFit/>
          </a:bodyPr>
          <a:lstStyle/>
          <a:p>
            <a:pPr eaLnBrk="0" fontAlgn="base" hangingPunct="0" lvl="0">
              <a:spcBef>
                <a:spcPct val="0"/>
              </a:spcBef>
              <a:spcAft>
                <a:spcPct val="0"/>
              </a:spcAft>
            </a:pPr>
            <a:r>
              <a:rPr dirty="0" lang="en-US" smtClean="0" sz="1200">
                <a:latin charset="0" panose="020B0604020202020204" pitchFamily="34" typeface="Arial"/>
                <a:ea charset="0" panose="02020603050405020304" pitchFamily="18" typeface="Times New Roman"/>
                <a:cs charset="0" panose="020B0604020202020204" pitchFamily="34" typeface="Arial"/>
              </a:rPr>
              <a:t>perception </a:t>
            </a:r>
            <a:r>
              <a:rPr dirty="0" lang="en-US" sz="1200">
                <a:latin charset="0" panose="020B0604020202020204" pitchFamily="34" typeface="Arial"/>
                <a:ea charset="0" panose="02020603050405020304" pitchFamily="18" typeface="Times New Roman"/>
                <a:cs charset="0" panose="020B0604020202020204" pitchFamily="34" typeface="Arial"/>
              </a:rPr>
              <a:t>of quality of care</a:t>
            </a:r>
            <a:endParaRPr dirty="0" lang="en-US" sz="1200"/>
          </a:p>
        </p:txBody>
      </p:sp>
      <p:sp>
        <p:nvSpPr>
          <p:cNvPr id="27" name="Curved Up Arrow 26"/>
          <p:cNvSpPr/>
          <p:nvPr/>
        </p:nvSpPr>
        <p:spPr>
          <a:xfrm rot="16200000">
            <a:off x="8411655" y="2571140"/>
            <a:ext cx="596998" cy="25809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solidFill>
                <a:schemeClr val="tx1"/>
              </a:solidFill>
            </a:endParaRPr>
          </a:p>
        </p:txBody>
      </p:sp>
      <p:sp>
        <p:nvSpPr>
          <p:cNvPr id="69" name="Curved Up Arrow 68"/>
          <p:cNvSpPr/>
          <p:nvPr/>
        </p:nvSpPr>
        <p:spPr>
          <a:xfrm rot="4706112">
            <a:off x="6095468" y="2600974"/>
            <a:ext cx="596998" cy="25809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solidFill>
                <a:schemeClr val="tx1"/>
              </a:solidFill>
            </a:endParaRPr>
          </a:p>
        </p:txBody>
      </p:sp>
      <p:sp>
        <p:nvSpPr>
          <p:cNvPr id="71" name="Text Box 19"/>
          <p:cNvSpPr txBox="1">
            <a:spLocks noChangeArrowheads="1"/>
          </p:cNvSpPr>
          <p:nvPr/>
        </p:nvSpPr>
        <p:spPr>
          <a:xfrm>
            <a:off x="534771" y="5893835"/>
            <a:ext cx="192281" cy="216905"/>
          </a:xfrm>
          <a:prstGeom prst="rect">
            <a:avLst/>
          </a:prstGeom>
          <a:solidFill>
            <a:srgbClr val="D7A5FD"/>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endParaRPr b="0" baseline="0" cap="none" dirty="0" i="0" kumimoji="0" lang="en-US" normalizeH="0" smtClean="0" strike="noStrike" sz="1200" u="none">
              <a:ln>
                <a:noFill/>
              </a:ln>
              <a:solidFill>
                <a:schemeClr val="tx1"/>
              </a:solidFill>
              <a:effectLst/>
              <a:latin charset="0" panose="020B0604020202020204" pitchFamily="34" typeface="Arial"/>
            </a:endParaRPr>
          </a:p>
        </p:txBody>
      </p:sp>
      <p:sp>
        <p:nvSpPr>
          <p:cNvPr id="63" name="Text Box 21"/>
          <p:cNvSpPr txBox="1">
            <a:spLocks noChangeArrowheads="1"/>
          </p:cNvSpPr>
          <p:nvPr/>
        </p:nvSpPr>
        <p:spPr>
          <a:xfrm>
            <a:off x="3876824" y="2292485"/>
            <a:ext cx="1771762" cy="774196"/>
          </a:xfrm>
          <a:prstGeom prst="rect">
            <a:avLst/>
          </a:prstGeom>
          <a:solidFill>
            <a:srgbClr val="CD93AC"/>
          </a:solidFill>
          <a:ln w="6350">
            <a:solidFill>
              <a:srgbClr val="000000"/>
            </a:solidFill>
            <a:miter lim="800000"/>
            <a:headEnd/>
            <a:tailEnd/>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en-US" normalizeH="0" smtClean="0" strike="noStrike" sz="1200" u="none">
                <a:ln>
                  <a:noFill/>
                </a:ln>
                <a:solidFill>
                  <a:schemeClr val="tx1"/>
                </a:solidFill>
                <a:effectLst/>
                <a:latin charset="0" panose="020B0604020202020204" pitchFamily="34" typeface="Arial"/>
                <a:ea charset="0" panose="02020603050405020304" pitchFamily="18" typeface="Times New Roman"/>
                <a:cs charset="0" panose="020B0604020202020204" pitchFamily="34" typeface="Arial"/>
              </a:rPr>
              <a:t>Developmental Screenings for Child BMI levels</a:t>
            </a:r>
            <a:endParaRPr b="0" baseline="0" cap="none" dirty="0" i="0" kumimoji="0" lang="en-US" normalizeH="0" smtClean="0" strike="noStrike" sz="1200" u="none">
              <a:ln>
                <a:noFill/>
              </a:ln>
              <a:solidFill>
                <a:schemeClr val="tx1"/>
              </a:solidFill>
              <a:effectLst/>
              <a:latin charset="0" panose="020B0604020202020204" pitchFamily="34" typeface="Arial"/>
            </a:endParaRPr>
          </a:p>
        </p:txBody>
      </p:sp>
      <p:sp>
        <p:nvSpPr>
          <p:cNvPr id="66" name="TextBox 65"/>
          <p:cNvSpPr txBox="1"/>
          <p:nvPr/>
        </p:nvSpPr>
        <p:spPr>
          <a:xfrm>
            <a:off x="79633" y="6470065"/>
            <a:ext cx="1727021" cy="369332"/>
          </a:xfrm>
          <a:prstGeom prst="rect">
            <a:avLst/>
          </a:prstGeom>
          <a:noFill/>
        </p:spPr>
        <p:txBody>
          <a:bodyPr numCol="1" rtlCol="0" wrap="square">
            <a:spAutoFit/>
          </a:bodyPr>
          <a:lstStyle/>
          <a:p>
            <a:r>
              <a:rPr dirty="0" lang="en-US" smtClean="0"/>
              <a:t>Slide 11 of 35</a:t>
            </a:r>
            <a:endParaRPr dirty="0" lang="en-US"/>
          </a:p>
        </p:txBody>
      </p:sp>
    </p:spTree>
    <p:extLst>
      <p:ext uri="{BB962C8B-B14F-4D97-AF65-F5344CB8AC3E}">
        <p14:creationId xmlns:p14="http://schemas.microsoft.com/office/powerpoint/2010/main" val="2285693197"/>
      </p:ext>
    </p:extLst>
  </p:cSld>
  <p:clrMapOvr>
    <a:masterClrMapping/>
  </p:clrMapOvr>
  <p:timing>
    <p:tnLst>
      <p:par>
        <p:cTn dur="indefinite" id="1" nodeType="tmRoot" restart="never"/>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7819516"/>
              </p:ext>
            </p:extLst>
          </p:nvPr>
        </p:nvGraphicFramePr>
        <p:xfrm>
          <a:off x="838200" y="1066800"/>
          <a:ext cx="7619999" cy="5213653"/>
        </p:xfrm>
        <a:graphic>
          <a:graphicData uri="http://schemas.openxmlformats.org/drawingml/2006/table">
            <a:tbl>
              <a:tblPr bandRow="1" firstCol="1" firstRow="1">
                <a:tableStyleId>{5C22544A-7EE6-4342-B048-85BDC9FD1C3A}</a:tableStyleId>
              </a:tblPr>
              <a:tblGrid>
                <a:gridCol w="7619999">
                  <a:extLst>
                    <a:ext uri="{9D8B030D-6E8A-4147-A177-3AD203B41FA5}">
                      <a16:colId xmlns:a16="http://schemas.microsoft.com/office/drawing/2014/main" xmlns="" val="20000"/>
                    </a:ext>
                  </a:extLst>
                </a:gridCol>
              </a:tblGrid>
              <a:tr h="428504">
                <a:tc>
                  <a:txBody>
                    <a:bodyPr numCol="1"/>
                    <a:lstStyle/>
                    <a:p>
                      <a:pPr algn="l" marL="0" marR="0">
                        <a:spcBef>
                          <a:spcPts val="0"/>
                        </a:spcBef>
                        <a:spcAft>
                          <a:spcPts val="0"/>
                        </a:spcAft>
                      </a:pPr>
                      <a:r>
                        <a:rPr b="1" baseline="0" dirty="0" lang="en-US" smtClean="0" sz="2400">
                          <a:solidFill>
                            <a:schemeClr val="tx1"/>
                          </a:solidFill>
                          <a:effectLst/>
                        </a:rPr>
                        <a:t>Research </a:t>
                      </a:r>
                      <a:r>
                        <a:rPr b="1" baseline="0" dirty="0" lang="en-US" sz="2400">
                          <a:solidFill>
                            <a:schemeClr val="tx1"/>
                          </a:solidFill>
                          <a:effectLst/>
                        </a:rPr>
                        <a:t>Category 1: Parental Health </a:t>
                      </a:r>
                      <a:r>
                        <a:rPr b="1" baseline="0" dirty="0" lang="en-US" smtClean="0" sz="2400">
                          <a:solidFill>
                            <a:schemeClr val="tx1"/>
                          </a:solidFill>
                          <a:effectLst/>
                        </a:rPr>
                        <a:t>Literacy</a:t>
                      </a:r>
                    </a:p>
                    <a:p>
                      <a:pPr algn="l" marL="0" marR="0">
                        <a:spcBef>
                          <a:spcPts val="0"/>
                        </a:spcBef>
                        <a:spcAft>
                          <a:spcPts val="0"/>
                        </a:spcAft>
                      </a:pPr>
                      <a:r>
                        <a:rPr b="1" baseline="0" dirty="0" lang="en-US" smtClean="0" sz="2400">
                          <a:solidFill>
                            <a:schemeClr val="tx1"/>
                          </a:solidFill>
                          <a:effectLst/>
                          <a:latin charset="0" panose="02020603050405020304" pitchFamily="18" typeface="Times New Roman"/>
                          <a:ea charset="0" panose="02020603050405020304" pitchFamily="18" typeface="Times New Roman"/>
                        </a:rPr>
                        <a:t>----------------------------------------------------------------------</a:t>
                      </a:r>
                      <a:endParaRPr b="1" baseline="0" dirty="0" lang="en-US" sz="2400">
                        <a:solidFill>
                          <a:schemeClr val="tx1"/>
                        </a:solidFill>
                        <a:effectLst/>
                        <a:latin charset="0" panose="02020603050405020304" pitchFamily="18" typeface="Times New Roman"/>
                        <a:ea charset="0" panose="02020603050405020304" pitchFamily="18" typeface="Times New Roman"/>
                      </a:endParaRPr>
                    </a:p>
                  </a:txBody>
                  <a:tcPr anchor="ctr" marB="0" marL="68580" marR="68580" marT="0">
                    <a:solidFill>
                      <a:schemeClr val="bg1"/>
                    </a:solidFill>
                  </a:tcPr>
                </a:tc>
                <a:extLst>
                  <a:ext uri="{0D108BD9-81ED-4DB2-BD59-A6C34878D82A}">
                    <a16:rowId xmlns:a16="http://schemas.microsoft.com/office/drawing/2014/main" xmlns="" val="10000"/>
                  </a:ext>
                </a:extLst>
              </a:tr>
              <a:tr h="1458110">
                <a:tc>
                  <a:txBody>
                    <a:bodyPr numCol="1"/>
                    <a:lstStyle/>
                    <a:p>
                      <a:pPr algn="l" marL="0" marR="0">
                        <a:spcBef>
                          <a:spcPts val="0"/>
                        </a:spcBef>
                        <a:spcAft>
                          <a:spcPts val="0"/>
                        </a:spcAft>
                      </a:pPr>
                      <a:r>
                        <a:rPr b="1" baseline="0" dirty="0" lang="en-US" sz="2400" u="none">
                          <a:solidFill>
                            <a:schemeClr val="tx1"/>
                          </a:solidFill>
                          <a:effectLst/>
                        </a:rPr>
                        <a:t>1a</a:t>
                      </a:r>
                      <a:r>
                        <a:rPr b="0" baseline="0" dirty="0" lang="en-US" sz="2400">
                          <a:solidFill>
                            <a:schemeClr val="tx1"/>
                          </a:solidFill>
                          <a:effectLst/>
                        </a:rPr>
                        <a:t>. What are the </a:t>
                      </a:r>
                      <a:r>
                        <a:rPr b="1" baseline="0" dirty="0" i="1" lang="en-US" sz="2400">
                          <a:solidFill>
                            <a:schemeClr val="tx1"/>
                          </a:solidFill>
                          <a:effectLst/>
                        </a:rPr>
                        <a:t>demographic differences/disparities </a:t>
                      </a:r>
                      <a:r>
                        <a:rPr b="0" baseline="0" dirty="0" lang="en-US" sz="2400">
                          <a:solidFill>
                            <a:schemeClr val="tx1"/>
                          </a:solidFill>
                          <a:effectLst/>
                        </a:rPr>
                        <a:t>(income, education, race, age, home literacy environment), if any, for </a:t>
                      </a:r>
                      <a:r>
                        <a:rPr b="1" baseline="0" dirty="0" i="1" lang="en-US" sz="2400">
                          <a:solidFill>
                            <a:schemeClr val="tx1"/>
                          </a:solidFill>
                          <a:effectLst/>
                        </a:rPr>
                        <a:t>nutritional/functional health literacy </a:t>
                      </a:r>
                      <a:endParaRPr b="1" baseline="0" dirty="0" i="1" lang="en-US" smtClean="0" sz="2400">
                        <a:solidFill>
                          <a:schemeClr val="tx1"/>
                        </a:solidFill>
                        <a:effectLst/>
                      </a:endParaRPr>
                    </a:p>
                    <a:p>
                      <a:pPr algn="l" marL="0" marR="0">
                        <a:spcBef>
                          <a:spcPts val="0"/>
                        </a:spcBef>
                        <a:spcAft>
                          <a:spcPts val="0"/>
                        </a:spcAft>
                      </a:pPr>
                      <a:r>
                        <a:rPr b="0" baseline="0" dirty="0" lang="en-US" smtClean="0" sz="2400" u="sng">
                          <a:solidFill>
                            <a:schemeClr val="tx1"/>
                          </a:solidFill>
                          <a:effectLst/>
                        </a:rPr>
                        <a:t>by </a:t>
                      </a:r>
                      <a:r>
                        <a:rPr b="0" baseline="0" dirty="0" lang="en-US" sz="2400" u="sng">
                          <a:solidFill>
                            <a:schemeClr val="tx1"/>
                          </a:solidFill>
                          <a:effectLst/>
                        </a:rPr>
                        <a:t>school </a:t>
                      </a:r>
                      <a:r>
                        <a:rPr b="0" baseline="0" dirty="0" lang="en-US" smtClean="0" sz="2400" u="sng">
                          <a:solidFill>
                            <a:schemeClr val="tx1"/>
                          </a:solidFill>
                          <a:effectLst/>
                        </a:rPr>
                        <a:t>type</a:t>
                      </a:r>
                      <a:r>
                        <a:rPr b="0" baseline="0" dirty="0" lang="en-US" smtClean="0" sz="2400">
                          <a:solidFill>
                            <a:schemeClr val="tx1"/>
                          </a:solidFill>
                          <a:effectLst/>
                        </a:rPr>
                        <a:t>?</a:t>
                      </a:r>
                    </a:p>
                    <a:p>
                      <a:pPr algn="l" marL="0" marR="0">
                        <a:spcBef>
                          <a:spcPts val="0"/>
                        </a:spcBef>
                        <a:spcAft>
                          <a:spcPts val="0"/>
                        </a:spcAft>
                      </a:pPr>
                      <a:r>
                        <a:rPr b="0" baseline="0" dirty="0" lang="en-US" smtClean="0" sz="2400">
                          <a:solidFill>
                            <a:schemeClr val="tx1"/>
                          </a:solidFill>
                          <a:effectLst/>
                          <a:latin charset="0" panose="02020603050405020304" pitchFamily="18" typeface="Times New Roman"/>
                          <a:ea charset="0" panose="02020603050405020304" pitchFamily="18" typeface="Times New Roman"/>
                        </a:rPr>
                        <a:t>------------------------------------------------------------------------</a:t>
                      </a:r>
                      <a:endParaRPr b="0" baseline="0" dirty="0" lang="en-US" sz="2400">
                        <a:solidFill>
                          <a:schemeClr val="tx1"/>
                        </a:solidFill>
                        <a:effectLst/>
                        <a:latin charset="0" panose="02020603050405020304" pitchFamily="18" typeface="Times New Roman"/>
                        <a:ea charset="0" panose="02020603050405020304" pitchFamily="18" typeface="Times New Roman"/>
                      </a:endParaRPr>
                    </a:p>
                  </a:txBody>
                  <a:tcPr anchor="ctr" marB="0" marL="68580" marR="68580" marT="0">
                    <a:solidFill>
                      <a:schemeClr val="bg1"/>
                    </a:solidFill>
                  </a:tcPr>
                </a:tc>
                <a:extLst>
                  <a:ext uri="{0D108BD9-81ED-4DB2-BD59-A6C34878D82A}">
                    <a16:rowId xmlns:a16="http://schemas.microsoft.com/office/drawing/2014/main" xmlns="" val="10001"/>
                  </a:ext>
                </a:extLst>
              </a:tr>
              <a:tr h="1190293">
                <a:tc>
                  <a:txBody>
                    <a:bodyPr numCol="1"/>
                    <a:lstStyle/>
                    <a:p>
                      <a:pPr algn="l" marL="0" marR="0">
                        <a:spcBef>
                          <a:spcPts val="0"/>
                        </a:spcBef>
                        <a:spcAft>
                          <a:spcPts val="0"/>
                        </a:spcAft>
                      </a:pPr>
                      <a:r>
                        <a:rPr b="1" baseline="0" dirty="0" i="0" lang="en-US" sz="2400" u="none">
                          <a:solidFill>
                            <a:schemeClr val="tx1"/>
                          </a:solidFill>
                          <a:effectLst/>
                        </a:rPr>
                        <a:t>1b</a:t>
                      </a:r>
                      <a:r>
                        <a:rPr b="0" baseline="0" dirty="0" i="0" lang="en-US" sz="2400" u="none">
                          <a:solidFill>
                            <a:schemeClr val="tx1"/>
                          </a:solidFill>
                          <a:effectLst/>
                        </a:rPr>
                        <a:t>. </a:t>
                      </a:r>
                      <a:r>
                        <a:rPr b="0" baseline="0" dirty="0" lang="en-US" sz="2400">
                          <a:solidFill>
                            <a:schemeClr val="tx1"/>
                          </a:solidFill>
                          <a:effectLst/>
                        </a:rPr>
                        <a:t>Is there an association between parental </a:t>
                      </a:r>
                      <a:r>
                        <a:rPr b="1" baseline="0" dirty="0" i="1" lang="en-US" sz="2400">
                          <a:solidFill>
                            <a:schemeClr val="tx1"/>
                          </a:solidFill>
                          <a:effectLst/>
                        </a:rPr>
                        <a:t>nutritional/functional health literacy </a:t>
                      </a:r>
                      <a:r>
                        <a:rPr b="0" baseline="0" dirty="0" lang="en-US" sz="2400">
                          <a:solidFill>
                            <a:schemeClr val="tx1"/>
                          </a:solidFill>
                          <a:effectLst/>
                        </a:rPr>
                        <a:t>and </a:t>
                      </a:r>
                      <a:r>
                        <a:rPr b="1" baseline="0" dirty="0" i="1" lang="en-US" sz="2400">
                          <a:solidFill>
                            <a:schemeClr val="tx1"/>
                          </a:solidFill>
                          <a:effectLst/>
                        </a:rPr>
                        <a:t>child BMI status </a:t>
                      </a:r>
                      <a:r>
                        <a:rPr b="0" baseline="0" dirty="0" lang="en-US" sz="2400">
                          <a:solidFill>
                            <a:schemeClr val="tx1"/>
                          </a:solidFill>
                          <a:effectLst/>
                        </a:rPr>
                        <a:t>by school type</a:t>
                      </a:r>
                      <a:r>
                        <a:rPr b="0" baseline="0" dirty="0" lang="en-US" smtClean="0" sz="2400">
                          <a:solidFill>
                            <a:schemeClr val="tx1"/>
                          </a:solidFill>
                          <a:effectLst/>
                        </a:rPr>
                        <a:t>?</a:t>
                      </a:r>
                    </a:p>
                    <a:p>
                      <a:pPr algn="l" marL="0" marR="0">
                        <a:spcBef>
                          <a:spcPts val="0"/>
                        </a:spcBef>
                        <a:spcAft>
                          <a:spcPts val="0"/>
                        </a:spcAft>
                      </a:pPr>
                      <a:r>
                        <a:rPr b="0" baseline="0" dirty="0" lang="en-US" smtClean="0" sz="2400">
                          <a:solidFill>
                            <a:schemeClr val="tx1"/>
                          </a:solidFill>
                          <a:effectLst/>
                          <a:latin charset="0" panose="02020603050405020304" pitchFamily="18" typeface="Times New Roman"/>
                          <a:ea charset="0" panose="02020603050405020304" pitchFamily="18" typeface="Times New Roman"/>
                        </a:rPr>
                        <a:t>-------------------------------------------------------------------------</a:t>
                      </a:r>
                      <a:endParaRPr b="0" baseline="0" dirty="0" lang="en-US" sz="2400">
                        <a:solidFill>
                          <a:schemeClr val="tx1"/>
                        </a:solidFill>
                        <a:effectLst/>
                        <a:latin charset="0" panose="02020603050405020304" pitchFamily="18" typeface="Times New Roman"/>
                        <a:ea charset="0" panose="02020603050405020304" pitchFamily="18" typeface="Times New Roman"/>
                      </a:endParaRPr>
                    </a:p>
                  </a:txBody>
                  <a:tcPr anchor="ctr" marB="0" marL="68580" marR="68580" marT="0">
                    <a:solidFill>
                      <a:schemeClr val="bg1"/>
                    </a:solidFill>
                  </a:tcPr>
                </a:tc>
                <a:extLst>
                  <a:ext uri="{0D108BD9-81ED-4DB2-BD59-A6C34878D82A}">
                    <a16:rowId xmlns:a16="http://schemas.microsoft.com/office/drawing/2014/main" xmlns="" val="10002"/>
                  </a:ext>
                </a:extLst>
              </a:tr>
              <a:tr h="1190293">
                <a:tc>
                  <a:txBody>
                    <a:bodyPr numCol="1"/>
                    <a:lstStyle/>
                    <a:p>
                      <a:pPr algn="l" marL="0" marR="0">
                        <a:spcBef>
                          <a:spcPts val="0"/>
                        </a:spcBef>
                        <a:spcAft>
                          <a:spcPts val="0"/>
                        </a:spcAft>
                      </a:pPr>
                      <a:r>
                        <a:rPr b="1" baseline="0" dirty="0" lang="en-US" sz="2400">
                          <a:solidFill>
                            <a:schemeClr val="tx1"/>
                          </a:solidFill>
                          <a:effectLst/>
                        </a:rPr>
                        <a:t>1c.</a:t>
                      </a:r>
                      <a:r>
                        <a:rPr b="0" baseline="0" dirty="0" lang="en-US" sz="2400">
                          <a:solidFill>
                            <a:schemeClr val="tx1"/>
                          </a:solidFill>
                          <a:effectLst/>
                        </a:rPr>
                        <a:t> Is there an association between </a:t>
                      </a:r>
                      <a:r>
                        <a:rPr b="1" baseline="0" dirty="0" i="1" lang="en-US" sz="2400">
                          <a:solidFill>
                            <a:schemeClr val="tx1"/>
                          </a:solidFill>
                          <a:effectLst/>
                        </a:rPr>
                        <a:t>parental health literacy </a:t>
                      </a:r>
                      <a:r>
                        <a:rPr b="0" baseline="0" dirty="0" lang="en-US" sz="2400">
                          <a:solidFill>
                            <a:schemeClr val="tx1"/>
                          </a:solidFill>
                          <a:effectLst/>
                        </a:rPr>
                        <a:t>and </a:t>
                      </a:r>
                      <a:r>
                        <a:rPr b="1" baseline="0" dirty="0" i="1" lang="en-US" sz="2400">
                          <a:solidFill>
                            <a:schemeClr val="tx1"/>
                          </a:solidFill>
                          <a:effectLst/>
                        </a:rPr>
                        <a:t>school provided parent education </a:t>
                      </a:r>
                      <a:r>
                        <a:rPr b="0" baseline="0" dirty="0" lang="en-US" sz="2400">
                          <a:solidFill>
                            <a:schemeClr val="tx1"/>
                          </a:solidFill>
                          <a:effectLst/>
                        </a:rPr>
                        <a:t>mediated by child BMI levels?</a:t>
                      </a:r>
                      <a:endParaRPr b="0" baseline="0" dirty="0" lang="en-US" sz="2400">
                        <a:solidFill>
                          <a:schemeClr val="tx1"/>
                        </a:solidFill>
                        <a:effectLst/>
                        <a:latin charset="0" panose="02020603050405020304" pitchFamily="18" typeface="Times New Roman"/>
                        <a:ea charset="0" panose="02020603050405020304" pitchFamily="18" typeface="Times New Roman"/>
                      </a:endParaRPr>
                    </a:p>
                  </a:txBody>
                  <a:tcPr anchor="ctr" marB="0" marL="68580" marR="68580" marT="0">
                    <a:solidFill>
                      <a:schemeClr val="bg1"/>
                    </a:solidFill>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865414" y="457200"/>
            <a:ext cx="7592785" cy="400110"/>
          </a:xfrm>
          <a:prstGeom prst="rect">
            <a:avLst/>
          </a:prstGeom>
          <a:noFill/>
          <a:ln>
            <a:solidFill>
              <a:schemeClr val="tx1"/>
            </a:solidFill>
          </a:ln>
        </p:spPr>
        <p:txBody>
          <a:bodyPr numCol="1" rtlCol="0" wrap="square">
            <a:spAutoFit/>
          </a:bodyPr>
          <a:lstStyle/>
          <a:p>
            <a:pPr algn="ctr"/>
            <a:r>
              <a:rPr dirty="0" lang="en-US" smtClean="0" sz="2000"/>
              <a:t>Research Questions</a:t>
            </a:r>
            <a:endParaRPr dirty="0" lang="en-US" sz="2000"/>
          </a:p>
        </p:txBody>
      </p:sp>
      <p:sp>
        <p:nvSpPr>
          <p:cNvPr id="4" name="TextBox 3"/>
          <p:cNvSpPr txBox="1"/>
          <p:nvPr/>
        </p:nvSpPr>
        <p:spPr>
          <a:xfrm>
            <a:off x="79633" y="6470065"/>
            <a:ext cx="1727021" cy="369332"/>
          </a:xfrm>
          <a:prstGeom prst="rect">
            <a:avLst/>
          </a:prstGeom>
          <a:noFill/>
        </p:spPr>
        <p:txBody>
          <a:bodyPr numCol="1" rtlCol="0" wrap="square">
            <a:spAutoFit/>
          </a:bodyPr>
          <a:lstStyle/>
          <a:p>
            <a:r>
              <a:rPr dirty="0" lang="en-US" smtClean="0"/>
              <a:t>Slide 12 of 35</a:t>
            </a:r>
            <a:endParaRPr dirty="0" lang="en-US"/>
          </a:p>
        </p:txBody>
      </p:sp>
    </p:spTree>
    <p:extLst>
      <p:ext uri="{BB962C8B-B14F-4D97-AF65-F5344CB8AC3E}">
        <p14:creationId xmlns:p14="http://schemas.microsoft.com/office/powerpoint/2010/main" val="471168917"/>
      </p:ext>
    </p:extLst>
  </p:cSld>
  <p:clrMapOvr>
    <a:masterClrMapping/>
  </p:clrMapOvr>
  <p:timing>
    <p:tnLst>
      <p:par>
        <p:cTn dur="indefinite" id="1" nodeType="tmRoot" restart="never"/>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04291312"/>
              </p:ext>
            </p:extLst>
          </p:nvPr>
        </p:nvGraphicFramePr>
        <p:xfrm>
          <a:off x="914400" y="658807"/>
          <a:ext cx="7620000" cy="5546413"/>
        </p:xfrm>
        <a:graphic>
          <a:graphicData uri="http://schemas.openxmlformats.org/drawingml/2006/table">
            <a:tbl>
              <a:tblPr bandRow="1" firstCol="1" firstRow="1">
                <a:tableStyleId>{5C22544A-7EE6-4342-B048-85BDC9FD1C3A}</a:tableStyleId>
              </a:tblPr>
              <a:tblGrid>
                <a:gridCol w="7620000">
                  <a:extLst>
                    <a:ext uri="{9D8B030D-6E8A-4147-A177-3AD203B41FA5}">
                      <a16:colId xmlns:a16="http://schemas.microsoft.com/office/drawing/2014/main" xmlns="" val="20000"/>
                    </a:ext>
                  </a:extLst>
                </a:gridCol>
              </a:tblGrid>
              <a:tr h="1706339">
                <a:tc>
                  <a:txBody>
                    <a:bodyPr numCol="1"/>
                    <a:lstStyle/>
                    <a:p>
                      <a:pPr algn="l" marL="0" marR="0">
                        <a:spcBef>
                          <a:spcPts val="0"/>
                        </a:spcBef>
                        <a:spcAft>
                          <a:spcPts val="0"/>
                        </a:spcAft>
                      </a:pPr>
                      <a:r>
                        <a:rPr dirty="0" lang="en-US" smtClean="0" sz="2400">
                          <a:solidFill>
                            <a:schemeClr val="tx1"/>
                          </a:solidFill>
                          <a:effectLst/>
                        </a:rPr>
                        <a:t>Research </a:t>
                      </a:r>
                      <a:r>
                        <a:rPr dirty="0" lang="en-US" sz="2400">
                          <a:solidFill>
                            <a:schemeClr val="tx1"/>
                          </a:solidFill>
                          <a:effectLst/>
                        </a:rPr>
                        <a:t>Category 2: </a:t>
                      </a:r>
                      <a:endParaRPr dirty="0" lang="en-US" smtClean="0" sz="2400">
                        <a:solidFill>
                          <a:schemeClr val="tx1"/>
                        </a:solidFill>
                        <a:effectLst/>
                      </a:endParaRPr>
                    </a:p>
                    <a:p>
                      <a:pPr algn="l" marL="0" marR="0">
                        <a:spcBef>
                          <a:spcPts val="0"/>
                        </a:spcBef>
                        <a:spcAft>
                          <a:spcPts val="0"/>
                        </a:spcAft>
                      </a:pPr>
                      <a:r>
                        <a:rPr dirty="0" lang="en-US" smtClean="0" sz="2400">
                          <a:solidFill>
                            <a:schemeClr val="tx1"/>
                          </a:solidFill>
                          <a:effectLst/>
                        </a:rPr>
                        <a:t>Family </a:t>
                      </a:r>
                      <a:r>
                        <a:rPr dirty="0" lang="en-US" sz="2400">
                          <a:solidFill>
                            <a:schemeClr val="tx1"/>
                          </a:solidFill>
                          <a:effectLst/>
                        </a:rPr>
                        <a:t>Health Seeking Behavior </a:t>
                      </a:r>
                      <a:r>
                        <a:rPr dirty="0" lang="en-US" smtClean="0" sz="2400">
                          <a:solidFill>
                            <a:schemeClr val="tx1"/>
                          </a:solidFill>
                          <a:effectLst/>
                        </a:rPr>
                        <a:t>to Pediatric</a:t>
                      </a:r>
                      <a:r>
                        <a:rPr baseline="0" dirty="0" lang="en-US" smtClean="0" sz="2400">
                          <a:solidFill>
                            <a:schemeClr val="tx1"/>
                          </a:solidFill>
                          <a:effectLst/>
                        </a:rPr>
                        <a:t> </a:t>
                      </a:r>
                      <a:r>
                        <a:rPr dirty="0" lang="en-US" smtClean="0" sz="2400">
                          <a:solidFill>
                            <a:schemeClr val="tx1"/>
                          </a:solidFill>
                          <a:effectLst/>
                        </a:rPr>
                        <a:t>PCP</a:t>
                      </a:r>
                      <a:endParaRPr dirty="0" lang="en-US" sz="2400">
                        <a:solidFill>
                          <a:schemeClr val="tx1"/>
                        </a:solidFill>
                        <a:effectLst/>
                      </a:endParaRPr>
                    </a:p>
                    <a:p>
                      <a:pPr algn="l" marL="0" marR="0">
                        <a:spcBef>
                          <a:spcPts val="0"/>
                        </a:spcBef>
                        <a:spcAft>
                          <a:spcPts val="0"/>
                        </a:spcAft>
                      </a:pPr>
                      <a:r>
                        <a:rPr dirty="0" lang="en-US" sz="2400">
                          <a:solidFill>
                            <a:schemeClr val="tx1"/>
                          </a:solidFill>
                          <a:effectLst/>
                        </a:rPr>
                        <a:t> </a:t>
                      </a:r>
                      <a:r>
                        <a:rPr dirty="0" lang="en-US" smtClean="0" sz="2400">
                          <a:solidFill>
                            <a:schemeClr val="tx1"/>
                          </a:solidFill>
                          <a:effectLst/>
                        </a:rPr>
                        <a:t>--------------------------------------------------------------------------</a:t>
                      </a:r>
                      <a:endParaRPr dirty="0" lang="en-US" sz="2400">
                        <a:solidFill>
                          <a:schemeClr val="tx1"/>
                        </a:solidFill>
                        <a:effectLst/>
                        <a:latin charset="0" panose="02020603050405020304" pitchFamily="18" typeface="Times New Roman"/>
                        <a:ea charset="0" panose="02020603050405020304" pitchFamily="18" typeface="Times New Roman"/>
                      </a:endParaRPr>
                    </a:p>
                  </a:txBody>
                  <a:tcPr anchor="ctr" marB="0" marL="68580" marR="68580" marT="0">
                    <a:noFill/>
                  </a:tcPr>
                </a:tc>
                <a:extLst>
                  <a:ext uri="{0D108BD9-81ED-4DB2-BD59-A6C34878D82A}">
                    <a16:rowId xmlns:a16="http://schemas.microsoft.com/office/drawing/2014/main" xmlns="" val="10000"/>
                  </a:ext>
                </a:extLst>
              </a:tr>
              <a:tr h="1279754">
                <a:tc>
                  <a:txBody>
                    <a:bodyPr numCol="1"/>
                    <a:lstStyle/>
                    <a:p>
                      <a:pPr algn="l" marL="0" marR="0">
                        <a:spcBef>
                          <a:spcPts val="0"/>
                        </a:spcBef>
                        <a:spcAft>
                          <a:spcPts val="0"/>
                        </a:spcAft>
                      </a:pPr>
                      <a:r>
                        <a:rPr b="0" dirty="0" lang="en-US" sz="2400">
                          <a:solidFill>
                            <a:schemeClr val="tx1"/>
                          </a:solidFill>
                          <a:effectLst/>
                        </a:rPr>
                        <a:t>2a. What is the association between </a:t>
                      </a:r>
                      <a:endParaRPr b="0" dirty="0" lang="en-US" smtClean="0" sz="2400">
                        <a:solidFill>
                          <a:schemeClr val="tx1"/>
                        </a:solidFill>
                        <a:effectLst/>
                      </a:endParaRPr>
                    </a:p>
                    <a:p>
                      <a:pPr algn="l" marL="0" marR="0">
                        <a:spcBef>
                          <a:spcPts val="0"/>
                        </a:spcBef>
                        <a:spcAft>
                          <a:spcPts val="0"/>
                        </a:spcAft>
                      </a:pPr>
                      <a:r>
                        <a:rPr b="0" dirty="0" i="1" lang="en-US" smtClean="0" sz="2400">
                          <a:solidFill>
                            <a:schemeClr val="tx1"/>
                          </a:solidFill>
                          <a:effectLst/>
                        </a:rPr>
                        <a:t>       </a:t>
                      </a:r>
                      <a:r>
                        <a:rPr b="1" dirty="0" i="1" lang="en-US" smtClean="0" sz="2400">
                          <a:solidFill>
                            <a:schemeClr val="tx1"/>
                          </a:solidFill>
                          <a:effectLst/>
                        </a:rPr>
                        <a:t>child </a:t>
                      </a:r>
                      <a:r>
                        <a:rPr b="1" dirty="0" i="1" lang="en-US" sz="2400">
                          <a:solidFill>
                            <a:schemeClr val="tx1"/>
                          </a:solidFill>
                          <a:effectLst/>
                        </a:rPr>
                        <a:t>BMI and health care referrals</a:t>
                      </a:r>
                      <a:r>
                        <a:rPr b="0" dirty="0" lang="en-US" sz="2400">
                          <a:solidFill>
                            <a:schemeClr val="tx1"/>
                          </a:solidFill>
                          <a:effectLst/>
                        </a:rPr>
                        <a:t>, by school type?</a:t>
                      </a:r>
                    </a:p>
                    <a:p>
                      <a:pPr algn="l" marL="0" marR="0">
                        <a:spcBef>
                          <a:spcPts val="0"/>
                        </a:spcBef>
                        <a:spcAft>
                          <a:spcPts val="0"/>
                        </a:spcAft>
                      </a:pPr>
                      <a:r>
                        <a:rPr b="0" dirty="0" lang="en-US" sz="2400">
                          <a:solidFill>
                            <a:schemeClr val="tx1"/>
                          </a:solidFill>
                          <a:effectLst/>
                        </a:rPr>
                        <a:t> </a:t>
                      </a:r>
                      <a:r>
                        <a:rPr b="0" dirty="0" lang="en-US" smtClean="0" sz="2400">
                          <a:solidFill>
                            <a:schemeClr val="tx1"/>
                          </a:solidFill>
                          <a:effectLst/>
                        </a:rPr>
                        <a:t>---------------------------------------------------------------------------</a:t>
                      </a:r>
                      <a:endParaRPr b="0" dirty="0" lang="en-US" sz="2400">
                        <a:solidFill>
                          <a:schemeClr val="tx1"/>
                        </a:solidFill>
                        <a:effectLst/>
                        <a:latin charset="0" panose="02020603050405020304" pitchFamily="18" typeface="Times New Roman"/>
                        <a:ea charset="0" panose="02020603050405020304" pitchFamily="18" typeface="Times New Roman"/>
                      </a:endParaRPr>
                    </a:p>
                  </a:txBody>
                  <a:tcPr anchor="ctr" marB="0" marL="68580" marR="68580" marT="0">
                    <a:noFill/>
                  </a:tcPr>
                </a:tc>
                <a:extLst>
                  <a:ext uri="{0D108BD9-81ED-4DB2-BD59-A6C34878D82A}">
                    <a16:rowId xmlns:a16="http://schemas.microsoft.com/office/drawing/2014/main" xmlns="" val="10001"/>
                  </a:ext>
                </a:extLst>
              </a:tr>
              <a:tr h="1404073">
                <a:tc>
                  <a:txBody>
                    <a:bodyPr numCol="1"/>
                    <a:lstStyle/>
                    <a:p>
                      <a:pPr algn="l" marL="0" marR="0">
                        <a:spcBef>
                          <a:spcPts val="0"/>
                        </a:spcBef>
                        <a:spcAft>
                          <a:spcPts val="0"/>
                        </a:spcAft>
                      </a:pPr>
                      <a:r>
                        <a:rPr b="0" dirty="0" lang="en-US" sz="2400">
                          <a:solidFill>
                            <a:schemeClr val="tx1"/>
                          </a:solidFill>
                          <a:effectLst/>
                        </a:rPr>
                        <a:t>2b. What is the association between level of </a:t>
                      </a:r>
                      <a:endParaRPr b="0" dirty="0" lang="en-US" smtClean="0" sz="2400">
                        <a:solidFill>
                          <a:schemeClr val="tx1"/>
                        </a:solidFill>
                        <a:effectLst/>
                      </a:endParaRPr>
                    </a:p>
                    <a:p>
                      <a:pPr algn="l" marL="0" marR="0">
                        <a:spcBef>
                          <a:spcPts val="0"/>
                        </a:spcBef>
                        <a:spcAft>
                          <a:spcPts val="0"/>
                        </a:spcAft>
                      </a:pPr>
                      <a:r>
                        <a:rPr b="0" dirty="0" lang="en-US" smtClean="0" sz="2400">
                          <a:solidFill>
                            <a:schemeClr val="tx1"/>
                          </a:solidFill>
                          <a:effectLst/>
                        </a:rPr>
                        <a:t>       </a:t>
                      </a:r>
                      <a:r>
                        <a:rPr b="1" dirty="0" i="1" lang="en-US" smtClean="0" sz="2400">
                          <a:solidFill>
                            <a:schemeClr val="tx1"/>
                          </a:solidFill>
                          <a:effectLst/>
                        </a:rPr>
                        <a:t>health </a:t>
                      </a:r>
                      <a:r>
                        <a:rPr b="1" dirty="0" i="1" lang="en-US" sz="2400">
                          <a:solidFill>
                            <a:schemeClr val="tx1"/>
                          </a:solidFill>
                          <a:effectLst/>
                        </a:rPr>
                        <a:t>care referrals and health seeking behavior</a:t>
                      </a:r>
                      <a:r>
                        <a:rPr b="0" dirty="0" lang="en-US" sz="2400">
                          <a:solidFill>
                            <a:schemeClr val="tx1"/>
                          </a:solidFill>
                          <a:effectLst/>
                        </a:rPr>
                        <a:t>, </a:t>
                      </a:r>
                      <a:endParaRPr b="0" dirty="0" lang="en-US" smtClean="0" sz="2400">
                        <a:solidFill>
                          <a:schemeClr val="tx1"/>
                        </a:solidFill>
                        <a:effectLst/>
                      </a:endParaRPr>
                    </a:p>
                    <a:p>
                      <a:pPr algn="l" marL="0" marR="0">
                        <a:spcBef>
                          <a:spcPts val="0"/>
                        </a:spcBef>
                        <a:spcAft>
                          <a:spcPts val="0"/>
                        </a:spcAft>
                      </a:pPr>
                      <a:r>
                        <a:rPr b="0" dirty="0" lang="en-US" smtClean="0" sz="2400">
                          <a:solidFill>
                            <a:schemeClr val="tx1"/>
                          </a:solidFill>
                          <a:effectLst/>
                        </a:rPr>
                        <a:t>       by </a:t>
                      </a:r>
                      <a:r>
                        <a:rPr b="0" dirty="0" lang="en-US" sz="2400">
                          <a:solidFill>
                            <a:schemeClr val="tx1"/>
                          </a:solidFill>
                          <a:effectLst/>
                        </a:rPr>
                        <a:t>school type?</a:t>
                      </a:r>
                    </a:p>
                    <a:p>
                      <a:pPr algn="l" marL="0" marR="0">
                        <a:spcBef>
                          <a:spcPts val="0"/>
                        </a:spcBef>
                        <a:spcAft>
                          <a:spcPts val="0"/>
                        </a:spcAft>
                      </a:pPr>
                      <a:r>
                        <a:rPr b="0" dirty="0" lang="en-US" sz="2400">
                          <a:solidFill>
                            <a:schemeClr val="tx1"/>
                          </a:solidFill>
                          <a:effectLst/>
                        </a:rPr>
                        <a:t> </a:t>
                      </a:r>
                      <a:r>
                        <a:rPr b="0" dirty="0" lang="en-US" smtClean="0" sz="2400">
                          <a:solidFill>
                            <a:schemeClr val="tx1"/>
                          </a:solidFill>
                          <a:effectLst/>
                        </a:rPr>
                        <a:t>---------------------------------------------------------------------------</a:t>
                      </a:r>
                      <a:endParaRPr b="0" dirty="0" lang="en-US" sz="2400">
                        <a:solidFill>
                          <a:schemeClr val="tx1"/>
                        </a:solidFill>
                        <a:effectLst/>
                        <a:latin charset="0" panose="02020603050405020304" pitchFamily="18" typeface="Times New Roman"/>
                        <a:ea charset="0" panose="02020603050405020304" pitchFamily="18" typeface="Times New Roman"/>
                      </a:endParaRPr>
                    </a:p>
                  </a:txBody>
                  <a:tcPr anchor="ctr" marB="0" marL="68580" marR="68580" marT="0">
                    <a:noFill/>
                  </a:tcPr>
                </a:tc>
                <a:extLst>
                  <a:ext uri="{0D108BD9-81ED-4DB2-BD59-A6C34878D82A}">
                    <a16:rowId xmlns:a16="http://schemas.microsoft.com/office/drawing/2014/main" xmlns="" val="10002"/>
                  </a:ext>
                </a:extLst>
              </a:tr>
              <a:tr h="1053055">
                <a:tc>
                  <a:txBody>
                    <a:bodyPr numCol="1"/>
                    <a:lstStyle/>
                    <a:p>
                      <a:pPr algn="l" marL="0" marR="0">
                        <a:spcBef>
                          <a:spcPts val="0"/>
                        </a:spcBef>
                        <a:spcAft>
                          <a:spcPts val="0"/>
                        </a:spcAft>
                      </a:pPr>
                      <a:r>
                        <a:rPr b="0" dirty="0" lang="en-US" sz="2400">
                          <a:solidFill>
                            <a:schemeClr val="tx1"/>
                          </a:solidFill>
                          <a:effectLst/>
                        </a:rPr>
                        <a:t>2c. Is </a:t>
                      </a:r>
                      <a:r>
                        <a:rPr b="1" dirty="0" i="1" lang="en-US" sz="2400">
                          <a:solidFill>
                            <a:schemeClr val="tx1"/>
                          </a:solidFill>
                          <a:effectLst/>
                        </a:rPr>
                        <a:t>perception of health care quality </a:t>
                      </a:r>
                      <a:r>
                        <a:rPr b="0" dirty="0" lang="en-US" sz="2400">
                          <a:solidFill>
                            <a:schemeClr val="tx1"/>
                          </a:solidFill>
                          <a:effectLst/>
                        </a:rPr>
                        <a:t>associated with </a:t>
                      </a:r>
                      <a:endParaRPr b="0" dirty="0" lang="en-US" smtClean="0" sz="2400">
                        <a:solidFill>
                          <a:schemeClr val="tx1"/>
                        </a:solidFill>
                        <a:effectLst/>
                      </a:endParaRPr>
                    </a:p>
                    <a:p>
                      <a:pPr algn="l" marL="0" marR="0">
                        <a:spcBef>
                          <a:spcPts val="0"/>
                        </a:spcBef>
                        <a:spcAft>
                          <a:spcPts val="0"/>
                        </a:spcAft>
                      </a:pPr>
                      <a:r>
                        <a:rPr b="0" dirty="0" lang="en-US" smtClean="0" sz="2400">
                          <a:solidFill>
                            <a:schemeClr val="tx1"/>
                          </a:solidFill>
                          <a:effectLst/>
                        </a:rPr>
                        <a:t>      </a:t>
                      </a:r>
                      <a:r>
                        <a:rPr b="1" dirty="0" i="1" lang="en-US" smtClean="0" sz="2400">
                          <a:solidFill>
                            <a:schemeClr val="tx1"/>
                          </a:solidFill>
                          <a:effectLst/>
                        </a:rPr>
                        <a:t>parental </a:t>
                      </a:r>
                      <a:r>
                        <a:rPr b="1" dirty="0" i="1" lang="en-US" sz="2400">
                          <a:solidFill>
                            <a:schemeClr val="tx1"/>
                          </a:solidFill>
                          <a:effectLst/>
                        </a:rPr>
                        <a:t>health seeking behavior </a:t>
                      </a:r>
                      <a:r>
                        <a:rPr b="0" dirty="0" lang="en-US" sz="2400">
                          <a:solidFill>
                            <a:schemeClr val="tx1"/>
                          </a:solidFill>
                          <a:effectLst/>
                        </a:rPr>
                        <a:t>among </a:t>
                      </a:r>
                      <a:r>
                        <a:rPr b="0" dirty="0" lang="en-US" smtClean="0" sz="2400">
                          <a:solidFill>
                            <a:schemeClr val="tx1"/>
                          </a:solidFill>
                          <a:effectLst/>
                        </a:rPr>
                        <a:t>preschool</a:t>
                      </a:r>
                    </a:p>
                    <a:p>
                      <a:pPr algn="l" marL="0" marR="0">
                        <a:spcBef>
                          <a:spcPts val="0"/>
                        </a:spcBef>
                        <a:spcAft>
                          <a:spcPts val="0"/>
                        </a:spcAft>
                      </a:pPr>
                      <a:r>
                        <a:rPr b="0" dirty="0" lang="en-US" smtClean="0" sz="2400">
                          <a:solidFill>
                            <a:schemeClr val="tx1"/>
                          </a:solidFill>
                          <a:effectLst/>
                        </a:rPr>
                        <a:t>      </a:t>
                      </a:r>
                      <a:r>
                        <a:rPr b="0" dirty="0" lang="en-US" sz="2400">
                          <a:solidFill>
                            <a:schemeClr val="tx1"/>
                          </a:solidFill>
                          <a:effectLst/>
                        </a:rPr>
                        <a:t>attending families?</a:t>
                      </a:r>
                      <a:endParaRPr b="0" dirty="0" lang="en-US" sz="2400">
                        <a:solidFill>
                          <a:schemeClr val="tx1"/>
                        </a:solidFill>
                        <a:effectLst/>
                        <a:latin charset="0" panose="02020603050405020304" pitchFamily="18" typeface="Times New Roman"/>
                        <a:ea charset="0" panose="02020603050405020304" pitchFamily="18" typeface="Times New Roman"/>
                      </a:endParaRPr>
                    </a:p>
                  </a:txBody>
                  <a:tcPr anchor="ctr" marB="0" marL="68580" marR="68580" marT="0">
                    <a:noFill/>
                  </a:tcPr>
                </a:tc>
                <a:extLst>
                  <a:ext uri="{0D108BD9-81ED-4DB2-BD59-A6C34878D82A}">
                    <a16:rowId xmlns:a16="http://schemas.microsoft.com/office/drawing/2014/main" xmlns="" val="10003"/>
                  </a:ext>
                </a:extLst>
              </a:tr>
            </a:tbl>
          </a:graphicData>
        </a:graphic>
      </p:graphicFrame>
      <p:sp>
        <p:nvSpPr>
          <p:cNvPr id="4" name="TextBox 3"/>
          <p:cNvSpPr txBox="1"/>
          <p:nvPr/>
        </p:nvSpPr>
        <p:spPr>
          <a:xfrm>
            <a:off x="914400" y="258697"/>
            <a:ext cx="7592785" cy="400110"/>
          </a:xfrm>
          <a:prstGeom prst="rect">
            <a:avLst/>
          </a:prstGeom>
          <a:noFill/>
          <a:ln>
            <a:solidFill>
              <a:schemeClr val="tx1"/>
            </a:solidFill>
          </a:ln>
        </p:spPr>
        <p:txBody>
          <a:bodyPr numCol="1" rtlCol="0" wrap="square">
            <a:spAutoFit/>
          </a:bodyPr>
          <a:lstStyle/>
          <a:p>
            <a:pPr algn="ctr"/>
            <a:r>
              <a:rPr dirty="0" lang="en-US" smtClean="0" sz="2000"/>
              <a:t>Research Questions</a:t>
            </a:r>
            <a:endParaRPr dirty="0" lang="en-US" sz="2000"/>
          </a:p>
        </p:txBody>
      </p:sp>
      <p:sp>
        <p:nvSpPr>
          <p:cNvPr id="5" name="TextBox 4"/>
          <p:cNvSpPr txBox="1"/>
          <p:nvPr/>
        </p:nvSpPr>
        <p:spPr>
          <a:xfrm>
            <a:off x="79633" y="6470065"/>
            <a:ext cx="1727021" cy="369332"/>
          </a:xfrm>
          <a:prstGeom prst="rect">
            <a:avLst/>
          </a:prstGeom>
          <a:noFill/>
        </p:spPr>
        <p:txBody>
          <a:bodyPr numCol="1" rtlCol="0" wrap="square">
            <a:spAutoFit/>
          </a:bodyPr>
          <a:lstStyle/>
          <a:p>
            <a:r>
              <a:rPr dirty="0" lang="en-US" smtClean="0"/>
              <a:t>Slide 13 of 35</a:t>
            </a:r>
            <a:endParaRPr dirty="0" lang="en-US"/>
          </a:p>
        </p:txBody>
      </p:sp>
    </p:spTree>
    <p:extLst>
      <p:ext uri="{BB962C8B-B14F-4D97-AF65-F5344CB8AC3E}">
        <p14:creationId xmlns:p14="http://schemas.microsoft.com/office/powerpoint/2010/main" val="2887233933"/>
      </p:ext>
    </p:extLst>
  </p:cSld>
  <p:clrMapOvr>
    <a:masterClrMapping/>
  </p:clrMapOvr>
  <p:timing>
    <p:tnLst>
      <p:par>
        <p:cTn dur="indefinite" id="1" nodeType="tmRoot" restart="never"/>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numCol="1"/>
          <a:lstStyle/>
          <a:p>
            <a:r>
              <a:rPr dirty="0" lang="en-US" smtClean="0"/>
              <a:t>Research Protocol</a:t>
            </a:r>
            <a:endParaRPr dirty="0" lang="en-US"/>
          </a:p>
        </p:txBody>
      </p:sp>
      <p:sp>
        <p:nvSpPr>
          <p:cNvPr id="3" name="Content Placeholder 2"/>
          <p:cNvSpPr>
            <a:spLocks noGrp="1"/>
          </p:cNvSpPr>
          <p:nvPr>
            <p:ph idx="1"/>
          </p:nvPr>
        </p:nvSpPr>
        <p:spPr>
          <a:xfrm>
            <a:off x="836815" y="2057400"/>
            <a:ext cx="7849985" cy="3810000"/>
          </a:xfrm>
        </p:spPr>
        <p:txBody>
          <a:bodyPr numCol="1">
            <a:normAutofit fontScale="92500" lnSpcReduction="10000"/>
          </a:bodyPr>
          <a:lstStyle/>
          <a:p>
            <a:r>
              <a:rPr dirty="0" lang="en-US"/>
              <a:t>1. </a:t>
            </a:r>
            <a:r>
              <a:rPr dirty="0" lang="en-US" smtClean="0"/>
              <a:t>Delaware Stars, randomly selected high quality preschools that served both low income and high income families</a:t>
            </a:r>
          </a:p>
          <a:p>
            <a:r>
              <a:rPr dirty="0" lang="en-US" smtClean="0"/>
              <a:t>2</a:t>
            </a:r>
            <a:r>
              <a:rPr dirty="0" lang="en-US"/>
              <a:t>. </a:t>
            </a:r>
            <a:r>
              <a:rPr dirty="0" lang="en-US" smtClean="0"/>
              <a:t>Distributed a folder of paperwork </a:t>
            </a:r>
          </a:p>
          <a:p>
            <a:r>
              <a:rPr dirty="0" lang="en-US"/>
              <a:t>3. Parents were asked to voluntarily complete informed consent</a:t>
            </a:r>
          </a:p>
          <a:p>
            <a:r>
              <a:rPr dirty="0" lang="en-US"/>
              <a:t>    and 4 surveys at home:</a:t>
            </a:r>
          </a:p>
          <a:p>
            <a:pPr lvl="1">
              <a:buFont charset="2" panose="05000000000000000000" pitchFamily="2" typeface="Wingdings"/>
              <a:buChar char="§"/>
            </a:pPr>
            <a:r>
              <a:rPr b="1" dirty="0" lang="en-US" sz="2000"/>
              <a:t>Newest Vital Sign, </a:t>
            </a:r>
          </a:p>
          <a:p>
            <a:pPr lvl="1">
              <a:buFont charset="2" panose="05000000000000000000" pitchFamily="2" typeface="Wingdings"/>
              <a:buChar char="§"/>
            </a:pPr>
            <a:r>
              <a:rPr b="1" dirty="0" lang="en-US" sz="2000"/>
              <a:t>STOFHL-A, </a:t>
            </a:r>
          </a:p>
          <a:p>
            <a:pPr lvl="1">
              <a:buFont charset="2" panose="05000000000000000000" pitchFamily="2" typeface="Wingdings"/>
              <a:buChar char="§"/>
            </a:pPr>
            <a:r>
              <a:rPr b="1" dirty="0" lang="en-US" sz="2000"/>
              <a:t>Parent Survey, and  </a:t>
            </a:r>
          </a:p>
          <a:p>
            <a:pPr lvl="1">
              <a:buFont charset="2" panose="05000000000000000000" pitchFamily="2" typeface="Wingdings"/>
              <a:buChar char="§"/>
            </a:pPr>
            <a:r>
              <a:rPr b="1" dirty="0" lang="en-US" sz="2000"/>
              <a:t>CAHPS Visit 2.0 </a:t>
            </a:r>
            <a:r>
              <a:rPr b="1" dirty="0" lang="en-US" smtClean="0" sz="2000"/>
              <a:t>survey (Consumer Assessment of Health Providers</a:t>
            </a:r>
            <a:r>
              <a:rPr dirty="0" lang="en-US" smtClean="0" sz="2000"/>
              <a:t> </a:t>
            </a:r>
            <a:r>
              <a:rPr b="1" dirty="0" lang="en-US" smtClean="0" sz="2000"/>
              <a:t>Surve</a:t>
            </a:r>
            <a:r>
              <a:rPr dirty="0" lang="en-US" smtClean="0" sz="2000"/>
              <a:t>y)</a:t>
            </a:r>
            <a:endParaRPr dirty="0" lang="en-US" sz="2000"/>
          </a:p>
          <a:p>
            <a:r>
              <a:rPr dirty="0" lang="en-US"/>
              <a:t>4. Three children’s books and a $10 gift card were distributed to the participating families in exchange for voluntary participation.</a:t>
            </a:r>
          </a:p>
          <a:p>
            <a:endParaRPr dirty="0" lang="en-US"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25178"/>
            <a:ext cx="1603420" cy="1559690"/>
          </a:xfrm>
          <a:prstGeom prst="rect">
            <a:avLst/>
          </a:prstGeom>
        </p:spPr>
      </p:pic>
      <p:sp>
        <p:nvSpPr>
          <p:cNvPr id="6" name="TextBox 5"/>
          <p:cNvSpPr txBox="1"/>
          <p:nvPr/>
        </p:nvSpPr>
        <p:spPr>
          <a:xfrm>
            <a:off x="4762" y="6455330"/>
            <a:ext cx="1519238" cy="369332"/>
          </a:xfrm>
          <a:prstGeom prst="rect">
            <a:avLst/>
          </a:prstGeom>
          <a:noFill/>
        </p:spPr>
        <p:txBody>
          <a:bodyPr numCol="1" rtlCol="0" wrap="square">
            <a:spAutoFit/>
          </a:bodyPr>
          <a:lstStyle/>
          <a:p>
            <a:r>
              <a:rPr dirty="0" lang="en-US" smtClean="0"/>
              <a:t>Slide 14 of 35</a:t>
            </a:r>
            <a:endParaRPr dirty="0" lang="en-US"/>
          </a:p>
        </p:txBody>
      </p:sp>
    </p:spTree>
    <p:extLst>
      <p:ext uri="{BB962C8B-B14F-4D97-AF65-F5344CB8AC3E}">
        <p14:creationId xmlns:p14="http://schemas.microsoft.com/office/powerpoint/2010/main" val="1801120005"/>
      </p:ext>
    </p:extLst>
  </p:cSld>
  <p:clrMapOvr>
    <a:masterClrMapping/>
  </p:clrMapOvr>
  <p:timing>
    <p:tnLst>
      <p:par>
        <p:cTn dur="indefinite" id="1" nodeType="tmRoot" restart="never"/>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72894"/>
          </a:xfrm>
        </p:spPr>
        <p:txBody>
          <a:bodyPr numCol="1">
            <a:normAutofit/>
          </a:bodyPr>
          <a:lstStyle/>
          <a:p>
            <a:r>
              <a:rPr dirty="0" lang="en-US" smtClean="0"/>
              <a:t>Outreach and Sample Size</a:t>
            </a:r>
            <a:endParaRPr dirty="0" lang="en-US"/>
          </a:p>
        </p:txBody>
      </p:sp>
      <p:sp>
        <p:nvSpPr>
          <p:cNvPr id="3" name="Content Placeholder 2"/>
          <p:cNvSpPr>
            <a:spLocks noGrp="1"/>
          </p:cNvSpPr>
          <p:nvPr>
            <p:ph idx="1"/>
          </p:nvPr>
        </p:nvSpPr>
        <p:spPr>
          <a:xfrm>
            <a:off x="990600" y="2590800"/>
            <a:ext cx="7543801" cy="2192866"/>
          </a:xfrm>
        </p:spPr>
        <p:txBody>
          <a:bodyPr numCol="1">
            <a:normAutofit/>
          </a:bodyPr>
          <a:lstStyle/>
          <a:p>
            <a:pPr>
              <a:buFont charset="2" panose="05000000000000000000" pitchFamily="2" typeface="Wingdings"/>
              <a:buChar char="§"/>
            </a:pPr>
            <a:r>
              <a:rPr dirty="0" lang="en-US" smtClean="0" sz="2400"/>
              <a:t>A </a:t>
            </a:r>
            <a:r>
              <a:rPr dirty="0" lang="en-US" sz="2400"/>
              <a:t>total of </a:t>
            </a:r>
            <a:r>
              <a:rPr dirty="0" lang="en-US" smtClean="0" sz="2400"/>
              <a:t>1005 </a:t>
            </a:r>
            <a:r>
              <a:rPr dirty="0" lang="en-US" sz="2400"/>
              <a:t>families </a:t>
            </a:r>
            <a:r>
              <a:rPr dirty="0" lang="en-US" smtClean="0" sz="2400"/>
              <a:t>were approached </a:t>
            </a:r>
            <a:r>
              <a:rPr dirty="0" lang="en-US" sz="2400"/>
              <a:t>to participate in this </a:t>
            </a:r>
            <a:r>
              <a:rPr dirty="0" lang="en-US" smtClean="0" sz="2400"/>
              <a:t>study and there was a 22% response rate.  </a:t>
            </a:r>
          </a:p>
          <a:p>
            <a:pPr>
              <a:buFont charset="2" panose="05000000000000000000" pitchFamily="2" typeface="Wingdings"/>
              <a:buChar char="§"/>
            </a:pPr>
            <a:r>
              <a:rPr b="1" dirty="0" lang="en-US" smtClean="0" sz="2400"/>
              <a:t>The final sample number was 220.</a:t>
            </a:r>
          </a:p>
          <a:p>
            <a:pPr>
              <a:buFont charset="2" panose="05000000000000000000" pitchFamily="2" typeface="Wingdings"/>
              <a:buChar char="§"/>
            </a:pPr>
            <a:r>
              <a:rPr dirty="0" lang="en-US" sz="2400"/>
              <a:t>22% Response Rate = Good</a:t>
            </a:r>
            <a:endParaRPr b="1" dirty="0" lang="en-US" sz="2400"/>
          </a:p>
          <a:p>
            <a:pPr lvl="1"/>
            <a:endParaRPr dirty="0" lang="en-US"/>
          </a:p>
        </p:txBody>
      </p:sp>
      <p:sp>
        <p:nvSpPr>
          <p:cNvPr id="5" name="TextBox 4"/>
          <p:cNvSpPr txBox="1"/>
          <p:nvPr/>
        </p:nvSpPr>
        <p:spPr>
          <a:xfrm>
            <a:off x="4762" y="6455330"/>
            <a:ext cx="1519238" cy="369332"/>
          </a:xfrm>
          <a:prstGeom prst="rect">
            <a:avLst/>
          </a:prstGeom>
          <a:noFill/>
        </p:spPr>
        <p:txBody>
          <a:bodyPr numCol="1" rtlCol="0" wrap="square">
            <a:spAutoFit/>
          </a:bodyPr>
          <a:lstStyle/>
          <a:p>
            <a:r>
              <a:rPr dirty="0" lang="en-US" smtClean="0"/>
              <a:t>Slide 15 of 35</a:t>
            </a:r>
            <a:endParaRPr dirty="0" lang="en-US"/>
          </a:p>
        </p:txBody>
      </p:sp>
      <p:pic>
        <p:nvPicPr>
          <p:cNvPr id="6" name="Picture 5"/>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5791200" y="3963841"/>
            <a:ext cx="2308901" cy="2151126"/>
          </a:xfrm>
          <a:prstGeom prst="rect">
            <a:avLst/>
          </a:prstGeom>
        </p:spPr>
      </p:pic>
    </p:spTree>
    <p:extLst>
      <p:ext uri="{BB962C8B-B14F-4D97-AF65-F5344CB8AC3E}">
        <p14:creationId xmlns:p14="http://schemas.microsoft.com/office/powerpoint/2010/main" val="3752551867"/>
      </p:ext>
    </p:extLst>
  </p:cSld>
  <p:clrMapOvr>
    <a:masterClrMapping/>
  </p:clrMapOvr>
  <p:timing>
    <p:tnLst>
      <p:par>
        <p:cTn dur="indefinite" id="1" nodeType="tmRoot" restart="never"/>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6605"/>
            <a:ext cx="8763000" cy="1199800"/>
          </a:xfrm>
        </p:spPr>
        <p:txBody>
          <a:bodyPr numCol="1">
            <a:normAutofit fontScale="90000"/>
          </a:bodyPr>
          <a:lstStyle/>
          <a:p>
            <a:r>
              <a:rPr dirty="0" lang="en-US" smtClean="0"/>
              <a:t/>
            </a:r>
            <a:br>
              <a:rPr dirty="0" lang="en-US" smtClean="0"/>
            </a:br>
            <a:r>
              <a:rPr dirty="0" lang="en-US"/>
              <a:t/>
            </a:r>
            <a:br>
              <a:rPr dirty="0" lang="en-US"/>
            </a:br>
            <a:r>
              <a:rPr dirty="0" lang="en-US" smtClean="0"/>
              <a:t>57% of total sample = Parents from </a:t>
            </a:r>
            <a:br>
              <a:rPr dirty="0" lang="en-US" smtClean="0"/>
            </a:br>
            <a:r>
              <a:rPr dirty="0" lang="en-US" smtClean="0"/>
              <a:t>Preschools serving Low Income families</a:t>
            </a:r>
            <a:endParaRPr dirty="0" lang="en-US"/>
          </a:p>
        </p:txBody>
      </p:sp>
      <p:sp>
        <p:nvSpPr>
          <p:cNvPr id="3" name="Content Placeholder 2"/>
          <p:cNvSpPr>
            <a:spLocks noGrp="1"/>
          </p:cNvSpPr>
          <p:nvPr>
            <p:ph idx="1"/>
          </p:nvPr>
        </p:nvSpPr>
        <p:spPr>
          <a:xfrm>
            <a:off x="152400" y="1828800"/>
            <a:ext cx="8763000" cy="4419600"/>
          </a:xfrm>
        </p:spPr>
        <p:txBody>
          <a:bodyPr numCol="1">
            <a:normAutofit/>
          </a:bodyPr>
          <a:lstStyle/>
          <a:p>
            <a:pPr>
              <a:buFont charset="2" panose="05000000000000000000" pitchFamily="2" typeface="Wingdings"/>
              <a:buChar char="§"/>
            </a:pPr>
            <a:r>
              <a:rPr b="1" dirty="0" lang="en-US" smtClean="0" sz="2200"/>
              <a:t>Research Site 1, Head Start, 4 centers= 91 participants</a:t>
            </a:r>
          </a:p>
          <a:p>
            <a:pPr lvl="1"/>
          </a:p>
          <a:p>
            <a:pPr indent="0" lvl="1" marL="201168">
              <a:buNone/>
            </a:pPr>
            <a:endParaRPr dirty="0" lang="en-US" sz="2200"/>
          </a:p>
          <a:p>
            <a:pPr>
              <a:buFont charset="2" panose="05000000000000000000" pitchFamily="2" typeface="Wingdings"/>
              <a:buChar char="§"/>
            </a:pPr>
            <a:r>
              <a:rPr b="1" dirty="0" lang="en-US" smtClean="0" sz="2200"/>
              <a:t>Research Site 2, Head Start, 4 centers, 51 participants</a:t>
            </a:r>
          </a:p>
          <a:p>
            <a:pPr lvl="1"/>
          </a:p>
          <a:p>
            <a:pPr indent="0" lvl="1" marL="201168">
              <a:buNone/>
            </a:pPr>
            <a:endParaRPr dirty="0" lang="en-US"/>
          </a:p>
          <a:p>
            <a:endParaRPr dirty="0" lang="en-US" smtClean="0"/>
          </a:p>
          <a:p>
            <a:endParaRPr dirty="0" lang="en-US"/>
          </a:p>
          <a:p>
            <a:endParaRPr dirty="0" lang="en-US" smtClean="0"/>
          </a:p>
        </p:txBody>
      </p:sp>
      <p:sp>
        <p:nvSpPr>
          <p:cNvPr id="4" name="TextBox 3"/>
          <p:cNvSpPr txBox="1"/>
          <p:nvPr/>
        </p:nvSpPr>
        <p:spPr>
          <a:xfrm>
            <a:off x="4762" y="6455330"/>
            <a:ext cx="1519238" cy="369332"/>
          </a:xfrm>
          <a:prstGeom prst="rect">
            <a:avLst/>
          </a:prstGeom>
          <a:noFill/>
        </p:spPr>
        <p:txBody>
          <a:bodyPr numCol="1" rtlCol="0" wrap="square">
            <a:spAutoFit/>
          </a:bodyPr>
          <a:lstStyle/>
          <a:p>
            <a:r>
              <a:rPr dirty="0" lang="en-US" smtClean="0"/>
              <a:t>Slide 15 of 35</a:t>
            </a:r>
            <a:endParaRPr dirty="0" lang="en-US"/>
          </a:p>
        </p:txBody>
      </p:sp>
    </p:spTree>
    <p:extLst>
      <p:ext uri="{BB962C8B-B14F-4D97-AF65-F5344CB8AC3E}">
        <p14:creationId xmlns:p14="http://schemas.microsoft.com/office/powerpoint/2010/main" val="625773745"/>
      </p:ext>
    </p:extLst>
  </p:cSld>
  <p:clrMapOvr>
    <a:masterClrMapping/>
  </p:clrMapOvr>
  <p:timing>
    <p:tnLst>
      <p:par>
        <p:cTn dur="indefinite" id="1" nodeType="tmRoot" restart="never"/>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9" y="245534"/>
            <a:ext cx="8534400" cy="1600200"/>
          </a:xfrm>
        </p:spPr>
        <p:txBody>
          <a:bodyPr numCol="1">
            <a:normAutofit fontScale="90000"/>
          </a:bodyPr>
          <a:lstStyle/>
          <a:p>
            <a:r>
              <a:rPr dirty="0" lang="en-US" smtClean="0"/>
              <a:t/>
            </a:r>
            <a:br>
              <a:rPr dirty="0" lang="en-US" smtClean="0"/>
            </a:br>
            <a:r>
              <a:rPr dirty="0" lang="en-US" smtClean="0"/>
              <a:t>43% of total sample = Parents from </a:t>
            </a:r>
            <a:br>
              <a:rPr dirty="0" lang="en-US" smtClean="0"/>
            </a:br>
            <a:r>
              <a:rPr dirty="0" lang="en-US" smtClean="0"/>
              <a:t>Preschools serving all/Higher income families </a:t>
            </a:r>
            <a:endParaRPr dirty="0" lang="en-US"/>
          </a:p>
        </p:txBody>
      </p:sp>
      <p:sp>
        <p:nvSpPr>
          <p:cNvPr id="3" name="Content Placeholder 2"/>
          <p:cNvSpPr>
            <a:spLocks noGrp="1"/>
          </p:cNvSpPr>
          <p:nvPr>
            <p:ph idx="1"/>
          </p:nvPr>
        </p:nvSpPr>
        <p:spPr>
          <a:xfrm>
            <a:off x="327659" y="1845734"/>
            <a:ext cx="8534400" cy="4023360"/>
          </a:xfrm>
        </p:spPr>
        <p:txBody>
          <a:bodyPr numCol="1"/>
          <a:lstStyle/>
          <a:p>
            <a:pPr indent="0" lvl="1" marL="201168">
              <a:buNone/>
            </a:pPr>
            <a:endParaRPr dirty="0" lang="en-US" sz="2400"/>
          </a:p>
          <a:p>
            <a:pPr>
              <a:buFont charset="2" panose="05000000000000000000" pitchFamily="2" typeface="Wingdings"/>
              <a:buChar char="§"/>
            </a:pPr>
            <a:r>
              <a:rPr b="1" dirty="0" lang="en-US" smtClean="0" sz="2400"/>
              <a:t>Research Site 3, Non Head Start, Newark, </a:t>
            </a:r>
            <a:r>
              <a:rPr/>
              <a:t> </a:t>
            </a:r>
          </a:p>
          <a:p>
            <a:endParaRPr dirty="0" lang="en-US" smtClean="0" sz="2400"/>
          </a:p>
          <a:p>
            <a:pPr>
              <a:buFont charset="2" panose="05000000000000000000" pitchFamily="2" typeface="Wingdings"/>
              <a:buChar char="§"/>
            </a:pPr>
            <a:r>
              <a:rPr b="1" dirty="0" lang="en-US" smtClean="0" sz="2400"/>
              <a:t>Research Site 4, Non Head Start, Hockessin, </a:t>
            </a:r>
          </a:p>
          <a:p>
            <a:pPr lvl="1">
              <a:buFont charset="0" panose="02070309020205020404" pitchFamily="49" typeface="Courier New"/>
              <a:buChar char="o"/>
            </a:pPr>
          </a:p>
          <a:p>
            <a:endParaRPr dirty="0" lang="en-US"/>
          </a:p>
        </p:txBody>
      </p:sp>
      <p:sp>
        <p:nvSpPr>
          <p:cNvPr id="4" name="TextBox 3"/>
          <p:cNvSpPr txBox="1"/>
          <p:nvPr/>
        </p:nvSpPr>
        <p:spPr>
          <a:xfrm>
            <a:off x="152400" y="6480201"/>
            <a:ext cx="1615441" cy="369332"/>
          </a:xfrm>
          <a:prstGeom prst="rect">
            <a:avLst/>
          </a:prstGeom>
          <a:noFill/>
        </p:spPr>
        <p:txBody>
          <a:bodyPr numCol="1" rtlCol="0" wrap="square">
            <a:spAutoFit/>
          </a:bodyPr>
          <a:lstStyle/>
          <a:p>
            <a:r>
              <a:rPr dirty="0" lang="en-US" smtClean="0"/>
              <a:t>Slide 17 of 35</a:t>
            </a:r>
            <a:endParaRPr dirty="0" lang="en-US"/>
          </a:p>
        </p:txBody>
      </p:sp>
    </p:spTree>
    <p:extLst>
      <p:ext uri="{BB962C8B-B14F-4D97-AF65-F5344CB8AC3E}">
        <p14:creationId xmlns:p14="http://schemas.microsoft.com/office/powerpoint/2010/main" val="542858791"/>
      </p:ext>
    </p:extLst>
  </p:cSld>
  <p:clrMapOvr>
    <a:masterClrMapping/>
  </p:clrMapOvr>
  <p:timing>
    <p:tnLst>
      <p:par>
        <p:cTn dur="indefinite" id="1" nodeType="tmRoot" restart="never"/>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numCol="1"/>
          <a:lstStyle/>
          <a:p>
            <a:r>
              <a:rPr dirty="0" lang="en-US" smtClean="0"/>
              <a:t>Data Analysis </a:t>
            </a:r>
            <a:endParaRPr dirty="0" lang="en-US"/>
          </a:p>
        </p:txBody>
      </p:sp>
      <p:sp>
        <p:nvSpPr>
          <p:cNvPr id="3" name="Content Placeholder 2"/>
          <p:cNvSpPr>
            <a:spLocks noGrp="1"/>
          </p:cNvSpPr>
          <p:nvPr>
            <p:ph idx="1"/>
          </p:nvPr>
        </p:nvSpPr>
        <p:spPr>
          <a:xfrm>
            <a:off x="304800" y="1845734"/>
            <a:ext cx="8534399" cy="4023360"/>
          </a:xfrm>
        </p:spPr>
        <p:txBody>
          <a:bodyPr numCol="1">
            <a:normAutofit/>
          </a:bodyPr>
          <a:lstStyle/>
          <a:p>
            <a:pPr indent="0" marL="0">
              <a:buNone/>
            </a:pPr>
            <a:r>
              <a:rPr b="1" dirty="0" lang="en-US" smtClean="0" u="sng"/>
              <a:t>Analyses completed with SPSS included:</a:t>
            </a:r>
          </a:p>
          <a:p>
            <a:pPr indent="0" marL="0">
              <a:buNone/>
            </a:pPr>
            <a:endParaRPr b="1" dirty="0" lang="en-US" smtClean="0" u="sng"/>
          </a:p>
          <a:p>
            <a:pPr indent="0" lvl="1" marL="292608">
              <a:buNone/>
            </a:pPr>
            <a:r>
              <a:rPr b="1" dirty="0" lang="en-US" smtClean="0"/>
              <a:t>1) </a:t>
            </a:r>
            <a:r>
              <a:rPr dirty="0" lang="en-US" smtClean="0"/>
              <a:t>T-tests were run to find overall differences between the means of the two </a:t>
            </a:r>
          </a:p>
          <a:p>
            <a:pPr indent="0" lvl="1" marL="292608">
              <a:buNone/>
            </a:pPr>
            <a:r>
              <a:rPr dirty="0" lang="en-US" smtClean="0"/>
              <a:t>          groups of parents (Head Start and Non-Head Start) by school type.</a:t>
            </a:r>
          </a:p>
          <a:p>
            <a:pPr indent="0" lvl="1" marL="292608">
              <a:buNone/>
            </a:pPr>
            <a:endParaRPr dirty="0" lang="en-US" smtClean="0"/>
          </a:p>
          <a:p>
            <a:pPr indent="0" lvl="1" marL="292608">
              <a:buNone/>
            </a:pPr>
            <a:r>
              <a:rPr b="1" dirty="0" lang="en-US" smtClean="0"/>
              <a:t>2) </a:t>
            </a:r>
            <a:r>
              <a:rPr dirty="0" lang="en-US" smtClean="0"/>
              <a:t>Correlations and Chi-squares were done to compare associations with any  </a:t>
            </a:r>
          </a:p>
          <a:p>
            <a:pPr indent="0" lvl="1" marL="292608">
              <a:buNone/>
            </a:pPr>
            <a:r>
              <a:rPr dirty="0" lang="en-US"/>
              <a:t> </a:t>
            </a:r>
            <a:r>
              <a:rPr dirty="0" lang="en-US" smtClean="0"/>
              <a:t>         continuous (</a:t>
            </a:r>
            <a:r>
              <a:rPr dirty="0" err="1" lang="en-US" smtClean="0"/>
              <a:t>ex.number</a:t>
            </a:r>
            <a:r>
              <a:rPr dirty="0" lang="en-US" smtClean="0"/>
              <a:t> of primary care </a:t>
            </a:r>
            <a:r>
              <a:rPr dirty="0" err="1" lang="en-US" smtClean="0"/>
              <a:t>appts</a:t>
            </a:r>
            <a:r>
              <a:rPr dirty="0" lang="en-US" smtClean="0"/>
              <a:t>) or categorical variables (high and </a:t>
            </a:r>
          </a:p>
          <a:p>
            <a:pPr indent="0" lvl="1" marL="292608">
              <a:buNone/>
            </a:pPr>
            <a:r>
              <a:rPr dirty="0" lang="en-US"/>
              <a:t> </a:t>
            </a:r>
            <a:r>
              <a:rPr dirty="0" lang="en-US" smtClean="0"/>
              <a:t>         low referrals).</a:t>
            </a:r>
          </a:p>
          <a:p>
            <a:pPr indent="0" lvl="1" marL="292608">
              <a:buNone/>
            </a:pPr>
            <a:endParaRPr dirty="0" lang="en-US" smtClean="0"/>
          </a:p>
          <a:p>
            <a:pPr indent="0" lvl="1" marL="292608">
              <a:buNone/>
            </a:pPr>
            <a:r>
              <a:rPr b="1" dirty="0" lang="en-US" smtClean="0"/>
              <a:t>3) </a:t>
            </a:r>
            <a:r>
              <a:rPr dirty="0" lang="en-US" smtClean="0"/>
              <a:t>Multiple hierarchical linear regression was run to compare differences in variance</a:t>
            </a:r>
          </a:p>
          <a:p>
            <a:pPr indent="0" lvl="1" marL="292608">
              <a:buNone/>
            </a:pPr>
            <a:r>
              <a:rPr dirty="0" lang="en-US"/>
              <a:t> </a:t>
            </a:r>
            <a:r>
              <a:rPr dirty="0" lang="en-US" smtClean="0"/>
              <a:t>         and one variable’s ability to predict another, by school type or race.</a:t>
            </a:r>
          </a:p>
        </p:txBody>
      </p:sp>
      <p:sp>
        <p:nvSpPr>
          <p:cNvPr id="4" name="TextBox 3"/>
          <p:cNvSpPr txBox="1"/>
          <p:nvPr/>
        </p:nvSpPr>
        <p:spPr>
          <a:xfrm>
            <a:off x="63341" y="6474936"/>
            <a:ext cx="1519238" cy="369332"/>
          </a:xfrm>
          <a:prstGeom prst="rect">
            <a:avLst/>
          </a:prstGeom>
          <a:noFill/>
        </p:spPr>
        <p:txBody>
          <a:bodyPr numCol="1" rtlCol="0" wrap="square">
            <a:spAutoFit/>
          </a:bodyPr>
          <a:lstStyle/>
          <a:p>
            <a:r>
              <a:rPr dirty="0" lang="en-US" smtClean="0"/>
              <a:t>Slide 18 of 35</a:t>
            </a:r>
            <a:endParaRPr dirty="0" lang="en-US"/>
          </a:p>
        </p:txBody>
      </p:sp>
      <p:pic>
        <p:nvPicPr>
          <p:cNvPr id="5" name="Picture 4"/>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5715000" y="286605"/>
            <a:ext cx="1710453" cy="1385683"/>
          </a:xfrm>
          <a:prstGeom prst="rect">
            <a:avLst/>
          </a:prstGeom>
        </p:spPr>
      </p:pic>
    </p:spTree>
    <p:extLst>
      <p:ext uri="{BB962C8B-B14F-4D97-AF65-F5344CB8AC3E}">
        <p14:creationId xmlns:p14="http://schemas.microsoft.com/office/powerpoint/2010/main" val="2057165374"/>
      </p:ext>
    </p:extLst>
  </p:cSld>
  <p:clrMapOvr>
    <a:masterClrMapping/>
  </p:clrMapOvr>
  <p:timing>
    <p:tnLst>
      <p:par>
        <p:cTn dur="indefinite" id="1" nodeType="tmRoot" restart="never"/>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2579" y="2133600"/>
            <a:ext cx="5808821" cy="1200329"/>
          </a:xfrm>
          <a:prstGeom prst="rect">
            <a:avLst/>
          </a:prstGeom>
          <a:noFill/>
        </p:spPr>
        <p:txBody>
          <a:bodyPr numCol="1" rtlCol="0" wrap="square">
            <a:spAutoFit/>
          </a:bodyPr>
          <a:lstStyle/>
          <a:p>
            <a:pPr algn="ctr"/>
            <a:r>
              <a:rPr dirty="0" lang="en-US" smtClean="0" sz="7200" u="sng"/>
              <a:t>Results</a:t>
            </a:r>
          </a:p>
        </p:txBody>
      </p:sp>
      <p:sp>
        <p:nvSpPr>
          <p:cNvPr id="3" name="TextBox 2"/>
          <p:cNvSpPr txBox="1"/>
          <p:nvPr/>
        </p:nvSpPr>
        <p:spPr>
          <a:xfrm>
            <a:off x="63341" y="6474936"/>
            <a:ext cx="1519238" cy="369332"/>
          </a:xfrm>
          <a:prstGeom prst="rect">
            <a:avLst/>
          </a:prstGeom>
          <a:noFill/>
        </p:spPr>
        <p:txBody>
          <a:bodyPr numCol="1" rtlCol="0" wrap="square">
            <a:spAutoFit/>
          </a:bodyPr>
          <a:lstStyle/>
          <a:p>
            <a:r>
              <a:rPr dirty="0" lang="en-US" smtClean="0"/>
              <a:t>Slide 19 of 35</a:t>
            </a:r>
            <a:endParaRPr dirty="0" lang="en-US"/>
          </a:p>
        </p:txBody>
      </p:sp>
    </p:spTree>
    <p:extLst>
      <p:ext uri="{BB962C8B-B14F-4D97-AF65-F5344CB8AC3E}">
        <p14:creationId xmlns:p14="http://schemas.microsoft.com/office/powerpoint/2010/main" val="1030226490"/>
      </p:ext>
    </p:extLst>
  </p:cSld>
  <p:clrMapOvr>
    <a:masterClrMapping/>
  </p:clrMapOvr>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13596"/>
          </a:xfrm>
        </p:spPr>
        <p:txBody>
          <a:bodyPr numCol="1">
            <a:normAutofit/>
          </a:bodyPr>
          <a:lstStyle/>
          <a:p>
            <a:r>
              <a:rPr dirty="0" lang="en-US" smtClean="0"/>
              <a:t>Introduction</a:t>
            </a:r>
            <a:endParaRPr dirty="0" lang="en-US"/>
          </a:p>
        </p:txBody>
      </p:sp>
      <p:sp>
        <p:nvSpPr>
          <p:cNvPr id="3" name="Content Placeholder 2"/>
          <p:cNvSpPr>
            <a:spLocks noGrp="1"/>
          </p:cNvSpPr>
          <p:nvPr>
            <p:ph idx="1"/>
          </p:nvPr>
        </p:nvSpPr>
        <p:spPr>
          <a:xfrm>
            <a:off x="822960" y="2057400"/>
            <a:ext cx="7543801" cy="4038600"/>
          </a:xfrm>
        </p:spPr>
        <p:txBody>
          <a:bodyPr numCol="1">
            <a:normAutofit lnSpcReduction="10000"/>
          </a:bodyPr>
          <a:lstStyle/>
          <a:p>
            <a:pPr>
              <a:buFont charset="2" panose="05000000000000000000" pitchFamily="2" typeface="Wingdings"/>
              <a:buChar char="§"/>
            </a:pPr>
            <a:r>
              <a:rPr dirty="0" lang="en-US" smtClean="0" sz="2400"/>
              <a:t>Study focus is on: </a:t>
            </a:r>
          </a:p>
          <a:p>
            <a:pPr>
              <a:buFont charset="2" panose="05000000000000000000" pitchFamily="2" typeface="Wingdings"/>
              <a:buChar char="§"/>
            </a:pPr>
            <a:r>
              <a:rPr dirty="0" lang="en-US" smtClean="0" sz="2400"/>
              <a:t>Parental Health </a:t>
            </a:r>
            <a:r>
              <a:rPr dirty="0" lang="en-US" sz="2400"/>
              <a:t>L</a:t>
            </a:r>
            <a:r>
              <a:rPr dirty="0" lang="en-US" smtClean="0" sz="2400"/>
              <a:t>iteracy and Health Seeking Behavior </a:t>
            </a:r>
          </a:p>
          <a:p>
            <a:pPr lvl="1">
              <a:buFont charset="2" panose="05000000000000000000" pitchFamily="2" typeface="Wingdings"/>
              <a:buChar char="§"/>
            </a:pPr>
            <a:r>
              <a:rPr dirty="0" lang="en-US" smtClean="0"/>
              <a:t>Young Children with weight </a:t>
            </a:r>
            <a:r>
              <a:rPr dirty="0" lang="en-US"/>
              <a:t>management </a:t>
            </a:r>
            <a:r>
              <a:rPr dirty="0" lang="en-US" smtClean="0"/>
              <a:t>problems</a:t>
            </a:r>
            <a:r>
              <a:rPr dirty="0" lang="en-US"/>
              <a:t> </a:t>
            </a:r>
            <a:endParaRPr dirty="0" lang="en-US" smtClean="0"/>
          </a:p>
          <a:p>
            <a:pPr lvl="1">
              <a:buFont charset="2" panose="05000000000000000000" pitchFamily="2" typeface="Wingdings"/>
              <a:buChar char="§"/>
            </a:pPr>
            <a:r>
              <a:rPr dirty="0" lang="en-US" smtClean="0"/>
              <a:t>Ages 3 to 5</a:t>
            </a:r>
          </a:p>
          <a:p>
            <a:pPr lvl="1">
              <a:buFont charset="2" panose="05000000000000000000" pitchFamily="2" typeface="Wingdings"/>
              <a:buChar char="§"/>
            </a:pPr>
            <a:r>
              <a:rPr dirty="0" lang="en-US" smtClean="0"/>
              <a:t>Head Start (low income) AND Non Head Start families (higher income)</a:t>
            </a:r>
          </a:p>
          <a:p>
            <a:pPr lvl="1">
              <a:buFont charset="2" panose="05000000000000000000" pitchFamily="2" typeface="Wingdings"/>
              <a:buChar char="§"/>
            </a:pPr>
            <a:r>
              <a:rPr dirty="0" lang="en-US" smtClean="0"/>
              <a:t>New Castle County, Delaware</a:t>
            </a:r>
          </a:p>
          <a:p>
            <a:pPr>
              <a:buFont charset="2" panose="05000000000000000000" pitchFamily="2" typeface="Wingdings"/>
              <a:buChar char="§"/>
            </a:pPr>
            <a:r>
              <a:rPr dirty="0" lang="en-US" smtClean="0" sz="2400"/>
              <a:t>Rationale</a:t>
            </a:r>
          </a:p>
          <a:p>
            <a:pPr lvl="1">
              <a:buFont charset="2" panose="05000000000000000000" pitchFamily="2" typeface="Wingdings"/>
              <a:buChar char="§"/>
            </a:pPr>
            <a:r>
              <a:rPr dirty="0" lang="en-US" smtClean="0"/>
              <a:t>Young Children depend on caregivers for their well being</a:t>
            </a:r>
          </a:p>
          <a:p>
            <a:pPr lvl="1">
              <a:buFont charset="2" panose="05000000000000000000" pitchFamily="2" typeface="Wingdings"/>
              <a:buChar char="§"/>
            </a:pPr>
            <a:r>
              <a:rPr dirty="0" lang="en-US" smtClean="0"/>
              <a:t>Parents may differ in functional and nutritional health literacy scores </a:t>
            </a:r>
          </a:p>
          <a:p>
            <a:pPr lvl="1">
              <a:buFont charset="2" panose="05000000000000000000" pitchFamily="2" typeface="Wingdings"/>
              <a:buChar char="§"/>
            </a:pPr>
            <a:r>
              <a:rPr dirty="0" lang="en-US" smtClean="0"/>
              <a:t>And Preschool programs quality ratings/supports may vary </a:t>
            </a:r>
          </a:p>
          <a:p>
            <a:pPr lvl="1">
              <a:buFont charset="2" panose="05000000000000000000" pitchFamily="2" typeface="Wingdings"/>
              <a:buChar char="§"/>
            </a:pPr>
            <a:r>
              <a:rPr dirty="0" lang="en-US" smtClean="0"/>
              <a:t>Leading to different child health outcomes</a:t>
            </a:r>
          </a:p>
          <a:p>
            <a:pPr lvl="1">
              <a:buFont charset="2" panose="05000000000000000000" pitchFamily="2" typeface="Wingdings"/>
              <a:buChar char="§"/>
            </a:pPr>
            <a:endParaRPr dirty="0" lang="en-US"/>
          </a:p>
        </p:txBody>
      </p:sp>
      <p:sp>
        <p:nvSpPr>
          <p:cNvPr id="4" name="TextBox 3"/>
          <p:cNvSpPr txBox="1"/>
          <p:nvPr/>
        </p:nvSpPr>
        <p:spPr>
          <a:xfrm>
            <a:off x="4762" y="6455330"/>
            <a:ext cx="1371600" cy="369332"/>
          </a:xfrm>
          <a:prstGeom prst="rect">
            <a:avLst/>
          </a:prstGeom>
          <a:noFill/>
        </p:spPr>
        <p:txBody>
          <a:bodyPr numCol="1" rtlCol="0" wrap="square">
            <a:spAutoFit/>
          </a:bodyPr>
          <a:lstStyle/>
          <a:p>
            <a:r>
              <a:rPr dirty="0" lang="en-US" smtClean="0"/>
              <a:t>Slide 2 of 35</a:t>
            </a:r>
            <a:endParaRPr dirty="0" lang="en-US"/>
          </a:p>
        </p:txBody>
      </p:sp>
      <p:pic>
        <p:nvPicPr>
          <p:cNvPr id="15" name="Picture 14"/>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3970850" y="457351"/>
            <a:ext cx="1248019" cy="1371449"/>
          </a:xfrm>
          <a:prstGeom prst="rect">
            <a:avLst/>
          </a:prstGeom>
        </p:spPr>
      </p:pic>
    </p:spTree>
    <p:extLst>
      <p:ext uri="{BB962C8B-B14F-4D97-AF65-F5344CB8AC3E}">
        <p14:creationId xmlns:p14="http://schemas.microsoft.com/office/powerpoint/2010/main" val="88799972"/>
      </p:ext>
    </p:extLst>
  </p:cSld>
  <p:clrMapOvr>
    <a:masterClrMapping/>
  </p:clrMapOvr>
  <p:timing>
    <p:tnLst>
      <p:par>
        <p:cTn dur="indefinite" id="1" nodeType="tmRoot" restart="never"/>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14535368"/>
              </p:ext>
            </p:extLst>
          </p:nvPr>
        </p:nvGraphicFramePr>
        <p:xfrm>
          <a:off x="1082614" y="792346"/>
          <a:ext cx="7260772" cy="52274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52134" y="356815"/>
            <a:ext cx="7260771" cy="523220"/>
          </a:xfrm>
          <a:prstGeom prst="rect">
            <a:avLst/>
          </a:prstGeom>
          <a:noFill/>
        </p:spPr>
        <p:txBody>
          <a:bodyPr numCol="1" rtlCol="0" wrap="square">
            <a:spAutoFit/>
          </a:bodyPr>
          <a:lstStyle/>
          <a:p>
            <a:pPr algn="ctr"/>
            <a:r>
              <a:rPr dirty="0" lang="en-US" smtClean="0" sz="2800"/>
              <a:t>Demographics</a:t>
            </a:r>
            <a:r>
              <a:rPr dirty="0" lang="en-US" sz="2800"/>
              <a:t>:</a:t>
            </a:r>
            <a:r>
              <a:rPr dirty="0" lang="en-US" smtClean="0" sz="2800"/>
              <a:t> Race by School Type</a:t>
            </a:r>
            <a:endParaRPr dirty="0" lang="en-US" sz="2800"/>
          </a:p>
        </p:txBody>
      </p:sp>
      <p:sp>
        <p:nvSpPr>
          <p:cNvPr id="4" name="TextBox 3"/>
          <p:cNvSpPr txBox="1"/>
          <p:nvPr/>
        </p:nvSpPr>
        <p:spPr>
          <a:xfrm>
            <a:off x="80962" y="6455330"/>
            <a:ext cx="1519238" cy="369332"/>
          </a:xfrm>
          <a:prstGeom prst="rect">
            <a:avLst/>
          </a:prstGeom>
          <a:noFill/>
        </p:spPr>
        <p:txBody>
          <a:bodyPr numCol="1" rtlCol="0" wrap="square">
            <a:spAutoFit/>
          </a:bodyPr>
          <a:lstStyle/>
          <a:p>
            <a:r>
              <a:rPr dirty="0" lang="en-US" smtClean="0"/>
              <a:t>Slide 20 of 35</a:t>
            </a:r>
            <a:endParaRPr dirty="0" lang="en-US"/>
          </a:p>
        </p:txBody>
      </p:sp>
    </p:spTree>
    <p:extLst>
      <p:ext uri="{BB962C8B-B14F-4D97-AF65-F5344CB8AC3E}">
        <p14:creationId xmlns:p14="http://schemas.microsoft.com/office/powerpoint/2010/main" val="3460252423"/>
      </p:ext>
    </p:extLst>
  </p:cSld>
  <p:clrMapOvr>
    <a:masterClrMapping/>
  </p:clrMapOvr>
  <p:timing>
    <p:tnLst>
      <p:par>
        <p:cTn dur="indefinite" id="1" nodeType="tmRoot" restart="never"/>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a:xfrm>
            <a:off x="595826" y="992088"/>
            <a:ext cx="854817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none">
            <a:prstTxWarp prst="textNoShape">
              <a:avLst/>
            </a:prstTxWarp>
            <a:spAutoFit/>
          </a:bodyPr>
          <a:lstStyle/>
          <a:p>
            <a:pPr algn="l" defTabSz="914400" eaLnBrk="0" fontAlgn="base" hangingPunct="0" indent="-342900" latinLnBrk="0" lvl="0" marL="342900" marR="0" rtl="0">
              <a:lnSpc>
                <a:spcPct val="100000"/>
              </a:lnSpc>
              <a:spcBef>
                <a:spcPct val="0"/>
              </a:spcBef>
              <a:spcAft>
                <a:spcPct val="0"/>
              </a:spcAft>
              <a:buClrTx/>
              <a:buSzTx/>
              <a:buFont charset="0" panose="020B0604020202020204" pitchFamily="34" typeface="Arial"/>
              <a:buChar char="•"/>
              <a:tabLst/>
            </a:pPr>
            <a:r>
              <a:rPr b="0" baseline="0" cap="none" dirty="0" i="0" kumimoji="0" lang="en-US" normalizeH="0" smtClean="0" strike="noStrike" sz="2000" u="none">
                <a:ln>
                  <a:noFill/>
                </a:ln>
                <a:solidFill>
                  <a:schemeClr val="tx1"/>
                </a:solidFill>
                <a:effectLst/>
                <a:ea charset="0" panose="02020603050405020304" pitchFamily="18" typeface="Times New Roman"/>
              </a:rPr>
              <a:t>About one quarter of the total sample was Spanish speaking.  </a:t>
            </a:r>
          </a:p>
          <a:p>
            <a:pPr algn="l" defTabSz="914400" eaLnBrk="0" fontAlgn="base" hangingPunct="0" indent="-342900" latinLnBrk="0" lvl="0" marL="342900" marR="0" rtl="0">
              <a:lnSpc>
                <a:spcPct val="100000"/>
              </a:lnSpc>
              <a:spcBef>
                <a:spcPct val="0"/>
              </a:spcBef>
              <a:spcAft>
                <a:spcPct val="0"/>
              </a:spcAft>
              <a:buClrTx/>
              <a:buSzTx/>
              <a:buFont charset="0" panose="020B0604020202020204" pitchFamily="34" typeface="Arial"/>
              <a:buChar char="•"/>
              <a:tabLst/>
            </a:pPr>
            <a:r>
              <a:rPr b="1" baseline="0" cap="none" dirty="0" i="0" kumimoji="0" lang="en-US" normalizeH="0" smtClean="0" strike="noStrike" sz="2000" u="none">
                <a:ln>
                  <a:noFill/>
                </a:ln>
                <a:solidFill>
                  <a:schemeClr val="tx1"/>
                </a:solidFill>
                <a:effectLst/>
                <a:ea charset="0" panose="02020603050405020304" pitchFamily="18" typeface="Times New Roman"/>
              </a:rPr>
              <a:t>Spanish was the primary language spoken in  45% of the Head Start group.  </a:t>
            </a:r>
            <a:endParaRPr b="1" dirty="0" lang="en-US" sz="2000">
              <a:ea charset="0" panose="02020603050405020304" pitchFamily="18" typeface="Times New Roman"/>
            </a:endParaRPr>
          </a:p>
          <a:p>
            <a:pPr algn="l" defTabSz="914400" eaLnBrk="0" fontAlgn="base" hangingPunct="0" indent="-342900" latinLnBrk="0" lvl="0" marL="342900" marR="0" rtl="0">
              <a:lnSpc>
                <a:spcPct val="100000"/>
              </a:lnSpc>
              <a:spcBef>
                <a:spcPct val="0"/>
              </a:spcBef>
              <a:spcAft>
                <a:spcPct val="0"/>
              </a:spcAft>
              <a:buClrTx/>
              <a:buSzTx/>
              <a:buFont charset="0" panose="020B0604020202020204" pitchFamily="34" typeface="Arial"/>
              <a:buChar char="•"/>
              <a:tabLst/>
            </a:pPr>
            <a:r>
              <a:rPr b="0" baseline="0" cap="none" dirty="0" i="0" kumimoji="0" lang="en-US" normalizeH="0" smtClean="0" strike="noStrike" sz="2000" u="none">
                <a:ln>
                  <a:noFill/>
                </a:ln>
                <a:solidFill>
                  <a:schemeClr val="tx1"/>
                </a:solidFill>
                <a:effectLst/>
                <a:ea charset="0" panose="02020603050405020304" pitchFamily="18" typeface="Times New Roman"/>
              </a:rPr>
              <a:t>Non-Head Start parents all spoke English </a:t>
            </a:r>
          </a:p>
        </p:txBody>
      </p:sp>
      <p:graphicFrame>
        <p:nvGraphicFramePr>
          <p:cNvPr id="3" name="Chart 2"/>
          <p:cNvGraphicFramePr/>
          <p:nvPr>
            <p:extLst>
              <p:ext uri="{D42A27DB-BD31-4B8C-83A1-F6EECF244321}">
                <p14:modId xmlns:p14="http://schemas.microsoft.com/office/powerpoint/2010/main" val="2959081829"/>
              </p:ext>
            </p:extLst>
          </p:nvPr>
        </p:nvGraphicFramePr>
        <p:xfrm>
          <a:off x="1371600" y="2286000"/>
          <a:ext cx="6712487" cy="414980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2000" y="304800"/>
            <a:ext cx="7924800" cy="400110"/>
          </a:xfrm>
          <a:prstGeom prst="rect">
            <a:avLst/>
          </a:prstGeom>
          <a:noFill/>
          <a:ln>
            <a:noFill/>
          </a:ln>
        </p:spPr>
        <p:txBody>
          <a:bodyPr numCol="1" rtlCol="0" wrap="square">
            <a:spAutoFit/>
          </a:bodyPr>
          <a:lstStyle/>
          <a:p>
            <a:pPr algn="ctr"/>
            <a:r>
              <a:rPr b="1" dirty="0" lang="en-US" smtClean="0" sz="2000"/>
              <a:t>Demographics</a:t>
            </a:r>
            <a:r>
              <a:rPr b="1" dirty="0" lang="en-US" sz="2000"/>
              <a:t>:</a:t>
            </a:r>
            <a:r>
              <a:rPr b="1" dirty="0" lang="en-US" smtClean="0" sz="2000"/>
              <a:t> Language</a:t>
            </a:r>
            <a:endParaRPr b="1" dirty="0" lang="en-US" sz="2000"/>
          </a:p>
        </p:txBody>
      </p:sp>
      <p:sp>
        <p:nvSpPr>
          <p:cNvPr id="5" name="TextBox 4"/>
          <p:cNvSpPr txBox="1"/>
          <p:nvPr/>
        </p:nvSpPr>
        <p:spPr>
          <a:xfrm>
            <a:off x="79633" y="6470065"/>
            <a:ext cx="1727021" cy="369332"/>
          </a:xfrm>
          <a:prstGeom prst="rect">
            <a:avLst/>
          </a:prstGeom>
          <a:noFill/>
        </p:spPr>
        <p:txBody>
          <a:bodyPr numCol="1" rtlCol="0" wrap="square">
            <a:spAutoFit/>
          </a:bodyPr>
          <a:lstStyle/>
          <a:p>
            <a:r>
              <a:rPr dirty="0" lang="en-US" smtClean="0"/>
              <a:t>Slide 21 of 35</a:t>
            </a:r>
            <a:endParaRPr dirty="0" lang="en-US"/>
          </a:p>
        </p:txBody>
      </p:sp>
    </p:spTree>
    <p:extLst>
      <p:ext uri="{BB962C8B-B14F-4D97-AF65-F5344CB8AC3E}">
        <p14:creationId xmlns:p14="http://schemas.microsoft.com/office/powerpoint/2010/main" val="4122925703"/>
      </p:ext>
    </p:extLst>
  </p:cSld>
  <p:clrMapOvr>
    <a:masterClrMapping/>
  </p:clrMapOvr>
  <p:timing>
    <p:tnLst>
      <p:par>
        <p:cTn dur="indefinite" id="1" nodeType="tmRoot" restart="never"/>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72894"/>
          </a:xfrm>
        </p:spPr>
        <p:txBody>
          <a:bodyPr numCol="1">
            <a:normAutofit/>
          </a:bodyPr>
          <a:lstStyle/>
          <a:p>
            <a:pPr algn="ctr"/>
            <a:r>
              <a:rPr b="1" dirty="0" lang="en-US" smtClean="0" sz="2800"/>
              <a:t>Demographics: Age, Education…</a:t>
            </a:r>
            <a:endParaRPr b="1" dirty="0" lang="en-US" sz="2800"/>
          </a:p>
        </p:txBody>
      </p:sp>
      <p:sp>
        <p:nvSpPr>
          <p:cNvPr id="3" name="Content Placeholder 2"/>
          <p:cNvSpPr>
            <a:spLocks noGrp="1"/>
          </p:cNvSpPr>
          <p:nvPr>
            <p:ph idx="1"/>
          </p:nvPr>
        </p:nvSpPr>
        <p:spPr>
          <a:xfrm>
            <a:off x="822960" y="2133600"/>
            <a:ext cx="7543801" cy="3107266"/>
          </a:xfrm>
        </p:spPr>
        <p:txBody>
          <a:bodyPr numCol="1"/>
          <a:lstStyle/>
          <a:p>
            <a:pPr>
              <a:buFont charset="2" panose="05000000000000000000" pitchFamily="2" typeface="Wingdings"/>
              <a:buChar char="§"/>
            </a:pPr>
            <a:r>
              <a:rPr dirty="0" lang="en-US" smtClean="0" sz="2400"/>
              <a:t>Age</a:t>
            </a:r>
          </a:p>
          <a:p>
            <a:pPr lvl="1">
              <a:buFont charset="2" panose="05000000000000000000" pitchFamily="2" typeface="Wingdings"/>
              <a:buChar char="§"/>
            </a:pPr>
            <a:r>
              <a:rPr dirty="0" lang="en-US" smtClean="0" sz="2200"/>
              <a:t>Head Start, Younger 18 </a:t>
            </a:r>
            <a:r>
              <a:rPr dirty="0" lang="en-US" sz="2200"/>
              <a:t>to 34 years </a:t>
            </a:r>
            <a:endParaRPr dirty="0" lang="en-US" smtClean="0" sz="2200"/>
          </a:p>
          <a:p>
            <a:pPr lvl="1">
              <a:buFont charset="2" panose="05000000000000000000" pitchFamily="2" typeface="Wingdings"/>
              <a:buChar char="§"/>
            </a:pPr>
            <a:r>
              <a:rPr dirty="0" lang="en-US" smtClean="0" sz="2200"/>
              <a:t>Non Head Start, Older </a:t>
            </a:r>
            <a:r>
              <a:rPr dirty="0" lang="en-US" sz="2200"/>
              <a:t>between the ages of 35 and 54 years</a:t>
            </a:r>
            <a:r>
              <a:rPr dirty="0" lang="en-US" smtClean="0" sz="2200"/>
              <a:t>.</a:t>
            </a:r>
          </a:p>
          <a:p>
            <a:pPr>
              <a:buFont charset="2" panose="05000000000000000000" pitchFamily="2" typeface="Wingdings"/>
              <a:buChar char="§"/>
            </a:pPr>
            <a:r>
              <a:rPr dirty="0" lang="en-US" smtClean="0" sz="2400"/>
              <a:t>Educational Attainment</a:t>
            </a:r>
          </a:p>
          <a:p>
            <a:pPr lvl="1">
              <a:buFont charset="2" panose="05000000000000000000" pitchFamily="2" typeface="Wingdings"/>
              <a:buChar char="§"/>
            </a:pPr>
            <a:r>
              <a:rPr dirty="0" lang="en-US" smtClean="0" sz="2200"/>
              <a:t>Head Start, high </a:t>
            </a:r>
            <a:r>
              <a:rPr dirty="0" lang="en-US" sz="2200"/>
              <a:t>school education or less, </a:t>
            </a:r>
            <a:endParaRPr dirty="0" lang="en-US" smtClean="0" sz="2200"/>
          </a:p>
          <a:p>
            <a:pPr lvl="1">
              <a:buFont charset="2" panose="05000000000000000000" pitchFamily="2" typeface="Wingdings"/>
              <a:buChar char="§"/>
            </a:pPr>
            <a:r>
              <a:rPr dirty="0" lang="en-US" smtClean="0" sz="2200"/>
              <a:t>Non-Head Start, some </a:t>
            </a:r>
            <a:r>
              <a:rPr dirty="0" lang="en-US" sz="2200"/>
              <a:t>college or more education.</a:t>
            </a:r>
          </a:p>
          <a:p>
            <a:endParaRPr dirty="0" lang="en-US"/>
          </a:p>
          <a:p>
            <a:endParaRPr dirty="0" lang="en-US"/>
          </a:p>
        </p:txBody>
      </p:sp>
      <p:sp>
        <p:nvSpPr>
          <p:cNvPr id="4" name="TextBox 3"/>
          <p:cNvSpPr txBox="1"/>
          <p:nvPr/>
        </p:nvSpPr>
        <p:spPr>
          <a:xfrm>
            <a:off x="80962" y="6455330"/>
            <a:ext cx="1519238" cy="369332"/>
          </a:xfrm>
          <a:prstGeom prst="rect">
            <a:avLst/>
          </a:prstGeom>
          <a:noFill/>
        </p:spPr>
        <p:txBody>
          <a:bodyPr numCol="1" rtlCol="0" wrap="square">
            <a:spAutoFit/>
          </a:bodyPr>
          <a:lstStyle/>
          <a:p>
            <a:r>
              <a:rPr dirty="0" lang="en-US" smtClean="0"/>
              <a:t>Slide 22 of 35</a:t>
            </a:r>
            <a:endParaRPr dirty="0" lang="en-US"/>
          </a:p>
        </p:txBody>
      </p:sp>
    </p:spTree>
    <p:extLst>
      <p:ext uri="{BB962C8B-B14F-4D97-AF65-F5344CB8AC3E}">
        <p14:creationId xmlns:p14="http://schemas.microsoft.com/office/powerpoint/2010/main" val="2764379214"/>
      </p:ext>
    </p:extLst>
  </p:cSld>
  <p:clrMapOvr>
    <a:masterClrMapping/>
  </p:clrMapOvr>
  <p:timing>
    <p:tnLst>
      <p:par>
        <p:cTn dur="indefinite" id="1" nodeType="tmRoot" restart="never"/>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178878630"/>
              </p:ext>
            </p:extLst>
          </p:nvPr>
        </p:nvGraphicFramePr>
        <p:xfrm>
          <a:off x="1295400" y="1872912"/>
          <a:ext cx="6324600" cy="34984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762" y="6455330"/>
            <a:ext cx="1519238" cy="369332"/>
          </a:xfrm>
          <a:prstGeom prst="rect">
            <a:avLst/>
          </a:prstGeom>
          <a:noFill/>
        </p:spPr>
        <p:txBody>
          <a:bodyPr numCol="1" rtlCol="0" wrap="square">
            <a:spAutoFit/>
          </a:bodyPr>
          <a:lstStyle/>
          <a:p>
            <a:r>
              <a:rPr dirty="0" lang="en-US" smtClean="0"/>
              <a:t>Slide 23 of 35</a:t>
            </a:r>
            <a:endParaRPr dirty="0" lang="en-US"/>
          </a:p>
        </p:txBody>
      </p:sp>
      <p:sp>
        <p:nvSpPr>
          <p:cNvPr id="5" name="TextBox 4"/>
          <p:cNvSpPr txBox="1"/>
          <p:nvPr/>
        </p:nvSpPr>
        <p:spPr>
          <a:xfrm>
            <a:off x="609600" y="370784"/>
            <a:ext cx="8153400" cy="461665"/>
          </a:xfrm>
          <a:prstGeom prst="rect">
            <a:avLst/>
          </a:prstGeom>
          <a:noFill/>
        </p:spPr>
        <p:txBody>
          <a:bodyPr numCol="1" rtlCol="0" wrap="square">
            <a:spAutoFit/>
          </a:bodyPr>
          <a:lstStyle/>
          <a:p>
            <a:r>
              <a:rPr b="1" dirty="0" lang="en-US" sz="2400"/>
              <a:t> </a:t>
            </a:r>
            <a:r>
              <a:rPr b="1" dirty="0" lang="en-US" smtClean="0" sz="2400"/>
              <a:t>         Demographics: Home Health Literacy Environment</a:t>
            </a:r>
            <a:endParaRPr b="1" dirty="0" lang="en-US" sz="2400"/>
          </a:p>
        </p:txBody>
      </p:sp>
      <p:sp>
        <p:nvSpPr>
          <p:cNvPr id="6" name="TextBox 5"/>
          <p:cNvSpPr txBox="1"/>
          <p:nvPr/>
        </p:nvSpPr>
        <p:spPr>
          <a:xfrm>
            <a:off x="1670957" y="1104900"/>
            <a:ext cx="6096000" cy="381000"/>
          </a:xfrm>
          <a:prstGeom prst="rect">
            <a:avLst/>
          </a:prstGeom>
          <a:noFill/>
        </p:spPr>
        <p:txBody>
          <a:bodyPr numCol="1" rtlCol="0" wrap="square">
            <a:spAutoFit/>
          </a:bodyPr>
          <a:lstStyle/>
          <a:p>
            <a:r>
              <a:rPr dirty="0" lang="en-US" smtClean="0"/>
              <a:t>Non Head Start Parents had more health books at home</a:t>
            </a:r>
            <a:endParaRPr dirty="0" lang="en-US"/>
          </a:p>
        </p:txBody>
      </p:sp>
    </p:spTree>
    <p:extLst>
      <p:ext uri="{BB962C8B-B14F-4D97-AF65-F5344CB8AC3E}">
        <p14:creationId xmlns:p14="http://schemas.microsoft.com/office/powerpoint/2010/main" val="2904554192"/>
      </p:ext>
    </p:extLst>
  </p:cSld>
  <p:clrMapOvr>
    <a:masterClrMapping/>
  </p:clrMapOvr>
  <p:timing>
    <p:tnLst>
      <p:par>
        <p:cTn dur="indefinite" id="1" nodeType="tmRoot" restart="never"/>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idx="2147483647" type="title"/>
          </p:nvPr>
        </p:nvSpPr>
        <p:spPr>
          <a:xfrm>
            <a:off x="685800" y="685800"/>
            <a:ext cx="7924800" cy="1617662"/>
          </a:xfrm>
        </p:spPr>
        <p:txBody>
          <a:bodyPr numCol="1">
            <a:normAutofit/>
          </a:bodyPr>
          <a:lstStyle/>
          <a:p>
            <a:r>
              <a:rPr b="1" dirty="0" lang="en-US" sz="2400">
                <a:solidFill>
                  <a:schemeClr val="tx1"/>
                </a:solidFill>
              </a:rPr>
              <a:t>1a</a:t>
            </a:r>
            <a:r>
              <a:rPr dirty="0" lang="en-US" sz="2400">
                <a:solidFill>
                  <a:schemeClr val="tx1"/>
                </a:solidFill>
              </a:rPr>
              <a:t>. What are the </a:t>
            </a:r>
            <a:r>
              <a:rPr b="1" dirty="0" i="1" lang="en-US" sz="2400">
                <a:solidFill>
                  <a:schemeClr val="tx1"/>
                </a:solidFill>
              </a:rPr>
              <a:t>demographic differences/disparities </a:t>
            </a:r>
            <a:r>
              <a:rPr b="1" dirty="0" i="1" lang="en-US" smtClean="0" sz="2400">
                <a:solidFill>
                  <a:schemeClr val="tx1"/>
                </a:solidFill>
              </a:rPr>
              <a:t/>
            </a:r>
            <a:br>
              <a:rPr b="1" dirty="0" i="1" lang="en-US" smtClean="0" sz="2400">
                <a:solidFill>
                  <a:schemeClr val="tx1"/>
                </a:solidFill>
              </a:rPr>
            </a:br>
            <a:r>
              <a:rPr dirty="0" lang="en-US" smtClean="0" sz="2400">
                <a:solidFill>
                  <a:schemeClr val="tx1"/>
                </a:solidFill>
              </a:rPr>
              <a:t>(</a:t>
            </a:r>
            <a:r>
              <a:rPr dirty="0" lang="en-US" sz="2400">
                <a:solidFill>
                  <a:schemeClr val="tx1"/>
                </a:solidFill>
              </a:rPr>
              <a:t>income, education, race, age, home literacy environment), </a:t>
            </a:r>
            <a:r>
              <a:rPr dirty="0" lang="en-US" smtClean="0" sz="2400">
                <a:solidFill>
                  <a:schemeClr val="tx1"/>
                </a:solidFill>
              </a:rPr>
              <a:t/>
            </a:r>
            <a:br>
              <a:rPr dirty="0" lang="en-US" smtClean="0" sz="2400">
                <a:solidFill>
                  <a:schemeClr val="tx1"/>
                </a:solidFill>
              </a:rPr>
            </a:br>
            <a:r>
              <a:rPr dirty="0" lang="en-US" smtClean="0" sz="2400">
                <a:solidFill>
                  <a:schemeClr val="tx1"/>
                </a:solidFill>
              </a:rPr>
              <a:t>if </a:t>
            </a:r>
            <a:r>
              <a:rPr dirty="0" lang="en-US" sz="2400">
                <a:solidFill>
                  <a:schemeClr val="tx1"/>
                </a:solidFill>
              </a:rPr>
              <a:t>any, for </a:t>
            </a:r>
            <a:r>
              <a:rPr b="1" dirty="0" i="1" lang="en-US" sz="2400">
                <a:solidFill>
                  <a:schemeClr val="tx1"/>
                </a:solidFill>
              </a:rPr>
              <a:t>nutritional/functional health literacy </a:t>
            </a:r>
            <a:r>
              <a:rPr dirty="0" lang="en-US" sz="2400" u="sng">
                <a:solidFill>
                  <a:schemeClr val="tx1"/>
                </a:solidFill>
              </a:rPr>
              <a:t>by school type</a:t>
            </a:r>
            <a:r>
              <a:rPr dirty="0" lang="en-US" sz="2400">
                <a:solidFill>
                  <a:schemeClr val="tx1"/>
                </a:solidFill>
              </a:rPr>
              <a:t>?</a:t>
            </a:r>
            <a:r>
              <a:rPr dirty="0" lang="en-US" sz="2000">
                <a:solidFill>
                  <a:schemeClr val="tx1"/>
                </a:solidFill>
              </a:rPr>
              <a:t/>
            </a:r>
            <a:br>
              <a:rPr dirty="0" lang="en-US" sz="2000">
                <a:solidFill>
                  <a:schemeClr val="tx1"/>
                </a:solidFill>
              </a:rPr>
            </a:br>
            <a:endParaRPr dirty="0" lang="en-US" sz="2000"/>
          </a:p>
        </p:txBody>
      </p:sp>
      <p:sp>
        <p:nvSpPr>
          <p:cNvPr id="3" name="Content Placeholder 2"/>
          <p:cNvSpPr>
            <a:spLocks noGrp="1"/>
          </p:cNvSpPr>
          <p:nvPr>
            <p:ph idx="2147483647"/>
          </p:nvPr>
        </p:nvSpPr>
        <p:spPr>
          <a:xfrm>
            <a:off x="914400" y="1905000"/>
            <a:ext cx="7924800" cy="4343400"/>
          </a:xfrm>
        </p:spPr>
        <p:txBody>
          <a:bodyPr numCol="1">
            <a:normAutofit/>
          </a:bodyPr>
          <a:lstStyle/>
          <a:p>
            <a:endParaRPr dirty="0" lang="en-US" smtClean="0"/>
          </a:p>
          <a:p>
            <a:pPr>
              <a:lnSpc>
                <a:spcPct val="107000"/>
              </a:lnSpc>
              <a:spcAft>
                <a:spcPts val="800"/>
              </a:spcAft>
              <a:buFont charset="2" panose="05000000000000000000" pitchFamily="2" typeface="Wingdings"/>
              <a:buChar char="§"/>
            </a:pPr>
            <a:r>
              <a:rPr dirty="0" lang="en-US" smtClean="0" sz="2600">
                <a:latin charset="0" panose="020B0604020202020204" pitchFamily="34" typeface="Arial"/>
                <a:ea charset="0" panose="020F0502020204030204" pitchFamily="34" typeface="Calibri"/>
                <a:cs charset="0" panose="02020603050405020304" pitchFamily="18" typeface="Times New Roman"/>
              </a:rPr>
              <a:t>Head </a:t>
            </a:r>
            <a:r>
              <a:rPr dirty="0" lang="en-US" sz="2600">
                <a:latin charset="0" panose="020B0604020202020204" pitchFamily="34" typeface="Arial"/>
                <a:ea charset="0" panose="020F0502020204030204" pitchFamily="34" typeface="Calibri"/>
                <a:cs charset="0" panose="02020603050405020304" pitchFamily="18" typeface="Times New Roman"/>
              </a:rPr>
              <a:t>Start </a:t>
            </a:r>
            <a:r>
              <a:rPr dirty="0" lang="en-US" smtClean="0" sz="2600">
                <a:latin charset="0" panose="020B0604020202020204" pitchFamily="34" typeface="Arial"/>
                <a:ea charset="0" panose="020F0502020204030204" pitchFamily="34" typeface="Calibri"/>
                <a:cs charset="0" panose="02020603050405020304" pitchFamily="18" typeface="Times New Roman"/>
              </a:rPr>
              <a:t>parents</a:t>
            </a:r>
          </a:p>
          <a:p>
            <a:pPr lvl="1">
              <a:lnSpc>
                <a:spcPct val="107000"/>
              </a:lnSpc>
              <a:spcAft>
                <a:spcPts val="800"/>
              </a:spcAft>
              <a:buFont charset="2" panose="05000000000000000000" pitchFamily="2" typeface="Wingdings"/>
              <a:buChar char="§"/>
            </a:pPr>
            <a:r>
              <a:rPr dirty="0" lang="en-US" smtClean="0" sz="2400">
                <a:latin charset="0" panose="020B0604020202020204" pitchFamily="34" typeface="Arial"/>
                <a:ea charset="0" panose="020F0502020204030204" pitchFamily="34" typeface="Calibri"/>
                <a:cs charset="0" panose="02020603050405020304" pitchFamily="18" typeface="Times New Roman"/>
              </a:rPr>
              <a:t>Significantly </a:t>
            </a:r>
            <a:r>
              <a:rPr dirty="0" lang="en-US" sz="2400">
                <a:latin charset="0" panose="020B0604020202020204" pitchFamily="34" typeface="Arial"/>
                <a:ea charset="0" panose="020F0502020204030204" pitchFamily="34" typeface="Calibri"/>
                <a:cs charset="0" panose="02020603050405020304" pitchFamily="18" typeface="Times New Roman"/>
              </a:rPr>
              <a:t>lower nutrition health literacy </a:t>
            </a:r>
            <a:r>
              <a:rPr dirty="0" lang="en-US" smtClean="0" sz="2400">
                <a:latin charset="0" panose="020B0604020202020204" pitchFamily="34" typeface="Arial"/>
                <a:ea charset="0" panose="020F0502020204030204" pitchFamily="34" typeface="Calibri"/>
                <a:cs charset="0" panose="02020603050405020304" pitchFamily="18" typeface="Times New Roman"/>
              </a:rPr>
              <a:t>scores</a:t>
            </a:r>
            <a:r>
              <a:rPr dirty="0" lang="en-US" sz="2400">
                <a:latin charset="0" panose="020B0604020202020204" pitchFamily="34" typeface="Arial"/>
                <a:ea charset="0" panose="020F0502020204030204" pitchFamily="34" typeface="Calibri"/>
                <a:cs charset="0" panose="02020603050405020304" pitchFamily="18" typeface="Times New Roman"/>
              </a:rPr>
              <a:t> </a:t>
            </a:r>
            <a:r>
              <a:rPr dirty="0" lang="en-US" smtClean="0" sz="2400">
                <a:latin charset="0" panose="020B0604020202020204" pitchFamily="34" typeface="Arial"/>
                <a:ea charset="0" panose="020F0502020204030204" pitchFamily="34" typeface="Calibri"/>
                <a:cs charset="0" panose="02020603050405020304" pitchFamily="18" typeface="Times New Roman"/>
              </a:rPr>
              <a:t>(Hispanic parents), even with Spanish language tests</a:t>
            </a:r>
          </a:p>
          <a:p>
            <a:pPr lvl="1">
              <a:lnSpc>
                <a:spcPct val="107000"/>
              </a:lnSpc>
              <a:spcAft>
                <a:spcPts val="800"/>
              </a:spcAft>
              <a:buFont charset="2" panose="05000000000000000000" pitchFamily="2" typeface="Wingdings"/>
              <a:buChar char="§"/>
            </a:pPr>
            <a:r>
              <a:rPr dirty="0" lang="en-US" smtClean="0" sz="2400">
                <a:latin charset="0" panose="020B0604020202020204" pitchFamily="34" typeface="Arial"/>
                <a:ea charset="0" panose="020F0502020204030204" pitchFamily="34" typeface="Calibri"/>
                <a:cs charset="0" panose="02020603050405020304" pitchFamily="18" typeface="Times New Roman"/>
              </a:rPr>
              <a:t>Significantly lower functional health literacy scores (Black parents)</a:t>
            </a:r>
          </a:p>
          <a:p>
            <a:pPr indent="0" lvl="1" marL="201168">
              <a:lnSpc>
                <a:spcPct val="107000"/>
              </a:lnSpc>
              <a:spcAft>
                <a:spcPts val="800"/>
              </a:spcAft>
              <a:buNone/>
            </a:pPr>
            <a:endParaRPr dirty="0" lang="en-US" sz="2900"/>
          </a:p>
          <a:p>
            <a:pPr>
              <a:lnSpc>
                <a:spcPct val="107000"/>
              </a:lnSpc>
              <a:spcAft>
                <a:spcPts val="800"/>
              </a:spcAft>
            </a:pPr>
            <a:endParaRPr dirty="0" lang="en-US">
              <a:latin charset="0" panose="020B0604020202020204" pitchFamily="34" typeface="Arial"/>
              <a:ea charset="0" panose="020F0502020204030204" pitchFamily="34" typeface="Calibri"/>
              <a:cs charset="0" panose="02020603050405020304" pitchFamily="18" typeface="Times New Roman"/>
            </a:endParaRPr>
          </a:p>
          <a:p>
            <a:pPr>
              <a:buFont charset="2" panose="05000000000000000000" pitchFamily="2" typeface="Wingdings"/>
              <a:buChar char="§"/>
            </a:pPr>
            <a:endParaRPr dirty="0" lang="en-US" smtClean="0"/>
          </a:p>
          <a:p>
            <a:endParaRPr dirty="0" lang="en-US" smtClean="0"/>
          </a:p>
          <a:p>
            <a:endParaRPr dirty="0" lang="en-US"/>
          </a:p>
        </p:txBody>
      </p:sp>
      <p:sp>
        <p:nvSpPr>
          <p:cNvPr id="4" name="TextBox 3"/>
          <p:cNvSpPr txBox="1"/>
          <p:nvPr/>
        </p:nvSpPr>
        <p:spPr>
          <a:xfrm>
            <a:off x="79633" y="6470065"/>
            <a:ext cx="1727021" cy="369332"/>
          </a:xfrm>
          <a:prstGeom prst="rect">
            <a:avLst/>
          </a:prstGeom>
          <a:noFill/>
        </p:spPr>
        <p:txBody>
          <a:bodyPr numCol="1" rtlCol="0" wrap="square">
            <a:spAutoFit/>
          </a:bodyPr>
          <a:lstStyle/>
          <a:p>
            <a:r>
              <a:rPr dirty="0" lang="en-US" smtClean="0"/>
              <a:t>Slide 24 of 35</a:t>
            </a:r>
            <a:endParaRPr dirty="0" lang="en-US"/>
          </a:p>
        </p:txBody>
      </p:sp>
      <p:cxnSp>
        <p:nvCxnSpPr>
          <p:cNvPr id="6" name="Straight Connector 5"/>
          <p:cNvCxnSpPr/>
          <p:nvPr/>
        </p:nvCxnSpPr>
        <p:spPr>
          <a:xfrm>
            <a:off x="685800" y="2133600"/>
            <a:ext cx="7543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599746"/>
      </p:ext>
    </p:extLst>
  </p:cSld>
  <p:clrMapOvr>
    <a:masterClrMapping/>
  </p:clrMapOvr>
  <p:timing>
    <p:tnLst>
      <p:par>
        <p:cTn dur="indefinite" id="1" nodeType="tmRoot" restart="never"/>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2147483647"/>
          </p:nvPr>
        </p:nvSpPr>
        <p:spPr>
          <a:xfrm>
            <a:off x="838200" y="1219200"/>
            <a:ext cx="7543800" cy="1142999"/>
          </a:xfrm>
          <a:prstGeom prst="rect">
            <a:avLst/>
          </a:prstGeom>
        </p:spPr>
        <p:txBody>
          <a:bodyPr bIns="45720" lIns="0" numCol="1" rIns="0" rtlCol="0" tIns="45720" vert="horz">
            <a:normAutofit fontScale="92500" lnSpcReduction="10000"/>
          </a:bodyPr>
          <a:lstStyle>
            <a:lvl1pPr algn="l" defTabSz="914400" eaLnBrk="1" hangingPunct="1" indent="-91440" latinLnBrk="0" marL="91440" rtl="0">
              <a:lnSpc>
                <a:spcPct val="90000"/>
              </a:lnSpc>
              <a:spcBef>
                <a:spcPts val="1200"/>
              </a:spcBef>
              <a:spcAft>
                <a:spcPts val="200"/>
              </a:spcAft>
              <a:buClr>
                <a:schemeClr val="accent1"/>
              </a:buClr>
              <a:buSzPct val="100000"/>
              <a:buFont charset="0" panose="020F0502020204030204" pitchFamily="34" typeface="Calibri"/>
              <a:buChar char=" "/>
              <a:defRPr kern="1200" sz="2000">
                <a:solidFill>
                  <a:schemeClr val="tx1">
                    <a:lumMod val="75000"/>
                    <a:lumOff val="25000"/>
                  </a:schemeClr>
                </a:solidFill>
                <a:latin typeface="+mn-lt"/>
                <a:ea typeface="+mn-ea"/>
                <a:cs typeface="+mn-cs"/>
              </a:defRPr>
            </a:lvl1pPr>
            <a:lvl2pPr algn="l" defTabSz="914400" eaLnBrk="1" hangingPunct="1" indent="-182880" latinLnBrk="0" marL="384048" rtl="0">
              <a:lnSpc>
                <a:spcPct val="90000"/>
              </a:lnSpc>
              <a:spcBef>
                <a:spcPts val="200"/>
              </a:spcBef>
              <a:spcAft>
                <a:spcPts val="400"/>
              </a:spcAft>
              <a:buClr>
                <a:schemeClr val="accent1"/>
              </a:buClr>
              <a:buFont charset="0" pitchFamily="34" typeface="Calibri"/>
              <a:buChar char="◦"/>
              <a:defRPr kern="1200" sz="1800">
                <a:solidFill>
                  <a:schemeClr val="tx1">
                    <a:lumMod val="75000"/>
                    <a:lumOff val="25000"/>
                  </a:schemeClr>
                </a:solidFill>
                <a:latin typeface="+mn-lt"/>
                <a:ea typeface="+mn-ea"/>
                <a:cs typeface="+mn-cs"/>
              </a:defRPr>
            </a:lvl2pPr>
            <a:lvl3pPr algn="l" defTabSz="914400" eaLnBrk="1" hangingPunct="1" indent="-182880" latinLnBrk="0" marL="566928"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3pPr>
            <a:lvl4pPr algn="l" defTabSz="914400" eaLnBrk="1" hangingPunct="1" indent="-182880" latinLnBrk="0" marL="749808"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4pPr>
            <a:lvl5pPr algn="l" defTabSz="914400" eaLnBrk="1" hangingPunct="1" indent="-182880" latinLnBrk="0" marL="932688"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5pPr>
            <a:lvl6pPr algn="l" defTabSz="914400" eaLnBrk="1" hangingPunct="1" indent="-228600" latinLnBrk="0" marL="1100000"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6pPr>
            <a:lvl7pPr algn="l" defTabSz="914400" eaLnBrk="1" hangingPunct="1" indent="-228600" latinLnBrk="0" marL="1300000"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7pPr>
            <a:lvl8pPr algn="l" defTabSz="914400" eaLnBrk="1" hangingPunct="1" indent="-228600" latinLnBrk="0" marL="1500000"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8pPr>
            <a:lvl9pPr algn="l" defTabSz="914400" eaLnBrk="1" hangingPunct="1" indent="-228600" latinLnBrk="0" marL="1700000" rtl="0">
              <a:lnSpc>
                <a:spcPct val="90000"/>
              </a:lnSpc>
              <a:spcBef>
                <a:spcPts val="200"/>
              </a:spcBef>
              <a:spcAft>
                <a:spcPts val="400"/>
              </a:spcAft>
              <a:buClr>
                <a:schemeClr val="accent1"/>
              </a:buClr>
              <a:buFont charset="0" pitchFamily="34" typeface="Calibri"/>
              <a:buChar char="◦"/>
              <a:defRPr kern="1200" sz="1400">
                <a:solidFill>
                  <a:schemeClr val="tx1">
                    <a:lumMod val="75000"/>
                    <a:lumOff val="25000"/>
                  </a:schemeClr>
                </a:solidFill>
                <a:latin typeface="+mn-lt"/>
                <a:ea typeface="+mn-ea"/>
                <a:cs typeface="+mn-cs"/>
              </a:defRPr>
            </a:lvl9pPr>
          </a:lstStyle>
          <a:p>
            <a:pPr indent="0" marL="0">
              <a:buNone/>
            </a:pPr>
            <a:r>
              <a:rPr b="1" dirty="0" lang="en-US" smtClean="0" sz="2400"/>
              <a:t>1b</a:t>
            </a:r>
            <a:r>
              <a:rPr dirty="0" lang="en-US" smtClean="0" sz="2400"/>
              <a:t>. Is there an association between parental </a:t>
            </a:r>
            <a:r>
              <a:rPr b="1" dirty="0" i="1" lang="en-US" smtClean="0" sz="2400"/>
              <a:t>nutritional/functional health literacy </a:t>
            </a:r>
            <a:r>
              <a:rPr dirty="0" lang="en-US" smtClean="0" sz="2400"/>
              <a:t>and </a:t>
            </a:r>
          </a:p>
          <a:p>
            <a:pPr indent="0" marL="0">
              <a:buNone/>
            </a:pPr>
            <a:r>
              <a:rPr b="1" dirty="0" i="1" lang="en-US" sz="2400"/>
              <a:t> </a:t>
            </a:r>
            <a:r>
              <a:rPr b="1" dirty="0" i="1" lang="en-US" smtClean="0" sz="2400"/>
              <a:t>child BMI status </a:t>
            </a:r>
            <a:r>
              <a:rPr dirty="0" lang="en-US" smtClean="0" sz="2400"/>
              <a:t>by school type?</a:t>
            </a:r>
          </a:p>
          <a:p>
            <a:pPr indent="0" marL="0">
              <a:buFont charset="0" panose="020F0502020204030204" pitchFamily="34" typeface="Calibri"/>
              <a:buNone/>
            </a:pPr>
            <a:endParaRPr dirty="0" lang="en-US" smtClean="0"/>
          </a:p>
          <a:p>
            <a:endParaRPr dirty="0" lang="en-US"/>
          </a:p>
        </p:txBody>
      </p:sp>
      <p:sp>
        <p:nvSpPr>
          <p:cNvPr id="6" name="TextBox 5"/>
          <p:cNvSpPr txBox="1"/>
          <p:nvPr/>
        </p:nvSpPr>
        <p:spPr>
          <a:xfrm>
            <a:off x="609600" y="2667002"/>
            <a:ext cx="7696200" cy="2677656"/>
          </a:xfrm>
          <a:prstGeom prst="rect">
            <a:avLst/>
          </a:prstGeom>
          <a:noFill/>
        </p:spPr>
        <p:txBody>
          <a:bodyPr numCol="1" rtlCol="0" wrap="square">
            <a:spAutoFit/>
          </a:bodyPr>
          <a:lstStyle/>
          <a:p>
            <a:pPr indent="-285750" marL="285750">
              <a:buFont charset="2" panose="05000000000000000000" pitchFamily="2" typeface="Wingdings"/>
              <a:buChar char="§"/>
            </a:pPr>
            <a:endParaRPr dirty="0" lang="en-US" smtClean="0" sz="2400"/>
          </a:p>
          <a:p>
            <a:pPr indent="-342900" marL="342900">
              <a:buFont charset="2" panose="05000000000000000000" pitchFamily="2" typeface="Wingdings"/>
              <a:buChar char="§"/>
            </a:pPr>
            <a:r>
              <a:rPr dirty="0" lang="en-US" smtClean="0" sz="2400"/>
              <a:t>Increases in parental  nutritional health literacy scores </a:t>
            </a:r>
          </a:p>
          <a:p>
            <a:r>
              <a:rPr dirty="0" lang="en-US" smtClean="0" sz="2400"/>
              <a:t>     are significantly associated with lower child BMI scores</a:t>
            </a:r>
          </a:p>
          <a:p>
            <a:pPr indent="-342900" marL="342900">
              <a:buFont charset="2" panose="05000000000000000000" pitchFamily="2" typeface="Wingdings"/>
              <a:buChar char="§"/>
            </a:pPr>
            <a:endParaRPr dirty="0" lang="en-US" sz="2400"/>
          </a:p>
          <a:p>
            <a:pPr indent="-342900" marL="342900">
              <a:buFont charset="2" panose="05000000000000000000" pitchFamily="2" typeface="Wingdings"/>
              <a:buChar char="§"/>
            </a:pPr>
            <a:r>
              <a:rPr dirty="0" lang="en-US" smtClean="0" sz="2400"/>
              <a:t>Increases in parental functional health literacy scores</a:t>
            </a:r>
          </a:p>
          <a:p>
            <a:r>
              <a:rPr dirty="0" lang="en-US" sz="2400"/>
              <a:t> </a:t>
            </a:r>
            <a:r>
              <a:rPr dirty="0" lang="en-US" smtClean="0" sz="2400"/>
              <a:t>    are significantly associated with lower child BMI scores</a:t>
            </a:r>
          </a:p>
          <a:p>
            <a:pPr indent="-285750" marL="285750">
              <a:buFont charset="2" panose="05000000000000000000" pitchFamily="2" typeface="Wingdings"/>
              <a:buChar char="§"/>
            </a:pPr>
            <a:endParaRPr dirty="0" lang="en-US" sz="2400"/>
          </a:p>
        </p:txBody>
      </p:sp>
      <p:sp>
        <p:nvSpPr>
          <p:cNvPr id="7" name="TextBox 6"/>
          <p:cNvSpPr txBox="1"/>
          <p:nvPr/>
        </p:nvSpPr>
        <p:spPr>
          <a:xfrm>
            <a:off x="79633" y="6470065"/>
            <a:ext cx="1727021" cy="369332"/>
          </a:xfrm>
          <a:prstGeom prst="rect">
            <a:avLst/>
          </a:prstGeom>
          <a:noFill/>
        </p:spPr>
        <p:txBody>
          <a:bodyPr numCol="1" rtlCol="0" wrap="square">
            <a:spAutoFit/>
          </a:bodyPr>
          <a:lstStyle/>
          <a:p>
            <a:r>
              <a:rPr dirty="0" lang="en-US" smtClean="0"/>
              <a:t>Slide 25 of 35</a:t>
            </a:r>
            <a:endParaRPr dirty="0" lang="en-US"/>
          </a:p>
        </p:txBody>
      </p:sp>
      <p:cxnSp>
        <p:nvCxnSpPr>
          <p:cNvPr id="3" name="Straight Connector 2"/>
          <p:cNvCxnSpPr/>
          <p:nvPr/>
        </p:nvCxnSpPr>
        <p:spPr>
          <a:xfrm>
            <a:off x="838200" y="2514600"/>
            <a:ext cx="7239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227833"/>
      </p:ext>
    </p:extLst>
  </p:cSld>
  <p:clrMapOvr>
    <a:masterClrMapping/>
  </p:clrMapOvr>
  <p:timing>
    <p:tnLst>
      <p:par>
        <p:cTn dur="indefinite" id="1" nodeType="tmRoot" restart="never"/>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85905862"/>
              </p:ext>
            </p:extLst>
          </p:nvPr>
        </p:nvGraphicFramePr>
        <p:xfrm>
          <a:off x="1066800" y="1066800"/>
          <a:ext cx="7086600" cy="43408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762" y="6455330"/>
            <a:ext cx="1519238" cy="369332"/>
          </a:xfrm>
          <a:prstGeom prst="rect">
            <a:avLst/>
          </a:prstGeom>
          <a:noFill/>
        </p:spPr>
        <p:txBody>
          <a:bodyPr numCol="1" rtlCol="0" wrap="square">
            <a:spAutoFit/>
          </a:bodyPr>
          <a:lstStyle/>
          <a:p>
            <a:r>
              <a:rPr dirty="0" lang="en-US" smtClean="0"/>
              <a:t>Slide 26 of 35</a:t>
            </a:r>
            <a:endParaRPr dirty="0" lang="en-US"/>
          </a:p>
        </p:txBody>
      </p:sp>
      <p:sp>
        <p:nvSpPr>
          <p:cNvPr id="5" name="Rectangle 4"/>
          <p:cNvSpPr/>
          <p:nvPr/>
        </p:nvSpPr>
        <p:spPr>
          <a:xfrm>
            <a:off x="914400" y="381000"/>
            <a:ext cx="7693819" cy="369332"/>
          </a:xfrm>
          <a:prstGeom prst="rect">
            <a:avLst/>
          </a:prstGeom>
        </p:spPr>
        <p:txBody>
          <a:bodyPr numCol="1" wrap="square">
            <a:spAutoFit/>
          </a:bodyPr>
          <a:lstStyle/>
          <a:p>
            <a:r>
              <a:rPr b="1" dirty="0" lang="en-US" u="sng">
                <a:latin charset="0" panose="020B0604020202020204" pitchFamily="34" typeface="Arial"/>
                <a:ea charset="0" panose="020F0502020204030204" pitchFamily="34" typeface="Calibri"/>
                <a:cs charset="0" panose="02020603050405020304" pitchFamily="18" typeface="Times New Roman"/>
              </a:rPr>
              <a:t>There was a significant difference in BMI scores </a:t>
            </a:r>
            <a:r>
              <a:rPr b="1" dirty="0" lang="en-US" smtClean="0" u="sng">
                <a:latin charset="0" panose="020B0604020202020204" pitchFamily="34" typeface="Arial"/>
                <a:ea charset="0" panose="020F0502020204030204" pitchFamily="34" typeface="Calibri"/>
                <a:cs charset="0" panose="02020603050405020304" pitchFamily="18" typeface="Times New Roman"/>
              </a:rPr>
              <a:t>by School Type</a:t>
            </a:r>
            <a:endParaRPr dirty="0" lang="en-US"/>
          </a:p>
        </p:txBody>
      </p:sp>
    </p:spTree>
    <p:extLst>
      <p:ext uri="{BB962C8B-B14F-4D97-AF65-F5344CB8AC3E}">
        <p14:creationId xmlns:p14="http://schemas.microsoft.com/office/powerpoint/2010/main" val="3572729428"/>
      </p:ext>
    </p:extLst>
  </p:cSld>
  <p:clrMapOvr>
    <a:masterClrMapping/>
  </p:clrMapOvr>
  <p:timing>
    <p:tnLst>
      <p:par>
        <p:cTn dur="indefinite" id="1" nodeType="tmRoot" restart="never"/>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439" y="0"/>
            <a:ext cx="7543800" cy="1069757"/>
          </a:xfrm>
        </p:spPr>
        <p:txBody>
          <a:bodyPr numCol="1">
            <a:normAutofit/>
          </a:bodyPr>
          <a:lstStyle/>
          <a:p>
            <a:r>
              <a:rPr b="1" dirty="0" lang="en-US" smtClean="0" sz="2000">
                <a:solidFill>
                  <a:schemeClr val="tx1"/>
                </a:solidFill>
              </a:rPr>
              <a:t>1c.</a:t>
            </a:r>
            <a:r>
              <a:rPr dirty="0" lang="en-US" smtClean="0" sz="2000">
                <a:solidFill>
                  <a:schemeClr val="tx1"/>
                </a:solidFill>
              </a:rPr>
              <a:t> Is there an association between </a:t>
            </a:r>
            <a:r>
              <a:rPr b="1" dirty="0" i="1" lang="en-US" smtClean="0" sz="2000">
                <a:solidFill>
                  <a:schemeClr val="tx1"/>
                </a:solidFill>
              </a:rPr>
              <a:t>parental health literacy </a:t>
            </a:r>
            <a:r>
              <a:rPr dirty="0" lang="en-US" smtClean="0" sz="2000">
                <a:solidFill>
                  <a:schemeClr val="tx1"/>
                </a:solidFill>
              </a:rPr>
              <a:t>and </a:t>
            </a:r>
            <a:r>
              <a:rPr b="1" dirty="0" i="1" lang="en-US" smtClean="0" sz="2000">
                <a:solidFill>
                  <a:schemeClr val="tx1"/>
                </a:solidFill>
              </a:rPr>
              <a:t>school provided parent education </a:t>
            </a:r>
            <a:r>
              <a:rPr dirty="0" lang="en-US" smtClean="0" sz="2000">
                <a:solidFill>
                  <a:schemeClr val="tx1"/>
                </a:solidFill>
              </a:rPr>
              <a:t>mediated by child BMI levels?</a:t>
            </a:r>
            <a:r>
              <a:rPr dirty="0" lang="en-US" smtClean="0" sz="2000">
                <a:solidFill>
                  <a:schemeClr val="tx1"/>
                </a:solidFill>
                <a:latin charset="0" panose="02020603050405020304" pitchFamily="18" typeface="Times New Roman"/>
                <a:ea charset="0" panose="02020603050405020304" pitchFamily="18" typeface="Times New Roman"/>
              </a:rPr>
              <a:t/>
            </a:r>
            <a:br>
              <a:rPr dirty="0" lang="en-US" smtClean="0" sz="2000">
                <a:solidFill>
                  <a:schemeClr val="tx1"/>
                </a:solidFill>
                <a:latin charset="0" panose="02020603050405020304" pitchFamily="18" typeface="Times New Roman"/>
                <a:ea charset="0" panose="02020603050405020304" pitchFamily="18" typeface="Times New Roman"/>
              </a:rPr>
            </a:br>
            <a:endParaRPr dirty="0" lang="en-US" sz="20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2393928"/>
              </p:ext>
            </p:extLst>
          </p:nvPr>
        </p:nvGraphicFramePr>
        <p:xfrm>
          <a:off x="822325" y="2286000"/>
          <a:ext cx="75438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30792" y="838200"/>
            <a:ext cx="6732361" cy="923330"/>
          </a:xfrm>
          <a:prstGeom prst="rect">
            <a:avLst/>
          </a:prstGeom>
          <a:noFill/>
        </p:spPr>
        <p:txBody>
          <a:bodyPr numCol="1" rtlCol="0" wrap="square">
            <a:spAutoFit/>
          </a:bodyPr>
          <a:lstStyle/>
          <a:p>
            <a:pPr indent="-285750" marL="285750">
              <a:buFont charset="2" panose="05000000000000000000" pitchFamily="2" typeface="Wingdings"/>
              <a:buChar char="§"/>
            </a:pPr>
            <a:r>
              <a:rPr dirty="0" lang="en-US"/>
              <a:t>Head Start participating parents </a:t>
            </a:r>
            <a:r>
              <a:rPr dirty="0" lang="en-US" smtClean="0"/>
              <a:t>receive significantly more parent education </a:t>
            </a:r>
            <a:r>
              <a:rPr dirty="0" lang="en-US"/>
              <a:t>pertaining to nutrition or physical activity information than Non-Head Start participating parents.</a:t>
            </a:r>
          </a:p>
        </p:txBody>
      </p:sp>
      <p:sp>
        <p:nvSpPr>
          <p:cNvPr id="9" name="TextBox 8"/>
          <p:cNvSpPr txBox="1"/>
          <p:nvPr/>
        </p:nvSpPr>
        <p:spPr>
          <a:xfrm>
            <a:off x="79633" y="6470065"/>
            <a:ext cx="1727021" cy="369332"/>
          </a:xfrm>
          <a:prstGeom prst="rect">
            <a:avLst/>
          </a:prstGeom>
          <a:noFill/>
        </p:spPr>
        <p:txBody>
          <a:bodyPr numCol="1" rtlCol="0" wrap="square">
            <a:spAutoFit/>
          </a:bodyPr>
          <a:lstStyle/>
          <a:p>
            <a:r>
              <a:rPr dirty="0" lang="en-US" smtClean="0"/>
              <a:t>Slide 27 of 35</a:t>
            </a:r>
            <a:endParaRPr dirty="0" lang="en-US"/>
          </a:p>
        </p:txBody>
      </p:sp>
    </p:spTree>
    <p:extLst>
      <p:ext uri="{BB962C8B-B14F-4D97-AF65-F5344CB8AC3E}">
        <p14:creationId xmlns:p14="http://schemas.microsoft.com/office/powerpoint/2010/main" val="3830365866"/>
      </p:ext>
    </p:extLst>
  </p:cSld>
  <p:clrMapOvr>
    <a:masterClrMapping/>
  </p:clrMapOvr>
  <p:timing>
    <p:tnLst>
      <p:par>
        <p:cTn dur="indefinite" id="1" nodeType="tmRoot" restart="never"/>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idx="2147483647" type="title"/>
          </p:nvPr>
        </p:nvSpPr>
        <p:spPr>
          <a:xfrm>
            <a:off x="1600200" y="287338"/>
            <a:ext cx="7543800" cy="1449387"/>
          </a:xfrm>
        </p:spPr>
        <p:txBody>
          <a:bodyPr numCol="1">
            <a:normAutofit/>
          </a:bodyPr>
          <a:lstStyle/>
          <a:p>
            <a:pPr marL="0" marR="0">
              <a:spcBef>
                <a:spcPts val="0"/>
              </a:spcBef>
              <a:spcAft>
                <a:spcPts val="0"/>
              </a:spcAft>
            </a:pPr>
            <a:r>
              <a:rPr dirty="0" lang="en-US" sz="2400">
                <a:solidFill>
                  <a:schemeClr val="tx1"/>
                </a:solidFill>
              </a:rPr>
              <a:t>2a. What is the association between </a:t>
            </a:r>
            <a:br>
              <a:rPr dirty="0" lang="en-US" sz="2400">
                <a:solidFill>
                  <a:schemeClr val="tx1"/>
                </a:solidFill>
              </a:rPr>
            </a:br>
            <a:r>
              <a:rPr dirty="0" i="1" lang="en-US" sz="2400">
                <a:solidFill>
                  <a:schemeClr val="tx1"/>
                </a:solidFill>
              </a:rPr>
              <a:t>       </a:t>
            </a:r>
            <a:r>
              <a:rPr b="1" dirty="0" i="1" lang="en-US" sz="2400">
                <a:solidFill>
                  <a:schemeClr val="tx1"/>
                </a:solidFill>
              </a:rPr>
              <a:t>child BMI and health care referrals</a:t>
            </a:r>
            <a:r>
              <a:rPr dirty="0" lang="en-US" sz="2400">
                <a:solidFill>
                  <a:schemeClr val="tx1"/>
                </a:solidFill>
              </a:rPr>
              <a:t>, by school type?</a:t>
            </a:r>
            <a:br>
              <a:rPr dirty="0" lang="en-US" sz="2400">
                <a:solidFill>
                  <a:schemeClr val="tx1"/>
                </a:solidFill>
              </a:rPr>
            </a:br>
            <a:endParaRPr dirty="0" lang="en-US" sz="2400"/>
          </a:p>
        </p:txBody>
      </p:sp>
      <p:sp>
        <p:nvSpPr>
          <p:cNvPr id="3" name="Content Placeholder 2"/>
          <p:cNvSpPr>
            <a:spLocks noGrp="1"/>
          </p:cNvSpPr>
          <p:nvPr>
            <p:ph idx="2147483647"/>
          </p:nvPr>
        </p:nvSpPr>
        <p:spPr>
          <a:xfrm>
            <a:off x="832898" y="2019835"/>
            <a:ext cx="7543800" cy="4022725"/>
          </a:xfrm>
        </p:spPr>
        <p:txBody>
          <a:bodyPr numCol="1">
            <a:normAutofit/>
          </a:bodyPr>
          <a:lstStyle/>
          <a:p>
            <a:endParaRPr dirty="0" lang="en-US" smtClean="0"/>
          </a:p>
          <a:p>
            <a:pPr>
              <a:buFont charset="2" panose="05000000000000000000" pitchFamily="2" typeface="Wingdings"/>
              <a:buChar char="§"/>
            </a:pPr>
            <a:r>
              <a:rPr dirty="0" lang="en-US" smtClean="0"/>
              <a:t>Of 64 Preschool students who received a referral, </a:t>
            </a:r>
          </a:p>
          <a:p>
            <a:pPr lvl="1">
              <a:buFont charset="2" panose="05000000000000000000" pitchFamily="2" typeface="Wingdings"/>
              <a:buChar char="§"/>
            </a:pPr>
            <a:r>
              <a:rPr dirty="0" lang="en-US" smtClean="0"/>
              <a:t>Among Head Start attendees</a:t>
            </a:r>
          </a:p>
          <a:p>
            <a:pPr>
              <a:buFont charset="2" panose="05000000000000000000" pitchFamily="2" typeface="Wingdings"/>
              <a:buChar char="§"/>
            </a:pPr>
            <a:r>
              <a:rPr dirty="0" lang="en-US" smtClean="0"/>
              <a:t>39, had BMI indicating Normal weight</a:t>
            </a:r>
          </a:p>
          <a:p>
            <a:pPr>
              <a:buFont charset="2" panose="05000000000000000000" pitchFamily="2" typeface="Wingdings"/>
              <a:buChar char="§"/>
            </a:pPr>
            <a:r>
              <a:rPr dirty="0" lang="en-US" smtClean="0"/>
              <a:t>16, had BMI indicating Obese weight</a:t>
            </a:r>
          </a:p>
          <a:p>
            <a:pPr>
              <a:buFont charset="2" panose="05000000000000000000" pitchFamily="2" typeface="Wingdings"/>
              <a:buChar char="§"/>
            </a:pPr>
            <a:r>
              <a:rPr dirty="0" lang="en-US" smtClean="0"/>
              <a:t>4, had BMI indicating Overweight </a:t>
            </a:r>
          </a:p>
          <a:p>
            <a:pPr>
              <a:buFont charset="2" panose="05000000000000000000" pitchFamily="2" typeface="Wingdings"/>
              <a:buChar char="§"/>
            </a:pPr>
            <a:r>
              <a:rPr dirty="0" lang="en-US" smtClean="0"/>
              <a:t>5, had BMI indicating Underweight </a:t>
            </a:r>
          </a:p>
          <a:p>
            <a:endParaRPr dirty="0" lang="en-US" smtClean="0"/>
          </a:p>
          <a:p>
            <a:r>
              <a:rPr dirty="0" lang="en-US" smtClean="0"/>
              <a:t>(Some families went to primary care without a referral, or not at all)</a:t>
            </a:r>
          </a:p>
          <a:p>
            <a:endParaRPr dirty="0" lang="en-US" smtClean="0"/>
          </a:p>
        </p:txBody>
      </p:sp>
      <p:sp>
        <p:nvSpPr>
          <p:cNvPr id="4" name="TextBox 3"/>
          <p:cNvSpPr txBox="1"/>
          <p:nvPr/>
        </p:nvSpPr>
        <p:spPr>
          <a:xfrm>
            <a:off x="79633" y="6470065"/>
            <a:ext cx="1727021" cy="369332"/>
          </a:xfrm>
          <a:prstGeom prst="rect">
            <a:avLst/>
          </a:prstGeom>
          <a:noFill/>
        </p:spPr>
        <p:txBody>
          <a:bodyPr numCol="1" rtlCol="0" wrap="square">
            <a:spAutoFit/>
          </a:bodyPr>
          <a:lstStyle/>
          <a:p>
            <a:r>
              <a:rPr dirty="0" lang="en-US" smtClean="0"/>
              <a:t>Slide 28 of 35</a:t>
            </a:r>
            <a:endParaRPr dirty="0" lang="en-US"/>
          </a:p>
        </p:txBody>
      </p:sp>
      <p:cxnSp>
        <p:nvCxnSpPr>
          <p:cNvPr id="6" name="Straight Connector 5"/>
          <p:cNvCxnSpPr/>
          <p:nvPr/>
        </p:nvCxnSpPr>
        <p:spPr>
          <a:xfrm>
            <a:off x="822959" y="1600200"/>
            <a:ext cx="717804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764590"/>
      </p:ext>
    </p:extLst>
  </p:cSld>
  <p:clrMapOvr>
    <a:masterClrMapping/>
  </p:clrMapOvr>
  <p:timing>
    <p:tnLst>
      <p:par>
        <p:cTn dur="indefinite" id="1" nodeType="tmRoot" restart="never"/>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03509690"/>
              </p:ext>
            </p:extLst>
          </p:nvPr>
        </p:nvGraphicFramePr>
        <p:xfrm>
          <a:off x="4809066" y="1237565"/>
          <a:ext cx="3801533"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2442369440"/>
              </p:ext>
            </p:extLst>
          </p:nvPr>
        </p:nvGraphicFramePr>
        <p:xfrm>
          <a:off x="413657" y="1258916"/>
          <a:ext cx="4114800" cy="32004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p:cNvCxnSpPr/>
          <p:nvPr/>
        </p:nvCxnSpPr>
        <p:spPr>
          <a:xfrm>
            <a:off x="4809066" y="910352"/>
            <a:ext cx="0" cy="3661648"/>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98518" y="4268746"/>
            <a:ext cx="8537461" cy="2031325"/>
          </a:xfrm>
          <a:prstGeom prst="rect">
            <a:avLst/>
          </a:prstGeom>
          <a:noFill/>
        </p:spPr>
        <p:txBody>
          <a:bodyPr numCol="1" rtlCol="0" wrap="square">
            <a:spAutoFit/>
          </a:bodyPr>
          <a:lstStyle/>
          <a:p>
            <a:pPr indent="-342900" marL="342900">
              <a:buFont charset="2" panose="05000000000000000000" pitchFamily="2" typeface="Wingdings"/>
              <a:buChar char="§"/>
            </a:pPr>
            <a:r>
              <a:rPr dirty="0" lang="en-US" smtClean="0" sz="2400"/>
              <a:t>Head Start refers to primary care at more than twice the rate of Non Head Start in order to get the same level of Health Seeking Behavior. </a:t>
            </a:r>
          </a:p>
          <a:p>
            <a:endParaRPr b="1" dirty="0" lang="en-US" u="sng"/>
          </a:p>
          <a:p>
            <a:endParaRPr b="1" dirty="0" lang="en-US" smtClean="0" u="sng"/>
          </a:p>
          <a:p>
            <a:endParaRPr b="1" dirty="0" lang="en-US" u="sng"/>
          </a:p>
        </p:txBody>
      </p:sp>
      <p:sp>
        <p:nvSpPr>
          <p:cNvPr id="8" name="TextBox 7"/>
          <p:cNvSpPr txBox="1"/>
          <p:nvPr/>
        </p:nvSpPr>
        <p:spPr>
          <a:xfrm>
            <a:off x="4762" y="6455330"/>
            <a:ext cx="1519238" cy="369332"/>
          </a:xfrm>
          <a:prstGeom prst="rect">
            <a:avLst/>
          </a:prstGeom>
          <a:noFill/>
        </p:spPr>
        <p:txBody>
          <a:bodyPr numCol="1" rtlCol="0" wrap="square">
            <a:spAutoFit/>
          </a:bodyPr>
          <a:lstStyle/>
          <a:p>
            <a:r>
              <a:rPr dirty="0" lang="en-US" smtClean="0"/>
              <a:t>Slide 29 of 35</a:t>
            </a:r>
            <a:endParaRPr dirty="0" lang="en-US"/>
          </a:p>
        </p:txBody>
      </p:sp>
      <p:sp>
        <p:nvSpPr>
          <p:cNvPr id="3" name="TextBox 2"/>
          <p:cNvSpPr txBox="1"/>
          <p:nvPr/>
        </p:nvSpPr>
        <p:spPr>
          <a:xfrm>
            <a:off x="723900" y="304800"/>
            <a:ext cx="7886699" cy="646331"/>
          </a:xfrm>
          <a:prstGeom prst="rect">
            <a:avLst/>
          </a:prstGeom>
          <a:noFill/>
        </p:spPr>
        <p:txBody>
          <a:bodyPr numCol="1" rtlCol="0" wrap="square">
            <a:spAutoFit/>
          </a:bodyPr>
          <a:lstStyle/>
          <a:p>
            <a:r>
              <a:rPr dirty="0" lang="en-US"/>
              <a:t>2b. What is the association between level of </a:t>
            </a:r>
          </a:p>
          <a:p>
            <a:r>
              <a:rPr dirty="0" lang="en-US" smtClean="0"/>
              <a:t>       </a:t>
            </a:r>
            <a:r>
              <a:rPr b="1" dirty="0" i="1" lang="en-US"/>
              <a:t>health care referrals and health seeking behavior</a:t>
            </a:r>
            <a:r>
              <a:rPr dirty="0" lang="en-US" smtClean="0"/>
              <a:t>,  by </a:t>
            </a:r>
            <a:r>
              <a:rPr dirty="0" lang="en-US"/>
              <a:t>school type?</a:t>
            </a:r>
          </a:p>
        </p:txBody>
      </p:sp>
      <p:sp>
        <p:nvSpPr>
          <p:cNvPr id="9" name="TextBox 8"/>
          <p:cNvSpPr txBox="1"/>
          <p:nvPr/>
        </p:nvSpPr>
        <p:spPr>
          <a:xfrm>
            <a:off x="398517" y="5439667"/>
            <a:ext cx="8537461" cy="830997"/>
          </a:xfrm>
          <a:prstGeom prst="rect">
            <a:avLst/>
          </a:prstGeom>
          <a:noFill/>
        </p:spPr>
        <p:txBody>
          <a:bodyPr numCol="1" rtlCol="0" wrap="square">
            <a:spAutoFit/>
          </a:bodyPr>
          <a:lstStyle/>
          <a:p>
            <a:pPr indent="-342900" marL="342900">
              <a:buFont charset="2" panose="05000000000000000000" pitchFamily="2" typeface="Wingdings"/>
              <a:buChar char="§"/>
            </a:pPr>
            <a:r>
              <a:rPr dirty="0" lang="en-US" smtClean="0" sz="2400"/>
              <a:t>Health Seeking Behavior is Lower for Black parents compared to other races especially if they are Head Start Parents.</a:t>
            </a:r>
            <a:endParaRPr dirty="0" lang="en-US" sz="2400"/>
          </a:p>
        </p:txBody>
      </p:sp>
      <p:cxnSp>
        <p:nvCxnSpPr>
          <p:cNvPr id="10" name="Straight Arrow Connector 9"/>
          <p:cNvCxnSpPr/>
          <p:nvPr/>
        </p:nvCxnSpPr>
        <p:spPr>
          <a:xfrm>
            <a:off x="1143000" y="2286000"/>
            <a:ext cx="228600" cy="3810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48000" y="2858273"/>
            <a:ext cx="228600" cy="3810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62600" y="1476671"/>
            <a:ext cx="228600" cy="3810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72299" y="1550482"/>
            <a:ext cx="228600" cy="3810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113872"/>
      </p:ext>
    </p:extLst>
  </p:cSld>
  <p:clrMapOvr>
    <a:masterClrMapping/>
  </p:clrMapOvr>
  <p:timing>
    <p:tnLst>
      <p:par>
        <p:cTn dur="indefinite" id="1" nodeType="tmRoot" restart="never"/>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981" y="521084"/>
            <a:ext cx="7543724" cy="1026538"/>
          </a:xfrm>
        </p:spPr>
        <p:txBody>
          <a:bodyPr numCol="1">
            <a:normAutofit/>
          </a:bodyPr>
          <a:lstStyle/>
          <a:p>
            <a:r>
              <a:rPr dirty="0" lang="en-US" smtClean="0"/>
              <a:t>Definitions </a:t>
            </a:r>
            <a:endParaRPr dirty="0" lang="en-US"/>
          </a:p>
        </p:txBody>
      </p:sp>
      <p:sp>
        <p:nvSpPr>
          <p:cNvPr id="3" name="Content Placeholder 2"/>
          <p:cNvSpPr>
            <a:spLocks noGrp="1"/>
          </p:cNvSpPr>
          <p:nvPr>
            <p:ph idx="1"/>
          </p:nvPr>
        </p:nvSpPr>
        <p:spPr>
          <a:xfrm>
            <a:off x="614820" y="1600536"/>
            <a:ext cx="7537961" cy="3276448"/>
          </a:xfrm>
        </p:spPr>
        <p:txBody>
          <a:bodyPr numCol="1">
            <a:normAutofit/>
          </a:bodyPr>
          <a:lstStyle/>
          <a:p>
            <a:pPr>
              <a:buFont charset="2" panose="05000000000000000000" pitchFamily="2" typeface="Wingdings"/>
              <a:buChar char="§"/>
            </a:pPr>
            <a:r>
              <a:rPr b="1" dirty="0" lang="en-US" sz="2400"/>
              <a:t>Health literacy </a:t>
            </a:r>
            <a:endParaRPr dirty="0" lang="en-US" smtClean="0" sz="2400"/>
          </a:p>
          <a:p>
            <a:pPr lvl="1">
              <a:buFont charset="2" panose="05000000000000000000" pitchFamily="2" typeface="Wingdings"/>
              <a:buChar char="§"/>
            </a:pPr>
            <a:r>
              <a:rPr dirty="0" lang="en-US" smtClean="0" sz="2200"/>
              <a:t>The ability to access, understand, and interpret health info </a:t>
            </a:r>
          </a:p>
          <a:p>
            <a:pPr>
              <a:buFont charset="2" panose="05000000000000000000" pitchFamily="2" typeface="Wingdings"/>
              <a:buChar char="§"/>
            </a:pPr>
            <a:r>
              <a:rPr b="1" dirty="0" lang="en-US" smtClean="0" sz="2400"/>
              <a:t>Health </a:t>
            </a:r>
            <a:r>
              <a:rPr b="1" dirty="0" lang="en-US" sz="2400"/>
              <a:t>seeking </a:t>
            </a:r>
            <a:r>
              <a:rPr b="1" dirty="0" lang="en-US" smtClean="0" sz="2400"/>
              <a:t>behavior </a:t>
            </a:r>
          </a:p>
          <a:p>
            <a:pPr lvl="1">
              <a:buFont charset="2" panose="05000000000000000000" pitchFamily="2" typeface="Wingdings"/>
              <a:buChar char="§"/>
            </a:pPr>
            <a:r>
              <a:rPr dirty="0" lang="en-US" smtClean="0" sz="2200"/>
              <a:t>pediatric primary care utilization / medical home</a:t>
            </a:r>
            <a:endParaRPr dirty="0" lang="en-US"/>
          </a:p>
          <a:p>
            <a:pPr lvl="1">
              <a:buFont typeface="Wingdings"/>
              <a:buChar char="§"/>
            </a:pPr>
          </a:p>
          <a:p>
            <a:pPr lvl="1">
              <a:buFont typeface="Wingdings"/>
              <a:buChar char="§"/>
            </a:pPr>
            <a:r>
              <a:rPr sz="2200"/>
              <a:t>The term health literacy has been around since the 1970s. And refers to the ability to complete tasks like access, understanding, and interpreting, health information</a:t>
            </a:r>
          </a:p>
          <a:p>
            <a:pPr lvl="1">
              <a:buFont typeface="Wingdings"/>
              <a:buChar char="§"/>
            </a:pPr>
            <a:r>
              <a:rPr sz="2200"/>
              <a:t>with both literacy and numeracy skills:  </a:t>
            </a:r>
          </a:p>
          <a:p>
            <a:pPr lvl="1">
              <a:buFont typeface="Wingdings"/>
              <a:buChar char="§"/>
            </a:pPr>
            <a:r>
              <a:rPr sz="2200"/>
              <a:t>“wording on, medication bottles, food labels, appointment slips, discharge instructions, informed consent documents, medical forms, insurance applications, medical bills, and health education materials”, (Hersh et al., 2015). </a:t>
            </a:r>
          </a:p>
          <a:p>
            <a:pPr lvl="1">
              <a:buFont typeface="Wingdings"/>
              <a:buChar char="§"/>
            </a:pPr>
            <a:r>
              <a:rPr sz="2200"/>
              <a:t/>
            </a:r>
          </a:p>
          <a:p>
            <a:pPr lvl="1">
              <a:buFont typeface="Wingdings"/>
              <a:buChar char="§"/>
            </a:pPr>
            <a:r>
              <a:rPr sz="2200"/>
              <a:t/>
            </a:r>
          </a:p>
          <a:p>
            <a:pPr lvl="1">
              <a:buFont typeface="Wingdings"/>
              <a:buChar char="§"/>
            </a:pPr>
            <a:r>
              <a:rPr sz="2200"/>
              <a:t/>
            </a:r>
          </a:p>
          <a:p>
            <a:pPr lvl="1">
              <a:buFont typeface="Wingdings"/>
              <a:buChar char="§"/>
            </a:pPr>
            <a:r>
              <a:rPr sz="2200"/>
              <a:t>Then, in 2004, a report from the Institute of Medicine titled Health Literacy: A Prescription to End Confusion was published and stated that people with lower health literacy were associated with overuse of costly emergency room visits.</a:t>
            </a:r>
          </a:p>
          <a:p>
            <a:pPr lvl="1">
              <a:buFont typeface="Wingdings"/>
              <a:buChar char="§"/>
            </a:pPr>
            <a:r>
              <a:rPr sz="2200"/>
              <a:t/>
            </a:r>
          </a:p>
          <a:p>
            <a:pPr lvl="1">
              <a:buFont typeface="Wingdings"/>
              <a:buChar char="§"/>
            </a:pPr>
            <a:r>
              <a:rPr sz="2200"/>
              <a:t/>
            </a:r>
          </a:p>
          <a:p>
            <a:pPr lvl="1">
              <a:buFont typeface="Wingdings"/>
              <a:buChar char="§"/>
            </a:pPr>
            <a:r>
              <a:rPr sz="2200"/>
              <a:t/>
            </a:r>
          </a:p>
          <a:p>
            <a:pPr lvl="1">
              <a:buFont typeface="Wingdings"/>
              <a:buChar char="§"/>
            </a:pPr>
            <a:r>
              <a:rPr sz="2200"/>
              <a:t>More recently, a study with Kansas Head Start found that this was true for preschool going parents.</a:t>
            </a:r>
          </a:p>
          <a:p>
            <a:pPr lvl="1">
              <a:buFont typeface="Wingdings"/>
              <a:buChar char="§"/>
            </a:pPr>
            <a:r>
              <a:rPr sz="2200"/>
              <a:t/>
            </a:r>
          </a:p>
          <a:p>
            <a:pPr lvl="1">
              <a:buFont typeface="Wingdings"/>
              <a:buChar char="§"/>
            </a:pPr>
            <a:r>
              <a:rPr sz="2200"/>
              <a:t/>
            </a:r>
          </a:p>
          <a:p>
            <a:pPr lvl="1">
              <a:buFont typeface="Wingdings"/>
              <a:buChar char="§"/>
            </a:pPr>
            <a:r>
              <a:rPr sz="2200"/>
              <a:t/>
            </a:r>
          </a:p>
          <a:p>
            <a:pPr lvl="1">
              <a:buFont typeface="Wingdings"/>
              <a:buChar char="§"/>
            </a:pPr>
            <a:r>
              <a:rPr sz="2200"/>
              <a:t>Presently, Approximately, 80 million,one third of U.S. adults have low health literacy</a:t>
            </a:r>
          </a:p>
          <a:p>
            <a:pPr lvl="1">
              <a:buFont typeface="Wingdings"/>
              <a:buChar char="§"/>
            </a:pPr>
            <a:r>
              <a:rPr sz="2200"/>
              <a:t/>
            </a:r>
          </a:p>
          <a:p>
            <a:pPr lvl="1">
              <a:buFont typeface="Wingdings"/>
              <a:buChar char="§"/>
            </a:pPr>
            <a:r>
              <a:rPr sz="2200"/>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821" y="331347"/>
            <a:ext cx="1213418" cy="1443542"/>
          </a:xfrm>
          <a:prstGeom prst="rect">
            <a:avLst/>
          </a:prstGeom>
        </p:spPr>
      </p:pic>
      <p:sp>
        <p:nvSpPr>
          <p:cNvPr id="6" name="TextBox 5"/>
          <p:cNvSpPr txBox="1"/>
          <p:nvPr/>
        </p:nvSpPr>
        <p:spPr>
          <a:xfrm>
            <a:off x="4762" y="6455330"/>
            <a:ext cx="1371600" cy="369332"/>
          </a:xfrm>
          <a:prstGeom prst="rect">
            <a:avLst/>
          </a:prstGeom>
          <a:noFill/>
        </p:spPr>
        <p:txBody>
          <a:bodyPr numCol="1" rtlCol="0" wrap="square">
            <a:spAutoFit/>
          </a:bodyPr>
          <a:lstStyle/>
          <a:p>
            <a:r>
              <a:rPr dirty="0" lang="en-US" smtClean="0"/>
              <a:t>Slide </a:t>
            </a:r>
            <a:r>
              <a:rPr dirty="0" lang="en-US"/>
              <a:t>3</a:t>
            </a:r>
            <a:r>
              <a:rPr dirty="0" lang="en-US" smtClean="0"/>
              <a:t> of 35</a:t>
            </a:r>
            <a:endParaRPr dirty="0" lang="en-US"/>
          </a:p>
        </p:txBody>
      </p:sp>
    </p:spTree>
    <p:extLst>
      <p:ext uri="{BB962C8B-B14F-4D97-AF65-F5344CB8AC3E}">
        <p14:creationId xmlns:p14="http://schemas.microsoft.com/office/powerpoint/2010/main" val="1748870964"/>
      </p:ext>
    </p:extLst>
  </p:cSld>
  <p:clrMapOvr>
    <a:masterClrMapping/>
  </p:clrMapOvr>
  <p:timing>
    <p:tnLst>
      <p:par>
        <p:cTn dur="indefinite" id="1" nodeType="tmRoot" restart="never"/>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267" y="3392849"/>
            <a:ext cx="8382000" cy="663580"/>
          </a:xfrm>
          <a:prstGeom prst="rect">
            <a:avLst/>
          </a:prstGeom>
        </p:spPr>
        <p:txBody>
          <a:bodyPr numCol="1" wrap="square">
            <a:spAutoFit/>
          </a:bodyPr>
          <a:lstStyle/>
          <a:p>
            <a:pPr indent="-285750" marL="285750">
              <a:lnSpc>
                <a:spcPct val="107000"/>
              </a:lnSpc>
              <a:spcAft>
                <a:spcPts val="800"/>
              </a:spcAft>
              <a:buFont charset="2" panose="05000000000000000000" pitchFamily="2" typeface="Wingdings"/>
              <a:buChar char="§"/>
            </a:pPr>
            <a:r>
              <a:rPr dirty="0" lang="en-US" smtClean="0">
                <a:latin charset="0" panose="020B0604020202020204" pitchFamily="34" typeface="Arial"/>
                <a:ea charset="0" panose="020F0502020204030204" pitchFamily="34" typeface="Calibri"/>
                <a:cs charset="0" panose="02020603050405020304" pitchFamily="18" typeface="Times New Roman"/>
              </a:rPr>
              <a:t>All races in both school types, perceived their primary care of high quality and would recommend their doctor to a friend. </a:t>
            </a:r>
          </a:p>
        </p:txBody>
      </p:sp>
      <p:sp>
        <p:nvSpPr>
          <p:cNvPr id="4" name="TextBox 3"/>
          <p:cNvSpPr txBox="1"/>
          <p:nvPr/>
        </p:nvSpPr>
        <p:spPr>
          <a:xfrm>
            <a:off x="4762" y="6455330"/>
            <a:ext cx="1519238" cy="369332"/>
          </a:xfrm>
          <a:prstGeom prst="rect">
            <a:avLst/>
          </a:prstGeom>
          <a:noFill/>
        </p:spPr>
        <p:txBody>
          <a:bodyPr numCol="1" rtlCol="0" wrap="square">
            <a:spAutoFit/>
          </a:bodyPr>
          <a:lstStyle/>
          <a:p>
            <a:r>
              <a:rPr dirty="0" lang="en-US" smtClean="0"/>
              <a:t>Slide 30 of 35</a:t>
            </a:r>
            <a:endParaRPr dirty="0" lang="en-US"/>
          </a:p>
        </p:txBody>
      </p:sp>
      <p:sp>
        <p:nvSpPr>
          <p:cNvPr id="2" name="TextBox 1"/>
          <p:cNvSpPr txBox="1"/>
          <p:nvPr/>
        </p:nvSpPr>
        <p:spPr>
          <a:xfrm>
            <a:off x="609600" y="1219200"/>
            <a:ext cx="8229600" cy="1200329"/>
          </a:xfrm>
          <a:prstGeom prst="rect">
            <a:avLst/>
          </a:prstGeom>
          <a:noFill/>
          <a:ln>
            <a:noFill/>
          </a:ln>
        </p:spPr>
        <p:txBody>
          <a:bodyPr numCol="1" rtlCol="0" wrap="square">
            <a:spAutoFit/>
          </a:bodyPr>
          <a:lstStyle/>
          <a:p>
            <a:r>
              <a:rPr dirty="0" lang="en-US" sz="2400"/>
              <a:t>2c. Is </a:t>
            </a:r>
            <a:r>
              <a:rPr b="1" dirty="0" i="1" lang="en-US" sz="2400"/>
              <a:t>perception of health care quality </a:t>
            </a:r>
            <a:r>
              <a:rPr dirty="0" lang="en-US" sz="2400"/>
              <a:t>associated with </a:t>
            </a:r>
          </a:p>
          <a:p>
            <a:r>
              <a:rPr dirty="0" lang="en-US" sz="2400"/>
              <a:t>      </a:t>
            </a:r>
            <a:r>
              <a:rPr b="1" dirty="0" i="1" lang="en-US" sz="2400"/>
              <a:t>parental health seeking behavior </a:t>
            </a:r>
            <a:r>
              <a:rPr dirty="0" lang="en-US" sz="2400"/>
              <a:t>among preschool</a:t>
            </a:r>
          </a:p>
          <a:p>
            <a:r>
              <a:rPr dirty="0" lang="en-US" sz="2400"/>
              <a:t>      attending families?</a:t>
            </a:r>
            <a:endParaRPr dirty="0" lang="en-US" sz="2400">
              <a:latin charset="0" panose="02020603050405020304" pitchFamily="18" typeface="Times New Roman"/>
              <a:ea charset="0" panose="02020603050405020304" pitchFamily="18" typeface="Times New Roman"/>
            </a:endParaRPr>
          </a:p>
        </p:txBody>
      </p:sp>
      <p:cxnSp>
        <p:nvCxnSpPr>
          <p:cNvPr id="6" name="Straight Connector 5"/>
          <p:cNvCxnSpPr/>
          <p:nvPr/>
        </p:nvCxnSpPr>
        <p:spPr>
          <a:xfrm flipV="1">
            <a:off x="533400" y="2868089"/>
            <a:ext cx="8305800" cy="275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777410"/>
      </p:ext>
    </p:extLst>
  </p:cSld>
  <p:clrMapOvr>
    <a:masterClrMapping/>
  </p:clrMapOvr>
  <p:timing>
    <p:tnLst>
      <p:par>
        <p:cTn dur="indefinite" id="1" nodeType="tmRoot" restart="never"/>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numCol="1"/>
          <a:lstStyle/>
          <a:p>
            <a:r>
              <a:rPr dirty="0" lang="en-US" smtClean="0"/>
              <a:t>Conclusions</a:t>
            </a:r>
            <a:endParaRPr dirty="0" lang="en-US"/>
          </a:p>
        </p:txBody>
      </p:sp>
      <p:sp>
        <p:nvSpPr>
          <p:cNvPr id="3" name="Content Placeholder 2"/>
          <p:cNvSpPr>
            <a:spLocks noGrp="1"/>
          </p:cNvSpPr>
          <p:nvPr>
            <p:ph idx="1"/>
          </p:nvPr>
        </p:nvSpPr>
        <p:spPr/>
        <p:txBody>
          <a:bodyPr numCol="1">
            <a:normAutofit/>
          </a:bodyPr>
          <a:lstStyle/>
          <a:p>
            <a:pPr indent="-457200" marL="457200">
              <a:buClrTx/>
              <a:buFont typeface="+mj-lt"/>
              <a:buAutoNum type="arabicPeriod"/>
            </a:pPr>
            <a:r>
              <a:rPr dirty="0" lang="en-US" smtClean="0"/>
              <a:t>More Support is needed for nutritional and functional health literacy, especially for Head Start parents who have less health books at home</a:t>
            </a:r>
          </a:p>
          <a:p>
            <a:pPr indent="-457200" marL="457200">
              <a:buClrTx/>
              <a:buFont typeface="+mj-lt"/>
              <a:buAutoNum type="arabicPeriod"/>
            </a:pPr>
            <a:r>
              <a:rPr dirty="0" lang="en-US" smtClean="0"/>
              <a:t>Although there is a good number of Non Head Start families getting to primary care, there is still room to improve.</a:t>
            </a:r>
          </a:p>
          <a:p>
            <a:pPr indent="-457200" marL="457200">
              <a:buClrTx/>
              <a:buFont typeface="+mj-lt"/>
              <a:buAutoNum type="arabicPeriod"/>
            </a:pPr>
            <a:r>
              <a:rPr dirty="0" lang="en-US" smtClean="0"/>
              <a:t>Continue to increase the rate of screenings and referrals because that is working to get to primary care</a:t>
            </a:r>
          </a:p>
          <a:p>
            <a:pPr indent="-457200" marL="457200">
              <a:buClrTx/>
              <a:buFont typeface="+mj-lt"/>
              <a:buAutoNum type="arabicPeriod"/>
            </a:pPr>
            <a:r>
              <a:rPr dirty="0" lang="en-US" smtClean="0">
                <a:ea charset="0" panose="020F0502020204030204" pitchFamily="34" typeface="Calibri"/>
                <a:cs charset="0" panose="02020603050405020304" pitchFamily="18" typeface="Times New Roman"/>
              </a:rPr>
              <a:t>There may be other reasons why primary care is not sought</a:t>
            </a:r>
          </a:p>
          <a:p>
            <a:pPr indent="-457200" marL="457200">
              <a:buClrTx/>
              <a:buFont typeface="+mj-lt"/>
              <a:buAutoNum type="arabicPeriod"/>
            </a:pPr>
            <a:endParaRPr dirty="0" lang="en-US"/>
          </a:p>
          <a:p>
            <a:pPr>
              <a:buFont charset="2" panose="05000000000000000000" pitchFamily="2" typeface="Wingdings"/>
              <a:buChar char="§"/>
            </a:pPr>
            <a:endParaRPr dirty="0" lang="en-US" smtClean="0"/>
          </a:p>
          <a:p>
            <a:pPr>
              <a:buFont charset="2" panose="05000000000000000000" pitchFamily="2" typeface="Wingdings"/>
              <a:buChar char="§"/>
            </a:pPr>
            <a:endParaRPr dirty="0" lang="en-US"/>
          </a:p>
          <a:p>
            <a:endParaRPr dirty="0" lang="en-US"/>
          </a:p>
          <a:p>
            <a:endParaRPr dirty="0" lang="en-US"/>
          </a:p>
        </p:txBody>
      </p:sp>
      <p:sp>
        <p:nvSpPr>
          <p:cNvPr id="5" name="TextBox 4"/>
          <p:cNvSpPr txBox="1"/>
          <p:nvPr/>
        </p:nvSpPr>
        <p:spPr>
          <a:xfrm>
            <a:off x="80962" y="6455330"/>
            <a:ext cx="1519238" cy="369332"/>
          </a:xfrm>
          <a:prstGeom prst="rect">
            <a:avLst/>
          </a:prstGeom>
          <a:noFill/>
        </p:spPr>
        <p:txBody>
          <a:bodyPr numCol="1" rtlCol="0" wrap="square">
            <a:spAutoFit/>
          </a:bodyPr>
          <a:lstStyle/>
          <a:p>
            <a:r>
              <a:rPr dirty="0" lang="en-US" smtClean="0"/>
              <a:t>Slide 31 of 35</a:t>
            </a:r>
            <a:endParaRPr dirty="0" lang="en-US"/>
          </a:p>
        </p:txBody>
      </p:sp>
    </p:spTree>
    <p:extLst>
      <p:ext uri="{BB962C8B-B14F-4D97-AF65-F5344CB8AC3E}">
        <p14:creationId xmlns:p14="http://schemas.microsoft.com/office/powerpoint/2010/main" val="3349369394"/>
      </p:ext>
    </p:extLst>
  </p:cSld>
  <p:clrMapOvr>
    <a:masterClrMapping/>
  </p:clrMapOvr>
  <p:timing>
    <p:tnLst>
      <p:par>
        <p:cTn dur="indefinite" id="1" nodeType="tmRoot" restart="never"/>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Policy Recommendations</a:t>
            </a:r>
            <a:endParaRPr dirty="0" lang="en-US"/>
          </a:p>
        </p:txBody>
      </p:sp>
      <p:sp>
        <p:nvSpPr>
          <p:cNvPr id="3" name="Content Placeholder 2"/>
          <p:cNvSpPr>
            <a:spLocks noGrp="1"/>
          </p:cNvSpPr>
          <p:nvPr>
            <p:ph idx="1"/>
          </p:nvPr>
        </p:nvSpPr>
        <p:spPr>
          <a:xfrm>
            <a:off x="609601" y="1845734"/>
            <a:ext cx="7757160" cy="4023360"/>
          </a:xfrm>
        </p:spPr>
        <p:txBody>
          <a:bodyPr numCol="1">
            <a:normAutofit/>
          </a:bodyPr>
          <a:lstStyle/>
          <a:p>
            <a:pPr>
              <a:buFont charset="2" panose="05000000000000000000" pitchFamily="2" typeface="Wingdings"/>
              <a:buChar char="§"/>
            </a:pPr>
            <a:endParaRPr dirty="0" lang="en-US" smtClean="0"/>
          </a:p>
          <a:p>
            <a:pPr indent="-457200" marL="457200">
              <a:buClrTx/>
              <a:buFont typeface="+mj-lt"/>
              <a:buAutoNum type="arabicPeriod"/>
            </a:pPr>
            <a:r>
              <a:rPr dirty="0" lang="en-US" smtClean="0"/>
              <a:t>Increase distribution of health/books promotion materials </a:t>
            </a:r>
          </a:p>
          <a:p>
            <a:pPr indent="-457200" marL="457200">
              <a:buClrTx/>
              <a:buFont typeface="+mj-lt"/>
              <a:buAutoNum type="arabicPeriod"/>
            </a:pPr>
            <a:r>
              <a:rPr dirty="0" lang="en-US" smtClean="0"/>
              <a:t>Increase health literacy support for how to read a nutritional facts label, at venues including:</a:t>
            </a:r>
          </a:p>
          <a:p>
            <a:pPr lvl="3">
              <a:buClrTx/>
              <a:buFont charset="2" panose="05000000000000000000" pitchFamily="2" typeface="Wingdings"/>
              <a:buChar char="§"/>
            </a:pPr>
            <a:r>
              <a:rPr dirty="0" lang="en-US" smtClean="0" sz="2000"/>
              <a:t>school, </a:t>
            </a:r>
          </a:p>
          <a:p>
            <a:pPr lvl="3">
              <a:buClrTx/>
              <a:buFont charset="2" panose="05000000000000000000" pitchFamily="2" typeface="Wingdings"/>
              <a:buChar char="§"/>
            </a:pPr>
            <a:r>
              <a:rPr dirty="0" lang="en-US" smtClean="0" sz="2000"/>
              <a:t>home (home visits), and </a:t>
            </a:r>
          </a:p>
          <a:p>
            <a:pPr lvl="3">
              <a:buClrTx/>
              <a:buFont charset="2" panose="05000000000000000000" pitchFamily="2" typeface="Wingdings"/>
              <a:buChar char="§"/>
            </a:pPr>
            <a:r>
              <a:rPr dirty="0" lang="en-US" smtClean="0" sz="2000"/>
              <a:t>primary care office visits.</a:t>
            </a:r>
          </a:p>
        </p:txBody>
      </p:sp>
      <p:sp>
        <p:nvSpPr>
          <p:cNvPr id="4" name="TextBox 3"/>
          <p:cNvSpPr txBox="1"/>
          <p:nvPr/>
        </p:nvSpPr>
        <p:spPr>
          <a:xfrm>
            <a:off x="80962" y="6455330"/>
            <a:ext cx="1519238" cy="369332"/>
          </a:xfrm>
          <a:prstGeom prst="rect">
            <a:avLst/>
          </a:prstGeom>
          <a:noFill/>
        </p:spPr>
        <p:txBody>
          <a:bodyPr numCol="1" rtlCol="0" wrap="square">
            <a:spAutoFit/>
          </a:bodyPr>
          <a:lstStyle/>
          <a:p>
            <a:r>
              <a:rPr dirty="0" lang="en-US"/>
              <a:t>Slide </a:t>
            </a:r>
            <a:r>
              <a:rPr dirty="0" lang="en-US" smtClean="0"/>
              <a:t>32 </a:t>
            </a:r>
            <a:r>
              <a:rPr dirty="0" lang="en-US"/>
              <a:t>of </a:t>
            </a:r>
            <a:r>
              <a:rPr dirty="0" lang="en-US" smtClean="0"/>
              <a:t>35</a:t>
            </a:r>
            <a:endParaRPr dirty="0" lang="en-US"/>
          </a:p>
        </p:txBody>
      </p:sp>
    </p:spTree>
    <p:extLst>
      <p:ext uri="{BB962C8B-B14F-4D97-AF65-F5344CB8AC3E}">
        <p14:creationId xmlns:p14="http://schemas.microsoft.com/office/powerpoint/2010/main" val="1164159044"/>
      </p:ext>
    </p:extLst>
  </p:cSld>
  <p:clrMapOvr>
    <a:masterClrMapping/>
  </p:clrMapOvr>
  <p:timing>
    <p:tnLst>
      <p:par>
        <p:cTn dur="indefinite" id="1" nodeType="tmRoot" restart="never"/>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13596"/>
          </a:xfrm>
        </p:spPr>
        <p:txBody>
          <a:bodyPr numCol="1"/>
          <a:lstStyle/>
          <a:p>
            <a:r>
              <a:rPr dirty="0" lang="en-US" smtClean="0"/>
              <a:t>Policy Recommendations</a:t>
            </a:r>
            <a:endParaRPr dirty="0" lang="en-US"/>
          </a:p>
        </p:txBody>
      </p:sp>
      <p:sp>
        <p:nvSpPr>
          <p:cNvPr id="3" name="Content Placeholder 2"/>
          <p:cNvSpPr>
            <a:spLocks noGrp="1"/>
          </p:cNvSpPr>
          <p:nvPr>
            <p:ph idx="1"/>
          </p:nvPr>
        </p:nvSpPr>
        <p:spPr/>
        <p:txBody>
          <a:bodyPr numCol="1"/>
          <a:lstStyle/>
          <a:p>
            <a:pPr indent="-457200" marL="457200">
              <a:buClrTx/>
              <a:buFont typeface="+mj-lt"/>
              <a:buAutoNum startAt="3" type="arabicPeriod"/>
            </a:pPr>
            <a:r>
              <a:rPr dirty="0" lang="en-US"/>
              <a:t>Increase parent education support to all parents, especially </a:t>
            </a:r>
            <a:r>
              <a:rPr dirty="0" lang="en-US" smtClean="0"/>
              <a:t>minority parents </a:t>
            </a:r>
            <a:r>
              <a:rPr dirty="0" lang="en-US"/>
              <a:t>regarding medical </a:t>
            </a:r>
            <a:r>
              <a:rPr dirty="0" lang="en-US" smtClean="0"/>
              <a:t>jargon/functional health literacy </a:t>
            </a:r>
          </a:p>
          <a:p>
            <a:pPr indent="-457200" marL="457200">
              <a:buClrTx/>
              <a:buFont typeface="+mj-lt"/>
              <a:buAutoNum startAt="3" type="arabicPeriod"/>
            </a:pPr>
            <a:r>
              <a:rPr dirty="0" lang="en-US" smtClean="0"/>
              <a:t>Continue </a:t>
            </a:r>
            <a:r>
              <a:rPr dirty="0" lang="en-US"/>
              <a:t>a high level of health care referrals in order to get the same level of health seeking behavior, </a:t>
            </a:r>
            <a:endParaRPr dirty="0" lang="en-US" smtClean="0"/>
          </a:p>
          <a:p>
            <a:pPr indent="-285750" lvl="1" marL="578358">
              <a:buClrTx/>
              <a:buFont charset="2" panose="05000000000000000000" pitchFamily="2" typeface="Wingdings"/>
              <a:buChar char="§"/>
            </a:pPr>
            <a:r>
              <a:rPr dirty="0" lang="en-US" smtClean="0"/>
              <a:t>especially for minority families who </a:t>
            </a:r>
            <a:r>
              <a:rPr dirty="0" lang="en-US"/>
              <a:t>may have different cultural notions </a:t>
            </a:r>
            <a:r>
              <a:rPr dirty="0" lang="en-US" smtClean="0"/>
              <a:t>about whether or not to go to primary care versus the emergency room.</a:t>
            </a:r>
            <a:endParaRPr dirty="0" lang="en-US"/>
          </a:p>
        </p:txBody>
      </p:sp>
      <p:sp>
        <p:nvSpPr>
          <p:cNvPr id="4" name="TextBox 3"/>
          <p:cNvSpPr txBox="1"/>
          <p:nvPr/>
        </p:nvSpPr>
        <p:spPr>
          <a:xfrm>
            <a:off x="63341" y="6474936"/>
            <a:ext cx="1519238" cy="369332"/>
          </a:xfrm>
          <a:prstGeom prst="rect">
            <a:avLst/>
          </a:prstGeom>
          <a:noFill/>
        </p:spPr>
        <p:txBody>
          <a:bodyPr numCol="1" rtlCol="0" wrap="square">
            <a:spAutoFit/>
          </a:bodyPr>
          <a:lstStyle/>
          <a:p>
            <a:r>
              <a:rPr dirty="0" lang="en-US" smtClean="0"/>
              <a:t>Slide 33 of 35</a:t>
            </a:r>
            <a:endParaRPr dirty="0" lang="en-US"/>
          </a:p>
        </p:txBody>
      </p:sp>
    </p:spTree>
    <p:extLst>
      <p:ext uri="{BB962C8B-B14F-4D97-AF65-F5344CB8AC3E}">
        <p14:creationId xmlns:p14="http://schemas.microsoft.com/office/powerpoint/2010/main" val="1016662447"/>
      </p:ext>
    </p:extLst>
  </p:cSld>
  <p:clrMapOvr>
    <a:masterClrMapping/>
  </p:clrMapOvr>
  <p:timing>
    <p:tnLst>
      <p:par>
        <p:cTn dur="indefinite" id="1" nodeType="tmRoot" restart="never"/>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numCol="1">
            <a:normAutofit/>
          </a:bodyPr>
          <a:lstStyle/>
          <a:p>
            <a:r>
              <a:rPr dirty="0" lang="en-US" smtClean="0"/>
              <a:t>Future Research</a:t>
            </a:r>
            <a:endParaRPr dirty="0" lang="en-US"/>
          </a:p>
        </p:txBody>
      </p:sp>
      <p:sp>
        <p:nvSpPr>
          <p:cNvPr id="3" name="Content Placeholder 2"/>
          <p:cNvSpPr>
            <a:spLocks noGrp="1"/>
          </p:cNvSpPr>
          <p:nvPr>
            <p:ph idx="1"/>
          </p:nvPr>
        </p:nvSpPr>
        <p:spPr>
          <a:xfrm>
            <a:off x="528319" y="1870045"/>
            <a:ext cx="7838441" cy="4225955"/>
          </a:xfrm>
        </p:spPr>
        <p:txBody>
          <a:bodyPr numCol="1">
            <a:noAutofit/>
          </a:bodyPr>
          <a:lstStyle/>
          <a:p>
            <a:pPr indent="0" marL="0">
              <a:buNone/>
            </a:pPr>
            <a:r>
              <a:rPr dirty="0" lang="en-US" smtClean="0"/>
              <a:t> 1) Increase Enrollment in a high quality preschools</a:t>
            </a:r>
          </a:p>
          <a:p>
            <a:pPr lvl="1">
              <a:buFont charset="2" panose="05000000000000000000" pitchFamily="2" typeface="Wingdings"/>
              <a:buChar char="§"/>
            </a:pPr>
            <a:r>
              <a:rPr dirty="0" lang="en-US" smtClean="0" sz="2000"/>
              <a:t>family systems approach to comprehensive services</a:t>
            </a:r>
          </a:p>
          <a:p>
            <a:pPr lvl="1">
              <a:buFont charset="2" panose="05000000000000000000" pitchFamily="2" typeface="Wingdings"/>
              <a:buChar char="§"/>
            </a:pPr>
            <a:r>
              <a:rPr dirty="0" lang="en-US" smtClean="0" sz="2000"/>
              <a:t>developmental screenings, parent education, referrals</a:t>
            </a:r>
            <a:endParaRPr dirty="0" lang="en-US" sz="2000"/>
          </a:p>
          <a:p>
            <a:pPr indent="0" marL="0">
              <a:buNone/>
            </a:pPr>
            <a:r>
              <a:rPr dirty="0" lang="en-US" smtClean="0"/>
              <a:t> 2) Apply Interventions: Increase Preschool Parents’ Health Literacy for both nutrition and general medical instructions.</a:t>
            </a:r>
          </a:p>
          <a:p>
            <a:pPr lvl="1">
              <a:buFont charset="2" panose="05000000000000000000" pitchFamily="2" typeface="Wingdings"/>
              <a:buChar char="§"/>
            </a:pPr>
            <a:r>
              <a:rPr dirty="0" lang="en-US" smtClean="0" sz="2000"/>
              <a:t>Prepare families better by assessing and HL </a:t>
            </a:r>
          </a:p>
          <a:p>
            <a:pPr lvl="1">
              <a:buFont charset="2" panose="05000000000000000000" pitchFamily="2" typeface="Wingdings"/>
              <a:buChar char="§"/>
            </a:pPr>
            <a:r>
              <a:rPr dirty="0" lang="en-US" smtClean="0" sz="2000"/>
              <a:t>(offer assessment in preferred language)</a:t>
            </a:r>
          </a:p>
          <a:p>
            <a:pPr lvl="1">
              <a:buFont charset="2" panose="05000000000000000000" pitchFamily="2" typeface="Wingdings"/>
              <a:buChar char="§"/>
            </a:pPr>
            <a:r>
              <a:rPr dirty="0" lang="en-US" smtClean="0" sz="2000"/>
              <a:t>and offer related parent education</a:t>
            </a:r>
          </a:p>
          <a:p>
            <a:pPr indent="0" marL="0">
              <a:buNone/>
            </a:pPr>
            <a:r>
              <a:rPr dirty="0" lang="en-US" smtClean="0"/>
              <a:t> 3) Increase Health Seeking Behavior for Pediatric Primary Care/Medical Home, through preschool referrals, especially for minority families</a:t>
            </a:r>
            <a:endParaRPr dirty="0" lang="en-US"/>
          </a:p>
          <a:p>
            <a:pPr lvl="1">
              <a:buFont charset="2" panose="05000000000000000000" pitchFamily="2" typeface="Wingdings"/>
              <a:buChar char="§"/>
            </a:pPr>
            <a:r>
              <a:rPr dirty="0" lang="en-US" smtClean="0" sz="2000"/>
              <a:t>Specialty care weight management programs may be needed for all income groups – supply/demand should be evaluated in three counties in Delaware</a:t>
            </a:r>
          </a:p>
        </p:txBody>
      </p:sp>
      <p:sp>
        <p:nvSpPr>
          <p:cNvPr id="4" name="TextBox 3"/>
          <p:cNvSpPr txBox="1"/>
          <p:nvPr/>
        </p:nvSpPr>
        <p:spPr>
          <a:xfrm>
            <a:off x="76200" y="6455330"/>
            <a:ext cx="1676400" cy="369332"/>
          </a:xfrm>
          <a:prstGeom prst="rect">
            <a:avLst/>
          </a:prstGeom>
          <a:noFill/>
        </p:spPr>
        <p:txBody>
          <a:bodyPr numCol="1" rtlCol="0" wrap="square">
            <a:spAutoFit/>
          </a:bodyPr>
          <a:lstStyle/>
          <a:p>
            <a:r>
              <a:rPr dirty="0" lang="en-US" smtClean="0"/>
              <a:t>Slide 34 of 35</a:t>
            </a:r>
            <a:endParaRPr dirty="0"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512" y="286605"/>
            <a:ext cx="1735289" cy="1549573"/>
          </a:xfrm>
          <a:prstGeom prst="rect">
            <a:avLst/>
          </a:prstGeom>
        </p:spPr>
      </p:pic>
    </p:spTree>
    <p:extLst>
      <p:ext uri="{BB962C8B-B14F-4D97-AF65-F5344CB8AC3E}">
        <p14:creationId xmlns:p14="http://schemas.microsoft.com/office/powerpoint/2010/main" val="3190122278"/>
      </p:ext>
    </p:extLst>
  </p:cSld>
  <p:clrMapOvr>
    <a:masterClrMapping/>
  </p:clrMapOvr>
  <p:timing>
    <p:tnLst>
      <p:par>
        <p:cTn dur="indefinite" id="1" nodeType="tmRoot" restart="never"/>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3143" y="1143000"/>
            <a:ext cx="7391400" cy="2800767"/>
          </a:xfrm>
          <a:prstGeom prst="rect">
            <a:avLst/>
          </a:prstGeom>
          <a:noFill/>
          <a:ln>
            <a:solidFill>
              <a:srgbClr val="0070C0"/>
            </a:solidFill>
          </a:ln>
        </p:spPr>
        <p:txBody>
          <a:bodyPr numCol="1" rtlCol="0" wrap="square">
            <a:spAutoFit/>
          </a:bodyPr>
          <a:lstStyle/>
          <a:p>
            <a:pPr algn="ctr"/>
            <a:endParaRPr dirty="0" lang="en-US" smtClean="0" sz="4400"/>
          </a:p>
          <a:p>
            <a:pPr algn="ctr"/>
            <a:r>
              <a:rPr dirty="0" lang="en-US" smtClean="0" sz="4400"/>
              <a:t>Thank you!</a:t>
            </a:r>
          </a:p>
          <a:p>
            <a:pPr algn="ctr"/>
            <a:r>
              <a:rPr dirty="0" lang="en-US" smtClean="0" sz="4400"/>
              <a:t>-------------------------------</a:t>
            </a:r>
          </a:p>
          <a:p>
            <a:pPr algn="ctr"/>
            <a:r>
              <a:rPr dirty="0" lang="en-US" smtClean="0" sz="4400"/>
              <a:t>Questions?</a:t>
            </a:r>
            <a:endParaRPr dirty="0" lang="en-US" sz="4400"/>
          </a:p>
        </p:txBody>
      </p:sp>
      <p:sp>
        <p:nvSpPr>
          <p:cNvPr id="3" name="TextBox 2"/>
          <p:cNvSpPr txBox="1"/>
          <p:nvPr/>
        </p:nvSpPr>
        <p:spPr>
          <a:xfrm>
            <a:off x="79633" y="6470065"/>
            <a:ext cx="1727021" cy="369332"/>
          </a:xfrm>
          <a:prstGeom prst="rect">
            <a:avLst/>
          </a:prstGeom>
          <a:noFill/>
        </p:spPr>
        <p:txBody>
          <a:bodyPr numCol="1" rtlCol="0" wrap="square">
            <a:spAutoFit/>
          </a:bodyPr>
          <a:lstStyle/>
          <a:p>
            <a:r>
              <a:rPr dirty="0" lang="en-US" smtClean="0"/>
              <a:t>Slide 35 of 35</a:t>
            </a:r>
            <a:endParaRPr dirty="0" lang="en-US"/>
          </a:p>
        </p:txBody>
      </p:sp>
      <p:sp>
        <p:nvSpPr>
          <p:cNvPr id="4" name="TextBox 3"/>
          <p:cNvSpPr txBox="1"/>
          <p:nvPr/>
        </p:nvSpPr>
        <p:spPr>
          <a:xfrm>
            <a:off x="1600200" y="4298975"/>
            <a:ext cx="6270546" cy="1815882"/>
          </a:xfrm>
          <a:prstGeom prst="rect">
            <a:avLst/>
          </a:prstGeom>
          <a:noFill/>
        </p:spPr>
        <p:txBody>
          <a:bodyPr numCol="1" rtlCol="0" wrap="square">
            <a:spAutoFit/>
          </a:bodyPr>
          <a:lstStyle/>
          <a:p>
            <a:pPr algn="ctr"/>
            <a:r>
              <a:rPr dirty="0" lang="en-US" smtClean="0" sz="2800"/>
              <a:t>Contact information for </a:t>
            </a:r>
            <a:r>
              <a:rPr dirty="0" err="1" lang="en-US" smtClean="0" sz="2800"/>
              <a:t>Pialee</a:t>
            </a:r>
            <a:r>
              <a:rPr dirty="0" lang="en-US" smtClean="0" sz="2800"/>
              <a:t> Roy, Ph.D.</a:t>
            </a:r>
          </a:p>
          <a:p>
            <a:pPr algn="ctr"/>
            <a:r>
              <a:rPr sz="2800"/>
              <a:t>Email: padmasherni@gmail.com</a:t>
            </a:r>
          </a:p>
          <a:p>
            <a:pPr algn="ctr"/>
          </a:p>
          <a:p>
            <a:pPr algn="ctr"/>
          </a:p>
        </p:txBody>
      </p:sp>
    </p:spTree>
    <p:extLst>
      <p:ext uri="{BB962C8B-B14F-4D97-AF65-F5344CB8AC3E}">
        <p14:creationId xmlns:p14="http://schemas.microsoft.com/office/powerpoint/2010/main" val="807874207"/>
      </p:ext>
    </p:extLst>
  </p:cSld>
  <p:clrMapOvr>
    <a:masterClrMapping/>
  </p:clrMapOvr>
  <p:timing>
    <p:tnLst>
      <p:par>
        <p:cTn dur="indefinite" id="1" nodeType="tmRoot" restart="never"/>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371418"/>
            <a:ext cx="7543800" cy="1127761"/>
          </a:xfrm>
        </p:spPr>
        <p:txBody>
          <a:bodyPr numCol="1"/>
          <a:lstStyle/>
          <a:p>
            <a:r>
              <a:rPr dirty="0" lang="en-US" smtClean="0"/>
              <a:t>Societal Problem</a:t>
            </a:r>
            <a:endParaRPr dirty="0" lang="en-US"/>
          </a:p>
        </p:txBody>
      </p:sp>
      <p:sp>
        <p:nvSpPr>
          <p:cNvPr id="3" name="Content Placeholder 2"/>
          <p:cNvSpPr>
            <a:spLocks noGrp="1"/>
          </p:cNvSpPr>
          <p:nvPr>
            <p:ph idx="1"/>
          </p:nvPr>
        </p:nvSpPr>
        <p:spPr>
          <a:xfrm>
            <a:off x="457200" y="1944914"/>
            <a:ext cx="8381999" cy="4227285"/>
          </a:xfrm>
        </p:spPr>
        <p:txBody>
          <a:bodyPr numCol="1">
            <a:normAutofit fontScale="77500" lnSpcReduction="20000"/>
          </a:bodyPr>
          <a:lstStyle/>
          <a:p>
            <a:pPr>
              <a:buFont typeface="Wingdings"/>
              <a:buChar char="§"/>
            </a:pPr>
            <a:r>
              <a:rPr b="1" sz="2800"/>
              <a:t>The chance of a positive trajectory of success is challenging for children from low income families, who live in impoverished environments.</a:t>
            </a:r>
          </a:p>
          <a:p>
            <a:pPr>
              <a:buFont typeface="Wingdings"/>
              <a:buChar char="§"/>
            </a:pPr>
            <a:r>
              <a:rPr b="1" sz="2800"/>
              <a:t/>
            </a:r>
          </a:p>
          <a:p>
            <a:pPr>
              <a:buFont charset="2" panose="05000000000000000000" pitchFamily="2" typeface="Wingdings"/>
              <a:buChar char="§"/>
            </a:pPr>
            <a:r>
              <a:rPr b="1" dirty="0" lang="en-US" smtClean="0" sz="2800"/>
              <a:t>Health </a:t>
            </a:r>
            <a:r>
              <a:rPr b="1" dirty="0" lang="en-US" sz="2800"/>
              <a:t>status of </a:t>
            </a:r>
            <a:r>
              <a:rPr b="1" dirty="0" lang="en-US" smtClean="0" sz="2800"/>
              <a:t>Low </a:t>
            </a:r>
            <a:r>
              <a:rPr b="1" dirty="0" lang="en-US" sz="2800"/>
              <a:t>I</a:t>
            </a:r>
            <a:r>
              <a:rPr b="1" dirty="0" lang="en-US" smtClean="0" sz="2800"/>
              <a:t>ncome Families = ($24,600 per family of four)</a:t>
            </a:r>
          </a:p>
          <a:p>
            <a:pPr>
              <a:buFont charset="2" panose="05000000000000000000" pitchFamily="2" typeface="Wingdings"/>
              <a:buChar char="§"/>
            </a:pPr>
            <a:r>
              <a:rPr dirty="0" lang="en-US" smtClean="0" sz="2800"/>
              <a:t>40% of all children in Delaware </a:t>
            </a:r>
          </a:p>
          <a:p>
            <a:pPr>
              <a:buFont charset="2" panose="05000000000000000000" pitchFamily="2" typeface="Wingdings"/>
              <a:buChar char="§"/>
            </a:pPr>
            <a:r>
              <a:rPr dirty="0" lang="en-US" smtClean="0" sz="2800"/>
              <a:t>22</a:t>
            </a:r>
            <a:r>
              <a:rPr dirty="0" lang="en-US" sz="2800"/>
              <a:t>% of children </a:t>
            </a:r>
            <a:r>
              <a:rPr dirty="0" lang="en-US" smtClean="0" sz="2800"/>
              <a:t>in Delaware, age </a:t>
            </a:r>
            <a:r>
              <a:rPr dirty="0" lang="en-US" sz="2800"/>
              <a:t>5 or </a:t>
            </a:r>
            <a:r>
              <a:rPr dirty="0" lang="en-US" smtClean="0" sz="2800"/>
              <a:t>below</a:t>
            </a:r>
          </a:p>
          <a:p>
            <a:pPr>
              <a:buFont charset="2" panose="05000000000000000000" pitchFamily="2" typeface="Wingdings"/>
              <a:buChar char="§"/>
            </a:pPr>
            <a:r>
              <a:rPr dirty="0" lang="en-US" smtClean="0" sz="2800"/>
              <a:t>6400=Wilmington, 4063=New Castle, 1347=Newark, 298=Hockessin</a:t>
            </a:r>
            <a:endParaRPr dirty="0" lang="en-US" sz="2800"/>
          </a:p>
          <a:p>
            <a:pPr indent="0" marL="0">
              <a:buNone/>
            </a:pPr>
            <a:r>
              <a:rPr dirty="0" lang="en-US" sz="2800"/>
              <a:t> </a:t>
            </a:r>
            <a:r>
              <a:rPr dirty="0" lang="en-US" smtClean="0" sz="2800"/>
              <a:t> (socioeconomic determinants of health)…</a:t>
            </a:r>
          </a:p>
          <a:p>
            <a:pPr lvl="1">
              <a:buFont charset="2" panose="05000000000000000000" pitchFamily="2" typeface="Wingdings"/>
              <a:buChar char="§"/>
            </a:pPr>
            <a:r>
              <a:rPr dirty="0" lang="en-US" smtClean="0" sz="2600"/>
              <a:t>Lower educational attainment/ </a:t>
            </a:r>
            <a:r>
              <a:rPr dirty="0" lang="en-US" smtClean="0" sz="2600" u="sng"/>
              <a:t>Lower health literacy</a:t>
            </a:r>
          </a:p>
          <a:p>
            <a:pPr lvl="1">
              <a:buFont charset="2" panose="05000000000000000000" pitchFamily="2" typeface="Wingdings"/>
              <a:buChar char="§"/>
            </a:pPr>
            <a:r>
              <a:rPr dirty="0" lang="en-US" smtClean="0" sz="2600"/>
              <a:t>Living </a:t>
            </a:r>
            <a:r>
              <a:rPr dirty="0" lang="en-US" sz="2600"/>
              <a:t>in poor </a:t>
            </a:r>
            <a:r>
              <a:rPr dirty="0" lang="en-US" smtClean="0" sz="2600"/>
              <a:t>neighborhoods</a:t>
            </a:r>
          </a:p>
          <a:p>
            <a:pPr lvl="1">
              <a:buFont charset="2" panose="05000000000000000000" pitchFamily="2" typeface="Wingdings"/>
              <a:buChar char="§"/>
            </a:pPr>
            <a:r>
              <a:rPr dirty="0" lang="en-US" smtClean="0" sz="2600"/>
              <a:t>Poor nutrition and Lack of play </a:t>
            </a:r>
            <a:r>
              <a:rPr dirty="0" lang="en-US" sz="2600"/>
              <a:t>and physical </a:t>
            </a:r>
            <a:r>
              <a:rPr dirty="0" lang="en-US" smtClean="0" sz="2600"/>
              <a:t>activity</a:t>
            </a:r>
          </a:p>
          <a:p>
            <a:pPr lvl="1">
              <a:buFont charset="2" panose="05000000000000000000" pitchFamily="2" typeface="Wingdings"/>
              <a:buChar char="§"/>
            </a:pPr>
            <a:r>
              <a:rPr dirty="0" lang="en-US" sz="2600"/>
              <a:t>food insecurity, malnutrition or </a:t>
            </a:r>
            <a:r>
              <a:rPr dirty="0" lang="en-US" smtClean="0" sz="2600" u="sng"/>
              <a:t>obesity</a:t>
            </a:r>
            <a:r>
              <a:rPr dirty="0" lang="en-US" smtClean="0" sz="2600"/>
              <a:t> </a:t>
            </a:r>
          </a:p>
          <a:p>
            <a:pPr lvl="1">
              <a:buFont charset="2" panose="05000000000000000000" pitchFamily="2" typeface="Wingdings"/>
              <a:buChar char="§"/>
            </a:pPr>
            <a:endParaRPr dirty="0" lang="en-US" smtClean="0"/>
          </a:p>
          <a:p>
            <a:pPr>
              <a:buFont charset="2" panose="05000000000000000000" pitchFamily="2" typeface="Wingdings"/>
              <a:buChar char="§"/>
            </a:pPr>
            <a:endParaRPr dirty="0" lang="en-US"/>
          </a:p>
        </p:txBody>
      </p:sp>
      <p:pic>
        <p:nvPicPr>
          <p:cNvPr id="4" name="Picture 3"/>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5562600" y="79050"/>
            <a:ext cx="2000582" cy="1712498"/>
          </a:xfrm>
          <a:prstGeom prst="rect">
            <a:avLst/>
          </a:prstGeom>
        </p:spPr>
      </p:pic>
      <p:sp>
        <p:nvSpPr>
          <p:cNvPr id="6" name="TextBox 5"/>
          <p:cNvSpPr txBox="1"/>
          <p:nvPr/>
        </p:nvSpPr>
        <p:spPr>
          <a:xfrm>
            <a:off x="4762" y="6455330"/>
            <a:ext cx="1371600" cy="369332"/>
          </a:xfrm>
          <a:prstGeom prst="rect">
            <a:avLst/>
          </a:prstGeom>
          <a:noFill/>
        </p:spPr>
        <p:txBody>
          <a:bodyPr numCol="1" rtlCol="0" wrap="square">
            <a:spAutoFit/>
          </a:bodyPr>
          <a:lstStyle/>
          <a:p>
            <a:r>
              <a:rPr dirty="0" lang="en-US" smtClean="0"/>
              <a:t>Slide 4 of 35</a:t>
            </a:r>
            <a:endParaRPr dirty="0" lang="en-US"/>
          </a:p>
        </p:txBody>
      </p:sp>
    </p:spTree>
    <p:extLst>
      <p:ext uri="{BB962C8B-B14F-4D97-AF65-F5344CB8AC3E}">
        <p14:creationId xmlns:p14="http://schemas.microsoft.com/office/powerpoint/2010/main" val="1031745574"/>
      </p:ext>
    </p:extLst>
  </p:cSld>
  <p:clrMapOvr>
    <a:masterClrMapping/>
  </p:clrMapOvr>
  <p:timing>
    <p:tnLst>
      <p:par>
        <p:cTn dur="indefinite" id="1" nodeType="tmRoot" restart="never"/>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numCol="1">
            <a:normAutofit fontScale="90000"/>
          </a:bodyPr>
          <a:lstStyle/>
          <a:p>
            <a:r>
              <a:rPr dirty="0" lang="en-US" smtClean="0"/>
              <a:t>Why are health disparities occurring in DE preschools?</a:t>
            </a:r>
            <a:endParaRPr dirty="0" lang="en-US"/>
          </a:p>
        </p:txBody>
      </p:sp>
      <p:sp>
        <p:nvSpPr>
          <p:cNvPr id="3" name="Content Placeholder 2"/>
          <p:cNvSpPr>
            <a:spLocks noGrp="1"/>
          </p:cNvSpPr>
          <p:nvPr>
            <p:ph idx="1"/>
          </p:nvPr>
        </p:nvSpPr>
        <p:spPr/>
        <p:txBody>
          <a:bodyPr numCol="1">
            <a:normAutofit fontScale="92500" lnSpcReduction="10000"/>
          </a:bodyPr>
          <a:lstStyle/>
          <a:p>
            <a:endParaRPr dirty="0" lang="en-US" smtClean="0"/>
          </a:p>
          <a:p>
            <a:pPr>
              <a:buFont charset="2" panose="05000000000000000000" pitchFamily="2" typeface="Wingdings"/>
              <a:buChar char="§"/>
            </a:pPr>
            <a:r>
              <a:rPr dirty="0" lang="en-US" smtClean="0"/>
              <a:t>Background Story: According to data found by Child and Adolescent Health Measurement Initiative, National Survey of Children’s Health, Data Resource Center for Child and Adolescent Health, 2016, and Delaware Department of Education, the state ranked last on the completion of developmental screenings in 2007 and then only 26th in 2012.</a:t>
            </a:r>
          </a:p>
          <a:p>
            <a:pPr>
              <a:buFont charset="2" panose="05000000000000000000" pitchFamily="2" typeface="Wingdings"/>
              <a:buChar char="§"/>
            </a:pPr>
            <a:r>
              <a:rPr dirty="0" lang="en-US" smtClean="0"/>
              <a:t>DE QRIS:  Delaware Quality Rating Improvement System</a:t>
            </a:r>
          </a:p>
          <a:p>
            <a:pPr indent="0" marL="0">
              <a:buNone/>
            </a:pPr>
            <a:r>
              <a:rPr dirty="0" lang="en-US" smtClean="0"/>
              <a:t>478 participating preschools</a:t>
            </a:r>
          </a:p>
          <a:p>
            <a:pPr indent="0" marL="0">
              <a:buNone/>
            </a:pPr>
            <a:r>
              <a:rPr dirty="0" lang="en-US" smtClean="0"/>
              <a:t>44% or 205 = 5 stars</a:t>
            </a:r>
          </a:p>
          <a:p>
            <a:pPr indent="0" marL="0">
              <a:buNone/>
            </a:pPr>
            <a:r>
              <a:rPr dirty="0" lang="en-US" smtClean="0"/>
              <a:t>20% or 99 = 4 stars</a:t>
            </a:r>
          </a:p>
          <a:p>
            <a:pPr indent="0" marL="0">
              <a:buNone/>
            </a:pPr>
            <a:r>
              <a:rPr dirty="0" lang="en-US" smtClean="0"/>
              <a:t>17% or 77 = 3 stars</a:t>
            </a:r>
          </a:p>
          <a:p>
            <a:pPr indent="0" marL="0">
              <a:buNone/>
            </a:pPr>
            <a:r>
              <a:rPr dirty="0" lang="en-US" smtClean="0"/>
              <a:t>15% or 72 = 2 stars</a:t>
            </a:r>
          </a:p>
          <a:p>
            <a:pPr indent="0" marL="0">
              <a:buNone/>
            </a:pPr>
            <a:r>
              <a:rPr dirty="0" lang="en-US" smtClean="0"/>
              <a:t>20% or 20 = starting with stars</a:t>
            </a:r>
            <a:endParaRPr dirty="0" lang="en-US"/>
          </a:p>
        </p:txBody>
      </p:sp>
      <p:sp>
        <p:nvSpPr>
          <p:cNvPr id="4" name="TextBox 3"/>
          <p:cNvSpPr txBox="1"/>
          <p:nvPr/>
        </p:nvSpPr>
        <p:spPr>
          <a:xfrm>
            <a:off x="4762" y="6455330"/>
            <a:ext cx="1371600" cy="369332"/>
          </a:xfrm>
          <a:prstGeom prst="rect">
            <a:avLst/>
          </a:prstGeom>
          <a:noFill/>
        </p:spPr>
        <p:txBody>
          <a:bodyPr numCol="1" rtlCol="0" wrap="square">
            <a:spAutoFit/>
          </a:bodyPr>
          <a:lstStyle/>
          <a:p>
            <a:r>
              <a:rPr dirty="0" lang="en-US" smtClean="0"/>
              <a:t>Slide 5 of 35</a:t>
            </a:r>
            <a:endParaRPr dirty="0" lang="en-US"/>
          </a:p>
        </p:txBody>
      </p:sp>
    </p:spTree>
    <p:extLst>
      <p:ext uri="{BB962C8B-B14F-4D97-AF65-F5344CB8AC3E}">
        <p14:creationId xmlns:p14="http://schemas.microsoft.com/office/powerpoint/2010/main" val="1590553916"/>
      </p:ext>
    </p:extLst>
  </p:cSld>
  <p:clrMapOvr>
    <a:masterClrMapping/>
  </p:clrMapOvr>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13596"/>
          </a:xfrm>
        </p:spPr>
        <p:txBody>
          <a:bodyPr numCol="1"/>
          <a:lstStyle/>
          <a:p>
            <a:r>
              <a:rPr dirty="0" lang="en-US" smtClean="0"/>
              <a:t>Study Purpose</a:t>
            </a:r>
            <a:endParaRPr dirty="0" lang="en-US"/>
          </a:p>
        </p:txBody>
      </p:sp>
      <p:sp>
        <p:nvSpPr>
          <p:cNvPr id="3" name="Content Placeholder 2"/>
          <p:cNvSpPr>
            <a:spLocks noGrp="1"/>
          </p:cNvSpPr>
          <p:nvPr>
            <p:ph idx="1"/>
          </p:nvPr>
        </p:nvSpPr>
        <p:spPr>
          <a:xfrm>
            <a:off x="556260" y="1905000"/>
            <a:ext cx="8077200" cy="3581400"/>
          </a:xfrm>
        </p:spPr>
        <p:txBody>
          <a:bodyPr numCol="1">
            <a:normAutofit lnSpcReduction="10000"/>
          </a:bodyPr>
          <a:lstStyle/>
          <a:p>
            <a:pPr>
              <a:buFont charset="2" panose="05000000000000000000" pitchFamily="2" typeface="Wingdings"/>
              <a:buChar char="§"/>
            </a:pPr>
            <a:endParaRPr dirty="0" lang="en-US" smtClean="0"/>
          </a:p>
          <a:p>
            <a:pPr>
              <a:buFont charset="2" panose="05000000000000000000" pitchFamily="2" typeface="Wingdings"/>
              <a:buChar char="§"/>
            </a:pPr>
            <a:r>
              <a:rPr dirty="0" lang="en-US" smtClean="0" sz="2400"/>
              <a:t>To understand the </a:t>
            </a:r>
            <a:r>
              <a:rPr dirty="0" lang="en-US" sz="2400"/>
              <a:t>need </a:t>
            </a:r>
            <a:r>
              <a:rPr dirty="0" lang="en-US" smtClean="0" sz="2400"/>
              <a:t>for preschool interventions </a:t>
            </a:r>
          </a:p>
          <a:p>
            <a:pPr indent="0" marL="0">
              <a:buNone/>
            </a:pPr>
            <a:r>
              <a:rPr dirty="0" lang="en-US" sz="2400"/>
              <a:t> </a:t>
            </a:r>
            <a:r>
              <a:rPr dirty="0" lang="en-US" smtClean="0" sz="2400"/>
              <a:t>  and </a:t>
            </a:r>
            <a:r>
              <a:rPr dirty="0" lang="en-US" sz="2400"/>
              <a:t>family </a:t>
            </a:r>
            <a:r>
              <a:rPr dirty="0" lang="en-US" smtClean="0" sz="2400"/>
              <a:t>support</a:t>
            </a:r>
          </a:p>
          <a:p>
            <a:pPr lvl="1">
              <a:buFont charset="2" panose="05000000000000000000" pitchFamily="2" typeface="Wingdings"/>
              <a:buChar char="§"/>
            </a:pPr>
            <a:r>
              <a:rPr dirty="0" lang="en-US" smtClean="0" sz="2200"/>
              <a:t>for parental health literacy, pediatric primary care medical home </a:t>
            </a:r>
            <a:endParaRPr dirty="0" lang="en-US" sz="2200"/>
          </a:p>
          <a:p>
            <a:pPr lvl="1">
              <a:buFont charset="2" panose="05000000000000000000" pitchFamily="2" typeface="Wingdings"/>
              <a:buChar char="§"/>
            </a:pPr>
            <a:r>
              <a:rPr dirty="0" lang="en-US" smtClean="0" sz="2200"/>
              <a:t>especially for chronic illness management: childhood obesity</a:t>
            </a:r>
          </a:p>
          <a:p>
            <a:pPr>
              <a:buFont charset="2" panose="05000000000000000000" pitchFamily="2" typeface="Wingdings"/>
              <a:buChar char="§"/>
            </a:pPr>
            <a:r>
              <a:rPr dirty="0" lang="en-US" smtClean="0" sz="2400"/>
              <a:t>Reason:</a:t>
            </a:r>
          </a:p>
          <a:p>
            <a:pPr lvl="1">
              <a:buFont charset="2" panose="05000000000000000000" pitchFamily="2" typeface="Wingdings"/>
              <a:buChar char="§"/>
            </a:pPr>
            <a:r>
              <a:rPr dirty="0" lang="en-US" sz="2400"/>
              <a:t>S</a:t>
            </a:r>
            <a:r>
              <a:rPr dirty="0" lang="en-US" smtClean="0" sz="2400"/>
              <a:t>ocioeconomic disparities exist</a:t>
            </a:r>
          </a:p>
          <a:p>
            <a:pPr lvl="2">
              <a:buFont charset="2" panose="05000000000000000000" pitchFamily="2" typeface="Wingdings"/>
              <a:buChar char="§"/>
            </a:pPr>
            <a:r>
              <a:rPr dirty="0" lang="en-US" smtClean="0" sz="2000"/>
              <a:t>for access to pediatric primary care medical home</a:t>
            </a:r>
          </a:p>
          <a:p>
            <a:pPr lvl="1">
              <a:buFont charset="2" panose="05000000000000000000" pitchFamily="2" typeface="Wingdings"/>
              <a:buChar char="§"/>
            </a:pPr>
            <a:r>
              <a:rPr dirty="0" lang="en-US" smtClean="0" sz="2400"/>
              <a:t>Childhood obesity </a:t>
            </a:r>
            <a:r>
              <a:rPr dirty="0" lang="en-US" sz="2400"/>
              <a:t>impacts all income groups.</a:t>
            </a:r>
          </a:p>
          <a:p>
            <a:endParaRPr dirty="0" lang="en-US"/>
          </a:p>
        </p:txBody>
      </p:sp>
      <p:sp>
        <p:nvSpPr>
          <p:cNvPr id="4" name="TextBox 3"/>
          <p:cNvSpPr txBox="1"/>
          <p:nvPr/>
        </p:nvSpPr>
        <p:spPr>
          <a:xfrm>
            <a:off x="4762" y="6455330"/>
            <a:ext cx="1371600" cy="369332"/>
          </a:xfrm>
          <a:prstGeom prst="rect">
            <a:avLst/>
          </a:prstGeom>
          <a:noFill/>
        </p:spPr>
        <p:txBody>
          <a:bodyPr numCol="1" rtlCol="0" wrap="square">
            <a:spAutoFit/>
          </a:bodyPr>
          <a:lstStyle/>
          <a:p>
            <a:r>
              <a:rPr dirty="0" lang="en-US" smtClean="0"/>
              <a:t>Slide 6 of 35</a:t>
            </a:r>
            <a:endParaRPr dirty="0" lang="en-US"/>
          </a:p>
        </p:txBody>
      </p:sp>
    </p:spTree>
    <p:extLst>
      <p:ext uri="{BB962C8B-B14F-4D97-AF65-F5344CB8AC3E}">
        <p14:creationId xmlns:p14="http://schemas.microsoft.com/office/powerpoint/2010/main" val="3603658894"/>
      </p:ext>
    </p:extLst>
  </p:cSld>
  <p:clrMapOvr>
    <a:masterClrMapping/>
  </p:clrMapOvr>
  <p:timing>
    <p:tnLst>
      <p:par>
        <p:cTn dur="indefinite" id="1" nodeType="tmRoot" restart="never"/>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Scholarly Significance</a:t>
            </a:r>
            <a:endParaRPr dirty="0" lang="en-US"/>
          </a:p>
        </p:txBody>
      </p:sp>
      <p:sp>
        <p:nvSpPr>
          <p:cNvPr id="3" name="Content Placeholder 2"/>
          <p:cNvSpPr>
            <a:spLocks noGrp="1"/>
          </p:cNvSpPr>
          <p:nvPr>
            <p:ph idx="1"/>
          </p:nvPr>
        </p:nvSpPr>
        <p:spPr>
          <a:xfrm>
            <a:off x="797559" y="2133600"/>
            <a:ext cx="7813041" cy="3886200"/>
          </a:xfrm>
        </p:spPr>
        <p:txBody>
          <a:bodyPr numCol="1">
            <a:noAutofit/>
          </a:bodyPr>
          <a:lstStyle/>
          <a:p>
            <a:pPr>
              <a:buFont charset="2" panose="05000000000000000000" pitchFamily="2" typeface="Wingdings"/>
              <a:buChar char="§"/>
            </a:pPr>
            <a:r>
              <a:rPr dirty="0" lang="en-US" smtClean="0" sz="2400"/>
              <a:t>Head Start and Non-Head Start offers</a:t>
            </a:r>
          </a:p>
          <a:p>
            <a:pPr lvl="1">
              <a:buFont charset="2" panose="05000000000000000000" pitchFamily="2" typeface="Wingdings"/>
              <a:buChar char="§"/>
            </a:pPr>
            <a:r>
              <a:rPr dirty="0" lang="en-US" smtClean="0" sz="2200"/>
              <a:t>variation in the influence of income levels. </a:t>
            </a:r>
          </a:p>
          <a:p>
            <a:pPr>
              <a:buFont charset="2" panose="05000000000000000000" pitchFamily="2" typeface="Wingdings"/>
              <a:buChar char="§"/>
            </a:pPr>
            <a:r>
              <a:rPr dirty="0" lang="en-US" smtClean="0" sz="2400"/>
              <a:t>Preschool families instead of older children.  </a:t>
            </a:r>
          </a:p>
          <a:p>
            <a:pPr>
              <a:buFont charset="2" panose="05000000000000000000" pitchFamily="2" typeface="Wingdings"/>
              <a:buChar char="§"/>
            </a:pPr>
            <a:r>
              <a:rPr dirty="0" lang="en-US" smtClean="0" sz="2400"/>
              <a:t>both English and Spanish speaking parents.</a:t>
            </a:r>
            <a:endParaRPr dirty="0" lang="en-US" sz="2400"/>
          </a:p>
          <a:p>
            <a:pPr>
              <a:buFont charset="2" panose="05000000000000000000" pitchFamily="2" typeface="Wingdings"/>
              <a:buChar char="§"/>
            </a:pPr>
            <a:r>
              <a:rPr dirty="0" lang="en-US" smtClean="0" sz="2400"/>
              <a:t>Only high </a:t>
            </a:r>
            <a:r>
              <a:rPr dirty="0" lang="en-US" sz="2400"/>
              <a:t>quality </a:t>
            </a:r>
            <a:r>
              <a:rPr dirty="0" lang="en-US" smtClean="0" sz="2400"/>
              <a:t>programs</a:t>
            </a:r>
          </a:p>
          <a:p>
            <a:pPr>
              <a:buFont charset="2" panose="05000000000000000000" pitchFamily="2" typeface="Wingdings"/>
              <a:buChar char="§"/>
            </a:pPr>
            <a:r>
              <a:rPr dirty="0" lang="en-US" smtClean="0" sz="2400"/>
              <a:t>The </a:t>
            </a:r>
            <a:r>
              <a:rPr dirty="0" lang="en-US" sz="2400"/>
              <a:t>information could give valuable feedback for </a:t>
            </a:r>
            <a:r>
              <a:rPr dirty="0" lang="en-US" smtClean="0" sz="2400"/>
              <a:t>preschool staff for training about </a:t>
            </a:r>
            <a:r>
              <a:rPr dirty="0" lang="en-US" sz="2400"/>
              <a:t>parent education </a:t>
            </a:r>
            <a:r>
              <a:rPr dirty="0" lang="en-US" smtClean="0" sz="2400"/>
              <a:t>needs.</a:t>
            </a:r>
            <a:endParaRPr dirty="0" lang="en-US" sz="2400"/>
          </a:p>
          <a:p>
            <a:pPr indent="0" marL="0">
              <a:buNone/>
            </a:pPr>
            <a:endParaRPr dirty="0" lang="en-US" smtClean="0" sz="2400"/>
          </a:p>
        </p:txBody>
      </p:sp>
      <p:sp>
        <p:nvSpPr>
          <p:cNvPr id="5" name="TextBox 4"/>
          <p:cNvSpPr txBox="1"/>
          <p:nvPr/>
        </p:nvSpPr>
        <p:spPr>
          <a:xfrm>
            <a:off x="63340" y="6488668"/>
            <a:ext cx="1519238" cy="369332"/>
          </a:xfrm>
          <a:prstGeom prst="rect">
            <a:avLst/>
          </a:prstGeom>
          <a:noFill/>
        </p:spPr>
        <p:txBody>
          <a:bodyPr numCol="1" rtlCol="0" wrap="square">
            <a:spAutoFit/>
          </a:bodyPr>
          <a:lstStyle/>
          <a:p>
            <a:r>
              <a:rPr dirty="0" lang="en-US" smtClean="0"/>
              <a:t>Slide </a:t>
            </a:r>
            <a:r>
              <a:rPr dirty="0" lang="en-US"/>
              <a:t>7</a:t>
            </a:r>
            <a:r>
              <a:rPr dirty="0" lang="en-US" smtClean="0"/>
              <a:t> of 35</a:t>
            </a:r>
            <a:endParaRPr dirty="0" lang="en-US"/>
          </a:p>
        </p:txBody>
      </p:sp>
    </p:spTree>
    <p:extLst>
      <p:ext uri="{BB962C8B-B14F-4D97-AF65-F5344CB8AC3E}">
        <p14:creationId xmlns:p14="http://schemas.microsoft.com/office/powerpoint/2010/main" val="45393486"/>
      </p:ext>
    </p:extLst>
  </p:cSld>
  <p:clrMapOvr>
    <a:masterClrMapping/>
  </p:clrMapOvr>
  <p:timing>
    <p:tnLst>
      <p:par>
        <p:cTn dur="indefinite" id="1" nodeType="tmRoot" restart="never"/>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65127"/>
            <a:ext cx="8115300" cy="930274"/>
          </a:xfrm>
        </p:spPr>
        <p:txBody>
          <a:bodyPr numCol="1">
            <a:normAutofit fontScale="90000"/>
          </a:bodyPr>
          <a:lstStyle/>
          <a:p>
            <a:r>
              <a:rPr dirty="0" lang="en-US" smtClean="0" sz="4000"/>
              <a:t>Rationale for Preschools as a Research Site</a:t>
            </a:r>
            <a:endParaRPr dirty="0" lang="en-US" sz="4000"/>
          </a:p>
        </p:txBody>
      </p:sp>
      <p:sp>
        <p:nvSpPr>
          <p:cNvPr id="3" name="Content Placeholder 2"/>
          <p:cNvSpPr>
            <a:spLocks noGrp="1"/>
          </p:cNvSpPr>
          <p:nvPr>
            <p:ph idx="1"/>
          </p:nvPr>
        </p:nvSpPr>
        <p:spPr>
          <a:xfrm>
            <a:off x="628650" y="1828800"/>
            <a:ext cx="8134350" cy="4419600"/>
          </a:xfrm>
        </p:spPr>
        <p:txBody>
          <a:bodyPr numCol="1">
            <a:normAutofit lnSpcReduction="10000"/>
          </a:bodyPr>
          <a:lstStyle/>
          <a:p>
            <a:endParaRPr dirty="0" lang="en-US" smtClean="0"/>
          </a:p>
          <a:p>
            <a:pPr>
              <a:buFont charset="2" panose="05000000000000000000" pitchFamily="2" typeface="Wingdings"/>
              <a:buChar char="§"/>
            </a:pPr>
            <a:r>
              <a:rPr dirty="0" lang="en-US" smtClean="0" sz="3600"/>
              <a:t>75% (20.5 million) children (5 years or younger) are in some form of childcare </a:t>
            </a:r>
          </a:p>
          <a:p>
            <a:pPr>
              <a:buFont charset="2" panose="05000000000000000000" pitchFamily="2" typeface="Wingdings"/>
              <a:buChar char="§"/>
            </a:pPr>
            <a:r>
              <a:rPr dirty="0" lang="en-US" smtClean="0" sz="3600"/>
              <a:t>Health </a:t>
            </a:r>
            <a:r>
              <a:rPr dirty="0" lang="en-US" sz="3600"/>
              <a:t>promotion education in child care could improve child </a:t>
            </a:r>
            <a:r>
              <a:rPr dirty="0" lang="en-US" smtClean="0" sz="3600"/>
              <a:t>health outcomes </a:t>
            </a:r>
            <a:r>
              <a:rPr dirty="0" lang="en-US" sz="3600"/>
              <a:t>with:</a:t>
            </a:r>
          </a:p>
          <a:p>
            <a:pPr lvl="1">
              <a:buFont charset="2" panose="05000000000000000000" pitchFamily="2" typeface="Wingdings"/>
              <a:buChar char="§"/>
            </a:pPr>
            <a:r>
              <a:rPr dirty="0" lang="en-US" sz="3600"/>
              <a:t>Parents, </a:t>
            </a:r>
            <a:r>
              <a:rPr dirty="0" lang="en-US" smtClean="0" sz="3600"/>
              <a:t>School, and Health Professionals.</a:t>
            </a:r>
            <a:endParaRPr dirty="0" lang="en-US" sz="3600"/>
          </a:p>
          <a:p>
            <a:pPr lvl="1">
              <a:buFont typeface="Wingdings"/>
              <a:buChar char="§"/>
            </a:pPr>
            <a:r>
              <a:rPr sz="3600"/>
              <a:t>Head Start mitigates race disparities in access to high quality preschools. </a:t>
            </a:r>
          </a:p>
          <a:p>
            <a:pPr lvl="1">
              <a:buFont typeface="Wingdings"/>
              <a:buChar char="§"/>
            </a:pPr>
            <a:r>
              <a:rPr sz="3600"/>
              <a:t/>
            </a:r>
          </a:p>
          <a:p>
            <a:pPr lvl="1">
              <a:buFont typeface="Wingdings"/>
              <a:buChar char="§"/>
            </a:pPr>
            <a:r>
              <a:rPr sz="3600"/>
              <a:t>   (Magnuson and Waldfogel,2005). </a:t>
            </a:r>
          </a:p>
          <a:p>
            <a:pPr indent="0" lvl="1" marL="201168">
              <a:buNone/>
            </a:pPr>
            <a:endParaRPr dirty="0" lang="en-US" sz="3600"/>
          </a:p>
          <a:p>
            <a:pPr>
              <a:buFont charset="2" panose="05000000000000000000" pitchFamily="2" typeface="Wingdings"/>
              <a:buChar char="§"/>
            </a:pPr>
            <a:endParaRPr dirty="0" lang="en-US" smtClean="0"/>
          </a:p>
          <a:p>
            <a:pPr lvl="1">
              <a:buFont charset="2" panose="05000000000000000000" pitchFamily="2" typeface="Wingdings"/>
              <a:buChar char="§"/>
            </a:pPr>
            <a:endParaRPr dirty="0" lang="en-US"/>
          </a:p>
          <a:p>
            <a:pPr>
              <a:buFont charset="2" panose="05000000000000000000" pitchFamily="2" typeface="Wingdings"/>
              <a:buChar char="§"/>
            </a:pPr>
            <a:endParaRPr dirty="0" lang="en-US"/>
          </a:p>
          <a:p>
            <a:endParaRPr dirty="0" lang="en-US" smtClean="0"/>
          </a:p>
          <a:p>
            <a:endParaRPr dirty="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953000"/>
            <a:ext cx="1329267" cy="1125723"/>
          </a:xfrm>
          <a:prstGeom prst="rect">
            <a:avLst/>
          </a:prstGeom>
        </p:spPr>
      </p:pic>
      <p:sp>
        <p:nvSpPr>
          <p:cNvPr id="6" name="TextBox 5"/>
          <p:cNvSpPr txBox="1"/>
          <p:nvPr/>
        </p:nvSpPr>
        <p:spPr>
          <a:xfrm>
            <a:off x="152400" y="6455330"/>
            <a:ext cx="1371600" cy="369332"/>
          </a:xfrm>
          <a:prstGeom prst="rect">
            <a:avLst/>
          </a:prstGeom>
          <a:noFill/>
        </p:spPr>
        <p:txBody>
          <a:bodyPr numCol="1" rtlCol="0" wrap="square">
            <a:spAutoFit/>
          </a:bodyPr>
          <a:lstStyle/>
          <a:p>
            <a:r>
              <a:rPr dirty="0" lang="en-US" smtClean="0"/>
              <a:t>Slide 8 of 35</a:t>
            </a:r>
            <a:endParaRPr dirty="0" lang="en-US"/>
          </a:p>
        </p:txBody>
      </p:sp>
    </p:spTree>
    <p:extLst>
      <p:ext uri="{BB962C8B-B14F-4D97-AF65-F5344CB8AC3E}">
        <p14:creationId xmlns:p14="http://schemas.microsoft.com/office/powerpoint/2010/main" val="1299619613"/>
      </p:ext>
    </p:extLst>
  </p:cSld>
  <p:clrMapOvr>
    <a:masterClrMapping/>
  </p:clrMapOvr>
  <p:timing>
    <p:tnLst>
      <p:par>
        <p:cTn dur="indefinite" id="1" nodeType="tmRoot" restart="never"/>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09599"/>
            <a:ext cx="7711440" cy="990601"/>
          </a:xfrm>
        </p:spPr>
        <p:txBody>
          <a:bodyPr numCol="1">
            <a:normAutofit fontScale="90000"/>
          </a:bodyPr>
          <a:lstStyle/>
          <a:p>
            <a:r>
              <a:rPr dirty="0" lang="en-US" smtClean="0"/>
              <a:t/>
            </a:r>
            <a:br>
              <a:rPr dirty="0" lang="en-US" smtClean="0"/>
            </a:br>
            <a:r>
              <a:rPr dirty="0" lang="en-US" smtClean="0"/>
              <a:t>Conceptual Framework</a:t>
            </a:r>
            <a:endParaRPr dirty="0" lang="en-US"/>
          </a:p>
        </p:txBody>
      </p:sp>
      <p:sp>
        <p:nvSpPr>
          <p:cNvPr id="6" name="TextBox 5"/>
          <p:cNvSpPr txBox="1"/>
          <p:nvPr/>
        </p:nvSpPr>
        <p:spPr>
          <a:xfrm>
            <a:off x="63340" y="6481741"/>
            <a:ext cx="1519238" cy="369332"/>
          </a:xfrm>
          <a:prstGeom prst="rect">
            <a:avLst/>
          </a:prstGeom>
          <a:noFill/>
        </p:spPr>
        <p:txBody>
          <a:bodyPr numCol="1" rtlCol="0" wrap="square">
            <a:spAutoFit/>
          </a:bodyPr>
          <a:lstStyle/>
          <a:p>
            <a:r>
              <a:rPr dirty="0" lang="en-US" smtClean="0"/>
              <a:t>Slide </a:t>
            </a:r>
            <a:r>
              <a:rPr dirty="0" lang="en-US"/>
              <a:t>9</a:t>
            </a:r>
            <a:r>
              <a:rPr dirty="0" lang="en-US" smtClean="0"/>
              <a:t> of 35</a:t>
            </a:r>
            <a:endParaRPr dirty="0" lang="en-US"/>
          </a:p>
        </p:txBody>
      </p:sp>
      <p:sp>
        <p:nvSpPr>
          <p:cNvPr id="8" name="Content Placeholder 7"/>
          <p:cNvSpPr>
            <a:spLocks noGrp="1"/>
          </p:cNvSpPr>
          <p:nvPr>
            <p:ph idx="1"/>
          </p:nvPr>
        </p:nvSpPr>
        <p:spPr/>
        <p:txBody>
          <a:bodyPr numCol="1">
            <a:normAutofit/>
          </a:bodyPr>
          <a:lstStyle/>
          <a:p>
            <a:endParaRPr dirty="0" lang="en-US" smtClean="0" sz="2400"/>
          </a:p>
          <a:p>
            <a:pPr indent="0" marL="0">
              <a:buNone/>
            </a:pPr>
            <a:endParaRPr dirty="0" lang="en-US" smtClean="0" sz="2400"/>
          </a:p>
          <a:p>
            <a:pPr>
              <a:buFont charset="2" panose="05000000000000000000" pitchFamily="2" typeface="Wingdings"/>
              <a:buChar char="§"/>
            </a:pPr>
            <a:r>
              <a:rPr dirty="0" lang="en-US" smtClean="0" sz="2400"/>
              <a:t>Green &amp; </a:t>
            </a:r>
            <a:r>
              <a:rPr dirty="0" err="1" lang="en-US" smtClean="0" sz="2400"/>
              <a:t>Kreuter’s</a:t>
            </a:r>
            <a:r>
              <a:rPr dirty="0" lang="en-US" smtClean="0" sz="2400"/>
              <a:t> Precede-Proceed, 2005</a:t>
            </a:r>
          </a:p>
          <a:p>
            <a:pPr>
              <a:buFont charset="2" panose="05000000000000000000" pitchFamily="2" typeface="Wingdings"/>
              <a:buChar char="§"/>
            </a:pPr>
            <a:r>
              <a:rPr dirty="0" lang="en-US" smtClean="0" sz="2400"/>
              <a:t>Logic Model of Health Literacy and Health Seeking Behavior</a:t>
            </a:r>
            <a:endParaRPr dirty="0" lang="en-US" sz="2400"/>
          </a:p>
        </p:txBody>
      </p:sp>
    </p:spTree>
    <p:extLst>
      <p:ext uri="{BB962C8B-B14F-4D97-AF65-F5344CB8AC3E}">
        <p14:creationId xmlns:p14="http://schemas.microsoft.com/office/powerpoint/2010/main" val="2387951572"/>
      </p:ext>
    </p:extLst>
  </p:cSld>
  <p:clrMapOvr>
    <a:masterClrMapping/>
  </p:clrMapOvr>
  <p:timing>
    <p:tnLst>
      <p:par>
        <p:cTn dur="indefinite" id="1" nodeType="tmRoot" restart="never"/>
      </p:par>
    </p:tnLst>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panose="020F0302020204030204"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panose="020F0502020204030204"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panose="020F0302020204030204"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panose="020F0502020204030204"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a="http://schemas.openxmlformats.org/drawingml/2006/main" name="Retrospect">
  <a:themeElements>
    <a:clrScheme name="Retrospect">
      <a:dk1>
        <a:sysClr lastClr="000000" val="windowText"/>
      </a:dk1>
      <a:lt1>
        <a:sysClr lastClr="FFFFFF" val="window"/>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panose="020F0302020204030204"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panose="020F0502020204030204"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b="100000" l="100000" r="100000" t="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b="100000" l="100000" r="100000" t="100000"/>
          </a:path>
        </a:gradFill>
      </a:fillStyleLst>
      <a:lnStyleLst>
        <a:ln algn="ctr" cap="flat" cmpd="sng" w="12700">
          <a:solidFill>
            <a:schemeClr val="phClr"/>
          </a:solidFill>
          <a:prstDash val="solid"/>
        </a:ln>
        <a:ln algn="ctr" cap="flat" cmpd="sng" w="15875">
          <a:solidFill>
            <a:schemeClr val="phClr"/>
          </a:solidFill>
          <a:prstDash val="solid"/>
        </a:ln>
        <a:ln algn="ctr" cap="flat" cmpd="sng" w="25400">
          <a:solidFill>
            <a:schemeClr val="phClr"/>
          </a:solidFill>
          <a:prstDash val="solid"/>
        </a:ln>
      </a:lnStyleLst>
      <a:effectStyleLst>
        <a:effectStyle>
          <a:effectLst/>
        </a:effectStyle>
        <a:effectStyle>
          <a:effectLst>
            <a:outerShdw algn="br" blurRad="38100" dir="2700000" dist="25400" rotWithShape="0">
              <a:srgbClr val="000000">
                <a:alpha val="60000"/>
              </a:srgbClr>
            </a:outerShdw>
          </a:effectLst>
        </a:effectStyle>
        <a:effectStyle>
          <a:effectLst>
            <a:outerShdw algn="br" blurRad="44450" dir="2700000" dist="25400" rotWithShape="0">
              <a:srgbClr val="000000">
                <a:alpha val="60000"/>
              </a:srgbClr>
            </a:outerShdw>
          </a:effectLst>
          <a:scene3d>
            <a:camera prst="orthographicFront">
              <a:rot lat="0" lon="0" rev="0"/>
            </a:camera>
            <a:lightRig dir="t" rig="threePt">
              <a:rot lat="0" lon="0" rev="19800000"/>
            </a:lightRig>
          </a:scene3d>
          <a:sp3d prstMaterial="flat">
            <a:bevelT h="31750" w="254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id="{5F128B03-DCCA-4EEB-AB3B-CF2899314A46}" name="Retrospect"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Company/>
  <Words>3672</Words>
  <Paragraphs>415</Paragraphs>
  <Slides>35</Slides>
  <Notes>35</Notes>
  <TotalTime>16056</TotalTime>
  <HiddenSlides>0</HiddenSlides>
  <MMClips>0</MMClips>
  <ScaleCrop>false</ScaleCrop>
  <HeadingPairs>
    <vt:vector baseType="variant" size="6">
      <vt:variant>
        <vt:lpstr>Fonts Used</vt:lpstr>
      </vt:variant>
      <vt:variant>
        <vt:i4>6</vt:i4>
      </vt:variant>
      <vt:variant>
        <vt:lpstr>Theme</vt:lpstr>
      </vt:variant>
      <vt:variant>
        <vt:i4>1</vt:i4>
      </vt:variant>
      <vt:variant>
        <vt:lpstr>Slide Titles</vt:lpstr>
      </vt:variant>
      <vt:variant>
        <vt:i4>35</vt:i4>
      </vt:variant>
    </vt:vector>
  </HeadingPairs>
  <TitlesOfParts>
    <vt:vector baseType="lpstr" size="42">
      <vt:lpstr>Arial</vt:lpstr>
      <vt:lpstr>Calibri</vt:lpstr>
      <vt:lpstr>Calibri Light</vt:lpstr>
      <vt:lpstr>Courier New</vt:lpstr>
      <vt:lpstr>Times New Roman</vt:lpstr>
      <vt:lpstr>Wingdings</vt:lpstr>
      <vt:lpstr>Retrospect</vt:lpstr>
      <vt:lpstr>Health Literacy and Health Seeking Behavior:  of Parents of Young Children in New Castle County Delaware Early Education and Care Programs</vt:lpstr>
      <vt:lpstr>Introduction</vt:lpstr>
      <vt:lpstr>Definitions</vt:lpstr>
      <vt:lpstr>Societal Problem</vt:lpstr>
      <vt:lpstr>Why are health disparities occurring in DE preschools?</vt:lpstr>
      <vt:lpstr>Study Purpose</vt:lpstr>
      <vt:lpstr>Scholarly Significance</vt:lpstr>
      <vt:lpstr>Rationale for Preschools as a Research Site</vt:lpstr>
      <vt:lpstr>Conceptual Framework</vt:lpstr>
      <vt:lpstr>The Precede Proceed framework by Green &amp; Kreuter (2005)</vt:lpstr>
      <vt:lpstr>PowerPoint Presentation</vt:lpstr>
      <vt:lpstr>PowerPoint Presentation</vt:lpstr>
      <vt:lpstr>PowerPoint Presentation</vt:lpstr>
      <vt:lpstr>Research Protocol</vt:lpstr>
      <vt:lpstr>Outreach and Sample Size</vt:lpstr>
      <vt:lpstr>57% of total sample = Parents from  Preschools serving Low Income families</vt:lpstr>
      <vt:lpstr>43% of total sample = Parents from  Preschools serving all/Higher income families</vt:lpstr>
      <vt:lpstr>Data Analysis</vt:lpstr>
      <vt:lpstr>PowerPoint Presentation</vt:lpstr>
      <vt:lpstr>PowerPoint Presentation</vt:lpstr>
      <vt:lpstr>PowerPoint Presentation</vt:lpstr>
      <vt:lpstr>Demographics: Age, Education…</vt:lpstr>
      <vt:lpstr>PowerPoint Presentation</vt:lpstr>
      <vt:lpstr>1a. What are the demographic differences/disparities  (income, education, race, age, home literacy environment),  if any, for nutritional/functional health literacy by school type?</vt:lpstr>
      <vt:lpstr>PowerPoint Presentation</vt:lpstr>
      <vt:lpstr>PowerPoint Presentation</vt:lpstr>
      <vt:lpstr>1c. Is there an association between parental health literacy and school provided parent education mediated by child BMI levels?</vt:lpstr>
      <vt:lpstr>2a. What is the association between         child BMI and health care referrals, by school type?</vt:lpstr>
      <vt:lpstr>PowerPoint Presentation</vt:lpstr>
      <vt:lpstr>PowerPoint Presentation</vt:lpstr>
      <vt:lpstr>Conclusions</vt:lpstr>
      <vt:lpstr>Policy Recommendations</vt:lpstr>
      <vt:lpstr>Policy Recommendations</vt:lpstr>
      <vt:lpstr>Future Research</vt:lpstr>
      <vt:lpstr>PowerPoint Presentation</vt:lpstr>
    </vt:vector>
  </TitlesOfParts>
  <LinksUpToDate>false</LinksUpToDate>
  <SharedDoc>false</SharedDoc>
  <HyperlinksChanged>false</HyperlinksChanged>
  <Application>Microsoft Office PowerPoint</Application>
  <AppVersion>15.0000</AppVersion>
  <PresentationFormat>On-screen Show (4:3)</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Owner</dc:creator>
  <cp:lastModifiedBy>Owner</cp:lastModifiedBy>
  <cp:lastPrinted>2018-10-15T12:42:21Z</cp:lastPrinted>
  <dcterms:modified xsi:type="dcterms:W3CDTF">2018-10-15T12:47:41Z</dcterms:modified>
  <cp:revision>394</cp:revision>
  <dc:title>Pialee Roy</dc:title>
</cp:coreProperties>
</file>