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4" r:id="rId5"/>
    <p:sldId id="258" r:id="rId6"/>
    <p:sldId id="265" r:id="rId7"/>
    <p:sldId id="266" r:id="rId8"/>
    <p:sldId id="267" r:id="rId9"/>
    <p:sldId id="268" r:id="rId10"/>
    <p:sldId id="259" r:id="rId11"/>
    <p:sldId id="260" r:id="rId12"/>
    <p:sldId id="269"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38A55-772B-4DAC-867A-016C79814FA7}" type="doc">
      <dgm:prSet loTypeId="urn:microsoft.com/office/officeart/2005/8/layout/process2" loCatId="process" qsTypeId="urn:microsoft.com/office/officeart/2005/8/quickstyle/simple2" qsCatId="simple" csTypeId="urn:microsoft.com/office/officeart/2005/8/colors/colorful2" csCatId="colorful" phldr="1"/>
      <dgm:spPr/>
      <dgm:t>
        <a:bodyPr/>
        <a:lstStyle/>
        <a:p>
          <a:endParaRPr lang="en-US"/>
        </a:p>
      </dgm:t>
    </dgm:pt>
    <dgm:pt modelId="{535C6F4B-139C-4ADE-B1D4-9C16F6CE8419}">
      <dgm:prSet/>
      <dgm:spPr/>
      <dgm:t>
        <a:bodyPr/>
        <a:lstStyle/>
        <a:p>
          <a:pPr>
            <a:defRPr cap="all"/>
          </a:pPr>
          <a:r>
            <a:rPr lang="en-US" dirty="0"/>
            <a:t>Cannabis Companies are expanding quickly.  Although, trading in the Cannabis Industry can be profitable, most Day Trader loose money overall. With quick stock appreciation and the growing market, your return on investment can be realized soon than some other industries.</a:t>
          </a:r>
        </a:p>
      </dgm:t>
    </dgm:pt>
    <dgm:pt modelId="{9A79A201-7F71-49A5-AE02-966D854BA04B}" type="parTrans" cxnId="{3B9D38F6-6804-4D11-9FBD-058CA938479F}">
      <dgm:prSet/>
      <dgm:spPr/>
      <dgm:t>
        <a:bodyPr/>
        <a:lstStyle/>
        <a:p>
          <a:endParaRPr lang="en-US"/>
        </a:p>
      </dgm:t>
    </dgm:pt>
    <dgm:pt modelId="{B4A60177-1B2D-44DB-920C-6682D996B9E8}" type="sibTrans" cxnId="{3B9D38F6-6804-4D11-9FBD-058CA938479F}">
      <dgm:prSet/>
      <dgm:spPr/>
      <dgm:t>
        <a:bodyPr/>
        <a:lstStyle/>
        <a:p>
          <a:endParaRPr lang="en-US"/>
        </a:p>
      </dgm:t>
    </dgm:pt>
    <dgm:pt modelId="{2A843379-F935-4561-8C2F-9134972FF6D1}">
      <dgm:prSet/>
      <dgm:spPr/>
      <dgm:t>
        <a:bodyPr/>
        <a:lstStyle/>
        <a:p>
          <a:pPr>
            <a:defRPr cap="all"/>
          </a:pPr>
          <a:r>
            <a:rPr lang="en-US"/>
            <a:t>DCA offers slower returns and loses than trading. If you believe that this is an expanding market and you invest in companies you believe in then you should believe in their growth.</a:t>
          </a:r>
        </a:p>
      </dgm:t>
    </dgm:pt>
    <dgm:pt modelId="{90559256-ED43-4AF4-9822-50276C37207E}" type="parTrans" cxnId="{2DFAAEA3-C0D9-4825-AF59-EDEE243D3E57}">
      <dgm:prSet/>
      <dgm:spPr/>
      <dgm:t>
        <a:bodyPr/>
        <a:lstStyle/>
        <a:p>
          <a:endParaRPr lang="en-US"/>
        </a:p>
      </dgm:t>
    </dgm:pt>
    <dgm:pt modelId="{8C200D0C-EA22-4A61-AED1-A3FDBD4D44EA}" type="sibTrans" cxnId="{2DFAAEA3-C0D9-4825-AF59-EDEE243D3E57}">
      <dgm:prSet/>
      <dgm:spPr/>
      <dgm:t>
        <a:bodyPr/>
        <a:lstStyle/>
        <a:p>
          <a:endParaRPr lang="en-US"/>
        </a:p>
      </dgm:t>
    </dgm:pt>
    <dgm:pt modelId="{A618F191-6864-45F8-BE84-A9FC6B8A6241}" type="pres">
      <dgm:prSet presAssocID="{5A438A55-772B-4DAC-867A-016C79814FA7}" presName="linearFlow" presStyleCnt="0">
        <dgm:presLayoutVars>
          <dgm:resizeHandles val="exact"/>
        </dgm:presLayoutVars>
      </dgm:prSet>
      <dgm:spPr/>
    </dgm:pt>
    <dgm:pt modelId="{D944CF02-CC94-4B30-989F-326D24A9EB5B}" type="pres">
      <dgm:prSet presAssocID="{535C6F4B-139C-4ADE-B1D4-9C16F6CE8419}" presName="node" presStyleLbl="node1" presStyleIdx="0" presStyleCnt="2">
        <dgm:presLayoutVars>
          <dgm:bulletEnabled val="1"/>
        </dgm:presLayoutVars>
      </dgm:prSet>
      <dgm:spPr/>
    </dgm:pt>
    <dgm:pt modelId="{2F48CA52-F6AA-48C3-A75F-AEF359C565BE}" type="pres">
      <dgm:prSet presAssocID="{B4A60177-1B2D-44DB-920C-6682D996B9E8}" presName="sibTrans" presStyleLbl="sibTrans2D1" presStyleIdx="0" presStyleCnt="1"/>
      <dgm:spPr/>
    </dgm:pt>
    <dgm:pt modelId="{81986F77-F8E0-4A8D-8455-8F0465A41528}" type="pres">
      <dgm:prSet presAssocID="{B4A60177-1B2D-44DB-920C-6682D996B9E8}" presName="connectorText" presStyleLbl="sibTrans2D1" presStyleIdx="0" presStyleCnt="1"/>
      <dgm:spPr/>
    </dgm:pt>
    <dgm:pt modelId="{BA49F76D-D14A-4776-AA5C-FD17B7FBD063}" type="pres">
      <dgm:prSet presAssocID="{2A843379-F935-4561-8C2F-9134972FF6D1}" presName="node" presStyleLbl="node1" presStyleIdx="1" presStyleCnt="2">
        <dgm:presLayoutVars>
          <dgm:bulletEnabled val="1"/>
        </dgm:presLayoutVars>
      </dgm:prSet>
      <dgm:spPr/>
    </dgm:pt>
  </dgm:ptLst>
  <dgm:cxnLst>
    <dgm:cxn modelId="{55D65D01-95B4-46FC-94F1-3936C852DC2B}" type="presOf" srcId="{B4A60177-1B2D-44DB-920C-6682D996B9E8}" destId="{2F48CA52-F6AA-48C3-A75F-AEF359C565BE}" srcOrd="0" destOrd="0" presId="urn:microsoft.com/office/officeart/2005/8/layout/process2"/>
    <dgm:cxn modelId="{78C9E64E-1A0E-4256-81F9-823C500BEFB0}" type="presOf" srcId="{535C6F4B-139C-4ADE-B1D4-9C16F6CE8419}" destId="{D944CF02-CC94-4B30-989F-326D24A9EB5B}" srcOrd="0" destOrd="0" presId="urn:microsoft.com/office/officeart/2005/8/layout/process2"/>
    <dgm:cxn modelId="{2DFAAEA3-C0D9-4825-AF59-EDEE243D3E57}" srcId="{5A438A55-772B-4DAC-867A-016C79814FA7}" destId="{2A843379-F935-4561-8C2F-9134972FF6D1}" srcOrd="1" destOrd="0" parTransId="{90559256-ED43-4AF4-9822-50276C37207E}" sibTransId="{8C200D0C-EA22-4A61-AED1-A3FDBD4D44EA}"/>
    <dgm:cxn modelId="{9C9CAED6-E6DB-4E5A-B7E8-B656D54DF551}" type="presOf" srcId="{B4A60177-1B2D-44DB-920C-6682D996B9E8}" destId="{81986F77-F8E0-4A8D-8455-8F0465A41528}" srcOrd="1" destOrd="0" presId="urn:microsoft.com/office/officeart/2005/8/layout/process2"/>
    <dgm:cxn modelId="{655556D7-0793-4366-805A-5727A2AFD4CE}" type="presOf" srcId="{5A438A55-772B-4DAC-867A-016C79814FA7}" destId="{A618F191-6864-45F8-BE84-A9FC6B8A6241}" srcOrd="0" destOrd="0" presId="urn:microsoft.com/office/officeart/2005/8/layout/process2"/>
    <dgm:cxn modelId="{FA9508EB-A1C6-4382-8BBF-7A169B5F0265}" type="presOf" srcId="{2A843379-F935-4561-8C2F-9134972FF6D1}" destId="{BA49F76D-D14A-4776-AA5C-FD17B7FBD063}" srcOrd="0" destOrd="0" presId="urn:microsoft.com/office/officeart/2005/8/layout/process2"/>
    <dgm:cxn modelId="{3B9D38F6-6804-4D11-9FBD-058CA938479F}" srcId="{5A438A55-772B-4DAC-867A-016C79814FA7}" destId="{535C6F4B-139C-4ADE-B1D4-9C16F6CE8419}" srcOrd="0" destOrd="0" parTransId="{9A79A201-7F71-49A5-AE02-966D854BA04B}" sibTransId="{B4A60177-1B2D-44DB-920C-6682D996B9E8}"/>
    <dgm:cxn modelId="{891200D8-E932-4A9C-B9CD-3EB2B39BD47F}" type="presParOf" srcId="{A618F191-6864-45F8-BE84-A9FC6B8A6241}" destId="{D944CF02-CC94-4B30-989F-326D24A9EB5B}" srcOrd="0" destOrd="0" presId="urn:microsoft.com/office/officeart/2005/8/layout/process2"/>
    <dgm:cxn modelId="{9E702D49-8CAE-4FC0-8CC7-D4BBBC6DAF0E}" type="presParOf" srcId="{A618F191-6864-45F8-BE84-A9FC6B8A6241}" destId="{2F48CA52-F6AA-48C3-A75F-AEF359C565BE}" srcOrd="1" destOrd="0" presId="urn:microsoft.com/office/officeart/2005/8/layout/process2"/>
    <dgm:cxn modelId="{EEB2A306-6507-492B-A970-1C8C802C7FB0}" type="presParOf" srcId="{2F48CA52-F6AA-48C3-A75F-AEF359C565BE}" destId="{81986F77-F8E0-4A8D-8455-8F0465A41528}" srcOrd="0" destOrd="0" presId="urn:microsoft.com/office/officeart/2005/8/layout/process2"/>
    <dgm:cxn modelId="{756459DE-8802-46AC-8B32-4FC1697C7795}" type="presParOf" srcId="{A618F191-6864-45F8-BE84-A9FC6B8A6241}" destId="{BA49F76D-D14A-4776-AA5C-FD17B7FBD063}"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4CF02-CC94-4B30-989F-326D24A9EB5B}">
      <dsp:nvSpPr>
        <dsp:cNvPr id="0" name=""/>
        <dsp:cNvSpPr/>
      </dsp:nvSpPr>
      <dsp:spPr>
        <a:xfrm>
          <a:off x="677727" y="600"/>
          <a:ext cx="5301314" cy="1968005"/>
        </a:xfrm>
        <a:prstGeom prst="roundRect">
          <a:avLst>
            <a:gd name="adj" fmla="val 10000"/>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kern="1200" dirty="0"/>
            <a:t>Cannabis Companies are expanding quickly.  Although, trading in the Cannabis Industry can be profitable, most Day Trader loose money overall. With quick stock appreciation and the growing market, your return on investment can be realized soon than some other industries.</a:t>
          </a:r>
        </a:p>
      </dsp:txBody>
      <dsp:txXfrm>
        <a:off x="735368" y="58241"/>
        <a:ext cx="5186032" cy="1852723"/>
      </dsp:txXfrm>
    </dsp:sp>
    <dsp:sp modelId="{2F48CA52-F6AA-48C3-A75F-AEF359C565BE}">
      <dsp:nvSpPr>
        <dsp:cNvPr id="0" name=""/>
        <dsp:cNvSpPr/>
      </dsp:nvSpPr>
      <dsp:spPr>
        <a:xfrm rot="5400000">
          <a:off x="2959383" y="2017806"/>
          <a:ext cx="738002" cy="88560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62704" y="2091606"/>
        <a:ext cx="531362" cy="516601"/>
      </dsp:txXfrm>
    </dsp:sp>
    <dsp:sp modelId="{BA49F76D-D14A-4776-AA5C-FD17B7FBD063}">
      <dsp:nvSpPr>
        <dsp:cNvPr id="0" name=""/>
        <dsp:cNvSpPr/>
      </dsp:nvSpPr>
      <dsp:spPr>
        <a:xfrm>
          <a:off x="677727" y="2952608"/>
          <a:ext cx="5301314" cy="1968005"/>
        </a:xfrm>
        <a:prstGeom prst="roundRect">
          <a:avLst>
            <a:gd name="adj" fmla="val 10000"/>
          </a:avLst>
        </a:prstGeom>
        <a:solidFill>
          <a:schemeClr val="accent2">
            <a:hueOff val="-2964286"/>
            <a:satOff val="14200"/>
            <a:lumOff val="1313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kern="1200"/>
            <a:t>DCA offers slower returns and loses than trading. If you believe that this is an expanding market and you invest in companies you believe in then you should believe in their growth.</a:t>
          </a:r>
        </a:p>
      </dsp:txBody>
      <dsp:txXfrm>
        <a:off x="735368" y="3010249"/>
        <a:ext cx="5186032" cy="18527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A293A-C519-4F47-9438-EE6FC58E2C3E}"/>
              </a:ext>
            </a:extLst>
          </p:cNvPr>
          <p:cNvSpPr>
            <a:spLocks noGrp="1"/>
          </p:cNvSpPr>
          <p:nvPr>
            <p:ph type="ctrTitle"/>
          </p:nvPr>
        </p:nvSpPr>
        <p:spPr/>
        <p:txBody>
          <a:bodyPr/>
          <a:lstStyle/>
          <a:p>
            <a:r>
              <a:rPr lang="en-US" dirty="0"/>
              <a:t>Cash Out On Cannabis</a:t>
            </a:r>
          </a:p>
        </p:txBody>
      </p:sp>
      <p:sp>
        <p:nvSpPr>
          <p:cNvPr id="3" name="Subtitle 2">
            <a:extLst>
              <a:ext uri="{FF2B5EF4-FFF2-40B4-BE49-F238E27FC236}">
                <a16:creationId xmlns:a16="http://schemas.microsoft.com/office/drawing/2014/main" id="{C9C45562-FE49-4FAB-A9C0-8F258F01DC81}"/>
              </a:ext>
            </a:extLst>
          </p:cNvPr>
          <p:cNvSpPr>
            <a:spLocks noGrp="1"/>
          </p:cNvSpPr>
          <p:nvPr>
            <p:ph type="subTitle" idx="1"/>
          </p:nvPr>
        </p:nvSpPr>
        <p:spPr>
          <a:xfrm>
            <a:off x="1507067" y="4077928"/>
            <a:ext cx="7766936" cy="1096899"/>
          </a:xfrm>
        </p:spPr>
        <p:txBody>
          <a:bodyPr>
            <a:normAutofit/>
          </a:bodyPr>
          <a:lstStyle/>
          <a:p>
            <a:r>
              <a:rPr lang="en-US" sz="3200" dirty="0">
                <a:solidFill>
                  <a:srgbClr val="FFC000"/>
                </a:solidFill>
              </a:rPr>
              <a:t>Session 5</a:t>
            </a:r>
          </a:p>
        </p:txBody>
      </p:sp>
      <p:pic>
        <p:nvPicPr>
          <p:cNvPr id="5" name="Picture 4">
            <a:extLst>
              <a:ext uri="{FF2B5EF4-FFF2-40B4-BE49-F238E27FC236}">
                <a16:creationId xmlns:a16="http://schemas.microsoft.com/office/drawing/2014/main" id="{2E4AB560-FEC4-4143-8CBB-487FFACF9EFD}"/>
              </a:ext>
            </a:extLst>
          </p:cNvPr>
          <p:cNvPicPr>
            <a:picLocks noChangeAspect="1"/>
          </p:cNvPicPr>
          <p:nvPr/>
        </p:nvPicPr>
        <p:blipFill>
          <a:blip r:embed="rId2"/>
          <a:stretch>
            <a:fillRect/>
          </a:stretch>
        </p:blipFill>
        <p:spPr>
          <a:xfrm>
            <a:off x="2097655" y="-318371"/>
            <a:ext cx="7568419" cy="4255158"/>
          </a:xfrm>
          <a:prstGeom prst="rect">
            <a:avLst/>
          </a:prstGeom>
        </p:spPr>
      </p:pic>
    </p:spTree>
    <p:extLst>
      <p:ext uri="{BB962C8B-B14F-4D97-AF65-F5344CB8AC3E}">
        <p14:creationId xmlns:p14="http://schemas.microsoft.com/office/powerpoint/2010/main" val="1722822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0BF35CA-8AA0-428F-ABED-5B77A6C39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FA4A156A-791B-4BD9-8452-A798A15D22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7652CB1-59D3-4DAB-AD45-8DFB738958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0621BB31-AA71-4E9B-8854-3C62F162F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46B4C4A-5A81-43CF-93ED-5FA59D5BE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C3715C1A-EBA1-41A6-AC20-D6A7C4871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AB7AC4B0-F88B-4DB3-9875-5AA5CBD24A6C}"/>
              </a:ext>
            </a:extLst>
          </p:cNvPr>
          <p:cNvSpPr txBox="1"/>
          <p:nvPr/>
        </p:nvSpPr>
        <p:spPr>
          <a:xfrm>
            <a:off x="6094855" y="1261331"/>
            <a:ext cx="3497565" cy="3002662"/>
          </a:xfrm>
          <a:prstGeom prst="rect">
            <a:avLst/>
          </a:prstGeom>
        </p:spPr>
        <p:txBody>
          <a:bodyPr vert="horz" lIns="91440" tIns="45720" rIns="91440" bIns="45720" rtlCol="0" anchor="b">
            <a:normAutofit/>
          </a:bodyPr>
          <a:lstStyle/>
          <a:p>
            <a:pPr>
              <a:spcBef>
                <a:spcPct val="0"/>
              </a:spcBef>
              <a:spcAft>
                <a:spcPts val="600"/>
              </a:spcAft>
            </a:pPr>
            <a:r>
              <a:rPr lang="en-US" sz="4400">
                <a:solidFill>
                  <a:schemeClr val="accent1"/>
                </a:solidFill>
                <a:latin typeface="+mj-lt"/>
                <a:ea typeface="+mj-ea"/>
                <a:cs typeface="+mj-cs"/>
              </a:rPr>
              <a:t>You Can Not Time The Market</a:t>
            </a:r>
          </a:p>
        </p:txBody>
      </p:sp>
      <p:sp>
        <p:nvSpPr>
          <p:cNvPr id="21" name="Isosceles Triangle 20">
            <a:extLst>
              <a:ext uri="{FF2B5EF4-FFF2-40B4-BE49-F238E27FC236}">
                <a16:creationId xmlns:a16="http://schemas.microsoft.com/office/drawing/2014/main" id="{643561E9-1291-4440-A6DF-5F15C8890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street sign&#10;&#10;Description automatically generated">
            <a:extLst>
              <a:ext uri="{FF2B5EF4-FFF2-40B4-BE49-F238E27FC236}">
                <a16:creationId xmlns:a16="http://schemas.microsoft.com/office/drawing/2014/main" id="{0167F0B9-FCE1-4FD4-97B5-DC1E4CA4921B}"/>
              </a:ext>
            </a:extLst>
          </p:cNvPr>
          <p:cNvPicPr>
            <a:picLocks noChangeAspect="1"/>
          </p:cNvPicPr>
          <p:nvPr/>
        </p:nvPicPr>
        <p:blipFill>
          <a:blip r:embed="rId2"/>
          <a:stretch>
            <a:fillRect/>
          </a:stretch>
        </p:blipFill>
        <p:spPr>
          <a:xfrm>
            <a:off x="888603" y="1802844"/>
            <a:ext cx="4887354" cy="3252311"/>
          </a:xfrm>
          <a:prstGeom prst="rect">
            <a:avLst/>
          </a:prstGeom>
        </p:spPr>
      </p:pic>
    </p:spTree>
    <p:extLst>
      <p:ext uri="{BB962C8B-B14F-4D97-AF65-F5344CB8AC3E}">
        <p14:creationId xmlns:p14="http://schemas.microsoft.com/office/powerpoint/2010/main" val="351073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E0BF35CA-8AA0-428F-ABED-5B77A6C39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FA4A156A-791B-4BD9-8452-A798A15D22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27652CB1-59D3-4DAB-AD45-8DFB738958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0621BB31-AA71-4E9B-8854-3C62F162F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646B4C4A-5A81-43CF-93ED-5FA59D5BE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C3715C1A-EBA1-41A6-AC20-D6A7C4871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extBox 3">
            <a:extLst>
              <a:ext uri="{FF2B5EF4-FFF2-40B4-BE49-F238E27FC236}">
                <a16:creationId xmlns:a16="http://schemas.microsoft.com/office/drawing/2014/main" id="{BEEA2487-2F79-4306-A677-5D68B277ACB9}"/>
              </a:ext>
            </a:extLst>
          </p:cNvPr>
          <p:cNvSpPr txBox="1"/>
          <p:nvPr/>
        </p:nvSpPr>
        <p:spPr>
          <a:xfrm>
            <a:off x="1600199" y="4571999"/>
            <a:ext cx="7673801" cy="108765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700" b="1" dirty="0">
                <a:solidFill>
                  <a:schemeClr val="accent1"/>
                </a:solidFill>
                <a:latin typeface="+mj-lt"/>
                <a:ea typeface="+mj-ea"/>
                <a:cs typeface="+mj-cs"/>
              </a:rPr>
              <a:t>Example of Dollar Cost Averaging</a:t>
            </a:r>
          </a:p>
        </p:txBody>
      </p:sp>
      <p:graphicFrame>
        <p:nvGraphicFramePr>
          <p:cNvPr id="3" name="Table 2">
            <a:extLst>
              <a:ext uri="{FF2B5EF4-FFF2-40B4-BE49-F238E27FC236}">
                <a16:creationId xmlns:a16="http://schemas.microsoft.com/office/drawing/2014/main" id="{C05B2F06-140F-4A73-84BA-1A14791B5551}"/>
              </a:ext>
            </a:extLst>
          </p:cNvPr>
          <p:cNvGraphicFramePr>
            <a:graphicFrameLocks noGrp="1"/>
          </p:cNvGraphicFramePr>
          <p:nvPr>
            <p:extLst>
              <p:ext uri="{D42A27DB-BD31-4B8C-83A1-F6EECF244321}">
                <p14:modId xmlns:p14="http://schemas.microsoft.com/office/powerpoint/2010/main" val="478425480"/>
              </p:ext>
            </p:extLst>
          </p:nvPr>
        </p:nvGraphicFramePr>
        <p:xfrm>
          <a:off x="2340766" y="609600"/>
          <a:ext cx="6144033" cy="3642359"/>
        </p:xfrm>
        <a:graphic>
          <a:graphicData uri="http://schemas.openxmlformats.org/drawingml/2006/table">
            <a:tbl>
              <a:tblPr firstRow="1" bandRow="1">
                <a:noFill/>
                <a:tableStyleId>{5C22544A-7EE6-4342-B048-85BDC9FD1C3A}</a:tableStyleId>
              </a:tblPr>
              <a:tblGrid>
                <a:gridCol w="1051662">
                  <a:extLst>
                    <a:ext uri="{9D8B030D-6E8A-4147-A177-3AD203B41FA5}">
                      <a16:colId xmlns:a16="http://schemas.microsoft.com/office/drawing/2014/main" val="1304345310"/>
                    </a:ext>
                  </a:extLst>
                </a:gridCol>
                <a:gridCol w="1500043">
                  <a:extLst>
                    <a:ext uri="{9D8B030D-6E8A-4147-A177-3AD203B41FA5}">
                      <a16:colId xmlns:a16="http://schemas.microsoft.com/office/drawing/2014/main" val="559328192"/>
                    </a:ext>
                  </a:extLst>
                </a:gridCol>
                <a:gridCol w="1833445">
                  <a:extLst>
                    <a:ext uri="{9D8B030D-6E8A-4147-A177-3AD203B41FA5}">
                      <a16:colId xmlns:a16="http://schemas.microsoft.com/office/drawing/2014/main" val="3565866150"/>
                    </a:ext>
                  </a:extLst>
                </a:gridCol>
                <a:gridCol w="1758883">
                  <a:extLst>
                    <a:ext uri="{9D8B030D-6E8A-4147-A177-3AD203B41FA5}">
                      <a16:colId xmlns:a16="http://schemas.microsoft.com/office/drawing/2014/main" val="1088910623"/>
                    </a:ext>
                  </a:extLst>
                </a:gridCol>
              </a:tblGrid>
              <a:tr h="842296">
                <a:tc>
                  <a:txBody>
                    <a:bodyPr/>
                    <a:lstStyle/>
                    <a:p>
                      <a:endParaRPr lang="en-US" sz="1900" b="1">
                        <a:solidFill>
                          <a:schemeClr val="tx1">
                            <a:lumMod val="75000"/>
                            <a:lumOff val="25000"/>
                          </a:schemeClr>
                        </a:solidFill>
                      </a:endParaRP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b="1">
                          <a:solidFill>
                            <a:schemeClr val="tx1">
                              <a:lumMod val="75000"/>
                              <a:lumOff val="25000"/>
                            </a:schemeClr>
                          </a:solidFill>
                        </a:rPr>
                        <a:t>Amount Invested</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b="1">
                          <a:solidFill>
                            <a:schemeClr val="tx1">
                              <a:lumMod val="75000"/>
                              <a:lumOff val="25000"/>
                            </a:schemeClr>
                          </a:solidFill>
                        </a:rPr>
                        <a:t>Price Per Share</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b="1">
                          <a:solidFill>
                            <a:schemeClr val="tx1">
                              <a:lumMod val="75000"/>
                              <a:lumOff val="25000"/>
                            </a:schemeClr>
                          </a:solidFill>
                        </a:rPr>
                        <a:t>Shares Purchased</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552593188"/>
                  </a:ext>
                </a:extLst>
              </a:tr>
              <a:tr h="557736">
                <a:tc>
                  <a:txBody>
                    <a:bodyPr/>
                    <a:lstStyle/>
                    <a:p>
                      <a:r>
                        <a:rPr lang="en-US" sz="1900">
                          <a:solidFill>
                            <a:schemeClr val="tx1">
                              <a:lumMod val="75000"/>
                              <a:lumOff val="25000"/>
                            </a:schemeClr>
                          </a:solidFill>
                        </a:rPr>
                        <a:t>Jan</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$100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$10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10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extLst>
                  <a:ext uri="{0D108BD9-81ED-4DB2-BD59-A6C34878D82A}">
                    <a16:rowId xmlns:a16="http://schemas.microsoft.com/office/drawing/2014/main" val="1124443839"/>
                  </a:ext>
                </a:extLst>
              </a:tr>
              <a:tr h="557736">
                <a:tc>
                  <a:txBody>
                    <a:bodyPr/>
                    <a:lstStyle/>
                    <a:p>
                      <a:r>
                        <a:rPr lang="en-US" sz="1900">
                          <a:solidFill>
                            <a:schemeClr val="tx1">
                              <a:lumMod val="75000"/>
                              <a:lumOff val="25000"/>
                            </a:schemeClr>
                          </a:solidFill>
                        </a:rPr>
                        <a:t>Feb</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$100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$15</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6.7</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909025287"/>
                  </a:ext>
                </a:extLst>
              </a:tr>
              <a:tr h="557736">
                <a:tc>
                  <a:txBody>
                    <a:bodyPr/>
                    <a:lstStyle/>
                    <a:p>
                      <a:r>
                        <a:rPr lang="en-US" sz="1900">
                          <a:solidFill>
                            <a:schemeClr val="tx1">
                              <a:lumMod val="75000"/>
                              <a:lumOff val="25000"/>
                            </a:schemeClr>
                          </a:solidFill>
                        </a:rPr>
                        <a:t>Mar</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$100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$13</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900">
                          <a:solidFill>
                            <a:schemeClr val="tx1">
                              <a:lumMod val="75000"/>
                              <a:lumOff val="25000"/>
                            </a:schemeClr>
                          </a:solidFill>
                        </a:rPr>
                        <a:t>7.7</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extLst>
                  <a:ext uri="{0D108BD9-81ED-4DB2-BD59-A6C34878D82A}">
                    <a16:rowId xmlns:a16="http://schemas.microsoft.com/office/drawing/2014/main" val="3933649437"/>
                  </a:ext>
                </a:extLst>
              </a:tr>
              <a:tr h="1126855">
                <a:tc>
                  <a:txBody>
                    <a:bodyPr/>
                    <a:lstStyle/>
                    <a:p>
                      <a:r>
                        <a:rPr lang="en-US" sz="1900">
                          <a:solidFill>
                            <a:schemeClr val="tx1">
                              <a:lumMod val="75000"/>
                              <a:lumOff val="25000"/>
                            </a:schemeClr>
                          </a:solidFill>
                        </a:rPr>
                        <a:t>Total</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$300</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12.32 is the average amount paid</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900">
                          <a:solidFill>
                            <a:schemeClr val="tx1">
                              <a:lumMod val="75000"/>
                              <a:lumOff val="25000"/>
                            </a:schemeClr>
                          </a:solidFill>
                        </a:rPr>
                        <a:t>24.4</a:t>
                      </a:r>
                    </a:p>
                  </a:txBody>
                  <a:tcPr marL="227647" marR="117395" marT="113824" marB="113824">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727425129"/>
                  </a:ext>
                </a:extLst>
              </a:tr>
            </a:tbl>
          </a:graphicData>
        </a:graphic>
      </p:graphicFrame>
    </p:spTree>
    <p:extLst>
      <p:ext uri="{BB962C8B-B14F-4D97-AF65-F5344CB8AC3E}">
        <p14:creationId xmlns:p14="http://schemas.microsoft.com/office/powerpoint/2010/main" val="255225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135D8B-B80E-4397-8379-440461450136}"/>
              </a:ext>
            </a:extLst>
          </p:cNvPr>
          <p:cNvSpPr txBox="1"/>
          <p:nvPr/>
        </p:nvSpPr>
        <p:spPr>
          <a:xfrm>
            <a:off x="2676939" y="291548"/>
            <a:ext cx="5287618" cy="707886"/>
          </a:xfrm>
          <a:prstGeom prst="rect">
            <a:avLst/>
          </a:prstGeom>
          <a:noFill/>
        </p:spPr>
        <p:txBody>
          <a:bodyPr wrap="square" rtlCol="0">
            <a:spAutoFit/>
          </a:bodyPr>
          <a:lstStyle/>
          <a:p>
            <a:pPr algn="ctr"/>
            <a:r>
              <a:rPr lang="en-US" sz="4000" dirty="0">
                <a:solidFill>
                  <a:schemeClr val="accent1"/>
                </a:solidFill>
              </a:rPr>
              <a:t>Homework</a:t>
            </a:r>
          </a:p>
        </p:txBody>
      </p:sp>
      <p:sp>
        <p:nvSpPr>
          <p:cNvPr id="3" name="TextBox 2">
            <a:extLst>
              <a:ext uri="{FF2B5EF4-FFF2-40B4-BE49-F238E27FC236}">
                <a16:creationId xmlns:a16="http://schemas.microsoft.com/office/drawing/2014/main" id="{AB3C2F3C-37C3-4A01-991D-FFE00F06CF66}"/>
              </a:ext>
            </a:extLst>
          </p:cNvPr>
          <p:cNvSpPr txBox="1"/>
          <p:nvPr/>
        </p:nvSpPr>
        <p:spPr>
          <a:xfrm>
            <a:off x="2676939" y="2061376"/>
            <a:ext cx="5671929" cy="1938992"/>
          </a:xfrm>
          <a:prstGeom prst="rect">
            <a:avLst/>
          </a:prstGeom>
          <a:noFill/>
        </p:spPr>
        <p:txBody>
          <a:bodyPr wrap="square" rtlCol="0">
            <a:spAutoFit/>
          </a:bodyPr>
          <a:lstStyle/>
          <a:p>
            <a:r>
              <a:rPr lang="en-US" sz="2400" dirty="0">
                <a:solidFill>
                  <a:srgbClr val="FFC000"/>
                </a:solidFill>
              </a:rPr>
              <a:t>Use Your Personal Budget To Determine How Much Money You Can Investing In Your Fund or Funds Monthly. Set up an automatic deposit into your brokerage account to help you stay on track.</a:t>
            </a:r>
          </a:p>
        </p:txBody>
      </p:sp>
    </p:spTree>
    <p:extLst>
      <p:ext uri="{BB962C8B-B14F-4D97-AF65-F5344CB8AC3E}">
        <p14:creationId xmlns:p14="http://schemas.microsoft.com/office/powerpoint/2010/main" val="3822941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0BF35CA-8AA0-428F-ABED-5B77A6C39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FA4A156A-791B-4BD9-8452-A798A15D22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7652CB1-59D3-4DAB-AD45-8DFB738958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0621BB31-AA71-4E9B-8854-3C62F162F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46B4C4A-5A81-43CF-93ED-5FA59D5BE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C3715C1A-EBA1-41A6-AC20-D6A7C4871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extBox 3">
            <a:extLst>
              <a:ext uri="{FF2B5EF4-FFF2-40B4-BE49-F238E27FC236}">
                <a16:creationId xmlns:a16="http://schemas.microsoft.com/office/drawing/2014/main" id="{4D655393-E173-474E-8C4E-192C1212BDFE}"/>
              </a:ext>
            </a:extLst>
          </p:cNvPr>
          <p:cNvSpPr txBox="1"/>
          <p:nvPr/>
        </p:nvSpPr>
        <p:spPr>
          <a:xfrm>
            <a:off x="6094855" y="1261331"/>
            <a:ext cx="3497565" cy="3002662"/>
          </a:xfrm>
          <a:prstGeom prst="rect">
            <a:avLst/>
          </a:prstGeom>
        </p:spPr>
        <p:txBody>
          <a:bodyPr vert="horz" lIns="91440" tIns="45720" rIns="91440" bIns="45720" rtlCol="0" anchor="b">
            <a:normAutofit/>
          </a:bodyPr>
          <a:lstStyle/>
          <a:p>
            <a:pPr>
              <a:spcBef>
                <a:spcPct val="0"/>
              </a:spcBef>
              <a:spcAft>
                <a:spcPts val="600"/>
              </a:spcAft>
            </a:pPr>
            <a:r>
              <a:rPr lang="en-US" sz="4400">
                <a:solidFill>
                  <a:schemeClr val="accent1"/>
                </a:solidFill>
                <a:latin typeface="+mj-lt"/>
                <a:ea typeface="+mj-ea"/>
                <a:cs typeface="+mj-cs"/>
              </a:rPr>
              <a:t>See You In The Next Session</a:t>
            </a:r>
          </a:p>
        </p:txBody>
      </p:sp>
      <p:sp>
        <p:nvSpPr>
          <p:cNvPr id="21" name="Isosceles Triangle 20">
            <a:extLst>
              <a:ext uri="{FF2B5EF4-FFF2-40B4-BE49-F238E27FC236}">
                <a16:creationId xmlns:a16="http://schemas.microsoft.com/office/drawing/2014/main" id="{643561E9-1291-4440-A6DF-5F15C8890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phic 2" descr="Thumbs Up Sign">
            <a:extLst>
              <a:ext uri="{FF2B5EF4-FFF2-40B4-BE49-F238E27FC236}">
                <a16:creationId xmlns:a16="http://schemas.microsoft.com/office/drawing/2014/main" id="{19754EC0-40E6-435F-82C7-A5B2F696A0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40617" y="1261330"/>
            <a:ext cx="4335340" cy="4335340"/>
          </a:xfrm>
          <a:prstGeom prst="rect">
            <a:avLst/>
          </a:prstGeom>
        </p:spPr>
      </p:pic>
    </p:spTree>
    <p:extLst>
      <p:ext uri="{BB962C8B-B14F-4D97-AF65-F5344CB8AC3E}">
        <p14:creationId xmlns:p14="http://schemas.microsoft.com/office/powerpoint/2010/main" val="372611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EC62-0EE5-43AE-809B-66374A9929D8}"/>
              </a:ext>
            </a:extLst>
          </p:cNvPr>
          <p:cNvSpPr>
            <a:spLocks noGrp="1"/>
          </p:cNvSpPr>
          <p:nvPr>
            <p:ph type="title" idx="4294967295"/>
          </p:nvPr>
        </p:nvSpPr>
        <p:spPr>
          <a:xfrm>
            <a:off x="0" y="609600"/>
            <a:ext cx="8596313" cy="1320800"/>
          </a:xfrm>
        </p:spPr>
        <p:txBody>
          <a:bodyPr/>
          <a:lstStyle/>
          <a:p>
            <a:r>
              <a:rPr lang="en-US" b="1" dirty="0"/>
              <a:t>Now It Is Time To Invest In A Strategy</a:t>
            </a:r>
          </a:p>
        </p:txBody>
      </p:sp>
      <p:sp>
        <p:nvSpPr>
          <p:cNvPr id="3" name="Content Placeholder 2">
            <a:extLst>
              <a:ext uri="{FF2B5EF4-FFF2-40B4-BE49-F238E27FC236}">
                <a16:creationId xmlns:a16="http://schemas.microsoft.com/office/drawing/2014/main" id="{676CE22A-2FFF-4405-8CE6-FA326F386D2D}"/>
              </a:ext>
            </a:extLst>
          </p:cNvPr>
          <p:cNvSpPr>
            <a:spLocks noGrp="1"/>
          </p:cNvSpPr>
          <p:nvPr>
            <p:ph idx="4294967295"/>
          </p:nvPr>
        </p:nvSpPr>
        <p:spPr>
          <a:xfrm>
            <a:off x="759656" y="2048047"/>
            <a:ext cx="8596313" cy="3881437"/>
          </a:xfrm>
        </p:spPr>
        <p:txBody>
          <a:bodyPr/>
          <a:lstStyle/>
          <a:p>
            <a:pPr marL="0" indent="0">
              <a:buNone/>
            </a:pPr>
            <a:r>
              <a:rPr lang="en-US" sz="3200" b="1" dirty="0">
                <a:solidFill>
                  <a:schemeClr val="accent1"/>
                </a:solidFill>
              </a:rPr>
              <a:t>Trading Vs. Investing</a:t>
            </a:r>
          </a:p>
          <a:p>
            <a:pPr marL="0" indent="0">
              <a:buNone/>
            </a:pPr>
            <a:endParaRPr lang="en-US" dirty="0"/>
          </a:p>
          <a:p>
            <a:pPr marL="0" indent="0">
              <a:buNone/>
            </a:pPr>
            <a:r>
              <a:rPr lang="en-US" sz="2800" b="1" dirty="0">
                <a:solidFill>
                  <a:schemeClr val="accent1"/>
                </a:solidFill>
              </a:rPr>
              <a:t>Trading-</a:t>
            </a:r>
            <a:r>
              <a:rPr lang="en-US" dirty="0"/>
              <a:t> is speculation in securities, specifically buying and selling financial instruments within the same trading day.  Trading is use to create income.</a:t>
            </a:r>
          </a:p>
          <a:p>
            <a:pPr marL="0" indent="0">
              <a:buNone/>
            </a:pPr>
            <a:endParaRPr lang="en-US" dirty="0"/>
          </a:p>
          <a:p>
            <a:pPr marL="0" indent="0">
              <a:buNone/>
            </a:pPr>
            <a:r>
              <a:rPr lang="en-US" sz="2800" b="1" dirty="0">
                <a:solidFill>
                  <a:schemeClr val="accent1"/>
                </a:solidFill>
              </a:rPr>
              <a:t>Dollar Cost Average Investing</a:t>
            </a:r>
            <a:r>
              <a:rPr lang="en-US" dirty="0">
                <a:solidFill>
                  <a:schemeClr val="accent1"/>
                </a:solidFill>
              </a:rPr>
              <a:t>- </a:t>
            </a:r>
            <a:r>
              <a:rPr lang="en-US" dirty="0"/>
              <a:t>is an investment technique of buying a fixed dollar amount of a particular investment on a regular schedule, regardless of the share price. </a:t>
            </a:r>
          </a:p>
        </p:txBody>
      </p:sp>
      <p:pic>
        <p:nvPicPr>
          <p:cNvPr id="5" name="Picture 4">
            <a:extLst>
              <a:ext uri="{FF2B5EF4-FFF2-40B4-BE49-F238E27FC236}">
                <a16:creationId xmlns:a16="http://schemas.microsoft.com/office/drawing/2014/main" id="{C64D497C-E7EA-4E5E-A83F-5FF685762A52}"/>
              </a:ext>
            </a:extLst>
          </p:cNvPr>
          <p:cNvPicPr>
            <a:picLocks noChangeAspect="1"/>
          </p:cNvPicPr>
          <p:nvPr/>
        </p:nvPicPr>
        <p:blipFill>
          <a:blip r:embed="rId2"/>
          <a:stretch>
            <a:fillRect/>
          </a:stretch>
        </p:blipFill>
        <p:spPr>
          <a:xfrm>
            <a:off x="3269691" y="5246850"/>
            <a:ext cx="2826309" cy="1589023"/>
          </a:xfrm>
          <a:prstGeom prst="rect">
            <a:avLst/>
          </a:prstGeom>
        </p:spPr>
      </p:pic>
    </p:spTree>
    <p:extLst>
      <p:ext uri="{BB962C8B-B14F-4D97-AF65-F5344CB8AC3E}">
        <p14:creationId xmlns:p14="http://schemas.microsoft.com/office/powerpoint/2010/main" val="322464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51E21C-B307-4C16-81D2-27F7EC835975}"/>
              </a:ext>
            </a:extLst>
          </p:cNvPr>
          <p:cNvSpPr txBox="1"/>
          <p:nvPr/>
        </p:nvSpPr>
        <p:spPr>
          <a:xfrm>
            <a:off x="1457739" y="940904"/>
            <a:ext cx="7142922" cy="646331"/>
          </a:xfrm>
          <a:prstGeom prst="rect">
            <a:avLst/>
          </a:prstGeom>
          <a:noFill/>
        </p:spPr>
        <p:txBody>
          <a:bodyPr wrap="square" rtlCol="0">
            <a:spAutoFit/>
          </a:bodyPr>
          <a:lstStyle/>
          <a:p>
            <a:r>
              <a:rPr lang="en-US" sz="3600" dirty="0">
                <a:solidFill>
                  <a:schemeClr val="accent1"/>
                </a:solidFill>
              </a:rPr>
              <a:t>How To Contribute</a:t>
            </a:r>
          </a:p>
        </p:txBody>
      </p:sp>
      <p:sp>
        <p:nvSpPr>
          <p:cNvPr id="3" name="TextBox 2">
            <a:extLst>
              <a:ext uri="{FF2B5EF4-FFF2-40B4-BE49-F238E27FC236}">
                <a16:creationId xmlns:a16="http://schemas.microsoft.com/office/drawing/2014/main" id="{9B52F5D4-995F-4AFC-9219-61D964175111}"/>
              </a:ext>
            </a:extLst>
          </p:cNvPr>
          <p:cNvSpPr txBox="1"/>
          <p:nvPr/>
        </p:nvSpPr>
        <p:spPr>
          <a:xfrm>
            <a:off x="2517913" y="2398644"/>
            <a:ext cx="5910470" cy="707886"/>
          </a:xfrm>
          <a:prstGeom prst="rect">
            <a:avLst/>
          </a:prstGeom>
          <a:noFill/>
        </p:spPr>
        <p:txBody>
          <a:bodyPr wrap="square" rtlCol="0">
            <a:spAutoFit/>
          </a:bodyPr>
          <a:lstStyle/>
          <a:p>
            <a:r>
              <a:rPr lang="en-US" sz="4000" dirty="0">
                <a:solidFill>
                  <a:srgbClr val="FFC000"/>
                </a:solidFill>
              </a:rPr>
              <a:t>Dollar Cost Averaging </a:t>
            </a:r>
          </a:p>
        </p:txBody>
      </p:sp>
    </p:spTree>
    <p:extLst>
      <p:ext uri="{BB962C8B-B14F-4D97-AF65-F5344CB8AC3E}">
        <p14:creationId xmlns:p14="http://schemas.microsoft.com/office/powerpoint/2010/main" val="12948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D58F7BA4-B6D7-4093-BC9D-BA2CF918AE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3" name="Straight Connector 32">
              <a:extLst>
                <a:ext uri="{FF2B5EF4-FFF2-40B4-BE49-F238E27FC236}">
                  <a16:creationId xmlns:a16="http://schemas.microsoft.com/office/drawing/2014/main" id="{A1490F55-F54C-467C-B8A6-A31153CC5A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B2F2A405-ED68-4CB8-9732-67DA21F2A1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8A7D2B90-65E1-48B0-8CA7-52D5474063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E924D5FD-FDCC-4B58-A2A3-D540DA620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5E193FF4-6DE7-4427-8CA6-6391CF05F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B53557E8-484E-4039-B233-EBFF43A3B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45E1412B-7A92-4620-B822-2510023D4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D21DAC8F-94C8-4EBC-8454-1525B0F59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A34D249F-4969-44EA-A390-4FCDA5EB9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3AB39E86-A756-4CA8-B71D-0AF734B31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4" name="Rectangle 43">
            <a:extLst>
              <a:ext uri="{FF2B5EF4-FFF2-40B4-BE49-F238E27FC236}">
                <a16:creationId xmlns:a16="http://schemas.microsoft.com/office/drawing/2014/main" id="{1DA27254-207B-4B52-973B-03A6D7C25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8FC6C4-7F28-43DF-B7D2-883F2CC97C77}"/>
              </a:ext>
            </a:extLst>
          </p:cNvPr>
          <p:cNvSpPr>
            <a:spLocks noGrp="1"/>
          </p:cNvSpPr>
          <p:nvPr>
            <p:ph type="title" idx="4294967295"/>
          </p:nvPr>
        </p:nvSpPr>
        <p:spPr>
          <a:xfrm>
            <a:off x="652481" y="1382486"/>
            <a:ext cx="3547581" cy="4093028"/>
          </a:xfrm>
        </p:spPr>
        <p:txBody>
          <a:bodyPr vert="horz" lIns="91440" tIns="45720" rIns="91440" bIns="45720" rtlCol="0" anchor="ctr">
            <a:normAutofit/>
          </a:bodyPr>
          <a:lstStyle/>
          <a:p>
            <a:r>
              <a:rPr lang="en-US" sz="4400"/>
              <a:t>Why DCA?</a:t>
            </a:r>
          </a:p>
        </p:txBody>
      </p:sp>
      <p:grpSp>
        <p:nvGrpSpPr>
          <p:cNvPr id="46" name="Group 45">
            <a:extLst>
              <a:ext uri="{FF2B5EF4-FFF2-40B4-BE49-F238E27FC236}">
                <a16:creationId xmlns:a16="http://schemas.microsoft.com/office/drawing/2014/main" id="{AE3358E8-FEB4-4E5C-903A-92C75E6BD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47" name="Straight Connector 46">
              <a:extLst>
                <a:ext uri="{FF2B5EF4-FFF2-40B4-BE49-F238E27FC236}">
                  <a16:creationId xmlns:a16="http://schemas.microsoft.com/office/drawing/2014/main" id="{65FE9BA5-5847-4FF3-960A-4E3AC28E37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76D98C19-CACB-4DEB-9AA7-5E1D776DBC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9"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D15285ED-C1E9-4539-9551-2D9D3B897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FE633B79-4994-47EC-9479-56BA3E3A5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7" name="Rectangle 56">
            <a:extLst>
              <a:ext uri="{FF2B5EF4-FFF2-40B4-BE49-F238E27FC236}">
                <a16:creationId xmlns:a16="http://schemas.microsoft.com/office/drawing/2014/main" id="{D6188152-70CA-4742-AA0D-863A7FDB4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48C269A4-517D-48F9-9FAC-A68056A6AC0F}"/>
              </a:ext>
            </a:extLst>
          </p:cNvPr>
          <p:cNvGraphicFramePr>
            <a:graphicFrameLocks noGrp="1"/>
          </p:cNvGraphicFramePr>
          <p:nvPr>
            <p:ph idx="4294967295"/>
            <p:extLst>
              <p:ext uri="{D42A27DB-BD31-4B8C-83A1-F6EECF244321}">
                <p14:modId xmlns:p14="http://schemas.microsoft.com/office/powerpoint/2010/main" val="2024208042"/>
              </p:ext>
            </p:extLst>
          </p:nvPr>
        </p:nvGraphicFramePr>
        <p:xfrm>
          <a:off x="4876847" y="944563"/>
          <a:ext cx="6656769"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51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3002D1-68F7-4F97-A3B2-C781A52D8536}"/>
              </a:ext>
            </a:extLst>
          </p:cNvPr>
          <p:cNvSpPr/>
          <p:nvPr/>
        </p:nvSpPr>
        <p:spPr>
          <a:xfrm>
            <a:off x="2014331" y="2285497"/>
            <a:ext cx="6096000" cy="3046988"/>
          </a:xfrm>
          <a:prstGeom prst="rect">
            <a:avLst/>
          </a:prstGeom>
        </p:spPr>
        <p:txBody>
          <a:bodyPr>
            <a:spAutoFit/>
          </a:bodyPr>
          <a:lstStyle/>
          <a:p>
            <a:r>
              <a:rPr lang="en-US" sz="3200" b="1" dirty="0">
                <a:solidFill>
                  <a:schemeClr val="accent1"/>
                </a:solidFill>
                <a:latin typeface="Roboto"/>
              </a:rPr>
              <a:t>Dollar</a:t>
            </a:r>
            <a:r>
              <a:rPr lang="en-US" sz="3200" dirty="0">
                <a:solidFill>
                  <a:schemeClr val="accent1"/>
                </a:solidFill>
                <a:latin typeface="Roboto"/>
              </a:rPr>
              <a:t>-</a:t>
            </a:r>
            <a:r>
              <a:rPr lang="en-US" sz="3200" b="1" dirty="0">
                <a:solidFill>
                  <a:schemeClr val="accent1"/>
                </a:solidFill>
                <a:latin typeface="Roboto"/>
              </a:rPr>
              <a:t>Cost Averaging</a:t>
            </a:r>
            <a:r>
              <a:rPr lang="en-US" sz="3200" dirty="0">
                <a:solidFill>
                  <a:schemeClr val="accent1"/>
                </a:solidFill>
                <a:latin typeface="Roboto"/>
              </a:rPr>
              <a:t> is a strategy that allows an investor to buy the same </a:t>
            </a:r>
            <a:r>
              <a:rPr lang="en-US" sz="3200" b="1" dirty="0">
                <a:solidFill>
                  <a:schemeClr val="accent1"/>
                </a:solidFill>
                <a:latin typeface="Roboto"/>
              </a:rPr>
              <a:t>dollar</a:t>
            </a:r>
            <a:r>
              <a:rPr lang="en-US" sz="3200" dirty="0">
                <a:solidFill>
                  <a:schemeClr val="accent1"/>
                </a:solidFill>
                <a:latin typeface="Roboto"/>
              </a:rPr>
              <a:t> amount of an investment on regular intervals. The purchases occur regardless of the asset's price.</a:t>
            </a:r>
            <a:endParaRPr lang="en-US" sz="3200" dirty="0">
              <a:solidFill>
                <a:schemeClr val="accent1"/>
              </a:solidFill>
            </a:endParaRPr>
          </a:p>
        </p:txBody>
      </p:sp>
    </p:spTree>
    <p:extLst>
      <p:ext uri="{BB962C8B-B14F-4D97-AF65-F5344CB8AC3E}">
        <p14:creationId xmlns:p14="http://schemas.microsoft.com/office/powerpoint/2010/main" val="127876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FA844EB-B4EF-4B2F-95CF-9E5C16B5B4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D31205C9-9B34-4789-AA9B-D7B86D3A10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C1E24DB-0094-4D06-8F57-85C95C8743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DE703DF5-9BDF-42DB-9820-EDEAC68B0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045EAFA8-4C32-4942-9360-AB2082086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CAD2203-A7B2-45D8-9240-A3542F0FD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DC5EF1D-D76F-48F5-ACAF-7F209B6463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C021030B-EC50-4CBB-847B-BF6FA8978E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E8ACDF8F-1AEB-4514-AC25-BDD3A547F9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AD6FF1EB-A33A-4569-B7E2-09FD56D169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844DC64-9C05-463C-B2AB-40225DA81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BF161C6-DDE1-47AF-A671-227D09244306}"/>
              </a:ext>
            </a:extLst>
          </p:cNvPr>
          <p:cNvSpPr>
            <a:spLocks noGrp="1"/>
          </p:cNvSpPr>
          <p:nvPr>
            <p:ph type="title" idx="4294967295"/>
          </p:nvPr>
        </p:nvSpPr>
        <p:spPr>
          <a:xfrm>
            <a:off x="643467" y="816638"/>
            <a:ext cx="3367359" cy="5224724"/>
          </a:xfrm>
        </p:spPr>
        <p:txBody>
          <a:bodyPr vert="horz" lIns="91440" tIns="45720" rIns="91440" bIns="45720" rtlCol="0" anchor="ctr">
            <a:normAutofit/>
          </a:bodyPr>
          <a:lstStyle/>
          <a:p>
            <a:r>
              <a:rPr lang="en-US" dirty="0"/>
              <a:t>Key Terms You Need To Know</a:t>
            </a:r>
          </a:p>
        </p:txBody>
      </p:sp>
      <p:sp>
        <p:nvSpPr>
          <p:cNvPr id="3" name="Content Placeholder 2">
            <a:extLst>
              <a:ext uri="{FF2B5EF4-FFF2-40B4-BE49-F238E27FC236}">
                <a16:creationId xmlns:a16="http://schemas.microsoft.com/office/drawing/2014/main" id="{3C2FB3A8-268A-4E2E-A2F6-B79DB99D8DB1}"/>
              </a:ext>
            </a:extLst>
          </p:cNvPr>
          <p:cNvSpPr>
            <a:spLocks noGrp="1"/>
          </p:cNvSpPr>
          <p:nvPr>
            <p:ph idx="4294967295"/>
          </p:nvPr>
        </p:nvSpPr>
        <p:spPr>
          <a:xfrm>
            <a:off x="4654295" y="816638"/>
            <a:ext cx="4619706" cy="5224724"/>
          </a:xfrm>
        </p:spPr>
        <p:txBody>
          <a:bodyPr vert="horz" lIns="91440" tIns="45720" rIns="91440" bIns="45720" rtlCol="0" anchor="ctr">
            <a:normAutofit/>
          </a:bodyPr>
          <a:lstStyle/>
          <a:p>
            <a:pPr>
              <a:lnSpc>
                <a:spcPct val="90000"/>
              </a:lnSpc>
            </a:pPr>
            <a:r>
              <a:rPr lang="en-US" dirty="0"/>
              <a:t>Rally- is a period of sustained increases in the prices of stocks, bonds or indexes. This type of price movement can happen during either a bull or a bear market, when it is known as either a bull market rally or a bear market rally, respectively.</a:t>
            </a:r>
            <a:endParaRPr lang="en-US"/>
          </a:p>
          <a:p>
            <a:pPr>
              <a:lnSpc>
                <a:spcPct val="90000"/>
              </a:lnSpc>
            </a:pPr>
            <a:r>
              <a:rPr lang="en-US" dirty="0"/>
              <a:t>Stock Market Correction-  is defined as a drop of at least 10% or more for an index or</a:t>
            </a:r>
            <a:r>
              <a:rPr lang="en-US" b="1" dirty="0"/>
              <a:t> </a:t>
            </a:r>
            <a:r>
              <a:rPr lang="en-US" dirty="0"/>
              <a:t>stock from its recent high.</a:t>
            </a:r>
            <a:endParaRPr lang="en-US"/>
          </a:p>
          <a:p>
            <a:pPr>
              <a:lnSpc>
                <a:spcPct val="90000"/>
              </a:lnSpc>
            </a:pPr>
            <a:r>
              <a:rPr lang="en-US" dirty="0"/>
              <a:t>Bull Run-  is a financial market of a group of securities in which prices are rising or are expected to rise. </a:t>
            </a:r>
            <a:endParaRPr lang="en-US"/>
          </a:p>
          <a:p>
            <a:pPr>
              <a:lnSpc>
                <a:spcPct val="90000"/>
              </a:lnSpc>
            </a:pPr>
            <a:r>
              <a:rPr lang="en-US" dirty="0"/>
              <a:t>Bear Run-a </a:t>
            </a:r>
            <a:r>
              <a:rPr lang="en-US" b="1" dirty="0"/>
              <a:t>p</a:t>
            </a:r>
            <a:r>
              <a:rPr lang="en-US" dirty="0"/>
              <a:t>eriod of time during which prices in a financial market are going down: The </a:t>
            </a:r>
            <a:r>
              <a:rPr lang="en-US" b="1" dirty="0"/>
              <a:t>stock </a:t>
            </a:r>
            <a:r>
              <a:rPr lang="en-US" dirty="0"/>
              <a:t>market still has not recovered from the </a:t>
            </a:r>
            <a:r>
              <a:rPr lang="en-US" b="1" dirty="0"/>
              <a:t>bear run</a:t>
            </a:r>
            <a:r>
              <a:rPr lang="en-US" dirty="0"/>
              <a:t> that ended last spring.</a:t>
            </a:r>
            <a:endParaRPr lang="en-US"/>
          </a:p>
        </p:txBody>
      </p:sp>
    </p:spTree>
    <p:extLst>
      <p:ext uri="{BB962C8B-B14F-4D97-AF65-F5344CB8AC3E}">
        <p14:creationId xmlns:p14="http://schemas.microsoft.com/office/powerpoint/2010/main" val="209808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8455-FDFC-4C8C-8F60-BF9205990465}"/>
              </a:ext>
            </a:extLst>
          </p:cNvPr>
          <p:cNvSpPr>
            <a:spLocks noGrp="1"/>
          </p:cNvSpPr>
          <p:nvPr>
            <p:ph type="title" idx="4294967295"/>
          </p:nvPr>
        </p:nvSpPr>
        <p:spPr>
          <a:xfrm>
            <a:off x="0" y="609600"/>
            <a:ext cx="8596313" cy="1320800"/>
          </a:xfrm>
        </p:spPr>
        <p:txBody>
          <a:bodyPr/>
          <a:lstStyle/>
          <a:p>
            <a:r>
              <a:rPr lang="en-US" dirty="0"/>
              <a:t>In A Raising Market (Bull Trend)</a:t>
            </a:r>
          </a:p>
        </p:txBody>
      </p:sp>
      <p:sp>
        <p:nvSpPr>
          <p:cNvPr id="7" name="Content Placeholder 6">
            <a:extLst>
              <a:ext uri="{FF2B5EF4-FFF2-40B4-BE49-F238E27FC236}">
                <a16:creationId xmlns:a16="http://schemas.microsoft.com/office/drawing/2014/main" id="{66DBFBCD-CF90-4EC2-8999-2BAFA79514E8}"/>
              </a:ext>
            </a:extLst>
          </p:cNvPr>
          <p:cNvSpPr>
            <a:spLocks noGrp="1"/>
          </p:cNvSpPr>
          <p:nvPr>
            <p:ph idx="4294967295"/>
          </p:nvPr>
        </p:nvSpPr>
        <p:spPr>
          <a:xfrm>
            <a:off x="0" y="2160588"/>
            <a:ext cx="8596313" cy="3881437"/>
          </a:xfrm>
        </p:spPr>
        <p:txBody>
          <a:bodyPr/>
          <a:lstStyle/>
          <a:p>
            <a:pPr marL="0" indent="0">
              <a:buNone/>
            </a:pPr>
            <a:r>
              <a:rPr lang="en-US" dirty="0"/>
              <a:t>Trend Line</a:t>
            </a:r>
          </a:p>
          <a:p>
            <a:pPr marL="0" indent="0">
              <a:buNone/>
            </a:pPr>
            <a:r>
              <a:rPr lang="en-US" dirty="0"/>
              <a:t>Rallies</a:t>
            </a:r>
          </a:p>
          <a:p>
            <a:pPr marL="0" indent="0">
              <a:buNone/>
            </a:pPr>
            <a:r>
              <a:rPr lang="en-US" dirty="0"/>
              <a:t>Correction </a:t>
            </a:r>
          </a:p>
          <a:p>
            <a:pPr marL="0" indent="0">
              <a:buNone/>
            </a:pPr>
            <a:r>
              <a:rPr lang="en-US" dirty="0"/>
              <a:t> </a:t>
            </a:r>
          </a:p>
        </p:txBody>
      </p:sp>
      <p:cxnSp>
        <p:nvCxnSpPr>
          <p:cNvPr id="9" name="Straight Connector 8">
            <a:extLst>
              <a:ext uri="{FF2B5EF4-FFF2-40B4-BE49-F238E27FC236}">
                <a16:creationId xmlns:a16="http://schemas.microsoft.com/office/drawing/2014/main" id="{A66EC6C9-9939-4C90-AC6E-47368FAE4229}"/>
              </a:ext>
            </a:extLst>
          </p:cNvPr>
          <p:cNvCxnSpPr>
            <a:cxnSpLocks/>
          </p:cNvCxnSpPr>
          <p:nvPr/>
        </p:nvCxnSpPr>
        <p:spPr>
          <a:xfrm flipV="1">
            <a:off x="861391" y="4916557"/>
            <a:ext cx="365172" cy="1007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9789217-EEFC-4BA9-94B4-FAD344131E50}"/>
              </a:ext>
            </a:extLst>
          </p:cNvPr>
          <p:cNvCxnSpPr>
            <a:cxnSpLocks/>
          </p:cNvCxnSpPr>
          <p:nvPr/>
        </p:nvCxnSpPr>
        <p:spPr>
          <a:xfrm>
            <a:off x="1226563" y="4916557"/>
            <a:ext cx="1145576" cy="9144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48878FFD-A07E-4C87-8946-D0C7C19ECAC7}"/>
              </a:ext>
            </a:extLst>
          </p:cNvPr>
          <p:cNvCxnSpPr>
            <a:cxnSpLocks/>
          </p:cNvCxnSpPr>
          <p:nvPr/>
        </p:nvCxnSpPr>
        <p:spPr>
          <a:xfrm flipV="1">
            <a:off x="2372139" y="4439478"/>
            <a:ext cx="45859" cy="1391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2FF3BBD-C2C0-4F94-8E25-8D9176C32BCA}"/>
              </a:ext>
            </a:extLst>
          </p:cNvPr>
          <p:cNvCxnSpPr>
            <a:cxnSpLocks/>
          </p:cNvCxnSpPr>
          <p:nvPr/>
        </p:nvCxnSpPr>
        <p:spPr>
          <a:xfrm>
            <a:off x="2417998" y="4466845"/>
            <a:ext cx="626428" cy="449712"/>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CB5828D1-E818-4335-B615-7602E89653EA}"/>
              </a:ext>
            </a:extLst>
          </p:cNvPr>
          <p:cNvCxnSpPr>
            <a:cxnSpLocks/>
          </p:cNvCxnSpPr>
          <p:nvPr/>
        </p:nvCxnSpPr>
        <p:spPr>
          <a:xfrm flipV="1">
            <a:off x="3011440" y="3710441"/>
            <a:ext cx="168705" cy="1179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FE596BB-BF02-42B0-B201-13E7DCC83FA0}"/>
              </a:ext>
            </a:extLst>
          </p:cNvPr>
          <p:cNvCxnSpPr>
            <a:cxnSpLocks/>
          </p:cNvCxnSpPr>
          <p:nvPr/>
        </p:nvCxnSpPr>
        <p:spPr>
          <a:xfrm>
            <a:off x="3180145" y="3710441"/>
            <a:ext cx="1523264" cy="1179013"/>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E846BB5D-BEE3-4FF2-9D7D-A726DF26F666}"/>
              </a:ext>
            </a:extLst>
          </p:cNvPr>
          <p:cNvCxnSpPr>
            <a:cxnSpLocks/>
          </p:cNvCxnSpPr>
          <p:nvPr/>
        </p:nvCxnSpPr>
        <p:spPr>
          <a:xfrm flipV="1">
            <a:off x="4703409" y="3113879"/>
            <a:ext cx="145773" cy="1775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D6819B0-4680-41C1-BDB5-0D8F16E03530}"/>
              </a:ext>
            </a:extLst>
          </p:cNvPr>
          <p:cNvCxnSpPr>
            <a:cxnSpLocks/>
          </p:cNvCxnSpPr>
          <p:nvPr/>
        </p:nvCxnSpPr>
        <p:spPr>
          <a:xfrm>
            <a:off x="4881607" y="3126963"/>
            <a:ext cx="849400" cy="87470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31D45F95-9D19-403B-B8AF-DCB475CD214B}"/>
              </a:ext>
            </a:extLst>
          </p:cNvPr>
          <p:cNvCxnSpPr>
            <a:cxnSpLocks/>
          </p:cNvCxnSpPr>
          <p:nvPr/>
        </p:nvCxnSpPr>
        <p:spPr>
          <a:xfrm flipV="1">
            <a:off x="5693779" y="2305389"/>
            <a:ext cx="702365" cy="1696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802C3D4-6536-4F03-A08B-7FCD8F1BC428}"/>
              </a:ext>
            </a:extLst>
          </p:cNvPr>
          <p:cNvCxnSpPr>
            <a:cxnSpLocks/>
          </p:cNvCxnSpPr>
          <p:nvPr/>
        </p:nvCxnSpPr>
        <p:spPr>
          <a:xfrm>
            <a:off x="6396144" y="2305389"/>
            <a:ext cx="844597" cy="1258925"/>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3F465834-4B01-4393-BC0F-CD4857042AA7}"/>
              </a:ext>
            </a:extLst>
          </p:cNvPr>
          <p:cNvCxnSpPr>
            <a:cxnSpLocks/>
          </p:cNvCxnSpPr>
          <p:nvPr/>
        </p:nvCxnSpPr>
        <p:spPr>
          <a:xfrm flipV="1">
            <a:off x="7248573" y="2438400"/>
            <a:ext cx="556957" cy="1125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324CA92-40FE-47C6-B296-123B4D11F436}"/>
              </a:ext>
            </a:extLst>
          </p:cNvPr>
          <p:cNvCxnSpPr/>
          <p:nvPr/>
        </p:nvCxnSpPr>
        <p:spPr>
          <a:xfrm>
            <a:off x="7813362" y="2411896"/>
            <a:ext cx="914400" cy="914400"/>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6F50C53B-E9E4-4A80-8006-6734955C0AB8}"/>
              </a:ext>
            </a:extLst>
          </p:cNvPr>
          <p:cNvCxnSpPr>
            <a:cxnSpLocks/>
          </p:cNvCxnSpPr>
          <p:nvPr/>
        </p:nvCxnSpPr>
        <p:spPr>
          <a:xfrm flipV="1">
            <a:off x="8714571" y="2544417"/>
            <a:ext cx="551598" cy="723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74C6E03-EE19-4B9C-AE9D-B6DD715C1DF5}"/>
              </a:ext>
            </a:extLst>
          </p:cNvPr>
          <p:cNvCxnSpPr>
            <a:cxnSpLocks/>
          </p:cNvCxnSpPr>
          <p:nvPr/>
        </p:nvCxnSpPr>
        <p:spPr>
          <a:xfrm flipV="1">
            <a:off x="677334" y="2650435"/>
            <a:ext cx="8588835" cy="298173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70" name="Straight Connector 69">
            <a:extLst>
              <a:ext uri="{FF2B5EF4-FFF2-40B4-BE49-F238E27FC236}">
                <a16:creationId xmlns:a16="http://schemas.microsoft.com/office/drawing/2014/main" id="{E722FA3E-CC47-4375-A908-A7CD9D335417}"/>
              </a:ext>
            </a:extLst>
          </p:cNvPr>
          <p:cNvCxnSpPr>
            <a:cxnSpLocks/>
          </p:cNvCxnSpPr>
          <p:nvPr/>
        </p:nvCxnSpPr>
        <p:spPr>
          <a:xfrm>
            <a:off x="2001078" y="2411896"/>
            <a:ext cx="669070" cy="6626"/>
          </a:xfrm>
          <a:prstGeom prst="line">
            <a:avLst/>
          </a:prstGeom>
        </p:spPr>
        <p:style>
          <a:lnRef idx="1">
            <a:schemeClr val="accent5"/>
          </a:lnRef>
          <a:fillRef idx="0">
            <a:schemeClr val="accent5"/>
          </a:fillRef>
          <a:effectRef idx="0">
            <a:schemeClr val="accent5"/>
          </a:effectRef>
          <a:fontRef idx="minor">
            <a:schemeClr val="tx1"/>
          </a:fontRef>
        </p:style>
      </p:cxnSp>
      <p:cxnSp>
        <p:nvCxnSpPr>
          <p:cNvPr id="73" name="Straight Connector 72">
            <a:extLst>
              <a:ext uri="{FF2B5EF4-FFF2-40B4-BE49-F238E27FC236}">
                <a16:creationId xmlns:a16="http://schemas.microsoft.com/office/drawing/2014/main" id="{BB483A24-12B9-4C06-BB20-CED43F9F35B0}"/>
              </a:ext>
            </a:extLst>
          </p:cNvPr>
          <p:cNvCxnSpPr>
            <a:cxnSpLocks/>
          </p:cNvCxnSpPr>
          <p:nvPr/>
        </p:nvCxnSpPr>
        <p:spPr>
          <a:xfrm>
            <a:off x="2001078" y="286247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E71148F-A094-4B07-B65F-1A0E2C514EA1}"/>
              </a:ext>
            </a:extLst>
          </p:cNvPr>
          <p:cNvCxnSpPr>
            <a:cxnSpLocks/>
          </p:cNvCxnSpPr>
          <p:nvPr/>
        </p:nvCxnSpPr>
        <p:spPr>
          <a:xfrm>
            <a:off x="2020433" y="3166289"/>
            <a:ext cx="71077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551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2BB6-B222-4630-AF1A-9BED3619CF35}"/>
              </a:ext>
            </a:extLst>
          </p:cNvPr>
          <p:cNvSpPr>
            <a:spLocks noGrp="1"/>
          </p:cNvSpPr>
          <p:nvPr>
            <p:ph type="title" idx="4294967295"/>
          </p:nvPr>
        </p:nvSpPr>
        <p:spPr>
          <a:xfrm>
            <a:off x="0" y="609600"/>
            <a:ext cx="8596313" cy="1320800"/>
          </a:xfrm>
        </p:spPr>
        <p:txBody>
          <a:bodyPr/>
          <a:lstStyle/>
          <a:p>
            <a:r>
              <a:rPr lang="en-US" dirty="0"/>
              <a:t>In A Declining Market (Bear Trend)</a:t>
            </a:r>
          </a:p>
        </p:txBody>
      </p:sp>
      <p:sp>
        <p:nvSpPr>
          <p:cNvPr id="3" name="Content Placeholder 2">
            <a:extLst>
              <a:ext uri="{FF2B5EF4-FFF2-40B4-BE49-F238E27FC236}">
                <a16:creationId xmlns:a16="http://schemas.microsoft.com/office/drawing/2014/main" id="{F6645E67-663B-4975-8B46-DBE6FF8120B1}"/>
              </a:ext>
            </a:extLst>
          </p:cNvPr>
          <p:cNvSpPr>
            <a:spLocks noGrp="1"/>
          </p:cNvSpPr>
          <p:nvPr>
            <p:ph idx="4294967295"/>
          </p:nvPr>
        </p:nvSpPr>
        <p:spPr>
          <a:xfrm>
            <a:off x="0" y="2160588"/>
            <a:ext cx="8596313" cy="3881437"/>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Trend Line</a:t>
            </a:r>
          </a:p>
          <a:p>
            <a:pPr marL="0" indent="0">
              <a:buNone/>
            </a:pPr>
            <a:r>
              <a:rPr lang="en-US" dirty="0"/>
              <a:t>Rallies </a:t>
            </a:r>
          </a:p>
          <a:p>
            <a:pPr marL="0" indent="0">
              <a:buNone/>
            </a:pPr>
            <a:r>
              <a:rPr lang="en-US" dirty="0"/>
              <a:t>Correction </a:t>
            </a:r>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A850AC15-88D4-4A3E-BD40-9D5E3E628018}"/>
              </a:ext>
            </a:extLst>
          </p:cNvPr>
          <p:cNvCxnSpPr>
            <a:cxnSpLocks/>
          </p:cNvCxnSpPr>
          <p:nvPr/>
        </p:nvCxnSpPr>
        <p:spPr>
          <a:xfrm>
            <a:off x="763473" y="2320786"/>
            <a:ext cx="694266" cy="110821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612A832B-607B-4105-90D9-F72EE1564008}"/>
              </a:ext>
            </a:extLst>
          </p:cNvPr>
          <p:cNvCxnSpPr>
            <a:cxnSpLocks/>
          </p:cNvCxnSpPr>
          <p:nvPr/>
        </p:nvCxnSpPr>
        <p:spPr>
          <a:xfrm flipH="1" flipV="1">
            <a:off x="1894329" y="2716697"/>
            <a:ext cx="771141" cy="1099929"/>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DC70802E-F977-434D-B81C-DD8A1F804077}"/>
              </a:ext>
            </a:extLst>
          </p:cNvPr>
          <p:cNvCxnSpPr>
            <a:cxnSpLocks/>
          </p:cNvCxnSpPr>
          <p:nvPr/>
        </p:nvCxnSpPr>
        <p:spPr>
          <a:xfrm flipV="1">
            <a:off x="1457739" y="2716696"/>
            <a:ext cx="427326" cy="7123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59FB7D-DCB4-4CAD-8373-13794129BD98}"/>
              </a:ext>
            </a:extLst>
          </p:cNvPr>
          <p:cNvCxnSpPr>
            <a:cxnSpLocks/>
          </p:cNvCxnSpPr>
          <p:nvPr/>
        </p:nvCxnSpPr>
        <p:spPr>
          <a:xfrm flipV="1">
            <a:off x="2665470" y="3357647"/>
            <a:ext cx="530090" cy="429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0369F5A-ABBA-457F-8A40-09B12570A748}"/>
              </a:ext>
            </a:extLst>
          </p:cNvPr>
          <p:cNvCxnSpPr/>
          <p:nvPr/>
        </p:nvCxnSpPr>
        <p:spPr>
          <a:xfrm>
            <a:off x="3195560" y="3357647"/>
            <a:ext cx="766840" cy="1081831"/>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BE668FAC-C297-4FB1-B2B1-D305C09B4F67}"/>
              </a:ext>
            </a:extLst>
          </p:cNvPr>
          <p:cNvCxnSpPr/>
          <p:nvPr/>
        </p:nvCxnSpPr>
        <p:spPr>
          <a:xfrm flipV="1">
            <a:off x="3966701" y="3975652"/>
            <a:ext cx="411884" cy="477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08C93D9-5F97-44A1-9C28-818460400528}"/>
              </a:ext>
            </a:extLst>
          </p:cNvPr>
          <p:cNvCxnSpPr/>
          <p:nvPr/>
        </p:nvCxnSpPr>
        <p:spPr>
          <a:xfrm>
            <a:off x="4378585" y="3975652"/>
            <a:ext cx="795847" cy="707267"/>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A755C60E-BAD3-43F5-844F-483073EA8B65}"/>
              </a:ext>
            </a:extLst>
          </p:cNvPr>
          <p:cNvCxnSpPr>
            <a:cxnSpLocks/>
          </p:cNvCxnSpPr>
          <p:nvPr/>
        </p:nvCxnSpPr>
        <p:spPr>
          <a:xfrm flipV="1">
            <a:off x="5183696" y="3786809"/>
            <a:ext cx="694438" cy="896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DEFF4DD-CCB8-41A8-9E39-589BD58561CB}"/>
              </a:ext>
            </a:extLst>
          </p:cNvPr>
          <p:cNvCxnSpPr>
            <a:cxnSpLocks/>
          </p:cNvCxnSpPr>
          <p:nvPr/>
        </p:nvCxnSpPr>
        <p:spPr>
          <a:xfrm>
            <a:off x="5887398" y="3816626"/>
            <a:ext cx="795847" cy="1431235"/>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A642261A-07B5-4200-9512-65BA1DFF8D0B}"/>
              </a:ext>
            </a:extLst>
          </p:cNvPr>
          <p:cNvCxnSpPr>
            <a:cxnSpLocks/>
          </p:cNvCxnSpPr>
          <p:nvPr/>
        </p:nvCxnSpPr>
        <p:spPr>
          <a:xfrm flipV="1">
            <a:off x="6683245" y="4682919"/>
            <a:ext cx="433172" cy="564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EF6AA6A-6D4E-4CEC-8184-F887292B3B87}"/>
              </a:ext>
            </a:extLst>
          </p:cNvPr>
          <p:cNvCxnSpPr>
            <a:cxnSpLocks/>
          </p:cNvCxnSpPr>
          <p:nvPr/>
        </p:nvCxnSpPr>
        <p:spPr>
          <a:xfrm>
            <a:off x="7116417" y="4682919"/>
            <a:ext cx="1033670" cy="91440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B08F63C0-794D-408B-8431-D006D9C244DA}"/>
              </a:ext>
            </a:extLst>
          </p:cNvPr>
          <p:cNvCxnSpPr>
            <a:cxnSpLocks/>
          </p:cNvCxnSpPr>
          <p:nvPr/>
        </p:nvCxnSpPr>
        <p:spPr>
          <a:xfrm flipV="1">
            <a:off x="8150087" y="5140119"/>
            <a:ext cx="318052" cy="457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B6483EA-8502-4610-8321-231C668E74B2}"/>
              </a:ext>
            </a:extLst>
          </p:cNvPr>
          <p:cNvCxnSpPr>
            <a:cxnSpLocks/>
          </p:cNvCxnSpPr>
          <p:nvPr/>
        </p:nvCxnSpPr>
        <p:spPr>
          <a:xfrm>
            <a:off x="8464359" y="5140120"/>
            <a:ext cx="755375" cy="666063"/>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E76AAC95-70A8-4141-9A3A-BD0867A3FD99}"/>
              </a:ext>
            </a:extLst>
          </p:cNvPr>
          <p:cNvCxnSpPr>
            <a:cxnSpLocks/>
          </p:cNvCxnSpPr>
          <p:nvPr/>
        </p:nvCxnSpPr>
        <p:spPr>
          <a:xfrm>
            <a:off x="2014330" y="4802189"/>
            <a:ext cx="424070" cy="0"/>
          </a:xfrm>
          <a:prstGeom prst="line">
            <a:avLst/>
          </a:prstGeom>
        </p:spPr>
        <p:style>
          <a:lnRef idx="1">
            <a:schemeClr val="accent5"/>
          </a:lnRef>
          <a:fillRef idx="0">
            <a:schemeClr val="accent5"/>
          </a:fillRef>
          <a:effectRef idx="0">
            <a:schemeClr val="accent5"/>
          </a:effectRef>
          <a:fontRef idx="minor">
            <a:schemeClr val="tx1"/>
          </a:fontRef>
        </p:style>
      </p:cxnSp>
      <p:cxnSp>
        <p:nvCxnSpPr>
          <p:cNvPr id="74" name="Straight Connector 73">
            <a:extLst>
              <a:ext uri="{FF2B5EF4-FFF2-40B4-BE49-F238E27FC236}">
                <a16:creationId xmlns:a16="http://schemas.microsoft.com/office/drawing/2014/main" id="{F354A2EC-817F-4B32-9DA4-33F43691FAA2}"/>
              </a:ext>
            </a:extLst>
          </p:cNvPr>
          <p:cNvCxnSpPr>
            <a:cxnSpLocks/>
          </p:cNvCxnSpPr>
          <p:nvPr/>
        </p:nvCxnSpPr>
        <p:spPr>
          <a:xfrm>
            <a:off x="2014330" y="5261114"/>
            <a:ext cx="4513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D769C05-7A81-453B-896D-3170491304E2}"/>
              </a:ext>
            </a:extLst>
          </p:cNvPr>
          <p:cNvCxnSpPr>
            <a:cxnSpLocks/>
          </p:cNvCxnSpPr>
          <p:nvPr/>
        </p:nvCxnSpPr>
        <p:spPr>
          <a:xfrm>
            <a:off x="677334" y="2712521"/>
            <a:ext cx="9221498" cy="3197949"/>
          </a:xfrm>
          <a:prstGeom prst="line">
            <a:avLst/>
          </a:prstGeom>
        </p:spPr>
        <p:style>
          <a:lnRef idx="1">
            <a:schemeClr val="accent5"/>
          </a:lnRef>
          <a:fillRef idx="0">
            <a:schemeClr val="accent5"/>
          </a:fillRef>
          <a:effectRef idx="0">
            <a:schemeClr val="accent5"/>
          </a:effectRef>
          <a:fontRef idx="minor">
            <a:schemeClr val="tx1"/>
          </a:fontRef>
        </p:style>
      </p:cxnSp>
      <p:cxnSp>
        <p:nvCxnSpPr>
          <p:cNvPr id="84" name="Straight Connector 83">
            <a:extLst>
              <a:ext uri="{FF2B5EF4-FFF2-40B4-BE49-F238E27FC236}">
                <a16:creationId xmlns:a16="http://schemas.microsoft.com/office/drawing/2014/main" id="{28AB1FCA-EAED-4C33-A342-3DE0E1873BC6}"/>
              </a:ext>
            </a:extLst>
          </p:cNvPr>
          <p:cNvCxnSpPr>
            <a:cxnSpLocks/>
          </p:cNvCxnSpPr>
          <p:nvPr/>
        </p:nvCxnSpPr>
        <p:spPr>
          <a:xfrm flipV="1">
            <a:off x="2067150" y="5597319"/>
            <a:ext cx="358540"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387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EE4B47-D720-46D7-9224-219868C426A3}"/>
              </a:ext>
            </a:extLst>
          </p:cNvPr>
          <p:cNvSpPr txBox="1"/>
          <p:nvPr/>
        </p:nvSpPr>
        <p:spPr>
          <a:xfrm>
            <a:off x="1361865" y="308508"/>
            <a:ext cx="5585788"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90C226">
                    <a:lumMod val="75000"/>
                  </a:srgbClr>
                </a:solidFill>
                <a:effectLst/>
                <a:uLnTx/>
                <a:uFillTx/>
                <a:latin typeface="Trebuchet MS" panose="020B0603020202020204"/>
                <a:ea typeface="+mn-ea"/>
                <a:cs typeface="+mn-cs"/>
              </a:rPr>
              <a:t>Averaging Cost Strategy</a:t>
            </a:r>
          </a:p>
        </p:txBody>
      </p:sp>
      <p:sp>
        <p:nvSpPr>
          <p:cNvPr id="5" name="TextBox 4">
            <a:extLst>
              <a:ext uri="{FF2B5EF4-FFF2-40B4-BE49-F238E27FC236}">
                <a16:creationId xmlns:a16="http://schemas.microsoft.com/office/drawing/2014/main" id="{C51AE80B-CB64-4A95-B104-D0D4D5BD2B25}"/>
              </a:ext>
            </a:extLst>
          </p:cNvPr>
          <p:cNvSpPr txBox="1"/>
          <p:nvPr/>
        </p:nvSpPr>
        <p:spPr>
          <a:xfrm>
            <a:off x="1868556" y="2074829"/>
            <a:ext cx="498281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Trebuchet MS" panose="020B0603020202020204"/>
                <a:ea typeface="+mn-ea"/>
                <a:cs typeface="+mn-cs"/>
              </a:rPr>
              <a:t>Buying on the way up</a:t>
            </a:r>
          </a:p>
        </p:txBody>
      </p:sp>
      <p:cxnSp>
        <p:nvCxnSpPr>
          <p:cNvPr id="7" name="Straight Arrow Connector 6">
            <a:extLst>
              <a:ext uri="{FF2B5EF4-FFF2-40B4-BE49-F238E27FC236}">
                <a16:creationId xmlns:a16="http://schemas.microsoft.com/office/drawing/2014/main" id="{D9D730DF-E070-427A-A373-F82AABC6F670}"/>
              </a:ext>
            </a:extLst>
          </p:cNvPr>
          <p:cNvCxnSpPr>
            <a:cxnSpLocks/>
          </p:cNvCxnSpPr>
          <p:nvPr/>
        </p:nvCxnSpPr>
        <p:spPr>
          <a:xfrm>
            <a:off x="4969569" y="2168086"/>
            <a:ext cx="463825" cy="328414"/>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FE61947-65E1-460F-AAF4-43E91ED4942D}"/>
              </a:ext>
            </a:extLst>
          </p:cNvPr>
          <p:cNvSpPr txBox="1"/>
          <p:nvPr/>
        </p:nvSpPr>
        <p:spPr>
          <a:xfrm>
            <a:off x="1868556" y="2819687"/>
            <a:ext cx="2759089"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Trebuchet MS" panose="020B0603020202020204"/>
                <a:ea typeface="+mn-ea"/>
                <a:cs typeface="+mn-cs"/>
              </a:rPr>
              <a:t>Buying on the way down </a:t>
            </a:r>
          </a:p>
        </p:txBody>
      </p:sp>
      <p:cxnSp>
        <p:nvCxnSpPr>
          <p:cNvPr id="11" name="Straight Arrow Connector 10">
            <a:extLst>
              <a:ext uri="{FF2B5EF4-FFF2-40B4-BE49-F238E27FC236}">
                <a16:creationId xmlns:a16="http://schemas.microsoft.com/office/drawing/2014/main" id="{053D7CF5-3479-464B-B3BA-4AE98E3FDA39}"/>
              </a:ext>
            </a:extLst>
          </p:cNvPr>
          <p:cNvCxnSpPr>
            <a:cxnSpLocks/>
          </p:cNvCxnSpPr>
          <p:nvPr/>
        </p:nvCxnSpPr>
        <p:spPr>
          <a:xfrm flipV="1">
            <a:off x="4956315" y="2815797"/>
            <a:ext cx="477079" cy="345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E7C6D13-3ABA-4265-9FD6-8B5B2ED61554}"/>
              </a:ext>
            </a:extLst>
          </p:cNvPr>
          <p:cNvSpPr txBox="1"/>
          <p:nvPr/>
        </p:nvSpPr>
        <p:spPr>
          <a:xfrm>
            <a:off x="1868556" y="4081670"/>
            <a:ext cx="228620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Trebuchet MS" panose="020B0603020202020204"/>
                <a:ea typeface="+mn-ea"/>
                <a:cs typeface="+mn-cs"/>
              </a:rPr>
              <a:t>Buying Up and Down</a:t>
            </a:r>
          </a:p>
        </p:txBody>
      </p:sp>
      <p:cxnSp>
        <p:nvCxnSpPr>
          <p:cNvPr id="37" name="Straight Arrow Connector 36">
            <a:extLst>
              <a:ext uri="{FF2B5EF4-FFF2-40B4-BE49-F238E27FC236}">
                <a16:creationId xmlns:a16="http://schemas.microsoft.com/office/drawing/2014/main" id="{1635FB0A-EE37-4CB4-AC34-EED948A0714C}"/>
              </a:ext>
            </a:extLst>
          </p:cNvPr>
          <p:cNvCxnSpPr>
            <a:cxnSpLocks/>
          </p:cNvCxnSpPr>
          <p:nvPr/>
        </p:nvCxnSpPr>
        <p:spPr>
          <a:xfrm flipV="1">
            <a:off x="4627645" y="3978051"/>
            <a:ext cx="540704" cy="435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3F7D947-BEB9-436D-9F26-9B77DF24AD61}"/>
              </a:ext>
            </a:extLst>
          </p:cNvPr>
          <p:cNvCxnSpPr>
            <a:cxnSpLocks/>
          </p:cNvCxnSpPr>
          <p:nvPr/>
        </p:nvCxnSpPr>
        <p:spPr>
          <a:xfrm>
            <a:off x="5300873" y="3978051"/>
            <a:ext cx="456998" cy="383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0555D31E-23D9-46D1-A80F-096FE977479A}"/>
              </a:ext>
            </a:extLst>
          </p:cNvPr>
          <p:cNvSpPr txBox="1"/>
          <p:nvPr/>
        </p:nvSpPr>
        <p:spPr>
          <a:xfrm>
            <a:off x="1772578" y="5158987"/>
            <a:ext cx="247815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Trebuchet MS" panose="020B0603020202020204"/>
                <a:ea typeface="+mn-ea"/>
                <a:cs typeface="+mn-cs"/>
              </a:rPr>
              <a:t>Buying Down and Up</a:t>
            </a:r>
          </a:p>
        </p:txBody>
      </p:sp>
      <p:cxnSp>
        <p:nvCxnSpPr>
          <p:cNvPr id="51" name="Straight Arrow Connector 50">
            <a:extLst>
              <a:ext uri="{FF2B5EF4-FFF2-40B4-BE49-F238E27FC236}">
                <a16:creationId xmlns:a16="http://schemas.microsoft.com/office/drawing/2014/main" id="{A01C6D90-2B4C-4252-A799-944E1D699361}"/>
              </a:ext>
            </a:extLst>
          </p:cNvPr>
          <p:cNvCxnSpPr>
            <a:cxnSpLocks/>
          </p:cNvCxnSpPr>
          <p:nvPr/>
        </p:nvCxnSpPr>
        <p:spPr>
          <a:xfrm>
            <a:off x="4463314" y="5253050"/>
            <a:ext cx="567209" cy="419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D3A918D-BDE5-4408-842F-86ADEA2719C4}"/>
              </a:ext>
            </a:extLst>
          </p:cNvPr>
          <p:cNvCxnSpPr>
            <a:cxnSpLocks/>
          </p:cNvCxnSpPr>
          <p:nvPr/>
        </p:nvCxnSpPr>
        <p:spPr>
          <a:xfrm flipV="1">
            <a:off x="5128597" y="5278089"/>
            <a:ext cx="455877" cy="394372"/>
          </a:xfrm>
          <a:prstGeom prst="straightConnector1">
            <a:avLst/>
          </a:prstGeom>
          <a:ln>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60" name="Picture 59">
            <a:extLst>
              <a:ext uri="{FF2B5EF4-FFF2-40B4-BE49-F238E27FC236}">
                <a16:creationId xmlns:a16="http://schemas.microsoft.com/office/drawing/2014/main" id="{31A67EA2-3545-4BE3-997E-A34E7F41B6A2}"/>
              </a:ext>
            </a:extLst>
          </p:cNvPr>
          <p:cNvPicPr>
            <a:picLocks noChangeAspect="1"/>
          </p:cNvPicPr>
          <p:nvPr/>
        </p:nvPicPr>
        <p:blipFill>
          <a:blip r:embed="rId2"/>
          <a:stretch>
            <a:fillRect/>
          </a:stretch>
        </p:blipFill>
        <p:spPr>
          <a:xfrm>
            <a:off x="6434131" y="2248382"/>
            <a:ext cx="3247222" cy="1825671"/>
          </a:xfrm>
          <a:prstGeom prst="rect">
            <a:avLst/>
          </a:prstGeom>
        </p:spPr>
      </p:pic>
    </p:spTree>
    <p:extLst>
      <p:ext uri="{BB962C8B-B14F-4D97-AF65-F5344CB8AC3E}">
        <p14:creationId xmlns:p14="http://schemas.microsoft.com/office/powerpoint/2010/main" val="5238050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otalTime>20</TotalTime>
  <Words>296</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Roboto</vt:lpstr>
      <vt:lpstr>Trebuchet MS</vt:lpstr>
      <vt:lpstr>Wingdings 3</vt:lpstr>
      <vt:lpstr>Facet</vt:lpstr>
      <vt:lpstr>Cash Out On Cannabis</vt:lpstr>
      <vt:lpstr>Now It Is Time To Invest In A Strategy</vt:lpstr>
      <vt:lpstr>PowerPoint Presentation</vt:lpstr>
      <vt:lpstr>Why DCA?</vt:lpstr>
      <vt:lpstr>PowerPoint Presentation</vt:lpstr>
      <vt:lpstr>Key Terms You Need To Know</vt:lpstr>
      <vt:lpstr>In A Raising Market (Bull Trend)</vt:lpstr>
      <vt:lpstr>In A Declining Market (Bear Trend)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Out On Cannabis</dc:title>
  <dc:creator>Cimone Casson</dc:creator>
  <cp:lastModifiedBy>Cimone Casson</cp:lastModifiedBy>
  <cp:revision>3</cp:revision>
  <dcterms:created xsi:type="dcterms:W3CDTF">2019-03-03T01:51:33Z</dcterms:created>
  <dcterms:modified xsi:type="dcterms:W3CDTF">2019-03-03T02:11:37Z</dcterms:modified>
</cp:coreProperties>
</file>