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 autoAdjust="0"/>
    <p:restoredTop sz="94660"/>
  </p:normalViewPr>
  <p:slideViewPr>
    <p:cSldViewPr>
      <p:cViewPr>
        <p:scale>
          <a:sx n="50" d="100"/>
          <a:sy n="50" d="100"/>
        </p:scale>
        <p:origin x="-1980" y="-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9994" y="7068005"/>
            <a:ext cx="761904" cy="43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8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474" y="162055"/>
            <a:ext cx="1001445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9994" y="7068005"/>
            <a:ext cx="761904" cy="438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1537" y="3273513"/>
            <a:ext cx="627032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770" y="2778685"/>
            <a:ext cx="9683859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29298" y="7328763"/>
            <a:ext cx="2903220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02/12/2019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shleybjornsrud.files.wordpress.com/2015/08/macdonalds-worldwide.pn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ashleybjornsrud.files.wordpress.com/2015/09/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shleybjornsrud.files.wordpress.com/2015/08/mcdonalds-svg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cdn.wonderfulengineering.com/wp-content/uploads/2013/11/Ping-Pong-Door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ashleybjornsrud.files.wordpress.com/2015/08/11885723_560067710810616_5388431009850765907_o.jp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ashleybjornsrud.files.wordpress.com/2015/08/mcdonalds-small-french-frie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hleybjornsrud.files.wordpress.com/2015/08/mcdonalds_1960_logo_no_circle-svg.png" TargetMode="External"/><Relationship Id="rId5" Type="http://schemas.openxmlformats.org/officeDocument/2006/relationships/image" Target="../media/image7.gif"/><Relationship Id="rId4" Type="http://schemas.openxmlformats.org/officeDocument/2006/relationships/hyperlink" Target="https://ashleybjornsrud.files.wordpress.com/2015/08/1st_logo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ashleybjornsrud.files.wordpress.com/2015/08/untitled-3_1810037i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94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4" y="162055"/>
            <a:ext cx="20529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Sources</a:t>
            </a:r>
            <a:r>
              <a:rPr spc="-95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for  Ideation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8" y="196286"/>
            <a:ext cx="3945201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- Creative</a:t>
            </a:r>
            <a:r>
              <a:rPr sz="2000" spc="-9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Thinking</a:t>
            </a:r>
            <a:endParaRPr sz="2000" dirty="0">
              <a:latin typeface="Futura Lt BT"/>
              <a:cs typeface="Futura Lt BT"/>
            </a:endParaRPr>
          </a:p>
          <a:p>
            <a:pPr marL="304800" indent="-292100">
              <a:lnSpc>
                <a:spcPct val="100000"/>
              </a:lnSpc>
              <a:buAutoNum type="arabicPeriod"/>
              <a:tabLst>
                <a:tab pos="305435" algn="l"/>
              </a:tabLst>
            </a:pPr>
            <a:r>
              <a:rPr sz="2000" spc="-10" dirty="0">
                <a:latin typeface="Futura Lt BT"/>
                <a:cs typeface="Futura Lt BT"/>
              </a:rPr>
              <a:t>Lateral</a:t>
            </a:r>
            <a:endParaRPr sz="2000" dirty="0">
              <a:latin typeface="Futura Lt BT"/>
              <a:cs typeface="Futura Lt BT"/>
            </a:endParaRPr>
          </a:p>
          <a:p>
            <a:pPr marL="304800" indent="-292100">
              <a:lnSpc>
                <a:spcPct val="100000"/>
              </a:lnSpc>
              <a:buAutoNum type="arabicPeriod"/>
              <a:tabLst>
                <a:tab pos="305435" algn="l"/>
              </a:tabLst>
            </a:pPr>
            <a:r>
              <a:rPr sz="2000" dirty="0">
                <a:latin typeface="Futura Lt BT"/>
                <a:cs typeface="Futura Lt BT"/>
              </a:rPr>
              <a:t>Divergent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11299" y="1425646"/>
            <a:ext cx="6354445" cy="1595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292A2B"/>
                </a:solidFill>
                <a:latin typeface="Futura Hv BT"/>
                <a:cs typeface="Futura Hv BT"/>
              </a:rPr>
              <a:t>“Creative thinking is not a talent, it is a </a:t>
            </a:r>
            <a:r>
              <a:rPr sz="2400" b="1" i="1" spc="-10" dirty="0">
                <a:solidFill>
                  <a:srgbClr val="292A2B"/>
                </a:solidFill>
                <a:latin typeface="Futura Hv BT"/>
                <a:cs typeface="Futura Hv BT"/>
              </a:rPr>
              <a:t>skill  </a:t>
            </a:r>
            <a:r>
              <a:rPr sz="2400" b="1" i="1" spc="-5" dirty="0">
                <a:solidFill>
                  <a:srgbClr val="292A2B"/>
                </a:solidFill>
                <a:latin typeface="Futura Hv BT"/>
                <a:cs typeface="Futura Hv BT"/>
              </a:rPr>
              <a:t>that can be</a:t>
            </a:r>
            <a:r>
              <a:rPr sz="2400" b="1" i="1" spc="-10" dirty="0">
                <a:solidFill>
                  <a:srgbClr val="292A2B"/>
                </a:solidFill>
                <a:latin typeface="Futura Hv BT"/>
                <a:cs typeface="Futura Hv BT"/>
              </a:rPr>
              <a:t> </a:t>
            </a:r>
            <a:r>
              <a:rPr sz="2400" b="1" i="1" spc="-5" dirty="0">
                <a:solidFill>
                  <a:srgbClr val="292A2B"/>
                </a:solidFill>
                <a:latin typeface="Futura Hv BT"/>
                <a:cs typeface="Futura Hv BT"/>
              </a:rPr>
              <a:t>learnt</a:t>
            </a:r>
            <a:r>
              <a:rPr sz="2400" b="1" i="1" spc="-5" dirty="0" smtClean="0">
                <a:solidFill>
                  <a:srgbClr val="292A2B"/>
                </a:solidFill>
                <a:latin typeface="Futura Hv BT"/>
                <a:cs typeface="Futura Hv BT"/>
              </a:rPr>
              <a:t>.”</a:t>
            </a:r>
            <a:endParaRPr sz="2400" dirty="0">
              <a:latin typeface="Futura Hv BT"/>
              <a:cs typeface="Futura Hv BT"/>
            </a:endParaRPr>
          </a:p>
          <a:p>
            <a:pPr marL="133350" indent="-120650">
              <a:lnSpc>
                <a:spcPts val="1620"/>
              </a:lnSpc>
              <a:buChar char="-"/>
              <a:tabLst>
                <a:tab pos="133985" algn="l"/>
              </a:tabLst>
            </a:pPr>
            <a:r>
              <a:rPr sz="1500" spc="-5" dirty="0">
                <a:latin typeface="Futura Lt BT"/>
                <a:cs typeface="Futura Lt BT"/>
              </a:rPr>
              <a:t>Edward </a:t>
            </a:r>
            <a:r>
              <a:rPr sz="1500" dirty="0">
                <a:latin typeface="Futura Lt BT"/>
                <a:cs typeface="Futura Lt BT"/>
              </a:rPr>
              <a:t>de</a:t>
            </a:r>
            <a:r>
              <a:rPr sz="1500" spc="-10" dirty="0">
                <a:latin typeface="Futura Lt BT"/>
                <a:cs typeface="Futura Lt BT"/>
              </a:rPr>
              <a:t> </a:t>
            </a:r>
            <a:r>
              <a:rPr sz="1500" spc="-5" dirty="0">
                <a:latin typeface="Futura Lt BT"/>
                <a:cs typeface="Futura Lt BT"/>
              </a:rPr>
              <a:t>Bono</a:t>
            </a:r>
            <a:endParaRPr sz="15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-"/>
            </a:pPr>
            <a:endParaRPr sz="2150" dirty="0">
              <a:latin typeface="Times New Roman"/>
              <a:cs typeface="Times New Roman"/>
            </a:endParaRPr>
          </a:p>
          <a:p>
            <a:pPr marL="173355" indent="-160655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SCAMPER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spc="-45" dirty="0">
                <a:latin typeface="Futura Lt BT"/>
                <a:cs typeface="Futura Lt BT"/>
              </a:rPr>
              <a:t>(Tool)</a:t>
            </a:r>
            <a:endParaRPr sz="2000" dirty="0">
              <a:latin typeface="Futura Lt BT"/>
              <a:cs typeface="Futura Lt B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7029" y="322285"/>
            <a:ext cx="23374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00"/>
                </a:solidFill>
              </a:rPr>
              <a:t>MODIFY/MAGNIFY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236" y="931885"/>
            <a:ext cx="9673590" cy="3073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4510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A number </a:t>
            </a:r>
            <a:r>
              <a:rPr sz="2000" spc="-5" dirty="0">
                <a:latin typeface="Futura Lt BT"/>
                <a:cs typeface="Futura Lt BT"/>
              </a:rPr>
              <a:t>of </a:t>
            </a:r>
            <a:r>
              <a:rPr sz="2000" dirty="0">
                <a:latin typeface="Futura Lt BT"/>
                <a:cs typeface="Futura Lt BT"/>
              </a:rPr>
              <a:t>franchise </a:t>
            </a:r>
            <a:r>
              <a:rPr sz="2000" spc="-5" dirty="0">
                <a:latin typeface="Futura Lt BT"/>
                <a:cs typeface="Futura Lt BT"/>
              </a:rPr>
              <a:t>owners </a:t>
            </a:r>
            <a:r>
              <a:rPr sz="2000" dirty="0">
                <a:latin typeface="Futura Lt BT"/>
                <a:cs typeface="Futura Lt BT"/>
              </a:rPr>
              <a:t>wanted </a:t>
            </a:r>
            <a:r>
              <a:rPr sz="2000" spc="-5" dirty="0">
                <a:latin typeface="Futura Lt BT"/>
                <a:cs typeface="Futura Lt BT"/>
              </a:rPr>
              <a:t>to expand the basic menu. The </a:t>
            </a:r>
            <a:r>
              <a:rPr sz="2000" dirty="0">
                <a:latin typeface="Futura Lt BT"/>
                <a:cs typeface="Futura Lt BT"/>
              </a:rPr>
              <a:t>solution was </a:t>
            </a:r>
            <a:r>
              <a:rPr sz="2000" spc="-5" dirty="0">
                <a:latin typeface="Futura Lt BT"/>
                <a:cs typeface="Futura Lt BT"/>
              </a:rPr>
              <a:t>to  </a:t>
            </a:r>
            <a:r>
              <a:rPr sz="2000" dirty="0">
                <a:latin typeface="Futura Lt BT"/>
                <a:cs typeface="Futura Lt BT"/>
              </a:rPr>
              <a:t>Magnify </a:t>
            </a:r>
            <a:r>
              <a:rPr sz="2000" spc="-5" dirty="0">
                <a:latin typeface="Futura Lt BT"/>
                <a:cs typeface="Futura Lt BT"/>
              </a:rPr>
              <a:t>the burger and out came Big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Mac.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In the middle east, they </a:t>
            </a:r>
            <a:r>
              <a:rPr sz="2000" b="1" spc="-10" dirty="0">
                <a:latin typeface="Futura Hv BT"/>
                <a:cs typeface="Futura Hv BT"/>
              </a:rPr>
              <a:t>modified </a:t>
            </a:r>
            <a:r>
              <a:rPr sz="2000" b="1" spc="-5" dirty="0">
                <a:latin typeface="Futura Hv BT"/>
                <a:cs typeface="Futura Hv BT"/>
              </a:rPr>
              <a:t>their </a:t>
            </a:r>
            <a:r>
              <a:rPr sz="2000" b="1" spc="-10" dirty="0">
                <a:latin typeface="Futura Hv BT"/>
                <a:cs typeface="Futura Hv BT"/>
              </a:rPr>
              <a:t>sandwich </a:t>
            </a:r>
            <a:r>
              <a:rPr sz="2000" b="1" spc="-5" dirty="0">
                <a:latin typeface="Futura Hv BT"/>
                <a:cs typeface="Futura Hv BT"/>
              </a:rPr>
              <a:t>to appeal to the Arabian culture</a:t>
            </a:r>
            <a:r>
              <a:rPr sz="2000" spc="-5" dirty="0">
                <a:latin typeface="Futura Lt BT"/>
                <a:cs typeface="Futura Lt BT"/>
              </a:rPr>
              <a:t>,  </a:t>
            </a:r>
            <a:r>
              <a:rPr sz="2000" dirty="0">
                <a:latin typeface="Futura Lt BT"/>
                <a:cs typeface="Futura Lt BT"/>
              </a:rPr>
              <a:t>using </a:t>
            </a:r>
            <a:r>
              <a:rPr sz="2000" spc="-5" dirty="0">
                <a:latin typeface="Futura Lt BT"/>
                <a:cs typeface="Futura Lt BT"/>
              </a:rPr>
              <a:t>Arabian </a:t>
            </a:r>
            <a:r>
              <a:rPr sz="2000" dirty="0">
                <a:latin typeface="Futura Lt BT"/>
                <a:cs typeface="Futura Lt BT"/>
              </a:rPr>
              <a:t>flatbread </a:t>
            </a:r>
            <a:r>
              <a:rPr sz="2000" spc="-5" dirty="0">
                <a:latin typeface="Futura Lt BT"/>
                <a:cs typeface="Futura Lt BT"/>
              </a:rPr>
              <a:t>bread </a:t>
            </a:r>
            <a:r>
              <a:rPr sz="2000" dirty="0">
                <a:latin typeface="Futura Lt BT"/>
                <a:cs typeface="Futura Lt BT"/>
              </a:rPr>
              <a:t>instead </a:t>
            </a:r>
            <a:r>
              <a:rPr sz="2000" spc="-5" dirty="0">
                <a:latin typeface="Futura Lt BT"/>
                <a:cs typeface="Futura Lt BT"/>
              </a:rPr>
              <a:t>of the traditional</a:t>
            </a:r>
            <a:r>
              <a:rPr sz="2000" spc="-2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bun.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353060">
              <a:lnSpc>
                <a:spcPct val="100000"/>
              </a:lnSpc>
              <a:buFont typeface="Futura Lt BT"/>
              <a:buChar char="-"/>
              <a:tabLst>
                <a:tab pos="173990" algn="l"/>
              </a:tabLst>
            </a:pPr>
            <a:r>
              <a:rPr sz="2000" b="1" spc="-5" dirty="0">
                <a:latin typeface="Futura Hv BT"/>
                <a:cs typeface="Futura Hv BT"/>
              </a:rPr>
              <a:t>The </a:t>
            </a:r>
            <a:r>
              <a:rPr sz="2000" b="1" spc="-10" dirty="0">
                <a:latin typeface="Futura Hv BT"/>
                <a:cs typeface="Futura Hv BT"/>
              </a:rPr>
              <a:t>McDonald’s brothers </a:t>
            </a:r>
            <a:r>
              <a:rPr sz="2000" b="1" spc="-5" dirty="0">
                <a:latin typeface="Futura Hv BT"/>
                <a:cs typeface="Futura Hv BT"/>
              </a:rPr>
              <a:t>aspired to </a:t>
            </a:r>
            <a:r>
              <a:rPr sz="2000" b="1" spc="-10" dirty="0">
                <a:latin typeface="Futura Hv BT"/>
                <a:cs typeface="Futura Hv BT"/>
              </a:rPr>
              <a:t>become </a:t>
            </a:r>
            <a:r>
              <a:rPr sz="2000" b="1" spc="-5" dirty="0">
                <a:latin typeface="Futura Hv BT"/>
                <a:cs typeface="Futura Hv BT"/>
              </a:rPr>
              <a:t>a </a:t>
            </a:r>
            <a:r>
              <a:rPr sz="2000" b="1" spc="-10" dirty="0">
                <a:latin typeface="Futura Hv BT"/>
                <a:cs typeface="Futura Hv BT"/>
              </a:rPr>
              <a:t>nationwide franchise, </a:t>
            </a:r>
            <a:r>
              <a:rPr sz="2000" b="1" spc="-5" dirty="0">
                <a:latin typeface="Futura Hv BT"/>
                <a:cs typeface="Futura Hv BT"/>
              </a:rPr>
              <a:t>and </a:t>
            </a:r>
            <a:r>
              <a:rPr sz="2000" b="1" spc="-10" dirty="0">
                <a:latin typeface="Futura Hv BT"/>
                <a:cs typeface="Futura Hv BT"/>
              </a:rPr>
              <a:t>in  </a:t>
            </a:r>
            <a:r>
              <a:rPr sz="2000" b="1" spc="-5" dirty="0">
                <a:latin typeface="Futura Hv BT"/>
                <a:cs typeface="Futura Hv BT"/>
              </a:rPr>
              <a:t>1965 they </a:t>
            </a:r>
            <a:r>
              <a:rPr sz="2000" b="1" spc="-10" dirty="0">
                <a:latin typeface="Futura Hv BT"/>
                <a:cs typeface="Futura Hv BT"/>
              </a:rPr>
              <a:t>reached </a:t>
            </a:r>
            <a:r>
              <a:rPr sz="2000" b="1" spc="-5" dirty="0">
                <a:latin typeface="Futura Hv BT"/>
                <a:cs typeface="Futura Hv BT"/>
              </a:rPr>
              <a:t>700 </a:t>
            </a:r>
            <a:r>
              <a:rPr sz="2000" dirty="0">
                <a:latin typeface="Futura Lt BT"/>
                <a:cs typeface="Futura Lt BT"/>
              </a:rPr>
              <a:t>restaurants </a:t>
            </a:r>
            <a:r>
              <a:rPr sz="2000" spc="-5" dirty="0">
                <a:latin typeface="Futura Lt BT"/>
                <a:cs typeface="Futura Lt BT"/>
              </a:rPr>
              <a:t>throughout the </a:t>
            </a:r>
            <a:r>
              <a:rPr sz="2000" spc="-15" dirty="0">
                <a:latin typeface="Futura Lt BT"/>
                <a:cs typeface="Futura Lt BT"/>
              </a:rPr>
              <a:t>US. </a:t>
            </a:r>
            <a:r>
              <a:rPr sz="2000" spc="-5" dirty="0">
                <a:latin typeface="Futura Lt BT"/>
                <a:cs typeface="Futura Lt BT"/>
              </a:rPr>
              <a:t>They then </a:t>
            </a:r>
            <a:r>
              <a:rPr sz="2000" dirty="0">
                <a:latin typeface="Futura Lt BT"/>
                <a:cs typeface="Futura Lt BT"/>
              </a:rPr>
              <a:t>went international  in </a:t>
            </a:r>
            <a:r>
              <a:rPr sz="2000" spc="-5" dirty="0">
                <a:latin typeface="Futura Lt BT"/>
                <a:cs typeface="Futura Lt BT"/>
              </a:rPr>
              <a:t>1967, opening </a:t>
            </a:r>
            <a:r>
              <a:rPr sz="2000" dirty="0">
                <a:latin typeface="Futura Lt BT"/>
                <a:cs typeface="Futura Lt BT"/>
              </a:rPr>
              <a:t>restaurants in Canada </a:t>
            </a:r>
            <a:r>
              <a:rPr sz="2000" spc="-5" dirty="0">
                <a:latin typeface="Futura Lt BT"/>
                <a:cs typeface="Futura Lt BT"/>
              </a:rPr>
              <a:t>and </a:t>
            </a:r>
            <a:r>
              <a:rPr sz="2000" spc="-15" dirty="0">
                <a:latin typeface="Futura Lt BT"/>
                <a:cs typeface="Futura Lt BT"/>
              </a:rPr>
              <a:t>Puerto </a:t>
            </a:r>
            <a:r>
              <a:rPr sz="2000" dirty="0">
                <a:latin typeface="Futura Lt BT"/>
                <a:cs typeface="Futura Lt BT"/>
              </a:rPr>
              <a:t>Rico. </a:t>
            </a:r>
            <a:r>
              <a:rPr sz="2000" b="1" spc="-65" dirty="0">
                <a:latin typeface="Futura Hv BT"/>
                <a:cs typeface="Futura Hv BT"/>
              </a:rPr>
              <a:t>Today, </a:t>
            </a:r>
            <a:r>
              <a:rPr sz="2000" b="1" spc="-5" dirty="0">
                <a:latin typeface="Futura Hv BT"/>
                <a:cs typeface="Futura Hv BT"/>
              </a:rPr>
              <a:t>they are in 119  countries around the</a:t>
            </a:r>
            <a:r>
              <a:rPr sz="2000" b="1" spc="-10" dirty="0">
                <a:latin typeface="Futura Hv BT"/>
                <a:cs typeface="Futura Hv BT"/>
              </a:rPr>
              <a:t> </a:t>
            </a:r>
            <a:r>
              <a:rPr sz="2000" b="1" spc="-5" dirty="0">
                <a:latin typeface="Futura Hv BT"/>
                <a:cs typeface="Futura Hv BT"/>
              </a:rPr>
              <a:t>world.</a:t>
            </a:r>
            <a:endParaRPr sz="2000">
              <a:latin typeface="Futura Hv BT"/>
              <a:cs typeface="Futura Hv BT"/>
            </a:endParaRPr>
          </a:p>
        </p:txBody>
      </p:sp>
      <p:pic>
        <p:nvPicPr>
          <p:cNvPr id="5" name="Picture 4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3" name="Content Placeholder 3" descr="macdonalds-worldwide">
            <a:hlinkClick r:id="rId2"/>
            <a:extLst>
              <a:ext uri="{FF2B5EF4-FFF2-40B4-BE49-F238E27FC236}">
                <a16:creationId xmlns="" xmlns:a16="http://schemas.microsoft.com/office/drawing/2014/main" id="{82220284-48BE-473F-8E13-394567CF2553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10683122" cy="634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ading Mater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8150" y="358285"/>
            <a:ext cx="300114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73150" algn="l"/>
              </a:tabLst>
            </a:pPr>
            <a:r>
              <a:rPr sz="2000" spc="-5" dirty="0">
                <a:solidFill>
                  <a:srgbClr val="000000"/>
                </a:solidFill>
              </a:rPr>
              <a:t>PUT </a:t>
            </a:r>
            <a:r>
              <a:rPr sz="2000" spc="-20" dirty="0">
                <a:solidFill>
                  <a:srgbClr val="000000"/>
                </a:solidFill>
              </a:rPr>
              <a:t>TO	</a:t>
            </a:r>
            <a:r>
              <a:rPr sz="2000" spc="-10" dirty="0" smtClean="0">
                <a:solidFill>
                  <a:srgbClr val="000000"/>
                </a:solidFill>
              </a:rPr>
              <a:t>OTHER</a:t>
            </a:r>
            <a:r>
              <a:rPr lang="en-US" sz="2000" spc="-10" dirty="0" smtClean="0">
                <a:solidFill>
                  <a:srgbClr val="000000"/>
                </a:solidFill>
              </a:rPr>
              <a:t> </a:t>
            </a:r>
            <a:r>
              <a:rPr sz="2000" spc="-70" dirty="0" smtClean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USE</a:t>
            </a:r>
            <a:endParaRPr sz="200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351" y="967885"/>
            <a:ext cx="956500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1800">
              <a:lnSpc>
                <a:spcPct val="100000"/>
              </a:lnSpc>
              <a:spcBef>
                <a:spcPts val="100"/>
              </a:spcBef>
              <a:tabLst>
                <a:tab pos="1268095" algn="l"/>
              </a:tabLst>
            </a:pPr>
            <a:r>
              <a:rPr sz="2000" spc="-120" dirty="0">
                <a:latin typeface="Futura Lt BT"/>
                <a:cs typeface="Futura Lt BT"/>
              </a:rPr>
              <a:t>To </a:t>
            </a:r>
            <a:r>
              <a:rPr sz="2000" spc="-5" dirty="0">
                <a:latin typeface="Futura Lt BT"/>
                <a:cs typeface="Futura Lt BT"/>
              </a:rPr>
              <a:t>develop other </a:t>
            </a:r>
            <a:r>
              <a:rPr sz="2000" dirty="0">
                <a:latin typeface="Futura Lt BT"/>
                <a:cs typeface="Futura Lt BT"/>
              </a:rPr>
              <a:t>sources </a:t>
            </a:r>
            <a:r>
              <a:rPr sz="2000" spc="-5" dirty="0">
                <a:latin typeface="Futura Lt BT"/>
                <a:cs typeface="Futura Lt BT"/>
              </a:rPr>
              <a:t>of </a:t>
            </a:r>
            <a:r>
              <a:rPr sz="2000" dirty="0">
                <a:latin typeface="Futura Lt BT"/>
                <a:cs typeface="Futura Lt BT"/>
              </a:rPr>
              <a:t>income, McDonald’s invested in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b="1" spc="-5" dirty="0">
                <a:latin typeface="Futura Hv BT"/>
                <a:cs typeface="Futura Hv BT"/>
              </a:rPr>
              <a:t>real </a:t>
            </a:r>
            <a:r>
              <a:rPr sz="2000" b="1" spc="-10" dirty="0">
                <a:latin typeface="Futura Hv BT"/>
                <a:cs typeface="Futura Hv BT"/>
              </a:rPr>
              <a:t>estate  </a:t>
            </a:r>
            <a:r>
              <a:rPr sz="2000" b="1" spc="-5" dirty="0">
                <a:latin typeface="Futura Hv BT"/>
                <a:cs typeface="Futura Hv BT"/>
              </a:rPr>
              <a:t>business</a:t>
            </a:r>
            <a:r>
              <a:rPr sz="2000" spc="-5" dirty="0">
                <a:latin typeface="Futura Lt BT"/>
                <a:cs typeface="Futura Lt BT"/>
              </a:rPr>
              <a:t>.	They </a:t>
            </a:r>
            <a:r>
              <a:rPr sz="2000" dirty="0">
                <a:latin typeface="Futura Lt BT"/>
                <a:cs typeface="Futura Lt BT"/>
              </a:rPr>
              <a:t>would lease </a:t>
            </a:r>
            <a:r>
              <a:rPr sz="2000" spc="-5" dirty="0">
                <a:latin typeface="Futura Lt BT"/>
                <a:cs typeface="Futura Lt BT"/>
              </a:rPr>
              <a:t>and develop </a:t>
            </a:r>
            <a:r>
              <a:rPr sz="2000" dirty="0">
                <a:latin typeface="Futura Lt BT"/>
                <a:cs typeface="Futura Lt BT"/>
              </a:rPr>
              <a:t>a site, </a:t>
            </a:r>
            <a:r>
              <a:rPr sz="2000" spc="-5" dirty="0">
                <a:latin typeface="Futura Lt BT"/>
                <a:cs typeface="Futura Lt BT"/>
              </a:rPr>
              <a:t>then </a:t>
            </a:r>
            <a:r>
              <a:rPr sz="2000" dirty="0">
                <a:latin typeface="Futura Lt BT"/>
                <a:cs typeface="Futura Lt BT"/>
              </a:rPr>
              <a:t>release it </a:t>
            </a:r>
            <a:r>
              <a:rPr sz="2000" spc="-5" dirty="0">
                <a:latin typeface="Futura Lt BT"/>
                <a:cs typeface="Futura Lt BT"/>
              </a:rPr>
              <a:t>to the </a:t>
            </a:r>
            <a:r>
              <a:rPr sz="2000" dirty="0">
                <a:latin typeface="Futura Lt BT"/>
                <a:cs typeface="Futura Lt BT"/>
              </a:rPr>
              <a:t>franchisee,</a:t>
            </a:r>
            <a:r>
              <a:rPr sz="2000" spc="-85" dirty="0">
                <a:latin typeface="Futura Lt BT"/>
                <a:cs typeface="Futura Lt BT"/>
              </a:rPr>
              <a:t> </a:t>
            </a:r>
            <a:r>
              <a:rPr sz="2000" dirty="0" smtClean="0">
                <a:latin typeface="Futura Lt BT"/>
                <a:cs typeface="Futura Lt BT"/>
              </a:rPr>
              <a:t>who</a:t>
            </a:r>
            <a:r>
              <a:rPr lang="en-US" sz="2000" dirty="0" smtClean="0">
                <a:latin typeface="Futura Lt BT"/>
                <a:cs typeface="Futura Lt BT"/>
              </a:rPr>
              <a:t> </a:t>
            </a:r>
            <a:r>
              <a:rPr sz="2000" dirty="0" smtClean="0">
                <a:latin typeface="Futura Lt BT"/>
                <a:cs typeface="Futura Lt BT"/>
              </a:rPr>
              <a:t>would </a:t>
            </a:r>
            <a:r>
              <a:rPr sz="2000" dirty="0">
                <a:latin typeface="Futura Lt BT"/>
                <a:cs typeface="Futura Lt BT"/>
              </a:rPr>
              <a:t>have </a:t>
            </a:r>
            <a:r>
              <a:rPr sz="2000" spc="-5" dirty="0">
                <a:latin typeface="Futura Lt BT"/>
                <a:cs typeface="Futura Lt BT"/>
              </a:rPr>
              <a:t>to pay </a:t>
            </a:r>
            <a:r>
              <a:rPr sz="2000" dirty="0">
                <a:latin typeface="Futura Lt BT"/>
                <a:cs typeface="Futura Lt BT"/>
              </a:rPr>
              <a:t>rent </a:t>
            </a:r>
            <a:r>
              <a:rPr sz="2000" spc="-5" dirty="0">
                <a:latin typeface="Futura Lt BT"/>
                <a:cs typeface="Futura Lt BT"/>
              </a:rPr>
              <a:t>as </a:t>
            </a:r>
            <a:r>
              <a:rPr sz="2000" dirty="0">
                <a:latin typeface="Futura Lt BT"/>
                <a:cs typeface="Futura Lt BT"/>
              </a:rPr>
              <a:t>well </a:t>
            </a:r>
            <a:r>
              <a:rPr sz="2000" spc="-5" dirty="0">
                <a:latin typeface="Futura Lt BT"/>
                <a:cs typeface="Futura Lt BT"/>
              </a:rPr>
              <a:t>as </a:t>
            </a:r>
            <a:r>
              <a:rPr sz="2000" dirty="0">
                <a:latin typeface="Futura Lt BT"/>
                <a:cs typeface="Futura Lt BT"/>
              </a:rPr>
              <a:t>franchise fees. </a:t>
            </a:r>
            <a:r>
              <a:rPr sz="2000" spc="-75" dirty="0">
                <a:latin typeface="Futura Lt BT"/>
                <a:cs typeface="Futura Lt BT"/>
              </a:rPr>
              <a:t>Today, </a:t>
            </a:r>
            <a:r>
              <a:rPr sz="2000" spc="5" dirty="0">
                <a:latin typeface="Futura Lt BT"/>
                <a:cs typeface="Futura Lt BT"/>
              </a:rPr>
              <a:t>company’s </a:t>
            </a:r>
            <a:r>
              <a:rPr sz="2000" dirty="0">
                <a:latin typeface="Futura Lt BT"/>
                <a:cs typeface="Futura Lt BT"/>
              </a:rPr>
              <a:t>highest revenue </a:t>
            </a:r>
            <a:r>
              <a:rPr sz="2000" spc="-5" dirty="0">
                <a:latin typeface="Futura Lt BT"/>
                <a:cs typeface="Futura Lt BT"/>
              </a:rPr>
              <a:t>comes  </a:t>
            </a:r>
            <a:r>
              <a:rPr sz="2000" dirty="0">
                <a:latin typeface="Futura Lt BT"/>
                <a:cs typeface="Futura Lt BT"/>
              </a:rPr>
              <a:t>from real</a:t>
            </a:r>
            <a:r>
              <a:rPr sz="2000" spc="-5" dirty="0">
                <a:latin typeface="Futura Lt BT"/>
                <a:cs typeface="Futura Lt BT"/>
              </a:rPr>
              <a:t> estate.</a:t>
            </a:r>
            <a:endParaRPr sz="2000" dirty="0">
              <a:latin typeface="Futura Lt BT"/>
              <a:cs typeface="Futura Lt B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351" y="3121298"/>
            <a:ext cx="474345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3555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latin typeface="Futura Hv BT"/>
                <a:cs typeface="Futura Hv BT"/>
              </a:rPr>
              <a:t>ELIMINATE</a:t>
            </a:r>
            <a:endParaRPr sz="2000">
              <a:latin typeface="Futura Hv BT"/>
              <a:cs typeface="Futura Hv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3202940" algn="l"/>
              </a:tabLst>
            </a:pPr>
            <a:r>
              <a:rPr sz="2000" spc="-5" dirty="0">
                <a:latin typeface="Futura Lt BT"/>
                <a:cs typeface="Futura Lt BT"/>
              </a:rPr>
              <a:t>After the alterations</a:t>
            </a:r>
            <a:r>
              <a:rPr sz="2000" dirty="0">
                <a:latin typeface="Futura Lt BT"/>
                <a:cs typeface="Futura Lt BT"/>
              </a:rPr>
              <a:t> in </a:t>
            </a:r>
            <a:r>
              <a:rPr sz="2000" spc="-5" dirty="0">
                <a:latin typeface="Futura Lt BT"/>
                <a:cs typeface="Futura Lt BT"/>
              </a:rPr>
              <a:t>1948,	the </a:t>
            </a:r>
            <a:r>
              <a:rPr sz="2000" dirty="0">
                <a:latin typeface="Futura Lt BT"/>
                <a:cs typeface="Futura Lt BT"/>
              </a:rPr>
              <a:t>restaurant  </a:t>
            </a:r>
            <a:r>
              <a:rPr sz="2000" b="1" spc="-5" dirty="0">
                <a:latin typeface="Futura Hv BT"/>
                <a:cs typeface="Futura Hv BT"/>
              </a:rPr>
              <a:t>went from a </a:t>
            </a:r>
            <a:r>
              <a:rPr sz="2000" b="1" spc="-10" dirty="0">
                <a:latin typeface="Futura Hv BT"/>
                <a:cs typeface="Futura Hv BT"/>
              </a:rPr>
              <a:t>typical </a:t>
            </a:r>
            <a:r>
              <a:rPr sz="2000" b="1" dirty="0">
                <a:latin typeface="Futura Hv BT"/>
                <a:cs typeface="Futura Hv BT"/>
              </a:rPr>
              <a:t>drive-in, </a:t>
            </a:r>
            <a:r>
              <a:rPr sz="2000" b="1" spc="-5" dirty="0">
                <a:latin typeface="Futura Hv BT"/>
                <a:cs typeface="Futura Hv BT"/>
              </a:rPr>
              <a:t>with a car  hop </a:t>
            </a:r>
            <a:r>
              <a:rPr sz="2000" b="1" spc="-10" dirty="0">
                <a:latin typeface="Futura Hv BT"/>
                <a:cs typeface="Futura Hv BT"/>
              </a:rPr>
              <a:t>service, </a:t>
            </a:r>
            <a:r>
              <a:rPr sz="2000" b="1" spc="-5" dirty="0">
                <a:latin typeface="Futura Hv BT"/>
                <a:cs typeface="Futura Hv BT"/>
              </a:rPr>
              <a:t>to a </a:t>
            </a:r>
            <a:r>
              <a:rPr sz="2000" b="1" dirty="0">
                <a:latin typeface="Futura Hv BT"/>
                <a:cs typeface="Futura Hv BT"/>
              </a:rPr>
              <a:t>self-service</a:t>
            </a:r>
            <a:r>
              <a:rPr sz="2000" b="1" spc="-20" dirty="0">
                <a:latin typeface="Futura Hv BT"/>
                <a:cs typeface="Futura Hv BT"/>
              </a:rPr>
              <a:t> </a:t>
            </a:r>
            <a:r>
              <a:rPr sz="2000" b="1" dirty="0">
                <a:latin typeface="Futura Hv BT"/>
                <a:cs typeface="Futura Hv BT"/>
              </a:rPr>
              <a:t>drive-in.</a:t>
            </a:r>
            <a:endParaRPr sz="2000">
              <a:latin typeface="Futura Hv BT"/>
              <a:cs typeface="Futura Hv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820" y="5731402"/>
            <a:ext cx="10010280" cy="943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0" algn="ctr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Futura Hv BT"/>
                <a:cs typeface="Futura Hv BT"/>
              </a:rPr>
              <a:t>REVERSE/REARANGE</a:t>
            </a:r>
            <a:endParaRPr sz="2000" dirty="0">
              <a:latin typeface="Futura Hv BT"/>
              <a:cs typeface="Futura Hv B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McDonald’s introduced a new </a:t>
            </a:r>
            <a:r>
              <a:rPr sz="2000" spc="-5" dirty="0">
                <a:latin typeface="Futura Lt BT"/>
                <a:cs typeface="Futura Lt BT"/>
              </a:rPr>
              <a:t>consumer experience by </a:t>
            </a:r>
            <a:r>
              <a:rPr sz="2000" dirty="0">
                <a:latin typeface="Futura Lt BT"/>
                <a:cs typeface="Futura Lt BT"/>
              </a:rPr>
              <a:t>having </a:t>
            </a:r>
            <a:r>
              <a:rPr sz="2000" spc="-5" dirty="0">
                <a:latin typeface="Futura Lt BT"/>
                <a:cs typeface="Futura Lt BT"/>
              </a:rPr>
              <a:t>them </a:t>
            </a:r>
            <a:r>
              <a:rPr sz="2000" b="1" spc="-5" dirty="0">
                <a:latin typeface="Futura Hv BT"/>
                <a:cs typeface="Futura Hv BT"/>
              </a:rPr>
              <a:t>pay first then</a:t>
            </a:r>
            <a:r>
              <a:rPr sz="2000" b="1" spc="-40" dirty="0">
                <a:latin typeface="Futura Hv BT"/>
                <a:cs typeface="Futura Hv BT"/>
              </a:rPr>
              <a:t> </a:t>
            </a:r>
            <a:r>
              <a:rPr sz="2000" b="1" spc="-10" dirty="0">
                <a:latin typeface="Futura Hv BT"/>
                <a:cs typeface="Futura Hv BT"/>
              </a:rPr>
              <a:t>eat.</a:t>
            </a:r>
            <a:endParaRPr sz="2000" dirty="0">
              <a:latin typeface="Futura Hv BT"/>
              <a:cs typeface="Futura Hv BT"/>
            </a:endParaRPr>
          </a:p>
        </p:txBody>
      </p:sp>
      <p:pic>
        <p:nvPicPr>
          <p:cNvPr id="7" name="Picture 6" descr="1">
            <a:hlinkClick r:id="rId2"/>
            <a:extLst>
              <a:ext uri="{FF2B5EF4-FFF2-40B4-BE49-F238E27FC236}">
                <a16:creationId xmlns="" xmlns:a16="http://schemas.microsoft.com/office/drawing/2014/main" id="{474CCB08-7D49-4C82-BE1E-96633675752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81" y="2596031"/>
            <a:ext cx="4783266" cy="2370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ading Mater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9300" y="3675776"/>
            <a:ext cx="39758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9294C2"/>
                </a:solidFill>
              </a:rPr>
              <a:t>LET’S </a:t>
            </a:r>
            <a:r>
              <a:rPr spc="-5" dirty="0">
                <a:solidFill>
                  <a:srgbClr val="9294C2"/>
                </a:solidFill>
              </a:rPr>
              <a:t>SEE</a:t>
            </a:r>
            <a:r>
              <a:rPr spc="-85" dirty="0">
                <a:solidFill>
                  <a:srgbClr val="9294C2"/>
                </a:solidFill>
              </a:rPr>
              <a:t> </a:t>
            </a:r>
            <a:r>
              <a:rPr spc="-5" dirty="0">
                <a:solidFill>
                  <a:srgbClr val="9294C2"/>
                </a:solidFill>
              </a:rPr>
              <a:t>HOW?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4" name="Picture 3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otty.jpg">
            <a:extLst>
              <a:ext uri="{FF2B5EF4-FFF2-40B4-BE49-F238E27FC236}">
                <a16:creationId xmlns="" xmlns:a16="http://schemas.microsoft.com/office/drawing/2014/main" id="{FAB2BF08-A853-422F-B5CA-D8674AC68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" y="-39688"/>
            <a:ext cx="10671757" cy="6335713"/>
          </a:xfrm>
          <a:prstGeom prst="rect">
            <a:avLst/>
          </a:prstGeom>
        </p:spPr>
      </p:pic>
      <p:pic>
        <p:nvPicPr>
          <p:cNvPr id="4" name="Picture 3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951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handle.jpg">
            <a:extLst>
              <a:ext uri="{FF2B5EF4-FFF2-40B4-BE49-F238E27FC236}">
                <a16:creationId xmlns="" xmlns:a16="http://schemas.microsoft.com/office/drawing/2014/main" id="{383E19EE-36D5-42CD-83E7-F5B5A5844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62" r="2862"/>
          <a:stretch>
            <a:fillRect/>
          </a:stretch>
        </p:blipFill>
        <p:spPr>
          <a:xfrm>
            <a:off x="1704327" y="361156"/>
            <a:ext cx="7284745" cy="6840537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1173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belt.jpg">
            <a:extLst>
              <a:ext uri="{FF2B5EF4-FFF2-40B4-BE49-F238E27FC236}">
                <a16:creationId xmlns="" xmlns:a16="http://schemas.microsoft.com/office/drawing/2014/main" id="{33550F7B-00D4-4C79-8EDE-0730AC7896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524" b="6524"/>
          <a:stretch>
            <a:fillRect/>
          </a:stretch>
        </p:blipFill>
        <p:spPr>
          <a:xfrm>
            <a:off x="463550" y="1265611"/>
            <a:ext cx="9766300" cy="5031627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991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Mukund-2.jpg">
            <a:extLst>
              <a:ext uri="{FF2B5EF4-FFF2-40B4-BE49-F238E27FC236}">
                <a16:creationId xmlns="" xmlns:a16="http://schemas.microsoft.com/office/drawing/2014/main" id="{454C5A4D-A22B-4640-A456-E3E79FBCE6A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599" y="1137691"/>
            <a:ext cx="9448202" cy="5287468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3198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Rajendra Upadhyaya (8).jpg">
            <a:extLst>
              <a:ext uri="{FF2B5EF4-FFF2-40B4-BE49-F238E27FC236}">
                <a16:creationId xmlns="" xmlns:a16="http://schemas.microsoft.com/office/drawing/2014/main" id="{55ECC251-3B1B-4F10-A7F8-8C23D91B864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907" y="504825"/>
            <a:ext cx="10305585" cy="6182435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3184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Rashmi Makwana.jpg">
            <a:extLst>
              <a:ext uri="{FF2B5EF4-FFF2-40B4-BE49-F238E27FC236}">
                <a16:creationId xmlns="" xmlns:a16="http://schemas.microsoft.com/office/drawing/2014/main" id="{CFA35D04-0161-4249-9561-81A24A7696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603" y="1106798"/>
            <a:ext cx="9542194" cy="5349254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616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94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4" y="162055"/>
            <a:ext cx="17780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SCAMPER</a:t>
            </a:r>
          </a:p>
          <a:p>
            <a:pPr marL="12700" marR="735330">
              <a:lnSpc>
                <a:spcPct val="100000"/>
              </a:lnSpc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for  Ideas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163031"/>
            <a:ext cx="232473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Futura Hv BT"/>
                <a:cs typeface="Futura Hv BT"/>
              </a:rPr>
              <a:t>S =</a:t>
            </a:r>
            <a:r>
              <a:rPr sz="2500" b="1" spc="-55" dirty="0">
                <a:latin typeface="Futura Hv BT"/>
                <a:cs typeface="Futura Hv BT"/>
              </a:rPr>
              <a:t> </a:t>
            </a:r>
            <a:r>
              <a:rPr sz="2500" b="1" spc="-10" dirty="0">
                <a:latin typeface="Futura Hv BT"/>
                <a:cs typeface="Futura Hv BT"/>
              </a:rPr>
              <a:t>Substitute?</a:t>
            </a:r>
            <a:endParaRPr sz="2500">
              <a:latin typeface="Futura Hv BT"/>
              <a:cs typeface="Futura Hv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9" y="925031"/>
            <a:ext cx="22720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Futura Hv BT"/>
                <a:cs typeface="Futura Hv BT"/>
              </a:rPr>
              <a:t>C =</a:t>
            </a:r>
            <a:r>
              <a:rPr sz="2500" b="1" spc="-65" dirty="0">
                <a:latin typeface="Futura Hv BT"/>
                <a:cs typeface="Futura Hv BT"/>
              </a:rPr>
              <a:t> </a:t>
            </a:r>
            <a:r>
              <a:rPr sz="2500" b="1" spc="-5" dirty="0">
                <a:latin typeface="Futura Hv BT"/>
                <a:cs typeface="Futura Hv BT"/>
              </a:rPr>
              <a:t>Combine?</a:t>
            </a:r>
            <a:endParaRPr sz="2500">
              <a:latin typeface="Futura Hv BT"/>
              <a:cs typeface="Futura Hv B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1299" y="1687031"/>
            <a:ext cx="3900804" cy="345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" dirty="0">
                <a:latin typeface="Futura Hv BT"/>
                <a:cs typeface="Futura Hv BT"/>
              </a:rPr>
              <a:t>A =</a:t>
            </a:r>
            <a:r>
              <a:rPr sz="2500" b="1" spc="-15" dirty="0">
                <a:latin typeface="Futura Hv BT"/>
                <a:cs typeface="Futura Hv BT"/>
              </a:rPr>
              <a:t> </a:t>
            </a:r>
            <a:r>
              <a:rPr sz="2500" b="1" spc="-5" dirty="0">
                <a:latin typeface="Futura Hv BT"/>
                <a:cs typeface="Futura Hv BT"/>
              </a:rPr>
              <a:t>Adapt?</a:t>
            </a:r>
            <a:endParaRPr sz="2500">
              <a:latin typeface="Futura Hv BT"/>
              <a:cs typeface="Futura Hv BT"/>
            </a:endParaRPr>
          </a:p>
          <a:p>
            <a:pPr marL="12700" marR="418465">
              <a:lnSpc>
                <a:spcPct val="200000"/>
              </a:lnSpc>
            </a:pPr>
            <a:r>
              <a:rPr sz="2500" b="1" spc="-5" dirty="0">
                <a:latin typeface="Futura Hv BT"/>
                <a:cs typeface="Futura Hv BT"/>
              </a:rPr>
              <a:t>M = </a:t>
            </a:r>
            <a:r>
              <a:rPr sz="2500" b="1" spc="-10" dirty="0">
                <a:latin typeface="Futura Hv BT"/>
                <a:cs typeface="Futura Hv BT"/>
              </a:rPr>
              <a:t>Magnify? Modify?  </a:t>
            </a:r>
            <a:r>
              <a:rPr sz="2500" b="1" spc="-5" dirty="0">
                <a:latin typeface="Futura Hv BT"/>
                <a:cs typeface="Futura Hv BT"/>
              </a:rPr>
              <a:t>P = Put to other </a:t>
            </a:r>
            <a:r>
              <a:rPr sz="2500" b="1" spc="-10" dirty="0">
                <a:latin typeface="Futura Hv BT"/>
                <a:cs typeface="Futura Hv BT"/>
              </a:rPr>
              <a:t>uses?  </a:t>
            </a:r>
            <a:r>
              <a:rPr sz="2500" b="1" spc="-5" dirty="0">
                <a:latin typeface="Futura Hv BT"/>
                <a:cs typeface="Futura Hv BT"/>
              </a:rPr>
              <a:t>E =</a:t>
            </a:r>
            <a:r>
              <a:rPr sz="2500" b="1" spc="-15" dirty="0">
                <a:latin typeface="Futura Hv BT"/>
                <a:cs typeface="Futura Hv BT"/>
              </a:rPr>
              <a:t> </a:t>
            </a:r>
            <a:r>
              <a:rPr sz="2500" b="1" spc="-5" dirty="0">
                <a:latin typeface="Futura Hv BT"/>
                <a:cs typeface="Futura Hv BT"/>
              </a:rPr>
              <a:t>Eliminate?</a:t>
            </a:r>
            <a:endParaRPr sz="2500">
              <a:latin typeface="Futura Hv BT"/>
              <a:cs typeface="Futura Hv B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00" b="1" spc="-5" dirty="0">
                <a:latin typeface="Futura Hv BT"/>
                <a:cs typeface="Futura Hv BT"/>
              </a:rPr>
              <a:t>R = </a:t>
            </a:r>
            <a:r>
              <a:rPr sz="2500" b="1" spc="-10" dirty="0">
                <a:latin typeface="Futura Hv BT"/>
                <a:cs typeface="Futura Hv BT"/>
              </a:rPr>
              <a:t>Rearrange?</a:t>
            </a:r>
            <a:r>
              <a:rPr sz="2500" b="1" spc="-60" dirty="0">
                <a:latin typeface="Futura Hv BT"/>
                <a:cs typeface="Futura Hv BT"/>
              </a:rPr>
              <a:t> </a:t>
            </a:r>
            <a:r>
              <a:rPr sz="2500" b="1" spc="-15" dirty="0">
                <a:latin typeface="Futura Hv BT"/>
                <a:cs typeface="Futura Hv BT"/>
              </a:rPr>
              <a:t>Reverse?</a:t>
            </a:r>
            <a:endParaRPr sz="2500">
              <a:latin typeface="Futura Hv BT"/>
              <a:cs typeface="Futura Hv BT"/>
            </a:endParaRPr>
          </a:p>
        </p:txBody>
      </p:sp>
      <p:pic>
        <p:nvPicPr>
          <p:cNvPr id="8" name="Picture 7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833AEF77-66D9-401C-BA9A-939962366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60" y="123825"/>
            <a:ext cx="978920" cy="6342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Sanjay Solanki 2.JPG">
            <a:extLst>
              <a:ext uri="{FF2B5EF4-FFF2-40B4-BE49-F238E27FC236}">
                <a16:creationId xmlns="" xmlns:a16="http://schemas.microsoft.com/office/drawing/2014/main" id="{5DAD2972-23B3-412A-8248-94809EDF48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221" t="6742" r="1412" b="32577"/>
          <a:stretch/>
        </p:blipFill>
        <p:spPr>
          <a:xfrm>
            <a:off x="812799" y="1038225"/>
            <a:ext cx="9067801" cy="3429000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="" xmlns:a16="http://schemas.microsoft.com/office/drawing/2014/main" id="{89F3D423-F175-4843-86D2-C8F05312EDEB}"/>
              </a:ext>
            </a:extLst>
          </p:cNvPr>
          <p:cNvSpPr txBox="1"/>
          <p:nvPr/>
        </p:nvSpPr>
        <p:spPr>
          <a:xfrm>
            <a:off x="621029" y="5000625"/>
            <a:ext cx="9451340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5904" algn="ctr">
              <a:lnSpc>
                <a:spcPct val="100000"/>
              </a:lnSpc>
              <a:spcBef>
                <a:spcPts val="100"/>
              </a:spcBef>
              <a:tabLst>
                <a:tab pos="173990" algn="l"/>
              </a:tabLst>
            </a:pPr>
            <a:r>
              <a:rPr lang="en-IN" sz="2000" i="1" dirty="0">
                <a:latin typeface="Futura Lt BT"/>
                <a:cs typeface="Futura Lt BT"/>
              </a:rPr>
              <a:t>Vegetables have the same nutritional values as any other meat products</a:t>
            </a:r>
          </a:p>
          <a:p>
            <a:pPr marL="12700" marR="255904" algn="ctr">
              <a:lnSpc>
                <a:spcPct val="100000"/>
              </a:lnSpc>
              <a:spcBef>
                <a:spcPts val="100"/>
              </a:spcBef>
              <a:tabLst>
                <a:tab pos="173990" algn="l"/>
              </a:tabLst>
            </a:pPr>
            <a:r>
              <a:rPr lang="en-IN" sz="2000" i="1" dirty="0">
                <a:latin typeface="Futura Lt BT"/>
                <a:cs typeface="Futura Lt BT"/>
              </a:rPr>
              <a:t>And also animal products promote more diseases than vegetable. </a:t>
            </a:r>
          </a:p>
          <a:p>
            <a:pPr marL="12700" marR="255904" algn="ctr">
              <a:lnSpc>
                <a:spcPct val="100000"/>
              </a:lnSpc>
              <a:spcBef>
                <a:spcPts val="100"/>
              </a:spcBef>
              <a:tabLst>
                <a:tab pos="173990" algn="l"/>
              </a:tabLst>
            </a:pPr>
            <a:r>
              <a:rPr lang="en-IN" sz="2000" i="1" dirty="0">
                <a:latin typeface="Futura Lt BT"/>
                <a:cs typeface="Futura Lt BT"/>
              </a:rPr>
              <a:t>So learn to boorish your body without a non vegetarian meal.</a:t>
            </a:r>
          </a:p>
          <a:p>
            <a:pPr marL="12700" marR="255904" algn="ctr">
              <a:lnSpc>
                <a:spcPct val="100000"/>
              </a:lnSpc>
              <a:spcBef>
                <a:spcPts val="100"/>
              </a:spcBef>
              <a:tabLst>
                <a:tab pos="173990" algn="l"/>
              </a:tabLst>
            </a:pPr>
            <a:r>
              <a:rPr lang="en-IN" sz="2800" b="1" i="1" dirty="0">
                <a:latin typeface="Futura Lt BT"/>
                <a:cs typeface="Futura Lt BT"/>
              </a:rPr>
              <a:t>Be Vegetarian</a:t>
            </a:r>
            <a:endParaRPr sz="2800" b="1" i="1" dirty="0">
              <a:latin typeface="Futura Lt BT"/>
              <a:cs typeface="Futura Lt BT"/>
            </a:endParaRPr>
          </a:p>
        </p:txBody>
      </p:sp>
      <p:pic>
        <p:nvPicPr>
          <p:cNvPr id="4" name="Picture 3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70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Chair.jpg">
            <a:extLst>
              <a:ext uri="{FF2B5EF4-FFF2-40B4-BE49-F238E27FC236}">
                <a16:creationId xmlns="" xmlns:a16="http://schemas.microsoft.com/office/drawing/2014/main" id="{3C5DACAA-1AC3-4EDA-8699-5B1C9D13AB3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60" t="3395" r="1821" b="779"/>
          <a:stretch/>
        </p:blipFill>
        <p:spPr>
          <a:xfrm>
            <a:off x="317500" y="1117918"/>
            <a:ext cx="10058400" cy="5327014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07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ircase.jpg">
            <a:extLst>
              <a:ext uri="{FF2B5EF4-FFF2-40B4-BE49-F238E27FC236}">
                <a16:creationId xmlns="" xmlns:a16="http://schemas.microsoft.com/office/drawing/2014/main" id="{C385B7F2-07C2-400F-9959-0113ADB3C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3" y="879481"/>
            <a:ext cx="8946593" cy="5803888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3653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g3.jpg">
            <a:extLst>
              <a:ext uri="{FF2B5EF4-FFF2-40B4-BE49-F238E27FC236}">
                <a16:creationId xmlns="" xmlns:a16="http://schemas.microsoft.com/office/drawing/2014/main" id="{7F792176-7606-4995-AD3A-F8741C9CD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17" y="893198"/>
            <a:ext cx="6308165" cy="5776454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7565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ster.jpg">
            <a:extLst>
              <a:ext uri="{FF2B5EF4-FFF2-40B4-BE49-F238E27FC236}">
                <a16:creationId xmlns="" xmlns:a16="http://schemas.microsoft.com/office/drawing/2014/main" id="{7CE3BE7A-C01C-4B90-8025-5A16A18460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1" y="552497"/>
            <a:ext cx="7010398" cy="6457856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0885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Priyanka Patiyal 31.jpg">
            <a:extLst>
              <a:ext uri="{FF2B5EF4-FFF2-40B4-BE49-F238E27FC236}">
                <a16:creationId xmlns="" xmlns:a16="http://schemas.microsoft.com/office/drawing/2014/main" id="{13A5D774-E917-411C-959D-0761221A4E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031" t="4074" r="3031" b="2247"/>
          <a:stretch/>
        </p:blipFill>
        <p:spPr>
          <a:xfrm>
            <a:off x="542787" y="923925"/>
            <a:ext cx="9607826" cy="5715000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2532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y.jpg">
            <a:extLst>
              <a:ext uri="{FF2B5EF4-FFF2-40B4-BE49-F238E27FC236}">
                <a16:creationId xmlns="" xmlns:a16="http://schemas.microsoft.com/office/drawing/2014/main" id="{F13224D4-6EAD-402E-A15C-340E6E092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09" y="886226"/>
            <a:ext cx="9889782" cy="5790397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7388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mp.jpg">
            <a:extLst>
              <a:ext uri="{FF2B5EF4-FFF2-40B4-BE49-F238E27FC236}">
                <a16:creationId xmlns="" xmlns:a16="http://schemas.microsoft.com/office/drawing/2014/main" id="{570C4519-903B-4DF7-AED6-D676B90354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3" y="855195"/>
            <a:ext cx="8646874" cy="5852460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8402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ggage-carousel-conveyor-sushi">
            <a:extLst>
              <a:ext uri="{FF2B5EF4-FFF2-40B4-BE49-F238E27FC236}">
                <a16:creationId xmlns="" xmlns:a16="http://schemas.microsoft.com/office/drawing/2014/main" id="{564B9456-D27F-46E0-B61A-A7BEE1B9CF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1" y="1783207"/>
            <a:ext cx="9991778" cy="399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9541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-ding-gear">
            <a:extLst>
              <a:ext uri="{FF2B5EF4-FFF2-40B4-BE49-F238E27FC236}">
                <a16:creationId xmlns="" xmlns:a16="http://schemas.microsoft.com/office/drawing/2014/main" id="{94647FD0-94B2-41C2-A487-C28998622BD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1979657"/>
            <a:ext cx="10296526" cy="360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387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1298" y="286285"/>
            <a:ext cx="6917002" cy="525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Can I substitute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something?</a:t>
            </a:r>
          </a:p>
          <a:p>
            <a:pPr marL="12700" marR="406400">
              <a:lnSpc>
                <a:spcPct val="200000"/>
              </a:lnSpc>
            </a:pPr>
            <a:r>
              <a:rPr sz="2000" dirty="0">
                <a:latin typeface="Futura Lt BT"/>
                <a:cs typeface="Futura Lt BT"/>
              </a:rPr>
              <a:t>Can I </a:t>
            </a:r>
            <a:r>
              <a:rPr sz="2000" spc="-5" dirty="0">
                <a:latin typeface="Futura Lt BT"/>
                <a:cs typeface="Futura Lt BT"/>
              </a:rPr>
              <a:t>combine </a:t>
            </a:r>
            <a:r>
              <a:rPr sz="2000" dirty="0">
                <a:latin typeface="Futura Lt BT"/>
                <a:cs typeface="Futura Lt BT"/>
              </a:rPr>
              <a:t>it with something </a:t>
            </a:r>
            <a:r>
              <a:rPr sz="2000" spc="-5" dirty="0">
                <a:latin typeface="Futura Lt BT"/>
                <a:cs typeface="Futura Lt BT"/>
              </a:rPr>
              <a:t>else?  </a:t>
            </a:r>
            <a:endParaRPr lang="en-US" sz="2000" spc="-5" dirty="0" smtClean="0">
              <a:latin typeface="Futura Lt BT"/>
              <a:cs typeface="Futura Lt BT"/>
            </a:endParaRPr>
          </a:p>
          <a:p>
            <a:pPr marL="12700" marR="406400">
              <a:lnSpc>
                <a:spcPct val="200000"/>
              </a:lnSpc>
            </a:pPr>
            <a:r>
              <a:rPr sz="2000" dirty="0" smtClean="0">
                <a:latin typeface="Futura Lt BT"/>
                <a:cs typeface="Futura Lt BT"/>
              </a:rPr>
              <a:t>Can </a:t>
            </a:r>
            <a:r>
              <a:rPr sz="2000" dirty="0">
                <a:latin typeface="Futura Lt BT"/>
                <a:cs typeface="Futura Lt BT"/>
              </a:rPr>
              <a:t>I </a:t>
            </a:r>
            <a:r>
              <a:rPr sz="2000" spc="-5" dirty="0">
                <a:latin typeface="Futura Lt BT"/>
                <a:cs typeface="Futura Lt BT"/>
              </a:rPr>
              <a:t>adapt </a:t>
            </a:r>
            <a:r>
              <a:rPr sz="2000" dirty="0">
                <a:latin typeface="Futura Lt BT"/>
                <a:cs typeface="Futura Lt BT"/>
              </a:rPr>
              <a:t>something </a:t>
            </a:r>
            <a:r>
              <a:rPr sz="2000" spc="-5" dirty="0">
                <a:latin typeface="Futura Lt BT"/>
                <a:cs typeface="Futura Lt BT"/>
              </a:rPr>
              <a:t>to </a:t>
            </a:r>
            <a:r>
              <a:rPr sz="2000" dirty="0">
                <a:latin typeface="Futura Lt BT"/>
                <a:cs typeface="Futura Lt BT"/>
              </a:rPr>
              <a:t>your</a:t>
            </a:r>
            <a:r>
              <a:rPr sz="2000" spc="-9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subject?  </a:t>
            </a:r>
            <a:endParaRPr lang="en-US" sz="2000" dirty="0" smtClean="0">
              <a:latin typeface="Futura Lt BT"/>
              <a:cs typeface="Futura Lt BT"/>
            </a:endParaRPr>
          </a:p>
          <a:p>
            <a:pPr marL="12700" marR="406400">
              <a:lnSpc>
                <a:spcPct val="200000"/>
              </a:lnSpc>
            </a:pPr>
            <a:r>
              <a:rPr sz="2000" dirty="0" smtClean="0">
                <a:latin typeface="Futura Lt BT"/>
                <a:cs typeface="Futura Lt BT"/>
              </a:rPr>
              <a:t>Can </a:t>
            </a:r>
            <a:r>
              <a:rPr sz="2000" dirty="0">
                <a:latin typeface="Futura Lt BT"/>
                <a:cs typeface="Futura Lt BT"/>
              </a:rPr>
              <a:t>I </a:t>
            </a:r>
            <a:r>
              <a:rPr sz="2000" spc="-5" dirty="0">
                <a:latin typeface="Futura Lt BT"/>
                <a:cs typeface="Futura Lt BT"/>
              </a:rPr>
              <a:t>magnify or add to</a:t>
            </a:r>
            <a:r>
              <a:rPr sz="2000" spc="-3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it?</a:t>
            </a:r>
          </a:p>
          <a:p>
            <a:pPr marL="12700" marR="5080">
              <a:lnSpc>
                <a:spcPct val="200000"/>
              </a:lnSpc>
            </a:pPr>
            <a:r>
              <a:rPr sz="2000" dirty="0">
                <a:latin typeface="Futura Lt BT"/>
                <a:cs typeface="Futura Lt BT"/>
              </a:rPr>
              <a:t>Can I </a:t>
            </a:r>
            <a:r>
              <a:rPr sz="2000" spc="-5" dirty="0">
                <a:latin typeface="Futura Lt BT"/>
                <a:cs typeface="Futura Lt BT"/>
              </a:rPr>
              <a:t>modify or change </a:t>
            </a:r>
            <a:r>
              <a:rPr sz="2000" dirty="0">
                <a:latin typeface="Futura Lt BT"/>
                <a:cs typeface="Futura Lt BT"/>
              </a:rPr>
              <a:t>it in some</a:t>
            </a:r>
            <a:r>
              <a:rPr sz="2000" spc="-10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fashion?  </a:t>
            </a:r>
            <a:endParaRPr lang="en-US" sz="2000" dirty="0" smtClean="0">
              <a:latin typeface="Futura Lt BT"/>
              <a:cs typeface="Futura Lt BT"/>
            </a:endParaRPr>
          </a:p>
          <a:p>
            <a:pPr marL="12700" marR="5080">
              <a:lnSpc>
                <a:spcPct val="200000"/>
              </a:lnSpc>
            </a:pPr>
            <a:r>
              <a:rPr sz="2000" dirty="0" smtClean="0">
                <a:latin typeface="Futura Lt BT"/>
                <a:cs typeface="Futura Lt BT"/>
              </a:rPr>
              <a:t>Can </a:t>
            </a:r>
            <a:r>
              <a:rPr sz="2000" dirty="0">
                <a:latin typeface="Futura Lt BT"/>
                <a:cs typeface="Futura Lt BT"/>
              </a:rPr>
              <a:t>I </a:t>
            </a:r>
            <a:r>
              <a:rPr sz="2000" spc="-5" dirty="0">
                <a:latin typeface="Futura Lt BT"/>
                <a:cs typeface="Futura Lt BT"/>
              </a:rPr>
              <a:t>put </a:t>
            </a:r>
            <a:r>
              <a:rPr sz="2000" dirty="0">
                <a:latin typeface="Futura Lt BT"/>
                <a:cs typeface="Futura Lt BT"/>
              </a:rPr>
              <a:t>it </a:t>
            </a:r>
            <a:r>
              <a:rPr sz="2000" spc="-5" dirty="0">
                <a:latin typeface="Futura Lt BT"/>
                <a:cs typeface="Futura Lt BT"/>
              </a:rPr>
              <a:t>to </a:t>
            </a:r>
            <a:r>
              <a:rPr sz="2000" dirty="0">
                <a:latin typeface="Futura Lt BT"/>
                <a:cs typeface="Futura Lt BT"/>
              </a:rPr>
              <a:t>some </a:t>
            </a:r>
            <a:r>
              <a:rPr sz="2000" spc="-5" dirty="0">
                <a:latin typeface="Futura Lt BT"/>
                <a:cs typeface="Futura Lt BT"/>
              </a:rPr>
              <a:t>other</a:t>
            </a:r>
            <a:r>
              <a:rPr sz="2000" spc="-4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use?</a:t>
            </a:r>
          </a:p>
          <a:p>
            <a:pPr marL="12700" marR="916940">
              <a:lnSpc>
                <a:spcPct val="200000"/>
              </a:lnSpc>
            </a:pPr>
            <a:r>
              <a:rPr sz="2000" dirty="0">
                <a:latin typeface="Futura Lt BT"/>
                <a:cs typeface="Futura Lt BT"/>
              </a:rPr>
              <a:t>Can I </a:t>
            </a:r>
            <a:r>
              <a:rPr sz="2000" spc="-5" dirty="0">
                <a:latin typeface="Futura Lt BT"/>
                <a:cs typeface="Futura Lt BT"/>
              </a:rPr>
              <a:t>eliminate </a:t>
            </a:r>
            <a:r>
              <a:rPr sz="2000" dirty="0">
                <a:latin typeface="Futura Lt BT"/>
                <a:cs typeface="Futura Lt BT"/>
              </a:rPr>
              <a:t>something from</a:t>
            </a:r>
            <a:r>
              <a:rPr sz="2000" spc="-10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it? </a:t>
            </a:r>
            <a:endParaRPr lang="en-US" sz="2000" dirty="0" smtClean="0">
              <a:latin typeface="Futura Lt BT"/>
              <a:cs typeface="Futura Lt BT"/>
            </a:endParaRPr>
          </a:p>
          <a:p>
            <a:pPr marL="12700" marR="916940">
              <a:lnSpc>
                <a:spcPct val="200000"/>
              </a:lnSpc>
            </a:pPr>
            <a:r>
              <a:rPr sz="2000" dirty="0" smtClean="0">
                <a:latin typeface="Futura Lt BT"/>
                <a:cs typeface="Futura Lt BT"/>
              </a:rPr>
              <a:t>Can </a:t>
            </a:r>
            <a:r>
              <a:rPr sz="2000" dirty="0">
                <a:latin typeface="Futura Lt BT"/>
                <a:cs typeface="Futura Lt BT"/>
              </a:rPr>
              <a:t>I rearrange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it?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What happens when I reverse</a:t>
            </a:r>
            <a:r>
              <a:rPr sz="2000" spc="-3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it?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4" name="Picture 3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833AEF77-66D9-401C-BA9A-9399623668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60" y="123825"/>
            <a:ext cx="978920" cy="63428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ri2_p9">
            <a:extLst>
              <a:ext uri="{FF2B5EF4-FFF2-40B4-BE49-F238E27FC236}">
                <a16:creationId xmlns="" xmlns:a16="http://schemas.microsoft.com/office/drawing/2014/main" id="{E7E388A2-3DAE-4D3A-A0E6-31A6F43D1D7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" y="1942929"/>
            <a:ext cx="10144126" cy="367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138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ilips-lamp">
            <a:extLst>
              <a:ext uri="{FF2B5EF4-FFF2-40B4-BE49-F238E27FC236}">
                <a16:creationId xmlns="" xmlns:a16="http://schemas.microsoft.com/office/drawing/2014/main" id="{4C87F398-38E5-4142-B1A6-49CE2D3D6B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" y="1537322"/>
            <a:ext cx="10561218" cy="4488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274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goPhone">
            <a:extLst>
              <a:ext uri="{FF2B5EF4-FFF2-40B4-BE49-F238E27FC236}">
                <a16:creationId xmlns="" xmlns:a16="http://schemas.microsoft.com/office/drawing/2014/main" id="{3EFB18F3-CA5F-466C-863E-A938394FB2C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267728"/>
            <a:ext cx="10363200" cy="349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3969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amera.jpg">
            <a:extLst>
              <a:ext uri="{FF2B5EF4-FFF2-40B4-BE49-F238E27FC236}">
                <a16:creationId xmlns="" xmlns:a16="http://schemas.microsoft.com/office/drawing/2014/main" id="{23E4164C-8CF9-48CE-BD4F-815A08CF1D3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" r="547"/>
          <a:stretch>
            <a:fillRect/>
          </a:stretch>
        </p:blipFill>
        <p:spPr>
          <a:xfrm>
            <a:off x="65749" y="1067920"/>
            <a:ext cx="10561902" cy="5427009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339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glass.jpg">
            <a:extLst>
              <a:ext uri="{FF2B5EF4-FFF2-40B4-BE49-F238E27FC236}">
                <a16:creationId xmlns="" xmlns:a16="http://schemas.microsoft.com/office/drawing/2014/main" id="{C003EFDF-6F5F-4F70-8FA7-022353714E83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06" b="3106"/>
          <a:stretch>
            <a:fillRect/>
          </a:stretch>
        </p:blipFill>
        <p:spPr>
          <a:xfrm>
            <a:off x="2633378" y="884112"/>
            <a:ext cx="5426643" cy="5794626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923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1 absolut shekhar-puri.jpg">
            <a:extLst>
              <a:ext uri="{FF2B5EF4-FFF2-40B4-BE49-F238E27FC236}">
                <a16:creationId xmlns="" xmlns:a16="http://schemas.microsoft.com/office/drawing/2014/main" id="{775309A3-53E8-492F-8BD8-D5D537F0A5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0101" y="470579"/>
            <a:ext cx="6553198" cy="6621692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0707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1 absolut Wonder.jpg">
            <a:extLst>
              <a:ext uri="{FF2B5EF4-FFF2-40B4-BE49-F238E27FC236}">
                <a16:creationId xmlns="" xmlns:a16="http://schemas.microsoft.com/office/drawing/2014/main" id="{C0D7C8B8-D080-47B1-AA3D-F6151E1C6C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8700" y="366763"/>
            <a:ext cx="6096000" cy="6829324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3715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APHOR &amp; visual seduction_Page_41_Image_0001">
            <a:extLst>
              <a:ext uri="{FF2B5EF4-FFF2-40B4-BE49-F238E27FC236}">
                <a16:creationId xmlns="" xmlns:a16="http://schemas.microsoft.com/office/drawing/2014/main" id="{B289BA77-B144-4F80-A58D-D291400628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7" t="2630" r="767" b="1361"/>
          <a:stretch/>
        </p:blipFill>
        <p:spPr bwMode="auto">
          <a:xfrm>
            <a:off x="241300" y="1000125"/>
            <a:ext cx="10210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2942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TAPHOR &amp; visual seduction_Page_18_Image_0001">
            <a:extLst>
              <a:ext uri="{FF2B5EF4-FFF2-40B4-BE49-F238E27FC236}">
                <a16:creationId xmlns="" xmlns:a16="http://schemas.microsoft.com/office/drawing/2014/main" id="{A25946CD-D10F-4E17-B568-691002471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27" y="1069318"/>
            <a:ext cx="10230545" cy="54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72933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ladder.jpg">
            <a:extLst>
              <a:ext uri="{FF2B5EF4-FFF2-40B4-BE49-F238E27FC236}">
                <a16:creationId xmlns="" xmlns:a16="http://schemas.microsoft.com/office/drawing/2014/main" id="{68B5B6A9-24D8-49C9-B212-BCF5B9E5015D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59" r="11359"/>
          <a:stretch>
            <a:fillRect/>
          </a:stretch>
        </p:blipFill>
        <p:spPr>
          <a:xfrm>
            <a:off x="2201268" y="893198"/>
            <a:ext cx="6290863" cy="5776454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03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94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4" y="162055"/>
            <a:ext cx="222059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SCAMPER</a:t>
            </a:r>
          </a:p>
          <a:p>
            <a:pPr marL="12700" marR="5080">
              <a:lnSpc>
                <a:spcPct val="100000"/>
              </a:lnSpc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Method -  McDonald’s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5" name="Picture 4" descr="McDonald's.svg">
            <a:hlinkClick r:id="rId2"/>
            <a:extLst>
              <a:ext uri="{FF2B5EF4-FFF2-40B4-BE49-F238E27FC236}">
                <a16:creationId xmlns="" xmlns:a16="http://schemas.microsoft.com/office/drawing/2014/main" id="{0D1C75AD-7714-4BFA-A8FC-0195CE9E58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722" y="1559055"/>
            <a:ext cx="4370002" cy="421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ading Mater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Anjali Choudharee (1).jpg">
            <a:extLst>
              <a:ext uri="{FF2B5EF4-FFF2-40B4-BE49-F238E27FC236}">
                <a16:creationId xmlns="" xmlns:a16="http://schemas.microsoft.com/office/drawing/2014/main" id="{FDFA95F5-BC17-40C8-BE71-FE4F56A7916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051" y="904725"/>
            <a:ext cx="10275297" cy="5753400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8623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Sarvesh sinha 7.jpg">
            <a:extLst>
              <a:ext uri="{FF2B5EF4-FFF2-40B4-BE49-F238E27FC236}">
                <a16:creationId xmlns="" xmlns:a16="http://schemas.microsoft.com/office/drawing/2014/main" id="{DC20CD43-916F-4ACD-9469-8CCE13A86A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01" y="987317"/>
            <a:ext cx="9985798" cy="5588216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99517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A-hell-met.jpg">
            <a:extLst>
              <a:ext uri="{FF2B5EF4-FFF2-40B4-BE49-F238E27FC236}">
                <a16:creationId xmlns="" xmlns:a16="http://schemas.microsoft.com/office/drawing/2014/main" id="{A1371AE8-4CF3-4664-ABAD-766BAF74A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41" t="1319" r="941" b="1079"/>
          <a:stretch/>
        </p:blipFill>
        <p:spPr>
          <a:xfrm>
            <a:off x="165099" y="962025"/>
            <a:ext cx="10363201" cy="5638800"/>
          </a:xfrm>
          <a:prstGeom prst="rect">
            <a:avLst/>
          </a:prstGeom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206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g-Pong Door">
            <a:hlinkClick r:id="rId2"/>
            <a:extLst>
              <a:ext uri="{FF2B5EF4-FFF2-40B4-BE49-F238E27FC236}">
                <a16:creationId xmlns="" xmlns:a16="http://schemas.microsoft.com/office/drawing/2014/main" id="{AD82573B-8F68-4D08-95EE-547151D70C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61" y="361156"/>
            <a:ext cx="6121077" cy="684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Reading Mater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866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3" name="Content Placeholder 3" descr="11885723_560067710810616_5388431009850765907_o">
            <a:hlinkClick r:id="rId2"/>
            <a:extLst>
              <a:ext uri="{FF2B5EF4-FFF2-40B4-BE49-F238E27FC236}">
                <a16:creationId xmlns="" xmlns:a16="http://schemas.microsoft.com/office/drawing/2014/main" id="{C7177676-F6B5-440E-A79B-5A2ECA54320F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9" y="945007"/>
            <a:ext cx="9753602" cy="567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Reading Mater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7600" y="367286"/>
            <a:ext cx="1742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00"/>
                </a:solidFill>
              </a:rPr>
              <a:t>SCAMPER</a:t>
            </a:r>
            <a:endParaRPr sz="2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322" y="1281686"/>
            <a:ext cx="9884578" cy="5568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Futura Lt BT"/>
                <a:cs typeface="Futura Lt BT"/>
              </a:rPr>
              <a:t>S – </a:t>
            </a:r>
            <a:r>
              <a:rPr sz="2000" spc="-5" dirty="0">
                <a:latin typeface="Futura Lt BT"/>
                <a:cs typeface="Futura Lt BT"/>
              </a:rPr>
              <a:t>SUBSTITUTE </a:t>
            </a:r>
            <a:r>
              <a:rPr sz="2000" dirty="0">
                <a:latin typeface="Futura Lt BT"/>
                <a:cs typeface="Futura Lt BT"/>
              </a:rPr>
              <a:t>– What </a:t>
            </a:r>
            <a:r>
              <a:rPr sz="2000" spc="-5" dirty="0">
                <a:latin typeface="Futura Lt BT"/>
                <a:cs typeface="Futura Lt BT"/>
              </a:rPr>
              <a:t>elements of this product/service can be</a:t>
            </a:r>
            <a:r>
              <a:rPr sz="2000" spc="-4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substituted?</a:t>
            </a:r>
          </a:p>
          <a:p>
            <a:pPr marL="12700" marR="5080">
              <a:lnSpc>
                <a:spcPct val="200000"/>
              </a:lnSpc>
            </a:pPr>
            <a:r>
              <a:rPr sz="2000" dirty="0">
                <a:latin typeface="Futura Lt BT"/>
                <a:cs typeface="Futura Lt BT"/>
              </a:rPr>
              <a:t>C – COMBINE – How </a:t>
            </a:r>
            <a:r>
              <a:rPr sz="2000" spc="-5" dirty="0">
                <a:latin typeface="Futura Lt BT"/>
                <a:cs typeface="Futura Lt BT"/>
              </a:rPr>
              <a:t>can this product/service be combined </a:t>
            </a:r>
            <a:r>
              <a:rPr sz="2000" dirty="0">
                <a:latin typeface="Futura Lt BT"/>
                <a:cs typeface="Futura Lt BT"/>
              </a:rPr>
              <a:t>with </a:t>
            </a:r>
            <a:r>
              <a:rPr sz="2000" spc="-5" dirty="0">
                <a:latin typeface="Futura Lt BT"/>
                <a:cs typeface="Futura Lt BT"/>
              </a:rPr>
              <a:t>other </a:t>
            </a:r>
            <a:r>
              <a:rPr sz="2000" dirty="0">
                <a:latin typeface="Futura Lt BT"/>
                <a:cs typeface="Futura Lt BT"/>
              </a:rPr>
              <a:t>products/services?  </a:t>
            </a:r>
            <a:endParaRPr lang="en-US" sz="2000" dirty="0" smtClean="0">
              <a:latin typeface="Futura Lt BT"/>
              <a:cs typeface="Futura Lt BT"/>
            </a:endParaRPr>
          </a:p>
          <a:p>
            <a:pPr marL="12700" marR="5080">
              <a:lnSpc>
                <a:spcPct val="200000"/>
              </a:lnSpc>
            </a:pPr>
            <a:r>
              <a:rPr sz="2000" dirty="0" smtClean="0">
                <a:latin typeface="Futura Lt BT"/>
                <a:cs typeface="Futura Lt BT"/>
              </a:rPr>
              <a:t>A </a:t>
            </a:r>
            <a:r>
              <a:rPr sz="2000" dirty="0">
                <a:latin typeface="Futura Lt BT"/>
                <a:cs typeface="Futura Lt BT"/>
              </a:rPr>
              <a:t>– </a:t>
            </a:r>
            <a:r>
              <a:rPr sz="2000" spc="-10" dirty="0">
                <a:latin typeface="Futura Lt BT"/>
                <a:cs typeface="Futura Lt BT"/>
              </a:rPr>
              <a:t>ADAPT </a:t>
            </a:r>
            <a:r>
              <a:rPr sz="2000" dirty="0">
                <a:latin typeface="Futura Lt BT"/>
                <a:cs typeface="Futura Lt BT"/>
              </a:rPr>
              <a:t>– What idea from </a:t>
            </a:r>
            <a:r>
              <a:rPr sz="2000" spc="-5" dirty="0">
                <a:latin typeface="Futura Lt BT"/>
                <a:cs typeface="Futura Lt BT"/>
              </a:rPr>
              <a:t>elsewhere can be altered or</a:t>
            </a:r>
            <a:r>
              <a:rPr sz="2000" spc="-4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adapted?</a:t>
            </a:r>
          </a:p>
          <a:p>
            <a:pPr marL="12700" marR="220979">
              <a:lnSpc>
                <a:spcPct val="200000"/>
              </a:lnSpc>
            </a:pPr>
            <a:r>
              <a:rPr sz="2000" dirty="0">
                <a:latin typeface="Futura Lt BT"/>
                <a:cs typeface="Futura Lt BT"/>
              </a:rPr>
              <a:t>M – </a:t>
            </a:r>
            <a:r>
              <a:rPr sz="2000" spc="-5" dirty="0">
                <a:latin typeface="Futura Lt BT"/>
                <a:cs typeface="Futura Lt BT"/>
              </a:rPr>
              <a:t>MODIFY/MAGNIFY </a:t>
            </a:r>
            <a:r>
              <a:rPr sz="2000" dirty="0">
                <a:latin typeface="Futura Lt BT"/>
                <a:cs typeface="Futura Lt BT"/>
              </a:rPr>
              <a:t>– Can </a:t>
            </a:r>
            <a:r>
              <a:rPr sz="2000" spc="-5" dirty="0">
                <a:latin typeface="Futura Lt BT"/>
                <a:cs typeface="Futura Lt BT"/>
              </a:rPr>
              <a:t>any component be greatly enlarged or greatly </a:t>
            </a:r>
            <a:r>
              <a:rPr sz="2000" dirty="0">
                <a:latin typeface="Futura Lt BT"/>
                <a:cs typeface="Futura Lt BT"/>
              </a:rPr>
              <a:t>reduced?  </a:t>
            </a:r>
            <a:endParaRPr lang="en-US" sz="2000" dirty="0" smtClean="0">
              <a:latin typeface="Futura Lt BT"/>
              <a:cs typeface="Futura Lt BT"/>
            </a:endParaRPr>
          </a:p>
          <a:p>
            <a:pPr marL="12700" marR="220979">
              <a:lnSpc>
                <a:spcPct val="200000"/>
              </a:lnSpc>
            </a:pPr>
            <a:r>
              <a:rPr sz="2000" dirty="0" smtClean="0">
                <a:latin typeface="Futura Lt BT"/>
                <a:cs typeface="Futura Lt BT"/>
              </a:rPr>
              <a:t>P </a:t>
            </a:r>
            <a:r>
              <a:rPr sz="2000" dirty="0">
                <a:latin typeface="Futura Lt BT"/>
                <a:cs typeface="Futura Lt BT"/>
              </a:rPr>
              <a:t>– PURPOSE – What </a:t>
            </a:r>
            <a:r>
              <a:rPr sz="2000" spc="-5" dirty="0">
                <a:latin typeface="Futura Lt BT"/>
                <a:cs typeface="Futura Lt BT"/>
              </a:rPr>
              <a:t>completely different purpose can the product/service</a:t>
            </a:r>
            <a:r>
              <a:rPr sz="2000" spc="-6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have?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E – </a:t>
            </a:r>
            <a:r>
              <a:rPr sz="2000" spc="-20" dirty="0">
                <a:latin typeface="Futura Lt BT"/>
                <a:cs typeface="Futura Lt BT"/>
              </a:rPr>
              <a:t>ELIMINATE </a:t>
            </a:r>
            <a:r>
              <a:rPr sz="2000" dirty="0">
                <a:latin typeface="Futura Lt BT"/>
                <a:cs typeface="Futura Lt BT"/>
              </a:rPr>
              <a:t>– What </a:t>
            </a:r>
            <a:r>
              <a:rPr sz="2000" spc="-5" dirty="0">
                <a:latin typeface="Futura Lt BT"/>
                <a:cs typeface="Futura Lt BT"/>
              </a:rPr>
              <a:t>elements of the product/service can be</a:t>
            </a:r>
            <a:r>
              <a:rPr sz="2000" spc="-2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eliminated?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 marR="6858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R – REVERSE/REARANGE – How </a:t>
            </a:r>
            <a:r>
              <a:rPr sz="2000" spc="-5" dirty="0">
                <a:latin typeface="Futura Lt BT"/>
                <a:cs typeface="Futura Lt BT"/>
              </a:rPr>
              <a:t>can the product/service be </a:t>
            </a:r>
            <a:r>
              <a:rPr sz="2000" dirty="0">
                <a:latin typeface="Futura Lt BT"/>
                <a:cs typeface="Futura Lt BT"/>
              </a:rPr>
              <a:t>rearranged / </a:t>
            </a:r>
            <a:r>
              <a:rPr sz="2000" spc="-5" dirty="0">
                <a:latin typeface="Futura Lt BT"/>
                <a:cs typeface="Futura Lt BT"/>
              </a:rPr>
              <a:t>can the process  be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reversed?</a:t>
            </a:r>
          </a:p>
        </p:txBody>
      </p:sp>
      <p:pic>
        <p:nvPicPr>
          <p:cNvPr id="5" name="Picture 4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9390" y="308785"/>
            <a:ext cx="189030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000000"/>
                </a:solidFill>
              </a:rPr>
              <a:t>SUBSTITUTE</a:t>
            </a:r>
            <a:endParaRPr sz="2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195" y="1223185"/>
            <a:ext cx="945134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5904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McDonald’s replaced </a:t>
            </a:r>
            <a:r>
              <a:rPr sz="2000" spc="-5" dirty="0">
                <a:latin typeface="Futura Lt BT"/>
                <a:cs typeface="Futura Lt BT"/>
              </a:rPr>
              <a:t>the traditional </a:t>
            </a:r>
            <a:r>
              <a:rPr sz="2000" dirty="0">
                <a:latin typeface="Futura Lt BT"/>
                <a:cs typeface="Futura Lt BT"/>
              </a:rPr>
              <a:t>(then) </a:t>
            </a:r>
            <a:r>
              <a:rPr sz="2000" spc="-5" dirty="0">
                <a:latin typeface="Futura Lt BT"/>
                <a:cs typeface="Futura Lt BT"/>
              </a:rPr>
              <a:t>potato chips </a:t>
            </a:r>
            <a:r>
              <a:rPr sz="2000" dirty="0">
                <a:latin typeface="Futura Lt BT"/>
                <a:cs typeface="Futura Lt BT"/>
              </a:rPr>
              <a:t>with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world famous </a:t>
            </a:r>
            <a:r>
              <a:rPr sz="2000" spc="-20" dirty="0">
                <a:latin typeface="Futura Lt BT"/>
                <a:cs typeface="Futura Lt BT"/>
              </a:rPr>
              <a:t>French  Fries.</a:t>
            </a:r>
            <a:endParaRPr sz="2000" dirty="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In 1961, they </a:t>
            </a:r>
            <a:r>
              <a:rPr sz="2000" dirty="0">
                <a:latin typeface="Futura Lt BT"/>
                <a:cs typeface="Futura Lt BT"/>
              </a:rPr>
              <a:t>substituted </a:t>
            </a:r>
            <a:r>
              <a:rPr sz="2000" spc="-5" dirty="0">
                <a:latin typeface="Futura Lt BT"/>
                <a:cs typeface="Futura Lt BT"/>
              </a:rPr>
              <a:t>the then “Speedee” </a:t>
            </a:r>
            <a:r>
              <a:rPr sz="2000" dirty="0">
                <a:latin typeface="Futura Lt BT"/>
                <a:cs typeface="Futura Lt BT"/>
              </a:rPr>
              <a:t>logo with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iconic Golden </a:t>
            </a:r>
            <a:r>
              <a:rPr sz="2000" spc="-5" dirty="0">
                <a:latin typeface="Futura Lt BT"/>
                <a:cs typeface="Futura Lt BT"/>
              </a:rPr>
              <a:t>Arches </a:t>
            </a:r>
            <a:r>
              <a:rPr sz="2000" dirty="0">
                <a:latin typeface="Futura Lt BT"/>
                <a:cs typeface="Futura Lt BT"/>
              </a:rPr>
              <a:t>logo –  which was inspired </a:t>
            </a:r>
            <a:r>
              <a:rPr sz="2000" spc="-5" dirty="0">
                <a:latin typeface="Futura Lt BT"/>
                <a:cs typeface="Futura Lt BT"/>
              </a:rPr>
              <a:t>by </a:t>
            </a:r>
            <a:r>
              <a:rPr sz="2000" dirty="0">
                <a:latin typeface="Futura Lt BT"/>
                <a:cs typeface="Futura Lt BT"/>
              </a:rPr>
              <a:t>McDonald’s </a:t>
            </a:r>
            <a:r>
              <a:rPr sz="2000" spc="-5" dirty="0">
                <a:latin typeface="Futura Lt BT"/>
                <a:cs typeface="Futura Lt BT"/>
              </a:rPr>
              <a:t>architecture at the</a:t>
            </a:r>
            <a:r>
              <a:rPr sz="2000" spc="-2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time.</a:t>
            </a:r>
            <a:endParaRPr sz="2000" dirty="0">
              <a:latin typeface="Futura Lt BT"/>
              <a:cs typeface="Futura Lt BT"/>
            </a:endParaRPr>
          </a:p>
        </p:txBody>
      </p:sp>
      <p:pic>
        <p:nvPicPr>
          <p:cNvPr id="5" name="Picture 4" descr="mcdonalds-Small-French-Fries">
            <a:hlinkClick r:id="rId2"/>
            <a:extLst>
              <a:ext uri="{FF2B5EF4-FFF2-40B4-BE49-F238E27FC236}">
                <a16:creationId xmlns="" xmlns:a16="http://schemas.microsoft.com/office/drawing/2014/main" id="{27475CD7-215A-4804-9ED0-5D1D07BBB5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930661"/>
            <a:ext cx="2442032" cy="240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1st_logo">
            <a:hlinkClick r:id="rId4"/>
            <a:extLst>
              <a:ext uri="{FF2B5EF4-FFF2-40B4-BE49-F238E27FC236}">
                <a16:creationId xmlns="" xmlns:a16="http://schemas.microsoft.com/office/drawing/2014/main" id="{158130B4-66BA-4C8B-B2DD-5197F4D8800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45" y="3930661"/>
            <a:ext cx="2831412" cy="217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McDonald's_1960_Logo_(No_Circle).svg">
            <a:hlinkClick r:id="rId6"/>
            <a:extLst>
              <a:ext uri="{FF2B5EF4-FFF2-40B4-BE49-F238E27FC236}">
                <a16:creationId xmlns="" xmlns:a16="http://schemas.microsoft.com/office/drawing/2014/main" id="{10790160-A9F3-4E8D-A856-CE8FAF2081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779" y="4144926"/>
            <a:ext cx="2435066" cy="1746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Reading Materia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5275" y="308785"/>
            <a:ext cx="12420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COMBINE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349" y="918385"/>
            <a:ext cx="964692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har char="-"/>
              <a:tabLst>
                <a:tab pos="173990" algn="l"/>
              </a:tabLst>
            </a:pPr>
            <a:r>
              <a:rPr sz="2000" dirty="0">
                <a:latin typeface="Futura Lt BT"/>
                <a:cs typeface="Futura Lt BT"/>
              </a:rPr>
              <a:t>McDonald’s focus went from just </a:t>
            </a:r>
            <a:r>
              <a:rPr sz="2000" spc="-5" dirty="0">
                <a:latin typeface="Futura Lt BT"/>
                <a:cs typeface="Futura Lt BT"/>
              </a:rPr>
              <a:t>burgers, to </a:t>
            </a:r>
            <a:r>
              <a:rPr sz="2000" dirty="0">
                <a:latin typeface="Futura Lt BT"/>
                <a:cs typeface="Futura Lt BT"/>
              </a:rPr>
              <a:t>a whole new range </a:t>
            </a:r>
            <a:r>
              <a:rPr sz="2000" spc="-5" dirty="0">
                <a:latin typeface="Futura Lt BT"/>
                <a:cs typeface="Futura Lt BT"/>
              </a:rPr>
              <a:t>of products and</a:t>
            </a:r>
            <a:r>
              <a:rPr sz="2000" spc="-9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services.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518159">
              <a:lnSpc>
                <a:spcPct val="100000"/>
              </a:lnSpc>
              <a:buChar char="-"/>
              <a:tabLst>
                <a:tab pos="173990" algn="l"/>
              </a:tabLst>
            </a:pPr>
            <a:r>
              <a:rPr sz="2000" spc="-5" dirty="0">
                <a:latin typeface="Futura Lt BT"/>
                <a:cs typeface="Futura Lt BT"/>
              </a:rPr>
              <a:t>Simple things </a:t>
            </a:r>
            <a:r>
              <a:rPr sz="2000" dirty="0">
                <a:latin typeface="Futura Lt BT"/>
                <a:cs typeface="Futura Lt BT"/>
              </a:rPr>
              <a:t>like introducing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spc="-25" dirty="0">
                <a:latin typeface="Futura Lt BT"/>
                <a:cs typeface="Futura Lt BT"/>
              </a:rPr>
              <a:t>“Triple </a:t>
            </a:r>
            <a:r>
              <a:rPr sz="2000" spc="-5" dirty="0">
                <a:latin typeface="Futura Lt BT"/>
                <a:cs typeface="Futura Lt BT"/>
              </a:rPr>
              <a:t>Thick </a:t>
            </a:r>
            <a:r>
              <a:rPr sz="2000" dirty="0">
                <a:latin typeface="Futura Lt BT"/>
                <a:cs typeface="Futura Lt BT"/>
              </a:rPr>
              <a:t>Milkshakes”, </a:t>
            </a:r>
            <a:r>
              <a:rPr sz="2000" spc="-5" dirty="0">
                <a:latin typeface="Futura Lt BT"/>
                <a:cs typeface="Futura Lt BT"/>
              </a:rPr>
              <a:t>“Big </a:t>
            </a:r>
            <a:r>
              <a:rPr sz="2000" dirty="0">
                <a:latin typeface="Futura Lt BT"/>
                <a:cs typeface="Futura Lt BT"/>
              </a:rPr>
              <a:t>Mac”, </a:t>
            </a:r>
            <a:r>
              <a:rPr sz="2000" spc="-5" dirty="0">
                <a:latin typeface="Futura Lt BT"/>
                <a:cs typeface="Futura Lt BT"/>
              </a:rPr>
              <a:t>and the “Hot  Apple </a:t>
            </a:r>
            <a:r>
              <a:rPr sz="2000" spc="-10" dirty="0">
                <a:latin typeface="Futura Lt BT"/>
                <a:cs typeface="Futura Lt BT"/>
              </a:rPr>
              <a:t>Pie”, </a:t>
            </a:r>
            <a:r>
              <a:rPr sz="2000" spc="-5" dirty="0">
                <a:latin typeface="Futura Lt BT"/>
                <a:cs typeface="Futura Lt BT"/>
              </a:rPr>
              <a:t>are all good examples of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this.</a:t>
            </a:r>
            <a:endParaRPr sz="2000">
              <a:latin typeface="Futura Lt BT"/>
              <a:cs typeface="Futura Lt B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Lt BT"/>
              <a:buChar char="-"/>
            </a:pPr>
            <a:endParaRPr sz="2050">
              <a:latin typeface="Times New Roman"/>
              <a:cs typeface="Times New Roman"/>
            </a:endParaRPr>
          </a:p>
          <a:p>
            <a:pPr marL="12700" marR="1098550">
              <a:lnSpc>
                <a:spcPct val="100000"/>
              </a:lnSpc>
              <a:buFont typeface="Futura Lt BT"/>
              <a:buChar char="-"/>
              <a:tabLst>
                <a:tab pos="173990" algn="l"/>
              </a:tabLst>
            </a:pPr>
            <a:r>
              <a:rPr sz="2000" b="1" spc="-10" dirty="0">
                <a:latin typeface="Futura Hv BT"/>
                <a:cs typeface="Futura Hv BT"/>
              </a:rPr>
              <a:t>McDonald’s </a:t>
            </a:r>
            <a:r>
              <a:rPr sz="2000" b="1" spc="-5" dirty="0">
                <a:latin typeface="Futura Hv BT"/>
                <a:cs typeface="Futura Hv BT"/>
              </a:rPr>
              <a:t>collaborated with Disney </a:t>
            </a:r>
            <a:r>
              <a:rPr sz="2000" spc="-5" dirty="0">
                <a:latin typeface="Futura Lt BT"/>
                <a:cs typeface="Futura Lt BT"/>
              </a:rPr>
              <a:t>to get children to buy </a:t>
            </a:r>
            <a:r>
              <a:rPr sz="2000" dirty="0">
                <a:latin typeface="Futura Lt BT"/>
                <a:cs typeface="Futura Lt BT"/>
              </a:rPr>
              <a:t>Happy Meals.  Combining a free </a:t>
            </a:r>
            <a:r>
              <a:rPr sz="2000" spc="-5" dirty="0">
                <a:latin typeface="Futura Lt BT"/>
                <a:cs typeface="Futura Lt BT"/>
              </a:rPr>
              <a:t>toy </a:t>
            </a:r>
            <a:r>
              <a:rPr sz="2000" dirty="0">
                <a:latin typeface="Futura Lt BT"/>
                <a:cs typeface="Futura Lt BT"/>
              </a:rPr>
              <a:t>with </a:t>
            </a:r>
            <a:r>
              <a:rPr sz="2000" spc="-5" dirty="0">
                <a:latin typeface="Futura Lt BT"/>
                <a:cs typeface="Futura Lt BT"/>
              </a:rPr>
              <a:t>the meal </a:t>
            </a:r>
            <a:r>
              <a:rPr sz="2000" dirty="0">
                <a:latin typeface="Futura Lt BT"/>
                <a:cs typeface="Futura Lt BT"/>
              </a:rPr>
              <a:t>inside for </a:t>
            </a:r>
            <a:r>
              <a:rPr sz="2000" spc="-5" dirty="0">
                <a:latin typeface="Futura Lt BT"/>
                <a:cs typeface="Futura Lt BT"/>
              </a:rPr>
              <a:t>the</a:t>
            </a:r>
            <a:r>
              <a:rPr sz="2000" spc="-35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children.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5" name="Picture 4" descr="Reading Materi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9370" y="313286"/>
            <a:ext cx="111312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00"/>
                </a:solidFill>
              </a:rPr>
              <a:t>A</a:t>
            </a:r>
            <a:r>
              <a:rPr sz="2000" spc="-45" dirty="0">
                <a:solidFill>
                  <a:srgbClr val="000000"/>
                </a:solidFill>
              </a:rPr>
              <a:t>D</a:t>
            </a:r>
            <a:r>
              <a:rPr sz="2000" spc="-5" dirty="0">
                <a:solidFill>
                  <a:srgbClr val="000000"/>
                </a:solidFill>
              </a:rPr>
              <a:t>APT</a:t>
            </a:r>
            <a:endParaRPr sz="20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389" y="922886"/>
            <a:ext cx="9672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Their </a:t>
            </a:r>
            <a:r>
              <a:rPr sz="2000" dirty="0">
                <a:latin typeface="Futura Lt BT"/>
                <a:cs typeface="Futura Lt BT"/>
              </a:rPr>
              <a:t>Drive </a:t>
            </a:r>
            <a:r>
              <a:rPr sz="2000" spc="-5" dirty="0">
                <a:latin typeface="Futura Lt BT"/>
                <a:cs typeface="Futura Lt BT"/>
              </a:rPr>
              <a:t>Thru concept </a:t>
            </a:r>
            <a:r>
              <a:rPr sz="2000" dirty="0">
                <a:latin typeface="Futura Lt BT"/>
                <a:cs typeface="Futura Lt BT"/>
              </a:rPr>
              <a:t>is </a:t>
            </a:r>
            <a:r>
              <a:rPr sz="2000" spc="-5" dirty="0">
                <a:latin typeface="Futura Lt BT"/>
                <a:cs typeface="Futura Lt BT"/>
              </a:rPr>
              <a:t>based on the </a:t>
            </a:r>
            <a:r>
              <a:rPr sz="2000" b="1" spc="-10" dirty="0">
                <a:latin typeface="Futura Hv BT"/>
                <a:cs typeface="Futura Hv BT"/>
              </a:rPr>
              <a:t>principles </a:t>
            </a:r>
            <a:r>
              <a:rPr sz="2000" b="1" spc="-5" dirty="0">
                <a:latin typeface="Futura Hv BT"/>
                <a:cs typeface="Futura Hv BT"/>
              </a:rPr>
              <a:t>of a fast </a:t>
            </a:r>
            <a:r>
              <a:rPr sz="2000" b="1" spc="-10" dirty="0">
                <a:latin typeface="Futura Hv BT"/>
                <a:cs typeface="Futura Hv BT"/>
              </a:rPr>
              <a:t>Formula </a:t>
            </a:r>
            <a:r>
              <a:rPr sz="2000" b="1" spc="-5" dirty="0">
                <a:latin typeface="Futura Hv BT"/>
                <a:cs typeface="Futura Hv BT"/>
              </a:rPr>
              <a:t>1 pit stop</a:t>
            </a:r>
            <a:r>
              <a:rPr sz="2000" spc="-5" dirty="0">
                <a:latin typeface="Futura Lt BT"/>
                <a:cs typeface="Futura Lt BT"/>
              </a:rPr>
              <a:t>, </a:t>
            </a:r>
            <a:r>
              <a:rPr sz="2000" dirty="0">
                <a:latin typeface="Futura Lt BT"/>
                <a:cs typeface="Futura Lt BT"/>
              </a:rPr>
              <a:t>where 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racing </a:t>
            </a:r>
            <a:r>
              <a:rPr sz="2000" spc="-5" dirty="0">
                <a:latin typeface="Futura Lt BT"/>
                <a:cs typeface="Futura Lt BT"/>
              </a:rPr>
              <a:t>car </a:t>
            </a:r>
            <a:r>
              <a:rPr sz="2000" dirty="0">
                <a:latin typeface="Futura Lt BT"/>
                <a:cs typeface="Futura Lt BT"/>
              </a:rPr>
              <a:t>stops </a:t>
            </a:r>
            <a:r>
              <a:rPr sz="2000" spc="-5" dirty="0">
                <a:latin typeface="Futura Lt BT"/>
                <a:cs typeface="Futura Lt BT"/>
              </a:rPr>
              <a:t>during </a:t>
            </a:r>
            <a:r>
              <a:rPr sz="2000" dirty="0">
                <a:latin typeface="Futura Lt BT"/>
                <a:cs typeface="Futura Lt BT"/>
              </a:rPr>
              <a:t>a race for </a:t>
            </a:r>
            <a:r>
              <a:rPr sz="2000" spc="-5" dirty="0">
                <a:latin typeface="Futura Lt BT"/>
                <a:cs typeface="Futura Lt BT"/>
              </a:rPr>
              <a:t>refueling, </a:t>
            </a:r>
            <a:r>
              <a:rPr sz="2000" dirty="0">
                <a:latin typeface="Futura Lt BT"/>
                <a:cs typeface="Futura Lt BT"/>
              </a:rPr>
              <a:t>new </a:t>
            </a:r>
            <a:r>
              <a:rPr sz="2000" spc="-5" dirty="0">
                <a:latin typeface="Futura Lt BT"/>
                <a:cs typeface="Futura Lt BT"/>
              </a:rPr>
              <a:t>tires, </a:t>
            </a:r>
            <a:r>
              <a:rPr sz="2000" dirty="0">
                <a:latin typeface="Futura Lt BT"/>
                <a:cs typeface="Futura Lt BT"/>
              </a:rPr>
              <a:t>repairs..</a:t>
            </a:r>
            <a:r>
              <a:rPr sz="2000" spc="-30" dirty="0">
                <a:latin typeface="Futura Lt BT"/>
                <a:cs typeface="Futura Lt BT"/>
              </a:rPr>
              <a:t> </a:t>
            </a:r>
            <a:r>
              <a:rPr sz="2000" spc="-5" dirty="0">
                <a:latin typeface="Futura Lt BT"/>
                <a:cs typeface="Futura Lt BT"/>
              </a:rPr>
              <a:t>etc.</a:t>
            </a:r>
            <a:endParaRPr sz="2000">
              <a:latin typeface="Futura Lt BT"/>
              <a:cs typeface="Futura Lt BT"/>
            </a:endParaRPr>
          </a:p>
        </p:txBody>
      </p:sp>
      <p:pic>
        <p:nvPicPr>
          <p:cNvPr id="5" name="Picture 4" descr="Untitled-3_1810037i">
            <a:hlinkClick r:id="rId2"/>
            <a:extLst>
              <a:ext uri="{FF2B5EF4-FFF2-40B4-BE49-F238E27FC236}">
                <a16:creationId xmlns="" xmlns:a16="http://schemas.microsoft.com/office/drawing/2014/main" id="{E8D2843F-853B-4F9A-9182-A421EF7F7F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524" y="2123121"/>
            <a:ext cx="7897133" cy="464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Reading Materi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506714"/>
            <a:ext cx="1055319" cy="10561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1552</TotalTime>
  <Words>750</Words>
  <Application>Microsoft Office PowerPoint</Application>
  <PresentationFormat>Custom</PresentationFormat>
  <Paragraphs>82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Sources for  Ideation</vt:lpstr>
      <vt:lpstr>SCAMPER for  Ideas</vt:lpstr>
      <vt:lpstr>Slide 3</vt:lpstr>
      <vt:lpstr>SCAMPER Method -  McDonald’s</vt:lpstr>
      <vt:lpstr>Slide 5</vt:lpstr>
      <vt:lpstr>SCAMPER</vt:lpstr>
      <vt:lpstr>SUBSTITUTE</vt:lpstr>
      <vt:lpstr>COMBINE</vt:lpstr>
      <vt:lpstr>ADAPT</vt:lpstr>
      <vt:lpstr>MODIFY/MAGNIFY</vt:lpstr>
      <vt:lpstr>Slide 11</vt:lpstr>
      <vt:lpstr>PUT TO OTHER  USE</vt:lpstr>
      <vt:lpstr>LET’S SEE HOW?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credit course</dc:title>
  <dc:creator>XDS</dc:creator>
  <cp:lastModifiedBy>XDS</cp:lastModifiedBy>
  <cp:revision>212</cp:revision>
  <dcterms:created xsi:type="dcterms:W3CDTF">2019-06-10T10:56:43Z</dcterms:created>
  <dcterms:modified xsi:type="dcterms:W3CDTF">2019-12-02T11:00:44Z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2019-06-10T00:00:00Z</vt:filetime>
  </property>
</Properties>
</file>