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ink/ink1.xml" ContentType="application/inkml+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66" r:id="rId1"/>
  </p:sldMasterIdLst>
  <p:notesMasterIdLst>
    <p:notesMasterId r:id="rId35"/>
  </p:notesMasterIdLst>
  <p:sldIdLst>
    <p:sldId id="256" r:id="rId2"/>
    <p:sldId id="286" r:id="rId3"/>
    <p:sldId id="271" r:id="rId4"/>
    <p:sldId id="259" r:id="rId5"/>
    <p:sldId id="260" r:id="rId6"/>
    <p:sldId id="282" r:id="rId7"/>
    <p:sldId id="283" r:id="rId8"/>
    <p:sldId id="262" r:id="rId9"/>
    <p:sldId id="263" r:id="rId10"/>
    <p:sldId id="272" r:id="rId11"/>
    <p:sldId id="284" r:id="rId12"/>
    <p:sldId id="264" r:id="rId13"/>
    <p:sldId id="281" r:id="rId14"/>
    <p:sldId id="279" r:id="rId15"/>
    <p:sldId id="269" r:id="rId16"/>
    <p:sldId id="288" r:id="rId17"/>
    <p:sldId id="287" r:id="rId18"/>
    <p:sldId id="280" r:id="rId19"/>
    <p:sldId id="289" r:id="rId20"/>
    <p:sldId id="290" r:id="rId21"/>
    <p:sldId id="293" r:id="rId22"/>
    <p:sldId id="294" r:id="rId23"/>
    <p:sldId id="292" r:id="rId24"/>
    <p:sldId id="295" r:id="rId25"/>
    <p:sldId id="273" r:id="rId26"/>
    <p:sldId id="276" r:id="rId27"/>
    <p:sldId id="266" r:id="rId28"/>
    <p:sldId id="267" r:id="rId29"/>
    <p:sldId id="268" r:id="rId30"/>
    <p:sldId id="270" r:id="rId31"/>
    <p:sldId id="277" r:id="rId32"/>
    <p:sldId id="265" r:id="rId33"/>
    <p:sldId id="296"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1545D"/>
    <a:srgbClr val="31152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5294"/>
    <p:restoredTop sz="77778"/>
  </p:normalViewPr>
  <p:slideViewPr>
    <p:cSldViewPr snapToGrid="0" snapToObjects="1">
      <p:cViewPr>
        <p:scale>
          <a:sx n="87" d="100"/>
          <a:sy n="87" d="100"/>
        </p:scale>
        <p:origin x="656" y="408"/>
      </p:cViewPr>
      <p:guideLst/>
    </p:cSldViewPr>
  </p:slideViewPr>
  <p:outlineViewPr>
    <p:cViewPr>
      <p:scale>
        <a:sx n="30" d="100"/>
        <a:sy n="30"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Tactics have</a:t>
            </a:r>
            <a:r>
              <a:rPr lang="en-US" baseline="0" dirty="0"/>
              <a:t> many purposes</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areaChart>
        <c:grouping val="percentStacked"/>
        <c:varyColors val="0"/>
        <c:ser>
          <c:idx val="0"/>
          <c:order val="0"/>
          <c:tx>
            <c:strRef>
              <c:f>Sheet1!$B$1</c:f>
              <c:strCache>
                <c:ptCount val="1"/>
                <c:pt idx="0">
                  <c:v>Awareness</c:v>
                </c:pt>
              </c:strCache>
            </c:strRef>
          </c:tx>
          <c:spPr>
            <a:solidFill>
              <a:schemeClr val="accent5"/>
            </a:solidFill>
            <a:ln>
              <a:noFill/>
            </a:ln>
            <a:effectLst/>
          </c:spPr>
          <c:cat>
            <c:strRef>
              <c:f>Sheet1!$A$2:$A$5</c:f>
              <c:strCache>
                <c:ptCount val="4"/>
                <c:pt idx="0">
                  <c:v>Y1</c:v>
                </c:pt>
                <c:pt idx="1">
                  <c:v>Y2</c:v>
                </c:pt>
                <c:pt idx="2">
                  <c:v>Y3</c:v>
                </c:pt>
                <c:pt idx="3">
                  <c:v>Y4</c:v>
                </c:pt>
              </c:strCache>
            </c:strRef>
          </c:cat>
          <c:val>
            <c:numRef>
              <c:f>Sheet1!$B$2:$B$5</c:f>
              <c:numCache>
                <c:formatCode>General</c:formatCode>
                <c:ptCount val="4"/>
                <c:pt idx="0">
                  <c:v>70</c:v>
                </c:pt>
                <c:pt idx="1">
                  <c:v>50</c:v>
                </c:pt>
                <c:pt idx="2">
                  <c:v>35</c:v>
                </c:pt>
                <c:pt idx="3">
                  <c:v>25</c:v>
                </c:pt>
              </c:numCache>
            </c:numRef>
          </c:val>
          <c:extLst>
            <c:ext xmlns:c16="http://schemas.microsoft.com/office/drawing/2014/chart" uri="{C3380CC4-5D6E-409C-BE32-E72D297353CC}">
              <c16:uniqueId val="{00000000-1205-D243-9849-D375B6302D0D}"/>
            </c:ext>
          </c:extLst>
        </c:ser>
        <c:ser>
          <c:idx val="1"/>
          <c:order val="1"/>
          <c:tx>
            <c:strRef>
              <c:f>Sheet1!$C$1</c:f>
              <c:strCache>
                <c:ptCount val="1"/>
                <c:pt idx="0">
                  <c:v>Engagement</c:v>
                </c:pt>
              </c:strCache>
            </c:strRef>
          </c:tx>
          <c:spPr>
            <a:solidFill>
              <a:schemeClr val="accent1"/>
            </a:solidFill>
            <a:ln>
              <a:noFill/>
            </a:ln>
            <a:effectLst/>
          </c:spPr>
          <c:cat>
            <c:strRef>
              <c:f>Sheet1!$A$2:$A$5</c:f>
              <c:strCache>
                <c:ptCount val="4"/>
                <c:pt idx="0">
                  <c:v>Y1</c:v>
                </c:pt>
                <c:pt idx="1">
                  <c:v>Y2</c:v>
                </c:pt>
                <c:pt idx="2">
                  <c:v>Y3</c:v>
                </c:pt>
                <c:pt idx="3">
                  <c:v>Y4</c:v>
                </c:pt>
              </c:strCache>
            </c:strRef>
          </c:cat>
          <c:val>
            <c:numRef>
              <c:f>Sheet1!$C$2:$C$5</c:f>
              <c:numCache>
                <c:formatCode>General</c:formatCode>
                <c:ptCount val="4"/>
                <c:pt idx="0">
                  <c:v>15</c:v>
                </c:pt>
                <c:pt idx="1">
                  <c:v>30</c:v>
                </c:pt>
                <c:pt idx="2">
                  <c:v>40</c:v>
                </c:pt>
                <c:pt idx="3">
                  <c:v>25</c:v>
                </c:pt>
              </c:numCache>
            </c:numRef>
          </c:val>
          <c:extLst>
            <c:ext xmlns:c16="http://schemas.microsoft.com/office/drawing/2014/chart" uri="{C3380CC4-5D6E-409C-BE32-E72D297353CC}">
              <c16:uniqueId val="{00000001-1205-D243-9849-D375B6302D0D}"/>
            </c:ext>
          </c:extLst>
        </c:ser>
        <c:ser>
          <c:idx val="2"/>
          <c:order val="2"/>
          <c:tx>
            <c:strRef>
              <c:f>Sheet1!$D$1</c:f>
              <c:strCache>
                <c:ptCount val="1"/>
                <c:pt idx="0">
                  <c:v>Conversion</c:v>
                </c:pt>
              </c:strCache>
            </c:strRef>
          </c:tx>
          <c:spPr>
            <a:solidFill>
              <a:schemeClr val="accent2"/>
            </a:solidFill>
            <a:ln w="25400">
              <a:noFill/>
            </a:ln>
            <a:effectLst/>
          </c:spPr>
          <c:cat>
            <c:strRef>
              <c:f>Sheet1!$A$2:$A$5</c:f>
              <c:strCache>
                <c:ptCount val="4"/>
                <c:pt idx="0">
                  <c:v>Y1</c:v>
                </c:pt>
                <c:pt idx="1">
                  <c:v>Y2</c:v>
                </c:pt>
                <c:pt idx="2">
                  <c:v>Y3</c:v>
                </c:pt>
                <c:pt idx="3">
                  <c:v>Y4</c:v>
                </c:pt>
              </c:strCache>
            </c:strRef>
          </c:cat>
          <c:val>
            <c:numRef>
              <c:f>Sheet1!$D$2:$D$5</c:f>
              <c:numCache>
                <c:formatCode>General</c:formatCode>
                <c:ptCount val="4"/>
                <c:pt idx="0">
                  <c:v>10</c:v>
                </c:pt>
                <c:pt idx="1">
                  <c:v>7</c:v>
                </c:pt>
                <c:pt idx="2">
                  <c:v>10</c:v>
                </c:pt>
                <c:pt idx="3">
                  <c:v>25</c:v>
                </c:pt>
              </c:numCache>
            </c:numRef>
          </c:val>
          <c:extLst>
            <c:ext xmlns:c16="http://schemas.microsoft.com/office/drawing/2014/chart" uri="{C3380CC4-5D6E-409C-BE32-E72D297353CC}">
              <c16:uniqueId val="{00000002-1205-D243-9849-D375B6302D0D}"/>
            </c:ext>
          </c:extLst>
        </c:ser>
        <c:ser>
          <c:idx val="3"/>
          <c:order val="3"/>
          <c:tx>
            <c:strRef>
              <c:f>Sheet1!$E$1</c:f>
              <c:strCache>
                <c:ptCount val="1"/>
                <c:pt idx="0">
                  <c:v>Post-Purchase</c:v>
                </c:pt>
              </c:strCache>
            </c:strRef>
          </c:tx>
          <c:spPr>
            <a:solidFill>
              <a:schemeClr val="accent4"/>
            </a:solidFill>
            <a:ln w="25400">
              <a:noFill/>
            </a:ln>
            <a:effectLst/>
          </c:spPr>
          <c:cat>
            <c:strRef>
              <c:f>Sheet1!$A$2:$A$5</c:f>
              <c:strCache>
                <c:ptCount val="4"/>
                <c:pt idx="0">
                  <c:v>Y1</c:v>
                </c:pt>
                <c:pt idx="1">
                  <c:v>Y2</c:v>
                </c:pt>
                <c:pt idx="2">
                  <c:v>Y3</c:v>
                </c:pt>
                <c:pt idx="3">
                  <c:v>Y4</c:v>
                </c:pt>
              </c:strCache>
            </c:strRef>
          </c:cat>
          <c:val>
            <c:numRef>
              <c:f>Sheet1!$E$2:$E$5</c:f>
              <c:numCache>
                <c:formatCode>General</c:formatCode>
                <c:ptCount val="4"/>
                <c:pt idx="0">
                  <c:v>5</c:v>
                </c:pt>
                <c:pt idx="1">
                  <c:v>10</c:v>
                </c:pt>
                <c:pt idx="2">
                  <c:v>20</c:v>
                </c:pt>
                <c:pt idx="3">
                  <c:v>25</c:v>
                </c:pt>
              </c:numCache>
            </c:numRef>
          </c:val>
          <c:extLst>
            <c:ext xmlns:c16="http://schemas.microsoft.com/office/drawing/2014/chart" uri="{C3380CC4-5D6E-409C-BE32-E72D297353CC}">
              <c16:uniqueId val="{00000003-1205-D243-9849-D375B6302D0D}"/>
            </c:ext>
          </c:extLst>
        </c:ser>
        <c:dLbls>
          <c:showLegendKey val="0"/>
          <c:showVal val="0"/>
          <c:showCatName val="0"/>
          <c:showSerName val="0"/>
          <c:showPercent val="0"/>
          <c:showBubbleSize val="0"/>
        </c:dLbls>
        <c:axId val="409248527"/>
        <c:axId val="409736831"/>
      </c:areaChart>
      <c:catAx>
        <c:axId val="409248527"/>
        <c:scaling>
          <c:orientation val="minMax"/>
        </c:scaling>
        <c:delete val="1"/>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Time</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crossAx val="409736831"/>
        <c:crosses val="autoZero"/>
        <c:auto val="1"/>
        <c:lblAlgn val="ctr"/>
        <c:lblOffset val="100"/>
        <c:noMultiLvlLbl val="0"/>
      </c:catAx>
      <c:valAx>
        <c:axId val="409736831"/>
        <c:scaling>
          <c:orientation val="minMax"/>
        </c:scaling>
        <c:delete val="0"/>
        <c:axPos val="l"/>
        <c:majorGridlines>
          <c:spPr>
            <a:ln w="9525" cap="flat" cmpd="sng" algn="ctr">
              <a:solidFill>
                <a:schemeClr val="tx1">
                  <a:lumMod val="15000"/>
                  <a:lumOff val="85000"/>
                </a:schemeClr>
              </a:solidFill>
              <a:round/>
            </a:ln>
            <a:effectLst/>
          </c:spPr>
        </c:majorGridlines>
        <c:title>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09248527"/>
        <c:crosses val="autoZero"/>
        <c:crossBetween val="midCat"/>
      </c:valAx>
      <c:spPr>
        <a:noFill/>
        <a:ln>
          <a:noFill/>
        </a:ln>
        <a:effectLst/>
      </c:spPr>
    </c:plotArea>
    <c:legend>
      <c:legendPos val="r"/>
      <c:layout>
        <c:manualLayout>
          <c:xMode val="edge"/>
          <c:yMode val="edge"/>
          <c:x val="0.85175158132556772"/>
          <c:y val="0.14134637548163378"/>
          <c:w val="0.14639699476085563"/>
          <c:h val="0.74453570911267741"/>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image" Target="../media/image34.svg"/><Relationship Id="rId1" Type="http://schemas.openxmlformats.org/officeDocument/2006/relationships/image" Target="../media/image41.png"/><Relationship Id="rId6" Type="http://schemas.openxmlformats.org/officeDocument/2006/relationships/image" Target="../media/image38.svg"/><Relationship Id="rId5" Type="http://schemas.openxmlformats.org/officeDocument/2006/relationships/image" Target="../media/image43.png"/><Relationship Id="rId4" Type="http://schemas.openxmlformats.org/officeDocument/2006/relationships/image" Target="../media/image36.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EFDD18D4-E86C-4969-B9E2-99F214910406}"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2931D115-9080-4F46-9326-E66B77425ACB}">
      <dgm:prSet/>
      <dgm:spPr/>
      <dgm:t>
        <a:bodyPr/>
        <a:lstStyle/>
        <a:p>
          <a:r>
            <a:rPr lang="en-US"/>
            <a:t>Need to seed market with a few reviews</a:t>
          </a:r>
        </a:p>
      </dgm:t>
    </dgm:pt>
    <dgm:pt modelId="{14739358-BA26-45A1-9B7F-3BC046086254}" type="parTrans" cxnId="{AD09FDE6-9DA4-4775-9448-B208E1B905CA}">
      <dgm:prSet/>
      <dgm:spPr/>
      <dgm:t>
        <a:bodyPr/>
        <a:lstStyle/>
        <a:p>
          <a:endParaRPr lang="en-US"/>
        </a:p>
      </dgm:t>
    </dgm:pt>
    <dgm:pt modelId="{B86AC1F2-600F-43B6-845D-B00D0D19CEE0}" type="sibTrans" cxnId="{AD09FDE6-9DA4-4775-9448-B208E1B905CA}">
      <dgm:prSet/>
      <dgm:spPr/>
      <dgm:t>
        <a:bodyPr/>
        <a:lstStyle/>
        <a:p>
          <a:endParaRPr lang="en-US"/>
        </a:p>
      </dgm:t>
    </dgm:pt>
    <dgm:pt modelId="{CA61A66F-CCB0-435F-9F67-4471CA5E481B}">
      <dgm:prSet/>
      <dgm:spPr/>
      <dgm:t>
        <a:bodyPr/>
        <a:lstStyle/>
        <a:p>
          <a:r>
            <a:rPr lang="en-US" dirty="0"/>
            <a:t>Without reviews, it’s difficult to get buyers</a:t>
          </a:r>
        </a:p>
      </dgm:t>
    </dgm:pt>
    <dgm:pt modelId="{778A5AFB-4E3E-4DDB-BEE0-08D09E3345AA}" type="parTrans" cxnId="{7B4BB876-79CB-47C8-A206-CD0C4B889E62}">
      <dgm:prSet/>
      <dgm:spPr/>
      <dgm:t>
        <a:bodyPr/>
        <a:lstStyle/>
        <a:p>
          <a:endParaRPr lang="en-US"/>
        </a:p>
      </dgm:t>
    </dgm:pt>
    <dgm:pt modelId="{91A67E2D-6C17-434D-96FA-86E09E3A66C6}" type="sibTrans" cxnId="{7B4BB876-79CB-47C8-A206-CD0C4B889E62}">
      <dgm:prSet/>
      <dgm:spPr/>
      <dgm:t>
        <a:bodyPr/>
        <a:lstStyle/>
        <a:p>
          <a:endParaRPr lang="en-US"/>
        </a:p>
      </dgm:t>
    </dgm:pt>
    <dgm:pt modelId="{A841BA40-AFB4-4F81-9D0A-C4C42EBFA7C7}">
      <dgm:prSet/>
      <dgm:spPr/>
      <dgm:t>
        <a:bodyPr/>
        <a:lstStyle/>
        <a:p>
          <a:r>
            <a:rPr lang="en-US" dirty="0"/>
            <a:t># of ratings/reviews required varies</a:t>
          </a:r>
        </a:p>
      </dgm:t>
    </dgm:pt>
    <dgm:pt modelId="{FA026C13-B28F-4271-8881-8023574A1E47}" type="parTrans" cxnId="{59D22A48-1BDF-4612-9522-91C2B2A90741}">
      <dgm:prSet/>
      <dgm:spPr/>
      <dgm:t>
        <a:bodyPr/>
        <a:lstStyle/>
        <a:p>
          <a:endParaRPr lang="en-US"/>
        </a:p>
      </dgm:t>
    </dgm:pt>
    <dgm:pt modelId="{B00930B3-33D1-490B-A74E-C8C8C71A12D5}" type="sibTrans" cxnId="{59D22A48-1BDF-4612-9522-91C2B2A90741}">
      <dgm:prSet/>
      <dgm:spPr/>
      <dgm:t>
        <a:bodyPr/>
        <a:lstStyle/>
        <a:p>
          <a:endParaRPr lang="en-US"/>
        </a:p>
      </dgm:t>
    </dgm:pt>
    <dgm:pt modelId="{A9DDB0ED-88F4-402B-9167-307CCFC9AF76}">
      <dgm:prSet/>
      <dgm:spPr/>
      <dgm:t>
        <a:bodyPr/>
        <a:lstStyle/>
        <a:p>
          <a:r>
            <a:rPr lang="en-US"/>
            <a:t>Social Media and independent feedback supplements point of purchase reviews</a:t>
          </a:r>
        </a:p>
      </dgm:t>
    </dgm:pt>
    <dgm:pt modelId="{6EE20E3E-3C37-4CA4-A866-2C043B52449A}" type="parTrans" cxnId="{94AB67C1-864B-4324-A926-51468FB3F995}">
      <dgm:prSet/>
      <dgm:spPr/>
      <dgm:t>
        <a:bodyPr/>
        <a:lstStyle/>
        <a:p>
          <a:endParaRPr lang="en-US"/>
        </a:p>
      </dgm:t>
    </dgm:pt>
    <dgm:pt modelId="{B3E7AB1D-08B3-4D65-9D0F-DEB2F0E4B5EE}" type="sibTrans" cxnId="{94AB67C1-864B-4324-A926-51468FB3F995}">
      <dgm:prSet/>
      <dgm:spPr/>
      <dgm:t>
        <a:bodyPr/>
        <a:lstStyle/>
        <a:p>
          <a:endParaRPr lang="en-US"/>
        </a:p>
      </dgm:t>
    </dgm:pt>
    <dgm:pt modelId="{90BFE289-C7E9-4E4B-8BB5-8A9C4C835004}" type="pres">
      <dgm:prSet presAssocID="{EFDD18D4-E86C-4969-B9E2-99F214910406}" presName="root" presStyleCnt="0">
        <dgm:presLayoutVars>
          <dgm:dir/>
          <dgm:resizeHandles val="exact"/>
        </dgm:presLayoutVars>
      </dgm:prSet>
      <dgm:spPr/>
    </dgm:pt>
    <dgm:pt modelId="{0DF25E82-558D-4A82-A862-B6C5787F64E9}" type="pres">
      <dgm:prSet presAssocID="{2931D115-9080-4F46-9326-E66B77425ACB}" presName="compNode" presStyleCnt="0"/>
      <dgm:spPr/>
    </dgm:pt>
    <dgm:pt modelId="{236F09F8-DA38-4458-8CB0-95D94D60B268}" type="pres">
      <dgm:prSet presAssocID="{2931D115-9080-4F46-9326-E66B77425ACB}" presName="bgRect" presStyleLbl="bgShp" presStyleIdx="0" presStyleCnt="4"/>
      <dgm:spPr/>
    </dgm:pt>
    <dgm:pt modelId="{CBAEB3BA-A3EC-4727-B09D-F1BCB7F4C54C}" type="pres">
      <dgm:prSet presAssocID="{2931D115-9080-4F46-9326-E66B77425ACB}"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atering pot"/>
        </a:ext>
      </dgm:extLst>
    </dgm:pt>
    <dgm:pt modelId="{6F54B144-B49E-46D6-9A63-A2AB67D9896C}" type="pres">
      <dgm:prSet presAssocID="{2931D115-9080-4F46-9326-E66B77425ACB}" presName="spaceRect" presStyleCnt="0"/>
      <dgm:spPr/>
    </dgm:pt>
    <dgm:pt modelId="{03481540-6D18-4C57-9A07-B8FB400A3D8D}" type="pres">
      <dgm:prSet presAssocID="{2931D115-9080-4F46-9326-E66B77425ACB}" presName="parTx" presStyleLbl="revTx" presStyleIdx="0" presStyleCnt="4">
        <dgm:presLayoutVars>
          <dgm:chMax val="0"/>
          <dgm:chPref val="0"/>
        </dgm:presLayoutVars>
      </dgm:prSet>
      <dgm:spPr/>
    </dgm:pt>
    <dgm:pt modelId="{8FEC8822-8A52-4737-996A-2A4528C289E6}" type="pres">
      <dgm:prSet presAssocID="{B86AC1F2-600F-43B6-845D-B00D0D19CEE0}" presName="sibTrans" presStyleCnt="0"/>
      <dgm:spPr/>
    </dgm:pt>
    <dgm:pt modelId="{E4B504B7-4FB5-4EE8-AA24-9A4D8DEE2FE1}" type="pres">
      <dgm:prSet presAssocID="{CA61A66F-CCB0-435F-9F67-4471CA5E481B}" presName="compNode" presStyleCnt="0"/>
      <dgm:spPr/>
    </dgm:pt>
    <dgm:pt modelId="{7FEA7A39-CE1A-4B1A-B263-F43188BFF4AD}" type="pres">
      <dgm:prSet presAssocID="{CA61A66F-CCB0-435F-9F67-4471CA5E481B}" presName="bgRect" presStyleLbl="bgShp" presStyleIdx="1" presStyleCnt="4"/>
      <dgm:spPr/>
    </dgm:pt>
    <dgm:pt modelId="{C9EB55EA-E1B7-443A-BD48-1523CC0293BC}" type="pres">
      <dgm:prSet presAssocID="{CA61A66F-CCB0-435F-9F67-4471CA5E481B}"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Questions"/>
        </a:ext>
      </dgm:extLst>
    </dgm:pt>
    <dgm:pt modelId="{D21E9834-43F5-4B5B-90A3-B98F88739262}" type="pres">
      <dgm:prSet presAssocID="{CA61A66F-CCB0-435F-9F67-4471CA5E481B}" presName="spaceRect" presStyleCnt="0"/>
      <dgm:spPr/>
    </dgm:pt>
    <dgm:pt modelId="{AB004F35-DD16-481B-B32E-31559D4D6C25}" type="pres">
      <dgm:prSet presAssocID="{CA61A66F-CCB0-435F-9F67-4471CA5E481B}" presName="parTx" presStyleLbl="revTx" presStyleIdx="1" presStyleCnt="4">
        <dgm:presLayoutVars>
          <dgm:chMax val="0"/>
          <dgm:chPref val="0"/>
        </dgm:presLayoutVars>
      </dgm:prSet>
      <dgm:spPr/>
    </dgm:pt>
    <dgm:pt modelId="{2942E286-ED59-43A8-9F3B-E0F38E11365F}" type="pres">
      <dgm:prSet presAssocID="{91A67E2D-6C17-434D-96FA-86E09E3A66C6}" presName="sibTrans" presStyleCnt="0"/>
      <dgm:spPr/>
    </dgm:pt>
    <dgm:pt modelId="{78A9F71E-2707-4CBF-AC66-5E060667136F}" type="pres">
      <dgm:prSet presAssocID="{A841BA40-AFB4-4F81-9D0A-C4C42EBFA7C7}" presName="compNode" presStyleCnt="0"/>
      <dgm:spPr/>
    </dgm:pt>
    <dgm:pt modelId="{28383372-876E-4908-8D4E-9F204F649A49}" type="pres">
      <dgm:prSet presAssocID="{A841BA40-AFB4-4F81-9D0A-C4C42EBFA7C7}" presName="bgRect" presStyleLbl="bgShp" presStyleIdx="2" presStyleCnt="4"/>
      <dgm:spPr/>
    </dgm:pt>
    <dgm:pt modelId="{B9F4E8AF-1561-4486-ADBC-728AF7DF700B}" type="pres">
      <dgm:prSet presAssocID="{A841BA40-AFB4-4F81-9D0A-C4C42EBFA7C7}"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auge"/>
        </a:ext>
      </dgm:extLst>
    </dgm:pt>
    <dgm:pt modelId="{6B8AE18C-60C9-48C3-88A8-FF5DBDC5B2B2}" type="pres">
      <dgm:prSet presAssocID="{A841BA40-AFB4-4F81-9D0A-C4C42EBFA7C7}" presName="spaceRect" presStyleCnt="0"/>
      <dgm:spPr/>
    </dgm:pt>
    <dgm:pt modelId="{6BE3DAD0-AAE7-41A5-B9F4-7246AB174338}" type="pres">
      <dgm:prSet presAssocID="{A841BA40-AFB4-4F81-9D0A-C4C42EBFA7C7}" presName="parTx" presStyleLbl="revTx" presStyleIdx="2" presStyleCnt="4">
        <dgm:presLayoutVars>
          <dgm:chMax val="0"/>
          <dgm:chPref val="0"/>
        </dgm:presLayoutVars>
      </dgm:prSet>
      <dgm:spPr/>
    </dgm:pt>
    <dgm:pt modelId="{8204D6C0-20D0-4AE6-897B-BA4123A43755}" type="pres">
      <dgm:prSet presAssocID="{B00930B3-33D1-490B-A74E-C8C8C71A12D5}" presName="sibTrans" presStyleCnt="0"/>
      <dgm:spPr/>
    </dgm:pt>
    <dgm:pt modelId="{D8013396-7323-4411-BFF1-93AACEB3C3E1}" type="pres">
      <dgm:prSet presAssocID="{A9DDB0ED-88F4-402B-9167-307CCFC9AF76}" presName="compNode" presStyleCnt="0"/>
      <dgm:spPr/>
    </dgm:pt>
    <dgm:pt modelId="{285038E2-8332-4CEB-8943-865E4349E2C4}" type="pres">
      <dgm:prSet presAssocID="{A9DDB0ED-88F4-402B-9167-307CCFC9AF76}" presName="bgRect" presStyleLbl="bgShp" presStyleIdx="3" presStyleCnt="4"/>
      <dgm:spPr>
        <a:solidFill>
          <a:schemeClr val="accent1"/>
        </a:solidFill>
      </dgm:spPr>
    </dgm:pt>
    <dgm:pt modelId="{A310CDCD-C8C5-493D-9F99-2DF871153627}" type="pres">
      <dgm:prSet presAssocID="{A9DDB0ED-88F4-402B-9167-307CCFC9AF76}"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at"/>
        </a:ext>
      </dgm:extLst>
    </dgm:pt>
    <dgm:pt modelId="{F537A2A9-EE00-4DCF-B134-0AAB1C97E305}" type="pres">
      <dgm:prSet presAssocID="{A9DDB0ED-88F4-402B-9167-307CCFC9AF76}" presName="spaceRect" presStyleCnt="0"/>
      <dgm:spPr/>
    </dgm:pt>
    <dgm:pt modelId="{1B9CC378-EB7D-463F-9061-9485BC5334B6}" type="pres">
      <dgm:prSet presAssocID="{A9DDB0ED-88F4-402B-9167-307CCFC9AF76}" presName="parTx" presStyleLbl="revTx" presStyleIdx="3" presStyleCnt="4">
        <dgm:presLayoutVars>
          <dgm:chMax val="0"/>
          <dgm:chPref val="0"/>
        </dgm:presLayoutVars>
      </dgm:prSet>
      <dgm:spPr/>
    </dgm:pt>
  </dgm:ptLst>
  <dgm:cxnLst>
    <dgm:cxn modelId="{8B2B9934-0E99-409F-B931-73A40FE0C7A7}" type="presOf" srcId="{EFDD18D4-E86C-4969-B9E2-99F214910406}" destId="{90BFE289-C7E9-4E4B-8BB5-8A9C4C835004}" srcOrd="0" destOrd="0" presId="urn:microsoft.com/office/officeart/2018/2/layout/IconVerticalSolidList"/>
    <dgm:cxn modelId="{3839DE3A-AB09-44F2-8E69-292F08F1F861}" type="presOf" srcId="{2931D115-9080-4F46-9326-E66B77425ACB}" destId="{03481540-6D18-4C57-9A07-B8FB400A3D8D}" srcOrd="0" destOrd="0" presId="urn:microsoft.com/office/officeart/2018/2/layout/IconVerticalSolidList"/>
    <dgm:cxn modelId="{7BAAC943-C9FD-4A48-BDD4-A95505ED528C}" type="presOf" srcId="{CA61A66F-CCB0-435F-9F67-4471CA5E481B}" destId="{AB004F35-DD16-481B-B32E-31559D4D6C25}" srcOrd="0" destOrd="0" presId="urn:microsoft.com/office/officeart/2018/2/layout/IconVerticalSolidList"/>
    <dgm:cxn modelId="{59D22A48-1BDF-4612-9522-91C2B2A90741}" srcId="{EFDD18D4-E86C-4969-B9E2-99F214910406}" destId="{A841BA40-AFB4-4F81-9D0A-C4C42EBFA7C7}" srcOrd="2" destOrd="0" parTransId="{FA026C13-B28F-4271-8881-8023574A1E47}" sibTransId="{B00930B3-33D1-490B-A74E-C8C8C71A12D5}"/>
    <dgm:cxn modelId="{419CD273-B9DC-4896-B3A4-DBF25A2182A0}" type="presOf" srcId="{A841BA40-AFB4-4F81-9D0A-C4C42EBFA7C7}" destId="{6BE3DAD0-AAE7-41A5-B9F4-7246AB174338}" srcOrd="0" destOrd="0" presId="urn:microsoft.com/office/officeart/2018/2/layout/IconVerticalSolidList"/>
    <dgm:cxn modelId="{7B4BB876-79CB-47C8-A206-CD0C4B889E62}" srcId="{EFDD18D4-E86C-4969-B9E2-99F214910406}" destId="{CA61A66F-CCB0-435F-9F67-4471CA5E481B}" srcOrd="1" destOrd="0" parTransId="{778A5AFB-4E3E-4DDB-BEE0-08D09E3345AA}" sibTransId="{91A67E2D-6C17-434D-96FA-86E09E3A66C6}"/>
    <dgm:cxn modelId="{94AB67C1-864B-4324-A926-51468FB3F995}" srcId="{EFDD18D4-E86C-4969-B9E2-99F214910406}" destId="{A9DDB0ED-88F4-402B-9167-307CCFC9AF76}" srcOrd="3" destOrd="0" parTransId="{6EE20E3E-3C37-4CA4-A866-2C043B52449A}" sibTransId="{B3E7AB1D-08B3-4D65-9D0F-DEB2F0E4B5EE}"/>
    <dgm:cxn modelId="{27DD05C4-E494-4A12-9DEB-E5E19AB7DF67}" type="presOf" srcId="{A9DDB0ED-88F4-402B-9167-307CCFC9AF76}" destId="{1B9CC378-EB7D-463F-9061-9485BC5334B6}" srcOrd="0" destOrd="0" presId="urn:microsoft.com/office/officeart/2018/2/layout/IconVerticalSolidList"/>
    <dgm:cxn modelId="{AD09FDE6-9DA4-4775-9448-B208E1B905CA}" srcId="{EFDD18D4-E86C-4969-B9E2-99F214910406}" destId="{2931D115-9080-4F46-9326-E66B77425ACB}" srcOrd="0" destOrd="0" parTransId="{14739358-BA26-45A1-9B7F-3BC046086254}" sibTransId="{B86AC1F2-600F-43B6-845D-B00D0D19CEE0}"/>
    <dgm:cxn modelId="{78BDD78A-DB10-45E1-A69D-88058CD4FFEF}" type="presParOf" srcId="{90BFE289-C7E9-4E4B-8BB5-8A9C4C835004}" destId="{0DF25E82-558D-4A82-A862-B6C5787F64E9}" srcOrd="0" destOrd="0" presId="urn:microsoft.com/office/officeart/2018/2/layout/IconVerticalSolidList"/>
    <dgm:cxn modelId="{9D0C656D-1E95-4431-AD8E-B8B037226D13}" type="presParOf" srcId="{0DF25E82-558D-4A82-A862-B6C5787F64E9}" destId="{236F09F8-DA38-4458-8CB0-95D94D60B268}" srcOrd="0" destOrd="0" presId="urn:microsoft.com/office/officeart/2018/2/layout/IconVerticalSolidList"/>
    <dgm:cxn modelId="{F3CC3858-B288-44F9-A80C-2D67B56433FB}" type="presParOf" srcId="{0DF25E82-558D-4A82-A862-B6C5787F64E9}" destId="{CBAEB3BA-A3EC-4727-B09D-F1BCB7F4C54C}" srcOrd="1" destOrd="0" presId="urn:microsoft.com/office/officeart/2018/2/layout/IconVerticalSolidList"/>
    <dgm:cxn modelId="{3B62761A-3E50-4711-B19F-54794E83EF56}" type="presParOf" srcId="{0DF25E82-558D-4A82-A862-B6C5787F64E9}" destId="{6F54B144-B49E-46D6-9A63-A2AB67D9896C}" srcOrd="2" destOrd="0" presId="urn:microsoft.com/office/officeart/2018/2/layout/IconVerticalSolidList"/>
    <dgm:cxn modelId="{9DF16DD8-C6F8-42CF-9877-4B60CA2965DC}" type="presParOf" srcId="{0DF25E82-558D-4A82-A862-B6C5787F64E9}" destId="{03481540-6D18-4C57-9A07-B8FB400A3D8D}" srcOrd="3" destOrd="0" presId="urn:microsoft.com/office/officeart/2018/2/layout/IconVerticalSolidList"/>
    <dgm:cxn modelId="{E3B5515D-DE9E-49BC-9097-FB8DA72A0406}" type="presParOf" srcId="{90BFE289-C7E9-4E4B-8BB5-8A9C4C835004}" destId="{8FEC8822-8A52-4737-996A-2A4528C289E6}" srcOrd="1" destOrd="0" presId="urn:microsoft.com/office/officeart/2018/2/layout/IconVerticalSolidList"/>
    <dgm:cxn modelId="{5EE9BB4A-5D4D-46B6-B0D1-92D5DC20FB62}" type="presParOf" srcId="{90BFE289-C7E9-4E4B-8BB5-8A9C4C835004}" destId="{E4B504B7-4FB5-4EE8-AA24-9A4D8DEE2FE1}" srcOrd="2" destOrd="0" presId="urn:microsoft.com/office/officeart/2018/2/layout/IconVerticalSolidList"/>
    <dgm:cxn modelId="{E3FF9216-ABB0-472F-886C-69F651A53D85}" type="presParOf" srcId="{E4B504B7-4FB5-4EE8-AA24-9A4D8DEE2FE1}" destId="{7FEA7A39-CE1A-4B1A-B263-F43188BFF4AD}" srcOrd="0" destOrd="0" presId="urn:microsoft.com/office/officeart/2018/2/layout/IconVerticalSolidList"/>
    <dgm:cxn modelId="{0AAAA19E-199D-459F-B5CE-19188B74E849}" type="presParOf" srcId="{E4B504B7-4FB5-4EE8-AA24-9A4D8DEE2FE1}" destId="{C9EB55EA-E1B7-443A-BD48-1523CC0293BC}" srcOrd="1" destOrd="0" presId="urn:microsoft.com/office/officeart/2018/2/layout/IconVerticalSolidList"/>
    <dgm:cxn modelId="{70B82DFA-7323-4493-A5E9-1C9FA3FB8FA9}" type="presParOf" srcId="{E4B504B7-4FB5-4EE8-AA24-9A4D8DEE2FE1}" destId="{D21E9834-43F5-4B5B-90A3-B98F88739262}" srcOrd="2" destOrd="0" presId="urn:microsoft.com/office/officeart/2018/2/layout/IconVerticalSolidList"/>
    <dgm:cxn modelId="{7D0EB3A8-FC14-4840-BBD0-04C2649C9C5A}" type="presParOf" srcId="{E4B504B7-4FB5-4EE8-AA24-9A4D8DEE2FE1}" destId="{AB004F35-DD16-481B-B32E-31559D4D6C25}" srcOrd="3" destOrd="0" presId="urn:microsoft.com/office/officeart/2018/2/layout/IconVerticalSolidList"/>
    <dgm:cxn modelId="{148FFFB9-C982-43DA-97EC-92629FF23A25}" type="presParOf" srcId="{90BFE289-C7E9-4E4B-8BB5-8A9C4C835004}" destId="{2942E286-ED59-43A8-9F3B-E0F38E11365F}" srcOrd="3" destOrd="0" presId="urn:microsoft.com/office/officeart/2018/2/layout/IconVerticalSolidList"/>
    <dgm:cxn modelId="{330C890F-7C94-43D2-BEBD-91C8227BF9D6}" type="presParOf" srcId="{90BFE289-C7E9-4E4B-8BB5-8A9C4C835004}" destId="{78A9F71E-2707-4CBF-AC66-5E060667136F}" srcOrd="4" destOrd="0" presId="urn:microsoft.com/office/officeart/2018/2/layout/IconVerticalSolidList"/>
    <dgm:cxn modelId="{532583BD-1708-4FDB-AC9C-7D3425F5B851}" type="presParOf" srcId="{78A9F71E-2707-4CBF-AC66-5E060667136F}" destId="{28383372-876E-4908-8D4E-9F204F649A49}" srcOrd="0" destOrd="0" presId="urn:microsoft.com/office/officeart/2018/2/layout/IconVerticalSolidList"/>
    <dgm:cxn modelId="{CE416CEB-7877-4143-9B33-D038C70D1516}" type="presParOf" srcId="{78A9F71E-2707-4CBF-AC66-5E060667136F}" destId="{B9F4E8AF-1561-4486-ADBC-728AF7DF700B}" srcOrd="1" destOrd="0" presId="urn:microsoft.com/office/officeart/2018/2/layout/IconVerticalSolidList"/>
    <dgm:cxn modelId="{9E282219-3974-443C-9868-998A12336D7B}" type="presParOf" srcId="{78A9F71E-2707-4CBF-AC66-5E060667136F}" destId="{6B8AE18C-60C9-48C3-88A8-FF5DBDC5B2B2}" srcOrd="2" destOrd="0" presId="urn:microsoft.com/office/officeart/2018/2/layout/IconVerticalSolidList"/>
    <dgm:cxn modelId="{9EDDEEF4-BCF9-45D8-ADB0-4B97F2BBD5C6}" type="presParOf" srcId="{78A9F71E-2707-4CBF-AC66-5E060667136F}" destId="{6BE3DAD0-AAE7-41A5-B9F4-7246AB174338}" srcOrd="3" destOrd="0" presId="urn:microsoft.com/office/officeart/2018/2/layout/IconVerticalSolidList"/>
    <dgm:cxn modelId="{8A974E61-804F-476D-993B-F08F2FB2EAE0}" type="presParOf" srcId="{90BFE289-C7E9-4E4B-8BB5-8A9C4C835004}" destId="{8204D6C0-20D0-4AE6-897B-BA4123A43755}" srcOrd="5" destOrd="0" presId="urn:microsoft.com/office/officeart/2018/2/layout/IconVerticalSolidList"/>
    <dgm:cxn modelId="{4E393DBE-6407-4A10-856D-A611E92B3BB8}" type="presParOf" srcId="{90BFE289-C7E9-4E4B-8BB5-8A9C4C835004}" destId="{D8013396-7323-4411-BFF1-93AACEB3C3E1}" srcOrd="6" destOrd="0" presId="urn:microsoft.com/office/officeart/2018/2/layout/IconVerticalSolidList"/>
    <dgm:cxn modelId="{EE561221-0A94-4DFF-BF77-A1577B516FD0}" type="presParOf" srcId="{D8013396-7323-4411-BFF1-93AACEB3C3E1}" destId="{285038E2-8332-4CEB-8943-865E4349E2C4}" srcOrd="0" destOrd="0" presId="urn:microsoft.com/office/officeart/2018/2/layout/IconVerticalSolidList"/>
    <dgm:cxn modelId="{C22B4512-4EC6-457D-94A2-96DD0432BBC7}" type="presParOf" srcId="{D8013396-7323-4411-BFF1-93AACEB3C3E1}" destId="{A310CDCD-C8C5-493D-9F99-2DF871153627}" srcOrd="1" destOrd="0" presId="urn:microsoft.com/office/officeart/2018/2/layout/IconVerticalSolidList"/>
    <dgm:cxn modelId="{E93A1282-9D34-432F-A548-2D3719D68EDF}" type="presParOf" srcId="{D8013396-7323-4411-BFF1-93AACEB3C3E1}" destId="{F537A2A9-EE00-4DCF-B134-0AAB1C97E305}" srcOrd="2" destOrd="0" presId="urn:microsoft.com/office/officeart/2018/2/layout/IconVerticalSolidList"/>
    <dgm:cxn modelId="{93AC3300-FF17-49D4-BEB0-36835D5ACB8F}" type="presParOf" srcId="{D8013396-7323-4411-BFF1-93AACEB3C3E1}" destId="{1B9CC378-EB7D-463F-9061-9485BC5334B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6F09F8-DA38-4458-8CB0-95D94D60B268}">
      <dsp:nvSpPr>
        <dsp:cNvPr id="0" name=""/>
        <dsp:cNvSpPr/>
      </dsp:nvSpPr>
      <dsp:spPr>
        <a:xfrm>
          <a:off x="0" y="2190"/>
          <a:ext cx="6151562" cy="1109993"/>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AEB3BA-A3EC-4727-B09D-F1BCB7F4C54C}">
      <dsp:nvSpPr>
        <dsp:cNvPr id="0" name=""/>
        <dsp:cNvSpPr/>
      </dsp:nvSpPr>
      <dsp:spPr>
        <a:xfrm>
          <a:off x="335773" y="251938"/>
          <a:ext cx="610496" cy="61049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3481540-6D18-4C57-9A07-B8FB400A3D8D}">
      <dsp:nvSpPr>
        <dsp:cNvPr id="0" name=""/>
        <dsp:cNvSpPr/>
      </dsp:nvSpPr>
      <dsp:spPr>
        <a:xfrm>
          <a:off x="1282042" y="2190"/>
          <a:ext cx="4869520" cy="11099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474" tIns="117474" rIns="117474" bIns="117474" numCol="1" spcCol="1270" anchor="ctr" anchorCtr="0">
          <a:noAutofit/>
        </a:bodyPr>
        <a:lstStyle/>
        <a:p>
          <a:pPr marL="0" lvl="0" indent="0" algn="l" defTabSz="977900">
            <a:lnSpc>
              <a:spcPct val="90000"/>
            </a:lnSpc>
            <a:spcBef>
              <a:spcPct val="0"/>
            </a:spcBef>
            <a:spcAft>
              <a:spcPct val="35000"/>
            </a:spcAft>
            <a:buNone/>
          </a:pPr>
          <a:r>
            <a:rPr lang="en-US" sz="2200" kern="1200"/>
            <a:t>Need to seed market with a few reviews</a:t>
          </a:r>
        </a:p>
      </dsp:txBody>
      <dsp:txXfrm>
        <a:off x="1282042" y="2190"/>
        <a:ext cx="4869520" cy="1109993"/>
      </dsp:txXfrm>
    </dsp:sp>
    <dsp:sp modelId="{7FEA7A39-CE1A-4B1A-B263-F43188BFF4AD}">
      <dsp:nvSpPr>
        <dsp:cNvPr id="0" name=""/>
        <dsp:cNvSpPr/>
      </dsp:nvSpPr>
      <dsp:spPr>
        <a:xfrm>
          <a:off x="0" y="1389682"/>
          <a:ext cx="6151562" cy="1109993"/>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9EB55EA-E1B7-443A-BD48-1523CC0293BC}">
      <dsp:nvSpPr>
        <dsp:cNvPr id="0" name=""/>
        <dsp:cNvSpPr/>
      </dsp:nvSpPr>
      <dsp:spPr>
        <a:xfrm>
          <a:off x="335773" y="1639430"/>
          <a:ext cx="610496" cy="61049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B004F35-DD16-481B-B32E-31559D4D6C25}">
      <dsp:nvSpPr>
        <dsp:cNvPr id="0" name=""/>
        <dsp:cNvSpPr/>
      </dsp:nvSpPr>
      <dsp:spPr>
        <a:xfrm>
          <a:off x="1282042" y="1389682"/>
          <a:ext cx="4869520" cy="11099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474" tIns="117474" rIns="117474" bIns="117474" numCol="1" spcCol="1270" anchor="ctr" anchorCtr="0">
          <a:noAutofit/>
        </a:bodyPr>
        <a:lstStyle/>
        <a:p>
          <a:pPr marL="0" lvl="0" indent="0" algn="l" defTabSz="977900">
            <a:lnSpc>
              <a:spcPct val="90000"/>
            </a:lnSpc>
            <a:spcBef>
              <a:spcPct val="0"/>
            </a:spcBef>
            <a:spcAft>
              <a:spcPct val="35000"/>
            </a:spcAft>
            <a:buNone/>
          </a:pPr>
          <a:r>
            <a:rPr lang="en-US" sz="2200" kern="1200" dirty="0"/>
            <a:t>Without reviews, it’s difficult to get buyers</a:t>
          </a:r>
        </a:p>
      </dsp:txBody>
      <dsp:txXfrm>
        <a:off x="1282042" y="1389682"/>
        <a:ext cx="4869520" cy="1109993"/>
      </dsp:txXfrm>
    </dsp:sp>
    <dsp:sp modelId="{28383372-876E-4908-8D4E-9F204F649A49}">
      <dsp:nvSpPr>
        <dsp:cNvPr id="0" name=""/>
        <dsp:cNvSpPr/>
      </dsp:nvSpPr>
      <dsp:spPr>
        <a:xfrm>
          <a:off x="0" y="2777174"/>
          <a:ext cx="6151562" cy="1109993"/>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F4E8AF-1561-4486-ADBC-728AF7DF700B}">
      <dsp:nvSpPr>
        <dsp:cNvPr id="0" name=""/>
        <dsp:cNvSpPr/>
      </dsp:nvSpPr>
      <dsp:spPr>
        <a:xfrm>
          <a:off x="335773" y="3026922"/>
          <a:ext cx="610496" cy="61049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BE3DAD0-AAE7-41A5-B9F4-7246AB174338}">
      <dsp:nvSpPr>
        <dsp:cNvPr id="0" name=""/>
        <dsp:cNvSpPr/>
      </dsp:nvSpPr>
      <dsp:spPr>
        <a:xfrm>
          <a:off x="1282042" y="2777174"/>
          <a:ext cx="4869520" cy="11099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474" tIns="117474" rIns="117474" bIns="117474" numCol="1" spcCol="1270" anchor="ctr" anchorCtr="0">
          <a:noAutofit/>
        </a:bodyPr>
        <a:lstStyle/>
        <a:p>
          <a:pPr marL="0" lvl="0" indent="0" algn="l" defTabSz="977900">
            <a:lnSpc>
              <a:spcPct val="90000"/>
            </a:lnSpc>
            <a:spcBef>
              <a:spcPct val="0"/>
            </a:spcBef>
            <a:spcAft>
              <a:spcPct val="35000"/>
            </a:spcAft>
            <a:buNone/>
          </a:pPr>
          <a:r>
            <a:rPr lang="en-US" sz="2200" kern="1200" dirty="0"/>
            <a:t># of ratings/reviews required varies</a:t>
          </a:r>
        </a:p>
      </dsp:txBody>
      <dsp:txXfrm>
        <a:off x="1282042" y="2777174"/>
        <a:ext cx="4869520" cy="1109993"/>
      </dsp:txXfrm>
    </dsp:sp>
    <dsp:sp modelId="{285038E2-8332-4CEB-8943-865E4349E2C4}">
      <dsp:nvSpPr>
        <dsp:cNvPr id="0" name=""/>
        <dsp:cNvSpPr/>
      </dsp:nvSpPr>
      <dsp:spPr>
        <a:xfrm>
          <a:off x="0" y="4164666"/>
          <a:ext cx="6151562" cy="1109993"/>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sp>
    <dsp:sp modelId="{A310CDCD-C8C5-493D-9F99-2DF871153627}">
      <dsp:nvSpPr>
        <dsp:cNvPr id="0" name=""/>
        <dsp:cNvSpPr/>
      </dsp:nvSpPr>
      <dsp:spPr>
        <a:xfrm>
          <a:off x="335773" y="4414414"/>
          <a:ext cx="610496" cy="61049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B9CC378-EB7D-463F-9061-9485BC5334B6}">
      <dsp:nvSpPr>
        <dsp:cNvPr id="0" name=""/>
        <dsp:cNvSpPr/>
      </dsp:nvSpPr>
      <dsp:spPr>
        <a:xfrm>
          <a:off x="1282042" y="4164666"/>
          <a:ext cx="4869520" cy="11099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474" tIns="117474" rIns="117474" bIns="117474" numCol="1" spcCol="1270" anchor="ctr" anchorCtr="0">
          <a:noAutofit/>
        </a:bodyPr>
        <a:lstStyle/>
        <a:p>
          <a:pPr marL="0" lvl="0" indent="0" algn="l" defTabSz="977900">
            <a:lnSpc>
              <a:spcPct val="90000"/>
            </a:lnSpc>
            <a:spcBef>
              <a:spcPct val="0"/>
            </a:spcBef>
            <a:spcAft>
              <a:spcPct val="35000"/>
            </a:spcAft>
            <a:buNone/>
          </a:pPr>
          <a:r>
            <a:rPr lang="en-US" sz="2200" kern="1200"/>
            <a:t>Social Media and independent feedback supplements point of purchase reviews</a:t>
          </a:r>
        </a:p>
      </dsp:txBody>
      <dsp:txXfrm>
        <a:off x="1282042" y="4164666"/>
        <a:ext cx="4869520" cy="110999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2" Type="http://schemas.openxmlformats.org/officeDocument/2006/relationships/hyperlink" Target="https://commons.wikimedia.org/wiki/File:Facebook_logo_(square).png" TargetMode="External"/><Relationship Id="rId1" Type="http://schemas.openxmlformats.org/officeDocument/2006/relationships/image" Target="../media/image22.png"/></Relationships>
</file>

<file path=ppt/drawings/drawing1.xml><?xml version="1.0" encoding="utf-8"?>
<c:userShapes xmlns:c="http://schemas.openxmlformats.org/drawingml/2006/chart">
  <cdr:relSizeAnchor xmlns:cdr="http://schemas.openxmlformats.org/drawingml/2006/chartDrawing">
    <cdr:from>
      <cdr:x>0.21947</cdr:x>
      <cdr:y>0.55286</cdr:y>
    </cdr:from>
    <cdr:to>
      <cdr:x>0.27009</cdr:x>
      <cdr:y>0.67329</cdr:y>
    </cdr:to>
    <cdr:pic>
      <cdr:nvPicPr>
        <cdr:cNvPr id="5" name="Picture 4" descr="A close up of a cross&#10;&#10;Description automatically generated">
          <a:extLst xmlns:a="http://schemas.openxmlformats.org/drawingml/2006/main">
            <a:ext uri="{FF2B5EF4-FFF2-40B4-BE49-F238E27FC236}">
              <a16:creationId xmlns:a16="http://schemas.microsoft.com/office/drawing/2014/main" id="{396722D0-CB02-B041-BECE-33A30F97E4E0}"/>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837473B0-CC2E-450A-ABE3-18F120FF3D39}">
              <a1611:picAttrSrcUrl xmlns:a1611="http://schemas.microsoft.com/office/drawing/2016/11/main" r:id="rId2"/>
            </a:ext>
          </a:extLst>
        </a:blip>
        <a:stretch xmlns:a="http://schemas.openxmlformats.org/drawingml/2006/main">
          <a:fillRect/>
        </a:stretch>
      </cdr:blipFill>
      <cdr:spPr>
        <a:xfrm xmlns:a="http://schemas.openxmlformats.org/drawingml/2006/main">
          <a:off x="2170125" y="2297789"/>
          <a:ext cx="500504" cy="500504"/>
        </a:xfrm>
        <a:prstGeom xmlns:a="http://schemas.openxmlformats.org/drawingml/2006/main" prst="rect">
          <a:avLst/>
        </a:prstGeom>
      </cdr:spPr>
    </cdr:pic>
  </cdr:relSizeAnchor>
  <cdr:relSizeAnchor xmlns:cdr="http://schemas.openxmlformats.org/drawingml/2006/chartDrawing">
    <cdr:from>
      <cdr:x>0.62933</cdr:x>
      <cdr:y>0.41669</cdr:y>
    </cdr:from>
    <cdr:to>
      <cdr:x>0.67784</cdr:x>
      <cdr:y>0.53212</cdr:y>
    </cdr:to>
    <cdr:pic>
      <cdr:nvPicPr>
        <cdr:cNvPr id="12" name="Picture 11" descr="A close up of a cross&#10;&#10;Description automatically generated">
          <a:extLst xmlns:a="http://schemas.openxmlformats.org/drawingml/2006/main">
            <a:ext uri="{FF2B5EF4-FFF2-40B4-BE49-F238E27FC236}">
              <a16:creationId xmlns:a16="http://schemas.microsoft.com/office/drawing/2014/main" id="{03D4FCDB-A50C-D140-BFD8-F814B27E6EAE}"/>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837473B0-CC2E-450A-ABE3-18F120FF3D39}">
              <a1611:picAttrSrcUrl xmlns:a1611="http://schemas.microsoft.com/office/drawing/2016/11/main" r:id="rId2"/>
            </a:ext>
          </a:extLst>
        </a:blip>
        <a:stretch xmlns:a="http://schemas.openxmlformats.org/drawingml/2006/main">
          <a:fillRect/>
        </a:stretch>
      </cdr:blipFill>
      <cdr:spPr>
        <a:xfrm xmlns:a="http://schemas.openxmlformats.org/drawingml/2006/main">
          <a:off x="6222823" y="1731842"/>
          <a:ext cx="479751" cy="479751"/>
        </a:xfrm>
        <a:prstGeom xmlns:a="http://schemas.openxmlformats.org/drawingml/2006/main" prst="rect">
          <a:avLst/>
        </a:prstGeom>
      </cdr:spPr>
    </cdr:pic>
  </cdr:relSizeAnchor>
</c:userShape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7-16T21:32:23.811"/>
    </inkml:context>
    <inkml:brush xml:id="br0">
      <inkml:brushProperty name="width" value="0.1" units="cm"/>
      <inkml:brushProperty name="height" value="0.1" units="cm"/>
      <inkml:brushProperty name="color" value="#66CC00"/>
    </inkml:brush>
  </inkml:definitions>
  <inkml:trace contextRef="#ctx0" brushRef="#br0">843 114 24575,'-43'0'0,"-5"0"0,5 0 0,-6 0 0,-1 0 0,1 0 0,6 5 0,-5-3 0,12 8 0,-5-9 0,7 4 0,0 0 0,6-4 0,1 9 0,6-9 0,5 8 0,-3-4 0,8 5 0,-4 0 0,1-1 0,3-3 0,-4 3 0,1-4 0,3 5 0,-3-1 0,-1 1 0,4 0 0,-3-1 0,-1 1 0,5-4 0,-5 2 0,10-2 0,-4 3 0,4 0 0,0 1 0,0-1 0,5 0 0,0 1 0,0-1 0,0 0 0,0 1 0,0-1 0,0 0 0,0 1 0,5-5 0,0 3 0,4-7 0,1 8 0,-1-4 0,0 4 0,1-4 0,-1 4 0,-4-4 0,3 0 0,-2 3 0,3-7 0,0 4 0,1-5 0,-1 4 0,0-3 0,1 3 0,-1-4 0,1 0 0,-1 0 0,0 0 0,1 0 0,-1 0 0,0 0 0,1 4 0,-1-3 0,0 3 0,1-4 0,-1 0 0,0 0 0,1 0 0,-1 0 0,0 0 0,1 0 0,-1 0 0,1 0 0,-1 0 0,0 0 0,1 0 0,-1 0 0,0 0 0,1 0 0,-1 0 0,0 0 0,1 0 0,-1 0 0,0 0 0,1 0 0,-1 0 0,1 0 0,-1 0 0,0 0 0,1 0 0,-1 0 0,0 0 0,1 0 0,-1 0 0,0 0 0,1 0 0,-1 0 0,0 0 0,1 0 0,-1 0 0,0 0 0,1 0 0,-1 0 0,1 0 0,-1 0 0,0 0 0,1 0 0,-1 0 0,0 0 0,1 0 0,-1 0 0,0 0 0,1 0 0,-1 0 0,0 0 0,1 0 0,-1 0 0,1 0 0,-1 0 0,0 0 0,1 0 0,-1 0 0,0 0 0,1 0 0,-1 0 0,0 0 0,1 0 0,-1 0 0,0 0 0,1 0 0,-1 0 0,0 0 0,1 0 0,-1 0 0,1 0 0,-1 0 0,0 0 0,1 0 0,-1 0 0,0 0 0,1 0 0,-1 0 0,0 0 0,1 0 0,-1 0 0,0 0 0,1 0 0,-1 0 0,1 0 0,-1 0 0,0 0 0,1 0 0,-1 0 0,0 0 0,1 0 0,-1 0 0,0 0 0,1 0 0,-1 0 0,0 0 0,6 0 0,-5 0 0,10 0 0,-10 0 0,10 0 0,-9 0 0,8 0 0,-8 0 0,8 0 0,-3 0 0,-1 0 0,5 0 0,-10 0 0,10 0 0,-10 0 0,5 0 0,-1 0 0,-3 0 0,3 0 0,-4 0 0,-1 0 0,0 0 0,1 0 0,-1 0 0,0 0 0,1 0 0,-1 0 0,0 0 0,1 0 0,-1 0 0,0 0 0,1 0 0,-1 0 0,1 0 0,4 0 0,-3 0 0,3 0 0,0 0 0,-3 0 0,13-4 0,-13 3 0,13-4 0,-14 1 0,10 3 0,-10-4 0,10 5 0,-4 0 0,-1 0 0,5 0 0,-10 0 0,10 0 0,-5 0 0,1 0 0,3 0 0,-3 0 0,5-4 0,-6 3 0,5-4 0,-4 5 0,4 0 0,1 0 0,9 0 0,-7 0 0,7 0 0,-10 0 0,1 0 0,0 0 0,-1 0 0,1 0 0,0 0 0,0 0 0,-1 0 0,1 0 0,0 0 0,-1 0 0,-4 0 0,3 0 0,-3 0 0,5 0 0,-1 0 0,1 0 0,0 0 0,0 0 0,-6-4 0,5 3 0,-5-4 0,6 5 0,9 0 0,-12 0 0,10 0 0,-17 0 0,9 0 0,-5 0 0,1 0 0,3 0 0,-8 0 0,8 0 0,-8 0 0,8 0 0,-8 0 0,8 0 0,-8 0 0,8 0 0,-8 0 0,8 0 0,-8 0 0,9 0 0,-10 0 0,10 0 0,-5 0 0,1 0 0,13 0 0,-17 0 0,17 0 0,-18 0 0,8 0 0,-8 0 0,3 0 0,1 0 0,-5 0 0,5 0 0,-6 0 0,0 0 0,6 0 0,-5 0 0,5 0 0,-6 0 0,5 0 0,-3 0 0,3 0 0,-4 0 0,4 0 0,-3 0 0,8 0 0,-8 0 0,8 0 0,-8 0 0,12 0 0,-11 0 0,12 0 0,-14 0 0,5 0 0,-1 0 0,-3 0 0,8 0 0,-8 0 0,8 0 0,-3 0 0,0 0 0,3 0 0,-3 0 0,4 0 0,1 0 0,0 0 0,-1 0 0,1 0 0,0 0 0,-1 0 0,1 0 0,9 0 0,-7 0 0,2 0 0,-6 0 0,-8 0 0,8 0 0,-8-4 0,8 3 0,-8-3 0,3 4 0,-4-4 0,-1 3 0,1-4 0,-1 5 0,5 0 0,-3 0 0,3 0 0,-4 0 0,-1 0 0,5 0 0,-3 0 0,3 0 0,-4 0 0,4-4 0,1 3 0,5-4 0,-5 5 0,0 0 0,-1 0 0,-3 0 0,3 0 0,0 0 0,-3 0 0,8 0 0,-8 0 0,3 0 0,1 0 0,-5-4 0,5 3 0,-1-4 0,-3 5 0,3 0 0,1 0 0,-5 0 0,5 0 0,-1-4 0,-3 3 0,8-4 0,1 0 0,2 4 0,-3-8 0,1 8 0,-10-7 0,10 7 0,-9-8 0,3 8 0,-5-7 0,1 7 0,-1-8 0,0 4 0,1 0 0,-1-4 0,-4 4 0,4-5 0,-8 1 0,3-1 0,-4 1 0,0-1 0,0 1 0,0-6 0,0 5 0,0-5 0,0 6 0,0-1 0,0-4 0,0 3 0,0-4 0,0 6 0,0-1 0,0 1 0,0-1 0,-4 5 0,-2-3 0,1 2 0,-3 1 0,2 1 0,-3 0 0,-1 3 0,1-8 0,-6 8 0,4-3 0,-8 4 0,3 0 0,-5 0 0,0 0 0,-5 0 0,3 0 0,-16 0 0,9 0 0,-11 0 0,0 0 0,5 0 0,-12 0 0,5 0 0,-6-6 0,-1-1 0,0-5 0,-7 5 0,6-4 0,-7 9 0,9-3 0,-1-1 0,0 5 0,8-5 0,-6 6 0,12 0 0,-5 0 0,7 0 0,0 0 0,-1 0 0,1 0 0,-9 0 0,-1 0 0,5 0 0,0 0 0,4 0 0,-1 0 0,-5 0 0,7 0 0,-8 0 0,7 0 0,-13 0 0,5 0 0,-14 0 0,5 0 0,-5 0 0,-1 0 0,7 0 0,-14 0 0,13 0 0,-22 0 0,13 0 0,-33-6 0,30 4 0,-28-5 0,22 7 0,-16-6 0,28 5 0,-1 0 0,-26-5 0,-13 6 0,33 0 0,14 0 0,-14 0 0,13 0 0,-13 0 0,6 0 0,-8 0 0,0 0 0,0 0 0,0 0 0,0 0 0,0 0 0,14 0 0,-3 0 0,14 0 0,-1 0 0,2 0 0,7 0 0,6 0 0,-20 0 0,22 0 0,-22 0 0,25 0 0,-3 0 0,5 0 0,0 0 0,5 0 0,-3 0 0,3 0 0,0 0 0,-4 0 0,10 0 0,-5 0 0,6 0 0,-1 0 0,1 0 0,-1 0 0,5 0 0,1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D60EF6-A2C5-8B49-AB45-1D91B9D41E15}" type="datetimeFigureOut">
              <a:rPr lang="en-US" smtClean="0"/>
              <a:t>7/14/19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BC141C-401B-A04E-BA9A-4A0802FD8D10}" type="slidenum">
              <a:rPr lang="en-US" smtClean="0"/>
              <a:t>‹#›</a:t>
            </a:fld>
            <a:endParaRPr lang="en-US"/>
          </a:p>
        </p:txBody>
      </p:sp>
    </p:spTree>
    <p:extLst>
      <p:ext uri="{BB962C8B-B14F-4D97-AF65-F5344CB8AC3E}">
        <p14:creationId xmlns:p14="http://schemas.microsoft.com/office/powerpoint/2010/main" val="33733472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ABC141C-401B-A04E-BA9A-4A0802FD8D10}" type="slidenum">
              <a:rPr lang="en-US" smtClean="0"/>
              <a:t>1</a:t>
            </a:fld>
            <a:endParaRPr lang="en-US"/>
          </a:p>
        </p:txBody>
      </p:sp>
    </p:spTree>
    <p:extLst>
      <p:ext uri="{BB962C8B-B14F-4D97-AF65-F5344CB8AC3E}">
        <p14:creationId xmlns:p14="http://schemas.microsoft.com/office/powerpoint/2010/main" val="7538368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You’ll need all of these, but difficult to get</a:t>
            </a:r>
          </a:p>
          <a:p>
            <a:endParaRPr lang="en-US" dirty="0"/>
          </a:p>
          <a:p>
            <a:r>
              <a:rPr lang="en-US" dirty="0"/>
              <a:t>Thoughtful approach.</a:t>
            </a:r>
          </a:p>
          <a:p>
            <a:r>
              <a:rPr lang="en-US" dirty="0"/>
              <a:t>Can’t get to honest reviews before purchase, can’t get to purchase with engagement, can’t get to engagement without awareness.</a:t>
            </a:r>
          </a:p>
          <a:p>
            <a:r>
              <a:rPr lang="en-US" dirty="0"/>
              <a:t>Leaders often want to skip the funnel and ”optimize for conversion”</a:t>
            </a:r>
          </a:p>
          <a:p>
            <a:r>
              <a:rPr lang="en-US" dirty="0"/>
              <a:t>Time horizon and financial runway.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Once you can answer “Why” you can more effectively determine which networks to use, the types of messages, and frequency of your postings.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ABC141C-401B-A04E-BA9A-4A0802FD8D10}" type="slidenum">
              <a:rPr lang="en-US" smtClean="0"/>
              <a:t>15</a:t>
            </a:fld>
            <a:endParaRPr lang="en-US"/>
          </a:p>
        </p:txBody>
      </p:sp>
    </p:spTree>
    <p:extLst>
      <p:ext uri="{BB962C8B-B14F-4D97-AF65-F5344CB8AC3E}">
        <p14:creationId xmlns:p14="http://schemas.microsoft.com/office/powerpoint/2010/main" val="18654465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spending so much on digital, why aren’t our eCommerce sales increasing?”</a:t>
            </a:r>
          </a:p>
          <a:p>
            <a:r>
              <a:rPr lang="en-US" dirty="0"/>
              <a:t>“Can’t we just find the 1000 people who need it!”</a:t>
            </a:r>
          </a:p>
          <a:p>
            <a:endParaRPr lang="en-US" dirty="0"/>
          </a:p>
          <a:p>
            <a:endParaRPr lang="en-US" dirty="0"/>
          </a:p>
        </p:txBody>
      </p:sp>
      <p:sp>
        <p:nvSpPr>
          <p:cNvPr id="4" name="Slide Number Placeholder 3"/>
          <p:cNvSpPr>
            <a:spLocks noGrp="1"/>
          </p:cNvSpPr>
          <p:nvPr>
            <p:ph type="sldNum" sz="quarter" idx="5"/>
          </p:nvPr>
        </p:nvSpPr>
        <p:spPr/>
        <p:txBody>
          <a:bodyPr/>
          <a:lstStyle/>
          <a:p>
            <a:fld id="{8ABC141C-401B-A04E-BA9A-4A0802FD8D10}" type="slidenum">
              <a:rPr lang="en-US" smtClean="0"/>
              <a:t>17</a:t>
            </a:fld>
            <a:endParaRPr lang="en-US"/>
          </a:p>
        </p:txBody>
      </p:sp>
    </p:spTree>
    <p:extLst>
      <p:ext uri="{BB962C8B-B14F-4D97-AF65-F5344CB8AC3E}">
        <p14:creationId xmlns:p14="http://schemas.microsoft.com/office/powerpoint/2010/main" val="16708281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BC141C-401B-A04E-BA9A-4A0802FD8D10}" type="slidenum">
              <a:rPr lang="en-US" smtClean="0"/>
              <a:t>18</a:t>
            </a:fld>
            <a:endParaRPr lang="en-US"/>
          </a:p>
        </p:txBody>
      </p:sp>
    </p:spTree>
    <p:extLst>
      <p:ext uri="{BB962C8B-B14F-4D97-AF65-F5344CB8AC3E}">
        <p14:creationId xmlns:p14="http://schemas.microsoft.com/office/powerpoint/2010/main" val="34583026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BC141C-401B-A04E-BA9A-4A0802FD8D10}" type="slidenum">
              <a:rPr lang="en-US" smtClean="0"/>
              <a:t>23</a:t>
            </a:fld>
            <a:endParaRPr lang="en-US"/>
          </a:p>
        </p:txBody>
      </p:sp>
    </p:spTree>
    <p:extLst>
      <p:ext uri="{BB962C8B-B14F-4D97-AF65-F5344CB8AC3E}">
        <p14:creationId xmlns:p14="http://schemas.microsoft.com/office/powerpoint/2010/main" val="35074270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Enhanced Brand Content</a:t>
            </a:r>
          </a:p>
          <a:p>
            <a:endParaRPr lang="en-US" dirty="0"/>
          </a:p>
        </p:txBody>
      </p:sp>
      <p:sp>
        <p:nvSpPr>
          <p:cNvPr id="4" name="Slide Number Placeholder 3"/>
          <p:cNvSpPr>
            <a:spLocks noGrp="1"/>
          </p:cNvSpPr>
          <p:nvPr>
            <p:ph type="sldNum" sz="quarter" idx="5"/>
          </p:nvPr>
        </p:nvSpPr>
        <p:spPr/>
        <p:txBody>
          <a:bodyPr/>
          <a:lstStyle/>
          <a:p>
            <a:fld id="{8ABC141C-401B-A04E-BA9A-4A0802FD8D10}" type="slidenum">
              <a:rPr lang="en-US" smtClean="0"/>
              <a:t>24</a:t>
            </a:fld>
            <a:endParaRPr lang="en-US"/>
          </a:p>
        </p:txBody>
      </p:sp>
    </p:spTree>
    <p:extLst>
      <p:ext uri="{BB962C8B-B14F-4D97-AF65-F5344CB8AC3E}">
        <p14:creationId xmlns:p14="http://schemas.microsoft.com/office/powerpoint/2010/main" val="33794365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Once you have locked down a brand, you’ll want your customers to find you. There are many social networks and search engines that you can use to drive customers and nurture your business. Social networks are designed for us all to show off our beautiful children, silly puppy antics, or that nutritious quinoa salad you shot to signal your healthy choices. Yet, the personal information we tell these sites, either directly or by our online actions, are available for advertisers to use.    </a:t>
            </a:r>
          </a:p>
          <a:p>
            <a:r>
              <a:rPr lang="en-US" sz="1200" kern="1200" dirty="0">
                <a:solidFill>
                  <a:schemeClr val="tx1"/>
                </a:solidFill>
                <a:effectLst/>
                <a:latin typeface="+mn-lt"/>
                <a:ea typeface="+mn-ea"/>
                <a:cs typeface="+mn-cs"/>
              </a:rPr>
              <a:t>Social networks, eCommerce retailers and search sites use proprietary algorithms to determine the order of results listings. In simpler terms, there’s a lot of forces out there making it harder for your business to appear on the first page of search results - really the only page that matters. Each company has a secret formula but here are a few things that influence results; how closely your content matches what the customer is looking for, how active your site (or product) has been, and the number and quality of reviews.</a:t>
            </a:r>
          </a:p>
          <a:p>
            <a:endParaRPr lang="en-US" dirty="0"/>
          </a:p>
        </p:txBody>
      </p:sp>
      <p:sp>
        <p:nvSpPr>
          <p:cNvPr id="4" name="Slide Number Placeholder 3"/>
          <p:cNvSpPr>
            <a:spLocks noGrp="1"/>
          </p:cNvSpPr>
          <p:nvPr>
            <p:ph type="sldNum" sz="quarter" idx="5"/>
          </p:nvPr>
        </p:nvSpPr>
        <p:spPr/>
        <p:txBody>
          <a:bodyPr/>
          <a:lstStyle/>
          <a:p>
            <a:fld id="{8ABC141C-401B-A04E-BA9A-4A0802FD8D10}" type="slidenum">
              <a:rPr lang="en-US" smtClean="0"/>
              <a:t>27</a:t>
            </a:fld>
            <a:endParaRPr lang="en-US"/>
          </a:p>
        </p:txBody>
      </p:sp>
    </p:spTree>
    <p:extLst>
      <p:ext uri="{BB962C8B-B14F-4D97-AF65-F5344CB8AC3E}">
        <p14:creationId xmlns:p14="http://schemas.microsoft.com/office/powerpoint/2010/main" val="41425056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ctr">
              <a:buNone/>
            </a:pPr>
            <a:r>
              <a:rPr lang="en-US" dirty="0"/>
              <a:t>Algorithms: digital shortcuts </a:t>
            </a:r>
          </a:p>
          <a:p>
            <a:pPr marL="0" indent="0" algn="ctr">
              <a:buNone/>
            </a:pPr>
            <a:r>
              <a:rPr lang="en-US" dirty="0"/>
              <a:t>aka </a:t>
            </a:r>
          </a:p>
          <a:p>
            <a:pPr marL="0" indent="0" algn="ctr">
              <a:buNone/>
            </a:pPr>
            <a:r>
              <a:rPr lang="en-US" dirty="0"/>
              <a:t>the secret formulas that make you always see your frenemy’s post before everything else!</a:t>
            </a:r>
          </a:p>
          <a:p>
            <a:pPr marL="0" indent="0" algn="ctr">
              <a:buNone/>
            </a:pPr>
            <a:endParaRPr lang="en-US" dirty="0"/>
          </a:p>
          <a:p>
            <a:pPr marL="0" indent="0" algn="ctr">
              <a:buNone/>
            </a:pPr>
            <a:r>
              <a:rPr lang="en-US" dirty="0"/>
              <a:t>Forces are making it harder for your business to appear in search results.  Most of what you see if curated and sponsored. Each company has a secret formula but here are a few things that influence results;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Social networks, eCommerce retailers and search sites use proprietary algorithms to determine the order of results listings. </a:t>
            </a:r>
          </a:p>
          <a:p>
            <a:endParaRPr lang="en-US" dirty="0"/>
          </a:p>
          <a:p>
            <a:r>
              <a:rPr lang="en-US" dirty="0"/>
              <a:t>Relevance: how closely your content matches what the customer is looking for, </a:t>
            </a:r>
          </a:p>
          <a:p>
            <a:r>
              <a:rPr lang="en-US" dirty="0"/>
              <a:t>Asset Completeness</a:t>
            </a:r>
          </a:p>
          <a:p>
            <a:r>
              <a:rPr lang="en-US" dirty="0"/>
              <a:t>Activity: how active your site (or product) has been</a:t>
            </a:r>
          </a:p>
          <a:p>
            <a:r>
              <a:rPr lang="en-US" dirty="0"/>
              <a:t>Feedback: The number and quality of reviews</a:t>
            </a:r>
          </a:p>
          <a:p>
            <a:r>
              <a:rPr lang="en-US" dirty="0"/>
              <a:t>Conversion and Sales $: </a:t>
            </a:r>
          </a:p>
          <a:p>
            <a:endParaRPr lang="en-US" dirty="0"/>
          </a:p>
        </p:txBody>
      </p:sp>
      <p:sp>
        <p:nvSpPr>
          <p:cNvPr id="4" name="Slide Number Placeholder 3"/>
          <p:cNvSpPr>
            <a:spLocks noGrp="1"/>
          </p:cNvSpPr>
          <p:nvPr>
            <p:ph type="sldNum" sz="quarter" idx="5"/>
          </p:nvPr>
        </p:nvSpPr>
        <p:spPr/>
        <p:txBody>
          <a:bodyPr/>
          <a:lstStyle/>
          <a:p>
            <a:fld id="{8ABC141C-401B-A04E-BA9A-4A0802FD8D10}" type="slidenum">
              <a:rPr lang="en-US" smtClean="0"/>
              <a:t>28</a:t>
            </a:fld>
            <a:endParaRPr lang="en-US"/>
          </a:p>
        </p:txBody>
      </p:sp>
    </p:spTree>
    <p:extLst>
      <p:ext uri="{BB962C8B-B14F-4D97-AF65-F5344CB8AC3E}">
        <p14:creationId xmlns:p14="http://schemas.microsoft.com/office/powerpoint/2010/main" val="34080650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BC141C-401B-A04E-BA9A-4A0802FD8D10}" type="slidenum">
              <a:rPr lang="en-US" smtClean="0"/>
              <a:t>29</a:t>
            </a:fld>
            <a:endParaRPr lang="en-US"/>
          </a:p>
        </p:txBody>
      </p:sp>
    </p:spTree>
    <p:extLst>
      <p:ext uri="{BB962C8B-B14F-4D97-AF65-F5344CB8AC3E}">
        <p14:creationId xmlns:p14="http://schemas.microsoft.com/office/powerpoint/2010/main" val="33400420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Must Prioritize!</a:t>
            </a:r>
          </a:p>
        </p:txBody>
      </p:sp>
      <p:sp>
        <p:nvSpPr>
          <p:cNvPr id="4" name="Slide Number Placeholder 3"/>
          <p:cNvSpPr>
            <a:spLocks noGrp="1"/>
          </p:cNvSpPr>
          <p:nvPr>
            <p:ph type="sldNum" sz="quarter" idx="5"/>
          </p:nvPr>
        </p:nvSpPr>
        <p:spPr/>
        <p:txBody>
          <a:bodyPr/>
          <a:lstStyle/>
          <a:p>
            <a:fld id="{8ABC141C-401B-A04E-BA9A-4A0802FD8D10}" type="slidenum">
              <a:rPr lang="en-US" smtClean="0"/>
              <a:t>30</a:t>
            </a:fld>
            <a:endParaRPr lang="en-US"/>
          </a:p>
        </p:txBody>
      </p:sp>
    </p:spTree>
    <p:extLst>
      <p:ext uri="{BB962C8B-B14F-4D97-AF65-F5344CB8AC3E}">
        <p14:creationId xmlns:p14="http://schemas.microsoft.com/office/powerpoint/2010/main" val="17044691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you want to say?</a:t>
            </a:r>
          </a:p>
          <a:p>
            <a:r>
              <a:rPr lang="en-US" dirty="0"/>
              <a:t>Are you saying it?</a:t>
            </a:r>
          </a:p>
          <a:p>
            <a:endParaRPr lang="en-US" dirty="0"/>
          </a:p>
          <a:p>
            <a:r>
              <a:rPr lang="en-US" dirty="0"/>
              <a:t>Remember customers see one company, use that to your advantage.</a:t>
            </a:r>
          </a:p>
          <a:p>
            <a:r>
              <a:rPr lang="en-US" dirty="0"/>
              <a:t>Coordinate across tactics to leverage success in one area to benefit another.  Website, retailers, live events and social. </a:t>
            </a:r>
          </a:p>
          <a:p>
            <a:r>
              <a:rPr lang="en-US" dirty="0"/>
              <a:t>Can geo-target if you have limited budget.</a:t>
            </a:r>
          </a:p>
          <a:p>
            <a:r>
              <a:rPr lang="en-US" dirty="0"/>
              <a:t>Track </a:t>
            </a:r>
          </a:p>
        </p:txBody>
      </p:sp>
      <p:sp>
        <p:nvSpPr>
          <p:cNvPr id="4" name="Slide Number Placeholder 3"/>
          <p:cNvSpPr>
            <a:spLocks noGrp="1"/>
          </p:cNvSpPr>
          <p:nvPr>
            <p:ph type="sldNum" sz="quarter" idx="5"/>
          </p:nvPr>
        </p:nvSpPr>
        <p:spPr/>
        <p:txBody>
          <a:bodyPr/>
          <a:lstStyle/>
          <a:p>
            <a:fld id="{8ABC141C-401B-A04E-BA9A-4A0802FD8D10}" type="slidenum">
              <a:rPr lang="en-US" smtClean="0"/>
              <a:t>32</a:t>
            </a:fld>
            <a:endParaRPr lang="en-US"/>
          </a:p>
        </p:txBody>
      </p:sp>
    </p:spTree>
    <p:extLst>
      <p:ext uri="{BB962C8B-B14F-4D97-AF65-F5344CB8AC3E}">
        <p14:creationId xmlns:p14="http://schemas.microsoft.com/office/powerpoint/2010/main" val="3658013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Cross functional corporate veteran</a:t>
            </a:r>
          </a:p>
          <a:p>
            <a:r>
              <a:rPr lang="en-US" dirty="0"/>
              <a:t>Startup survivor </a:t>
            </a:r>
          </a:p>
          <a:p>
            <a:r>
              <a:rPr lang="en-US" dirty="0"/>
              <a:t>Over-educated</a:t>
            </a:r>
          </a:p>
          <a:p>
            <a:r>
              <a:rPr lang="en-US" dirty="0"/>
              <a:t>Mom/wife</a:t>
            </a:r>
          </a:p>
          <a:p>
            <a:r>
              <a:rPr lang="en-US" dirty="0"/>
              <a:t>Dog lover</a:t>
            </a:r>
          </a:p>
          <a:p>
            <a:r>
              <a:rPr lang="en-US" dirty="0"/>
              <a:t>Board member/leader</a:t>
            </a:r>
          </a:p>
          <a:p>
            <a:endParaRPr lang="en-US" dirty="0"/>
          </a:p>
        </p:txBody>
      </p:sp>
      <p:sp>
        <p:nvSpPr>
          <p:cNvPr id="4" name="Slide Number Placeholder 3"/>
          <p:cNvSpPr>
            <a:spLocks noGrp="1"/>
          </p:cNvSpPr>
          <p:nvPr>
            <p:ph type="sldNum" sz="quarter" idx="5"/>
          </p:nvPr>
        </p:nvSpPr>
        <p:spPr/>
        <p:txBody>
          <a:bodyPr/>
          <a:lstStyle/>
          <a:p>
            <a:fld id="{8ABC141C-401B-A04E-BA9A-4A0802FD8D10}" type="slidenum">
              <a:rPr lang="en-US" smtClean="0"/>
              <a:t>3</a:t>
            </a:fld>
            <a:endParaRPr lang="en-US"/>
          </a:p>
        </p:txBody>
      </p:sp>
    </p:spTree>
    <p:extLst>
      <p:ext uri="{BB962C8B-B14F-4D97-AF65-F5344CB8AC3E}">
        <p14:creationId xmlns:p14="http://schemas.microsoft.com/office/powerpoint/2010/main" val="2451262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includes colors, shapes and icons and the words or your</a:t>
            </a:r>
          </a:p>
          <a:p>
            <a:r>
              <a:rPr lang="en-US" dirty="0"/>
              <a:t>product, packaging and marketing.</a:t>
            </a:r>
          </a:p>
          <a:p>
            <a:endParaRPr lang="en-US" dirty="0"/>
          </a:p>
          <a:p>
            <a:r>
              <a:rPr lang="en-US" dirty="0"/>
              <a:t>Shortcut – means it is easier to get message across with a look/image/store</a:t>
            </a:r>
          </a:p>
          <a:p>
            <a:endParaRPr lang="en-US" dirty="0"/>
          </a:p>
        </p:txBody>
      </p:sp>
      <p:sp>
        <p:nvSpPr>
          <p:cNvPr id="4" name="Slide Number Placeholder 3"/>
          <p:cNvSpPr>
            <a:spLocks noGrp="1"/>
          </p:cNvSpPr>
          <p:nvPr>
            <p:ph type="sldNum" sz="quarter" idx="5"/>
          </p:nvPr>
        </p:nvSpPr>
        <p:spPr/>
        <p:txBody>
          <a:bodyPr/>
          <a:lstStyle/>
          <a:p>
            <a:fld id="{8ABC141C-401B-A04E-BA9A-4A0802FD8D10}" type="slidenum">
              <a:rPr lang="en-US" smtClean="0"/>
              <a:t>6</a:t>
            </a:fld>
            <a:endParaRPr lang="en-US"/>
          </a:p>
        </p:txBody>
      </p:sp>
    </p:spTree>
    <p:extLst>
      <p:ext uri="{BB962C8B-B14F-4D97-AF65-F5344CB8AC3E}">
        <p14:creationId xmlns:p14="http://schemas.microsoft.com/office/powerpoint/2010/main" val="3226472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Will people find and recognize your logo? Does your product match your materials? And most importantly, are customers receiving the message that you are attempting to send?</a:t>
            </a:r>
            <a:r>
              <a:rPr lang="en-US" dirty="0">
                <a:effectLst/>
              </a:rPr>
              <a:t> </a:t>
            </a:r>
            <a:endParaRPr lang="en-US" dirty="0"/>
          </a:p>
        </p:txBody>
      </p:sp>
      <p:sp>
        <p:nvSpPr>
          <p:cNvPr id="4" name="Slide Number Placeholder 3"/>
          <p:cNvSpPr>
            <a:spLocks noGrp="1"/>
          </p:cNvSpPr>
          <p:nvPr>
            <p:ph type="sldNum" sz="quarter" idx="5"/>
          </p:nvPr>
        </p:nvSpPr>
        <p:spPr/>
        <p:txBody>
          <a:bodyPr/>
          <a:lstStyle/>
          <a:p>
            <a:fld id="{8ABC141C-401B-A04E-BA9A-4A0802FD8D10}" type="slidenum">
              <a:rPr lang="en-US" smtClean="0"/>
              <a:t>8</a:t>
            </a:fld>
            <a:endParaRPr lang="en-US"/>
          </a:p>
        </p:txBody>
      </p:sp>
    </p:spTree>
    <p:extLst>
      <p:ext uri="{BB962C8B-B14F-4D97-AF65-F5344CB8AC3E}">
        <p14:creationId xmlns:p14="http://schemas.microsoft.com/office/powerpoint/2010/main" val="1083855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showcase your brand online, whether it’s your own webpage, on Amazon, or another site, you have images, text and videos at your disposal to convey your message. These should all follow the guidelines you’ve set for yourself, showing the logo and using the right product names. Review what your brand looks like online (including mobile!) – does it tell a story? Ask a neutral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person to review your listing, do they get it? Sometimes the most powerful insight is just – “But WHAT is it? And WHY did we do that?” We’ve all seen examples when this goes wrong. When the beautiful ads give way to substandard online imagery experience -spelling errors, inconsistent capitalization or garbled punctuation ($#@!). Recently, I was reviewing a client’s website. The brand logo had the product name and beautiful coloring. Yet, it was impossible to see on a mobile device. Oops!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Avoid errors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ABC141C-401B-A04E-BA9A-4A0802FD8D10}" type="slidenum">
              <a:rPr lang="en-US" smtClean="0"/>
              <a:t>9</a:t>
            </a:fld>
            <a:endParaRPr lang="en-US"/>
          </a:p>
        </p:txBody>
      </p:sp>
    </p:spTree>
    <p:extLst>
      <p:ext uri="{BB962C8B-B14F-4D97-AF65-F5344CB8AC3E}">
        <p14:creationId xmlns:p14="http://schemas.microsoft.com/office/powerpoint/2010/main" val="21015822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of ill fitting dress</a:t>
            </a:r>
          </a:p>
          <a:p>
            <a:endParaRPr lang="en-US" dirty="0"/>
          </a:p>
          <a:p>
            <a:r>
              <a:rPr lang="en-US" dirty="0"/>
              <a:t>Nailed it</a:t>
            </a:r>
          </a:p>
          <a:p>
            <a:endParaRPr lang="en-US" dirty="0"/>
          </a:p>
        </p:txBody>
      </p:sp>
      <p:sp>
        <p:nvSpPr>
          <p:cNvPr id="4" name="Slide Number Placeholder 3"/>
          <p:cNvSpPr>
            <a:spLocks noGrp="1"/>
          </p:cNvSpPr>
          <p:nvPr>
            <p:ph type="sldNum" sz="quarter" idx="5"/>
          </p:nvPr>
        </p:nvSpPr>
        <p:spPr/>
        <p:txBody>
          <a:bodyPr/>
          <a:lstStyle/>
          <a:p>
            <a:fld id="{8ABC141C-401B-A04E-BA9A-4A0802FD8D10}" type="slidenum">
              <a:rPr lang="en-US" smtClean="0"/>
              <a:t>10</a:t>
            </a:fld>
            <a:endParaRPr lang="en-US"/>
          </a:p>
        </p:txBody>
      </p:sp>
    </p:spTree>
    <p:extLst>
      <p:ext uri="{BB962C8B-B14F-4D97-AF65-F5344CB8AC3E}">
        <p14:creationId xmlns:p14="http://schemas.microsoft.com/office/powerpoint/2010/main" val="167875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your products, website, and all collateral</a:t>
            </a:r>
          </a:p>
          <a:p>
            <a:pPr lvl="1"/>
            <a:r>
              <a:rPr lang="en-US" dirty="0"/>
              <a:t>Does is say what you want it to say?</a:t>
            </a:r>
          </a:p>
          <a:p>
            <a:pPr lvl="1"/>
            <a:r>
              <a:rPr lang="en-US" dirty="0"/>
              <a:t>Ask your friends/trusted advisors/random guy on the street?  Can they tell?</a:t>
            </a:r>
          </a:p>
          <a:p>
            <a:r>
              <a:rPr lang="en-US" dirty="0"/>
              <a:t>See how your brand is represented at retail, online and in search engines?</a:t>
            </a:r>
          </a:p>
          <a:p>
            <a:pPr lvl="1"/>
            <a:r>
              <a:rPr lang="en-US" dirty="0"/>
              <a:t>Can your customers tell what you represent?</a:t>
            </a:r>
          </a:p>
          <a:p>
            <a:pPr lvl="1"/>
            <a:r>
              <a:rPr lang="en-US" dirty="0"/>
              <a:t>Are you making it easier for customers to understand your message?</a:t>
            </a:r>
          </a:p>
          <a:p>
            <a:r>
              <a:rPr lang="en-US" dirty="0"/>
              <a:t>Before hiring a branding agency, do some work?</a:t>
            </a:r>
          </a:p>
          <a:p>
            <a:pPr lvl="1"/>
            <a:r>
              <a:rPr lang="en-US" dirty="0"/>
              <a:t>What do you want your brand to mean?</a:t>
            </a:r>
          </a:p>
          <a:p>
            <a:pPr lvl="1"/>
            <a:r>
              <a:rPr lang="en-US" dirty="0"/>
              <a:t>Which stakeholders will be involved in the decision?  Make sure you have a unified internal voice before you waste time and money</a:t>
            </a:r>
          </a:p>
          <a:p>
            <a:pPr lvl="1"/>
            <a:r>
              <a:rPr lang="en-US" dirty="0"/>
              <a:t>An agency will be only as good as the direction you give</a:t>
            </a:r>
          </a:p>
        </p:txBody>
      </p:sp>
      <p:sp>
        <p:nvSpPr>
          <p:cNvPr id="4" name="Slide Number Placeholder 3"/>
          <p:cNvSpPr>
            <a:spLocks noGrp="1"/>
          </p:cNvSpPr>
          <p:nvPr>
            <p:ph type="sldNum" sz="quarter" idx="5"/>
          </p:nvPr>
        </p:nvSpPr>
        <p:spPr/>
        <p:txBody>
          <a:bodyPr/>
          <a:lstStyle/>
          <a:p>
            <a:fld id="{8ABC141C-401B-A04E-BA9A-4A0802FD8D10}" type="slidenum">
              <a:rPr lang="en-US" smtClean="0"/>
              <a:t>11</a:t>
            </a:fld>
            <a:endParaRPr lang="en-US"/>
          </a:p>
        </p:txBody>
      </p:sp>
    </p:spTree>
    <p:extLst>
      <p:ext uri="{BB962C8B-B14F-4D97-AF65-F5344CB8AC3E}">
        <p14:creationId xmlns:p14="http://schemas.microsoft.com/office/powerpoint/2010/main" val="38246127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Focus on what you know</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dirty="0"/>
              <a:t>Have at least an understanding of what you want to do and who you are are talking to (remember </a:t>
            </a:r>
          </a:p>
          <a:p>
            <a:pPr lvl="1"/>
            <a:r>
              <a:rPr lang="en-US" dirty="0"/>
              <a:t>Ask what you don’t</a:t>
            </a:r>
          </a:p>
          <a:p>
            <a:pPr lvl="1"/>
            <a:r>
              <a:rPr lang="en-US" dirty="0"/>
              <a:t>Listen</a:t>
            </a:r>
          </a:p>
          <a:p>
            <a:pPr lvl="1"/>
            <a:r>
              <a:rPr lang="en-US" dirty="0"/>
              <a:t>Not all feedback is right, but only way you can hear is if your ears are open</a:t>
            </a:r>
          </a:p>
          <a:p>
            <a:pPr marL="0" indent="0">
              <a:buNone/>
            </a:pPr>
            <a:r>
              <a:rPr lang="en-US" b="1" dirty="0"/>
              <a:t>Style Guide</a:t>
            </a:r>
          </a:p>
          <a:p>
            <a:r>
              <a:rPr lang="en-US" dirty="0"/>
              <a:t>Logos</a:t>
            </a:r>
          </a:p>
          <a:p>
            <a:r>
              <a:rPr lang="en-US" dirty="0"/>
              <a:t>Icons</a:t>
            </a:r>
          </a:p>
          <a:p>
            <a:r>
              <a:rPr lang="en-US" dirty="0"/>
              <a:t>Imagery</a:t>
            </a:r>
          </a:p>
          <a:p>
            <a:r>
              <a:rPr lang="en-US" dirty="0"/>
              <a:t>Color Scheme</a:t>
            </a:r>
          </a:p>
          <a:p>
            <a:endParaRPr lang="en-US" dirty="0"/>
          </a:p>
          <a:p>
            <a:pPr marL="0" indent="0">
              <a:buNone/>
            </a:pPr>
            <a:r>
              <a:rPr lang="en-US" b="1" dirty="0"/>
              <a:t>Voice Guide</a:t>
            </a:r>
          </a:p>
          <a:p>
            <a:r>
              <a:rPr lang="en-US" dirty="0"/>
              <a:t>Formality</a:t>
            </a:r>
          </a:p>
          <a:p>
            <a:r>
              <a:rPr lang="en-US" dirty="0"/>
              <a:t>Audience</a:t>
            </a:r>
          </a:p>
          <a:p>
            <a:r>
              <a:rPr lang="en-US" dirty="0"/>
              <a:t>Tone</a:t>
            </a:r>
          </a:p>
          <a:p>
            <a:endParaRPr lang="en-US" dirty="0"/>
          </a:p>
          <a:p>
            <a:endParaRPr lang="en-US" dirty="0"/>
          </a:p>
          <a:p>
            <a:r>
              <a:rPr lang="en-US" sz="1200" kern="1200" dirty="0">
                <a:solidFill>
                  <a:schemeClr val="tx1"/>
                </a:solidFill>
                <a:effectLst/>
                <a:latin typeface="+mn-lt"/>
                <a:ea typeface="+mn-ea"/>
                <a:cs typeface="+mn-cs"/>
              </a:rPr>
              <a:t>When a brand is executed well, we don’t see the seams. </a:t>
            </a:r>
          </a:p>
          <a:p>
            <a:r>
              <a:rPr lang="en-US" sz="1200" kern="1200" dirty="0">
                <a:solidFill>
                  <a:schemeClr val="tx1"/>
                </a:solidFill>
                <a:effectLst/>
                <a:latin typeface="+mn-lt"/>
                <a:ea typeface="+mn-ea"/>
                <a:cs typeface="+mn-cs"/>
              </a:rPr>
              <a:t>Disney, every decision we made about the characters fit the brand image we were trying to project. With specific color schemes, brand voice, and imagery, it was difficult to stray too far off course. These guardrails were prescribed and practically required an act of Congress to change. </a:t>
            </a:r>
          </a:p>
          <a:p>
            <a:endParaRPr lang="en-US" dirty="0"/>
          </a:p>
        </p:txBody>
      </p:sp>
      <p:sp>
        <p:nvSpPr>
          <p:cNvPr id="4" name="Slide Number Placeholder 3"/>
          <p:cNvSpPr>
            <a:spLocks noGrp="1"/>
          </p:cNvSpPr>
          <p:nvPr>
            <p:ph type="sldNum" sz="quarter" idx="5"/>
          </p:nvPr>
        </p:nvSpPr>
        <p:spPr/>
        <p:txBody>
          <a:bodyPr/>
          <a:lstStyle/>
          <a:p>
            <a:fld id="{8ABC141C-401B-A04E-BA9A-4A0802FD8D10}" type="slidenum">
              <a:rPr lang="en-US" smtClean="0"/>
              <a:t>12</a:t>
            </a:fld>
            <a:endParaRPr lang="en-US"/>
          </a:p>
        </p:txBody>
      </p:sp>
    </p:spTree>
    <p:extLst>
      <p:ext uri="{BB962C8B-B14F-4D97-AF65-F5344CB8AC3E}">
        <p14:creationId xmlns:p14="http://schemas.microsoft.com/office/powerpoint/2010/main" val="15410467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BC141C-401B-A04E-BA9A-4A0802FD8D10}" type="slidenum">
              <a:rPr lang="en-US" smtClean="0"/>
              <a:t>14</a:t>
            </a:fld>
            <a:endParaRPr lang="en-US"/>
          </a:p>
        </p:txBody>
      </p:sp>
    </p:spTree>
    <p:extLst>
      <p:ext uri="{BB962C8B-B14F-4D97-AF65-F5344CB8AC3E}">
        <p14:creationId xmlns:p14="http://schemas.microsoft.com/office/powerpoint/2010/main" val="7150211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F708256A-BD7C-154D-9A12-41E808B21AB2}" type="datetime1">
              <a:rPr lang="en-US" smtClean="0"/>
              <a:t>7/15/19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7BC5F2-21C7-F848-817A-124E16AEC8FE}" type="slidenum">
              <a:rPr lang="en-US" smtClean="0"/>
              <a:t>‹#›</a:t>
            </a:fld>
            <a:endParaRPr lang="en-US" dirty="0"/>
          </a:p>
        </p:txBody>
      </p:sp>
    </p:spTree>
    <p:extLst>
      <p:ext uri="{BB962C8B-B14F-4D97-AF65-F5344CB8AC3E}">
        <p14:creationId xmlns:p14="http://schemas.microsoft.com/office/powerpoint/2010/main" val="2696812885"/>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B1567D-4261-774A-920E-188D644B9B6A}" type="datetime1">
              <a:rPr lang="en-US" smtClean="0"/>
              <a:t>7/15/19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7BC5F2-21C7-F848-817A-124E16AEC8FE}" type="slidenum">
              <a:rPr lang="en-US" smtClean="0"/>
              <a:t>‹#›</a:t>
            </a:fld>
            <a:endParaRPr lang="en-US"/>
          </a:p>
        </p:txBody>
      </p:sp>
    </p:spTree>
    <p:extLst>
      <p:ext uri="{BB962C8B-B14F-4D97-AF65-F5344CB8AC3E}">
        <p14:creationId xmlns:p14="http://schemas.microsoft.com/office/powerpoint/2010/main" val="74505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3BDF51-A2FF-524D-8065-FAC285F10F1F}" type="datetime1">
              <a:rPr lang="en-US" smtClean="0"/>
              <a:t>7/15/19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7BC5F2-21C7-F848-817A-124E16AEC8FE}" type="slidenum">
              <a:rPr lang="en-US" smtClean="0"/>
              <a:t>‹#›</a:t>
            </a:fld>
            <a:endParaRPr lang="en-US"/>
          </a:p>
        </p:txBody>
      </p:sp>
    </p:spTree>
    <p:extLst>
      <p:ext uri="{BB962C8B-B14F-4D97-AF65-F5344CB8AC3E}">
        <p14:creationId xmlns:p14="http://schemas.microsoft.com/office/powerpoint/2010/main" val="720223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41195" y="964692"/>
            <a:ext cx="8309609"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1941195" y="2642515"/>
            <a:ext cx="8309609" cy="3101983"/>
          </a:xfrm>
        </p:spPr>
        <p:txBody>
          <a:bodyPr>
            <a:normAutofit/>
          </a:bodyPr>
          <a:lstStyle>
            <a:lvl1pPr>
              <a:defRPr sz="3200"/>
            </a:lvl1pPr>
            <a:lvl2pPr>
              <a:defRPr sz="2800"/>
            </a:lvl2pPr>
            <a:lvl3pPr>
              <a:defRPr sz="2800"/>
            </a:lvl3pPr>
            <a:lvl4pPr>
              <a:defRPr sz="2800"/>
            </a:lvl4pPr>
            <a:lvl5pPr>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A4FCF04D-85A2-CD47-B72D-DE7F516E5D35}" type="datetime1">
              <a:rPr lang="en-US" smtClean="0"/>
              <a:t>7/15/19</a:t>
            </a:fld>
            <a:endParaRPr lang="en-US"/>
          </a:p>
        </p:txBody>
      </p:sp>
      <p:sp>
        <p:nvSpPr>
          <p:cNvPr id="8" name="Footer Placeholder 7"/>
          <p:cNvSpPr>
            <a:spLocks noGrp="1"/>
          </p:cNvSpPr>
          <p:nvPr>
            <p:ph type="ftr" sz="quarter" idx="11"/>
          </p:nvPr>
        </p:nvSpPr>
        <p:spPr>
          <a:xfrm>
            <a:off x="1600200" y="6236208"/>
            <a:ext cx="5901189" cy="320040"/>
          </a:xfrm>
        </p:spPr>
        <p:txBody>
          <a:bodyPr/>
          <a:lstStyle/>
          <a:p>
            <a:endParaRPr lang="en-US" dirty="0"/>
          </a:p>
        </p:txBody>
      </p:sp>
      <p:sp>
        <p:nvSpPr>
          <p:cNvPr id="9" name="Slide Number Placeholder 8"/>
          <p:cNvSpPr>
            <a:spLocks noGrp="1"/>
          </p:cNvSpPr>
          <p:nvPr>
            <p:ph type="sldNum" sz="quarter" idx="12"/>
          </p:nvPr>
        </p:nvSpPr>
        <p:spPr/>
        <p:txBody>
          <a:bodyPr/>
          <a:lstStyle/>
          <a:p>
            <a:fld id="{E57BC5F2-21C7-F848-817A-124E16AEC8FE}" type="slidenum">
              <a:rPr lang="en-US" smtClean="0"/>
              <a:t>‹#›</a:t>
            </a:fld>
            <a:endParaRPr lang="en-US"/>
          </a:p>
        </p:txBody>
      </p:sp>
    </p:spTree>
    <p:extLst>
      <p:ext uri="{BB962C8B-B14F-4D97-AF65-F5344CB8AC3E}">
        <p14:creationId xmlns:p14="http://schemas.microsoft.com/office/powerpoint/2010/main" val="421207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FEAED51C-B170-F944-888E-2530F383C550}" type="datetime1">
              <a:rPr lang="en-US" smtClean="0"/>
              <a:t>7/15/19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7BC5F2-21C7-F848-817A-124E16AEC8FE}" type="slidenum">
              <a:rPr lang="en-US" smtClean="0"/>
              <a:t>‹#›</a:t>
            </a:fld>
            <a:endParaRPr lang="en-US"/>
          </a:p>
        </p:txBody>
      </p:sp>
    </p:spTree>
    <p:extLst>
      <p:ext uri="{BB962C8B-B14F-4D97-AF65-F5344CB8AC3E}">
        <p14:creationId xmlns:p14="http://schemas.microsoft.com/office/powerpoint/2010/main" val="2153586735"/>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DFF4FA34-599B-8240-95E5-7C052EC4E4F4}" type="datetime1">
              <a:rPr lang="en-US" smtClean="0"/>
              <a:t>7/15/19</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E57BC5F2-21C7-F848-817A-124E16AEC8FE}" type="slidenum">
              <a:rPr lang="en-US" smtClean="0"/>
              <a:t>‹#›</a:t>
            </a:fld>
            <a:endParaRPr lang="en-US"/>
          </a:p>
        </p:txBody>
      </p:sp>
    </p:spTree>
    <p:extLst>
      <p:ext uri="{BB962C8B-B14F-4D97-AF65-F5344CB8AC3E}">
        <p14:creationId xmlns:p14="http://schemas.microsoft.com/office/powerpoint/2010/main" val="23741300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89138742-C529-C340-BD93-E274AAD397B7}" type="datetime1">
              <a:rPr lang="en-US" smtClean="0"/>
              <a:t>7/15/19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7BC5F2-21C7-F848-817A-124E16AEC8FE}"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6953774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F78096C-1204-A44E-99FF-2A9EE9B7E73E}" type="datetime1">
              <a:rPr lang="en-US" smtClean="0"/>
              <a:t>7/15/19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7BC5F2-21C7-F848-817A-124E16AEC8FE}" type="slidenum">
              <a:rPr lang="en-US" smtClean="0"/>
              <a:t>‹#›</a:t>
            </a:fld>
            <a:endParaRPr lang="en-US"/>
          </a:p>
        </p:txBody>
      </p:sp>
    </p:spTree>
    <p:extLst>
      <p:ext uri="{BB962C8B-B14F-4D97-AF65-F5344CB8AC3E}">
        <p14:creationId xmlns:p14="http://schemas.microsoft.com/office/powerpoint/2010/main" val="38764109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4AF985-199D-4A4B-9785-B5F76157F236}" type="datetime1">
              <a:rPr lang="en-US" smtClean="0"/>
              <a:t>7/15/19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7BC5F2-21C7-F848-817A-124E16AEC8FE}" type="slidenum">
              <a:rPr lang="en-US" smtClean="0"/>
              <a:t>‹#›</a:t>
            </a:fld>
            <a:endParaRPr lang="en-US"/>
          </a:p>
        </p:txBody>
      </p:sp>
    </p:spTree>
    <p:extLst>
      <p:ext uri="{BB962C8B-B14F-4D97-AF65-F5344CB8AC3E}">
        <p14:creationId xmlns:p14="http://schemas.microsoft.com/office/powerpoint/2010/main" val="34461456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C676D5C-14C3-BD48-911D-99999B3D42D5}" type="datetime1">
              <a:rPr lang="en-US" smtClean="0"/>
              <a:t>7/15/19</a:t>
            </a:fld>
            <a:endParaRPr lang="en-US"/>
          </a:p>
        </p:txBody>
      </p:sp>
      <p:sp>
        <p:nvSpPr>
          <p:cNvPr id="6" name="Footer Placeholder 5"/>
          <p:cNvSpPr>
            <a:spLocks noGrp="1"/>
          </p:cNvSpPr>
          <p:nvPr>
            <p:ph type="ftr" sz="quarter" idx="11"/>
          </p:nvPr>
        </p:nvSpPr>
        <p:spPr>
          <a:xfrm>
            <a:off x="804672" y="6236208"/>
            <a:ext cx="5167503" cy="320040"/>
          </a:xfrm>
        </p:spPr>
        <p:txBody>
          <a:bodyPr/>
          <a:lstStyle>
            <a:lvl1pPr>
              <a:defRPr>
                <a:solidFill>
                  <a:srgbClr val="FFFFFF">
                    <a:alpha val="69804"/>
                  </a:srgbClr>
                </a:solidFill>
              </a:defRPr>
            </a:lvl1pPr>
          </a:lstStyle>
          <a:p>
            <a:endParaRPr lang="en-US"/>
          </a:p>
        </p:txBody>
      </p:sp>
      <p:sp>
        <p:nvSpPr>
          <p:cNvPr id="7" name="Slide Number Placeholder 6"/>
          <p:cNvSpPr>
            <a:spLocks noGrp="1"/>
          </p:cNvSpPr>
          <p:nvPr>
            <p:ph type="sldNum" sz="quarter" idx="12"/>
          </p:nvPr>
        </p:nvSpPr>
        <p:spPr/>
        <p:txBody>
          <a:bodyPr/>
          <a:lstStyle/>
          <a:p>
            <a:fld id="{E57BC5F2-21C7-F848-817A-124E16AEC8FE}" type="slidenum">
              <a:rPr lang="en-US" smtClean="0"/>
              <a:t>‹#›</a:t>
            </a:fld>
            <a:endParaRPr lang="en-US"/>
          </a:p>
        </p:txBody>
      </p:sp>
    </p:spTree>
    <p:extLst>
      <p:ext uri="{BB962C8B-B14F-4D97-AF65-F5344CB8AC3E}">
        <p14:creationId xmlns:p14="http://schemas.microsoft.com/office/powerpoint/2010/main" val="26845948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alpha val="90000"/>
                  </a:srgbClr>
                </a:solidFill>
                <a:effectLst>
                  <a:outerShdw blurRad="50800" dist="38100" dir="2700000" algn="tl" rotWithShape="0">
                    <a:prstClr val="black">
                      <a:alpha val="43000"/>
                    </a:prstClr>
                  </a:outerShdw>
                </a:effectLst>
              </a:defRPr>
            </a:lvl1pPr>
          </a:lstStyle>
          <a:p>
            <a:fld id="{4812E927-7BFD-9F4A-A226-E5A7C4856CBB}" type="datetime1">
              <a:rPr lang="en-US" smtClean="0"/>
              <a:t>7/15/19</a:t>
            </a:fld>
            <a:endParaRPr lang="en-US"/>
          </a:p>
        </p:txBody>
      </p:sp>
      <p:sp>
        <p:nvSpPr>
          <p:cNvPr id="6" name="Footer Placeholder 5"/>
          <p:cNvSpPr>
            <a:spLocks noGrp="1"/>
          </p:cNvSpPr>
          <p:nvPr>
            <p:ph type="ftr" sz="quarter" idx="11"/>
          </p:nvPr>
        </p:nvSpPr>
        <p:spPr>
          <a:xfrm>
            <a:off x="808523" y="6236208"/>
            <a:ext cx="5103729" cy="320040"/>
          </a:xfrm>
        </p:spPr>
        <p:txBody>
          <a:bodyPr/>
          <a:lstStyle>
            <a:lvl1pPr>
              <a:defRPr>
                <a:solidFill>
                  <a:srgbClr val="FFFFFF">
                    <a:alpha val="70000"/>
                  </a:srgbClr>
                </a:solidFill>
              </a:defRPr>
            </a:lvl1pPr>
          </a:lstStyle>
          <a:p>
            <a:endParaRPr lang="en-US"/>
          </a:p>
        </p:txBody>
      </p:sp>
      <p:sp>
        <p:nvSpPr>
          <p:cNvPr id="7" name="Slide Number Placeholder 6"/>
          <p:cNvSpPr>
            <a:spLocks noGrp="1"/>
          </p:cNvSpPr>
          <p:nvPr>
            <p:ph type="sldNum" sz="quarter" idx="12"/>
          </p:nvPr>
        </p:nvSpPr>
        <p:spPr/>
        <p:txBody>
          <a:bodyPr/>
          <a:lstStyle/>
          <a:p>
            <a:fld id="{E57BC5F2-21C7-F848-817A-124E16AEC8FE}" type="slidenum">
              <a:rPr lang="en-US" smtClean="0"/>
              <a:t>‹#›</a:t>
            </a:fld>
            <a:endParaRPr lang="en-US"/>
          </a:p>
        </p:txBody>
      </p:sp>
    </p:spTree>
    <p:extLst>
      <p:ext uri="{BB962C8B-B14F-4D97-AF65-F5344CB8AC3E}">
        <p14:creationId xmlns:p14="http://schemas.microsoft.com/office/powerpoint/2010/main" val="11948321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31136" y="964692"/>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E0CC3C58-683C-D240-B2E4-225123321E4D}" type="datetime1">
              <a:rPr lang="en-US" smtClean="0"/>
              <a:t>7/15/19</a:t>
            </a:fld>
            <a:endParaRPr lang="en-US"/>
          </a:p>
        </p:txBody>
      </p:sp>
      <p:sp>
        <p:nvSpPr>
          <p:cNvPr id="5" name="Footer Placeholder 4"/>
          <p:cNvSpPr>
            <a:spLocks noGrp="1"/>
          </p:cNvSpPr>
          <p:nvPr>
            <p:ph type="ftr" sz="quarter" idx="3"/>
          </p:nvPr>
        </p:nvSpPr>
        <p:spPr>
          <a:xfrm>
            <a:off x="1600201" y="6236208"/>
            <a:ext cx="3531870"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E57BC5F2-21C7-F848-817A-124E16AEC8FE}" type="slidenum">
              <a:rPr lang="en-US" smtClean="0"/>
              <a:t>‹#›</a:t>
            </a:fld>
            <a:endParaRPr lang="en-US"/>
          </a:p>
        </p:txBody>
      </p:sp>
    </p:spTree>
    <p:extLst>
      <p:ext uri="{BB962C8B-B14F-4D97-AF65-F5344CB8AC3E}">
        <p14:creationId xmlns:p14="http://schemas.microsoft.com/office/powerpoint/2010/main" val="256417078"/>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hf hdr="0" ftr="0" dt="0"/>
  <p:txStyles>
    <p:title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LaurenZConner@gmail.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hyperlink" Target="http://dollarsandsense.sg/6-of-the-worst-christmas-gifts-you-can-give-and-receive"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hyperlink" Target="http://2012books.lardbucket.org/books/powerful-selling/s10-prospecting-and-qualifying-the.html" TargetMode="External"/><Relationship Id="rId3" Type="http://schemas.openxmlformats.org/officeDocument/2006/relationships/image" Target="../media/image20.png"/><Relationship Id="rId7" Type="http://schemas.microsoft.com/office/2007/relationships/hdphoto" Target="../media/hdphoto4.wdp"/><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hyperlink" Target="http://flickr.com/photos/somebluenotes/7290752576" TargetMode="Externa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hyperlink" Target="http://www.pfaf.org/user/cmspage.aspx?pageid=271" TargetMode="External"/><Relationship Id="rId18" Type="http://schemas.openxmlformats.org/officeDocument/2006/relationships/image" Target="../media/image30.png"/><Relationship Id="rId3" Type="http://schemas.openxmlformats.org/officeDocument/2006/relationships/chart" Target="../charts/chart1.xml"/><Relationship Id="rId21" Type="http://schemas.openxmlformats.org/officeDocument/2006/relationships/hyperlink" Target="http://www.flickr.com/photos/yelp/5540543936/" TargetMode="External"/><Relationship Id="rId7" Type="http://schemas.openxmlformats.org/officeDocument/2006/relationships/hyperlink" Target="https://en.wikipedia.org/wiki/AdWords" TargetMode="External"/><Relationship Id="rId12" Type="http://schemas.openxmlformats.org/officeDocument/2006/relationships/image" Target="../media/image27.png"/><Relationship Id="rId17" Type="http://schemas.openxmlformats.org/officeDocument/2006/relationships/hyperlink" Target="http://weekly.blog.gustavus.edu/2013/03/15/media-worth-watching-in-2013" TargetMode="External"/><Relationship Id="rId2" Type="http://schemas.openxmlformats.org/officeDocument/2006/relationships/notesSlide" Target="../notesSlides/notesSlide11.xml"/><Relationship Id="rId16" Type="http://schemas.openxmlformats.org/officeDocument/2006/relationships/image" Target="../media/image29.png"/><Relationship Id="rId20" Type="http://schemas.openxmlformats.org/officeDocument/2006/relationships/image" Target="../media/image31.jp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hyperlink" Target="https://www.cascadeinsights.com/podcasts/" TargetMode="External"/><Relationship Id="rId5" Type="http://schemas.openxmlformats.org/officeDocument/2006/relationships/hyperlink" Target="https://commons.wikimedia.org/wiki/File:Instagram_logo_2016.svg" TargetMode="External"/><Relationship Id="rId15" Type="http://schemas.openxmlformats.org/officeDocument/2006/relationships/hyperlink" Target="https://en.wikipedia.org/wiki/File:Youtube_icon.svg" TargetMode="External"/><Relationship Id="rId23" Type="http://schemas.openxmlformats.org/officeDocument/2006/relationships/hyperlink" Target="http://www.roofdoctorutah.com/" TargetMode="External"/><Relationship Id="rId10" Type="http://schemas.openxmlformats.org/officeDocument/2006/relationships/image" Target="../media/image26.png"/><Relationship Id="rId19" Type="http://schemas.openxmlformats.org/officeDocument/2006/relationships/hyperlink" Target="https://www.similarweb.com/website/qvc.com" TargetMode="External"/><Relationship Id="rId4" Type="http://schemas.openxmlformats.org/officeDocument/2006/relationships/image" Target="../media/image23.png"/><Relationship Id="rId9" Type="http://schemas.openxmlformats.org/officeDocument/2006/relationships/hyperlink" Target="http://ux.stackexchange.com/questions/30486/why-is-googles-im-feeling-lucky-button-still-next-to-the-search-bar" TargetMode="External"/><Relationship Id="rId14" Type="http://schemas.openxmlformats.org/officeDocument/2006/relationships/image" Target="../media/image28.png"/><Relationship Id="rId22" Type="http://schemas.openxmlformats.org/officeDocument/2006/relationships/image" Target="../media/image32.jpg"/></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mailto:LaurenZConner@gmail.com"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hyperlink" Target="https://commons.wikimedia.org/wiki/File:Krakow_Blonia_(Meadow)_view_to_W,Krakow,Poland.jpg" TargetMode="External"/><Relationship Id="rId2" Type="http://schemas.openxmlformats.org/officeDocument/2006/relationships/image" Target="../media/image45.jpg"/><Relationship Id="rId1" Type="http://schemas.openxmlformats.org/officeDocument/2006/relationships/slideLayout" Target="../slideLayouts/slideLayout5.xml"/><Relationship Id="rId6" Type="http://schemas.openxmlformats.org/officeDocument/2006/relationships/image" Target="../media/image47.png"/><Relationship Id="rId5" Type="http://schemas.microsoft.com/office/2007/relationships/hdphoto" Target="../media/hdphoto5.wdp"/><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customXml" Target="../ink/ink1.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hyperlink" Target="http://occamstypewriter.org/sylviamclain/2012/05/07/to-equate-or-not-to-equate/" TargetMode="External"/><Relationship Id="rId2" Type="http://schemas.openxmlformats.org/officeDocument/2006/relationships/image" Target="../media/image51.jpg"/><Relationship Id="rId1" Type="http://schemas.openxmlformats.org/officeDocument/2006/relationships/slideLayout" Target="../slideLayouts/slideLayout7.xml"/><Relationship Id="rId4" Type="http://schemas.openxmlformats.org/officeDocument/2006/relationships/hyperlink" Target="https://creativecommons.org/licenses/by/3.0/"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hyperlink" Target="https://www.huffpost.com/entry/the-best-place-to-hide-a_b_5168714?guccounter=1&amp;guce_referrer=aHR0cHM6Ly93d3cuZ29vZ2xlLmNvbS8&amp;guce_referrer_sig=AQAAAJtp9HFiGZx2jFTQmdbhDIJAdzOiYFgQKCzuMFtxLykWdfcZ4ckip00AQT3ZnrRwt3weznctCJe0TVoNK9iitR3Y8k15oJS-XDbgr9SLSZAzkPbAKBO6sRMtGrIzVF9WfKQS3vCFVTVMJgTi2ai5948T4bWjML_8QPWc2IDCoIKe"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https://en.wikipedia.org/wiki/MGA_Entertainment" TargetMode="External"/><Relationship Id="rId13" Type="http://schemas.openxmlformats.org/officeDocument/2006/relationships/image" Target="../media/image6.jpg"/><Relationship Id="rId18" Type="http://schemas.openxmlformats.org/officeDocument/2006/relationships/image" Target="../media/image9.PNG"/><Relationship Id="rId3" Type="http://schemas.openxmlformats.org/officeDocument/2006/relationships/image" Target="../media/image1.png"/><Relationship Id="rId21" Type="http://schemas.openxmlformats.org/officeDocument/2006/relationships/hyperlink" Target="https://lesbemums.com/contact-us/work-with-us/attachment/little_tikes_logo_old/" TargetMode="External"/><Relationship Id="rId7" Type="http://schemas.openxmlformats.org/officeDocument/2006/relationships/image" Target="../media/image3.png"/><Relationship Id="rId12" Type="http://schemas.openxmlformats.org/officeDocument/2006/relationships/hyperlink" Target="http://www.teamroosevelt.com/" TargetMode="External"/><Relationship Id="rId17" Type="http://schemas.openxmlformats.org/officeDocument/2006/relationships/image" Target="../media/image8.png"/><Relationship Id="rId2" Type="http://schemas.openxmlformats.org/officeDocument/2006/relationships/notesSlide" Target="../notesSlides/notesSlide2.xml"/><Relationship Id="rId16" Type="http://schemas.openxmlformats.org/officeDocument/2006/relationships/hyperlink" Target="https://www.handa-uk.com/brands/lol-logo/" TargetMode="External"/><Relationship Id="rId20"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hyperlink" Target="https://commons.wikimedia.org/wiki/File:Logo_UPenn_04.png" TargetMode="External"/><Relationship Id="rId11" Type="http://schemas.openxmlformats.org/officeDocument/2006/relationships/image" Target="../media/image5.png"/><Relationship Id="rId5" Type="http://schemas.openxmlformats.org/officeDocument/2006/relationships/image" Target="../media/image2.png"/><Relationship Id="rId15" Type="http://schemas.openxmlformats.org/officeDocument/2006/relationships/image" Target="../media/image7.png"/><Relationship Id="rId10" Type="http://schemas.openxmlformats.org/officeDocument/2006/relationships/hyperlink" Target="http://news.vanderbilt.edu/2013/09/aceing-autism-tennis-program/" TargetMode="External"/><Relationship Id="rId19" Type="http://schemas.openxmlformats.org/officeDocument/2006/relationships/image" Target="../media/image10.jpg"/><Relationship Id="rId4" Type="http://schemas.openxmlformats.org/officeDocument/2006/relationships/hyperlink" Target="http://fr.wikipedia.org/wiki/Fichier:Logo_DisneyConsumerProducts.png" TargetMode="External"/><Relationship Id="rId9" Type="http://schemas.openxmlformats.org/officeDocument/2006/relationships/image" Target="../media/image4.png"/><Relationship Id="rId14" Type="http://schemas.openxmlformats.org/officeDocument/2006/relationships/hyperlink" Target="http://www.veritasprep.com/blog/2011/03/five-things-that-make-columbia-business-school-different/" TargetMode="External"/><Relationship Id="rId22" Type="http://schemas.openxmlformats.org/officeDocument/2006/relationships/image" Target="../media/image1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hyperlink" Target="https://pixabay.com/en/present-gift-purple-bow-christmas-147319/" TargetMode="External"/></Relationships>
</file>

<file path=ppt/slides/_rels/slide33.xml.rels><?xml version="1.0" encoding="UTF-8" standalone="yes"?>
<Relationships xmlns="http://schemas.openxmlformats.org/package/2006/relationships"><Relationship Id="rId2" Type="http://schemas.openxmlformats.org/officeDocument/2006/relationships/hyperlink" Target="mailto:LaurenZConner@gmail.com" TargetMode="Externa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hyperlink" Target="https://apple.stackexchange.com/questions/97670/where-can-you-buy-apple-earphones" TargetMode="External"/><Relationship Id="rId3" Type="http://schemas.openxmlformats.org/officeDocument/2006/relationships/image" Target="../media/image14.png"/><Relationship Id="rId7" Type="http://schemas.openxmlformats.org/officeDocument/2006/relationships/image" Target="../media/image16.jpg"/><Relationship Id="rId12" Type="http://schemas.openxmlformats.org/officeDocument/2006/relationships/image" Target="../media/image18.jpe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hyperlink" Target="https://commons.wikimedia.org/wiki/File:IPhone_7_-_A1778_Rose_Gold_-_Back_(retouch)_(transparent_BG_no_shadow).png" TargetMode="External"/><Relationship Id="rId11" Type="http://schemas.openxmlformats.org/officeDocument/2006/relationships/hyperlink" Target="https://www.flickr.com/photos/honou/23458344329" TargetMode="External"/><Relationship Id="rId5" Type="http://schemas.openxmlformats.org/officeDocument/2006/relationships/image" Target="../media/image15.png"/><Relationship Id="rId10" Type="http://schemas.microsoft.com/office/2007/relationships/hdphoto" Target="../media/hdphoto2.wdp"/><Relationship Id="rId4" Type="http://schemas.microsoft.com/office/2007/relationships/hdphoto" Target="../media/hdphoto1.wdp"/><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25816-1117-C242-B5D1-43B3DD0E6CD2}"/>
              </a:ext>
            </a:extLst>
          </p:cNvPr>
          <p:cNvSpPr>
            <a:spLocks noGrp="1"/>
          </p:cNvSpPr>
          <p:nvPr>
            <p:ph type="ctrTitle"/>
          </p:nvPr>
        </p:nvSpPr>
        <p:spPr/>
        <p:txBody>
          <a:bodyPr>
            <a:normAutofit/>
          </a:bodyPr>
          <a:lstStyle/>
          <a:p>
            <a:r>
              <a:rPr lang="en-US" dirty="0"/>
              <a:t>Branding in Social Media &amp; eCommerce Planning</a:t>
            </a:r>
          </a:p>
        </p:txBody>
      </p:sp>
      <p:sp>
        <p:nvSpPr>
          <p:cNvPr id="3" name="Subtitle 2">
            <a:extLst>
              <a:ext uri="{FF2B5EF4-FFF2-40B4-BE49-F238E27FC236}">
                <a16:creationId xmlns:a16="http://schemas.microsoft.com/office/drawing/2014/main" id="{7BB27BF7-F718-5241-A28C-429D267E4B85}"/>
              </a:ext>
            </a:extLst>
          </p:cNvPr>
          <p:cNvSpPr>
            <a:spLocks noGrp="1"/>
          </p:cNvSpPr>
          <p:nvPr>
            <p:ph type="subTitle" idx="1"/>
          </p:nvPr>
        </p:nvSpPr>
        <p:spPr>
          <a:xfrm>
            <a:off x="1977081" y="4352543"/>
            <a:ext cx="8254313" cy="1645920"/>
          </a:xfrm>
        </p:spPr>
        <p:txBody>
          <a:bodyPr>
            <a:normAutofit lnSpcReduction="10000"/>
          </a:bodyPr>
          <a:lstStyle/>
          <a:p>
            <a:r>
              <a:rPr lang="en-US" dirty="0"/>
              <a:t>Lauren </a:t>
            </a:r>
            <a:r>
              <a:rPr lang="en-US" dirty="0" err="1"/>
              <a:t>Zaslansky</a:t>
            </a:r>
            <a:r>
              <a:rPr lang="en-US" dirty="0"/>
              <a:t> Conner</a:t>
            </a:r>
          </a:p>
          <a:p>
            <a:r>
              <a:rPr lang="en-US" dirty="0"/>
              <a:t>Burbank, CA</a:t>
            </a:r>
          </a:p>
          <a:p>
            <a:r>
              <a:rPr lang="en-US" dirty="0">
                <a:hlinkClick r:id="rId3"/>
              </a:rPr>
              <a:t>LaurenZConner@gmail.com</a:t>
            </a:r>
            <a:endParaRPr lang="en-US" dirty="0"/>
          </a:p>
          <a:p>
            <a:r>
              <a:rPr lang="en-US" dirty="0"/>
              <a:t>323-422-1386</a:t>
            </a:r>
          </a:p>
          <a:p>
            <a:endParaRPr lang="en-US" dirty="0"/>
          </a:p>
        </p:txBody>
      </p:sp>
    </p:spTree>
    <p:extLst>
      <p:ext uri="{BB962C8B-B14F-4D97-AF65-F5344CB8AC3E}">
        <p14:creationId xmlns:p14="http://schemas.microsoft.com/office/powerpoint/2010/main" val="7808099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EA480D0-1CDA-450E-B62A-17E6A8D196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91851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B7D9A06-590B-7345-81A3-752B1A378355}"/>
              </a:ext>
            </a:extLst>
          </p:cNvPr>
          <p:cNvSpPr>
            <a:spLocks noGrp="1"/>
          </p:cNvSpPr>
          <p:nvPr>
            <p:ph type="title"/>
          </p:nvPr>
        </p:nvSpPr>
        <p:spPr>
          <a:xfrm>
            <a:off x="1600200" y="4269282"/>
            <a:ext cx="8991600" cy="1264762"/>
          </a:xfrm>
        </p:spPr>
        <p:txBody>
          <a:bodyPr vert="horz" lIns="274320" tIns="182880" rIns="274320" bIns="182880" rtlCol="0" anchor="ctr" anchorCtr="1">
            <a:normAutofit/>
          </a:bodyPr>
          <a:lstStyle/>
          <a:p>
            <a:r>
              <a:rPr lang="en-US" dirty="0"/>
              <a:t>Just Because something works for someone else, </a:t>
            </a:r>
            <a:br>
              <a:rPr lang="en-US" dirty="0"/>
            </a:br>
            <a:r>
              <a:rPr lang="en-US" dirty="0"/>
              <a:t>doesn’t mean it works for you!!!</a:t>
            </a:r>
          </a:p>
        </p:txBody>
      </p:sp>
      <p:sp>
        <p:nvSpPr>
          <p:cNvPr id="5" name="Text Placeholder 4">
            <a:extLst>
              <a:ext uri="{FF2B5EF4-FFF2-40B4-BE49-F238E27FC236}">
                <a16:creationId xmlns:a16="http://schemas.microsoft.com/office/drawing/2014/main" id="{A2F95C24-0F07-5541-B8B8-F30CA42E39BA}"/>
              </a:ext>
            </a:extLst>
          </p:cNvPr>
          <p:cNvSpPr>
            <a:spLocks noGrp="1"/>
          </p:cNvSpPr>
          <p:nvPr>
            <p:ph type="body" sz="half" idx="2"/>
          </p:nvPr>
        </p:nvSpPr>
        <p:spPr>
          <a:xfrm>
            <a:off x="2695194" y="5688535"/>
            <a:ext cx="6801612" cy="536125"/>
          </a:xfrm>
        </p:spPr>
        <p:txBody>
          <a:bodyPr vert="horz" lIns="91440" tIns="45720" rIns="91440" bIns="45720" rtlCol="0">
            <a:normAutofit/>
          </a:bodyPr>
          <a:lstStyle/>
          <a:p>
            <a:r>
              <a:rPr lang="en-US" sz="1800">
                <a:solidFill>
                  <a:schemeClr val="tx1">
                    <a:lumMod val="75000"/>
                    <a:lumOff val="25000"/>
                  </a:schemeClr>
                </a:solidFill>
              </a:rPr>
              <a:t>It looked so great on the model!!</a:t>
            </a:r>
          </a:p>
        </p:txBody>
      </p:sp>
      <p:pic>
        <p:nvPicPr>
          <p:cNvPr id="9" name="Picture Placeholder 8" descr="A picture containing person, clothing&#10;&#10;Description automatically generated">
            <a:extLst>
              <a:ext uri="{FF2B5EF4-FFF2-40B4-BE49-F238E27FC236}">
                <a16:creationId xmlns:a16="http://schemas.microsoft.com/office/drawing/2014/main" id="{96AC3443-5C44-DF4F-B4AA-04E4F65D5FE1}"/>
              </a:ext>
            </a:extLst>
          </p:cNvPr>
          <p:cNvPicPr>
            <a:picLocks noGrp="1" noChangeAspect="1"/>
          </p:cNvPicPr>
          <p:nvPr>
            <p:ph type="pic" idx="1"/>
          </p:nvPr>
        </p:nvPicPr>
        <p:blipFill>
          <a:blip r:embed="rId3">
            <a:extLst>
              <a:ext uri="{837473B0-CC2E-450A-ABE3-18F120FF3D39}">
                <a1611:picAttrSrcUrl xmlns:a1611="http://schemas.microsoft.com/office/drawing/2016/11/main" r:id="rId4"/>
              </a:ext>
            </a:extLst>
          </a:blip>
          <a:srcRect t="12539" b="12539"/>
          <a:stretch>
            <a:fillRect/>
          </a:stretch>
        </p:blipFill>
        <p:spPr>
          <a:xfrm>
            <a:off x="4625389" y="640078"/>
            <a:ext cx="2941222" cy="3301307"/>
          </a:xfrm>
          <a:prstGeom prst="rect">
            <a:avLst/>
          </a:prstGeom>
        </p:spPr>
      </p:pic>
      <p:sp>
        <p:nvSpPr>
          <p:cNvPr id="6" name="Slide Number Placeholder 5">
            <a:extLst>
              <a:ext uri="{FF2B5EF4-FFF2-40B4-BE49-F238E27FC236}">
                <a16:creationId xmlns:a16="http://schemas.microsoft.com/office/drawing/2014/main" id="{3FDC8FC2-84D7-524A-89E4-1057FD444AED}"/>
              </a:ext>
            </a:extLst>
          </p:cNvPr>
          <p:cNvSpPr>
            <a:spLocks noGrp="1"/>
          </p:cNvSpPr>
          <p:nvPr>
            <p:ph type="sldNum" sz="quarter" idx="12"/>
          </p:nvPr>
        </p:nvSpPr>
        <p:spPr>
          <a:xfrm>
            <a:off x="10758922" y="6217920"/>
            <a:ext cx="365760" cy="365760"/>
          </a:xfrm>
        </p:spPr>
        <p:txBody>
          <a:bodyPr vert="horz" lIns="18288" tIns="45720" rIns="18288" bIns="45720" rtlCol="0" anchor="ctr">
            <a:normAutofit/>
          </a:bodyPr>
          <a:lstStyle/>
          <a:p>
            <a:pPr>
              <a:lnSpc>
                <a:spcPct val="90000"/>
              </a:lnSpc>
              <a:spcAft>
                <a:spcPts val="600"/>
              </a:spcAft>
            </a:pPr>
            <a:fld id="{E57BC5F2-21C7-F848-817A-124E16AEC8FE}" type="slidenum">
              <a:rPr lang="en-US" smtClean="0"/>
              <a:pPr>
                <a:lnSpc>
                  <a:spcPct val="90000"/>
                </a:lnSpc>
                <a:spcAft>
                  <a:spcPts val="600"/>
                </a:spcAft>
              </a:pPr>
              <a:t>10</a:t>
            </a:fld>
            <a:endParaRPr lang="en-US"/>
          </a:p>
        </p:txBody>
      </p:sp>
    </p:spTree>
    <p:extLst>
      <p:ext uri="{BB962C8B-B14F-4D97-AF65-F5344CB8AC3E}">
        <p14:creationId xmlns:p14="http://schemas.microsoft.com/office/powerpoint/2010/main" val="6347285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5A430-133F-4C9C-AFF2-547255ED5684}"/>
              </a:ext>
            </a:extLst>
          </p:cNvPr>
          <p:cNvSpPr>
            <a:spLocks noGrp="1"/>
          </p:cNvSpPr>
          <p:nvPr>
            <p:ph type="title"/>
          </p:nvPr>
        </p:nvSpPr>
        <p:spPr/>
        <p:txBody>
          <a:bodyPr/>
          <a:lstStyle/>
          <a:p>
            <a:r>
              <a:rPr lang="en-US" dirty="0"/>
              <a:t>…But I Don’t have Apple’s Budget</a:t>
            </a:r>
          </a:p>
        </p:txBody>
      </p:sp>
      <p:sp>
        <p:nvSpPr>
          <p:cNvPr id="3" name="Content Placeholder 2">
            <a:extLst>
              <a:ext uri="{FF2B5EF4-FFF2-40B4-BE49-F238E27FC236}">
                <a16:creationId xmlns:a16="http://schemas.microsoft.com/office/drawing/2014/main" id="{F942342A-BA50-41D8-B60F-AA45A7BAB9FF}"/>
              </a:ext>
            </a:extLst>
          </p:cNvPr>
          <p:cNvSpPr>
            <a:spLocks noGrp="1"/>
          </p:cNvSpPr>
          <p:nvPr>
            <p:ph idx="1"/>
          </p:nvPr>
        </p:nvSpPr>
        <p:spPr/>
        <p:txBody>
          <a:bodyPr>
            <a:normAutofit/>
          </a:bodyPr>
          <a:lstStyle/>
          <a:p>
            <a:r>
              <a:rPr lang="en-US" dirty="0"/>
              <a:t>Have everyone review your products, website, and all collateral</a:t>
            </a:r>
          </a:p>
          <a:p>
            <a:r>
              <a:rPr lang="en-US" dirty="0"/>
              <a:t>See how your brand is represented in the world?</a:t>
            </a:r>
          </a:p>
          <a:p>
            <a:r>
              <a:rPr lang="en-US" dirty="0"/>
              <a:t>Before hiring a branding agency, do some work?</a:t>
            </a:r>
          </a:p>
        </p:txBody>
      </p:sp>
    </p:spTree>
    <p:extLst>
      <p:ext uri="{BB962C8B-B14F-4D97-AF65-F5344CB8AC3E}">
        <p14:creationId xmlns:p14="http://schemas.microsoft.com/office/powerpoint/2010/main" val="29256498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9D0AC-6F70-8B4C-93FD-B5DB794FEA7E}"/>
              </a:ext>
            </a:extLst>
          </p:cNvPr>
          <p:cNvSpPr>
            <a:spLocks noGrp="1"/>
          </p:cNvSpPr>
          <p:nvPr>
            <p:ph type="title"/>
          </p:nvPr>
        </p:nvSpPr>
        <p:spPr/>
        <p:txBody>
          <a:bodyPr/>
          <a:lstStyle/>
          <a:p>
            <a:r>
              <a:rPr lang="en-US" dirty="0"/>
              <a:t>No Seams!</a:t>
            </a:r>
          </a:p>
        </p:txBody>
      </p:sp>
      <p:sp>
        <p:nvSpPr>
          <p:cNvPr id="3" name="Content Placeholder 2">
            <a:extLst>
              <a:ext uri="{FF2B5EF4-FFF2-40B4-BE49-F238E27FC236}">
                <a16:creationId xmlns:a16="http://schemas.microsoft.com/office/drawing/2014/main" id="{CA4D990C-E117-404F-BD89-3B904C9EEBB0}"/>
              </a:ext>
            </a:extLst>
          </p:cNvPr>
          <p:cNvSpPr>
            <a:spLocks noGrp="1"/>
          </p:cNvSpPr>
          <p:nvPr>
            <p:ph idx="1"/>
          </p:nvPr>
        </p:nvSpPr>
        <p:spPr/>
        <p:txBody>
          <a:bodyPr>
            <a:normAutofit/>
          </a:bodyPr>
          <a:lstStyle/>
          <a:p>
            <a:r>
              <a:rPr lang="en-US" sz="2400" dirty="0"/>
              <a:t>Understanding of your customer</a:t>
            </a:r>
          </a:p>
          <a:p>
            <a:r>
              <a:rPr lang="en-US" sz="2400" dirty="0"/>
              <a:t>Branding decisions</a:t>
            </a:r>
          </a:p>
          <a:p>
            <a:r>
              <a:rPr lang="en-US" sz="2400" dirty="0"/>
              <a:t>Style Guide</a:t>
            </a:r>
          </a:p>
          <a:p>
            <a:r>
              <a:rPr lang="en-US" sz="2400" dirty="0"/>
              <a:t>Brand Voice</a:t>
            </a:r>
          </a:p>
          <a:p>
            <a:r>
              <a:rPr lang="en-US" sz="2400" dirty="0"/>
              <a:t>Flexibility – you are not your audience!</a:t>
            </a:r>
          </a:p>
          <a:p>
            <a:r>
              <a:rPr lang="en-US" sz="2400" dirty="0"/>
              <a:t>Creative Brief</a:t>
            </a:r>
          </a:p>
        </p:txBody>
      </p:sp>
      <p:sp>
        <p:nvSpPr>
          <p:cNvPr id="4" name="Slide Number Placeholder 3">
            <a:extLst>
              <a:ext uri="{FF2B5EF4-FFF2-40B4-BE49-F238E27FC236}">
                <a16:creationId xmlns:a16="http://schemas.microsoft.com/office/drawing/2014/main" id="{2656C297-E19E-224A-93BF-B95D183BAD33}"/>
              </a:ext>
            </a:extLst>
          </p:cNvPr>
          <p:cNvSpPr>
            <a:spLocks noGrp="1"/>
          </p:cNvSpPr>
          <p:nvPr>
            <p:ph type="sldNum" sz="quarter" idx="12"/>
          </p:nvPr>
        </p:nvSpPr>
        <p:spPr/>
        <p:txBody>
          <a:bodyPr/>
          <a:lstStyle/>
          <a:p>
            <a:fld id="{E57BC5F2-21C7-F848-817A-124E16AEC8FE}" type="slidenum">
              <a:rPr lang="en-US" smtClean="0"/>
              <a:t>12</a:t>
            </a:fld>
            <a:endParaRPr lang="en-US"/>
          </a:p>
        </p:txBody>
      </p:sp>
    </p:spTree>
    <p:extLst>
      <p:ext uri="{BB962C8B-B14F-4D97-AF65-F5344CB8AC3E}">
        <p14:creationId xmlns:p14="http://schemas.microsoft.com/office/powerpoint/2010/main" val="41394556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2EC4D3-CA88-5E4B-939C-54E1EC41DE1B}"/>
              </a:ext>
            </a:extLst>
          </p:cNvPr>
          <p:cNvSpPr>
            <a:spLocks noGrp="1"/>
          </p:cNvSpPr>
          <p:nvPr>
            <p:ph type="title"/>
          </p:nvPr>
        </p:nvSpPr>
        <p:spPr/>
        <p:txBody>
          <a:bodyPr/>
          <a:lstStyle/>
          <a:p>
            <a:r>
              <a:rPr lang="en-US" dirty="0"/>
              <a:t>Digital &amp; Social Marketing</a:t>
            </a:r>
          </a:p>
        </p:txBody>
      </p:sp>
      <p:sp>
        <p:nvSpPr>
          <p:cNvPr id="6" name="Text Placeholder 5">
            <a:extLst>
              <a:ext uri="{FF2B5EF4-FFF2-40B4-BE49-F238E27FC236}">
                <a16:creationId xmlns:a16="http://schemas.microsoft.com/office/drawing/2014/main" id="{E603CCEC-0E97-5148-AF58-5359F621C3AE}"/>
              </a:ext>
            </a:extLst>
          </p:cNvPr>
          <p:cNvSpPr>
            <a:spLocks noGrp="1"/>
          </p:cNvSpPr>
          <p:nvPr>
            <p:ph type="body" idx="1"/>
          </p:nvPr>
        </p:nvSpPr>
        <p:spPr/>
        <p:txBody>
          <a:bodyPr/>
          <a:lstStyle/>
          <a:p>
            <a:r>
              <a:rPr lang="en-US" dirty="0"/>
              <a:t>What used to happen IRL, now can all happen online</a:t>
            </a:r>
          </a:p>
        </p:txBody>
      </p:sp>
      <p:sp>
        <p:nvSpPr>
          <p:cNvPr id="4" name="Slide Number Placeholder 3">
            <a:extLst>
              <a:ext uri="{FF2B5EF4-FFF2-40B4-BE49-F238E27FC236}">
                <a16:creationId xmlns:a16="http://schemas.microsoft.com/office/drawing/2014/main" id="{9280175D-504F-CC44-85EF-4C2DFDC67DFC}"/>
              </a:ext>
            </a:extLst>
          </p:cNvPr>
          <p:cNvSpPr>
            <a:spLocks noGrp="1"/>
          </p:cNvSpPr>
          <p:nvPr>
            <p:ph type="sldNum" sz="quarter" idx="12"/>
          </p:nvPr>
        </p:nvSpPr>
        <p:spPr/>
        <p:txBody>
          <a:bodyPr/>
          <a:lstStyle/>
          <a:p>
            <a:fld id="{E57BC5F2-21C7-F848-817A-124E16AEC8FE}" type="slidenum">
              <a:rPr lang="en-US" smtClean="0"/>
              <a:t>13</a:t>
            </a:fld>
            <a:endParaRPr lang="en-US"/>
          </a:p>
        </p:txBody>
      </p:sp>
    </p:spTree>
    <p:extLst>
      <p:ext uri="{BB962C8B-B14F-4D97-AF65-F5344CB8AC3E}">
        <p14:creationId xmlns:p14="http://schemas.microsoft.com/office/powerpoint/2010/main" val="33124930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close up of food&#10;&#10;Description automatically generated">
            <a:extLst>
              <a:ext uri="{FF2B5EF4-FFF2-40B4-BE49-F238E27FC236}">
                <a16:creationId xmlns:a16="http://schemas.microsoft.com/office/drawing/2014/main" id="{94F695BD-3D15-8348-AD22-B018CF298D9E}"/>
              </a:ext>
            </a:extLst>
          </p:cNvPr>
          <p:cNvPicPr>
            <a:picLocks noChangeAspect="1"/>
          </p:cNvPicPr>
          <p:nvPr/>
        </p:nvPicPr>
        <p:blipFill>
          <a:blip r:embed="rId3">
            <a:alphaModFix amt="14000"/>
            <a:extLst>
              <a:ext uri="{BEBA8EAE-BF5A-486C-A8C5-ECC9F3942E4B}">
                <a14:imgProps xmlns:a14="http://schemas.microsoft.com/office/drawing/2010/main">
                  <a14:imgLayer r:embed="rId4">
                    <a14:imgEffect>
                      <a14:saturation sat="72000"/>
                    </a14:imgEffect>
                  </a14:imgLayer>
                </a14:imgProps>
              </a:ext>
              <a:ext uri="{837473B0-CC2E-450A-ABE3-18F120FF3D39}">
                <a1611:picAttrSrcUrl xmlns:a1611="http://schemas.microsoft.com/office/drawing/2016/11/main" r:id="rId5"/>
              </a:ext>
            </a:extLst>
          </a:blip>
          <a:stretch>
            <a:fillRect/>
          </a:stretch>
        </p:blipFill>
        <p:spPr>
          <a:xfrm>
            <a:off x="0" y="-1146633"/>
            <a:ext cx="12082463" cy="8004633"/>
          </a:xfrm>
          <a:prstGeom prst="rect">
            <a:avLst/>
          </a:prstGeom>
          <a:effectLst>
            <a:outerShdw blurRad="50800" dist="50800" dir="5400000" algn="ctr" rotWithShape="0">
              <a:srgbClr val="000000"/>
            </a:outerShdw>
          </a:effectLst>
        </p:spPr>
      </p:pic>
      <p:sp>
        <p:nvSpPr>
          <p:cNvPr id="2" name="Title 1">
            <a:extLst>
              <a:ext uri="{FF2B5EF4-FFF2-40B4-BE49-F238E27FC236}">
                <a16:creationId xmlns:a16="http://schemas.microsoft.com/office/drawing/2014/main" id="{87CAE0F0-9A01-3949-9B2E-0012636BB264}"/>
              </a:ext>
            </a:extLst>
          </p:cNvPr>
          <p:cNvSpPr>
            <a:spLocks noGrp="1"/>
          </p:cNvSpPr>
          <p:nvPr>
            <p:ph type="title"/>
          </p:nvPr>
        </p:nvSpPr>
        <p:spPr>
          <a:xfrm>
            <a:off x="1941195" y="964692"/>
            <a:ext cx="8309609" cy="1188720"/>
          </a:xfrm>
        </p:spPr>
        <p:txBody>
          <a:bodyPr/>
          <a:lstStyle/>
          <a:p>
            <a:r>
              <a:rPr lang="en-US" dirty="0"/>
              <a:t>Funnel (Cake)</a:t>
            </a:r>
          </a:p>
        </p:txBody>
      </p:sp>
      <p:sp>
        <p:nvSpPr>
          <p:cNvPr id="4" name="Slide Number Placeholder 3">
            <a:extLst>
              <a:ext uri="{FF2B5EF4-FFF2-40B4-BE49-F238E27FC236}">
                <a16:creationId xmlns:a16="http://schemas.microsoft.com/office/drawing/2014/main" id="{9662C1CE-FF12-ED46-BDC0-E0A9D6217B57}"/>
              </a:ext>
            </a:extLst>
          </p:cNvPr>
          <p:cNvSpPr>
            <a:spLocks noGrp="1"/>
          </p:cNvSpPr>
          <p:nvPr>
            <p:ph type="sldNum" sz="quarter" idx="12"/>
          </p:nvPr>
        </p:nvSpPr>
        <p:spPr/>
        <p:txBody>
          <a:bodyPr/>
          <a:lstStyle/>
          <a:p>
            <a:fld id="{E57BC5F2-21C7-F848-817A-124E16AEC8FE}" type="slidenum">
              <a:rPr lang="en-US" smtClean="0"/>
              <a:t>14</a:t>
            </a:fld>
            <a:endParaRPr lang="en-US"/>
          </a:p>
        </p:txBody>
      </p:sp>
      <p:pic>
        <p:nvPicPr>
          <p:cNvPr id="25" name="Picture 24" descr="A close up of a logo&#10;&#10;Description automatically generated">
            <a:extLst>
              <a:ext uri="{FF2B5EF4-FFF2-40B4-BE49-F238E27FC236}">
                <a16:creationId xmlns:a16="http://schemas.microsoft.com/office/drawing/2014/main" id="{71C867B2-397E-9E4D-AB37-A7EC62BD0F3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621" b="89736" l="694" r="89931">
                        <a14:foregroundMark x1="10417" y1="13219" x2="10417" y2="13219"/>
                        <a14:foregroundMark x1="5208" y1="13530" x2="5208" y2="13530"/>
                        <a14:foregroundMark x1="781" y1="13997" x2="781" y2="13997"/>
                        <a14:foregroundMark x1="36372" y1="7621" x2="36372" y2="7621"/>
                        <a14:foregroundMark x1="34809" y1="87869" x2="34809" y2="87869"/>
                        <a14:foregroundMark x1="22135" y1="83670" x2="22135" y2="83670"/>
                      </a14:backgroundRemoval>
                    </a14:imgEffect>
                  </a14:imgLayer>
                </a14:imgProps>
              </a:ext>
              <a:ext uri="{837473B0-CC2E-450A-ABE3-18F120FF3D39}">
                <a1611:picAttrSrcUrl xmlns:a1611="http://schemas.microsoft.com/office/drawing/2016/11/main" r:id="rId8"/>
              </a:ext>
            </a:extLst>
          </a:blip>
          <a:stretch>
            <a:fillRect/>
          </a:stretch>
        </p:blipFill>
        <p:spPr>
          <a:xfrm>
            <a:off x="5986464" y="2695674"/>
            <a:ext cx="6095999" cy="3402541"/>
          </a:xfrm>
          <a:prstGeom prst="rect">
            <a:avLst/>
          </a:prstGeom>
        </p:spPr>
      </p:pic>
    </p:spTree>
    <p:extLst>
      <p:ext uri="{BB962C8B-B14F-4D97-AF65-F5344CB8AC3E}">
        <p14:creationId xmlns:p14="http://schemas.microsoft.com/office/powerpoint/2010/main" val="32309481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4420F-8EC1-164E-95C5-747ABE23F77D}"/>
              </a:ext>
            </a:extLst>
          </p:cNvPr>
          <p:cNvSpPr>
            <a:spLocks noGrp="1"/>
          </p:cNvSpPr>
          <p:nvPr>
            <p:ph type="title"/>
          </p:nvPr>
        </p:nvSpPr>
        <p:spPr/>
        <p:txBody>
          <a:bodyPr/>
          <a:lstStyle/>
          <a:p>
            <a:r>
              <a:rPr lang="en-US" dirty="0"/>
              <a:t>Prioritize your Purpose and Actions</a:t>
            </a:r>
          </a:p>
        </p:txBody>
      </p:sp>
      <p:sp>
        <p:nvSpPr>
          <p:cNvPr id="3" name="Content Placeholder 2">
            <a:extLst>
              <a:ext uri="{FF2B5EF4-FFF2-40B4-BE49-F238E27FC236}">
                <a16:creationId xmlns:a16="http://schemas.microsoft.com/office/drawing/2014/main" id="{CC735698-3F4B-6241-9C62-D02C4ED69AA0}"/>
              </a:ext>
            </a:extLst>
          </p:cNvPr>
          <p:cNvSpPr>
            <a:spLocks noGrp="1"/>
          </p:cNvSpPr>
          <p:nvPr>
            <p:ph idx="1"/>
          </p:nvPr>
        </p:nvSpPr>
        <p:spPr/>
        <p:txBody>
          <a:bodyPr>
            <a:normAutofit/>
          </a:bodyPr>
          <a:lstStyle/>
          <a:p>
            <a:r>
              <a:rPr lang="en-US" u="sng" dirty="0"/>
              <a:t>Awareness</a:t>
            </a:r>
            <a:r>
              <a:rPr lang="en-US" dirty="0"/>
              <a:t>: Tell people who you are</a:t>
            </a:r>
          </a:p>
          <a:p>
            <a:r>
              <a:rPr lang="en-US" u="sng" dirty="0"/>
              <a:t>Engagement:</a:t>
            </a:r>
            <a:r>
              <a:rPr lang="en-US" dirty="0"/>
              <a:t> Further your interaction</a:t>
            </a:r>
          </a:p>
          <a:p>
            <a:r>
              <a:rPr lang="en-US" u="sng" dirty="0"/>
              <a:t>Purchase:</a:t>
            </a:r>
            <a:r>
              <a:rPr lang="en-US" dirty="0"/>
              <a:t> Convert leads into sales</a:t>
            </a:r>
          </a:p>
          <a:p>
            <a:r>
              <a:rPr lang="en-US" u="sng" dirty="0"/>
              <a:t>Post-Purchase:</a:t>
            </a:r>
            <a:r>
              <a:rPr lang="en-US" dirty="0"/>
              <a:t> Solicit feedback</a:t>
            </a:r>
          </a:p>
          <a:p>
            <a:endParaRPr lang="en-US" dirty="0"/>
          </a:p>
        </p:txBody>
      </p:sp>
      <p:sp>
        <p:nvSpPr>
          <p:cNvPr id="4" name="Title 1">
            <a:extLst>
              <a:ext uri="{FF2B5EF4-FFF2-40B4-BE49-F238E27FC236}">
                <a16:creationId xmlns:a16="http://schemas.microsoft.com/office/drawing/2014/main" id="{FDC97129-7226-9D4E-AA4E-2C887F7DB70C}"/>
              </a:ext>
            </a:extLst>
          </p:cNvPr>
          <p:cNvSpPr txBox="1">
            <a:spLocks/>
          </p:cNvSpPr>
          <p:nvPr/>
        </p:nvSpPr>
        <p:spPr>
          <a:xfrm>
            <a:off x="1941195" y="5298948"/>
            <a:ext cx="8309609" cy="1188720"/>
          </a:xfrm>
          <a:prstGeom prst="rect">
            <a:avLst/>
          </a:prstGeom>
          <a:solidFill>
            <a:schemeClr val="accent2"/>
          </a:solidFill>
          <a:ln w="31750" cap="sq">
            <a:solidFill>
              <a:schemeClr val="tx1">
                <a:lumMod val="75000"/>
                <a:lumOff val="25000"/>
              </a:schemeClr>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r>
              <a:rPr lang="en-US" dirty="0"/>
              <a:t>Remember what you want to say</a:t>
            </a:r>
          </a:p>
        </p:txBody>
      </p:sp>
      <p:sp>
        <p:nvSpPr>
          <p:cNvPr id="5" name="Slide Number Placeholder 4">
            <a:extLst>
              <a:ext uri="{FF2B5EF4-FFF2-40B4-BE49-F238E27FC236}">
                <a16:creationId xmlns:a16="http://schemas.microsoft.com/office/drawing/2014/main" id="{B29EE9C5-6DF7-3B4A-8701-E08DE4F6BF48}"/>
              </a:ext>
            </a:extLst>
          </p:cNvPr>
          <p:cNvSpPr>
            <a:spLocks noGrp="1"/>
          </p:cNvSpPr>
          <p:nvPr>
            <p:ph type="sldNum" sz="quarter" idx="12"/>
          </p:nvPr>
        </p:nvSpPr>
        <p:spPr/>
        <p:txBody>
          <a:bodyPr/>
          <a:lstStyle/>
          <a:p>
            <a:fld id="{E57BC5F2-21C7-F848-817A-124E16AEC8FE}" type="slidenum">
              <a:rPr lang="en-US" smtClean="0"/>
              <a:t>15</a:t>
            </a:fld>
            <a:endParaRPr lang="en-US"/>
          </a:p>
        </p:txBody>
      </p:sp>
    </p:spTree>
    <p:extLst>
      <p:ext uri="{BB962C8B-B14F-4D97-AF65-F5344CB8AC3E}">
        <p14:creationId xmlns:p14="http://schemas.microsoft.com/office/powerpoint/2010/main" val="40434697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23BB0-88D9-604B-BCE9-7871671BB5C0}"/>
              </a:ext>
            </a:extLst>
          </p:cNvPr>
          <p:cNvSpPr>
            <a:spLocks noGrp="1"/>
          </p:cNvSpPr>
          <p:nvPr>
            <p:ph type="title"/>
          </p:nvPr>
        </p:nvSpPr>
        <p:spPr/>
        <p:txBody>
          <a:bodyPr/>
          <a:lstStyle/>
          <a:p>
            <a:r>
              <a:rPr lang="en-US" dirty="0"/>
              <a:t>Social Media</a:t>
            </a:r>
          </a:p>
        </p:txBody>
      </p:sp>
      <p:sp>
        <p:nvSpPr>
          <p:cNvPr id="3" name="Content Placeholder 2">
            <a:extLst>
              <a:ext uri="{FF2B5EF4-FFF2-40B4-BE49-F238E27FC236}">
                <a16:creationId xmlns:a16="http://schemas.microsoft.com/office/drawing/2014/main" id="{BFF987E0-7859-1B4B-B3FD-202CCD7E56EA}"/>
              </a:ext>
            </a:extLst>
          </p:cNvPr>
          <p:cNvSpPr>
            <a:spLocks noGrp="1"/>
          </p:cNvSpPr>
          <p:nvPr>
            <p:ph idx="1"/>
          </p:nvPr>
        </p:nvSpPr>
        <p:spPr>
          <a:xfrm>
            <a:off x="1941195" y="2642515"/>
            <a:ext cx="8309609" cy="3463317"/>
          </a:xfrm>
        </p:spPr>
        <p:txBody>
          <a:bodyPr>
            <a:normAutofit/>
          </a:bodyPr>
          <a:lstStyle/>
          <a:p>
            <a:r>
              <a:rPr lang="en-US" dirty="0"/>
              <a:t>A variety of website and applications that allow for user generated content</a:t>
            </a:r>
          </a:p>
          <a:p>
            <a:r>
              <a:rPr lang="en-US" dirty="0"/>
              <a:t>You can control your message, sort of…</a:t>
            </a:r>
          </a:p>
          <a:p>
            <a:r>
              <a:rPr lang="en-US" dirty="0"/>
              <a:t>Consider why you are posting</a:t>
            </a:r>
          </a:p>
          <a:p>
            <a:r>
              <a:rPr lang="en-US" dirty="0"/>
              <a:t>Only some of digital tactics to reach audience</a:t>
            </a:r>
          </a:p>
        </p:txBody>
      </p:sp>
      <p:sp>
        <p:nvSpPr>
          <p:cNvPr id="4" name="Slide Number Placeholder 3">
            <a:extLst>
              <a:ext uri="{FF2B5EF4-FFF2-40B4-BE49-F238E27FC236}">
                <a16:creationId xmlns:a16="http://schemas.microsoft.com/office/drawing/2014/main" id="{6C8AAC8E-8032-874F-9A3D-C0224337AB07}"/>
              </a:ext>
            </a:extLst>
          </p:cNvPr>
          <p:cNvSpPr>
            <a:spLocks noGrp="1"/>
          </p:cNvSpPr>
          <p:nvPr>
            <p:ph type="sldNum" sz="quarter" idx="12"/>
          </p:nvPr>
        </p:nvSpPr>
        <p:spPr/>
        <p:txBody>
          <a:bodyPr/>
          <a:lstStyle/>
          <a:p>
            <a:fld id="{E57BC5F2-21C7-F848-817A-124E16AEC8FE}" type="slidenum">
              <a:rPr lang="en-US" smtClean="0"/>
              <a:t>16</a:t>
            </a:fld>
            <a:endParaRPr lang="en-US"/>
          </a:p>
        </p:txBody>
      </p:sp>
    </p:spTree>
    <p:extLst>
      <p:ext uri="{BB962C8B-B14F-4D97-AF65-F5344CB8AC3E}">
        <p14:creationId xmlns:p14="http://schemas.microsoft.com/office/powerpoint/2010/main" val="26523427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AE0F0-9A01-3949-9B2E-0012636BB264}"/>
              </a:ext>
            </a:extLst>
          </p:cNvPr>
          <p:cNvSpPr>
            <a:spLocks noGrp="1"/>
          </p:cNvSpPr>
          <p:nvPr>
            <p:ph type="title"/>
          </p:nvPr>
        </p:nvSpPr>
        <p:spPr/>
        <p:txBody>
          <a:bodyPr/>
          <a:lstStyle/>
          <a:p>
            <a:r>
              <a:rPr lang="en-US" dirty="0"/>
              <a:t>Evolves Over Time</a:t>
            </a:r>
          </a:p>
        </p:txBody>
      </p:sp>
      <p:sp>
        <p:nvSpPr>
          <p:cNvPr id="4" name="Slide Number Placeholder 3">
            <a:extLst>
              <a:ext uri="{FF2B5EF4-FFF2-40B4-BE49-F238E27FC236}">
                <a16:creationId xmlns:a16="http://schemas.microsoft.com/office/drawing/2014/main" id="{9662C1CE-FF12-ED46-BDC0-E0A9D6217B57}"/>
              </a:ext>
            </a:extLst>
          </p:cNvPr>
          <p:cNvSpPr>
            <a:spLocks noGrp="1"/>
          </p:cNvSpPr>
          <p:nvPr>
            <p:ph type="sldNum" sz="quarter" idx="12"/>
          </p:nvPr>
        </p:nvSpPr>
        <p:spPr/>
        <p:txBody>
          <a:bodyPr/>
          <a:lstStyle/>
          <a:p>
            <a:fld id="{E57BC5F2-21C7-F848-817A-124E16AEC8FE}" type="slidenum">
              <a:rPr lang="en-US" smtClean="0"/>
              <a:t>17</a:t>
            </a:fld>
            <a:endParaRPr lang="en-US"/>
          </a:p>
        </p:txBody>
      </p:sp>
      <p:graphicFrame>
        <p:nvGraphicFramePr>
          <p:cNvPr id="16" name="Content Placeholder 15">
            <a:extLst>
              <a:ext uri="{FF2B5EF4-FFF2-40B4-BE49-F238E27FC236}">
                <a16:creationId xmlns:a16="http://schemas.microsoft.com/office/drawing/2014/main" id="{BC944633-7AFE-424D-8FB9-2DD1B0302917}"/>
              </a:ext>
            </a:extLst>
          </p:cNvPr>
          <p:cNvGraphicFramePr>
            <a:graphicFrameLocks noGrp="1"/>
          </p:cNvGraphicFramePr>
          <p:nvPr>
            <p:ph idx="1"/>
            <p:extLst>
              <p:ext uri="{D42A27DB-BD31-4B8C-83A1-F6EECF244321}">
                <p14:modId xmlns:p14="http://schemas.microsoft.com/office/powerpoint/2010/main" val="3833995992"/>
              </p:ext>
            </p:extLst>
          </p:nvPr>
        </p:nvGraphicFramePr>
        <p:xfrm>
          <a:off x="870857" y="2427514"/>
          <a:ext cx="9888065" cy="4156166"/>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4" descr="A drawing of a face&#10;&#10;Description automatically generated">
            <a:extLst>
              <a:ext uri="{FF2B5EF4-FFF2-40B4-BE49-F238E27FC236}">
                <a16:creationId xmlns:a16="http://schemas.microsoft.com/office/drawing/2014/main" id="{8EFCA18B-4974-9349-832C-1822DBD5A94E}"/>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4773399" y="3649713"/>
            <a:ext cx="437230" cy="437230"/>
          </a:xfrm>
          <a:prstGeom prst="rect">
            <a:avLst/>
          </a:prstGeom>
        </p:spPr>
      </p:pic>
      <p:pic>
        <p:nvPicPr>
          <p:cNvPr id="8" name="Picture 7" descr="A picture containing vector graphics&#10;&#10;Description automatically generated">
            <a:extLst>
              <a:ext uri="{FF2B5EF4-FFF2-40B4-BE49-F238E27FC236}">
                <a16:creationId xmlns:a16="http://schemas.microsoft.com/office/drawing/2014/main" id="{FB3706B7-4933-2745-B193-F2CD994FD901}"/>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4084917" y="4952208"/>
            <a:ext cx="688482" cy="858308"/>
          </a:xfrm>
          <a:prstGeom prst="rect">
            <a:avLst/>
          </a:prstGeom>
        </p:spPr>
      </p:pic>
      <p:pic>
        <p:nvPicPr>
          <p:cNvPr id="11" name="Picture 10" descr="A screenshot of a cell phone&#10;&#10;Description automatically generated">
            <a:extLst>
              <a:ext uri="{FF2B5EF4-FFF2-40B4-BE49-F238E27FC236}">
                <a16:creationId xmlns:a16="http://schemas.microsoft.com/office/drawing/2014/main" id="{6EF65B8F-B1D4-B849-83B5-DBA432DE8076}"/>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6095999" y="3569588"/>
            <a:ext cx="997681" cy="373293"/>
          </a:xfrm>
          <a:prstGeom prst="rect">
            <a:avLst/>
          </a:prstGeom>
        </p:spPr>
      </p:pic>
      <p:pic>
        <p:nvPicPr>
          <p:cNvPr id="20" name="Picture 19" descr="A close up of a logo&#10;&#10;Description automatically generated">
            <a:extLst>
              <a:ext uri="{FF2B5EF4-FFF2-40B4-BE49-F238E27FC236}">
                <a16:creationId xmlns:a16="http://schemas.microsoft.com/office/drawing/2014/main" id="{0BAF6FE4-D592-964B-A7D1-F7EEDB84C6A6}"/>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4938752" y="4983976"/>
            <a:ext cx="1157247" cy="578624"/>
          </a:xfrm>
          <a:prstGeom prst="rect">
            <a:avLst/>
          </a:prstGeom>
        </p:spPr>
      </p:pic>
      <p:pic>
        <p:nvPicPr>
          <p:cNvPr id="26" name="Picture 25" descr="A picture containing tableware, plate, dishware&#10;&#10;Description automatically generated">
            <a:extLst>
              <a:ext uri="{FF2B5EF4-FFF2-40B4-BE49-F238E27FC236}">
                <a16:creationId xmlns:a16="http://schemas.microsoft.com/office/drawing/2014/main" id="{3BD5440C-7CEE-1240-A81E-C55F973EA7D5}"/>
              </a:ext>
            </a:extLst>
          </p:cNvPr>
          <p:cNvPicPr>
            <a:picLocks noChangeAspect="1"/>
          </p:cNvPicPr>
          <p:nvPr/>
        </p:nvPicPr>
        <p:blipFill>
          <a:blip r:embed="rId12">
            <a:extLst>
              <a:ext uri="{837473B0-CC2E-450A-ABE3-18F120FF3D39}">
                <a1611:picAttrSrcUrl xmlns:a1611="http://schemas.microsoft.com/office/drawing/2016/11/main" r:id="rId13"/>
              </a:ext>
            </a:extLst>
          </a:blip>
          <a:stretch>
            <a:fillRect/>
          </a:stretch>
        </p:blipFill>
        <p:spPr>
          <a:xfrm>
            <a:off x="8186958" y="3193952"/>
            <a:ext cx="1205666" cy="373293"/>
          </a:xfrm>
          <a:prstGeom prst="rect">
            <a:avLst/>
          </a:prstGeom>
        </p:spPr>
      </p:pic>
      <p:pic>
        <p:nvPicPr>
          <p:cNvPr id="27" name="Picture 26" descr="A drawing of a face&#10;&#10;Description automatically generated">
            <a:extLst>
              <a:ext uri="{FF2B5EF4-FFF2-40B4-BE49-F238E27FC236}">
                <a16:creationId xmlns:a16="http://schemas.microsoft.com/office/drawing/2014/main" id="{852F2076-C202-0244-8339-FAAABED19411}"/>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941195" y="4612494"/>
            <a:ext cx="461892" cy="461892"/>
          </a:xfrm>
          <a:prstGeom prst="rect">
            <a:avLst/>
          </a:prstGeom>
        </p:spPr>
      </p:pic>
      <p:pic>
        <p:nvPicPr>
          <p:cNvPr id="29" name="Picture 28">
            <a:extLst>
              <a:ext uri="{FF2B5EF4-FFF2-40B4-BE49-F238E27FC236}">
                <a16:creationId xmlns:a16="http://schemas.microsoft.com/office/drawing/2014/main" id="{4A4467FF-B09E-1B45-B256-E1C77E522F8F}"/>
              </a:ext>
            </a:extLst>
          </p:cNvPr>
          <p:cNvPicPr>
            <a:picLocks noChangeAspect="1"/>
          </p:cNvPicPr>
          <p:nvPr/>
        </p:nvPicPr>
        <p:blipFill>
          <a:blip r:embed="rId14">
            <a:extLst>
              <a:ext uri="{837473B0-CC2E-450A-ABE3-18F120FF3D39}">
                <a1611:picAttrSrcUrl xmlns:a1611="http://schemas.microsoft.com/office/drawing/2016/11/main" r:id="rId15"/>
              </a:ext>
            </a:extLst>
          </a:blip>
          <a:stretch>
            <a:fillRect/>
          </a:stretch>
        </p:blipFill>
        <p:spPr>
          <a:xfrm>
            <a:off x="6455229" y="5084955"/>
            <a:ext cx="778316" cy="778316"/>
          </a:xfrm>
          <a:prstGeom prst="rect">
            <a:avLst/>
          </a:prstGeom>
        </p:spPr>
      </p:pic>
      <p:pic>
        <p:nvPicPr>
          <p:cNvPr id="36" name="Picture 35" descr="A picture containing clipart&#10;&#10;Description automatically generated">
            <a:extLst>
              <a:ext uri="{FF2B5EF4-FFF2-40B4-BE49-F238E27FC236}">
                <a16:creationId xmlns:a16="http://schemas.microsoft.com/office/drawing/2014/main" id="{75EACDA8-DDBB-3248-9389-1D1A25651311}"/>
              </a:ext>
            </a:extLst>
          </p:cNvPr>
          <p:cNvPicPr>
            <a:picLocks noChangeAspect="1"/>
          </p:cNvPicPr>
          <p:nvPr/>
        </p:nvPicPr>
        <p:blipFill>
          <a:blip r:embed="rId16">
            <a:extLst>
              <a:ext uri="{837473B0-CC2E-450A-ABE3-18F120FF3D39}">
                <a1611:picAttrSrcUrl xmlns:a1611="http://schemas.microsoft.com/office/drawing/2016/11/main" r:id="rId17"/>
              </a:ext>
            </a:extLst>
          </a:blip>
          <a:stretch>
            <a:fillRect/>
          </a:stretch>
        </p:blipFill>
        <p:spPr>
          <a:xfrm>
            <a:off x="2104573" y="5463550"/>
            <a:ext cx="1262742" cy="295536"/>
          </a:xfrm>
          <a:prstGeom prst="rect">
            <a:avLst/>
          </a:prstGeom>
        </p:spPr>
      </p:pic>
      <p:pic>
        <p:nvPicPr>
          <p:cNvPr id="42" name="Picture 41" descr="A close up of a logo&#10;&#10;Description automatically generated">
            <a:extLst>
              <a:ext uri="{FF2B5EF4-FFF2-40B4-BE49-F238E27FC236}">
                <a16:creationId xmlns:a16="http://schemas.microsoft.com/office/drawing/2014/main" id="{58F54E1B-AE61-8944-8121-ADB2E3C4C8C4}"/>
              </a:ext>
            </a:extLst>
          </p:cNvPr>
          <p:cNvPicPr>
            <a:picLocks noChangeAspect="1"/>
          </p:cNvPicPr>
          <p:nvPr/>
        </p:nvPicPr>
        <p:blipFill>
          <a:blip r:embed="rId18">
            <a:extLst>
              <a:ext uri="{837473B0-CC2E-450A-ABE3-18F120FF3D39}">
                <a1611:picAttrSrcUrl xmlns:a1611="http://schemas.microsoft.com/office/drawing/2016/11/main" r:id="rId19"/>
              </a:ext>
            </a:extLst>
          </a:blip>
          <a:stretch>
            <a:fillRect/>
          </a:stretch>
        </p:blipFill>
        <p:spPr>
          <a:xfrm>
            <a:off x="7446947" y="5334001"/>
            <a:ext cx="638962" cy="638962"/>
          </a:xfrm>
          <a:prstGeom prst="rect">
            <a:avLst/>
          </a:prstGeom>
        </p:spPr>
      </p:pic>
      <p:pic>
        <p:nvPicPr>
          <p:cNvPr id="43" name="Picture 42" descr="A close up of a logo&#10;&#10;Description automatically generated">
            <a:extLst>
              <a:ext uri="{FF2B5EF4-FFF2-40B4-BE49-F238E27FC236}">
                <a16:creationId xmlns:a16="http://schemas.microsoft.com/office/drawing/2014/main" id="{115987C7-86FD-EF45-B4C8-BC9248F103D6}"/>
              </a:ext>
            </a:extLst>
          </p:cNvPr>
          <p:cNvPicPr>
            <a:picLocks noChangeAspect="1"/>
          </p:cNvPicPr>
          <p:nvPr/>
        </p:nvPicPr>
        <p:blipFill>
          <a:blip r:embed="rId18">
            <a:extLst>
              <a:ext uri="{837473B0-CC2E-450A-ABE3-18F120FF3D39}">
                <a1611:picAttrSrcUrl xmlns:a1611="http://schemas.microsoft.com/office/drawing/2016/11/main" r:id="rId19"/>
              </a:ext>
            </a:extLst>
          </a:blip>
          <a:stretch>
            <a:fillRect/>
          </a:stretch>
        </p:blipFill>
        <p:spPr>
          <a:xfrm>
            <a:off x="8520376" y="3756234"/>
            <a:ext cx="538830" cy="538830"/>
          </a:xfrm>
          <a:prstGeom prst="rect">
            <a:avLst/>
          </a:prstGeom>
        </p:spPr>
      </p:pic>
      <p:pic>
        <p:nvPicPr>
          <p:cNvPr id="45" name="Picture 44" descr="A close up of a sign&#10;&#10;Description automatically generated">
            <a:extLst>
              <a:ext uri="{FF2B5EF4-FFF2-40B4-BE49-F238E27FC236}">
                <a16:creationId xmlns:a16="http://schemas.microsoft.com/office/drawing/2014/main" id="{DC5BD17A-8BED-4B44-B282-EA98757D811C}"/>
              </a:ext>
            </a:extLst>
          </p:cNvPr>
          <p:cNvPicPr>
            <a:picLocks noChangeAspect="1"/>
          </p:cNvPicPr>
          <p:nvPr/>
        </p:nvPicPr>
        <p:blipFill>
          <a:blip r:embed="rId20">
            <a:extLst>
              <a:ext uri="{837473B0-CC2E-450A-ABE3-18F120FF3D39}">
                <a1611:picAttrSrcUrl xmlns:a1611="http://schemas.microsoft.com/office/drawing/2016/11/main" r:id="rId21"/>
              </a:ext>
            </a:extLst>
          </a:blip>
          <a:stretch>
            <a:fillRect/>
          </a:stretch>
        </p:blipFill>
        <p:spPr>
          <a:xfrm>
            <a:off x="6687866" y="3031437"/>
            <a:ext cx="405813" cy="405813"/>
          </a:xfrm>
          <a:prstGeom prst="rect">
            <a:avLst/>
          </a:prstGeom>
        </p:spPr>
      </p:pic>
      <p:pic>
        <p:nvPicPr>
          <p:cNvPr id="50" name="Picture 49">
            <a:extLst>
              <a:ext uri="{FF2B5EF4-FFF2-40B4-BE49-F238E27FC236}">
                <a16:creationId xmlns:a16="http://schemas.microsoft.com/office/drawing/2014/main" id="{12C34BF0-541E-A249-86F9-0BAD299CAC3B}"/>
              </a:ext>
            </a:extLst>
          </p:cNvPr>
          <p:cNvPicPr>
            <a:picLocks noChangeAspect="1"/>
          </p:cNvPicPr>
          <p:nvPr/>
        </p:nvPicPr>
        <p:blipFill>
          <a:blip r:embed="rId22">
            <a:extLst>
              <a:ext uri="{837473B0-CC2E-450A-ABE3-18F120FF3D39}">
                <a1611:picAttrSrcUrl xmlns:a1611="http://schemas.microsoft.com/office/drawing/2016/11/main" r:id="rId23"/>
              </a:ext>
            </a:extLst>
          </a:blip>
          <a:stretch>
            <a:fillRect/>
          </a:stretch>
        </p:blipFill>
        <p:spPr>
          <a:xfrm>
            <a:off x="7394694" y="3031437"/>
            <a:ext cx="638962" cy="383058"/>
          </a:xfrm>
          <a:prstGeom prst="rect">
            <a:avLst/>
          </a:prstGeom>
        </p:spPr>
      </p:pic>
      <p:pic>
        <p:nvPicPr>
          <p:cNvPr id="51" name="Picture 50" descr="A close up of a sign&#10;&#10;Description automatically generated">
            <a:extLst>
              <a:ext uri="{FF2B5EF4-FFF2-40B4-BE49-F238E27FC236}">
                <a16:creationId xmlns:a16="http://schemas.microsoft.com/office/drawing/2014/main" id="{561C6812-C066-AB43-9A30-04C448133997}"/>
              </a:ext>
            </a:extLst>
          </p:cNvPr>
          <p:cNvPicPr>
            <a:picLocks noChangeAspect="1"/>
          </p:cNvPicPr>
          <p:nvPr/>
        </p:nvPicPr>
        <p:blipFill>
          <a:blip r:embed="rId20">
            <a:extLst>
              <a:ext uri="{837473B0-CC2E-450A-ABE3-18F120FF3D39}">
                <a1611:picAttrSrcUrl xmlns:a1611="http://schemas.microsoft.com/office/drawing/2016/11/main" r:id="rId21"/>
              </a:ext>
            </a:extLst>
          </a:blip>
          <a:stretch>
            <a:fillRect/>
          </a:stretch>
        </p:blipFill>
        <p:spPr>
          <a:xfrm>
            <a:off x="8367145" y="5345822"/>
            <a:ext cx="548230" cy="548230"/>
          </a:xfrm>
          <a:prstGeom prst="rect">
            <a:avLst/>
          </a:prstGeom>
        </p:spPr>
      </p:pic>
    </p:spTree>
    <p:extLst>
      <p:ext uri="{BB962C8B-B14F-4D97-AF65-F5344CB8AC3E}">
        <p14:creationId xmlns:p14="http://schemas.microsoft.com/office/powerpoint/2010/main" val="330768821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4B53BE1-D2E2-4E46-987E-211A9D5002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38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8A6B3C-2EF5-534D-A84E-1BDF6F5057FE}"/>
              </a:ext>
            </a:extLst>
          </p:cNvPr>
          <p:cNvSpPr>
            <a:spLocks noGrp="1"/>
          </p:cNvSpPr>
          <p:nvPr>
            <p:ph type="title"/>
          </p:nvPr>
        </p:nvSpPr>
        <p:spPr>
          <a:xfrm>
            <a:off x="640080" y="2530227"/>
            <a:ext cx="3401568" cy="1495794"/>
          </a:xfrm>
          <a:noFill/>
          <a:ln>
            <a:solidFill>
              <a:srgbClr val="FFFFFF"/>
            </a:solidFill>
          </a:ln>
        </p:spPr>
        <p:txBody>
          <a:bodyPr vert="horz" lIns="182880" tIns="182880" rIns="182880" bIns="182880" rtlCol="0" anchor="ctr">
            <a:normAutofit/>
          </a:bodyPr>
          <a:lstStyle/>
          <a:p>
            <a:r>
              <a:rPr lang="en-US" sz="2800" dirty="0">
                <a:solidFill>
                  <a:srgbClr val="FFFFFF"/>
                </a:solidFill>
              </a:rPr>
              <a:t>Close the Loop</a:t>
            </a:r>
          </a:p>
        </p:txBody>
      </p:sp>
      <p:sp useBgFill="1">
        <p:nvSpPr>
          <p:cNvPr id="9" name="Rectangle 14">
            <a:extLst>
              <a:ext uri="{FF2B5EF4-FFF2-40B4-BE49-F238E27FC236}">
                <a16:creationId xmlns:a16="http://schemas.microsoft.com/office/drawing/2014/main" id="{FFB9713E-9F53-4A50-BDAA-CEB2A263B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3278" y="0"/>
            <a:ext cx="7438722"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AEE095B7-F411-7040-A234-3CA30CFC60B4}"/>
              </a:ext>
            </a:extLst>
          </p:cNvPr>
          <p:cNvSpPr>
            <a:spLocks noGrp="1"/>
          </p:cNvSpPr>
          <p:nvPr>
            <p:ph type="sldNum" sz="quarter" idx="12"/>
          </p:nvPr>
        </p:nvSpPr>
        <p:spPr>
          <a:xfrm>
            <a:off x="10758922" y="6217920"/>
            <a:ext cx="365760" cy="365760"/>
          </a:xfrm>
        </p:spPr>
        <p:txBody>
          <a:bodyPr vert="horz" lIns="18288" tIns="45720" rIns="18288" bIns="45720" rtlCol="0" anchor="ctr">
            <a:normAutofit/>
          </a:bodyPr>
          <a:lstStyle/>
          <a:p>
            <a:pPr>
              <a:lnSpc>
                <a:spcPct val="90000"/>
              </a:lnSpc>
              <a:spcAft>
                <a:spcPts val="600"/>
              </a:spcAft>
            </a:pPr>
            <a:fld id="{E57BC5F2-21C7-F848-817A-124E16AEC8FE}" type="slidenum">
              <a:rPr lang="en-US" smtClean="0"/>
              <a:pPr>
                <a:lnSpc>
                  <a:spcPct val="90000"/>
                </a:lnSpc>
                <a:spcAft>
                  <a:spcPts val="600"/>
                </a:spcAft>
              </a:pPr>
              <a:t>18</a:t>
            </a:fld>
            <a:endParaRPr lang="en-US"/>
          </a:p>
        </p:txBody>
      </p:sp>
      <p:graphicFrame>
        <p:nvGraphicFramePr>
          <p:cNvPr id="8" name="Text Placeholder 5">
            <a:extLst>
              <a:ext uri="{FF2B5EF4-FFF2-40B4-BE49-F238E27FC236}">
                <a16:creationId xmlns:a16="http://schemas.microsoft.com/office/drawing/2014/main" id="{E74E0216-B7DB-4276-90D9-685A7D9541A7}"/>
              </a:ext>
            </a:extLst>
          </p:cNvPr>
          <p:cNvGraphicFramePr/>
          <p:nvPr>
            <p:extLst>
              <p:ext uri="{D42A27DB-BD31-4B8C-83A1-F6EECF244321}">
                <p14:modId xmlns:p14="http://schemas.microsoft.com/office/powerpoint/2010/main" val="2222581842"/>
              </p:ext>
            </p:extLst>
          </p:nvPr>
        </p:nvGraphicFramePr>
        <p:xfrm>
          <a:off x="5397500" y="639763"/>
          <a:ext cx="6151563" cy="5276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92654571"/>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2AD1F9E-4969-244B-AFC6-3039F93A787C}"/>
              </a:ext>
            </a:extLst>
          </p:cNvPr>
          <p:cNvSpPr>
            <a:spLocks noGrp="1"/>
          </p:cNvSpPr>
          <p:nvPr>
            <p:ph type="title"/>
          </p:nvPr>
        </p:nvSpPr>
        <p:spPr/>
        <p:txBody>
          <a:bodyPr/>
          <a:lstStyle/>
          <a:p>
            <a:r>
              <a:rPr lang="en-US" dirty="0"/>
              <a:t>All together Now</a:t>
            </a:r>
          </a:p>
        </p:txBody>
      </p:sp>
      <p:graphicFrame>
        <p:nvGraphicFramePr>
          <p:cNvPr id="8" name="Content Placeholder 7">
            <a:extLst>
              <a:ext uri="{FF2B5EF4-FFF2-40B4-BE49-F238E27FC236}">
                <a16:creationId xmlns:a16="http://schemas.microsoft.com/office/drawing/2014/main" id="{1BD0E2AD-7A95-704E-B03C-E835E0FA02DF}"/>
              </a:ext>
            </a:extLst>
          </p:cNvPr>
          <p:cNvGraphicFramePr>
            <a:graphicFrameLocks noGrp="1"/>
          </p:cNvGraphicFramePr>
          <p:nvPr>
            <p:ph idx="1"/>
            <p:extLst>
              <p:ext uri="{D42A27DB-BD31-4B8C-83A1-F6EECF244321}">
                <p14:modId xmlns:p14="http://schemas.microsoft.com/office/powerpoint/2010/main" val="433700700"/>
              </p:ext>
            </p:extLst>
          </p:nvPr>
        </p:nvGraphicFramePr>
        <p:xfrm>
          <a:off x="1941512" y="2643188"/>
          <a:ext cx="8309293" cy="4088014"/>
        </p:xfrm>
        <a:graphic>
          <a:graphicData uri="http://schemas.openxmlformats.org/drawingml/2006/table">
            <a:tbl>
              <a:tblPr firstRow="1" bandRow="1">
                <a:tableStyleId>{5C22544A-7EE6-4342-B048-85BDC9FD1C3A}</a:tableStyleId>
              </a:tblPr>
              <a:tblGrid>
                <a:gridCol w="2076529">
                  <a:extLst>
                    <a:ext uri="{9D8B030D-6E8A-4147-A177-3AD203B41FA5}">
                      <a16:colId xmlns:a16="http://schemas.microsoft.com/office/drawing/2014/main" val="171927282"/>
                    </a:ext>
                  </a:extLst>
                </a:gridCol>
                <a:gridCol w="297554">
                  <a:extLst>
                    <a:ext uri="{9D8B030D-6E8A-4147-A177-3AD203B41FA5}">
                      <a16:colId xmlns:a16="http://schemas.microsoft.com/office/drawing/2014/main" val="469240113"/>
                    </a:ext>
                  </a:extLst>
                </a:gridCol>
                <a:gridCol w="1187042">
                  <a:extLst>
                    <a:ext uri="{9D8B030D-6E8A-4147-A177-3AD203B41FA5}">
                      <a16:colId xmlns:a16="http://schemas.microsoft.com/office/drawing/2014/main" val="3253213169"/>
                    </a:ext>
                  </a:extLst>
                </a:gridCol>
                <a:gridCol w="1187042">
                  <a:extLst>
                    <a:ext uri="{9D8B030D-6E8A-4147-A177-3AD203B41FA5}">
                      <a16:colId xmlns:a16="http://schemas.microsoft.com/office/drawing/2014/main" val="3271901034"/>
                    </a:ext>
                  </a:extLst>
                </a:gridCol>
                <a:gridCol w="1187042">
                  <a:extLst>
                    <a:ext uri="{9D8B030D-6E8A-4147-A177-3AD203B41FA5}">
                      <a16:colId xmlns:a16="http://schemas.microsoft.com/office/drawing/2014/main" val="109618904"/>
                    </a:ext>
                  </a:extLst>
                </a:gridCol>
                <a:gridCol w="1187042">
                  <a:extLst>
                    <a:ext uri="{9D8B030D-6E8A-4147-A177-3AD203B41FA5}">
                      <a16:colId xmlns:a16="http://schemas.microsoft.com/office/drawing/2014/main" val="3598688670"/>
                    </a:ext>
                  </a:extLst>
                </a:gridCol>
                <a:gridCol w="1187042">
                  <a:extLst>
                    <a:ext uri="{9D8B030D-6E8A-4147-A177-3AD203B41FA5}">
                      <a16:colId xmlns:a16="http://schemas.microsoft.com/office/drawing/2014/main" val="4225574550"/>
                    </a:ext>
                  </a:extLst>
                </a:gridCol>
              </a:tblGrid>
              <a:tr h="492562">
                <a:tc>
                  <a:txBody>
                    <a:bodyPr/>
                    <a:lstStyle/>
                    <a:p>
                      <a:r>
                        <a:rPr lang="en-US" dirty="0"/>
                        <a:t>Brand X</a:t>
                      </a:r>
                    </a:p>
                  </a:txBody>
                  <a:tcPr/>
                </a:tc>
                <a:tc>
                  <a:txBody>
                    <a:bodyPr/>
                    <a:lstStyle/>
                    <a:p>
                      <a:endParaRPr lang="en-US"/>
                    </a:p>
                  </a:txBody>
                  <a:tcPr/>
                </a:tc>
                <a:tc>
                  <a:txBody>
                    <a:bodyPr/>
                    <a:lstStyle/>
                    <a:p>
                      <a:r>
                        <a:rPr lang="en-US" dirty="0"/>
                        <a:t>Month 1</a:t>
                      </a:r>
                    </a:p>
                  </a:txBody>
                  <a:tcPr/>
                </a:tc>
                <a:tc>
                  <a:txBody>
                    <a:bodyPr/>
                    <a:lstStyle/>
                    <a:p>
                      <a:r>
                        <a:rPr lang="en-US" dirty="0"/>
                        <a:t>Month 2</a:t>
                      </a:r>
                    </a:p>
                  </a:txBody>
                  <a:tcPr/>
                </a:tc>
                <a:tc>
                  <a:txBody>
                    <a:bodyPr/>
                    <a:lstStyle/>
                    <a:p>
                      <a:r>
                        <a:rPr lang="en-US" dirty="0"/>
                        <a:t>Month 3</a:t>
                      </a:r>
                    </a:p>
                  </a:txBody>
                  <a:tcPr/>
                </a:tc>
                <a:tc>
                  <a:txBody>
                    <a:bodyPr/>
                    <a:lstStyle/>
                    <a:p>
                      <a:r>
                        <a:rPr lang="en-US" dirty="0"/>
                        <a:t>Month 4</a:t>
                      </a:r>
                    </a:p>
                  </a:txBody>
                  <a:tcPr/>
                </a:tc>
                <a:tc>
                  <a:txBody>
                    <a:bodyPr/>
                    <a:lstStyle/>
                    <a:p>
                      <a:r>
                        <a:rPr lang="en-US" dirty="0"/>
                        <a:t>Month 5</a:t>
                      </a:r>
                    </a:p>
                  </a:txBody>
                  <a:tcPr/>
                </a:tc>
                <a:extLst>
                  <a:ext uri="{0D108BD9-81ED-4DB2-BD59-A6C34878D82A}">
                    <a16:rowId xmlns:a16="http://schemas.microsoft.com/office/drawing/2014/main" val="1388307651"/>
                  </a:ext>
                </a:extLst>
              </a:tr>
              <a:tr h="492562">
                <a:tc>
                  <a:txBody>
                    <a:bodyPr/>
                    <a:lstStyle/>
                    <a:p>
                      <a:r>
                        <a:rPr lang="en-US" dirty="0"/>
                        <a:t>Key Message</a:t>
                      </a:r>
                    </a:p>
                  </a:txBody>
                  <a:tcPr/>
                </a:tc>
                <a:tc>
                  <a:txBody>
                    <a:bodyPr/>
                    <a:lstStyle/>
                    <a:p>
                      <a:endParaRPr lang="en-US"/>
                    </a:p>
                  </a:txBody>
                  <a:tcPr/>
                </a:tc>
                <a:tc gridSpan="3">
                  <a:txBody>
                    <a:bodyPr/>
                    <a:lstStyle/>
                    <a:p>
                      <a:pPr algn="ctr"/>
                      <a:r>
                        <a:rPr lang="en-US" dirty="0"/>
                        <a:t>Spring Cleaning </a:t>
                      </a:r>
                    </a:p>
                  </a:txBody>
                  <a:tcPr/>
                </a:tc>
                <a:tc hMerge="1">
                  <a:txBody>
                    <a:bodyPr/>
                    <a:lstStyle/>
                    <a:p>
                      <a:endParaRPr lang="en-US" dirty="0"/>
                    </a:p>
                  </a:txBody>
                  <a:tcPr/>
                </a:tc>
                <a:tc hMerge="1">
                  <a:txBody>
                    <a:bodyPr/>
                    <a:lstStyle/>
                    <a:p>
                      <a:endParaRPr lang="en-US" dirty="0"/>
                    </a:p>
                  </a:txBody>
                  <a:tcPr/>
                </a:tc>
                <a:tc gridSpan="2">
                  <a:txBody>
                    <a:bodyPr/>
                    <a:lstStyle/>
                    <a:p>
                      <a:r>
                        <a:rPr lang="en-US" dirty="0"/>
                        <a:t>Memorial Day Sale</a:t>
                      </a:r>
                    </a:p>
                  </a:txBody>
                  <a:tcPr/>
                </a:tc>
                <a:tc hMerge="1">
                  <a:txBody>
                    <a:bodyPr/>
                    <a:lstStyle/>
                    <a:p>
                      <a:endParaRPr lang="en-US" dirty="0"/>
                    </a:p>
                  </a:txBody>
                  <a:tcPr/>
                </a:tc>
                <a:extLst>
                  <a:ext uri="{0D108BD9-81ED-4DB2-BD59-A6C34878D82A}">
                    <a16:rowId xmlns:a16="http://schemas.microsoft.com/office/drawing/2014/main" val="3980203744"/>
                  </a:ext>
                </a:extLst>
              </a:tr>
              <a:tr h="492562">
                <a:tc>
                  <a:txBody>
                    <a:bodyPr/>
                    <a:lstStyle/>
                    <a:p>
                      <a:r>
                        <a:rPr lang="en-US" dirty="0"/>
                        <a:t>Website Hero</a:t>
                      </a:r>
                    </a:p>
                  </a:txBody>
                  <a:tcPr/>
                </a:tc>
                <a:tc>
                  <a:txBody>
                    <a:bodyPr/>
                    <a:lstStyle/>
                    <a:p>
                      <a:endParaRPr lang="en-US"/>
                    </a:p>
                  </a:txBody>
                  <a:tcPr/>
                </a:tc>
                <a:tc>
                  <a:txBody>
                    <a:bodyPr/>
                    <a:lstStyle/>
                    <a:p>
                      <a:pPr algn="ctr"/>
                      <a:r>
                        <a:rPr lang="en-US" dirty="0"/>
                        <a:t>Kitchen</a:t>
                      </a:r>
                    </a:p>
                  </a:txBody>
                  <a:tcPr/>
                </a:tc>
                <a:tc>
                  <a:txBody>
                    <a:bodyPr/>
                    <a:lstStyle/>
                    <a:p>
                      <a:pPr algn="ctr"/>
                      <a:r>
                        <a:rPr lang="en-US" dirty="0"/>
                        <a:t>Garage</a:t>
                      </a:r>
                    </a:p>
                  </a:txBody>
                  <a:tcPr/>
                </a:tc>
                <a:tc>
                  <a:txBody>
                    <a:bodyPr/>
                    <a:lstStyle/>
                    <a:p>
                      <a:pPr algn="ctr"/>
                      <a:r>
                        <a:rPr lang="en-US" dirty="0"/>
                        <a:t>Yard</a:t>
                      </a:r>
                    </a:p>
                  </a:txBody>
                  <a:tcPr>
                    <a:lnT w="12700" cmpd="sng">
                      <a:noFill/>
                    </a:lnT>
                  </a:tcPr>
                </a:tc>
                <a:tc>
                  <a:txBody>
                    <a:bodyPr/>
                    <a:lstStyle/>
                    <a:p>
                      <a:pPr algn="ctr"/>
                      <a:r>
                        <a:rPr lang="en-US" dirty="0"/>
                        <a:t>Sale1</a:t>
                      </a:r>
                    </a:p>
                  </a:txBody>
                  <a:tcPr/>
                </a:tc>
                <a:tc>
                  <a:txBody>
                    <a:bodyPr/>
                    <a:lstStyle/>
                    <a:p>
                      <a:pPr algn="ctr"/>
                      <a:r>
                        <a:rPr lang="en-US" dirty="0"/>
                        <a:t>Sale 2</a:t>
                      </a:r>
                    </a:p>
                  </a:txBody>
                  <a:tcPr/>
                </a:tc>
                <a:extLst>
                  <a:ext uri="{0D108BD9-81ED-4DB2-BD59-A6C34878D82A}">
                    <a16:rowId xmlns:a16="http://schemas.microsoft.com/office/drawing/2014/main" val="421528490"/>
                  </a:ext>
                </a:extLst>
              </a:tr>
              <a:tr h="492562">
                <a:tc>
                  <a:txBody>
                    <a:bodyPr/>
                    <a:lstStyle/>
                    <a:p>
                      <a:r>
                        <a:rPr lang="en-US" dirty="0"/>
                        <a:t>Retail Promo</a:t>
                      </a:r>
                    </a:p>
                  </a:txBody>
                  <a:tcPr/>
                </a:tc>
                <a:tc>
                  <a:txBody>
                    <a:bodyPr/>
                    <a:lstStyle/>
                    <a:p>
                      <a:endParaRPr lang="en-US"/>
                    </a:p>
                  </a:txBody>
                  <a:tcPr/>
                </a:tc>
                <a:tc>
                  <a:txBody>
                    <a:bodyPr/>
                    <a:lstStyle/>
                    <a:p>
                      <a:pPr algn="ctr"/>
                      <a:endParaRPr lang="en-US" dirty="0"/>
                    </a:p>
                  </a:txBody>
                  <a:tcPr/>
                </a:tc>
                <a:tc>
                  <a:txBody>
                    <a:bodyPr/>
                    <a:lstStyle/>
                    <a:p>
                      <a:pPr algn="ctr"/>
                      <a:endParaRPr lang="en-US"/>
                    </a:p>
                  </a:txBody>
                  <a:tcPr/>
                </a:tc>
                <a:tc>
                  <a:txBody>
                    <a:bodyPr/>
                    <a:lstStyle/>
                    <a:p>
                      <a:pPr algn="ctr"/>
                      <a:endParaRPr lang="en-US" dirty="0"/>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2371691621"/>
                  </a:ext>
                </a:extLst>
              </a:tr>
              <a:tr h="492562">
                <a:tc>
                  <a:txBody>
                    <a:bodyPr/>
                    <a:lstStyle/>
                    <a:p>
                      <a:r>
                        <a:rPr lang="en-US" dirty="0"/>
                        <a:t>Email</a:t>
                      </a:r>
                    </a:p>
                  </a:txBody>
                  <a:tcPr/>
                </a:tc>
                <a:tc>
                  <a:txBody>
                    <a:bodyPr/>
                    <a:lstStyle/>
                    <a:p>
                      <a:endParaRPr lang="en-US"/>
                    </a:p>
                  </a:txBody>
                  <a:tcPr/>
                </a:tc>
                <a:tc>
                  <a:txBody>
                    <a:bodyPr/>
                    <a:lstStyle/>
                    <a:p>
                      <a:pPr algn="ctr"/>
                      <a:r>
                        <a:rPr lang="en-US" dirty="0"/>
                        <a:t>Celebrate</a:t>
                      </a:r>
                    </a:p>
                  </a:txBody>
                  <a:tcPr/>
                </a:tc>
                <a:tc>
                  <a:txBody>
                    <a:bodyPr/>
                    <a:lstStyle/>
                    <a:p>
                      <a:pPr algn="ctr"/>
                      <a:r>
                        <a:rPr lang="en-US" dirty="0"/>
                        <a:t>Cleaning Hacks</a:t>
                      </a:r>
                    </a:p>
                  </a:txBody>
                  <a:tcPr/>
                </a:tc>
                <a:tc>
                  <a:txBody>
                    <a:bodyPr/>
                    <a:lstStyle/>
                    <a:p>
                      <a:pPr algn="ctr"/>
                      <a:endParaRPr lang="en-US" dirty="0"/>
                    </a:p>
                  </a:txBody>
                  <a:tcPr/>
                </a:tc>
                <a:tc>
                  <a:txBody>
                    <a:bodyPr/>
                    <a:lstStyle/>
                    <a:p>
                      <a:pPr algn="ctr"/>
                      <a:r>
                        <a:rPr lang="en-US" dirty="0"/>
                        <a:t>Backyard BBQ</a:t>
                      </a:r>
                    </a:p>
                  </a:txBody>
                  <a:tcPr/>
                </a:tc>
                <a:tc>
                  <a:txBody>
                    <a:bodyPr/>
                    <a:lstStyle/>
                    <a:p>
                      <a:pPr algn="ctr"/>
                      <a:r>
                        <a:rPr lang="en-US" dirty="0"/>
                        <a:t>Sale Last Year</a:t>
                      </a:r>
                    </a:p>
                  </a:txBody>
                  <a:tcPr/>
                </a:tc>
                <a:extLst>
                  <a:ext uri="{0D108BD9-81ED-4DB2-BD59-A6C34878D82A}">
                    <a16:rowId xmlns:a16="http://schemas.microsoft.com/office/drawing/2014/main" val="1619847144"/>
                  </a:ext>
                </a:extLst>
              </a:tr>
              <a:tr h="492562">
                <a:tc>
                  <a:txBody>
                    <a:bodyPr/>
                    <a:lstStyle/>
                    <a:p>
                      <a:r>
                        <a:rPr lang="en-US" dirty="0"/>
                        <a:t>Facebook</a:t>
                      </a:r>
                    </a:p>
                  </a:txBody>
                  <a:tcPr/>
                </a:tc>
                <a:tc>
                  <a:txBody>
                    <a:bodyPr/>
                    <a:lstStyle/>
                    <a:p>
                      <a:endParaRPr lang="en-US"/>
                    </a:p>
                  </a:txBody>
                  <a:tcPr/>
                </a:tc>
                <a:tc>
                  <a:txBody>
                    <a:bodyPr/>
                    <a:lstStyle/>
                    <a:p>
                      <a:pPr algn="ctr"/>
                      <a:r>
                        <a:rPr lang="en-US" dirty="0"/>
                        <a:t>Recipes</a:t>
                      </a:r>
                    </a:p>
                  </a:txBody>
                  <a:tcPr/>
                </a:tc>
                <a:tc>
                  <a:txBody>
                    <a:bodyPr/>
                    <a:lstStyle/>
                    <a:p>
                      <a:pPr algn="ctr"/>
                      <a:r>
                        <a:rPr lang="en-US" dirty="0"/>
                        <a:t>Decorate</a:t>
                      </a:r>
                    </a:p>
                  </a:txBody>
                  <a:tcPr/>
                </a:tc>
                <a:tc>
                  <a:txBody>
                    <a:bodyPr/>
                    <a:lstStyle/>
                    <a:p>
                      <a:pPr algn="ctr"/>
                      <a:endParaRPr lang="en-US"/>
                    </a:p>
                  </a:txBody>
                  <a:tcPr/>
                </a:tc>
                <a:tc>
                  <a:txBody>
                    <a:bodyPr/>
                    <a:lstStyle/>
                    <a:p>
                      <a:pPr algn="ctr"/>
                      <a:endParaRPr lang="en-US"/>
                    </a:p>
                  </a:txBody>
                  <a:tcPr/>
                </a:tc>
                <a:tc>
                  <a:txBody>
                    <a:bodyPr/>
                    <a:lstStyle/>
                    <a:p>
                      <a:pPr algn="ctr"/>
                      <a:endParaRPr lang="en-US" dirty="0"/>
                    </a:p>
                  </a:txBody>
                  <a:tcPr/>
                </a:tc>
                <a:extLst>
                  <a:ext uri="{0D108BD9-81ED-4DB2-BD59-A6C34878D82A}">
                    <a16:rowId xmlns:a16="http://schemas.microsoft.com/office/drawing/2014/main" val="2597854908"/>
                  </a:ext>
                </a:extLst>
              </a:tr>
              <a:tr h="492562">
                <a:tc>
                  <a:txBody>
                    <a:bodyPr/>
                    <a:lstStyle/>
                    <a:p>
                      <a:r>
                        <a:rPr lang="en-US" dirty="0"/>
                        <a:t>Instagram</a:t>
                      </a:r>
                    </a:p>
                  </a:txBody>
                  <a:tcPr/>
                </a:tc>
                <a:tc>
                  <a:txBody>
                    <a:bodyPr/>
                    <a:lstStyle/>
                    <a:p>
                      <a:endParaRPr lang="en-US"/>
                    </a:p>
                  </a:txBody>
                  <a:tcPr/>
                </a:tc>
                <a:tc>
                  <a:txBody>
                    <a:bodyPr/>
                    <a:lstStyle/>
                    <a:p>
                      <a:pPr algn="ctr"/>
                      <a:r>
                        <a:rPr lang="en-US" dirty="0"/>
                        <a:t>Recipes</a:t>
                      </a:r>
                    </a:p>
                  </a:txBody>
                  <a:tcPr/>
                </a:tc>
                <a:tc>
                  <a:txBody>
                    <a:bodyPr/>
                    <a:lstStyle/>
                    <a:p>
                      <a:pPr algn="ctr"/>
                      <a:endParaRPr lang="en-US" dirty="0"/>
                    </a:p>
                  </a:txBody>
                  <a:tcPr/>
                </a:tc>
                <a:tc>
                  <a:txBody>
                    <a:bodyPr/>
                    <a:lstStyle/>
                    <a:p>
                      <a:pPr algn="ctr"/>
                      <a:endParaRPr lang="en-US"/>
                    </a:p>
                  </a:txBody>
                  <a:tcPr/>
                </a:tc>
                <a:tc>
                  <a:txBody>
                    <a:bodyPr/>
                    <a:lstStyle/>
                    <a:p>
                      <a:pPr algn="ctr"/>
                      <a:endParaRPr lang="en-US"/>
                    </a:p>
                  </a:txBody>
                  <a:tcPr/>
                </a:tc>
                <a:tc>
                  <a:txBody>
                    <a:bodyPr/>
                    <a:lstStyle/>
                    <a:p>
                      <a:pPr algn="ctr"/>
                      <a:endParaRPr lang="en-US" dirty="0"/>
                    </a:p>
                  </a:txBody>
                  <a:tcPr/>
                </a:tc>
                <a:extLst>
                  <a:ext uri="{0D108BD9-81ED-4DB2-BD59-A6C34878D82A}">
                    <a16:rowId xmlns:a16="http://schemas.microsoft.com/office/drawing/2014/main" val="1070044897"/>
                  </a:ext>
                </a:extLst>
              </a:tr>
              <a:tr h="492562">
                <a:tc>
                  <a:txBody>
                    <a:bodyPr/>
                    <a:lstStyle/>
                    <a:p>
                      <a:r>
                        <a:rPr lang="en-US" dirty="0"/>
                        <a:t>Events</a:t>
                      </a:r>
                    </a:p>
                  </a:txBody>
                  <a:tcPr/>
                </a:tc>
                <a:tc>
                  <a:txBody>
                    <a:bodyPr/>
                    <a:lstStyle/>
                    <a:p>
                      <a:endParaRPr lang="en-US"/>
                    </a:p>
                  </a:txBody>
                  <a:tcPr/>
                </a:tc>
                <a:tc>
                  <a:txBody>
                    <a:bodyPr/>
                    <a:lstStyle/>
                    <a:p>
                      <a:pPr algn="ctr"/>
                      <a:endParaRPr lang="en-US" dirty="0"/>
                    </a:p>
                  </a:txBody>
                  <a:tcPr/>
                </a:tc>
                <a:tc>
                  <a:txBody>
                    <a:bodyPr/>
                    <a:lstStyle/>
                    <a:p>
                      <a:pPr algn="ctr"/>
                      <a:endParaRPr lang="en-US" dirty="0"/>
                    </a:p>
                  </a:txBody>
                  <a:tcPr/>
                </a:tc>
                <a:tc>
                  <a:txBody>
                    <a:bodyPr/>
                    <a:lstStyle/>
                    <a:p>
                      <a:pPr algn="ctr"/>
                      <a:endParaRPr lang="en-US"/>
                    </a:p>
                  </a:txBody>
                  <a:tcPr/>
                </a:tc>
                <a:tc>
                  <a:txBody>
                    <a:bodyPr/>
                    <a:lstStyle/>
                    <a:p>
                      <a:pPr algn="ctr"/>
                      <a:r>
                        <a:rPr lang="en-US" dirty="0"/>
                        <a:t>Tailgate</a:t>
                      </a:r>
                    </a:p>
                  </a:txBody>
                  <a:tcPr/>
                </a:tc>
                <a:tc>
                  <a:txBody>
                    <a:bodyPr/>
                    <a:lstStyle/>
                    <a:p>
                      <a:pPr algn="ctr"/>
                      <a:endParaRPr lang="en-US" dirty="0"/>
                    </a:p>
                  </a:txBody>
                  <a:tcPr/>
                </a:tc>
                <a:extLst>
                  <a:ext uri="{0D108BD9-81ED-4DB2-BD59-A6C34878D82A}">
                    <a16:rowId xmlns:a16="http://schemas.microsoft.com/office/drawing/2014/main" val="2248072506"/>
                  </a:ext>
                </a:extLst>
              </a:tr>
            </a:tbl>
          </a:graphicData>
        </a:graphic>
      </p:graphicFrame>
      <p:sp>
        <p:nvSpPr>
          <p:cNvPr id="5" name="Slide Number Placeholder 4">
            <a:extLst>
              <a:ext uri="{FF2B5EF4-FFF2-40B4-BE49-F238E27FC236}">
                <a16:creationId xmlns:a16="http://schemas.microsoft.com/office/drawing/2014/main" id="{D56D4E32-8D4A-1E4A-B155-98AF4369408B}"/>
              </a:ext>
            </a:extLst>
          </p:cNvPr>
          <p:cNvSpPr>
            <a:spLocks noGrp="1"/>
          </p:cNvSpPr>
          <p:nvPr>
            <p:ph type="sldNum" sz="quarter" idx="12"/>
          </p:nvPr>
        </p:nvSpPr>
        <p:spPr/>
        <p:txBody>
          <a:bodyPr/>
          <a:lstStyle/>
          <a:p>
            <a:fld id="{E57BC5F2-21C7-F848-817A-124E16AEC8FE}" type="slidenum">
              <a:rPr lang="en-US" smtClean="0"/>
              <a:t>19</a:t>
            </a:fld>
            <a:endParaRPr lang="en-US"/>
          </a:p>
        </p:txBody>
      </p:sp>
    </p:spTree>
    <p:extLst>
      <p:ext uri="{BB962C8B-B14F-4D97-AF65-F5344CB8AC3E}">
        <p14:creationId xmlns:p14="http://schemas.microsoft.com/office/powerpoint/2010/main" val="9526008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D6AD3-B460-9643-A3BF-68C74C973B68}"/>
              </a:ext>
            </a:extLst>
          </p:cNvPr>
          <p:cNvSpPr>
            <a:spLocks noGrp="1"/>
          </p:cNvSpPr>
          <p:nvPr>
            <p:ph type="title"/>
          </p:nvPr>
        </p:nvSpPr>
        <p:spPr/>
        <p:txBody>
          <a:bodyPr/>
          <a:lstStyle/>
          <a:p>
            <a:r>
              <a:rPr lang="en-US" dirty="0"/>
              <a:t>“Strategic” What is it?</a:t>
            </a:r>
          </a:p>
        </p:txBody>
      </p:sp>
      <p:sp>
        <p:nvSpPr>
          <p:cNvPr id="3" name="Content Placeholder 2">
            <a:extLst>
              <a:ext uri="{FF2B5EF4-FFF2-40B4-BE49-F238E27FC236}">
                <a16:creationId xmlns:a16="http://schemas.microsoft.com/office/drawing/2014/main" id="{6D53DA95-50D4-324B-879F-C08A696D3598}"/>
              </a:ext>
            </a:extLst>
          </p:cNvPr>
          <p:cNvSpPr>
            <a:spLocks noGrp="1"/>
          </p:cNvSpPr>
          <p:nvPr>
            <p:ph idx="1"/>
          </p:nvPr>
        </p:nvSpPr>
        <p:spPr>
          <a:xfrm>
            <a:off x="3192272" y="2621280"/>
            <a:ext cx="5807456" cy="3131603"/>
          </a:xfrm>
          <a:solidFill>
            <a:schemeClr val="tx2">
              <a:lumMod val="60000"/>
              <a:lumOff val="40000"/>
            </a:schemeClr>
          </a:solidFill>
          <a:ln w="0" cap="sq">
            <a:solidFill>
              <a:schemeClr val="accent1"/>
            </a:solidFill>
          </a:ln>
          <a:effectLst>
            <a:outerShdw blurRad="76200" dir="13500000" sy="23000" kx="1200000" algn="br" rotWithShape="0">
              <a:prstClr val="black">
                <a:alpha val="20000"/>
              </a:prstClr>
            </a:outerShdw>
          </a:effectLst>
          <a:scene3d>
            <a:camera prst="orthographicFront">
              <a:rot lat="0" lon="0" rev="0"/>
            </a:camera>
            <a:lightRig rig="threePt" dir="t"/>
          </a:scene3d>
          <a:sp3d extrusionH="50800" prstMaterial="dkEdge"/>
        </p:spPr>
        <p:txBody>
          <a:bodyPr>
            <a:normAutofit fontScale="55000" lnSpcReduction="20000"/>
          </a:bodyPr>
          <a:lstStyle/>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sz="4000" dirty="0"/>
              <a:t>LAUREN ZASLANSKY CONNER </a:t>
            </a:r>
          </a:p>
          <a:p>
            <a:pPr marL="0" indent="0" algn="ctr">
              <a:buNone/>
            </a:pPr>
            <a:r>
              <a:rPr lang="en-US" sz="3600" dirty="0"/>
              <a:t>MARKETING – BRAND - STRATEGIC MARKETING</a:t>
            </a:r>
          </a:p>
          <a:p>
            <a:pPr marL="0" indent="0">
              <a:buNone/>
            </a:pPr>
            <a:endParaRPr lang="en-US" dirty="0"/>
          </a:p>
          <a:p>
            <a:pPr marL="0" indent="0" algn="r">
              <a:buNone/>
            </a:pPr>
            <a:r>
              <a:rPr lang="en-US" dirty="0">
                <a:solidFill>
                  <a:schemeClr val="accent2"/>
                </a:solidFill>
                <a:hlinkClick r:id="rId2">
                  <a:extLst>
                    <a:ext uri="{A12FA001-AC4F-418D-AE19-62706E023703}">
                      <ahyp:hlinkClr xmlns:ahyp="http://schemas.microsoft.com/office/drawing/2018/hyperlinkcolor" val="tx"/>
                    </a:ext>
                  </a:extLst>
                </a:hlinkClick>
              </a:rPr>
              <a:t>LaurenZConner@gmail.com</a:t>
            </a:r>
            <a:endParaRPr lang="en-US" dirty="0">
              <a:solidFill>
                <a:schemeClr val="accent2"/>
              </a:solidFill>
            </a:endParaRPr>
          </a:p>
          <a:p>
            <a:pPr marL="0" indent="0" algn="r">
              <a:buNone/>
            </a:pPr>
            <a:r>
              <a:rPr lang="en-US" dirty="0"/>
              <a:t>323-422-1386</a:t>
            </a:r>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C3113FDB-ABBE-4345-AF9E-2687FE9E7539}"/>
              </a:ext>
            </a:extLst>
          </p:cNvPr>
          <p:cNvSpPr>
            <a:spLocks noGrp="1"/>
          </p:cNvSpPr>
          <p:nvPr>
            <p:ph type="sldNum" sz="quarter" idx="12"/>
          </p:nvPr>
        </p:nvSpPr>
        <p:spPr/>
        <p:txBody>
          <a:bodyPr/>
          <a:lstStyle/>
          <a:p>
            <a:fld id="{E57BC5F2-21C7-F848-817A-124E16AEC8FE}" type="slidenum">
              <a:rPr lang="en-US" smtClean="0"/>
              <a:t>2</a:t>
            </a:fld>
            <a:endParaRPr lang="en-US"/>
          </a:p>
        </p:txBody>
      </p:sp>
      <p:sp>
        <p:nvSpPr>
          <p:cNvPr id="5" name="TextBox 4">
            <a:extLst>
              <a:ext uri="{FF2B5EF4-FFF2-40B4-BE49-F238E27FC236}">
                <a16:creationId xmlns:a16="http://schemas.microsoft.com/office/drawing/2014/main" id="{8161136B-7888-7440-B0EE-710A5FE50017}"/>
              </a:ext>
            </a:extLst>
          </p:cNvPr>
          <p:cNvSpPr txBox="1"/>
          <p:nvPr/>
        </p:nvSpPr>
        <p:spPr>
          <a:xfrm>
            <a:off x="3192272" y="3971637"/>
            <a:ext cx="5716597" cy="430887"/>
          </a:xfrm>
          <a:prstGeom prst="rect">
            <a:avLst/>
          </a:prstGeom>
          <a:noFill/>
        </p:spPr>
        <p:txBody>
          <a:bodyPr wrap="square" rtlCol="0">
            <a:spAutoFit/>
          </a:bodyPr>
          <a:lstStyle/>
          <a:p>
            <a:pPr algn="ctr"/>
            <a:r>
              <a:rPr lang="en-US" sz="2200" dirty="0"/>
              <a:t>THOUGHTFUL</a:t>
            </a:r>
          </a:p>
        </p:txBody>
      </p:sp>
    </p:spTree>
    <p:extLst>
      <p:ext uri="{BB962C8B-B14F-4D97-AF65-F5344CB8AC3E}">
        <p14:creationId xmlns:p14="http://schemas.microsoft.com/office/powerpoint/2010/main" val="3307777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100"/>
                                        <p:tgtEl>
                                          <p:spTgt spid="3">
                                            <p:txEl>
                                              <p:pRg st="4" end="4"/>
                                            </p:txEl>
                                          </p:spTgt>
                                        </p:tgtEl>
                                      </p:cBhvr>
                                    </p:animEffect>
                                    <p:set>
                                      <p:cBhvr>
                                        <p:cTn id="7" dur="1" fill="hold">
                                          <p:stCondLst>
                                            <p:cond delay="99"/>
                                          </p:stCondLst>
                                        </p:cTn>
                                        <p:tgtEl>
                                          <p:spTgt spid="3">
                                            <p:txEl>
                                              <p:pRg st="4" end="4"/>
                                            </p:txEl>
                                          </p:spTgt>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0E50167-70E2-0841-81D2-DCE0AD941A97}"/>
              </a:ext>
            </a:extLst>
          </p:cNvPr>
          <p:cNvSpPr>
            <a:spLocks noGrp="1"/>
          </p:cNvSpPr>
          <p:nvPr>
            <p:ph type="title"/>
          </p:nvPr>
        </p:nvSpPr>
        <p:spPr/>
        <p:txBody>
          <a:bodyPr/>
          <a:lstStyle/>
          <a:p>
            <a:r>
              <a:rPr lang="en-US" dirty="0"/>
              <a:t>To Sell or Not to Sell (Direct)</a:t>
            </a:r>
          </a:p>
        </p:txBody>
      </p:sp>
      <p:sp>
        <p:nvSpPr>
          <p:cNvPr id="6" name="Text Placeholder 5">
            <a:extLst>
              <a:ext uri="{FF2B5EF4-FFF2-40B4-BE49-F238E27FC236}">
                <a16:creationId xmlns:a16="http://schemas.microsoft.com/office/drawing/2014/main" id="{748D8A1F-7ACA-C448-8BF5-CBF4DD6BD11D}"/>
              </a:ext>
            </a:extLst>
          </p:cNvPr>
          <p:cNvSpPr>
            <a:spLocks noGrp="1"/>
          </p:cNvSpPr>
          <p:nvPr>
            <p:ph type="body" idx="1"/>
          </p:nvPr>
        </p:nvSpPr>
        <p:spPr/>
        <p:txBody>
          <a:bodyPr/>
          <a:lstStyle/>
          <a:p>
            <a:r>
              <a:rPr lang="en-US" dirty="0"/>
              <a:t>Direct to Customer (DTC) eCommerce vs. Retail</a:t>
            </a:r>
          </a:p>
        </p:txBody>
      </p:sp>
      <p:sp>
        <p:nvSpPr>
          <p:cNvPr id="4" name="Slide Number Placeholder 3">
            <a:extLst>
              <a:ext uri="{FF2B5EF4-FFF2-40B4-BE49-F238E27FC236}">
                <a16:creationId xmlns:a16="http://schemas.microsoft.com/office/drawing/2014/main" id="{97323BAD-3457-1C4F-818C-241F863A08CF}"/>
              </a:ext>
            </a:extLst>
          </p:cNvPr>
          <p:cNvSpPr>
            <a:spLocks noGrp="1"/>
          </p:cNvSpPr>
          <p:nvPr>
            <p:ph type="sldNum" sz="quarter" idx="12"/>
          </p:nvPr>
        </p:nvSpPr>
        <p:spPr/>
        <p:txBody>
          <a:bodyPr/>
          <a:lstStyle/>
          <a:p>
            <a:fld id="{E57BC5F2-21C7-F848-817A-124E16AEC8FE}" type="slidenum">
              <a:rPr lang="en-US" smtClean="0"/>
              <a:t>20</a:t>
            </a:fld>
            <a:endParaRPr lang="en-US"/>
          </a:p>
        </p:txBody>
      </p:sp>
    </p:spTree>
    <p:extLst>
      <p:ext uri="{BB962C8B-B14F-4D97-AF65-F5344CB8AC3E}">
        <p14:creationId xmlns:p14="http://schemas.microsoft.com/office/powerpoint/2010/main" val="14105055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9745A30-83D6-0340-91E1-91FF24B1CE1A}"/>
              </a:ext>
            </a:extLst>
          </p:cNvPr>
          <p:cNvSpPr>
            <a:spLocks noGrp="1"/>
          </p:cNvSpPr>
          <p:nvPr>
            <p:ph type="body" idx="1"/>
          </p:nvPr>
        </p:nvSpPr>
        <p:spPr/>
        <p:txBody>
          <a:bodyPr/>
          <a:lstStyle/>
          <a:p>
            <a:r>
              <a:rPr lang="en-US" dirty="0"/>
              <a:t>Own Website</a:t>
            </a:r>
          </a:p>
        </p:txBody>
      </p:sp>
      <p:sp>
        <p:nvSpPr>
          <p:cNvPr id="11" name="Text Placeholder 10">
            <a:extLst>
              <a:ext uri="{FF2B5EF4-FFF2-40B4-BE49-F238E27FC236}">
                <a16:creationId xmlns:a16="http://schemas.microsoft.com/office/drawing/2014/main" id="{C411F9ED-4E87-E541-AB0B-F7EA91BB11E4}"/>
              </a:ext>
            </a:extLst>
          </p:cNvPr>
          <p:cNvSpPr>
            <a:spLocks noGrp="1"/>
          </p:cNvSpPr>
          <p:nvPr>
            <p:ph type="body" sz="quarter" idx="13"/>
          </p:nvPr>
        </p:nvSpPr>
        <p:spPr/>
        <p:txBody>
          <a:bodyPr/>
          <a:lstStyle/>
          <a:p>
            <a:r>
              <a:rPr lang="en-US" dirty="0"/>
              <a:t>Retailers</a:t>
            </a:r>
          </a:p>
        </p:txBody>
      </p:sp>
      <p:sp>
        <p:nvSpPr>
          <p:cNvPr id="5" name="Slide Number Placeholder 4">
            <a:extLst>
              <a:ext uri="{FF2B5EF4-FFF2-40B4-BE49-F238E27FC236}">
                <a16:creationId xmlns:a16="http://schemas.microsoft.com/office/drawing/2014/main" id="{BD9260D0-FA25-E042-8D93-240243AAB8A9}"/>
              </a:ext>
            </a:extLst>
          </p:cNvPr>
          <p:cNvSpPr>
            <a:spLocks noGrp="1"/>
          </p:cNvSpPr>
          <p:nvPr>
            <p:ph type="sldNum" sz="quarter" idx="12"/>
          </p:nvPr>
        </p:nvSpPr>
        <p:spPr/>
        <p:txBody>
          <a:bodyPr/>
          <a:lstStyle/>
          <a:p>
            <a:fld id="{E57BC5F2-21C7-F848-817A-124E16AEC8FE}" type="slidenum">
              <a:rPr lang="en-US" smtClean="0"/>
              <a:t>21</a:t>
            </a:fld>
            <a:endParaRPr lang="en-US"/>
          </a:p>
        </p:txBody>
      </p:sp>
      <p:sp>
        <p:nvSpPr>
          <p:cNvPr id="6" name="Title 5">
            <a:extLst>
              <a:ext uri="{FF2B5EF4-FFF2-40B4-BE49-F238E27FC236}">
                <a16:creationId xmlns:a16="http://schemas.microsoft.com/office/drawing/2014/main" id="{02CF5AA3-797B-8448-8011-9250A6BC6161}"/>
              </a:ext>
            </a:extLst>
          </p:cNvPr>
          <p:cNvSpPr>
            <a:spLocks noGrp="1"/>
          </p:cNvSpPr>
          <p:nvPr>
            <p:ph type="title"/>
          </p:nvPr>
        </p:nvSpPr>
        <p:spPr/>
        <p:txBody>
          <a:bodyPr/>
          <a:lstStyle/>
          <a:p>
            <a:r>
              <a:rPr lang="en-US" dirty="0"/>
              <a:t>Where to Sell</a:t>
            </a:r>
          </a:p>
        </p:txBody>
      </p:sp>
      <p:grpSp>
        <p:nvGrpSpPr>
          <p:cNvPr id="12" name="Group 11">
            <a:extLst>
              <a:ext uri="{FF2B5EF4-FFF2-40B4-BE49-F238E27FC236}">
                <a16:creationId xmlns:a16="http://schemas.microsoft.com/office/drawing/2014/main" id="{CB744D9D-2294-B74A-8D7F-F1730F74B999}"/>
              </a:ext>
            </a:extLst>
          </p:cNvPr>
          <p:cNvGrpSpPr/>
          <p:nvPr/>
        </p:nvGrpSpPr>
        <p:grpSpPr>
          <a:xfrm>
            <a:off x="1581912" y="3082413"/>
            <a:ext cx="4058169" cy="3318387"/>
            <a:chOff x="1581912" y="3082413"/>
            <a:chExt cx="4058169" cy="3318387"/>
          </a:xfrm>
        </p:grpSpPr>
        <p:pic>
          <p:nvPicPr>
            <p:cNvPr id="13" name="Picture 12" descr="A large green field&#10;&#10;Description automatically generated">
              <a:extLst>
                <a:ext uri="{FF2B5EF4-FFF2-40B4-BE49-F238E27FC236}">
                  <a16:creationId xmlns:a16="http://schemas.microsoft.com/office/drawing/2014/main" id="{C5DB469F-C5B2-E84C-AF4A-746775C00593}"/>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r="65641" b="30205"/>
            <a:stretch/>
          </p:blipFill>
          <p:spPr>
            <a:xfrm>
              <a:off x="1581912" y="3082413"/>
              <a:ext cx="4058169" cy="3318387"/>
            </a:xfrm>
            <a:prstGeom prst="rect">
              <a:avLst/>
            </a:prstGeom>
          </p:spPr>
        </p:pic>
        <p:pic>
          <p:nvPicPr>
            <p:cNvPr id="14" name="Picture 13" descr="A large room&#10;&#10;Description automatically generated">
              <a:extLst>
                <a:ext uri="{FF2B5EF4-FFF2-40B4-BE49-F238E27FC236}">
                  <a16:creationId xmlns:a16="http://schemas.microsoft.com/office/drawing/2014/main" id="{55785274-71D4-A746-A9D1-4EB6AE6BABD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792" b="81424" l="9766" r="61979">
                          <a14:foregroundMark x1="35026" y1="22917" x2="35026" y2="22917"/>
                          <a14:foregroundMark x1="33984" y1="19792" x2="31641" y2="84722"/>
                          <a14:foregroundMark x1="31641" y1="84722" x2="20313" y2="86632"/>
                          <a14:foregroundMark x1="20313" y1="86632" x2="11068" y2="77778"/>
                          <a14:foregroundMark x1="11068" y1="77778" x2="9766" y2="63021"/>
                          <a14:foregroundMark x1="9766" y1="63021" x2="21224" y2="60243"/>
                          <a14:foregroundMark x1="21224" y1="60243" x2="28255" y2="49306"/>
                          <a14:foregroundMark x1="28255" y1="49306" x2="26432" y2="31424"/>
                          <a14:foregroundMark x1="26432" y1="31424" x2="34245" y2="21007"/>
                          <a14:foregroundMark x1="34245" y1="21007" x2="39714" y2="23785"/>
                          <a14:foregroundMark x1="10677" y1="80729" x2="21094" y2="85590"/>
                          <a14:foregroundMark x1="21094" y1="85590" x2="32031" y2="86111"/>
                          <a14:foregroundMark x1="32031" y1="86111" x2="44010" y2="84549"/>
                          <a14:foregroundMark x1="44010" y1="84549" x2="63021" y2="69618"/>
                          <a14:foregroundMark x1="63021" y1="69618" x2="61979" y2="40625"/>
                          <a14:foregroundMark x1="61979" y1="40625" x2="43099" y2="25174"/>
                          <a14:foregroundMark x1="43099" y1="25174" x2="37760" y2="23438"/>
                          <a14:foregroundMark x1="39714" y1="34028" x2="58073" y2="40799"/>
                          <a14:foregroundMark x1="37370" y1="79861" x2="37370" y2="61979"/>
                          <a14:foregroundMark x1="44010" y1="67361" x2="57031" y2="66840"/>
                          <a14:foregroundMark x1="57031" y1="66840" x2="46615" y2="61979"/>
                          <a14:foregroundMark x1="46615" y1="61979" x2="45703" y2="61979"/>
                          <a14:foregroundMark x1="48047" y1="57986" x2="48177" y2="41667"/>
                          <a14:foregroundMark x1="48177" y1="41667" x2="49349" y2="64236"/>
                          <a14:foregroundMark x1="46354" y1="39410" x2="45313" y2="53993"/>
                          <a14:foregroundMark x1="45313" y1="53993" x2="41016" y2="61111"/>
                          <a14:foregroundMark x1="55990" y1="42535" x2="55729" y2="57465"/>
                          <a14:foregroundMark x1="55729" y1="57465" x2="50391" y2="44618"/>
                          <a14:foregroundMark x1="50391" y1="44618" x2="54036" y2="42014"/>
                        </a14:backgroundRemoval>
                      </a14:imgEffect>
                    </a14:imgLayer>
                  </a14:imgProps>
                </a:ext>
              </a:extLst>
            </a:blip>
            <a:srcRect l="8280" t="12156" r="33624" b="10819"/>
            <a:stretch/>
          </p:blipFill>
          <p:spPr>
            <a:xfrm>
              <a:off x="2384993" y="3668645"/>
              <a:ext cx="2570465" cy="2556013"/>
            </a:xfrm>
            <a:prstGeom prst="rect">
              <a:avLst/>
            </a:prstGeom>
          </p:spPr>
        </p:pic>
      </p:grpSp>
      <p:pic>
        <p:nvPicPr>
          <p:cNvPr id="15" name="Picture 14" descr="A picture containing indoor, wall, ceiling, kitchen&#10;&#10;Description automatically generated">
            <a:extLst>
              <a:ext uri="{FF2B5EF4-FFF2-40B4-BE49-F238E27FC236}">
                <a16:creationId xmlns:a16="http://schemas.microsoft.com/office/drawing/2014/main" id="{505BEFE7-72BC-1B4D-886F-09F071FB041D}"/>
              </a:ext>
            </a:extLst>
          </p:cNvPr>
          <p:cNvPicPr>
            <a:picLocks noChangeAspect="1"/>
          </p:cNvPicPr>
          <p:nvPr/>
        </p:nvPicPr>
        <p:blipFill rotWithShape="1">
          <a:blip r:embed="rId6"/>
          <a:srcRect r="18444"/>
          <a:stretch/>
        </p:blipFill>
        <p:spPr>
          <a:xfrm>
            <a:off x="6551920" y="3082413"/>
            <a:ext cx="4056642" cy="3318387"/>
          </a:xfrm>
          <a:prstGeom prst="rect">
            <a:avLst/>
          </a:prstGeom>
        </p:spPr>
      </p:pic>
    </p:spTree>
    <p:extLst>
      <p:ext uri="{BB962C8B-B14F-4D97-AF65-F5344CB8AC3E}">
        <p14:creationId xmlns:p14="http://schemas.microsoft.com/office/powerpoint/2010/main" val="742468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9745A30-83D6-0340-91E1-91FF24B1CE1A}"/>
              </a:ext>
            </a:extLst>
          </p:cNvPr>
          <p:cNvSpPr>
            <a:spLocks noGrp="1"/>
          </p:cNvSpPr>
          <p:nvPr>
            <p:ph type="body" idx="1"/>
          </p:nvPr>
        </p:nvSpPr>
        <p:spPr/>
        <p:txBody>
          <a:bodyPr/>
          <a:lstStyle/>
          <a:p>
            <a:r>
              <a:rPr lang="en-US" dirty="0"/>
              <a:t>Own Website</a:t>
            </a:r>
          </a:p>
        </p:txBody>
      </p:sp>
      <p:sp>
        <p:nvSpPr>
          <p:cNvPr id="9" name="Content Placeholder 8">
            <a:extLst>
              <a:ext uri="{FF2B5EF4-FFF2-40B4-BE49-F238E27FC236}">
                <a16:creationId xmlns:a16="http://schemas.microsoft.com/office/drawing/2014/main" id="{C4B2D371-F79B-C049-81B0-D08C77EBFC1B}"/>
              </a:ext>
            </a:extLst>
          </p:cNvPr>
          <p:cNvSpPr>
            <a:spLocks noGrp="1"/>
          </p:cNvSpPr>
          <p:nvPr>
            <p:ph sz="half" idx="2"/>
          </p:nvPr>
        </p:nvSpPr>
        <p:spPr/>
        <p:txBody>
          <a:bodyPr>
            <a:normAutofit/>
          </a:bodyPr>
          <a:lstStyle/>
          <a:p>
            <a:r>
              <a:rPr lang="en-US" sz="3200" dirty="0"/>
              <a:t>Higher Margin</a:t>
            </a:r>
          </a:p>
          <a:p>
            <a:r>
              <a:rPr lang="en-US" sz="3200" dirty="0"/>
              <a:t>Captivated audience</a:t>
            </a:r>
          </a:p>
          <a:p>
            <a:r>
              <a:rPr lang="en-US" sz="3200" dirty="0"/>
              <a:t>Own communication</a:t>
            </a:r>
          </a:p>
          <a:p>
            <a:r>
              <a:rPr lang="en-US" sz="3200" dirty="0"/>
              <a:t>Need to draw traffic</a:t>
            </a:r>
          </a:p>
        </p:txBody>
      </p:sp>
      <p:sp>
        <p:nvSpPr>
          <p:cNvPr id="10" name="Content Placeholder 9">
            <a:extLst>
              <a:ext uri="{FF2B5EF4-FFF2-40B4-BE49-F238E27FC236}">
                <a16:creationId xmlns:a16="http://schemas.microsoft.com/office/drawing/2014/main" id="{1E4818B2-5B8E-1E44-8651-FADBEACB073E}"/>
              </a:ext>
            </a:extLst>
          </p:cNvPr>
          <p:cNvSpPr>
            <a:spLocks noGrp="1"/>
          </p:cNvSpPr>
          <p:nvPr>
            <p:ph sz="quarter" idx="4"/>
          </p:nvPr>
        </p:nvSpPr>
        <p:spPr/>
        <p:txBody>
          <a:bodyPr>
            <a:normAutofit/>
          </a:bodyPr>
          <a:lstStyle/>
          <a:p>
            <a:r>
              <a:rPr lang="en-US" sz="3200" dirty="0"/>
              <a:t>Pay commission</a:t>
            </a:r>
          </a:p>
          <a:p>
            <a:r>
              <a:rPr lang="en-US" sz="3200" dirty="0"/>
              <a:t>Browsing audience</a:t>
            </a:r>
          </a:p>
          <a:p>
            <a:r>
              <a:rPr lang="en-US" sz="3200" dirty="0"/>
              <a:t>Competitors</a:t>
            </a:r>
          </a:p>
          <a:p>
            <a:r>
              <a:rPr lang="en-US" sz="3200" dirty="0"/>
              <a:t>More eyeballs</a:t>
            </a:r>
          </a:p>
          <a:p>
            <a:endParaRPr lang="en-US" sz="3200" dirty="0"/>
          </a:p>
          <a:p>
            <a:endParaRPr lang="en-US" sz="3200" dirty="0"/>
          </a:p>
        </p:txBody>
      </p:sp>
      <p:sp>
        <p:nvSpPr>
          <p:cNvPr id="11" name="Text Placeholder 10">
            <a:extLst>
              <a:ext uri="{FF2B5EF4-FFF2-40B4-BE49-F238E27FC236}">
                <a16:creationId xmlns:a16="http://schemas.microsoft.com/office/drawing/2014/main" id="{C411F9ED-4E87-E541-AB0B-F7EA91BB11E4}"/>
              </a:ext>
            </a:extLst>
          </p:cNvPr>
          <p:cNvSpPr>
            <a:spLocks noGrp="1"/>
          </p:cNvSpPr>
          <p:nvPr>
            <p:ph type="body" sz="quarter" idx="13"/>
          </p:nvPr>
        </p:nvSpPr>
        <p:spPr/>
        <p:txBody>
          <a:bodyPr/>
          <a:lstStyle/>
          <a:p>
            <a:r>
              <a:rPr lang="en-US" dirty="0"/>
              <a:t>Retailers</a:t>
            </a:r>
          </a:p>
        </p:txBody>
      </p:sp>
      <p:sp>
        <p:nvSpPr>
          <p:cNvPr id="5" name="Slide Number Placeholder 4">
            <a:extLst>
              <a:ext uri="{FF2B5EF4-FFF2-40B4-BE49-F238E27FC236}">
                <a16:creationId xmlns:a16="http://schemas.microsoft.com/office/drawing/2014/main" id="{BD9260D0-FA25-E042-8D93-240243AAB8A9}"/>
              </a:ext>
            </a:extLst>
          </p:cNvPr>
          <p:cNvSpPr>
            <a:spLocks noGrp="1"/>
          </p:cNvSpPr>
          <p:nvPr>
            <p:ph type="sldNum" sz="quarter" idx="12"/>
          </p:nvPr>
        </p:nvSpPr>
        <p:spPr/>
        <p:txBody>
          <a:bodyPr/>
          <a:lstStyle/>
          <a:p>
            <a:fld id="{E57BC5F2-21C7-F848-817A-124E16AEC8FE}" type="slidenum">
              <a:rPr lang="en-US" smtClean="0"/>
              <a:t>22</a:t>
            </a:fld>
            <a:endParaRPr lang="en-US"/>
          </a:p>
        </p:txBody>
      </p:sp>
      <p:sp>
        <p:nvSpPr>
          <p:cNvPr id="6" name="Title 5">
            <a:extLst>
              <a:ext uri="{FF2B5EF4-FFF2-40B4-BE49-F238E27FC236}">
                <a16:creationId xmlns:a16="http://schemas.microsoft.com/office/drawing/2014/main" id="{02CF5AA3-797B-8448-8011-9250A6BC6161}"/>
              </a:ext>
            </a:extLst>
          </p:cNvPr>
          <p:cNvSpPr>
            <a:spLocks noGrp="1"/>
          </p:cNvSpPr>
          <p:nvPr>
            <p:ph type="title"/>
          </p:nvPr>
        </p:nvSpPr>
        <p:spPr/>
        <p:txBody>
          <a:bodyPr/>
          <a:lstStyle/>
          <a:p>
            <a:r>
              <a:rPr lang="en-US" dirty="0"/>
              <a:t>Where to Sell</a:t>
            </a:r>
          </a:p>
        </p:txBody>
      </p:sp>
    </p:spTree>
    <p:extLst>
      <p:ext uri="{BB962C8B-B14F-4D97-AF65-F5344CB8AC3E}">
        <p14:creationId xmlns:p14="http://schemas.microsoft.com/office/powerpoint/2010/main" val="11910334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B1DEE-27EF-8A42-BF18-D6BBAF5E8172}"/>
              </a:ext>
            </a:extLst>
          </p:cNvPr>
          <p:cNvSpPr>
            <a:spLocks noGrp="1"/>
          </p:cNvSpPr>
          <p:nvPr>
            <p:ph type="title"/>
          </p:nvPr>
        </p:nvSpPr>
        <p:spPr/>
        <p:txBody>
          <a:bodyPr/>
          <a:lstStyle/>
          <a:p>
            <a:r>
              <a:rPr lang="en-US" dirty="0"/>
              <a:t>Many Ways to Sell a Cat</a:t>
            </a:r>
          </a:p>
        </p:txBody>
      </p:sp>
      <p:sp>
        <p:nvSpPr>
          <p:cNvPr id="4" name="Slide Number Placeholder 3">
            <a:extLst>
              <a:ext uri="{FF2B5EF4-FFF2-40B4-BE49-F238E27FC236}">
                <a16:creationId xmlns:a16="http://schemas.microsoft.com/office/drawing/2014/main" id="{06F4241C-2447-CD46-9A78-88B0B673A389}"/>
              </a:ext>
            </a:extLst>
          </p:cNvPr>
          <p:cNvSpPr>
            <a:spLocks noGrp="1"/>
          </p:cNvSpPr>
          <p:nvPr>
            <p:ph type="sldNum" sz="quarter" idx="12"/>
          </p:nvPr>
        </p:nvSpPr>
        <p:spPr/>
        <p:txBody>
          <a:bodyPr/>
          <a:lstStyle/>
          <a:p>
            <a:fld id="{E57BC5F2-21C7-F848-817A-124E16AEC8FE}" type="slidenum">
              <a:rPr lang="en-US" smtClean="0"/>
              <a:t>23</a:t>
            </a:fld>
            <a:endParaRPr lang="en-US"/>
          </a:p>
        </p:txBody>
      </p:sp>
      <p:graphicFrame>
        <p:nvGraphicFramePr>
          <p:cNvPr id="5" name="Table 4">
            <a:extLst>
              <a:ext uri="{FF2B5EF4-FFF2-40B4-BE49-F238E27FC236}">
                <a16:creationId xmlns:a16="http://schemas.microsoft.com/office/drawing/2014/main" id="{E7E852CB-0FE5-9741-B5C7-CD3B89FB976B}"/>
              </a:ext>
            </a:extLst>
          </p:cNvPr>
          <p:cNvGraphicFramePr>
            <a:graphicFrameLocks noGrp="1"/>
          </p:cNvGraphicFramePr>
          <p:nvPr>
            <p:extLst>
              <p:ext uri="{D42A27DB-BD31-4B8C-83A1-F6EECF244321}">
                <p14:modId xmlns:p14="http://schemas.microsoft.com/office/powerpoint/2010/main" val="1939267166"/>
              </p:ext>
            </p:extLst>
          </p:nvPr>
        </p:nvGraphicFramePr>
        <p:xfrm>
          <a:off x="1941195" y="2446637"/>
          <a:ext cx="8309608" cy="4269630"/>
        </p:xfrm>
        <a:graphic>
          <a:graphicData uri="http://schemas.openxmlformats.org/drawingml/2006/table">
            <a:tbl>
              <a:tblPr firstRow="1" bandRow="1">
                <a:tableStyleId>{5C22544A-7EE6-4342-B048-85BDC9FD1C3A}</a:tableStyleId>
              </a:tblPr>
              <a:tblGrid>
                <a:gridCol w="2077402">
                  <a:extLst>
                    <a:ext uri="{9D8B030D-6E8A-4147-A177-3AD203B41FA5}">
                      <a16:colId xmlns:a16="http://schemas.microsoft.com/office/drawing/2014/main" val="4127474508"/>
                    </a:ext>
                  </a:extLst>
                </a:gridCol>
                <a:gridCol w="2077402">
                  <a:extLst>
                    <a:ext uri="{9D8B030D-6E8A-4147-A177-3AD203B41FA5}">
                      <a16:colId xmlns:a16="http://schemas.microsoft.com/office/drawing/2014/main" val="2778501158"/>
                    </a:ext>
                  </a:extLst>
                </a:gridCol>
                <a:gridCol w="2077402">
                  <a:extLst>
                    <a:ext uri="{9D8B030D-6E8A-4147-A177-3AD203B41FA5}">
                      <a16:colId xmlns:a16="http://schemas.microsoft.com/office/drawing/2014/main" val="3073123869"/>
                    </a:ext>
                  </a:extLst>
                </a:gridCol>
                <a:gridCol w="2077402">
                  <a:extLst>
                    <a:ext uri="{9D8B030D-6E8A-4147-A177-3AD203B41FA5}">
                      <a16:colId xmlns:a16="http://schemas.microsoft.com/office/drawing/2014/main" val="752284276"/>
                    </a:ext>
                  </a:extLst>
                </a:gridCol>
              </a:tblGrid>
              <a:tr h="689334">
                <a:tc>
                  <a:txBody>
                    <a:bodyPr/>
                    <a:lstStyle/>
                    <a:p>
                      <a:r>
                        <a:rPr lang="en-US" sz="2400" dirty="0"/>
                        <a:t>Channel</a:t>
                      </a:r>
                    </a:p>
                  </a:txBody>
                  <a:tcPr/>
                </a:tc>
                <a:tc>
                  <a:txBody>
                    <a:bodyPr/>
                    <a:lstStyle/>
                    <a:p>
                      <a:r>
                        <a:rPr lang="en-US" sz="2400" dirty="0"/>
                        <a:t>Who sets price</a:t>
                      </a:r>
                    </a:p>
                  </a:txBody>
                  <a:tcPr/>
                </a:tc>
                <a:tc>
                  <a:txBody>
                    <a:bodyPr/>
                    <a:lstStyle/>
                    <a:p>
                      <a:r>
                        <a:rPr lang="en-US" sz="2400" dirty="0"/>
                        <a:t>Who fulfills</a:t>
                      </a:r>
                    </a:p>
                  </a:txBody>
                  <a:tcPr/>
                </a:tc>
                <a:tc>
                  <a:txBody>
                    <a:bodyPr/>
                    <a:lstStyle/>
                    <a:p>
                      <a:r>
                        <a:rPr lang="en-US" sz="2400" dirty="0"/>
                        <a:t>Seller of Record</a:t>
                      </a:r>
                    </a:p>
                  </a:txBody>
                  <a:tcPr/>
                </a:tc>
                <a:extLst>
                  <a:ext uri="{0D108BD9-81ED-4DB2-BD59-A6C34878D82A}">
                    <a16:rowId xmlns:a16="http://schemas.microsoft.com/office/drawing/2014/main" val="2072834763"/>
                  </a:ext>
                </a:extLst>
              </a:tr>
              <a:tr h="689334">
                <a:tc>
                  <a:txBody>
                    <a:bodyPr/>
                    <a:lstStyle/>
                    <a:p>
                      <a:r>
                        <a:rPr lang="en-US" sz="2000" dirty="0"/>
                        <a:t>Sell Direct</a:t>
                      </a:r>
                    </a:p>
                  </a:txBody>
                  <a:tcPr/>
                </a:tc>
                <a:tc>
                  <a:txBody>
                    <a:bodyPr/>
                    <a:lstStyle/>
                    <a:p>
                      <a:r>
                        <a:rPr lang="en-US" sz="2000" dirty="0"/>
                        <a:t>Manufacturer</a:t>
                      </a:r>
                    </a:p>
                  </a:txBody>
                  <a:tcPr/>
                </a:tc>
                <a:tc>
                  <a:txBody>
                    <a:bodyPr/>
                    <a:lstStyle/>
                    <a:p>
                      <a:r>
                        <a:rPr lang="en-US" sz="2000" dirty="0"/>
                        <a:t>Manufacturer</a:t>
                      </a:r>
                    </a:p>
                  </a:txBody>
                  <a:tcPr/>
                </a:tc>
                <a:tc>
                  <a:txBody>
                    <a:bodyPr/>
                    <a:lstStyle/>
                    <a:p>
                      <a:r>
                        <a:rPr lang="en-US" sz="2000" dirty="0"/>
                        <a:t>Manufacturer</a:t>
                      </a:r>
                    </a:p>
                  </a:txBody>
                  <a:tcPr/>
                </a:tc>
                <a:extLst>
                  <a:ext uri="{0D108BD9-81ED-4DB2-BD59-A6C34878D82A}">
                    <a16:rowId xmlns:a16="http://schemas.microsoft.com/office/drawing/2014/main" val="3218841913"/>
                  </a:ext>
                </a:extLst>
              </a:tr>
              <a:tr h="689334">
                <a:tc>
                  <a:txBody>
                    <a:bodyPr/>
                    <a:lstStyle/>
                    <a:p>
                      <a:r>
                        <a:rPr lang="en-US" sz="2000" dirty="0"/>
                        <a:t>Fulfill by Amazon</a:t>
                      </a:r>
                    </a:p>
                  </a:txBody>
                  <a:tcPr/>
                </a:tc>
                <a:tc>
                  <a:txBody>
                    <a:bodyPr/>
                    <a:lstStyle/>
                    <a:p>
                      <a:r>
                        <a:rPr lang="en-US" sz="2000" dirty="0"/>
                        <a:t>Manufacturer</a:t>
                      </a:r>
                    </a:p>
                  </a:txBody>
                  <a:tcPr/>
                </a:tc>
                <a:tc>
                  <a:txBody>
                    <a:bodyPr/>
                    <a:lstStyle/>
                    <a:p>
                      <a:r>
                        <a:rPr lang="en-US" sz="2000" dirty="0"/>
                        <a:t>Amazon</a:t>
                      </a:r>
                    </a:p>
                  </a:txBody>
                  <a:tcPr/>
                </a:tc>
                <a:tc>
                  <a:txBody>
                    <a:bodyPr/>
                    <a:lstStyle/>
                    <a:p>
                      <a:r>
                        <a:rPr lang="en-US" sz="2000" dirty="0"/>
                        <a:t>Manufacturer</a:t>
                      </a:r>
                    </a:p>
                  </a:txBody>
                  <a:tcPr/>
                </a:tc>
                <a:extLst>
                  <a:ext uri="{0D108BD9-81ED-4DB2-BD59-A6C34878D82A}">
                    <a16:rowId xmlns:a16="http://schemas.microsoft.com/office/drawing/2014/main" val="1820313585"/>
                  </a:ext>
                </a:extLst>
              </a:tr>
              <a:tr h="689334">
                <a:tc>
                  <a:txBody>
                    <a:bodyPr/>
                    <a:lstStyle/>
                    <a:p>
                      <a:r>
                        <a:rPr lang="en-US" sz="2000" dirty="0"/>
                        <a:t>3</a:t>
                      </a:r>
                      <a:r>
                        <a:rPr lang="en-US" sz="2000" baseline="30000" dirty="0"/>
                        <a:t>rd</a:t>
                      </a:r>
                      <a:r>
                        <a:rPr lang="en-US" sz="2000" dirty="0"/>
                        <a:t> Party Seller</a:t>
                      </a:r>
                    </a:p>
                  </a:txBody>
                  <a:tcPr/>
                </a:tc>
                <a:tc>
                  <a:txBody>
                    <a:bodyPr/>
                    <a:lstStyle/>
                    <a:p>
                      <a:r>
                        <a:rPr lang="en-US" sz="2000" dirty="0"/>
                        <a:t>3</a:t>
                      </a:r>
                      <a:r>
                        <a:rPr lang="en-US" sz="2000" baseline="30000" dirty="0"/>
                        <a:t>rd</a:t>
                      </a:r>
                      <a:r>
                        <a:rPr lang="en-US" sz="2000" dirty="0"/>
                        <a:t> Party</a:t>
                      </a:r>
                    </a:p>
                  </a:txBody>
                  <a:tcPr/>
                </a:tc>
                <a:tc>
                  <a:txBody>
                    <a:bodyPr/>
                    <a:lstStyle/>
                    <a:p>
                      <a:r>
                        <a:rPr lang="en-US" sz="2000" dirty="0"/>
                        <a:t>3</a:t>
                      </a:r>
                      <a:r>
                        <a:rPr lang="en-US" sz="2000" baseline="30000" dirty="0"/>
                        <a:t>rd</a:t>
                      </a:r>
                      <a:r>
                        <a:rPr lang="en-US" sz="2000" dirty="0"/>
                        <a:t> Party</a:t>
                      </a:r>
                    </a:p>
                  </a:txBody>
                  <a:tcPr/>
                </a:tc>
                <a:tc>
                  <a:txBody>
                    <a:bodyPr/>
                    <a:lstStyle/>
                    <a:p>
                      <a:r>
                        <a:rPr lang="en-US" sz="2000" dirty="0"/>
                        <a:t>3</a:t>
                      </a:r>
                      <a:r>
                        <a:rPr lang="en-US" sz="2000" baseline="30000" dirty="0"/>
                        <a:t>rd</a:t>
                      </a:r>
                      <a:r>
                        <a:rPr lang="en-US" sz="2000" dirty="0"/>
                        <a:t> Party</a:t>
                      </a:r>
                    </a:p>
                  </a:txBody>
                  <a:tcPr/>
                </a:tc>
                <a:extLst>
                  <a:ext uri="{0D108BD9-81ED-4DB2-BD59-A6C34878D82A}">
                    <a16:rowId xmlns:a16="http://schemas.microsoft.com/office/drawing/2014/main" val="1982238959"/>
                  </a:ext>
                </a:extLst>
              </a:tr>
              <a:tr h="689334">
                <a:tc>
                  <a:txBody>
                    <a:bodyPr/>
                    <a:lstStyle/>
                    <a:p>
                      <a:r>
                        <a:rPr lang="en-US" sz="2000" dirty="0"/>
                        <a:t>Drop Ship</a:t>
                      </a:r>
                    </a:p>
                  </a:txBody>
                  <a:tcPr/>
                </a:tc>
                <a:tc>
                  <a:txBody>
                    <a:bodyPr/>
                    <a:lstStyle/>
                    <a:p>
                      <a:r>
                        <a:rPr lang="en-US" sz="2000" dirty="0"/>
                        <a:t>Amazon</a:t>
                      </a:r>
                    </a:p>
                  </a:txBody>
                  <a:tcPr/>
                </a:tc>
                <a:tc>
                  <a:txBody>
                    <a:bodyPr/>
                    <a:lstStyle/>
                    <a:p>
                      <a:r>
                        <a:rPr lang="en-US" sz="2000" dirty="0"/>
                        <a:t>Manufacturer</a:t>
                      </a:r>
                    </a:p>
                  </a:txBody>
                  <a:tcPr/>
                </a:tc>
                <a:tc>
                  <a:txBody>
                    <a:bodyPr/>
                    <a:lstStyle/>
                    <a:p>
                      <a:r>
                        <a:rPr lang="en-US" sz="2000" dirty="0"/>
                        <a:t>Amazon</a:t>
                      </a:r>
                    </a:p>
                  </a:txBody>
                  <a:tcPr/>
                </a:tc>
                <a:extLst>
                  <a:ext uri="{0D108BD9-81ED-4DB2-BD59-A6C34878D82A}">
                    <a16:rowId xmlns:a16="http://schemas.microsoft.com/office/drawing/2014/main" val="1375250162"/>
                  </a:ext>
                </a:extLst>
              </a:tr>
              <a:tr h="689334">
                <a:tc>
                  <a:txBody>
                    <a:bodyPr/>
                    <a:lstStyle/>
                    <a:p>
                      <a:r>
                        <a:rPr lang="en-US" sz="2000" dirty="0"/>
                        <a:t>Sell to Amazon</a:t>
                      </a:r>
                    </a:p>
                  </a:txBody>
                  <a:tcPr/>
                </a:tc>
                <a:tc>
                  <a:txBody>
                    <a:bodyPr/>
                    <a:lstStyle/>
                    <a:p>
                      <a:r>
                        <a:rPr lang="en-US" sz="2000" dirty="0"/>
                        <a:t>Amazon</a:t>
                      </a:r>
                    </a:p>
                  </a:txBody>
                  <a:tcPr/>
                </a:tc>
                <a:tc>
                  <a:txBody>
                    <a:bodyPr/>
                    <a:lstStyle/>
                    <a:p>
                      <a:r>
                        <a:rPr lang="en-US" sz="2000" dirty="0"/>
                        <a:t>Amazon</a:t>
                      </a:r>
                    </a:p>
                  </a:txBody>
                  <a:tcPr/>
                </a:tc>
                <a:tc>
                  <a:txBody>
                    <a:bodyPr/>
                    <a:lstStyle/>
                    <a:p>
                      <a:r>
                        <a:rPr lang="en-US" sz="2000" dirty="0"/>
                        <a:t>Amazon</a:t>
                      </a:r>
                    </a:p>
                  </a:txBody>
                  <a:tcPr/>
                </a:tc>
                <a:extLst>
                  <a:ext uri="{0D108BD9-81ED-4DB2-BD59-A6C34878D82A}">
                    <a16:rowId xmlns:a16="http://schemas.microsoft.com/office/drawing/2014/main" val="3234648646"/>
                  </a:ext>
                </a:extLst>
              </a:tr>
            </a:tbl>
          </a:graphicData>
        </a:graphic>
      </p:graphicFrame>
      <p:pic>
        <p:nvPicPr>
          <p:cNvPr id="6" name="Picture 5">
            <a:extLst>
              <a:ext uri="{FF2B5EF4-FFF2-40B4-BE49-F238E27FC236}">
                <a16:creationId xmlns:a16="http://schemas.microsoft.com/office/drawing/2014/main" id="{E090B00F-2348-104D-88BD-D6DAB3B60914}"/>
              </a:ext>
            </a:extLst>
          </p:cNvPr>
          <p:cNvPicPr>
            <a:picLocks noChangeAspect="1"/>
          </p:cNvPicPr>
          <p:nvPr/>
        </p:nvPicPr>
        <p:blipFill>
          <a:blip r:embed="rId3"/>
          <a:stretch>
            <a:fillRect/>
          </a:stretch>
        </p:blipFill>
        <p:spPr>
          <a:xfrm>
            <a:off x="10019931" y="2633816"/>
            <a:ext cx="2114945" cy="3437491"/>
          </a:xfrm>
          <a:prstGeom prst="rect">
            <a:avLst/>
          </a:prstGeom>
        </p:spPr>
      </p:pic>
      <mc:AlternateContent xmlns:mc="http://schemas.openxmlformats.org/markup-compatibility/2006">
        <mc:Choice xmlns:p14="http://schemas.microsoft.com/office/powerpoint/2010/main" Requires="p14">
          <p:contentPart p14:bwMode="auto" r:id="rId4">
            <p14:nvContentPartPr>
              <p14:cNvPr id="10" name="Ink 9">
                <a:extLst>
                  <a:ext uri="{FF2B5EF4-FFF2-40B4-BE49-F238E27FC236}">
                    <a16:creationId xmlns:a16="http://schemas.microsoft.com/office/drawing/2014/main" id="{444F9746-FD1E-B94F-AF11-C198E6EAC687}"/>
                  </a:ext>
                </a:extLst>
              </p14:cNvPr>
              <p14:cNvContentPartPr/>
              <p14:nvPr/>
            </p14:nvContentPartPr>
            <p14:xfrm>
              <a:off x="10369339" y="5389807"/>
              <a:ext cx="1647000" cy="180360"/>
            </p14:xfrm>
          </p:contentPart>
        </mc:Choice>
        <mc:Fallback>
          <p:pic>
            <p:nvPicPr>
              <p:cNvPr id="10" name="Ink 9">
                <a:extLst>
                  <a:ext uri="{FF2B5EF4-FFF2-40B4-BE49-F238E27FC236}">
                    <a16:creationId xmlns:a16="http://schemas.microsoft.com/office/drawing/2014/main" id="{444F9746-FD1E-B94F-AF11-C198E6EAC687}"/>
                  </a:ext>
                </a:extLst>
              </p:cNvPr>
              <p:cNvPicPr/>
              <p:nvPr/>
            </p:nvPicPr>
            <p:blipFill>
              <a:blip r:embed="rId5"/>
              <a:stretch>
                <a:fillRect/>
              </a:stretch>
            </p:blipFill>
            <p:spPr>
              <a:xfrm>
                <a:off x="10351339" y="5372167"/>
                <a:ext cx="1682640" cy="216000"/>
              </a:xfrm>
              <a:prstGeom prst="rect">
                <a:avLst/>
              </a:prstGeom>
            </p:spPr>
          </p:pic>
        </mc:Fallback>
      </mc:AlternateContent>
    </p:spTree>
    <p:extLst>
      <p:ext uri="{BB962C8B-B14F-4D97-AF65-F5344CB8AC3E}">
        <p14:creationId xmlns:p14="http://schemas.microsoft.com/office/powerpoint/2010/main" val="480980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CF6CC-3EC0-9940-AE12-40B84A18B76D}"/>
              </a:ext>
            </a:extLst>
          </p:cNvPr>
          <p:cNvSpPr>
            <a:spLocks noGrp="1"/>
          </p:cNvSpPr>
          <p:nvPr>
            <p:ph type="title"/>
          </p:nvPr>
        </p:nvSpPr>
        <p:spPr/>
        <p:txBody>
          <a:bodyPr/>
          <a:lstStyle/>
          <a:p>
            <a:r>
              <a:rPr lang="en-US" dirty="0"/>
              <a:t>Optimize your Digital shelf Presence</a:t>
            </a:r>
          </a:p>
        </p:txBody>
      </p:sp>
      <p:sp>
        <p:nvSpPr>
          <p:cNvPr id="3" name="Content Placeholder 2">
            <a:extLst>
              <a:ext uri="{FF2B5EF4-FFF2-40B4-BE49-F238E27FC236}">
                <a16:creationId xmlns:a16="http://schemas.microsoft.com/office/drawing/2014/main" id="{D88B5853-E1E7-B840-90A3-C0C6DC90E57A}"/>
              </a:ext>
            </a:extLst>
          </p:cNvPr>
          <p:cNvSpPr>
            <a:spLocks noGrp="1"/>
          </p:cNvSpPr>
          <p:nvPr>
            <p:ph idx="1"/>
          </p:nvPr>
        </p:nvSpPr>
        <p:spPr/>
        <p:txBody>
          <a:bodyPr/>
          <a:lstStyle/>
          <a:p>
            <a:r>
              <a:rPr lang="en-US" dirty="0"/>
              <a:t>Pictures</a:t>
            </a:r>
          </a:p>
          <a:p>
            <a:r>
              <a:rPr lang="en-US" dirty="0"/>
              <a:t>Words</a:t>
            </a:r>
          </a:p>
          <a:p>
            <a:r>
              <a:rPr lang="en-US" dirty="0"/>
              <a:t>Videos</a:t>
            </a:r>
          </a:p>
          <a:p>
            <a:r>
              <a:rPr lang="en-US" dirty="0"/>
              <a:t>Reviews</a:t>
            </a:r>
          </a:p>
          <a:p>
            <a:r>
              <a:rPr lang="en-US" dirty="0"/>
              <a:t>$$ Marketing</a:t>
            </a:r>
          </a:p>
        </p:txBody>
      </p:sp>
      <p:sp>
        <p:nvSpPr>
          <p:cNvPr id="4" name="Slide Number Placeholder 3">
            <a:extLst>
              <a:ext uri="{FF2B5EF4-FFF2-40B4-BE49-F238E27FC236}">
                <a16:creationId xmlns:a16="http://schemas.microsoft.com/office/drawing/2014/main" id="{229D5C72-AF59-E149-BE7F-301EDB43A75C}"/>
              </a:ext>
            </a:extLst>
          </p:cNvPr>
          <p:cNvSpPr>
            <a:spLocks noGrp="1"/>
          </p:cNvSpPr>
          <p:nvPr>
            <p:ph type="sldNum" sz="quarter" idx="12"/>
          </p:nvPr>
        </p:nvSpPr>
        <p:spPr/>
        <p:txBody>
          <a:bodyPr/>
          <a:lstStyle/>
          <a:p>
            <a:fld id="{E57BC5F2-21C7-F848-817A-124E16AEC8FE}" type="slidenum">
              <a:rPr lang="en-US" smtClean="0"/>
              <a:t>24</a:t>
            </a:fld>
            <a:endParaRPr lang="en-US"/>
          </a:p>
        </p:txBody>
      </p:sp>
      <p:pic>
        <p:nvPicPr>
          <p:cNvPr id="6" name="Picture 5" descr="A picture containing animal, mammal&#10;&#10;Description automatically generated">
            <a:extLst>
              <a:ext uri="{FF2B5EF4-FFF2-40B4-BE49-F238E27FC236}">
                <a16:creationId xmlns:a16="http://schemas.microsoft.com/office/drawing/2014/main" id="{CD5E8414-4372-0745-A04D-CD9B3AED5DD7}"/>
              </a:ext>
            </a:extLst>
          </p:cNvPr>
          <p:cNvPicPr>
            <a:picLocks noChangeAspect="1"/>
          </p:cNvPicPr>
          <p:nvPr/>
        </p:nvPicPr>
        <p:blipFill>
          <a:blip r:embed="rId3"/>
          <a:stretch>
            <a:fillRect/>
          </a:stretch>
        </p:blipFill>
        <p:spPr>
          <a:xfrm>
            <a:off x="4768357" y="2273937"/>
            <a:ext cx="5482447" cy="4584063"/>
          </a:xfrm>
          <a:prstGeom prst="rect">
            <a:avLst/>
          </a:prstGeom>
        </p:spPr>
      </p:pic>
    </p:spTree>
    <p:extLst>
      <p:ext uri="{BB962C8B-B14F-4D97-AF65-F5344CB8AC3E}">
        <p14:creationId xmlns:p14="http://schemas.microsoft.com/office/powerpoint/2010/main" val="11231384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22A378-06AA-BC41-A338-5816DEBDF2D3}"/>
              </a:ext>
            </a:extLst>
          </p:cNvPr>
          <p:cNvSpPr>
            <a:spLocks noGrp="1"/>
          </p:cNvSpPr>
          <p:nvPr>
            <p:ph type="title"/>
          </p:nvPr>
        </p:nvSpPr>
        <p:spPr/>
        <p:txBody>
          <a:bodyPr/>
          <a:lstStyle/>
          <a:p>
            <a:r>
              <a:rPr lang="en-US" dirty="0"/>
              <a:t>Don’t Fear the Math</a:t>
            </a:r>
          </a:p>
        </p:txBody>
      </p:sp>
      <p:sp>
        <p:nvSpPr>
          <p:cNvPr id="5" name="Text Placeholder 4">
            <a:extLst>
              <a:ext uri="{FF2B5EF4-FFF2-40B4-BE49-F238E27FC236}">
                <a16:creationId xmlns:a16="http://schemas.microsoft.com/office/drawing/2014/main" id="{BF212877-2C6F-E449-A230-5278582866C6}"/>
              </a:ext>
            </a:extLst>
          </p:cNvPr>
          <p:cNvSpPr>
            <a:spLocks noGrp="1"/>
          </p:cNvSpPr>
          <p:nvPr>
            <p:ph type="body" idx="1"/>
          </p:nvPr>
        </p:nvSpPr>
        <p:spPr/>
        <p:txBody>
          <a:bodyPr/>
          <a:lstStyle/>
          <a:p>
            <a:r>
              <a:rPr lang="en-US" dirty="0"/>
              <a:t>Key Performance Indicators</a:t>
            </a:r>
          </a:p>
        </p:txBody>
      </p:sp>
      <p:sp>
        <p:nvSpPr>
          <p:cNvPr id="6" name="Slide Number Placeholder 5">
            <a:extLst>
              <a:ext uri="{FF2B5EF4-FFF2-40B4-BE49-F238E27FC236}">
                <a16:creationId xmlns:a16="http://schemas.microsoft.com/office/drawing/2014/main" id="{9A6444B3-E888-8A46-9A56-F33D26339E56}"/>
              </a:ext>
            </a:extLst>
          </p:cNvPr>
          <p:cNvSpPr>
            <a:spLocks noGrp="1"/>
          </p:cNvSpPr>
          <p:nvPr>
            <p:ph type="sldNum" sz="quarter" idx="12"/>
          </p:nvPr>
        </p:nvSpPr>
        <p:spPr/>
        <p:txBody>
          <a:bodyPr/>
          <a:lstStyle/>
          <a:p>
            <a:fld id="{E57BC5F2-21C7-F848-817A-124E16AEC8FE}" type="slidenum">
              <a:rPr lang="en-US" smtClean="0"/>
              <a:t>25</a:t>
            </a:fld>
            <a:endParaRPr lang="en-US"/>
          </a:p>
        </p:txBody>
      </p:sp>
    </p:spTree>
    <p:extLst>
      <p:ext uri="{BB962C8B-B14F-4D97-AF65-F5344CB8AC3E}">
        <p14:creationId xmlns:p14="http://schemas.microsoft.com/office/powerpoint/2010/main" val="32120085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9562C4-C097-AD40-8282-BA2FC4E169BE}"/>
              </a:ext>
            </a:extLst>
          </p:cNvPr>
          <p:cNvSpPr>
            <a:spLocks noGrp="1"/>
          </p:cNvSpPr>
          <p:nvPr>
            <p:ph type="sldNum" sz="quarter" idx="12"/>
          </p:nvPr>
        </p:nvSpPr>
        <p:spPr/>
        <p:txBody>
          <a:bodyPr/>
          <a:lstStyle/>
          <a:p>
            <a:fld id="{E57BC5F2-21C7-F848-817A-124E16AEC8FE}" type="slidenum">
              <a:rPr lang="en-US" smtClean="0"/>
              <a:t>26</a:t>
            </a:fld>
            <a:endParaRPr lang="en-US"/>
          </a:p>
        </p:txBody>
      </p:sp>
      <p:pic>
        <p:nvPicPr>
          <p:cNvPr id="7" name="Picture 6" descr="A picture containing text, blackboard, woman, tennis&#10;&#10;Description automatically generated">
            <a:extLst>
              <a:ext uri="{FF2B5EF4-FFF2-40B4-BE49-F238E27FC236}">
                <a16:creationId xmlns:a16="http://schemas.microsoft.com/office/drawing/2014/main" id="{99F6C299-6E6B-BC45-91AA-DC2F0B4F03E0}"/>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60020" y="-707613"/>
            <a:ext cx="12352020" cy="7565613"/>
          </a:xfrm>
          <a:prstGeom prst="rect">
            <a:avLst/>
          </a:prstGeom>
        </p:spPr>
      </p:pic>
      <p:sp>
        <p:nvSpPr>
          <p:cNvPr id="8" name="TextBox 7">
            <a:extLst>
              <a:ext uri="{FF2B5EF4-FFF2-40B4-BE49-F238E27FC236}">
                <a16:creationId xmlns:a16="http://schemas.microsoft.com/office/drawing/2014/main" id="{08856979-69F8-6C4F-B7E0-7C07C21CB020}"/>
              </a:ext>
            </a:extLst>
          </p:cNvPr>
          <p:cNvSpPr txBox="1"/>
          <p:nvPr/>
        </p:nvSpPr>
        <p:spPr>
          <a:xfrm>
            <a:off x="2493010" y="6102504"/>
            <a:ext cx="5080000" cy="230832"/>
          </a:xfrm>
          <a:prstGeom prst="rect">
            <a:avLst/>
          </a:prstGeom>
          <a:noFill/>
        </p:spPr>
        <p:txBody>
          <a:bodyPr wrap="square" rtlCol="0">
            <a:spAutoFit/>
          </a:bodyPr>
          <a:lstStyle/>
          <a:p>
            <a:r>
              <a:rPr lang="en-US" sz="900" dirty="0">
                <a:hlinkClick r:id="rId3" tooltip="http://occamstypewriter.org/sylviamclain/2012/05/07/to-equate-or-not-to-equate/"/>
              </a:rPr>
              <a:t>This Photo</a:t>
            </a:r>
            <a:r>
              <a:rPr lang="en-US" sz="900" dirty="0"/>
              <a:t> by Unknown Author is licensed under </a:t>
            </a:r>
            <a:r>
              <a:rPr lang="en-US" sz="900" dirty="0">
                <a:hlinkClick r:id="rId4" tooltip="https://creativecommons.org/licenses/by/3.0/"/>
              </a:rPr>
              <a:t>CC BY</a:t>
            </a:r>
            <a:endParaRPr lang="en-US" sz="900" dirty="0"/>
          </a:p>
        </p:txBody>
      </p:sp>
    </p:spTree>
    <p:extLst>
      <p:ext uri="{BB962C8B-B14F-4D97-AF65-F5344CB8AC3E}">
        <p14:creationId xmlns:p14="http://schemas.microsoft.com/office/powerpoint/2010/main" val="33984165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CA219-97A9-5745-94E3-DDA1C4889B99}"/>
              </a:ext>
            </a:extLst>
          </p:cNvPr>
          <p:cNvSpPr>
            <a:spLocks noGrp="1"/>
          </p:cNvSpPr>
          <p:nvPr>
            <p:ph type="title"/>
          </p:nvPr>
        </p:nvSpPr>
        <p:spPr/>
        <p:txBody>
          <a:bodyPr/>
          <a:lstStyle/>
          <a:p>
            <a:r>
              <a:rPr lang="en-US" dirty="0"/>
              <a:t>Two-way Communication</a:t>
            </a:r>
          </a:p>
        </p:txBody>
      </p:sp>
      <p:sp>
        <p:nvSpPr>
          <p:cNvPr id="3" name="Content Placeholder 2">
            <a:extLst>
              <a:ext uri="{FF2B5EF4-FFF2-40B4-BE49-F238E27FC236}">
                <a16:creationId xmlns:a16="http://schemas.microsoft.com/office/drawing/2014/main" id="{CB57677D-774B-4B47-A4CD-E72F72979651}"/>
              </a:ext>
            </a:extLst>
          </p:cNvPr>
          <p:cNvSpPr>
            <a:spLocks noGrp="1"/>
          </p:cNvSpPr>
          <p:nvPr>
            <p:ph idx="1"/>
          </p:nvPr>
        </p:nvSpPr>
        <p:spPr/>
        <p:txBody>
          <a:bodyPr>
            <a:normAutofit/>
          </a:bodyPr>
          <a:lstStyle/>
          <a:p>
            <a:r>
              <a:rPr lang="en-US" dirty="0"/>
              <a:t>Online tools and social networks capture data</a:t>
            </a:r>
          </a:p>
          <a:p>
            <a:r>
              <a:rPr lang="en-US" dirty="0"/>
              <a:t>Companies use that data to learn</a:t>
            </a:r>
          </a:p>
          <a:p>
            <a:r>
              <a:rPr lang="en-US" dirty="0"/>
              <a:t>Social engagement doesn’t = sales</a:t>
            </a:r>
          </a:p>
          <a:p>
            <a:endParaRPr lang="en-US" dirty="0"/>
          </a:p>
          <a:p>
            <a:endParaRPr lang="en-US" dirty="0"/>
          </a:p>
        </p:txBody>
      </p:sp>
      <p:sp>
        <p:nvSpPr>
          <p:cNvPr id="4" name="Slide Number Placeholder 3">
            <a:extLst>
              <a:ext uri="{FF2B5EF4-FFF2-40B4-BE49-F238E27FC236}">
                <a16:creationId xmlns:a16="http://schemas.microsoft.com/office/drawing/2014/main" id="{3E574D66-0DD9-1C4E-8849-953B1CE6C169}"/>
              </a:ext>
            </a:extLst>
          </p:cNvPr>
          <p:cNvSpPr>
            <a:spLocks noGrp="1"/>
          </p:cNvSpPr>
          <p:nvPr>
            <p:ph type="sldNum" sz="quarter" idx="12"/>
          </p:nvPr>
        </p:nvSpPr>
        <p:spPr/>
        <p:txBody>
          <a:bodyPr/>
          <a:lstStyle/>
          <a:p>
            <a:fld id="{E57BC5F2-21C7-F848-817A-124E16AEC8FE}" type="slidenum">
              <a:rPr lang="en-US" smtClean="0"/>
              <a:t>27</a:t>
            </a:fld>
            <a:endParaRPr lang="en-US"/>
          </a:p>
        </p:txBody>
      </p:sp>
    </p:spTree>
    <p:extLst>
      <p:ext uri="{BB962C8B-B14F-4D97-AF65-F5344CB8AC3E}">
        <p14:creationId xmlns:p14="http://schemas.microsoft.com/office/powerpoint/2010/main" val="37256870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C13C-BA48-6B41-980C-548711114279}"/>
              </a:ext>
            </a:extLst>
          </p:cNvPr>
          <p:cNvSpPr>
            <a:spLocks noGrp="1"/>
          </p:cNvSpPr>
          <p:nvPr>
            <p:ph type="title"/>
          </p:nvPr>
        </p:nvSpPr>
        <p:spPr/>
        <p:txBody>
          <a:bodyPr/>
          <a:lstStyle/>
          <a:p>
            <a:r>
              <a:rPr lang="en-US" dirty="0"/>
              <a:t>Secret Formulas AKA Algorithms</a:t>
            </a:r>
          </a:p>
        </p:txBody>
      </p:sp>
      <p:sp>
        <p:nvSpPr>
          <p:cNvPr id="3" name="Content Placeholder 2">
            <a:extLst>
              <a:ext uri="{FF2B5EF4-FFF2-40B4-BE49-F238E27FC236}">
                <a16:creationId xmlns:a16="http://schemas.microsoft.com/office/drawing/2014/main" id="{38CF8A7A-B0BD-9E4E-89C1-5A691B12DC00}"/>
              </a:ext>
            </a:extLst>
          </p:cNvPr>
          <p:cNvSpPr>
            <a:spLocks noGrp="1"/>
          </p:cNvSpPr>
          <p:nvPr>
            <p:ph idx="1"/>
          </p:nvPr>
        </p:nvSpPr>
        <p:spPr>
          <a:xfrm>
            <a:off x="1941195" y="2642515"/>
            <a:ext cx="8309609" cy="3801148"/>
          </a:xfrm>
        </p:spPr>
        <p:txBody>
          <a:bodyPr>
            <a:normAutofit/>
          </a:bodyPr>
          <a:lstStyle/>
          <a:p>
            <a:r>
              <a:rPr lang="en-US" dirty="0"/>
              <a:t>Relevance to search</a:t>
            </a:r>
          </a:p>
          <a:p>
            <a:r>
              <a:rPr lang="en-US" dirty="0"/>
              <a:t>Asset completeness</a:t>
            </a:r>
          </a:p>
          <a:p>
            <a:r>
              <a:rPr lang="en-US" dirty="0"/>
              <a:t>Recent and historical activity</a:t>
            </a:r>
          </a:p>
          <a:p>
            <a:r>
              <a:rPr lang="en-US" dirty="0"/>
              <a:t>Feedback and reviews</a:t>
            </a:r>
          </a:p>
          <a:p>
            <a:r>
              <a:rPr lang="en-US" dirty="0"/>
              <a:t>Conversion and sales $</a:t>
            </a:r>
          </a:p>
          <a:p>
            <a:r>
              <a:rPr lang="en-US" dirty="0"/>
              <a:t>PAID MARKETING/SPONSORSHIP</a:t>
            </a:r>
          </a:p>
          <a:p>
            <a:endParaRPr lang="en-US" dirty="0"/>
          </a:p>
        </p:txBody>
      </p:sp>
      <p:sp>
        <p:nvSpPr>
          <p:cNvPr id="6" name="Slide Number Placeholder 5">
            <a:extLst>
              <a:ext uri="{FF2B5EF4-FFF2-40B4-BE49-F238E27FC236}">
                <a16:creationId xmlns:a16="http://schemas.microsoft.com/office/drawing/2014/main" id="{7078FC37-6E5D-9542-8F39-96935F414286}"/>
              </a:ext>
            </a:extLst>
          </p:cNvPr>
          <p:cNvSpPr>
            <a:spLocks noGrp="1"/>
          </p:cNvSpPr>
          <p:nvPr>
            <p:ph type="sldNum" sz="quarter" idx="12"/>
          </p:nvPr>
        </p:nvSpPr>
        <p:spPr/>
        <p:txBody>
          <a:bodyPr/>
          <a:lstStyle/>
          <a:p>
            <a:fld id="{E57BC5F2-21C7-F848-817A-124E16AEC8FE}" type="slidenum">
              <a:rPr lang="en-US" smtClean="0"/>
              <a:t>28</a:t>
            </a:fld>
            <a:endParaRPr lang="en-US"/>
          </a:p>
        </p:txBody>
      </p:sp>
    </p:spTree>
    <p:extLst>
      <p:ext uri="{BB962C8B-B14F-4D97-AF65-F5344CB8AC3E}">
        <p14:creationId xmlns:p14="http://schemas.microsoft.com/office/powerpoint/2010/main" val="1591353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10">
            <a:extLst>
              <a:ext uri="{FF2B5EF4-FFF2-40B4-BE49-F238E27FC236}">
                <a16:creationId xmlns:a16="http://schemas.microsoft.com/office/drawing/2014/main" id="{0597166E-FED2-E142-BC68-61D0711EC610}"/>
              </a:ext>
            </a:extLst>
          </p:cNvPr>
          <p:cNvSpPr>
            <a:spLocks noGrp="1"/>
          </p:cNvSpPr>
          <p:nvPr>
            <p:ph type="subTitle" idx="1"/>
          </p:nvPr>
        </p:nvSpPr>
        <p:spPr/>
        <p:txBody>
          <a:bodyPr/>
          <a:lstStyle/>
          <a:p>
            <a:endParaRPr lang="en-US"/>
          </a:p>
        </p:txBody>
      </p:sp>
      <p:sp>
        <p:nvSpPr>
          <p:cNvPr id="9" name="Slide Number Placeholder 8">
            <a:extLst>
              <a:ext uri="{FF2B5EF4-FFF2-40B4-BE49-F238E27FC236}">
                <a16:creationId xmlns:a16="http://schemas.microsoft.com/office/drawing/2014/main" id="{CEBDB816-162F-904C-9F92-3787FF7A7C45}"/>
              </a:ext>
            </a:extLst>
          </p:cNvPr>
          <p:cNvSpPr>
            <a:spLocks noGrp="1"/>
          </p:cNvSpPr>
          <p:nvPr>
            <p:ph type="sldNum" sz="quarter" idx="12"/>
          </p:nvPr>
        </p:nvSpPr>
        <p:spPr/>
        <p:txBody>
          <a:bodyPr/>
          <a:lstStyle/>
          <a:p>
            <a:fld id="{E57BC5F2-21C7-F848-817A-124E16AEC8FE}" type="slidenum">
              <a:rPr lang="en-US" smtClean="0"/>
              <a:t>29</a:t>
            </a:fld>
            <a:endParaRPr lang="en-US"/>
          </a:p>
        </p:txBody>
      </p:sp>
      <p:pic>
        <p:nvPicPr>
          <p:cNvPr id="7" name="Picture 6">
            <a:extLst>
              <a:ext uri="{FF2B5EF4-FFF2-40B4-BE49-F238E27FC236}">
                <a16:creationId xmlns:a16="http://schemas.microsoft.com/office/drawing/2014/main" id="{2E88A3FD-60D5-9B4C-BE3A-6F1090D5B7E2}"/>
              </a:ext>
            </a:extLst>
          </p:cNvPr>
          <p:cNvPicPr>
            <a:picLocks noChangeAspect="1"/>
          </p:cNvPicPr>
          <p:nvPr/>
        </p:nvPicPr>
        <p:blipFill>
          <a:blip r:embed="rId3"/>
          <a:stretch>
            <a:fillRect/>
          </a:stretch>
        </p:blipFill>
        <p:spPr>
          <a:xfrm>
            <a:off x="2109891" y="1041494"/>
            <a:ext cx="7972217" cy="4576053"/>
          </a:xfrm>
          <a:prstGeom prst="rect">
            <a:avLst/>
          </a:prstGeom>
        </p:spPr>
      </p:pic>
      <p:sp>
        <p:nvSpPr>
          <p:cNvPr id="8" name="TextBox 7">
            <a:extLst>
              <a:ext uri="{FF2B5EF4-FFF2-40B4-BE49-F238E27FC236}">
                <a16:creationId xmlns:a16="http://schemas.microsoft.com/office/drawing/2014/main" id="{A5DE0455-2F5A-D64F-BE61-92A0EC21CCD4}"/>
              </a:ext>
            </a:extLst>
          </p:cNvPr>
          <p:cNvSpPr txBox="1"/>
          <p:nvPr/>
        </p:nvSpPr>
        <p:spPr>
          <a:xfrm>
            <a:off x="8458200" y="5713636"/>
            <a:ext cx="2263140" cy="369332"/>
          </a:xfrm>
          <a:prstGeom prst="rect">
            <a:avLst/>
          </a:prstGeom>
          <a:noFill/>
        </p:spPr>
        <p:txBody>
          <a:bodyPr wrap="square" rtlCol="0">
            <a:spAutoFit/>
          </a:bodyPr>
          <a:lstStyle/>
          <a:p>
            <a:r>
              <a:rPr lang="en-US" dirty="0" err="1">
                <a:solidFill>
                  <a:schemeClr val="accent2"/>
                </a:solidFill>
                <a:hlinkClick r:id="rId4">
                  <a:extLst>
                    <a:ext uri="{A12FA001-AC4F-418D-AE19-62706E023703}">
                      <ahyp:hlinkClr xmlns:ahyp="http://schemas.microsoft.com/office/drawing/2018/hyperlinkcolor" val="tx"/>
                    </a:ext>
                  </a:extLst>
                </a:hlinkClick>
              </a:rPr>
              <a:t>Huffpost</a:t>
            </a:r>
            <a:endParaRPr lang="en-US" dirty="0">
              <a:solidFill>
                <a:schemeClr val="accent2"/>
              </a:solidFill>
            </a:endParaRPr>
          </a:p>
        </p:txBody>
      </p:sp>
    </p:spTree>
    <p:extLst>
      <p:ext uri="{BB962C8B-B14F-4D97-AF65-F5344CB8AC3E}">
        <p14:creationId xmlns:p14="http://schemas.microsoft.com/office/powerpoint/2010/main" val="37894546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BCC17-BC72-2F45-A049-0282720F3D1B}"/>
              </a:ext>
            </a:extLst>
          </p:cNvPr>
          <p:cNvSpPr>
            <a:spLocks noGrp="1"/>
          </p:cNvSpPr>
          <p:nvPr>
            <p:ph type="title"/>
          </p:nvPr>
        </p:nvSpPr>
        <p:spPr>
          <a:xfrm>
            <a:off x="1941195" y="964692"/>
            <a:ext cx="8309609" cy="1188720"/>
          </a:xfrm>
        </p:spPr>
        <p:txBody>
          <a:bodyPr/>
          <a:lstStyle/>
          <a:p>
            <a:r>
              <a:rPr lang="en-US" dirty="0"/>
              <a:t>My </a:t>
            </a:r>
            <a:r>
              <a:rPr lang="en-US" dirty="0" err="1"/>
              <a:t>BrandS</a:t>
            </a:r>
            <a:endParaRPr lang="en-US" dirty="0"/>
          </a:p>
        </p:txBody>
      </p:sp>
      <p:sp>
        <p:nvSpPr>
          <p:cNvPr id="3" name="Content Placeholder 2">
            <a:extLst>
              <a:ext uri="{FF2B5EF4-FFF2-40B4-BE49-F238E27FC236}">
                <a16:creationId xmlns:a16="http://schemas.microsoft.com/office/drawing/2014/main" id="{3E3F64E1-B598-1B40-9E77-128FC2748D8A}"/>
              </a:ext>
            </a:extLst>
          </p:cNvPr>
          <p:cNvSpPr>
            <a:spLocks noGrp="1"/>
          </p:cNvSpPr>
          <p:nvPr>
            <p:ph idx="1"/>
          </p:nvPr>
        </p:nvSpPr>
        <p:spPr>
          <a:xfrm>
            <a:off x="1941195" y="2642515"/>
            <a:ext cx="8309609" cy="3101983"/>
          </a:xfrm>
        </p:spPr>
        <p:txBody>
          <a:bodyPr>
            <a:normAutofit/>
          </a:bodyPr>
          <a:lstStyle/>
          <a:p>
            <a:endParaRPr lang="en-US" dirty="0"/>
          </a:p>
          <a:p>
            <a:endParaRPr lang="en-US" dirty="0"/>
          </a:p>
        </p:txBody>
      </p:sp>
      <p:sp>
        <p:nvSpPr>
          <p:cNvPr id="4" name="Slide Number Placeholder 3">
            <a:extLst>
              <a:ext uri="{FF2B5EF4-FFF2-40B4-BE49-F238E27FC236}">
                <a16:creationId xmlns:a16="http://schemas.microsoft.com/office/drawing/2014/main" id="{3C58A0BC-387E-EB41-B1F5-2552F50C1BB1}"/>
              </a:ext>
            </a:extLst>
          </p:cNvPr>
          <p:cNvSpPr>
            <a:spLocks noGrp="1"/>
          </p:cNvSpPr>
          <p:nvPr>
            <p:ph type="sldNum" sz="quarter" idx="12"/>
          </p:nvPr>
        </p:nvSpPr>
        <p:spPr>
          <a:xfrm>
            <a:off x="10758922" y="6217920"/>
            <a:ext cx="365760" cy="365760"/>
          </a:xfrm>
        </p:spPr>
        <p:txBody>
          <a:bodyPr/>
          <a:lstStyle/>
          <a:p>
            <a:fld id="{E57BC5F2-21C7-F848-817A-124E16AEC8FE}" type="slidenum">
              <a:rPr lang="en-US" smtClean="0"/>
              <a:t>3</a:t>
            </a:fld>
            <a:endParaRPr lang="en-US"/>
          </a:p>
        </p:txBody>
      </p:sp>
      <p:pic>
        <p:nvPicPr>
          <p:cNvPr id="6" name="Picture 5" descr="A picture containing text&#10;&#10;Description automatically generated">
            <a:extLst>
              <a:ext uri="{FF2B5EF4-FFF2-40B4-BE49-F238E27FC236}">
                <a16:creationId xmlns:a16="http://schemas.microsoft.com/office/drawing/2014/main" id="{72CB48C9-A34A-794F-8B49-B6A30F8676E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590863" y="4465111"/>
            <a:ext cx="1360532" cy="722146"/>
          </a:xfrm>
          <a:prstGeom prst="rect">
            <a:avLst/>
          </a:prstGeom>
        </p:spPr>
      </p:pic>
      <p:pic>
        <p:nvPicPr>
          <p:cNvPr id="12" name="Picture 11" descr="A picture containing clipart&#10;&#10;Description automatically generated">
            <a:extLst>
              <a:ext uri="{FF2B5EF4-FFF2-40B4-BE49-F238E27FC236}">
                <a16:creationId xmlns:a16="http://schemas.microsoft.com/office/drawing/2014/main" id="{FDF4F085-F5AE-374A-86FD-FEA789B516E7}"/>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2730855" y="5597734"/>
            <a:ext cx="896945" cy="446497"/>
          </a:xfrm>
          <a:prstGeom prst="rect">
            <a:avLst/>
          </a:prstGeom>
        </p:spPr>
      </p:pic>
      <p:pic>
        <p:nvPicPr>
          <p:cNvPr id="20" name="Picture 19" descr="A close up of a sign&#10;&#10;Description automatically generated">
            <a:extLst>
              <a:ext uri="{FF2B5EF4-FFF2-40B4-BE49-F238E27FC236}">
                <a16:creationId xmlns:a16="http://schemas.microsoft.com/office/drawing/2014/main" id="{324F9C87-102E-5441-A1B9-6BA8B69ED6CF}"/>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6876764" y="3390262"/>
            <a:ext cx="995790" cy="752651"/>
          </a:xfrm>
          <a:prstGeom prst="rect">
            <a:avLst/>
          </a:prstGeom>
        </p:spPr>
      </p:pic>
      <p:pic>
        <p:nvPicPr>
          <p:cNvPr id="23" name="Picture 22">
            <a:extLst>
              <a:ext uri="{FF2B5EF4-FFF2-40B4-BE49-F238E27FC236}">
                <a16:creationId xmlns:a16="http://schemas.microsoft.com/office/drawing/2014/main" id="{F8428138-0AEA-924A-982B-DDD9AADD9852}"/>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4597839" y="4455801"/>
            <a:ext cx="1092200" cy="723900"/>
          </a:xfrm>
          <a:prstGeom prst="rect">
            <a:avLst/>
          </a:prstGeom>
          <a:ln w="25400">
            <a:solidFill>
              <a:srgbClr val="FFFF00"/>
            </a:solidFill>
          </a:ln>
        </p:spPr>
      </p:pic>
      <p:pic>
        <p:nvPicPr>
          <p:cNvPr id="27" name="Picture 26" descr="A close up of a sign&#10;&#10;Description automatically generated">
            <a:extLst>
              <a:ext uri="{FF2B5EF4-FFF2-40B4-BE49-F238E27FC236}">
                <a16:creationId xmlns:a16="http://schemas.microsoft.com/office/drawing/2014/main" id="{B204B795-C78F-2F46-8D28-C2F0722002F5}"/>
              </a:ext>
            </a:extLst>
          </p:cNvPr>
          <p:cNvPicPr>
            <a:picLocks noChangeAspect="1"/>
          </p:cNvPicPr>
          <p:nvPr/>
        </p:nvPicPr>
        <p:blipFill rotWithShape="1">
          <a:blip r:embed="rId11">
            <a:extLst>
              <a:ext uri="{837473B0-CC2E-450A-ABE3-18F120FF3D39}">
                <a1611:picAttrSrcUrl xmlns:a1611="http://schemas.microsoft.com/office/drawing/2016/11/main" r:id="rId12"/>
              </a:ext>
            </a:extLst>
          </a:blip>
          <a:srcRect r="56512" b="3700"/>
          <a:stretch/>
        </p:blipFill>
        <p:spPr>
          <a:xfrm>
            <a:off x="7607628" y="5580576"/>
            <a:ext cx="1324612" cy="763389"/>
          </a:xfrm>
          <a:prstGeom prst="rect">
            <a:avLst/>
          </a:prstGeom>
        </p:spPr>
      </p:pic>
      <p:pic>
        <p:nvPicPr>
          <p:cNvPr id="29" name="Picture 28" descr="A close up of a logo&#10;&#10;Description automatically generated">
            <a:extLst>
              <a:ext uri="{FF2B5EF4-FFF2-40B4-BE49-F238E27FC236}">
                <a16:creationId xmlns:a16="http://schemas.microsoft.com/office/drawing/2014/main" id="{756A709C-FDB5-124B-8BCE-80BDCCD8870D}"/>
              </a:ext>
            </a:extLst>
          </p:cNvPr>
          <p:cNvPicPr>
            <a:picLocks noChangeAspect="1"/>
          </p:cNvPicPr>
          <p:nvPr/>
        </p:nvPicPr>
        <p:blipFill>
          <a:blip r:embed="rId13">
            <a:extLst>
              <a:ext uri="{837473B0-CC2E-450A-ABE3-18F120FF3D39}">
                <a1611:picAttrSrcUrl xmlns:a1611="http://schemas.microsoft.com/office/drawing/2016/11/main" r:id="rId14"/>
              </a:ext>
            </a:extLst>
          </a:blip>
          <a:stretch>
            <a:fillRect/>
          </a:stretch>
        </p:blipFill>
        <p:spPr>
          <a:xfrm>
            <a:off x="3827521" y="5957568"/>
            <a:ext cx="967110" cy="647964"/>
          </a:xfrm>
          <a:prstGeom prst="rect">
            <a:avLst/>
          </a:prstGeom>
          <a:ln w="25400">
            <a:solidFill>
              <a:schemeClr val="accent2"/>
            </a:solidFill>
          </a:ln>
        </p:spPr>
      </p:pic>
      <p:pic>
        <p:nvPicPr>
          <p:cNvPr id="31" name="Picture 30" descr="A close up of a sign&#10;&#10;Description automatically generated">
            <a:extLst>
              <a:ext uri="{FF2B5EF4-FFF2-40B4-BE49-F238E27FC236}">
                <a16:creationId xmlns:a16="http://schemas.microsoft.com/office/drawing/2014/main" id="{5FD6DC57-E2AF-AB4B-9180-90F92167FB95}"/>
              </a:ext>
            </a:extLst>
          </p:cNvPr>
          <p:cNvPicPr>
            <a:picLocks noChangeAspect="1"/>
          </p:cNvPicPr>
          <p:nvPr/>
        </p:nvPicPr>
        <p:blipFill>
          <a:blip r:embed="rId15">
            <a:extLst>
              <a:ext uri="{837473B0-CC2E-450A-ABE3-18F120FF3D39}">
                <a1611:picAttrSrcUrl xmlns:a1611="http://schemas.microsoft.com/office/drawing/2016/11/main" r:id="rId16"/>
              </a:ext>
            </a:extLst>
          </a:blip>
          <a:stretch>
            <a:fillRect/>
          </a:stretch>
        </p:blipFill>
        <p:spPr>
          <a:xfrm>
            <a:off x="4430275" y="2745054"/>
            <a:ext cx="1032962" cy="587497"/>
          </a:xfrm>
          <a:prstGeom prst="rect">
            <a:avLst/>
          </a:prstGeom>
        </p:spPr>
      </p:pic>
      <p:pic>
        <p:nvPicPr>
          <p:cNvPr id="33" name="Picture 32" descr="A screenshot of a social media post&#10;&#10;Description automatically generated">
            <a:extLst>
              <a:ext uri="{FF2B5EF4-FFF2-40B4-BE49-F238E27FC236}">
                <a16:creationId xmlns:a16="http://schemas.microsoft.com/office/drawing/2014/main" id="{BE9D1FC1-AF1C-BD44-8F52-2F76219FC5B2}"/>
              </a:ext>
            </a:extLst>
          </p:cNvPr>
          <p:cNvPicPr>
            <a:picLocks noChangeAspect="1"/>
          </p:cNvPicPr>
          <p:nvPr/>
        </p:nvPicPr>
        <p:blipFill>
          <a:blip r:embed="rId17"/>
          <a:stretch>
            <a:fillRect/>
          </a:stretch>
        </p:blipFill>
        <p:spPr>
          <a:xfrm>
            <a:off x="8165236" y="2385995"/>
            <a:ext cx="2026818" cy="2950029"/>
          </a:xfrm>
          <a:prstGeom prst="rect">
            <a:avLst/>
          </a:prstGeom>
        </p:spPr>
      </p:pic>
      <p:pic>
        <p:nvPicPr>
          <p:cNvPr id="35" name="Picture 34" descr="A screenshot of a cell phone&#10;&#10;Description automatically generated">
            <a:extLst>
              <a:ext uri="{FF2B5EF4-FFF2-40B4-BE49-F238E27FC236}">
                <a16:creationId xmlns:a16="http://schemas.microsoft.com/office/drawing/2014/main" id="{6B489E75-AAF2-FF49-85E0-643CB163B1BB}"/>
              </a:ext>
            </a:extLst>
          </p:cNvPr>
          <p:cNvPicPr>
            <a:picLocks noChangeAspect="1"/>
          </p:cNvPicPr>
          <p:nvPr/>
        </p:nvPicPr>
        <p:blipFill>
          <a:blip r:embed="rId18"/>
          <a:stretch>
            <a:fillRect/>
          </a:stretch>
        </p:blipFill>
        <p:spPr>
          <a:xfrm>
            <a:off x="2308946" y="2320317"/>
            <a:ext cx="1740765" cy="3096241"/>
          </a:xfrm>
          <a:prstGeom prst="rect">
            <a:avLst/>
          </a:prstGeom>
        </p:spPr>
      </p:pic>
      <p:pic>
        <p:nvPicPr>
          <p:cNvPr id="39" name="Picture 38">
            <a:extLst>
              <a:ext uri="{FF2B5EF4-FFF2-40B4-BE49-F238E27FC236}">
                <a16:creationId xmlns:a16="http://schemas.microsoft.com/office/drawing/2014/main" id="{2C6078E7-9777-F748-A7F1-BE03034B00F4}"/>
              </a:ext>
            </a:extLst>
          </p:cNvPr>
          <p:cNvPicPr>
            <a:picLocks noChangeAspect="1"/>
          </p:cNvPicPr>
          <p:nvPr/>
        </p:nvPicPr>
        <p:blipFill>
          <a:blip r:embed="rId19"/>
          <a:stretch>
            <a:fillRect/>
          </a:stretch>
        </p:blipFill>
        <p:spPr>
          <a:xfrm>
            <a:off x="5937447" y="2555144"/>
            <a:ext cx="1740765" cy="522230"/>
          </a:xfrm>
          <a:prstGeom prst="rect">
            <a:avLst/>
          </a:prstGeom>
          <a:ln w="25400">
            <a:solidFill>
              <a:srgbClr val="51545D"/>
            </a:solidFill>
          </a:ln>
        </p:spPr>
      </p:pic>
      <p:pic>
        <p:nvPicPr>
          <p:cNvPr id="41" name="Picture 40" descr="A close up of a sign&#10;&#10;Description automatically generated">
            <a:extLst>
              <a:ext uri="{FF2B5EF4-FFF2-40B4-BE49-F238E27FC236}">
                <a16:creationId xmlns:a16="http://schemas.microsoft.com/office/drawing/2014/main" id="{830C7041-6315-FF47-9CBE-BB5B9F2F6645}"/>
              </a:ext>
            </a:extLst>
          </p:cNvPr>
          <p:cNvPicPr>
            <a:picLocks noChangeAspect="1"/>
          </p:cNvPicPr>
          <p:nvPr/>
        </p:nvPicPr>
        <p:blipFill>
          <a:blip r:embed="rId20">
            <a:extLst>
              <a:ext uri="{837473B0-CC2E-450A-ABE3-18F120FF3D39}">
                <a1611:picAttrSrcUrl xmlns:a1611="http://schemas.microsoft.com/office/drawing/2016/11/main" r:id="rId21"/>
              </a:ext>
            </a:extLst>
          </a:blip>
          <a:stretch>
            <a:fillRect/>
          </a:stretch>
        </p:blipFill>
        <p:spPr>
          <a:xfrm>
            <a:off x="4933943" y="3493650"/>
            <a:ext cx="1458075" cy="657267"/>
          </a:xfrm>
          <a:prstGeom prst="rect">
            <a:avLst/>
          </a:prstGeom>
        </p:spPr>
      </p:pic>
      <p:pic>
        <p:nvPicPr>
          <p:cNvPr id="44" name="Picture 43" descr="A close up of a logo&#10;&#10;Description automatically generated">
            <a:extLst>
              <a:ext uri="{FF2B5EF4-FFF2-40B4-BE49-F238E27FC236}">
                <a16:creationId xmlns:a16="http://schemas.microsoft.com/office/drawing/2014/main" id="{56464900-73E4-ED4B-BA92-F121C4682356}"/>
              </a:ext>
            </a:extLst>
          </p:cNvPr>
          <p:cNvPicPr>
            <a:picLocks noChangeAspect="1"/>
          </p:cNvPicPr>
          <p:nvPr/>
        </p:nvPicPr>
        <p:blipFill>
          <a:blip r:embed="rId22"/>
          <a:stretch>
            <a:fillRect/>
          </a:stretch>
        </p:blipFill>
        <p:spPr>
          <a:xfrm>
            <a:off x="5420364" y="5487557"/>
            <a:ext cx="1561530" cy="579139"/>
          </a:xfrm>
          <a:prstGeom prst="rect">
            <a:avLst/>
          </a:prstGeom>
          <a:ln w="25400">
            <a:solidFill>
              <a:schemeClr val="accent4"/>
            </a:solidFill>
          </a:ln>
        </p:spPr>
      </p:pic>
    </p:spTree>
    <p:extLst>
      <p:ext uri="{BB962C8B-B14F-4D97-AF65-F5344CB8AC3E}">
        <p14:creationId xmlns:p14="http://schemas.microsoft.com/office/powerpoint/2010/main" val="20042797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76C38-26D3-314F-A787-F83652632FC9}"/>
              </a:ext>
            </a:extLst>
          </p:cNvPr>
          <p:cNvSpPr>
            <a:spLocks noGrp="1"/>
          </p:cNvSpPr>
          <p:nvPr>
            <p:ph type="title"/>
          </p:nvPr>
        </p:nvSpPr>
        <p:spPr/>
        <p:txBody>
          <a:bodyPr/>
          <a:lstStyle/>
          <a:p>
            <a:r>
              <a:rPr lang="en-US" dirty="0"/>
              <a:t>You Get What You Measure!</a:t>
            </a:r>
          </a:p>
        </p:txBody>
      </p:sp>
      <p:sp>
        <p:nvSpPr>
          <p:cNvPr id="3" name="Content Placeholder 2">
            <a:extLst>
              <a:ext uri="{FF2B5EF4-FFF2-40B4-BE49-F238E27FC236}">
                <a16:creationId xmlns:a16="http://schemas.microsoft.com/office/drawing/2014/main" id="{DE560E43-3848-0A4C-AAEF-636BDDDC08B4}"/>
              </a:ext>
            </a:extLst>
          </p:cNvPr>
          <p:cNvSpPr>
            <a:spLocks noGrp="1"/>
          </p:cNvSpPr>
          <p:nvPr>
            <p:ph idx="1"/>
          </p:nvPr>
        </p:nvSpPr>
        <p:spPr>
          <a:xfrm>
            <a:off x="1941195" y="2642515"/>
            <a:ext cx="8309609" cy="3575405"/>
          </a:xfrm>
        </p:spPr>
        <p:txBody>
          <a:bodyPr numCol="2">
            <a:normAutofit lnSpcReduction="10000"/>
          </a:bodyPr>
          <a:lstStyle/>
          <a:p>
            <a:r>
              <a:rPr lang="en-US" dirty="0"/>
              <a:t>Impressions</a:t>
            </a:r>
          </a:p>
          <a:p>
            <a:r>
              <a:rPr lang="en-US" dirty="0"/>
              <a:t>Traffic</a:t>
            </a:r>
          </a:p>
          <a:p>
            <a:r>
              <a:rPr lang="en-US" dirty="0"/>
              <a:t>Click Through Rate (CTR)</a:t>
            </a:r>
          </a:p>
          <a:p>
            <a:r>
              <a:rPr lang="en-US" dirty="0"/>
              <a:t>Bounce Rate</a:t>
            </a:r>
          </a:p>
          <a:p>
            <a:r>
              <a:rPr lang="en-US" dirty="0"/>
              <a:t>Time on Site</a:t>
            </a:r>
          </a:p>
          <a:p>
            <a:r>
              <a:rPr lang="en-US" dirty="0"/>
              <a:t>Likes</a:t>
            </a:r>
          </a:p>
          <a:p>
            <a:r>
              <a:rPr lang="en-US" dirty="0"/>
              <a:t>Views</a:t>
            </a:r>
          </a:p>
          <a:p>
            <a:r>
              <a:rPr lang="en-US" dirty="0"/>
              <a:t>Open Rate</a:t>
            </a:r>
          </a:p>
          <a:p>
            <a:r>
              <a:rPr lang="en-US" dirty="0"/>
              <a:t>ROAS</a:t>
            </a:r>
          </a:p>
          <a:p>
            <a:r>
              <a:rPr lang="en-US" dirty="0"/>
              <a:t>CPC</a:t>
            </a:r>
          </a:p>
          <a:p>
            <a:r>
              <a:rPr lang="en-US" dirty="0"/>
              <a:t>Revenue</a:t>
            </a:r>
          </a:p>
        </p:txBody>
      </p:sp>
      <p:sp>
        <p:nvSpPr>
          <p:cNvPr id="4" name="Slide Number Placeholder 3">
            <a:extLst>
              <a:ext uri="{FF2B5EF4-FFF2-40B4-BE49-F238E27FC236}">
                <a16:creationId xmlns:a16="http://schemas.microsoft.com/office/drawing/2014/main" id="{093D9CC1-381F-0D40-BA6F-075A71054828}"/>
              </a:ext>
            </a:extLst>
          </p:cNvPr>
          <p:cNvSpPr>
            <a:spLocks noGrp="1"/>
          </p:cNvSpPr>
          <p:nvPr>
            <p:ph type="sldNum" sz="quarter" idx="12"/>
          </p:nvPr>
        </p:nvSpPr>
        <p:spPr/>
        <p:txBody>
          <a:bodyPr/>
          <a:lstStyle/>
          <a:p>
            <a:fld id="{E57BC5F2-21C7-F848-817A-124E16AEC8FE}" type="slidenum">
              <a:rPr lang="en-US" smtClean="0"/>
              <a:t>30</a:t>
            </a:fld>
            <a:endParaRPr lang="en-US"/>
          </a:p>
        </p:txBody>
      </p:sp>
    </p:spTree>
    <p:extLst>
      <p:ext uri="{BB962C8B-B14F-4D97-AF65-F5344CB8AC3E}">
        <p14:creationId xmlns:p14="http://schemas.microsoft.com/office/powerpoint/2010/main" val="27039625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26B85-AD60-334E-93E1-BF1873A04EED}"/>
              </a:ext>
            </a:extLst>
          </p:cNvPr>
          <p:cNvSpPr>
            <a:spLocks noGrp="1"/>
          </p:cNvSpPr>
          <p:nvPr>
            <p:ph type="title"/>
          </p:nvPr>
        </p:nvSpPr>
        <p:spPr/>
        <p:txBody>
          <a:bodyPr/>
          <a:lstStyle/>
          <a:p>
            <a:r>
              <a:rPr lang="en-US" dirty="0"/>
              <a:t>Setup a Dashboard</a:t>
            </a:r>
          </a:p>
        </p:txBody>
      </p:sp>
      <p:sp>
        <p:nvSpPr>
          <p:cNvPr id="3" name="Content Placeholder 2">
            <a:extLst>
              <a:ext uri="{FF2B5EF4-FFF2-40B4-BE49-F238E27FC236}">
                <a16:creationId xmlns:a16="http://schemas.microsoft.com/office/drawing/2014/main" id="{FE123F7B-53DB-3A40-80B9-9F6B90C0B695}"/>
              </a:ext>
            </a:extLst>
          </p:cNvPr>
          <p:cNvSpPr>
            <a:spLocks noGrp="1"/>
          </p:cNvSpPr>
          <p:nvPr>
            <p:ph idx="1"/>
          </p:nvPr>
        </p:nvSpPr>
        <p:spPr/>
        <p:txBody>
          <a:bodyPr/>
          <a:lstStyle/>
          <a:p>
            <a:r>
              <a:rPr lang="en-US" dirty="0"/>
              <a:t>An Impression is not always an impression</a:t>
            </a:r>
          </a:p>
          <a:p>
            <a:r>
              <a:rPr lang="en-US" dirty="0"/>
              <a:t>Start big and drill down</a:t>
            </a:r>
          </a:p>
          <a:p>
            <a:r>
              <a:rPr lang="en-US" dirty="0"/>
              <a:t>Require learning and testing</a:t>
            </a:r>
          </a:p>
          <a:p>
            <a:r>
              <a:rPr lang="en-US" dirty="0"/>
              <a:t>Management vs. tactical reports</a:t>
            </a:r>
          </a:p>
          <a:p>
            <a:endParaRPr lang="en-US" dirty="0"/>
          </a:p>
        </p:txBody>
      </p:sp>
      <p:sp>
        <p:nvSpPr>
          <p:cNvPr id="4" name="Slide Number Placeholder 3">
            <a:extLst>
              <a:ext uri="{FF2B5EF4-FFF2-40B4-BE49-F238E27FC236}">
                <a16:creationId xmlns:a16="http://schemas.microsoft.com/office/drawing/2014/main" id="{2CC419AE-A956-E54E-A2CC-8F1C03816AB6}"/>
              </a:ext>
            </a:extLst>
          </p:cNvPr>
          <p:cNvSpPr>
            <a:spLocks noGrp="1"/>
          </p:cNvSpPr>
          <p:nvPr>
            <p:ph type="sldNum" sz="quarter" idx="12"/>
          </p:nvPr>
        </p:nvSpPr>
        <p:spPr/>
        <p:txBody>
          <a:bodyPr/>
          <a:lstStyle/>
          <a:p>
            <a:fld id="{E57BC5F2-21C7-F848-817A-124E16AEC8FE}" type="slidenum">
              <a:rPr lang="en-US" smtClean="0"/>
              <a:t>31</a:t>
            </a:fld>
            <a:endParaRPr lang="en-US"/>
          </a:p>
        </p:txBody>
      </p:sp>
    </p:spTree>
    <p:extLst>
      <p:ext uri="{BB962C8B-B14F-4D97-AF65-F5344CB8AC3E}">
        <p14:creationId xmlns:p14="http://schemas.microsoft.com/office/powerpoint/2010/main" val="32358623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9174B-1347-CF45-916D-9BE79824E36E}"/>
              </a:ext>
            </a:extLst>
          </p:cNvPr>
          <p:cNvSpPr>
            <a:spLocks noGrp="1"/>
          </p:cNvSpPr>
          <p:nvPr>
            <p:ph type="ctrTitle"/>
          </p:nvPr>
        </p:nvSpPr>
        <p:spPr>
          <a:xfrm>
            <a:off x="1600200" y="512949"/>
            <a:ext cx="8991600" cy="1645920"/>
          </a:xfrm>
        </p:spPr>
        <p:txBody>
          <a:bodyPr/>
          <a:lstStyle/>
          <a:p>
            <a:r>
              <a:rPr lang="en-US" dirty="0"/>
              <a:t>Tying it all Together</a:t>
            </a:r>
          </a:p>
        </p:txBody>
      </p:sp>
      <p:sp>
        <p:nvSpPr>
          <p:cNvPr id="3" name="Content Placeholder 2">
            <a:extLst>
              <a:ext uri="{FF2B5EF4-FFF2-40B4-BE49-F238E27FC236}">
                <a16:creationId xmlns:a16="http://schemas.microsoft.com/office/drawing/2014/main" id="{7E6D4B8C-86DC-9545-A76A-49AD269BCC29}"/>
              </a:ext>
            </a:extLst>
          </p:cNvPr>
          <p:cNvSpPr>
            <a:spLocks noGrp="1"/>
          </p:cNvSpPr>
          <p:nvPr>
            <p:ph type="subTitle" idx="1"/>
          </p:nvPr>
        </p:nvSpPr>
        <p:spPr>
          <a:xfrm>
            <a:off x="2695194" y="2286000"/>
            <a:ext cx="6801612" cy="3306438"/>
          </a:xfrm>
        </p:spPr>
        <p:txBody>
          <a:bodyPr>
            <a:normAutofit fontScale="70000" lnSpcReduction="20000"/>
          </a:bodyPr>
          <a:lstStyle/>
          <a:p>
            <a:pPr marL="457200" lvl="0" indent="-457200" algn="l">
              <a:buClr>
                <a:schemeClr val="tx1"/>
              </a:buClr>
              <a:buFont typeface="Arial" panose="020B0604020202020204" pitchFamily="34" charset="0"/>
              <a:buChar char="•"/>
            </a:pPr>
            <a:r>
              <a:rPr lang="en-US" sz="4400" dirty="0"/>
              <a:t>Be thoughtful and consistent with your brand message</a:t>
            </a:r>
          </a:p>
          <a:p>
            <a:pPr marL="457200" lvl="0" indent="-457200" algn="l">
              <a:buClr>
                <a:schemeClr val="tx1"/>
              </a:buClr>
              <a:buFont typeface="Arial" panose="020B0604020202020204" pitchFamily="34" charset="0"/>
              <a:buChar char="•"/>
            </a:pPr>
            <a:r>
              <a:rPr lang="en-US" sz="4400" dirty="0"/>
              <a:t>Remove the seams and plan accordingly</a:t>
            </a:r>
          </a:p>
          <a:p>
            <a:pPr marL="457200" lvl="0" indent="-457200" algn="l">
              <a:buClr>
                <a:schemeClr val="tx1"/>
              </a:buClr>
              <a:buFont typeface="Arial" panose="020B0604020202020204" pitchFamily="34" charset="0"/>
              <a:buChar char="•"/>
            </a:pPr>
            <a:r>
              <a:rPr lang="en-US" sz="4400" dirty="0"/>
              <a:t>Remember data is your friend</a:t>
            </a:r>
          </a:p>
          <a:p>
            <a:pPr marL="457200" lvl="0" indent="-457200" algn="l">
              <a:buClr>
                <a:schemeClr val="tx1"/>
              </a:buClr>
              <a:buFont typeface="Arial" panose="020B0604020202020204" pitchFamily="34" charset="0"/>
              <a:buChar char="•"/>
            </a:pPr>
            <a:r>
              <a:rPr lang="en-US" sz="4400" dirty="0"/>
              <a:t>Analyze and modify</a:t>
            </a:r>
          </a:p>
          <a:p>
            <a:pPr marL="457200" lvl="0" indent="-457200" algn="l">
              <a:buClr>
                <a:schemeClr val="tx1"/>
              </a:buClr>
              <a:buFont typeface="Arial" panose="020B0604020202020204" pitchFamily="34" charset="0"/>
              <a:buChar char="•"/>
            </a:pPr>
            <a:r>
              <a:rPr lang="en-US" sz="4400" dirty="0"/>
              <a:t>Rinse and Repeat indefinitely</a:t>
            </a:r>
          </a:p>
          <a:p>
            <a:pPr>
              <a:buClr>
                <a:schemeClr val="tx1"/>
              </a:buClr>
            </a:pPr>
            <a:endParaRPr lang="en-US" sz="2800" dirty="0"/>
          </a:p>
        </p:txBody>
      </p:sp>
      <p:sp>
        <p:nvSpPr>
          <p:cNvPr id="4" name="Slide Number Placeholder 3">
            <a:extLst>
              <a:ext uri="{FF2B5EF4-FFF2-40B4-BE49-F238E27FC236}">
                <a16:creationId xmlns:a16="http://schemas.microsoft.com/office/drawing/2014/main" id="{57D3657F-1882-B247-BD25-2FD6922C166A}"/>
              </a:ext>
            </a:extLst>
          </p:cNvPr>
          <p:cNvSpPr>
            <a:spLocks noGrp="1"/>
          </p:cNvSpPr>
          <p:nvPr>
            <p:ph type="sldNum" sz="quarter" idx="12"/>
          </p:nvPr>
        </p:nvSpPr>
        <p:spPr/>
        <p:txBody>
          <a:bodyPr/>
          <a:lstStyle/>
          <a:p>
            <a:fld id="{E57BC5F2-21C7-F848-817A-124E16AEC8FE}" type="slidenum">
              <a:rPr lang="en-US" smtClean="0"/>
              <a:t>32</a:t>
            </a:fld>
            <a:endParaRPr lang="en-US"/>
          </a:p>
        </p:txBody>
      </p:sp>
      <p:pic>
        <p:nvPicPr>
          <p:cNvPr id="7" name="Picture Placeholder 6" descr="A picture containing object&#10;&#10;Description automatically generated">
            <a:extLst>
              <a:ext uri="{FF2B5EF4-FFF2-40B4-BE49-F238E27FC236}">
                <a16:creationId xmlns:a16="http://schemas.microsoft.com/office/drawing/2014/main" id="{D8C6E70A-4674-F44C-A04E-A07FAC809BEF}"/>
              </a:ext>
            </a:extLst>
          </p:cNvPr>
          <p:cNvPicPr>
            <a:picLocks noGrp="1" noChangeAspect="1"/>
          </p:cNvPicPr>
          <p:nvPr>
            <p:ph type="pic" idx="4294967295"/>
          </p:nvPr>
        </p:nvPicPr>
        <p:blipFill>
          <a:blip r:embed="rId3">
            <a:extLst>
              <a:ext uri="{837473B0-CC2E-450A-ABE3-18F120FF3D39}">
                <a1611:picAttrSrcUrl xmlns:a1611="http://schemas.microsoft.com/office/drawing/2016/11/main" r:id="rId4"/>
              </a:ext>
            </a:extLst>
          </a:blip>
          <a:srcRect l="1094" r="1094"/>
          <a:stretch>
            <a:fillRect/>
          </a:stretch>
        </p:blipFill>
        <p:spPr>
          <a:xfrm>
            <a:off x="7988300" y="879475"/>
            <a:ext cx="4203700" cy="4870450"/>
          </a:xfrm>
        </p:spPr>
      </p:pic>
    </p:spTree>
    <p:extLst>
      <p:ext uri="{BB962C8B-B14F-4D97-AF65-F5344CB8AC3E}">
        <p14:creationId xmlns:p14="http://schemas.microsoft.com/office/powerpoint/2010/main" val="28244193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16">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E442B5D1-DF1E-154E-95E3-6BE0F3E1F9AF}"/>
              </a:ext>
            </a:extLst>
          </p:cNvPr>
          <p:cNvSpPr>
            <a:spLocks noGrp="1"/>
          </p:cNvSpPr>
          <p:nvPr>
            <p:ph type="ctrTitle"/>
          </p:nvPr>
        </p:nvSpPr>
        <p:spPr>
          <a:xfrm>
            <a:off x="1260873" y="1586484"/>
            <a:ext cx="3685032" cy="3685032"/>
          </a:xfrm>
          <a:prstGeom prst="ellipse">
            <a:avLst/>
          </a:prstGeom>
          <a:solidFill>
            <a:schemeClr val="accent2">
              <a:lumMod val="75000"/>
            </a:schemeClr>
          </a:solidFill>
          <a:ln>
            <a:noFill/>
          </a:ln>
        </p:spPr>
        <p:txBody>
          <a:bodyPr vert="horz" lIns="182880" tIns="182880" rIns="182880" bIns="182880" rtlCol="0" anchor="ctr">
            <a:normAutofit/>
          </a:bodyPr>
          <a:lstStyle/>
          <a:p>
            <a:r>
              <a:rPr lang="en-US" sz="2600" dirty="0">
                <a:solidFill>
                  <a:srgbClr val="FFFFFF"/>
                </a:solidFill>
              </a:rPr>
              <a:t>Questions?</a:t>
            </a:r>
          </a:p>
        </p:txBody>
      </p:sp>
      <p:sp>
        <p:nvSpPr>
          <p:cNvPr id="10" name="Subtitle 2">
            <a:extLst>
              <a:ext uri="{FF2B5EF4-FFF2-40B4-BE49-F238E27FC236}">
                <a16:creationId xmlns:a16="http://schemas.microsoft.com/office/drawing/2014/main" id="{23E9AF3A-F2B8-B74B-A38F-E4279EC396C8}"/>
              </a:ext>
            </a:extLst>
          </p:cNvPr>
          <p:cNvSpPr>
            <a:spLocks noGrp="1"/>
          </p:cNvSpPr>
          <p:nvPr>
            <p:ph type="subTitle" idx="1"/>
          </p:nvPr>
        </p:nvSpPr>
        <p:spPr>
          <a:xfrm>
            <a:off x="5591695" y="1402080"/>
            <a:ext cx="5320696" cy="4053840"/>
          </a:xfrm>
        </p:spPr>
        <p:txBody>
          <a:bodyPr vert="horz" lIns="91440" tIns="45720" rIns="91440" bIns="45720" rtlCol="0" anchor="ctr">
            <a:normAutofit/>
          </a:bodyPr>
          <a:lstStyle/>
          <a:p>
            <a:pPr indent="-228600" algn="l">
              <a:buFont typeface="Arial" panose="020B0604020202020204" pitchFamily="34" charset="0"/>
              <a:buChar char="•"/>
            </a:pPr>
            <a:r>
              <a:rPr lang="en-US" dirty="0">
                <a:solidFill>
                  <a:schemeClr val="tx1">
                    <a:lumMod val="85000"/>
                    <a:lumOff val="15000"/>
                  </a:schemeClr>
                </a:solidFill>
              </a:rPr>
              <a:t>Lauren </a:t>
            </a:r>
            <a:r>
              <a:rPr lang="en-US" dirty="0" err="1">
                <a:solidFill>
                  <a:schemeClr val="tx1">
                    <a:lumMod val="85000"/>
                    <a:lumOff val="15000"/>
                  </a:schemeClr>
                </a:solidFill>
              </a:rPr>
              <a:t>Zaslansky</a:t>
            </a:r>
            <a:r>
              <a:rPr lang="en-US" dirty="0">
                <a:solidFill>
                  <a:schemeClr val="tx1">
                    <a:lumMod val="85000"/>
                    <a:lumOff val="15000"/>
                  </a:schemeClr>
                </a:solidFill>
              </a:rPr>
              <a:t> Conner</a:t>
            </a:r>
          </a:p>
          <a:p>
            <a:pPr indent="-228600" algn="l">
              <a:buFont typeface="Arial" panose="020B0604020202020204" pitchFamily="34" charset="0"/>
              <a:buChar char="•"/>
            </a:pPr>
            <a:r>
              <a:rPr lang="en-US" dirty="0">
                <a:solidFill>
                  <a:schemeClr val="tx1">
                    <a:lumMod val="85000"/>
                    <a:lumOff val="15000"/>
                  </a:schemeClr>
                </a:solidFill>
              </a:rPr>
              <a:t>Burbank, CA</a:t>
            </a:r>
          </a:p>
          <a:p>
            <a:pPr indent="-228600" algn="l">
              <a:buFont typeface="Arial" panose="020B0604020202020204" pitchFamily="34" charset="0"/>
              <a:buChar char="•"/>
            </a:pPr>
            <a:r>
              <a:rPr lang="en-US" dirty="0">
                <a:solidFill>
                  <a:schemeClr val="tx1">
                    <a:lumMod val="85000"/>
                    <a:lumOff val="15000"/>
                  </a:schemeClr>
                </a:solidFill>
                <a:hlinkClick r:id="rId2"/>
              </a:rPr>
              <a:t>LaurenZConner@gmail.com</a:t>
            </a:r>
            <a:endParaRPr lang="en-US" dirty="0">
              <a:solidFill>
                <a:schemeClr val="tx1">
                  <a:lumMod val="85000"/>
                  <a:lumOff val="15000"/>
                </a:schemeClr>
              </a:solidFill>
            </a:endParaRPr>
          </a:p>
          <a:p>
            <a:pPr indent="-228600" algn="l">
              <a:buFont typeface="Arial" panose="020B0604020202020204" pitchFamily="34" charset="0"/>
              <a:buChar char="•"/>
            </a:pPr>
            <a:r>
              <a:rPr lang="en-US" dirty="0">
                <a:solidFill>
                  <a:schemeClr val="tx1">
                    <a:lumMod val="85000"/>
                    <a:lumOff val="15000"/>
                  </a:schemeClr>
                </a:solidFill>
              </a:rPr>
              <a:t>323-422-1386</a:t>
            </a:r>
          </a:p>
          <a:p>
            <a:pPr indent="-228600" algn="l">
              <a:buFont typeface="Arial" panose="020B0604020202020204" pitchFamily="34" charset="0"/>
              <a:buChar char="•"/>
            </a:pPr>
            <a:endParaRPr lang="en-US" dirty="0">
              <a:solidFill>
                <a:schemeClr val="tx1">
                  <a:lumMod val="85000"/>
                  <a:lumOff val="15000"/>
                </a:schemeClr>
              </a:solidFill>
            </a:endParaRPr>
          </a:p>
        </p:txBody>
      </p:sp>
      <p:sp>
        <p:nvSpPr>
          <p:cNvPr id="5" name="Slide Number Placeholder 4">
            <a:extLst>
              <a:ext uri="{FF2B5EF4-FFF2-40B4-BE49-F238E27FC236}">
                <a16:creationId xmlns:a16="http://schemas.microsoft.com/office/drawing/2014/main" id="{7AC7C846-438F-DD47-B2DF-1B22DB0485F1}"/>
              </a:ext>
            </a:extLst>
          </p:cNvPr>
          <p:cNvSpPr>
            <a:spLocks noGrp="1"/>
          </p:cNvSpPr>
          <p:nvPr>
            <p:ph type="sldNum" sz="quarter" idx="12"/>
          </p:nvPr>
        </p:nvSpPr>
        <p:spPr>
          <a:xfrm>
            <a:off x="10758922" y="6217920"/>
            <a:ext cx="365760" cy="365760"/>
          </a:xfrm>
        </p:spPr>
        <p:txBody>
          <a:bodyPr vert="horz" lIns="18288" tIns="45720" rIns="18288" bIns="45720" rtlCol="0" anchor="ctr">
            <a:normAutofit/>
          </a:bodyPr>
          <a:lstStyle/>
          <a:p>
            <a:pPr>
              <a:lnSpc>
                <a:spcPct val="90000"/>
              </a:lnSpc>
              <a:spcAft>
                <a:spcPts val="600"/>
              </a:spcAft>
            </a:pPr>
            <a:fld id="{E57BC5F2-21C7-F848-817A-124E16AEC8FE}" type="slidenum">
              <a:rPr lang="en-US" smtClean="0"/>
              <a:pPr>
                <a:lnSpc>
                  <a:spcPct val="90000"/>
                </a:lnSpc>
                <a:spcAft>
                  <a:spcPts val="600"/>
                </a:spcAft>
              </a:pPr>
              <a:t>33</a:t>
            </a:fld>
            <a:endParaRPr lang="en-US"/>
          </a:p>
        </p:txBody>
      </p:sp>
    </p:spTree>
    <p:extLst>
      <p:ext uri="{BB962C8B-B14F-4D97-AF65-F5344CB8AC3E}">
        <p14:creationId xmlns:p14="http://schemas.microsoft.com/office/powerpoint/2010/main" val="38869015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8F1739-6356-C246-900F-59604CC31F1B}"/>
              </a:ext>
            </a:extLst>
          </p:cNvPr>
          <p:cNvSpPr>
            <a:spLocks noGrp="1"/>
          </p:cNvSpPr>
          <p:nvPr>
            <p:ph type="title"/>
          </p:nvPr>
        </p:nvSpPr>
        <p:spPr/>
        <p:txBody>
          <a:bodyPr/>
          <a:lstStyle/>
          <a:p>
            <a:r>
              <a:rPr lang="en-US" dirty="0"/>
              <a:t>What we are going to talk about</a:t>
            </a:r>
          </a:p>
        </p:txBody>
      </p:sp>
      <p:sp>
        <p:nvSpPr>
          <p:cNvPr id="3" name="Content Placeholder 2">
            <a:extLst>
              <a:ext uri="{FF2B5EF4-FFF2-40B4-BE49-F238E27FC236}">
                <a16:creationId xmlns:a16="http://schemas.microsoft.com/office/drawing/2014/main" id="{E8F447E5-B9CE-0041-A867-FC5FA49A36D3}"/>
              </a:ext>
            </a:extLst>
          </p:cNvPr>
          <p:cNvSpPr>
            <a:spLocks noGrp="1"/>
          </p:cNvSpPr>
          <p:nvPr>
            <p:ph idx="1"/>
          </p:nvPr>
        </p:nvSpPr>
        <p:spPr/>
        <p:txBody>
          <a:bodyPr>
            <a:normAutofit/>
          </a:bodyPr>
          <a:lstStyle/>
          <a:p>
            <a:r>
              <a:rPr lang="en-US" sz="2400" dirty="0"/>
              <a:t>Branding</a:t>
            </a:r>
          </a:p>
          <a:p>
            <a:r>
              <a:rPr lang="en-US" sz="2400" dirty="0"/>
              <a:t>Digital/Social Media</a:t>
            </a:r>
          </a:p>
          <a:p>
            <a:r>
              <a:rPr lang="en-US" sz="2400" dirty="0"/>
              <a:t>eCommerce</a:t>
            </a:r>
          </a:p>
          <a:p>
            <a:r>
              <a:rPr lang="en-US" sz="2400" dirty="0"/>
              <a:t>Math</a:t>
            </a:r>
          </a:p>
        </p:txBody>
      </p:sp>
      <p:sp>
        <p:nvSpPr>
          <p:cNvPr id="6" name="Slide Number Placeholder 5">
            <a:extLst>
              <a:ext uri="{FF2B5EF4-FFF2-40B4-BE49-F238E27FC236}">
                <a16:creationId xmlns:a16="http://schemas.microsoft.com/office/drawing/2014/main" id="{6F846851-F99C-6348-9DF4-50A442CE66D8}"/>
              </a:ext>
            </a:extLst>
          </p:cNvPr>
          <p:cNvSpPr>
            <a:spLocks noGrp="1"/>
          </p:cNvSpPr>
          <p:nvPr>
            <p:ph type="sldNum" sz="quarter" idx="12"/>
          </p:nvPr>
        </p:nvSpPr>
        <p:spPr/>
        <p:txBody>
          <a:bodyPr/>
          <a:lstStyle/>
          <a:p>
            <a:fld id="{E57BC5F2-21C7-F848-817A-124E16AEC8FE}" type="slidenum">
              <a:rPr lang="en-US" smtClean="0"/>
              <a:t>4</a:t>
            </a:fld>
            <a:endParaRPr lang="en-US"/>
          </a:p>
        </p:txBody>
      </p:sp>
    </p:spTree>
    <p:extLst>
      <p:ext uri="{BB962C8B-B14F-4D97-AF65-F5344CB8AC3E}">
        <p14:creationId xmlns:p14="http://schemas.microsoft.com/office/powerpoint/2010/main" val="39699267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FBF1F-CCAF-494C-83B0-C85EA14A8005}"/>
              </a:ext>
            </a:extLst>
          </p:cNvPr>
          <p:cNvSpPr>
            <a:spLocks noGrp="1"/>
          </p:cNvSpPr>
          <p:nvPr>
            <p:ph type="title"/>
          </p:nvPr>
        </p:nvSpPr>
        <p:spPr/>
        <p:txBody>
          <a:bodyPr/>
          <a:lstStyle/>
          <a:p>
            <a:r>
              <a:rPr lang="en-US" dirty="0"/>
              <a:t>Branding</a:t>
            </a:r>
          </a:p>
        </p:txBody>
      </p:sp>
      <p:sp>
        <p:nvSpPr>
          <p:cNvPr id="3" name="Content Placeholder 2">
            <a:extLst>
              <a:ext uri="{FF2B5EF4-FFF2-40B4-BE49-F238E27FC236}">
                <a16:creationId xmlns:a16="http://schemas.microsoft.com/office/drawing/2014/main" id="{D343B2E2-0595-DE45-8F3C-B273F1B69C69}"/>
              </a:ext>
            </a:extLst>
          </p:cNvPr>
          <p:cNvSpPr>
            <a:spLocks noGrp="1"/>
          </p:cNvSpPr>
          <p:nvPr>
            <p:ph type="body" idx="1"/>
          </p:nvPr>
        </p:nvSpPr>
        <p:spPr/>
        <p:txBody>
          <a:bodyPr>
            <a:normAutofit fontScale="55000" lnSpcReduction="20000"/>
          </a:bodyPr>
          <a:lstStyle/>
          <a:p>
            <a:pPr marL="0" indent="0" algn="ctr">
              <a:buNone/>
            </a:pPr>
            <a:r>
              <a:rPr lang="en-US" sz="5100" dirty="0"/>
              <a:t>Your brand, whether it’s a product or line of products, a service, or YOURSELF, extends to every point of contact</a:t>
            </a:r>
            <a:endParaRPr lang="en-US" dirty="0"/>
          </a:p>
        </p:txBody>
      </p:sp>
      <p:sp>
        <p:nvSpPr>
          <p:cNvPr id="4" name="Slide Number Placeholder 3">
            <a:extLst>
              <a:ext uri="{FF2B5EF4-FFF2-40B4-BE49-F238E27FC236}">
                <a16:creationId xmlns:a16="http://schemas.microsoft.com/office/drawing/2014/main" id="{46A36411-5E71-6545-BB02-D30B22A741EE}"/>
              </a:ext>
            </a:extLst>
          </p:cNvPr>
          <p:cNvSpPr>
            <a:spLocks noGrp="1"/>
          </p:cNvSpPr>
          <p:nvPr>
            <p:ph type="sldNum" sz="quarter" idx="12"/>
          </p:nvPr>
        </p:nvSpPr>
        <p:spPr/>
        <p:txBody>
          <a:bodyPr/>
          <a:lstStyle/>
          <a:p>
            <a:fld id="{E57BC5F2-21C7-F848-817A-124E16AEC8FE}" type="slidenum">
              <a:rPr lang="en-US" smtClean="0"/>
              <a:t>5</a:t>
            </a:fld>
            <a:endParaRPr lang="en-US"/>
          </a:p>
        </p:txBody>
      </p:sp>
    </p:spTree>
    <p:extLst>
      <p:ext uri="{BB962C8B-B14F-4D97-AF65-F5344CB8AC3E}">
        <p14:creationId xmlns:p14="http://schemas.microsoft.com/office/powerpoint/2010/main" val="29952561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5214310-0D25-2E4A-BF25-97DF1B12D7AB}"/>
              </a:ext>
            </a:extLst>
          </p:cNvPr>
          <p:cNvSpPr>
            <a:spLocks noGrp="1"/>
          </p:cNvSpPr>
          <p:nvPr>
            <p:ph type="title"/>
          </p:nvPr>
        </p:nvSpPr>
        <p:spPr/>
        <p:txBody>
          <a:bodyPr/>
          <a:lstStyle/>
          <a:p>
            <a:r>
              <a:rPr lang="en-US" dirty="0"/>
              <a:t>Why Branding Matters</a:t>
            </a:r>
          </a:p>
        </p:txBody>
      </p:sp>
      <p:sp>
        <p:nvSpPr>
          <p:cNvPr id="6" name="Content Placeholder 5">
            <a:extLst>
              <a:ext uri="{FF2B5EF4-FFF2-40B4-BE49-F238E27FC236}">
                <a16:creationId xmlns:a16="http://schemas.microsoft.com/office/drawing/2014/main" id="{3331EDFE-E129-964B-87C7-EAA756CFEC17}"/>
              </a:ext>
            </a:extLst>
          </p:cNvPr>
          <p:cNvSpPr>
            <a:spLocks noGrp="1"/>
          </p:cNvSpPr>
          <p:nvPr>
            <p:ph idx="1"/>
          </p:nvPr>
        </p:nvSpPr>
        <p:spPr/>
        <p:txBody>
          <a:bodyPr>
            <a:normAutofit/>
          </a:bodyPr>
          <a:lstStyle/>
          <a:p>
            <a:r>
              <a:rPr lang="en-US" dirty="0"/>
              <a:t>Establishes what you stands for</a:t>
            </a:r>
          </a:p>
          <a:p>
            <a:r>
              <a:rPr lang="en-US" dirty="0"/>
              <a:t>Shortcut for audience</a:t>
            </a:r>
          </a:p>
          <a:p>
            <a:r>
              <a:rPr lang="en-US" dirty="0"/>
              <a:t>Increases awareness and customer loyalty</a:t>
            </a:r>
          </a:p>
          <a:p>
            <a:r>
              <a:rPr lang="en-US" dirty="0"/>
              <a:t>Not just a logo, overall feeling</a:t>
            </a:r>
          </a:p>
        </p:txBody>
      </p:sp>
      <p:sp>
        <p:nvSpPr>
          <p:cNvPr id="4" name="Slide Number Placeholder 3">
            <a:extLst>
              <a:ext uri="{FF2B5EF4-FFF2-40B4-BE49-F238E27FC236}">
                <a16:creationId xmlns:a16="http://schemas.microsoft.com/office/drawing/2014/main" id="{A94B598E-B9CE-3144-A35A-820EBA55FC98}"/>
              </a:ext>
            </a:extLst>
          </p:cNvPr>
          <p:cNvSpPr>
            <a:spLocks noGrp="1"/>
          </p:cNvSpPr>
          <p:nvPr>
            <p:ph type="sldNum" sz="quarter" idx="12"/>
          </p:nvPr>
        </p:nvSpPr>
        <p:spPr/>
        <p:txBody>
          <a:bodyPr/>
          <a:lstStyle/>
          <a:p>
            <a:fld id="{E57BC5F2-21C7-F848-817A-124E16AEC8FE}" type="slidenum">
              <a:rPr lang="en-US" smtClean="0"/>
              <a:t>6</a:t>
            </a:fld>
            <a:endParaRPr lang="en-US"/>
          </a:p>
        </p:txBody>
      </p:sp>
    </p:spTree>
    <p:extLst>
      <p:ext uri="{BB962C8B-B14F-4D97-AF65-F5344CB8AC3E}">
        <p14:creationId xmlns:p14="http://schemas.microsoft.com/office/powerpoint/2010/main" val="1555479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98AE5-AF3F-4E9F-858C-03E227FA1F3C}"/>
              </a:ext>
            </a:extLst>
          </p:cNvPr>
          <p:cNvSpPr>
            <a:spLocks noGrp="1"/>
          </p:cNvSpPr>
          <p:nvPr>
            <p:ph type="title"/>
          </p:nvPr>
        </p:nvSpPr>
        <p:spPr/>
        <p:txBody>
          <a:bodyPr/>
          <a:lstStyle/>
          <a:p>
            <a:r>
              <a:rPr lang="en-US" dirty="0"/>
              <a:t>Branding is everywhere</a:t>
            </a:r>
          </a:p>
        </p:txBody>
      </p:sp>
      <p:pic>
        <p:nvPicPr>
          <p:cNvPr id="4" name="Picture 3">
            <a:extLst>
              <a:ext uri="{FF2B5EF4-FFF2-40B4-BE49-F238E27FC236}">
                <a16:creationId xmlns:a16="http://schemas.microsoft.com/office/drawing/2014/main" id="{689BF4CA-76CD-4198-953C-588F5E14DF8B}"/>
              </a:ext>
            </a:extLst>
          </p:cNvPr>
          <p:cNvPicPr>
            <a:picLocks noChangeAspect="1"/>
          </p:cNvPicPr>
          <p:nvPr/>
        </p:nvPicPr>
        <p:blipFill>
          <a:blip r:embed="rId2"/>
          <a:stretch>
            <a:fillRect/>
          </a:stretch>
        </p:blipFill>
        <p:spPr>
          <a:xfrm>
            <a:off x="643874" y="3629247"/>
            <a:ext cx="4366276" cy="2900365"/>
          </a:xfrm>
          <a:prstGeom prst="rect">
            <a:avLst/>
          </a:prstGeom>
        </p:spPr>
      </p:pic>
      <p:pic>
        <p:nvPicPr>
          <p:cNvPr id="9" name="Picture 8">
            <a:extLst>
              <a:ext uri="{FF2B5EF4-FFF2-40B4-BE49-F238E27FC236}">
                <a16:creationId xmlns:a16="http://schemas.microsoft.com/office/drawing/2014/main" id="{8871D1C4-895E-4982-BD4C-43F2EA0BC86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297" b="92308" l="0" r="94585">
                        <a14:foregroundMark x1="3971" y1="8791" x2="7581" y2="38462"/>
                        <a14:foregroundMark x1="7220" y1="36264" x2="7220" y2="36264"/>
                        <a14:foregroundMark x1="7220" y1="36264" x2="7220" y2="36264"/>
                        <a14:foregroundMark x1="5776" y1="6593" x2="5776" y2="6593"/>
                        <a14:foregroundMark x1="5776" y1="6593" x2="5776" y2="6593"/>
                        <a14:foregroundMark x1="6859" y1="7692" x2="6859" y2="7692"/>
                        <a14:foregroundMark x1="6859" y1="7692" x2="6859" y2="7692"/>
                        <a14:foregroundMark x1="7220" y1="7692" x2="52347" y2="8791"/>
                        <a14:foregroundMark x1="58845" y1="8791" x2="58845" y2="8791"/>
                        <a14:foregroundMark x1="58845" y1="8791" x2="58845" y2="8791"/>
                        <a14:foregroundMark x1="52708" y1="6593" x2="52708" y2="6593"/>
                        <a14:foregroundMark x1="52708" y1="6593" x2="52708" y2="6593"/>
                        <a14:foregroundMark x1="93141" y1="85714" x2="93141" y2="85714"/>
                        <a14:foregroundMark x1="93141" y1="85714" x2="93141" y2="85714"/>
                        <a14:foregroundMark x1="90975" y1="90110" x2="90975" y2="90110"/>
                        <a14:foregroundMark x1="90975" y1="90110" x2="90975" y2="90110"/>
                        <a14:foregroundMark x1="62455" y1="89560" x2="62455" y2="89560"/>
                        <a14:foregroundMark x1="62455" y1="89560" x2="62455" y2="89560"/>
                        <a14:foregroundMark x1="59928" y1="88462" x2="59928" y2="88462"/>
                        <a14:foregroundMark x1="59928" y1="88462" x2="59928" y2="88462"/>
                        <a14:foregroundMark x1="60650" y1="87363" x2="60650" y2="87363"/>
                        <a14:foregroundMark x1="60650" y1="87363" x2="60650" y2="87363"/>
                        <a14:foregroundMark x1="54513" y1="89011" x2="54513" y2="89011"/>
                        <a14:foregroundMark x1="54513" y1="89011" x2="54513" y2="89011"/>
                        <a14:foregroundMark x1="35379" y1="88462" x2="35379" y2="88462"/>
                        <a14:foregroundMark x1="35379" y1="88462" x2="35379" y2="88462"/>
                        <a14:foregroundMark x1="37906" y1="91758" x2="37906" y2="91758"/>
                        <a14:foregroundMark x1="37906" y1="91758" x2="37906" y2="91758"/>
                        <a14:foregroundMark x1="37906" y1="91758" x2="37906" y2="91758"/>
                        <a14:foregroundMark x1="43321" y1="91758" x2="43321" y2="91758"/>
                        <a14:foregroundMark x1="25993" y1="89560" x2="25993" y2="89560"/>
                        <a14:foregroundMark x1="16606" y1="90110" x2="16606" y2="90110"/>
                        <a14:foregroundMark x1="16606" y1="90110" x2="16606" y2="90110"/>
                        <a14:foregroundMark x1="7220" y1="90659" x2="7220" y2="90659"/>
                        <a14:foregroundMark x1="7220" y1="90659" x2="7220" y2="90659"/>
                        <a14:foregroundMark x1="7220" y1="92308" x2="7220" y2="92308"/>
                        <a14:foregroundMark x1="5054" y1="92857" x2="5054" y2="92857"/>
                        <a14:foregroundMark x1="5054" y1="92857" x2="7581" y2="90659"/>
                        <a14:foregroundMark x1="13718" y1="5495" x2="29603" y2="6044"/>
                        <a14:foregroundMark x1="29603" y1="6044" x2="84838" y2="3297"/>
                        <a14:foregroundMark x1="84838" y1="3297" x2="81588" y2="8791"/>
                        <a14:foregroundMark x1="79783" y1="7692" x2="79783" y2="7692"/>
                        <a14:foregroundMark x1="79783" y1="7692" x2="79783" y2="7692"/>
                        <a14:foregroundMark x1="94585" y1="50549" x2="94585" y2="50549"/>
                        <a14:foregroundMark x1="94224" y1="9890" x2="94224" y2="9890"/>
                        <a14:foregroundMark x1="94224" y1="9890" x2="94224" y2="9890"/>
                        <a14:foregroundMark x1="94224" y1="13187" x2="94224" y2="13187"/>
                      </a14:backgroundRemoval>
                    </a14:imgEffect>
                  </a14:imgLayer>
                </a14:imgProps>
              </a:ext>
            </a:extLst>
          </a:blip>
          <a:srcRect l="3428" t="3071" r="6051" b="11071"/>
          <a:stretch/>
        </p:blipFill>
        <p:spPr>
          <a:xfrm>
            <a:off x="8070487" y="2236009"/>
            <a:ext cx="2484265" cy="1548165"/>
          </a:xfrm>
          <a:prstGeom prst="rect">
            <a:avLst/>
          </a:prstGeom>
        </p:spPr>
      </p:pic>
      <p:pic>
        <p:nvPicPr>
          <p:cNvPr id="5" name="Picture 4" descr="A stereo sitting on a table&#10;&#10;Description automatically generated">
            <a:extLst>
              <a:ext uri="{FF2B5EF4-FFF2-40B4-BE49-F238E27FC236}">
                <a16:creationId xmlns:a16="http://schemas.microsoft.com/office/drawing/2014/main" id="{32F52CC3-32A2-024A-AA9B-CCE6C2F5936E}"/>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5598614" y="2891329"/>
            <a:ext cx="1583238" cy="2918125"/>
          </a:xfrm>
          <a:prstGeom prst="rect">
            <a:avLst/>
          </a:prstGeom>
        </p:spPr>
      </p:pic>
      <p:pic>
        <p:nvPicPr>
          <p:cNvPr id="17" name="Picture 16" descr="A close up of a device&#10;&#10;Description automatically generated">
            <a:extLst>
              <a:ext uri="{FF2B5EF4-FFF2-40B4-BE49-F238E27FC236}">
                <a16:creationId xmlns:a16="http://schemas.microsoft.com/office/drawing/2014/main" id="{6B7F7A64-BCBB-D546-A2F5-DD001E7136CF}"/>
              </a:ext>
            </a:extLst>
          </p:cNvPr>
          <p:cNvPicPr>
            <a:picLocks noChangeAspect="1"/>
          </p:cNvPicPr>
          <p:nvPr/>
        </p:nvPicPr>
        <p:blipFill>
          <a:blip r:embed="rId7">
            <a:clrChange>
              <a:clrFrom>
                <a:srgbClr val="FFFFFF"/>
              </a:clrFrom>
              <a:clrTo>
                <a:srgbClr val="FFFFFF">
                  <a:alpha val="0"/>
                </a:srgbClr>
              </a:clrTo>
            </a:clrChange>
            <a:extLst>
              <a:ext uri="{837473B0-CC2E-450A-ABE3-18F120FF3D39}">
                <a1611:picAttrSrcUrl xmlns:a1611="http://schemas.microsoft.com/office/drawing/2016/11/main" r:id="rId8"/>
              </a:ext>
            </a:extLst>
          </a:blip>
          <a:stretch>
            <a:fillRect/>
          </a:stretch>
        </p:blipFill>
        <p:spPr>
          <a:xfrm>
            <a:off x="3281318" y="2287585"/>
            <a:ext cx="1328238" cy="1207489"/>
          </a:xfrm>
          <a:prstGeom prst="rect">
            <a:avLst/>
          </a:prstGeom>
          <a:solidFill>
            <a:schemeClr val="accent4">
              <a:alpha val="10000"/>
            </a:schemeClr>
          </a:solidFill>
          <a:ln w="25400">
            <a:solidFill>
              <a:schemeClr val="accent2">
                <a:alpha val="26000"/>
              </a:schemeClr>
            </a:solidFill>
          </a:ln>
        </p:spPr>
      </p:pic>
      <p:pic>
        <p:nvPicPr>
          <p:cNvPr id="23" name="Picture 22" descr="A picture containing text&#10;&#10;Description automatically generated">
            <a:extLst>
              <a:ext uri="{FF2B5EF4-FFF2-40B4-BE49-F238E27FC236}">
                <a16:creationId xmlns:a16="http://schemas.microsoft.com/office/drawing/2014/main" id="{7057137D-3BE9-0148-9835-315B12CA8373}"/>
              </a:ext>
            </a:extLst>
          </p:cNvPr>
          <p:cNvPicPr>
            <a:picLocks noChangeAspect="1"/>
          </p:cNvPicPr>
          <p:nvPr/>
        </p:nvPicPr>
        <p:blipFill>
          <a:blip r:embed="rId9">
            <a:clrChange>
              <a:clrFrom>
                <a:srgbClr val="87938F"/>
              </a:clrFrom>
              <a:clrTo>
                <a:srgbClr val="87938F">
                  <a:alpha val="0"/>
                </a:srgbClr>
              </a:clrTo>
            </a:clrChange>
            <a:extLst>
              <a:ext uri="{BEBA8EAE-BF5A-486C-A8C5-ECC9F3942E4B}">
                <a14:imgProps xmlns:a14="http://schemas.microsoft.com/office/drawing/2010/main">
                  <a14:imgLayer r:embed="rId10">
                    <a14:imgEffect>
                      <a14:backgroundRemoval t="9961" b="89844" l="7161" r="94271">
                        <a14:foregroundMark x1="87500" y1="73926" x2="87500" y2="73926"/>
                        <a14:foregroundMark x1="94401" y1="80078" x2="94401" y2="80078"/>
                        <a14:foregroundMark x1="7161" y1="78613" x2="7161" y2="78613"/>
                      </a14:backgroundRemoval>
                    </a14:imgEffect>
                  </a14:imgLayer>
                </a14:imgProps>
              </a:ext>
              <a:ext uri="{837473B0-CC2E-450A-ABE3-18F120FF3D39}">
                <a1611:picAttrSrcUrl xmlns:a1611="http://schemas.microsoft.com/office/drawing/2016/11/main" r:id="rId11"/>
              </a:ext>
            </a:extLst>
          </a:blip>
          <a:stretch>
            <a:fillRect/>
          </a:stretch>
        </p:blipFill>
        <p:spPr>
          <a:xfrm>
            <a:off x="7240092" y="4012976"/>
            <a:ext cx="1873339" cy="2497785"/>
          </a:xfrm>
          <a:prstGeom prst="rect">
            <a:avLst/>
          </a:prstGeom>
        </p:spPr>
      </p:pic>
      <p:pic>
        <p:nvPicPr>
          <p:cNvPr id="26" name="Picture 25" descr="A screenshot of a cell phone&#10;&#10;Description automatically generated">
            <a:extLst>
              <a:ext uri="{FF2B5EF4-FFF2-40B4-BE49-F238E27FC236}">
                <a16:creationId xmlns:a16="http://schemas.microsoft.com/office/drawing/2014/main" id="{201B0442-6097-5C41-8031-16FC3F72CDAF}"/>
              </a:ext>
            </a:extLst>
          </p:cNvPr>
          <p:cNvPicPr>
            <a:picLocks noChangeAspect="1"/>
          </p:cNvPicPr>
          <p:nvPr/>
        </p:nvPicPr>
        <p:blipFill>
          <a:blip r:embed="rId12"/>
          <a:stretch>
            <a:fillRect/>
          </a:stretch>
        </p:blipFill>
        <p:spPr>
          <a:xfrm>
            <a:off x="9827533" y="3901439"/>
            <a:ext cx="1529717" cy="2720858"/>
          </a:xfrm>
          <a:prstGeom prst="rect">
            <a:avLst/>
          </a:prstGeom>
        </p:spPr>
      </p:pic>
      <p:sp>
        <p:nvSpPr>
          <p:cNvPr id="27" name="TextBox 26">
            <a:extLst>
              <a:ext uri="{FF2B5EF4-FFF2-40B4-BE49-F238E27FC236}">
                <a16:creationId xmlns:a16="http://schemas.microsoft.com/office/drawing/2014/main" id="{AA0CE311-5E03-6248-967E-9ABCD8CC3E2A}"/>
              </a:ext>
            </a:extLst>
          </p:cNvPr>
          <p:cNvSpPr txBox="1"/>
          <p:nvPr/>
        </p:nvSpPr>
        <p:spPr>
          <a:xfrm>
            <a:off x="1174971" y="2802226"/>
            <a:ext cx="1428205" cy="461665"/>
          </a:xfrm>
          <a:prstGeom prst="rect">
            <a:avLst/>
          </a:prstGeom>
          <a:noFill/>
        </p:spPr>
        <p:txBody>
          <a:bodyPr wrap="square" rtlCol="0">
            <a:spAutoFit/>
          </a:bodyPr>
          <a:lstStyle/>
          <a:p>
            <a:pPr algn="ctr"/>
            <a:r>
              <a:rPr lang="en-US" sz="2400" dirty="0">
                <a:solidFill>
                  <a:schemeClr val="accent2"/>
                </a:solidFill>
              </a:rPr>
              <a:t>Store</a:t>
            </a:r>
          </a:p>
        </p:txBody>
      </p:sp>
      <p:sp>
        <p:nvSpPr>
          <p:cNvPr id="30" name="TextBox 29">
            <a:extLst>
              <a:ext uri="{FF2B5EF4-FFF2-40B4-BE49-F238E27FC236}">
                <a16:creationId xmlns:a16="http://schemas.microsoft.com/office/drawing/2014/main" id="{4DE68092-426E-5A41-8B10-7776908CA440}"/>
              </a:ext>
            </a:extLst>
          </p:cNvPr>
          <p:cNvSpPr txBox="1"/>
          <p:nvPr/>
        </p:nvSpPr>
        <p:spPr>
          <a:xfrm>
            <a:off x="4884511" y="2374643"/>
            <a:ext cx="1428205" cy="461665"/>
          </a:xfrm>
          <a:prstGeom prst="rect">
            <a:avLst/>
          </a:prstGeom>
          <a:noFill/>
        </p:spPr>
        <p:txBody>
          <a:bodyPr wrap="square" rtlCol="0">
            <a:spAutoFit/>
          </a:bodyPr>
          <a:lstStyle/>
          <a:p>
            <a:pPr algn="ctr"/>
            <a:r>
              <a:rPr lang="en-US" sz="2400" dirty="0">
                <a:solidFill>
                  <a:schemeClr val="accent2"/>
                </a:solidFill>
              </a:rPr>
              <a:t>Product</a:t>
            </a:r>
          </a:p>
        </p:txBody>
      </p:sp>
      <p:sp>
        <p:nvSpPr>
          <p:cNvPr id="31" name="TextBox 30">
            <a:extLst>
              <a:ext uri="{FF2B5EF4-FFF2-40B4-BE49-F238E27FC236}">
                <a16:creationId xmlns:a16="http://schemas.microsoft.com/office/drawing/2014/main" id="{D461C6D7-7F56-B94D-9A26-850F021A02A6}"/>
              </a:ext>
            </a:extLst>
          </p:cNvPr>
          <p:cNvSpPr txBox="1"/>
          <p:nvPr/>
        </p:nvSpPr>
        <p:spPr>
          <a:xfrm>
            <a:off x="5753647" y="5893308"/>
            <a:ext cx="1428205" cy="461665"/>
          </a:xfrm>
          <a:prstGeom prst="rect">
            <a:avLst/>
          </a:prstGeom>
          <a:noFill/>
        </p:spPr>
        <p:txBody>
          <a:bodyPr wrap="square" rtlCol="0">
            <a:spAutoFit/>
          </a:bodyPr>
          <a:lstStyle/>
          <a:p>
            <a:pPr algn="ctr"/>
            <a:r>
              <a:rPr lang="en-US" sz="2400" dirty="0">
                <a:solidFill>
                  <a:schemeClr val="accent2"/>
                </a:solidFill>
              </a:rPr>
              <a:t>Package</a:t>
            </a:r>
          </a:p>
        </p:txBody>
      </p:sp>
      <p:sp>
        <p:nvSpPr>
          <p:cNvPr id="32" name="TextBox 31">
            <a:extLst>
              <a:ext uri="{FF2B5EF4-FFF2-40B4-BE49-F238E27FC236}">
                <a16:creationId xmlns:a16="http://schemas.microsoft.com/office/drawing/2014/main" id="{1E3C9502-3C7E-6149-B467-3053B0EDCE5F}"/>
              </a:ext>
            </a:extLst>
          </p:cNvPr>
          <p:cNvSpPr txBox="1"/>
          <p:nvPr/>
        </p:nvSpPr>
        <p:spPr>
          <a:xfrm>
            <a:off x="8399328" y="3866771"/>
            <a:ext cx="1428205" cy="461665"/>
          </a:xfrm>
          <a:prstGeom prst="rect">
            <a:avLst/>
          </a:prstGeom>
          <a:noFill/>
        </p:spPr>
        <p:txBody>
          <a:bodyPr wrap="square" rtlCol="0">
            <a:spAutoFit/>
          </a:bodyPr>
          <a:lstStyle/>
          <a:p>
            <a:pPr algn="ctr"/>
            <a:r>
              <a:rPr lang="en-US" sz="2400" dirty="0">
                <a:solidFill>
                  <a:schemeClr val="accent2"/>
                </a:solidFill>
              </a:rPr>
              <a:t>Website</a:t>
            </a:r>
          </a:p>
        </p:txBody>
      </p:sp>
    </p:spTree>
    <p:extLst>
      <p:ext uri="{BB962C8B-B14F-4D97-AF65-F5344CB8AC3E}">
        <p14:creationId xmlns:p14="http://schemas.microsoft.com/office/powerpoint/2010/main" val="680758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7FC5D-C65E-C94D-9F3F-24B33549BD2B}"/>
              </a:ext>
            </a:extLst>
          </p:cNvPr>
          <p:cNvSpPr>
            <a:spLocks noGrp="1"/>
          </p:cNvSpPr>
          <p:nvPr>
            <p:ph type="title"/>
          </p:nvPr>
        </p:nvSpPr>
        <p:spPr/>
        <p:txBody>
          <a:bodyPr/>
          <a:lstStyle/>
          <a:p>
            <a:r>
              <a:rPr lang="en-US" dirty="0"/>
              <a:t>What are you trying to say?</a:t>
            </a:r>
          </a:p>
        </p:txBody>
      </p:sp>
      <p:sp>
        <p:nvSpPr>
          <p:cNvPr id="3" name="Content Placeholder 2">
            <a:extLst>
              <a:ext uri="{FF2B5EF4-FFF2-40B4-BE49-F238E27FC236}">
                <a16:creationId xmlns:a16="http://schemas.microsoft.com/office/drawing/2014/main" id="{122555C6-D243-EB43-BED1-AE2CF788485B}"/>
              </a:ext>
            </a:extLst>
          </p:cNvPr>
          <p:cNvSpPr>
            <a:spLocks noGrp="1"/>
          </p:cNvSpPr>
          <p:nvPr>
            <p:ph idx="1"/>
          </p:nvPr>
        </p:nvSpPr>
        <p:spPr/>
        <p:txBody>
          <a:bodyPr>
            <a:normAutofit lnSpcReduction="10000"/>
          </a:bodyPr>
          <a:lstStyle/>
          <a:p>
            <a:pPr lvl="1"/>
            <a:r>
              <a:rPr lang="en-US" dirty="0"/>
              <a:t>Logo</a:t>
            </a:r>
          </a:p>
          <a:p>
            <a:pPr lvl="1"/>
            <a:r>
              <a:rPr lang="en-US" dirty="0"/>
              <a:t>Color scheme</a:t>
            </a:r>
          </a:p>
          <a:p>
            <a:pPr lvl="1"/>
            <a:r>
              <a:rPr lang="en-US" dirty="0"/>
              <a:t>Language and voice</a:t>
            </a:r>
          </a:p>
          <a:p>
            <a:pPr lvl="1"/>
            <a:r>
              <a:rPr lang="en-US" dirty="0"/>
              <a:t>Images/Photography</a:t>
            </a:r>
          </a:p>
          <a:p>
            <a:pPr lvl="1"/>
            <a:r>
              <a:rPr lang="en-US" dirty="0"/>
              <a:t>Product</a:t>
            </a:r>
          </a:p>
          <a:p>
            <a:pPr lvl="1"/>
            <a:r>
              <a:rPr lang="en-US" dirty="0"/>
              <a:t>Customer Service</a:t>
            </a:r>
          </a:p>
        </p:txBody>
      </p:sp>
      <p:sp>
        <p:nvSpPr>
          <p:cNvPr id="4" name="Slide Number Placeholder 3">
            <a:extLst>
              <a:ext uri="{FF2B5EF4-FFF2-40B4-BE49-F238E27FC236}">
                <a16:creationId xmlns:a16="http://schemas.microsoft.com/office/drawing/2014/main" id="{7DE19DEE-90FC-FA4A-9BB0-E676D2624C52}"/>
              </a:ext>
            </a:extLst>
          </p:cNvPr>
          <p:cNvSpPr>
            <a:spLocks noGrp="1"/>
          </p:cNvSpPr>
          <p:nvPr>
            <p:ph type="sldNum" sz="quarter" idx="12"/>
          </p:nvPr>
        </p:nvSpPr>
        <p:spPr/>
        <p:txBody>
          <a:bodyPr/>
          <a:lstStyle/>
          <a:p>
            <a:fld id="{E57BC5F2-21C7-F848-817A-124E16AEC8FE}" type="slidenum">
              <a:rPr lang="en-US" smtClean="0"/>
              <a:t>8</a:t>
            </a:fld>
            <a:endParaRPr lang="en-US"/>
          </a:p>
        </p:txBody>
      </p:sp>
    </p:spTree>
    <p:extLst>
      <p:ext uri="{BB962C8B-B14F-4D97-AF65-F5344CB8AC3E}">
        <p14:creationId xmlns:p14="http://schemas.microsoft.com/office/powerpoint/2010/main" val="13741225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1117E-5972-BB42-9522-2FE14341E2CF}"/>
              </a:ext>
            </a:extLst>
          </p:cNvPr>
          <p:cNvSpPr>
            <a:spLocks noGrp="1"/>
          </p:cNvSpPr>
          <p:nvPr>
            <p:ph type="title"/>
          </p:nvPr>
        </p:nvSpPr>
        <p:spPr/>
        <p:txBody>
          <a:bodyPr/>
          <a:lstStyle/>
          <a:p>
            <a:r>
              <a:rPr lang="en-US" dirty="0"/>
              <a:t>Does Your Communication tell </a:t>
            </a:r>
            <a:br>
              <a:rPr lang="en-US" dirty="0"/>
            </a:br>
            <a:r>
              <a:rPr lang="en-US" dirty="0"/>
              <a:t>Your story?</a:t>
            </a:r>
          </a:p>
        </p:txBody>
      </p:sp>
      <p:sp>
        <p:nvSpPr>
          <p:cNvPr id="3" name="Content Placeholder 2">
            <a:extLst>
              <a:ext uri="{FF2B5EF4-FFF2-40B4-BE49-F238E27FC236}">
                <a16:creationId xmlns:a16="http://schemas.microsoft.com/office/drawing/2014/main" id="{9E292DE3-2090-5148-94F0-C0126F6E3775}"/>
              </a:ext>
            </a:extLst>
          </p:cNvPr>
          <p:cNvSpPr>
            <a:spLocks noGrp="1"/>
          </p:cNvSpPr>
          <p:nvPr>
            <p:ph idx="1"/>
          </p:nvPr>
        </p:nvSpPr>
        <p:spPr/>
        <p:txBody>
          <a:bodyPr>
            <a:normAutofit/>
          </a:bodyPr>
          <a:lstStyle/>
          <a:p>
            <a:r>
              <a:rPr lang="en-US" dirty="0"/>
              <a:t>Companies often separate out departments and don’t share information.</a:t>
            </a:r>
          </a:p>
          <a:p>
            <a:r>
              <a:rPr lang="en-US" dirty="0"/>
              <a:t>Customers don’t care about your internal structure</a:t>
            </a:r>
          </a:p>
          <a:p>
            <a:r>
              <a:rPr lang="en-US" dirty="0"/>
              <a:t>Inconsistencies work against you</a:t>
            </a:r>
          </a:p>
          <a:p>
            <a:endParaRPr lang="en-US" dirty="0"/>
          </a:p>
          <a:p>
            <a:endParaRPr lang="en-US" dirty="0"/>
          </a:p>
        </p:txBody>
      </p:sp>
      <p:sp>
        <p:nvSpPr>
          <p:cNvPr id="4" name="Slide Number Placeholder 3">
            <a:extLst>
              <a:ext uri="{FF2B5EF4-FFF2-40B4-BE49-F238E27FC236}">
                <a16:creationId xmlns:a16="http://schemas.microsoft.com/office/drawing/2014/main" id="{58EA1B1E-970A-4E4F-8F28-45E81EE29866}"/>
              </a:ext>
            </a:extLst>
          </p:cNvPr>
          <p:cNvSpPr>
            <a:spLocks noGrp="1"/>
          </p:cNvSpPr>
          <p:nvPr>
            <p:ph type="sldNum" sz="quarter" idx="12"/>
          </p:nvPr>
        </p:nvSpPr>
        <p:spPr/>
        <p:txBody>
          <a:bodyPr/>
          <a:lstStyle/>
          <a:p>
            <a:fld id="{E57BC5F2-21C7-F848-817A-124E16AEC8FE}" type="slidenum">
              <a:rPr lang="en-US" smtClean="0"/>
              <a:t>9</a:t>
            </a:fld>
            <a:endParaRPr lang="en-US"/>
          </a:p>
        </p:txBody>
      </p:sp>
    </p:spTree>
    <p:extLst>
      <p:ext uri="{BB962C8B-B14F-4D97-AF65-F5344CB8AC3E}">
        <p14:creationId xmlns:p14="http://schemas.microsoft.com/office/powerpoint/2010/main" val="584190550"/>
      </p:ext>
    </p:extLst>
  </p:cSld>
  <p:clrMapOvr>
    <a:masterClrMapping/>
  </p:clrMapOvr>
</p:sld>
</file>

<file path=ppt/theme/theme1.xml><?xml version="1.0" encoding="utf-8"?>
<a:theme xmlns:a="http://schemas.openxmlformats.org/drawingml/2006/main" name="Parcel">
  <a:themeElements>
    <a:clrScheme name="Parcel">
      <a:dk1>
        <a:srgbClr val="000000"/>
      </a:dk1>
      <a:lt1>
        <a:sysClr val="window" lastClr="FFFFFF"/>
      </a:lt1>
      <a:dk2>
        <a:srgbClr val="5E5E5E"/>
      </a:dk2>
      <a:lt2>
        <a:srgbClr val="DDDDDD"/>
      </a:lt2>
      <a:accent1>
        <a:srgbClr val="A6B727"/>
      </a:accent1>
      <a:accent2>
        <a:srgbClr val="418AB3"/>
      </a:accent2>
      <a:accent3>
        <a:srgbClr val="F69200"/>
      </a:accent3>
      <a:accent4>
        <a:srgbClr val="838383"/>
      </a:accent4>
      <a:accent5>
        <a:srgbClr val="FEC306"/>
      </a:accent5>
      <a:accent6>
        <a:srgbClr val="DF5327"/>
      </a:accent6>
      <a:hlink>
        <a:srgbClr val="F59E00"/>
      </a:hlink>
      <a:folHlink>
        <a:srgbClr val="B2B2B2"/>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A425FB89-E954-4A2A-81DC-D90804A94DB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TotalTime>
  <Words>1724</Words>
  <Application>Microsoft Macintosh PowerPoint</Application>
  <PresentationFormat>Widescreen</PresentationFormat>
  <Paragraphs>330</Paragraphs>
  <Slides>33</Slides>
  <Notes>19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Arial</vt:lpstr>
      <vt:lpstr>Calibri</vt:lpstr>
      <vt:lpstr>Gill Sans MT</vt:lpstr>
      <vt:lpstr>Parcel</vt:lpstr>
      <vt:lpstr>Branding in Social Media &amp; eCommerce Planning</vt:lpstr>
      <vt:lpstr>“Strategic” What is it?</vt:lpstr>
      <vt:lpstr>My BrandS</vt:lpstr>
      <vt:lpstr>What we are going to talk about</vt:lpstr>
      <vt:lpstr>Branding</vt:lpstr>
      <vt:lpstr>Why Branding Matters</vt:lpstr>
      <vt:lpstr>Branding is everywhere</vt:lpstr>
      <vt:lpstr>What are you trying to say?</vt:lpstr>
      <vt:lpstr>Does Your Communication tell  Your story?</vt:lpstr>
      <vt:lpstr>Just Because something works for someone else,  doesn’t mean it works for you!!!</vt:lpstr>
      <vt:lpstr>…But I Don’t have Apple’s Budget</vt:lpstr>
      <vt:lpstr>No Seams!</vt:lpstr>
      <vt:lpstr>Digital &amp; Social Marketing</vt:lpstr>
      <vt:lpstr>Funnel (Cake)</vt:lpstr>
      <vt:lpstr>Prioritize your Purpose and Actions</vt:lpstr>
      <vt:lpstr>Social Media</vt:lpstr>
      <vt:lpstr>Evolves Over Time</vt:lpstr>
      <vt:lpstr>Close the Loop</vt:lpstr>
      <vt:lpstr>All together Now</vt:lpstr>
      <vt:lpstr>To Sell or Not to Sell (Direct)</vt:lpstr>
      <vt:lpstr>Where to Sell</vt:lpstr>
      <vt:lpstr>Where to Sell</vt:lpstr>
      <vt:lpstr>Many Ways to Sell a Cat</vt:lpstr>
      <vt:lpstr>Optimize your Digital shelf Presence</vt:lpstr>
      <vt:lpstr>Don’t Fear the Math</vt:lpstr>
      <vt:lpstr>PowerPoint Presentation</vt:lpstr>
      <vt:lpstr>Two-way Communication</vt:lpstr>
      <vt:lpstr>Secret Formulas AKA Algorithms</vt:lpstr>
      <vt:lpstr>PowerPoint Presentation</vt:lpstr>
      <vt:lpstr>You Get What You Measure!</vt:lpstr>
      <vt:lpstr>Setup a Dashboard</vt:lpstr>
      <vt:lpstr>Tying it all Together</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Branding in Social Media &amp; eCommerce Planning</dc:title>
  <dc:creator>Lauren Conner</dc:creator>
  <cp:lastModifiedBy>Lauren Conner</cp:lastModifiedBy>
  <cp:revision>3</cp:revision>
  <dcterms:created xsi:type="dcterms:W3CDTF">2019-07-16T22:12:27Z</dcterms:created>
  <dcterms:modified xsi:type="dcterms:W3CDTF">2019-07-16T22:23:20Z</dcterms:modified>
</cp:coreProperties>
</file>