
<file path=[Content_Types].xml><?xml version="1.0" encoding="utf-8"?>
<Types xmlns="http://schemas.openxmlformats.org/package/2006/content-types">
  <Default Extension="jpeg" ContentType="image/jpeg"/>
  <Default Extension="mp3" ContentType="audio/m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  <p:sldId id="312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0279" autoAdjust="0"/>
    <p:restoredTop sz="94660"/>
  </p:normalViewPr>
  <p:slideViewPr>
    <p:cSldViewPr snapToGrid="0">
      <p:cViewPr varScale="1">
        <p:scale>
          <a:sx n="83" d="100"/>
          <a:sy n="83" d="100"/>
        </p:scale>
        <p:origin x="224" y="5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media/media1.mp3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en-US" altLang="ja-JP"/>
              <a:t>Click to edit Master subtitle style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50095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98167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0292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9734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700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43517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49072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01075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42395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07093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08922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48509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.mp3"/><Relationship Id="rId1" Type="http://schemas.microsoft.com/office/2007/relationships/media" Target="../media/media1.mp3"/><Relationship Id="rId6" Type="http://schemas.openxmlformats.org/officeDocument/2006/relationships/image" Target="../media/image2.png"/><Relationship Id="rId5" Type="http://schemas.openxmlformats.org/officeDocument/2006/relationships/image" Target="../media/image1.png"/><Relationship Id="rId4" Type="http://schemas.openxmlformats.org/officeDocument/2006/relationships/hyperlink" Target="https://1drv.ms/u/s!AtT2eQ7JpMNSi1Udi6aKtLcyqVh7?e=1I7zcg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1drv.ms/u/s!AtT2eQ7JpMNSi1Udi6aKtLcyqVh7?e=1I7zcg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66646" y="2333685"/>
            <a:ext cx="10391887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dirty="0"/>
              <a:t>Sharks are </a:t>
            </a:r>
            <a:r>
              <a:rPr lang="en-US" altLang="ja-JP" sz="2800" b="1" dirty="0"/>
              <a:t>ferocious</a:t>
            </a:r>
            <a:r>
              <a:rPr lang="en-US" altLang="ja-JP" sz="2800" dirty="0"/>
              <a:t> creatures and can be </a:t>
            </a:r>
            <a:r>
              <a:rPr lang="en-US" altLang="ja-JP" sz="2800" b="1" dirty="0"/>
              <a:t>deadly</a:t>
            </a:r>
            <a:r>
              <a:rPr lang="en-US" altLang="ja-JP" sz="2800" dirty="0"/>
              <a:t> The most aggressive sharks </a:t>
            </a:r>
            <a:r>
              <a:rPr lang="en-US" altLang="ja-JP" sz="2800" b="1" dirty="0"/>
              <a:t>and</a:t>
            </a:r>
            <a:r>
              <a:rPr lang="en-US" altLang="ja-JP" sz="2800" dirty="0"/>
              <a:t> bull sharks and mako sharks, although attacks are </a:t>
            </a:r>
            <a:r>
              <a:rPr lang="en-US" altLang="ja-JP" sz="2800" b="1" dirty="0"/>
              <a:t>incredibly</a:t>
            </a:r>
            <a:r>
              <a:rPr lang="en-US" altLang="ja-JP" sz="2800" dirty="0"/>
              <a:t> rare. These sharks are </a:t>
            </a:r>
            <a:r>
              <a:rPr lang="en-US" altLang="ja-JP" sz="2800" b="1" dirty="0"/>
              <a:t>thought</a:t>
            </a:r>
            <a:r>
              <a:rPr lang="en-US" altLang="ja-JP" sz="2800" dirty="0"/>
              <a:t> to be </a:t>
            </a:r>
            <a:r>
              <a:rPr lang="en-US" altLang="ja-JP" sz="2800" b="1" dirty="0"/>
              <a:t>aggressive</a:t>
            </a:r>
            <a:r>
              <a:rPr lang="en-US" altLang="ja-JP" sz="2800" dirty="0"/>
              <a:t> because humans are </a:t>
            </a:r>
            <a:r>
              <a:rPr lang="en-US" altLang="ja-JP" sz="2800" b="1" dirty="0"/>
              <a:t>roughly</a:t>
            </a:r>
            <a:r>
              <a:rPr lang="en-US" altLang="ja-JP" sz="2800" dirty="0"/>
              <a:t> the same size as seals, one of their </a:t>
            </a:r>
            <a:r>
              <a:rPr lang="en-US" altLang="ja-JP" sz="2800" b="1" dirty="0"/>
              <a:t>main</a:t>
            </a:r>
            <a:r>
              <a:rPr lang="en-US" altLang="ja-JP" sz="2800" dirty="0"/>
              <a:t> prey in the </a:t>
            </a:r>
            <a:r>
              <a:rPr lang="en-US" altLang="ja-JP" sz="2800" b="1" dirty="0"/>
              <a:t>water</a:t>
            </a:r>
            <a:r>
              <a:rPr lang="en-US" altLang="ja-JP" sz="2800" dirty="0"/>
              <a:t> Other sharks, </a:t>
            </a:r>
            <a:r>
              <a:rPr lang="en-US" altLang="ja-JP" sz="2800" b="1" dirty="0"/>
              <a:t>or </a:t>
            </a:r>
            <a:r>
              <a:rPr lang="en-US" altLang="ja-JP" sz="2800" dirty="0"/>
              <a:t>the hammerhead shark or nurse shark, </a:t>
            </a:r>
            <a:r>
              <a:rPr lang="en-US" altLang="ja-JP" sz="2800" b="1" dirty="0"/>
              <a:t>usually</a:t>
            </a:r>
            <a:r>
              <a:rPr lang="en-US" altLang="ja-JP" sz="2800" dirty="0"/>
              <a:t> only attack when </a:t>
            </a:r>
            <a:r>
              <a:rPr lang="en-US" altLang="ja-JP" sz="2800" b="1" dirty="0"/>
              <a:t>provoked</a:t>
            </a:r>
            <a:r>
              <a:rPr lang="en-US" altLang="ja-JP" sz="2800" dirty="0"/>
              <a:t> Still, other sharks, like the whale shark, a gentle giant, are no </a:t>
            </a:r>
            <a:r>
              <a:rPr lang="en-US" altLang="ja-JP" sz="2800" b="1" dirty="0"/>
              <a:t>threat</a:t>
            </a:r>
            <a:r>
              <a:rPr lang="en-US" altLang="ja-JP" sz="2800" dirty="0"/>
              <a:t> to humans. </a:t>
            </a:r>
            <a:endParaRPr lang="ja-JP" altLang="en-US" sz="2800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CE18060-6F51-DB4A-8FD7-96902D4A3B83}"/>
              </a:ext>
            </a:extLst>
          </p:cNvPr>
          <p:cNvSpPr txBox="1"/>
          <p:nvPr/>
        </p:nvSpPr>
        <p:spPr>
          <a:xfrm>
            <a:off x="1680641" y="349593"/>
            <a:ext cx="8830717" cy="1015663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/>
            <a:r>
              <a:rPr kumimoji="1" lang="en-US" altLang="ja-JP" sz="6000" b="1" dirty="0"/>
              <a:t>Gap Fill</a:t>
            </a:r>
            <a:endParaRPr kumimoji="1" lang="ja-JP" altLang="en-US" sz="6000" b="1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0E4677B-E833-6F4F-AF31-0A3504C5277E}"/>
              </a:ext>
            </a:extLst>
          </p:cNvPr>
          <p:cNvSpPr txBox="1"/>
          <p:nvPr/>
        </p:nvSpPr>
        <p:spPr>
          <a:xfrm>
            <a:off x="1680641" y="1421012"/>
            <a:ext cx="883071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>
                <a:hlinkClick r:id="rId4"/>
              </a:rPr>
              <a:t>Play the audio</a:t>
            </a:r>
            <a:r>
              <a:rPr lang="en-US" sz="1600" dirty="0"/>
              <a:t>. Fill in the blanks with the words you hear.</a:t>
            </a:r>
          </a:p>
        </p:txBody>
      </p:sp>
      <p:pic>
        <p:nvPicPr>
          <p:cNvPr id="5" name="Picture 4" descr="Qr code&#10;&#10;Description automatically generated">
            <a:extLst>
              <a:ext uri="{FF2B5EF4-FFF2-40B4-BE49-F238E27FC236}">
                <a16:creationId xmlns:a16="http://schemas.microsoft.com/office/drawing/2014/main" id="{0D5994B8-7454-3C42-97E9-84D5257BBE1C}"/>
              </a:ext>
            </a:extLst>
          </p:cNvPr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423534" y="95866"/>
            <a:ext cx="1663700" cy="1663700"/>
          </a:xfrm>
          <a:prstGeom prst="rect">
            <a:avLst/>
          </a:prstGeom>
        </p:spPr>
      </p:pic>
      <p:pic>
        <p:nvPicPr>
          <p:cNvPr id="7" name="Gao-Fill-1-Sharks" descr="Gao-Fill-1-Sharks">
            <a:hlinkClick r:id="" action="ppaction://media"/>
            <a:extLst>
              <a:ext uri="{FF2B5EF4-FFF2-40B4-BE49-F238E27FC236}">
                <a16:creationId xmlns:a16="http://schemas.microsoft.com/office/drawing/2014/main" id="{2B7D8FFF-860B-F949-AF77-9B411EC7FBA7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6"/>
          <a:stretch>
            <a:fillRect/>
          </a:stretch>
        </p:blipFill>
        <p:spPr>
          <a:xfrm>
            <a:off x="1588" y="1588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571850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3671" fill="hold"/>
                                        <p:tgtEl>
                                          <p:spTgt spid="7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vol="8000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7"/>
                </p:tgtEl>
              </p:cMediaNode>
            </p:audio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66646" y="2333685"/>
            <a:ext cx="10391887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dirty="0"/>
              <a:t>Sharks are </a:t>
            </a:r>
            <a:r>
              <a:rPr lang="en-US" altLang="ja-JP" sz="2800" b="1" dirty="0"/>
              <a:t>ferocious</a:t>
            </a:r>
            <a:r>
              <a:rPr lang="en-US" altLang="ja-JP" sz="2800" dirty="0"/>
              <a:t> creatures and can be </a:t>
            </a:r>
            <a:r>
              <a:rPr lang="en-US" altLang="ja-JP" sz="2800" b="1" dirty="0"/>
              <a:t>deadly</a:t>
            </a:r>
            <a:r>
              <a:rPr lang="en-US" altLang="ja-JP" sz="2800" dirty="0"/>
              <a:t>. The most aggressive sharks </a:t>
            </a:r>
            <a:r>
              <a:rPr lang="en-US" altLang="ja-JP" sz="2800" b="1" dirty="0"/>
              <a:t>are</a:t>
            </a:r>
            <a:r>
              <a:rPr lang="en-US" altLang="ja-JP" sz="2800" dirty="0"/>
              <a:t> bull sharks and mako sharks, although attacks are </a:t>
            </a:r>
            <a:r>
              <a:rPr lang="en-US" altLang="ja-JP" sz="2800" b="1" dirty="0"/>
              <a:t>incredibly</a:t>
            </a:r>
            <a:r>
              <a:rPr lang="en-US" altLang="ja-JP" sz="2800" dirty="0"/>
              <a:t> rare. These sharks are </a:t>
            </a:r>
            <a:r>
              <a:rPr lang="en-US" altLang="ja-JP" sz="2800" b="1" dirty="0"/>
              <a:t>thought</a:t>
            </a:r>
            <a:r>
              <a:rPr lang="en-US" altLang="ja-JP" sz="2800" dirty="0"/>
              <a:t> to be </a:t>
            </a:r>
            <a:r>
              <a:rPr lang="en-US" altLang="ja-JP" sz="2800" b="1" dirty="0"/>
              <a:t>aggressive</a:t>
            </a:r>
            <a:r>
              <a:rPr lang="en-US" altLang="ja-JP" sz="2800" dirty="0"/>
              <a:t> because humans are </a:t>
            </a:r>
            <a:r>
              <a:rPr lang="en-US" altLang="ja-JP" sz="2800" b="1" dirty="0"/>
              <a:t>roughly</a:t>
            </a:r>
            <a:r>
              <a:rPr lang="en-US" altLang="ja-JP" sz="2800" dirty="0"/>
              <a:t> the same size as seals, one of their </a:t>
            </a:r>
            <a:r>
              <a:rPr lang="en-US" altLang="ja-JP" sz="2800" b="1" dirty="0"/>
              <a:t>main</a:t>
            </a:r>
            <a:r>
              <a:rPr lang="en-US" altLang="ja-JP" sz="2800" dirty="0"/>
              <a:t> prey in the </a:t>
            </a:r>
            <a:r>
              <a:rPr lang="en-US" altLang="ja-JP" sz="2800" b="1" dirty="0"/>
              <a:t>water</a:t>
            </a:r>
            <a:r>
              <a:rPr lang="en-US" altLang="ja-JP" sz="2800" dirty="0"/>
              <a:t>. Other sharks, </a:t>
            </a:r>
            <a:r>
              <a:rPr lang="en-US" altLang="ja-JP" sz="2800" b="1" dirty="0"/>
              <a:t>such as</a:t>
            </a:r>
            <a:r>
              <a:rPr lang="en-US" altLang="ja-JP" sz="2800" dirty="0"/>
              <a:t> the hammerhead shark or nurse shark, </a:t>
            </a:r>
            <a:r>
              <a:rPr lang="en-US" altLang="ja-JP" sz="2800" b="1" dirty="0"/>
              <a:t>usually</a:t>
            </a:r>
            <a:r>
              <a:rPr lang="en-US" altLang="ja-JP" sz="2800" dirty="0"/>
              <a:t> only attack when </a:t>
            </a:r>
            <a:r>
              <a:rPr lang="en-US" altLang="ja-JP" sz="2800" b="1" dirty="0"/>
              <a:t>provoked</a:t>
            </a:r>
            <a:r>
              <a:rPr lang="en-US" altLang="ja-JP" sz="2800" dirty="0"/>
              <a:t>. Still, other sharks, like the whale shark, a gentle giant, are no </a:t>
            </a:r>
            <a:r>
              <a:rPr lang="en-US" altLang="ja-JP" sz="2800" b="1" dirty="0"/>
              <a:t>threat</a:t>
            </a:r>
            <a:r>
              <a:rPr lang="en-US" altLang="ja-JP" sz="2800" dirty="0"/>
              <a:t> to humans. </a:t>
            </a:r>
            <a:endParaRPr kumimoji="1" lang="ja-JP" altLang="en-US" sz="2800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7F94B5CB-D308-0540-B93A-7525CCCF8F69}"/>
              </a:ext>
            </a:extLst>
          </p:cNvPr>
          <p:cNvSpPr/>
          <p:nvPr/>
        </p:nvSpPr>
        <p:spPr>
          <a:xfrm>
            <a:off x="257483" y="1893432"/>
            <a:ext cx="11677032" cy="46149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9600" b="1" dirty="0">
                <a:solidFill>
                  <a:srgbClr val="FF0000"/>
                </a:solidFill>
              </a:rPr>
              <a:t>Answer Key</a:t>
            </a:r>
            <a:endParaRPr kumimoji="1" lang="ja-JP" altLang="en-US" sz="9600" b="1" dirty="0">
              <a:solidFill>
                <a:srgbClr val="FF0000"/>
              </a:solidFill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FC87F29-2630-264A-8D80-9160DA84BF9F}"/>
              </a:ext>
            </a:extLst>
          </p:cNvPr>
          <p:cNvSpPr txBox="1"/>
          <p:nvPr/>
        </p:nvSpPr>
        <p:spPr>
          <a:xfrm>
            <a:off x="1680641" y="349593"/>
            <a:ext cx="8830717" cy="1015663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/>
            <a:r>
              <a:rPr lang="en-US" altLang="ja-JP" sz="6000" b="1" dirty="0"/>
              <a:t>Gap Fill</a:t>
            </a:r>
            <a:endParaRPr lang="ja-JP" altLang="en-US" sz="6000" b="1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F266097-48D2-1E42-91A6-95E25B87408E}"/>
              </a:ext>
            </a:extLst>
          </p:cNvPr>
          <p:cNvSpPr txBox="1"/>
          <p:nvPr/>
        </p:nvSpPr>
        <p:spPr>
          <a:xfrm>
            <a:off x="1680641" y="1421012"/>
            <a:ext cx="883071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>
                <a:hlinkClick r:id="rId2"/>
              </a:rPr>
              <a:t>Play the audio</a:t>
            </a:r>
            <a:r>
              <a:rPr lang="en-US" sz="1600" dirty="0"/>
              <a:t>. Remove the cover below to see the answers.</a:t>
            </a:r>
          </a:p>
        </p:txBody>
      </p:sp>
    </p:spTree>
    <p:extLst>
      <p:ext uri="{BB962C8B-B14F-4D97-AF65-F5344CB8AC3E}">
        <p14:creationId xmlns:p14="http://schemas.microsoft.com/office/powerpoint/2010/main" val="33908184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161</TotalTime>
  <Words>209</Words>
  <Application>Microsoft Macintosh PowerPoint</Application>
  <PresentationFormat>Widescreen</PresentationFormat>
  <Paragraphs>7</Paragraphs>
  <Slides>2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游ゴシック</vt:lpstr>
      <vt:lpstr>游ゴシック Light</vt:lpstr>
      <vt:lpstr>Arial</vt:lpstr>
      <vt:lpstr>Office Theme</vt:lpstr>
      <vt:lpstr>PowerPoint Presentation</vt:lpstr>
      <vt:lpstr>PowerPoint Presentation</vt:lpstr>
    </vt:vector>
  </TitlesOfParts>
  <Company>APU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Ritsumeikan Asia Pacific University</dc:creator>
  <cp:lastModifiedBy>Todd Beuckens</cp:lastModifiedBy>
  <cp:revision>19</cp:revision>
  <dcterms:created xsi:type="dcterms:W3CDTF">2020-06-30T03:06:01Z</dcterms:created>
  <dcterms:modified xsi:type="dcterms:W3CDTF">2022-03-25T10:01:52Z</dcterms:modified>
</cp:coreProperties>
</file>

<file path=docProps/thumbnail.jpeg>
</file>