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Great Vibes"/>
      <p:regular r:id="rId30"/>
    </p:embeddedFont>
    <p:embeddedFont>
      <p:font typeface="Quattrocento Sans"/>
      <p:regular r:id="rId31"/>
      <p:bold r:id="rId32"/>
      <p:italic r:id="rId33"/>
      <p:boldItalic r:id="rId34"/>
    </p:embeddedFont>
    <p:embeddedFont>
      <p:font typeface="Bree Serif"/>
      <p:regular r:id="rId35"/>
    </p:embeddedFont>
    <p:embeddedFont>
      <p:font typeface="Roboto Mon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C1E32B-8C5C-4D31-961B-3FDEC3E8ED0E}">
  <a:tblStyle styleId="{D2C1E32B-8C5C-4D31-961B-3FDEC3E8ED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regular.fntdata"/><Relationship Id="rId21" Type="http://schemas.openxmlformats.org/officeDocument/2006/relationships/slide" Target="slides/slide14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conomica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conomica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GreatVibes-regular.fntdata"/><Relationship Id="rId11" Type="http://schemas.openxmlformats.org/officeDocument/2006/relationships/slide" Target="slides/slide4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3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6.xml"/><Relationship Id="rId35" Type="http://schemas.openxmlformats.org/officeDocument/2006/relationships/font" Target="fonts/BreeSerif-regular.fntdata"/><Relationship Id="rId12" Type="http://schemas.openxmlformats.org/officeDocument/2006/relationships/slide" Target="slides/slide5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8.xml"/><Relationship Id="rId37" Type="http://schemas.openxmlformats.org/officeDocument/2006/relationships/font" Target="fonts/RobotoMono-bold.fntdata"/><Relationship Id="rId14" Type="http://schemas.openxmlformats.org/officeDocument/2006/relationships/slide" Target="slides/slide7.xml"/><Relationship Id="rId36" Type="http://schemas.openxmlformats.org/officeDocument/2006/relationships/font" Target="fonts/RobotoMono-regular.fntdata"/><Relationship Id="rId17" Type="http://schemas.openxmlformats.org/officeDocument/2006/relationships/slide" Target="slides/slide10.xml"/><Relationship Id="rId39" Type="http://schemas.openxmlformats.org/officeDocument/2006/relationships/font" Target="fonts/RobotoMono-boldItalic.fntdata"/><Relationship Id="rId16" Type="http://schemas.openxmlformats.org/officeDocument/2006/relationships/slide" Target="slides/slide9.xml"/><Relationship Id="rId38" Type="http://schemas.openxmlformats.org/officeDocument/2006/relationships/font" Target="fonts/RobotoMon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7683cc3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7683cc3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still to complete: LiveBindings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7683cc3d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7683cc3d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7683cc3d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7683cc3d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7683cc3d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7683cc3d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7683cc3d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7683cc3d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7683cc3d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7683cc3d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683cc3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683cc3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683cc3d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683cc3d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7683cc3d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7683cc3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7683cc3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7683cc3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7683cc3d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7683cc3d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7683cc3d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7683cc3d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683cc3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683cc3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7683cc3d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7683cc3d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9796" l="0" r="0" t="0"/>
          <a:stretch/>
        </p:blipFill>
        <p:spPr>
          <a:xfrm flipH="1" rot="10800000">
            <a:off x="0" y="-1"/>
            <a:ext cx="9144002" cy="515456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4714875"/>
            <a:ext cx="9144000" cy="43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>
            <p:ph type="ctrTitle"/>
          </p:nvPr>
        </p:nvSpPr>
        <p:spPr>
          <a:xfrm>
            <a:off x="1143000" y="2756059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143000" y="3759040"/>
            <a:ext cx="6858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5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1545"/>
            <a:ext cx="1626184" cy="43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8650" y="1000604"/>
            <a:ext cx="7886700" cy="3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6" name="Google Shape;116;p24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 rot="5400000">
            <a:off x="2755950" y="-1126696"/>
            <a:ext cx="36321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14875"/>
            <a:ext cx="9144000" cy="43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11545"/>
            <a:ext cx="1626184" cy="43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X_Logo_76x76px"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7297" y="4818224"/>
            <a:ext cx="232985" cy="23298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7494049" y="4774775"/>
            <a:ext cx="1626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 Studio 10.3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628650" y="1000604"/>
            <a:ext cx="7886700" cy="3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1550194" y="480150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4832747" y="48035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9755" l="0" r="0" t="85143"/>
          <a:stretch/>
        </p:blipFill>
        <p:spPr>
          <a:xfrm flipH="1" rot="10800000">
            <a:off x="0" y="-2"/>
            <a:ext cx="9144002" cy="29146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github.com/Embarcadero/FieldLogger-FMXTraining" TargetMode="External"/><Relationship Id="rId5" Type="http://schemas.openxmlformats.org/officeDocument/2006/relationships/hyperlink" Target="https://github.com/Embarcadero/FieldLogger-FMXTraining/tree/master/Lab%20Exercises" TargetMode="External"/><Relationship Id="rId6" Type="http://schemas.openxmlformats.org/officeDocument/2006/relationships/hyperlink" Target="https://embt.co/FmxMobileAppTraining" TargetMode="External"/><Relationship Id="rId7" Type="http://schemas.openxmlformats.org/officeDocument/2006/relationships/hyperlink" Target="https://drive.google.com/drive/u/0/folders/1pH-3UPc9x0I6jF1MWyw2aI1Mf2ewUkPX" TargetMode="External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hyperlink" Target="http://docwiki.embarcadero.com/RADStudio/en/" TargetMode="External"/><Relationship Id="rId9" Type="http://schemas.openxmlformats.org/officeDocument/2006/relationships/hyperlink" Target="http://docwiki.embarcadero.com/RADStudio/en/FireMonkey_Platform_Services" TargetMode="External"/><Relationship Id="rId5" Type="http://schemas.openxmlformats.org/officeDocument/2006/relationships/hyperlink" Target="http://docwiki.embarcadero.com/Libraries/en/" TargetMode="External"/><Relationship Id="rId6" Type="http://schemas.openxmlformats.org/officeDocument/2006/relationships/hyperlink" Target="http://docwiki.embarcadero.com/CodeExamples/en/" TargetMode="External"/><Relationship Id="rId7" Type="http://schemas.openxmlformats.org/officeDocument/2006/relationships/hyperlink" Target="http://docwiki.embarcadero.com/InterBase/2017/en/" TargetMode="External"/><Relationship Id="rId8" Type="http://schemas.openxmlformats.org/officeDocument/2006/relationships/hyperlink" Target="http://docwiki.embarcadero.com/RADStudio/en/FireMonkey_Platform_Servic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ctrTitle"/>
          </p:nvPr>
        </p:nvSpPr>
        <p:spPr>
          <a:xfrm>
            <a:off x="1143000" y="2825950"/>
            <a:ext cx="6858000" cy="1203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Building Mobile Apps </a:t>
            </a:r>
            <a:endParaRPr sz="4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</a:t>
            </a:r>
            <a:r>
              <a:rPr lang="en" sz="37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1" lang="en" sz="42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Fire</a:t>
            </a:r>
            <a:r>
              <a:rPr b="1" i="1" lang="en" sz="4200">
                <a:solidFill>
                  <a:srgbClr val="FF99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Monkey</a:t>
            </a:r>
            <a:endParaRPr b="1" i="1" sz="4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536400" y="4028975"/>
            <a:ext cx="8071200" cy="55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latin typeface="Quattrocento Sans"/>
                <a:ea typeface="Quattrocento Sans"/>
                <a:cs typeface="Quattrocento Sans"/>
                <a:sym typeface="Quattrocento Sans"/>
              </a:rPr>
              <a:t>Fast Track to Mobile Development Training for Delphi &amp; RAD Studio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9652" y="1099451"/>
            <a:ext cx="847936" cy="100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00" y="1108613"/>
            <a:ext cx="815000" cy="9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5">
            <a:alphaModFix/>
          </a:blip>
          <a:srcRect b="11936" l="6902" r="66663" t="5343"/>
          <a:stretch/>
        </p:blipFill>
        <p:spPr>
          <a:xfrm>
            <a:off x="2407725" y="497950"/>
            <a:ext cx="1075132" cy="216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5">
            <a:alphaModFix/>
          </a:blip>
          <a:srcRect b="9810" l="37669" r="35895" t="7469"/>
          <a:stretch/>
        </p:blipFill>
        <p:spPr>
          <a:xfrm>
            <a:off x="4056543" y="624498"/>
            <a:ext cx="949315" cy="190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5">
            <a:alphaModFix/>
          </a:blip>
          <a:srcRect b="8420" l="69843" r="3722" t="8859"/>
          <a:stretch/>
        </p:blipFill>
        <p:spPr>
          <a:xfrm>
            <a:off x="5579543" y="522422"/>
            <a:ext cx="1075132" cy="216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Git </a:t>
            </a:r>
            <a:r>
              <a:rPr lang="en"/>
              <a:t>the Code</a:t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12694" l="19854" r="20160" t="12895"/>
          <a:stretch/>
        </p:blipFill>
        <p:spPr>
          <a:xfrm>
            <a:off x="6124900" y="1398526"/>
            <a:ext cx="2747326" cy="234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628650" y="1000600"/>
            <a:ext cx="77721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Available on GitHub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https://github.com/Embarcadero/FieldLogger-FMXTraining</a:t>
            </a:r>
            <a:r>
              <a:rPr lang="en" sz="1500"/>
              <a:t> 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Lab</a:t>
            </a:r>
            <a:r>
              <a:rPr lang="en" sz="1500"/>
              <a:t> Docs in GitHub ⇨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/tree/master/Lab%20Exercises</a:t>
            </a:r>
            <a:endParaRPr sz="15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Delphi, FMX, and SQL code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Includes the app at various stages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Also resources and libraries</a:t>
            </a:r>
            <a:endParaRPr sz="19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These slides: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https://embt.co/FmxMobileAppTraining</a:t>
            </a:r>
            <a:r>
              <a:rPr lang="en"/>
              <a:t>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Master folder on Google Drive: </a:t>
            </a:r>
            <a:r>
              <a:rPr lang="en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https://drive.google.com/drive/u/0/folders/1pH-3UPc9x0I6jF1MWyw2aI1Mf2ewUkPX</a:t>
            </a:r>
            <a:endParaRPr sz="2500"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4300" y="273850"/>
            <a:ext cx="3028525" cy="12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b="7857" l="13554" r="8769" t="9340"/>
          <a:stretch/>
        </p:blipFill>
        <p:spPr>
          <a:xfrm>
            <a:off x="7044300" y="339775"/>
            <a:ext cx="1994900" cy="212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>
            <p:ph type="title"/>
          </p:nvPr>
        </p:nvSpPr>
        <p:spPr>
          <a:xfrm>
            <a:off x="628650" y="273850"/>
            <a:ext cx="63018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Information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628650" y="1000604"/>
            <a:ext cx="78867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There are many links to the DocWikis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To save space we’ll use shorthand</a:t>
            </a:r>
            <a:endParaRPr/>
          </a:p>
          <a:p>
            <a:pPr indent="-336550" lvl="2" marL="1371600" rtl="0" algn="l">
              <a:spcBef>
                <a:spcPts val="40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docwiki:RAD =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docwiki.embarcadero.com/RADStudio/en/</a:t>
            </a:r>
            <a:endParaRPr sz="1700"/>
          </a:p>
          <a:p>
            <a:pPr indent="-336550" lvl="2" marL="1371600" rtl="0" algn="l">
              <a:spcBef>
                <a:spcPts val="40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docwiki:lib =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docwiki.embarcadero.com/Libraries/en/</a:t>
            </a:r>
            <a:endParaRPr sz="1700"/>
          </a:p>
          <a:p>
            <a:pPr indent="-336550" lvl="2" marL="1371600" rtl="0" algn="l">
              <a:spcBef>
                <a:spcPts val="40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docwiki:code = </a:t>
            </a:r>
            <a:r>
              <a:rPr lang="en" sz="1700" u="sng">
                <a:solidFill>
                  <a:schemeClr val="hlink"/>
                </a:solidFill>
                <a:hlinkClick r:id="rId6"/>
              </a:rPr>
              <a:t>docwiki.embarcadero.com/CodeExamples/en/</a:t>
            </a:r>
            <a:endParaRPr sz="1700"/>
          </a:p>
          <a:p>
            <a:pPr indent="-336550" lvl="2" marL="1371600" rtl="0" algn="l">
              <a:spcBef>
                <a:spcPts val="40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docwiki:ib = </a:t>
            </a:r>
            <a:r>
              <a:rPr lang="en" sz="1700" u="sng">
                <a:solidFill>
                  <a:schemeClr val="hlink"/>
                </a:solidFill>
                <a:hlinkClick r:id="rId7"/>
              </a:rPr>
              <a:t>docwiki.embarcadero.com/InterBase/2017/en/</a:t>
            </a:r>
            <a:r>
              <a:rPr lang="en" sz="1700"/>
              <a:t> </a:t>
            </a:r>
            <a:endParaRPr sz="17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Example: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b="1" lang="en"/>
              <a:t>docwiki</a:t>
            </a:r>
            <a:r>
              <a:rPr lang="en"/>
              <a:t>:RAD/FireMonkey_Platform_Services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b="1" lang="en" sz="1600" u="sng">
                <a:solidFill>
                  <a:schemeClr val="hlink"/>
                </a:solidFill>
                <a:hlinkClick r:id="rId8"/>
              </a:rPr>
              <a:t>http://docwiki.embarcadero.com/</a:t>
            </a:r>
            <a:r>
              <a:rPr lang="en" sz="1600" u="sng">
                <a:solidFill>
                  <a:schemeClr val="hlink"/>
                </a:solidFill>
                <a:hlinkClick r:id="rId9"/>
              </a:rPr>
              <a:t>RADStudio/en/FireMonkey_Platform_Services</a:t>
            </a:r>
            <a:endParaRPr sz="16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 have a copy of the slides and there are notes with more information and comments in the “speaker notes” section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4067" l="29334" r="11067" t="0"/>
          <a:stretch/>
        </p:blipFill>
        <p:spPr>
          <a:xfrm flipH="1">
            <a:off x="5870151" y="1079249"/>
            <a:ext cx="3198650" cy="363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Specs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628650" y="1000600"/>
            <a:ext cx="58443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Project log collection application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Uses Embedded InterBase ToGo </a:t>
            </a:r>
            <a:r>
              <a:rPr lang="en" sz="1700"/>
              <a:t>(or the free IBLite)</a:t>
            </a:r>
            <a:endParaRPr sz="17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Database has projects with child log entries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Log entries include: 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DateTime, Picture, Geolocation, Orientation, Accelerometer, User notes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Screens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Edit project details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logs to project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Browse &amp; edit projects &amp; log entries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Reporting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Export project with log entries as JSON or HTML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Save to file or share via email, etc.</a:t>
            </a:r>
            <a:endParaRPr/>
          </a:p>
        </p:txBody>
      </p:sp>
      <p:sp>
        <p:nvSpPr>
          <p:cNvPr id="234" name="Google Shape;234;p38"/>
          <p:cNvSpPr txBox="1"/>
          <p:nvPr/>
        </p:nvSpPr>
        <p:spPr>
          <a:xfrm>
            <a:off x="7213500" y="4091250"/>
            <a:ext cx="1930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by Geralt</a:t>
            </a:r>
            <a:endParaRPr sz="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https://pixabay.com/photo-516279/</a:t>
            </a:r>
            <a:endParaRPr sz="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Overview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628650" y="1000600"/>
            <a:ext cx="39642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286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Goals for this training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Agenda and overview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Where to </a:t>
            </a:r>
            <a:r>
              <a:rPr i="1" lang="en"/>
              <a:t>Git </a:t>
            </a:r>
            <a:r>
              <a:rPr lang="en"/>
              <a:t>the Code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General Useful Information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Specs for the App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876" y="292608"/>
            <a:ext cx="4421121" cy="442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990" y="1497801"/>
            <a:ext cx="847936" cy="100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737" y="1506975"/>
            <a:ext cx="815000" cy="99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39"/>
          <p:cNvGrpSpPr/>
          <p:nvPr/>
        </p:nvGrpSpPr>
        <p:grpSpPr>
          <a:xfrm>
            <a:off x="6487954" y="1415566"/>
            <a:ext cx="692068" cy="1172816"/>
            <a:chOff x="6279603" y="363167"/>
            <a:chExt cx="2319263" cy="3930350"/>
          </a:xfrm>
        </p:grpSpPr>
        <p:sp>
          <p:nvSpPr>
            <p:cNvPr id="245" name="Google Shape;245;p39"/>
            <p:cNvSpPr/>
            <p:nvPr/>
          </p:nvSpPr>
          <p:spPr>
            <a:xfrm>
              <a:off x="6546340" y="363167"/>
              <a:ext cx="2052525" cy="3930350"/>
            </a:xfrm>
            <a:custGeom>
              <a:rect b="b" l="l" r="r" t="t"/>
              <a:pathLst>
                <a:path extrusionOk="0" h="157214" w="82101">
                  <a:moveTo>
                    <a:pt x="63855" y="6"/>
                  </a:moveTo>
                  <a:cubicBezTo>
                    <a:pt x="62953" y="-279"/>
                    <a:pt x="65042" y="9172"/>
                    <a:pt x="61860" y="14539"/>
                  </a:cubicBezTo>
                  <a:cubicBezTo>
                    <a:pt x="58678" y="19906"/>
                    <a:pt x="50129" y="27314"/>
                    <a:pt x="44762" y="32206"/>
                  </a:cubicBezTo>
                  <a:cubicBezTo>
                    <a:pt x="39395" y="37098"/>
                    <a:pt x="35026" y="38997"/>
                    <a:pt x="29659" y="43889"/>
                  </a:cubicBezTo>
                  <a:cubicBezTo>
                    <a:pt x="24292" y="48781"/>
                    <a:pt x="16742" y="56318"/>
                    <a:pt x="12562" y="61557"/>
                  </a:cubicBezTo>
                  <a:cubicBezTo>
                    <a:pt x="8383" y="66796"/>
                    <a:pt x="6672" y="69845"/>
                    <a:pt x="4582" y="75321"/>
                  </a:cubicBezTo>
                  <a:cubicBezTo>
                    <a:pt x="2492" y="80797"/>
                    <a:pt x="213" y="87779"/>
                    <a:pt x="23" y="94414"/>
                  </a:cubicBezTo>
                  <a:cubicBezTo>
                    <a:pt x="-167" y="101049"/>
                    <a:pt x="783" y="108067"/>
                    <a:pt x="3443" y="115129"/>
                  </a:cubicBezTo>
                  <a:cubicBezTo>
                    <a:pt x="6103" y="122191"/>
                    <a:pt x="10804" y="130754"/>
                    <a:pt x="15981" y="136786"/>
                  </a:cubicBezTo>
                  <a:cubicBezTo>
                    <a:pt x="21158" y="142818"/>
                    <a:pt x="28330" y="147947"/>
                    <a:pt x="34504" y="151319"/>
                  </a:cubicBezTo>
                  <a:cubicBezTo>
                    <a:pt x="40678" y="154691"/>
                    <a:pt x="48893" y="156353"/>
                    <a:pt x="53025" y="157018"/>
                  </a:cubicBezTo>
                  <a:cubicBezTo>
                    <a:pt x="57157" y="157683"/>
                    <a:pt x="60339" y="156543"/>
                    <a:pt x="59294" y="155308"/>
                  </a:cubicBezTo>
                  <a:cubicBezTo>
                    <a:pt x="58249" y="154073"/>
                    <a:pt x="49796" y="152031"/>
                    <a:pt x="46757" y="149609"/>
                  </a:cubicBezTo>
                  <a:cubicBezTo>
                    <a:pt x="43718" y="147187"/>
                    <a:pt x="41818" y="144385"/>
                    <a:pt x="41058" y="140775"/>
                  </a:cubicBezTo>
                  <a:cubicBezTo>
                    <a:pt x="40298" y="137166"/>
                    <a:pt x="40820" y="132084"/>
                    <a:pt x="42197" y="127952"/>
                  </a:cubicBezTo>
                  <a:cubicBezTo>
                    <a:pt x="43574" y="123820"/>
                    <a:pt x="45238" y="121778"/>
                    <a:pt x="49322" y="115984"/>
                  </a:cubicBezTo>
                  <a:cubicBezTo>
                    <a:pt x="53407" y="110190"/>
                    <a:pt x="61955" y="100311"/>
                    <a:pt x="66704" y="93187"/>
                  </a:cubicBezTo>
                  <a:cubicBezTo>
                    <a:pt x="71453" y="86063"/>
                    <a:pt x="75252" y="79794"/>
                    <a:pt x="77817" y="73240"/>
                  </a:cubicBezTo>
                  <a:cubicBezTo>
                    <a:pt x="80382" y="66686"/>
                    <a:pt x="81902" y="60512"/>
                    <a:pt x="82092" y="53863"/>
                  </a:cubicBezTo>
                  <a:cubicBezTo>
                    <a:pt x="82282" y="47214"/>
                    <a:pt x="79432" y="35293"/>
                    <a:pt x="78957" y="33346"/>
                  </a:cubicBezTo>
                  <a:cubicBezTo>
                    <a:pt x="78482" y="31399"/>
                    <a:pt x="79859" y="38143"/>
                    <a:pt x="79242" y="42180"/>
                  </a:cubicBezTo>
                  <a:cubicBezTo>
                    <a:pt x="78625" y="46217"/>
                    <a:pt x="77913" y="52105"/>
                    <a:pt x="75253" y="57567"/>
                  </a:cubicBezTo>
                  <a:cubicBezTo>
                    <a:pt x="72594" y="63029"/>
                    <a:pt x="67939" y="69963"/>
                    <a:pt x="63285" y="74950"/>
                  </a:cubicBezTo>
                  <a:cubicBezTo>
                    <a:pt x="58631" y="79937"/>
                    <a:pt x="51934" y="85208"/>
                    <a:pt x="47327" y="87488"/>
                  </a:cubicBezTo>
                  <a:cubicBezTo>
                    <a:pt x="42720" y="89768"/>
                    <a:pt x="38826" y="89340"/>
                    <a:pt x="35644" y="88628"/>
                  </a:cubicBezTo>
                  <a:cubicBezTo>
                    <a:pt x="32462" y="87916"/>
                    <a:pt x="29423" y="85826"/>
                    <a:pt x="28235" y="83214"/>
                  </a:cubicBezTo>
                  <a:cubicBezTo>
                    <a:pt x="27048" y="80602"/>
                    <a:pt x="27379" y="76850"/>
                    <a:pt x="28519" y="72955"/>
                  </a:cubicBezTo>
                  <a:cubicBezTo>
                    <a:pt x="29659" y="69061"/>
                    <a:pt x="31702" y="64596"/>
                    <a:pt x="35074" y="59847"/>
                  </a:cubicBezTo>
                  <a:cubicBezTo>
                    <a:pt x="38446" y="55098"/>
                    <a:pt x="44335" y="49208"/>
                    <a:pt x="48752" y="44459"/>
                  </a:cubicBezTo>
                  <a:cubicBezTo>
                    <a:pt x="53169" y="39710"/>
                    <a:pt x="58488" y="36053"/>
                    <a:pt x="61575" y="31351"/>
                  </a:cubicBezTo>
                  <a:cubicBezTo>
                    <a:pt x="64662" y="26649"/>
                    <a:pt x="66894" y="21473"/>
                    <a:pt x="67274" y="16249"/>
                  </a:cubicBezTo>
                  <a:cubicBezTo>
                    <a:pt x="67654" y="11025"/>
                    <a:pt x="64757" y="291"/>
                    <a:pt x="63855" y="6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</p:sp>
        <p:sp>
          <p:nvSpPr>
            <p:cNvPr id="246" name="Google Shape;246;p39"/>
            <p:cNvSpPr/>
            <p:nvPr/>
          </p:nvSpPr>
          <p:spPr>
            <a:xfrm>
              <a:off x="6279603" y="1371086"/>
              <a:ext cx="1655900" cy="2919250"/>
            </a:xfrm>
            <a:custGeom>
              <a:rect b="b" l="l" r="r" t="t"/>
              <a:pathLst>
                <a:path extrusionOk="0" h="116770" w="66236">
                  <a:moveTo>
                    <a:pt x="44663" y="21"/>
                  </a:moveTo>
                  <a:cubicBezTo>
                    <a:pt x="44093" y="-501"/>
                    <a:pt x="30460" y="9061"/>
                    <a:pt x="24371" y="14402"/>
                  </a:cubicBezTo>
                  <a:cubicBezTo>
                    <a:pt x="18282" y="19743"/>
                    <a:pt x="11833" y="26750"/>
                    <a:pt x="8128" y="32069"/>
                  </a:cubicBezTo>
                  <a:cubicBezTo>
                    <a:pt x="4424" y="37388"/>
                    <a:pt x="3484" y="41816"/>
                    <a:pt x="2144" y="46317"/>
                  </a:cubicBezTo>
                  <a:cubicBezTo>
                    <a:pt x="804" y="50818"/>
                    <a:pt x="276" y="54707"/>
                    <a:pt x="86" y="59076"/>
                  </a:cubicBezTo>
                  <a:cubicBezTo>
                    <a:pt x="-104" y="63445"/>
                    <a:pt x="-51" y="67678"/>
                    <a:pt x="1004" y="72533"/>
                  </a:cubicBezTo>
                  <a:cubicBezTo>
                    <a:pt x="2059" y="77388"/>
                    <a:pt x="2999" y="82649"/>
                    <a:pt x="6418" y="88206"/>
                  </a:cubicBezTo>
                  <a:cubicBezTo>
                    <a:pt x="9838" y="93763"/>
                    <a:pt x="15632" y="101410"/>
                    <a:pt x="21521" y="105874"/>
                  </a:cubicBezTo>
                  <a:cubicBezTo>
                    <a:pt x="27410" y="110338"/>
                    <a:pt x="34344" y="113187"/>
                    <a:pt x="41753" y="114992"/>
                  </a:cubicBezTo>
                  <a:cubicBezTo>
                    <a:pt x="49162" y="116797"/>
                    <a:pt x="64075" y="116892"/>
                    <a:pt x="65975" y="116702"/>
                  </a:cubicBezTo>
                  <a:cubicBezTo>
                    <a:pt x="67875" y="116512"/>
                    <a:pt x="58994" y="116512"/>
                    <a:pt x="53152" y="113852"/>
                  </a:cubicBezTo>
                  <a:cubicBezTo>
                    <a:pt x="47310" y="111192"/>
                    <a:pt x="36975" y="106381"/>
                    <a:pt x="30925" y="100744"/>
                  </a:cubicBezTo>
                  <a:cubicBezTo>
                    <a:pt x="24875" y="95107"/>
                    <a:pt x="20127" y="87630"/>
                    <a:pt x="16850" y="80031"/>
                  </a:cubicBezTo>
                  <a:cubicBezTo>
                    <a:pt x="13573" y="72432"/>
                    <a:pt x="11339" y="62955"/>
                    <a:pt x="11263" y="55151"/>
                  </a:cubicBezTo>
                  <a:cubicBezTo>
                    <a:pt x="11187" y="47347"/>
                    <a:pt x="13638" y="39478"/>
                    <a:pt x="16392" y="33209"/>
                  </a:cubicBezTo>
                  <a:cubicBezTo>
                    <a:pt x="19147" y="26940"/>
                    <a:pt x="23078" y="23067"/>
                    <a:pt x="27790" y="17536"/>
                  </a:cubicBezTo>
                  <a:cubicBezTo>
                    <a:pt x="32502" y="12005"/>
                    <a:pt x="45233" y="543"/>
                    <a:pt x="44663" y="2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623888" y="2631727"/>
            <a:ext cx="7886700" cy="79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Next...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623888" y="3213497"/>
            <a:ext cx="7886700" cy="112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5500"/>
              <a:t>Introduction to FireMonkey</a:t>
            </a:r>
            <a:endParaRPr i="1" sz="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/>
              <a:t>The cross platform application development framework!</a:t>
            </a:r>
            <a:endParaRPr i="1" sz="5500"/>
          </a:p>
        </p:txBody>
      </p:sp>
      <p:grpSp>
        <p:nvGrpSpPr>
          <p:cNvPr id="253" name="Google Shape;253;p40"/>
          <p:cNvGrpSpPr/>
          <p:nvPr/>
        </p:nvGrpSpPr>
        <p:grpSpPr>
          <a:xfrm>
            <a:off x="1926119" y="388094"/>
            <a:ext cx="5282235" cy="2436930"/>
            <a:chOff x="7088425" y="1019300"/>
            <a:chExt cx="9932747" cy="4616272"/>
          </a:xfrm>
        </p:grpSpPr>
        <p:pic>
          <p:nvPicPr>
            <p:cNvPr id="254" name="Google Shape;254;p40"/>
            <p:cNvPicPr preferRelativeResize="0"/>
            <p:nvPr/>
          </p:nvPicPr>
          <p:blipFill rotWithShape="1">
            <a:blip r:embed="rId3">
              <a:alphaModFix/>
            </a:blip>
            <a:srcRect b="28346" l="0" r="0" t="25176"/>
            <a:stretch/>
          </p:blipFill>
          <p:spPr>
            <a:xfrm>
              <a:off x="7088425" y="1019300"/>
              <a:ext cx="9932747" cy="4616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40"/>
            <p:cNvPicPr preferRelativeResize="0"/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13398625" y="3075700"/>
              <a:ext cx="1197356" cy="1424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40"/>
            <p:cNvPicPr preferRelativeResize="0"/>
            <p:nvPr/>
          </p:nvPicPr>
          <p:blipFill>
            <a:blip r:embed="rId5">
              <a:alphaModFix amt="52000"/>
            </a:blip>
            <a:stretch>
              <a:fillRect/>
            </a:stretch>
          </p:blipFill>
          <p:spPr>
            <a:xfrm>
              <a:off x="9573900" y="3008600"/>
              <a:ext cx="1101950" cy="133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963" y="547744"/>
            <a:ext cx="2978687" cy="4048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Jim McKeeth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628650" y="1000600"/>
            <a:ext cx="55401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Embarcadero’s Chief Developer Advocate &amp; Engineer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Long time software developer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Invented and patented pattern and swipe to unlock</a:t>
            </a:r>
            <a:endParaRPr sz="1900"/>
          </a:p>
          <a:p>
            <a:pPr indent="-2159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US Patent # 8352745 &amp; 6766456, etc.</a:t>
            </a:r>
            <a:endParaRPr sz="16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Built thought controlled drone with Google Glass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Host of Podcast at Delphi.org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Lives near Boise, Idaho, USA with family &amp; dogs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Improvisational ComedySportz performer </a:t>
            </a:r>
            <a:endParaRPr sz="1900"/>
          </a:p>
          <a:p>
            <a:pPr indent="-234950" lvl="0" marL="2286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900"/>
              <a:buChar char="•"/>
            </a:pPr>
            <a:r>
              <a:rPr lang="en" sz="1900"/>
              <a:t>Contributor to </a:t>
            </a:r>
            <a:r>
              <a:rPr i="1" lang="en" sz="1900"/>
              <a:t>Internet of Things and Data Analytics Handbook</a:t>
            </a:r>
            <a:endParaRPr i="1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of the Team</a:t>
            </a:r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4718213" y="1186500"/>
            <a:ext cx="25197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Craig Chapman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Software Consultant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Craig.Chapman@embarcadero.com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1950394" y="3266869"/>
            <a:ext cx="2381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Mary Kelly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Software Consultant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Quattrocento Sans"/>
                <a:ea typeface="Quattrocento Sans"/>
                <a:cs typeface="Quattrocento Sans"/>
                <a:sym typeface="Quattrocento Sans"/>
              </a:rPr>
              <a:t>Mary.Kelly@embarcadero.com</a:t>
            </a:r>
            <a:endParaRPr sz="1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1816037" y="1151400"/>
            <a:ext cx="26889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Al Mannarino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Principal Software Consultant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Quattrocento Sans"/>
                <a:ea typeface="Quattrocento Sans"/>
                <a:cs typeface="Quattrocento Sans"/>
                <a:sym typeface="Quattrocento Sans"/>
              </a:rPr>
              <a:t>Al.Mannarino@embarcadero.com</a:t>
            </a:r>
            <a:endParaRPr sz="1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9984" r="10650" t="0"/>
          <a:stretch/>
        </p:blipFill>
        <p:spPr>
          <a:xfrm>
            <a:off x="483695" y="2997769"/>
            <a:ext cx="1488000" cy="1404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7991" y="851719"/>
            <a:ext cx="1488000" cy="1466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13" y="840825"/>
            <a:ext cx="1488000" cy="148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4718213" y="3198869"/>
            <a:ext cx="25197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Jim McKeeth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Chief Developer Advocate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attrocento Sans"/>
                <a:ea typeface="Quattrocento Sans"/>
                <a:cs typeface="Quattrocento Sans"/>
                <a:sym typeface="Quattrocento Sans"/>
              </a:rPr>
              <a:t>and Engineer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Quattrocento Sans"/>
                <a:ea typeface="Quattrocento Sans"/>
                <a:cs typeface="Quattrocento Sans"/>
                <a:sym typeface="Quattrocento Sans"/>
              </a:rPr>
              <a:t>Jim.McKeeth@embarcadero.com</a:t>
            </a:r>
            <a:endParaRPr sz="1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6">
            <a:alphaModFix/>
          </a:blip>
          <a:srcRect b="26648" l="-21818" r="-21818" t="-5444"/>
          <a:stretch/>
        </p:blipFill>
        <p:spPr>
          <a:xfrm>
            <a:off x="7118025" y="2836338"/>
            <a:ext cx="1582500" cy="158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Curriculum: Part A</a:t>
            </a:r>
            <a:endParaRPr/>
          </a:p>
        </p:txBody>
      </p:sp>
      <p:graphicFrame>
        <p:nvGraphicFramePr>
          <p:cNvPr id="169" name="Google Shape;169;p30"/>
          <p:cNvGraphicFramePr/>
          <p:nvPr/>
        </p:nvGraphicFramePr>
        <p:xfrm>
          <a:off x="724500" y="96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{D2C1E32B-8C5C-4D31-961B-3FDEC3E8ED0E}</a:tableStyleId>
              </a:tblPr>
              <a:tblGrid>
                <a:gridCol w="1876100"/>
                <a:gridCol w="3776725"/>
                <a:gridCol w="1865375"/>
              </a:tblGrid>
              <a:tr h="18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Topic</a:t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18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Introduction to FMX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What is it?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How it works?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What are advantages?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What are limitations?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30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Setup the Environment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Downloading SDKs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Emulators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Styles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Basic architectures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30 - 60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Setup Users and Login Screen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Create the screens with users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User authentication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60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Build Data Capture Form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Most apps that are commercial will have a function to collect data remotely and write to a DB or input into the main Delphi app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120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Curriculum: Part B</a:t>
            </a:r>
            <a:endParaRPr/>
          </a:p>
        </p:txBody>
      </p:sp>
      <p:graphicFrame>
        <p:nvGraphicFramePr>
          <p:cNvPr id="175" name="Google Shape;175;p31"/>
          <p:cNvGraphicFramePr/>
          <p:nvPr/>
        </p:nvGraphicFramePr>
        <p:xfrm>
          <a:off x="692275" y="10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{D2C1E32B-8C5C-4D31-961B-3FDEC3E8ED0E}</a:tableStyleId>
              </a:tblPr>
              <a:tblGrid>
                <a:gridCol w="1938775"/>
                <a:gridCol w="3794400"/>
                <a:gridCol w="2016050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Topic</a:t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Refresh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What have we done so far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30 min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Build Data Output Form - May Split In Sections...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Most apps will display data. For example, a simple functionality that we discussed in services app is to provide access to repository of documents locally (e.g. blueprints or manuals).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120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Architecture Considerations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Maybe discuss considerations for local DB / Interbase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Rest API structures, etc.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60 min.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</a:rPr>
                        <a:t>Publishing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Submitting to App &amp; Play Stores</a:t>
                      </a:r>
                      <a:endParaRPr sz="14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30 min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623888" y="2631727"/>
            <a:ext cx="7886700" cy="79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Overview</a:t>
            </a:r>
            <a:endParaRPr/>
          </a:p>
        </p:txBody>
      </p:sp>
      <p:grpSp>
        <p:nvGrpSpPr>
          <p:cNvPr id="181" name="Google Shape;181;p32"/>
          <p:cNvGrpSpPr/>
          <p:nvPr/>
        </p:nvGrpSpPr>
        <p:grpSpPr>
          <a:xfrm>
            <a:off x="1926119" y="388094"/>
            <a:ext cx="5282235" cy="2436930"/>
            <a:chOff x="7088425" y="1019300"/>
            <a:chExt cx="9932747" cy="4616272"/>
          </a:xfrm>
        </p:grpSpPr>
        <p:pic>
          <p:nvPicPr>
            <p:cNvPr id="182" name="Google Shape;182;p32"/>
            <p:cNvPicPr preferRelativeResize="0"/>
            <p:nvPr/>
          </p:nvPicPr>
          <p:blipFill rotWithShape="1">
            <a:blip r:embed="rId3">
              <a:alphaModFix/>
            </a:blip>
            <a:srcRect b="28346" l="0" r="0" t="25176"/>
            <a:stretch/>
          </p:blipFill>
          <p:spPr>
            <a:xfrm>
              <a:off x="7088425" y="1019300"/>
              <a:ext cx="9932747" cy="4616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2"/>
            <p:cNvPicPr preferRelativeResize="0"/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13398625" y="3075700"/>
              <a:ext cx="1197356" cy="1424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2"/>
            <p:cNvPicPr preferRelativeResize="0"/>
            <p:nvPr/>
          </p:nvPicPr>
          <p:blipFill>
            <a:blip r:embed="rId5">
              <a:alphaModFix amt="52000"/>
            </a:blip>
            <a:stretch>
              <a:fillRect/>
            </a:stretch>
          </p:blipFill>
          <p:spPr>
            <a:xfrm>
              <a:off x="9573900" y="3008600"/>
              <a:ext cx="1101950" cy="133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Overview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628650" y="1000600"/>
            <a:ext cx="39642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286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Goals for this training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Agenda and overview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Where to </a:t>
            </a:r>
            <a:r>
              <a:rPr i="1" lang="en"/>
              <a:t>Git </a:t>
            </a:r>
            <a:r>
              <a:rPr lang="en"/>
              <a:t>the Code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General Useful Information</a:t>
            </a:r>
            <a:endParaRPr/>
          </a:p>
          <a:p>
            <a:pPr indent="-2476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Specs for the App</a:t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425" y="298763"/>
            <a:ext cx="4410575" cy="44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990" y="1497801"/>
            <a:ext cx="847936" cy="100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737" y="1506975"/>
            <a:ext cx="815000" cy="99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33"/>
          <p:cNvGrpSpPr/>
          <p:nvPr/>
        </p:nvGrpSpPr>
        <p:grpSpPr>
          <a:xfrm>
            <a:off x="6533670" y="1492519"/>
            <a:ext cx="601385" cy="1019140"/>
            <a:chOff x="6279603" y="363167"/>
            <a:chExt cx="2319263" cy="3930350"/>
          </a:xfrm>
        </p:grpSpPr>
        <p:sp>
          <p:nvSpPr>
            <p:cNvPr id="195" name="Google Shape;195;p33"/>
            <p:cNvSpPr/>
            <p:nvPr/>
          </p:nvSpPr>
          <p:spPr>
            <a:xfrm>
              <a:off x="6546340" y="363167"/>
              <a:ext cx="2052525" cy="3930350"/>
            </a:xfrm>
            <a:custGeom>
              <a:rect b="b" l="l" r="r" t="t"/>
              <a:pathLst>
                <a:path extrusionOk="0" h="157214" w="82101">
                  <a:moveTo>
                    <a:pt x="63855" y="6"/>
                  </a:moveTo>
                  <a:cubicBezTo>
                    <a:pt x="62953" y="-279"/>
                    <a:pt x="65042" y="9172"/>
                    <a:pt x="61860" y="14539"/>
                  </a:cubicBezTo>
                  <a:cubicBezTo>
                    <a:pt x="58678" y="19906"/>
                    <a:pt x="50129" y="27314"/>
                    <a:pt x="44762" y="32206"/>
                  </a:cubicBezTo>
                  <a:cubicBezTo>
                    <a:pt x="39395" y="37098"/>
                    <a:pt x="35026" y="38997"/>
                    <a:pt x="29659" y="43889"/>
                  </a:cubicBezTo>
                  <a:cubicBezTo>
                    <a:pt x="24292" y="48781"/>
                    <a:pt x="16742" y="56318"/>
                    <a:pt x="12562" y="61557"/>
                  </a:cubicBezTo>
                  <a:cubicBezTo>
                    <a:pt x="8383" y="66796"/>
                    <a:pt x="6672" y="69845"/>
                    <a:pt x="4582" y="75321"/>
                  </a:cubicBezTo>
                  <a:cubicBezTo>
                    <a:pt x="2492" y="80797"/>
                    <a:pt x="213" y="87779"/>
                    <a:pt x="23" y="94414"/>
                  </a:cubicBezTo>
                  <a:cubicBezTo>
                    <a:pt x="-167" y="101049"/>
                    <a:pt x="783" y="108067"/>
                    <a:pt x="3443" y="115129"/>
                  </a:cubicBezTo>
                  <a:cubicBezTo>
                    <a:pt x="6103" y="122191"/>
                    <a:pt x="10804" y="130754"/>
                    <a:pt x="15981" y="136786"/>
                  </a:cubicBezTo>
                  <a:cubicBezTo>
                    <a:pt x="21158" y="142818"/>
                    <a:pt x="28330" y="147947"/>
                    <a:pt x="34504" y="151319"/>
                  </a:cubicBezTo>
                  <a:cubicBezTo>
                    <a:pt x="40678" y="154691"/>
                    <a:pt x="48893" y="156353"/>
                    <a:pt x="53025" y="157018"/>
                  </a:cubicBezTo>
                  <a:cubicBezTo>
                    <a:pt x="57157" y="157683"/>
                    <a:pt x="60339" y="156543"/>
                    <a:pt x="59294" y="155308"/>
                  </a:cubicBezTo>
                  <a:cubicBezTo>
                    <a:pt x="58249" y="154073"/>
                    <a:pt x="49796" y="152031"/>
                    <a:pt x="46757" y="149609"/>
                  </a:cubicBezTo>
                  <a:cubicBezTo>
                    <a:pt x="43718" y="147187"/>
                    <a:pt x="41818" y="144385"/>
                    <a:pt x="41058" y="140775"/>
                  </a:cubicBezTo>
                  <a:cubicBezTo>
                    <a:pt x="40298" y="137166"/>
                    <a:pt x="40820" y="132084"/>
                    <a:pt x="42197" y="127952"/>
                  </a:cubicBezTo>
                  <a:cubicBezTo>
                    <a:pt x="43574" y="123820"/>
                    <a:pt x="45238" y="121778"/>
                    <a:pt x="49322" y="115984"/>
                  </a:cubicBezTo>
                  <a:cubicBezTo>
                    <a:pt x="53407" y="110190"/>
                    <a:pt x="61955" y="100311"/>
                    <a:pt x="66704" y="93187"/>
                  </a:cubicBezTo>
                  <a:cubicBezTo>
                    <a:pt x="71453" y="86063"/>
                    <a:pt x="75252" y="79794"/>
                    <a:pt x="77817" y="73240"/>
                  </a:cubicBezTo>
                  <a:cubicBezTo>
                    <a:pt x="80382" y="66686"/>
                    <a:pt x="81902" y="60512"/>
                    <a:pt x="82092" y="53863"/>
                  </a:cubicBezTo>
                  <a:cubicBezTo>
                    <a:pt x="82282" y="47214"/>
                    <a:pt x="79432" y="35293"/>
                    <a:pt x="78957" y="33346"/>
                  </a:cubicBezTo>
                  <a:cubicBezTo>
                    <a:pt x="78482" y="31399"/>
                    <a:pt x="79859" y="38143"/>
                    <a:pt x="79242" y="42180"/>
                  </a:cubicBezTo>
                  <a:cubicBezTo>
                    <a:pt x="78625" y="46217"/>
                    <a:pt x="77913" y="52105"/>
                    <a:pt x="75253" y="57567"/>
                  </a:cubicBezTo>
                  <a:cubicBezTo>
                    <a:pt x="72594" y="63029"/>
                    <a:pt x="67939" y="69963"/>
                    <a:pt x="63285" y="74950"/>
                  </a:cubicBezTo>
                  <a:cubicBezTo>
                    <a:pt x="58631" y="79937"/>
                    <a:pt x="51934" y="85208"/>
                    <a:pt x="47327" y="87488"/>
                  </a:cubicBezTo>
                  <a:cubicBezTo>
                    <a:pt x="42720" y="89768"/>
                    <a:pt x="38826" y="89340"/>
                    <a:pt x="35644" y="88628"/>
                  </a:cubicBezTo>
                  <a:cubicBezTo>
                    <a:pt x="32462" y="87916"/>
                    <a:pt x="29423" y="85826"/>
                    <a:pt x="28235" y="83214"/>
                  </a:cubicBezTo>
                  <a:cubicBezTo>
                    <a:pt x="27048" y="80602"/>
                    <a:pt x="27379" y="76850"/>
                    <a:pt x="28519" y="72955"/>
                  </a:cubicBezTo>
                  <a:cubicBezTo>
                    <a:pt x="29659" y="69061"/>
                    <a:pt x="31702" y="64596"/>
                    <a:pt x="35074" y="59847"/>
                  </a:cubicBezTo>
                  <a:cubicBezTo>
                    <a:pt x="38446" y="55098"/>
                    <a:pt x="44335" y="49208"/>
                    <a:pt x="48752" y="44459"/>
                  </a:cubicBezTo>
                  <a:cubicBezTo>
                    <a:pt x="53169" y="39710"/>
                    <a:pt x="58488" y="36053"/>
                    <a:pt x="61575" y="31351"/>
                  </a:cubicBezTo>
                  <a:cubicBezTo>
                    <a:pt x="64662" y="26649"/>
                    <a:pt x="66894" y="21473"/>
                    <a:pt x="67274" y="16249"/>
                  </a:cubicBezTo>
                  <a:cubicBezTo>
                    <a:pt x="67654" y="11025"/>
                    <a:pt x="64757" y="291"/>
                    <a:pt x="63855" y="6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</p:sp>
        <p:sp>
          <p:nvSpPr>
            <p:cNvPr id="196" name="Google Shape;196;p33"/>
            <p:cNvSpPr/>
            <p:nvPr/>
          </p:nvSpPr>
          <p:spPr>
            <a:xfrm>
              <a:off x="6279603" y="1371086"/>
              <a:ext cx="1655900" cy="2919250"/>
            </a:xfrm>
            <a:custGeom>
              <a:rect b="b" l="l" r="r" t="t"/>
              <a:pathLst>
                <a:path extrusionOk="0" h="116770" w="66236">
                  <a:moveTo>
                    <a:pt x="44663" y="21"/>
                  </a:moveTo>
                  <a:cubicBezTo>
                    <a:pt x="44093" y="-501"/>
                    <a:pt x="30460" y="9061"/>
                    <a:pt x="24371" y="14402"/>
                  </a:cubicBezTo>
                  <a:cubicBezTo>
                    <a:pt x="18282" y="19743"/>
                    <a:pt x="11833" y="26750"/>
                    <a:pt x="8128" y="32069"/>
                  </a:cubicBezTo>
                  <a:cubicBezTo>
                    <a:pt x="4424" y="37388"/>
                    <a:pt x="3484" y="41816"/>
                    <a:pt x="2144" y="46317"/>
                  </a:cubicBezTo>
                  <a:cubicBezTo>
                    <a:pt x="804" y="50818"/>
                    <a:pt x="276" y="54707"/>
                    <a:pt x="86" y="59076"/>
                  </a:cubicBezTo>
                  <a:cubicBezTo>
                    <a:pt x="-104" y="63445"/>
                    <a:pt x="-51" y="67678"/>
                    <a:pt x="1004" y="72533"/>
                  </a:cubicBezTo>
                  <a:cubicBezTo>
                    <a:pt x="2059" y="77388"/>
                    <a:pt x="2999" y="82649"/>
                    <a:pt x="6418" y="88206"/>
                  </a:cubicBezTo>
                  <a:cubicBezTo>
                    <a:pt x="9838" y="93763"/>
                    <a:pt x="15632" y="101410"/>
                    <a:pt x="21521" y="105874"/>
                  </a:cubicBezTo>
                  <a:cubicBezTo>
                    <a:pt x="27410" y="110338"/>
                    <a:pt x="34344" y="113187"/>
                    <a:pt x="41753" y="114992"/>
                  </a:cubicBezTo>
                  <a:cubicBezTo>
                    <a:pt x="49162" y="116797"/>
                    <a:pt x="64075" y="116892"/>
                    <a:pt x="65975" y="116702"/>
                  </a:cubicBezTo>
                  <a:cubicBezTo>
                    <a:pt x="67875" y="116512"/>
                    <a:pt x="58994" y="116512"/>
                    <a:pt x="53152" y="113852"/>
                  </a:cubicBezTo>
                  <a:cubicBezTo>
                    <a:pt x="47310" y="111192"/>
                    <a:pt x="36975" y="106381"/>
                    <a:pt x="30925" y="100744"/>
                  </a:cubicBezTo>
                  <a:cubicBezTo>
                    <a:pt x="24875" y="95107"/>
                    <a:pt x="20127" y="87630"/>
                    <a:pt x="16850" y="80031"/>
                  </a:cubicBezTo>
                  <a:cubicBezTo>
                    <a:pt x="13573" y="72432"/>
                    <a:pt x="11339" y="62955"/>
                    <a:pt x="11263" y="55151"/>
                  </a:cubicBezTo>
                  <a:cubicBezTo>
                    <a:pt x="11187" y="47347"/>
                    <a:pt x="13638" y="39478"/>
                    <a:pt x="16392" y="33209"/>
                  </a:cubicBezTo>
                  <a:cubicBezTo>
                    <a:pt x="19147" y="26940"/>
                    <a:pt x="23078" y="23067"/>
                    <a:pt x="27790" y="17536"/>
                  </a:cubicBezTo>
                  <a:cubicBezTo>
                    <a:pt x="32502" y="12005"/>
                    <a:pt x="45233" y="543"/>
                    <a:pt x="44663" y="2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628650" y="1000604"/>
            <a:ext cx="78867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Help you get up to speed for mobile development with FireMonkey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This is a workshop - we are developing an app together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Expectations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Experienced with Delphi or C++Builder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Some experience with database development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Follow along with the exercises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We are showing Delphi, but you can also do it in C++Builder 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Built with 10.3 Rio &amp; should work with any edition 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Including the free Community Edition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3672" y="1323906"/>
            <a:ext cx="2343290" cy="234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/>
          <p:cNvPicPr preferRelativeResize="0"/>
          <p:nvPr/>
        </p:nvPicPr>
        <p:blipFill rotWithShape="1">
          <a:blip r:embed="rId3">
            <a:alphaModFix/>
          </a:blip>
          <a:srcRect b="0" l="28274" r="0" t="24795"/>
          <a:stretch/>
        </p:blipFill>
        <p:spPr>
          <a:xfrm>
            <a:off x="5997850" y="847773"/>
            <a:ext cx="3146150" cy="38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>
            <p:ph type="title"/>
          </p:nvPr>
        </p:nvSpPr>
        <p:spPr>
          <a:xfrm>
            <a:off x="628650" y="273844"/>
            <a:ext cx="7886700" cy="62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628650" y="1000600"/>
            <a:ext cx="6637800" cy="363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App Specs: </a:t>
            </a:r>
            <a:r>
              <a:rPr lang="en" sz="1800">
                <a:latin typeface="Economica"/>
                <a:ea typeface="Economica"/>
                <a:cs typeface="Economica"/>
                <a:sym typeface="Economica"/>
              </a:rPr>
              <a:t>What we are building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Introduction to </a:t>
            </a:r>
            <a:r>
              <a:rPr b="1" lang="en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Fire</a:t>
            </a:r>
            <a:r>
              <a:rPr b="1" lang="en">
                <a:solidFill>
                  <a:srgbClr val="FF99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Monkey</a:t>
            </a:r>
            <a:endParaRPr b="1">
              <a:solidFill>
                <a:srgbClr val="FF99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Setting Up for Mobile Development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Working with Embedded </a:t>
            </a:r>
            <a:r>
              <a:rPr b="1" lang="en">
                <a:latin typeface="Quattrocento Sans"/>
                <a:ea typeface="Quattrocento Sans"/>
                <a:cs typeface="Quattrocento Sans"/>
                <a:sym typeface="Quattrocento Sans"/>
              </a:rPr>
              <a:t>InterBase</a:t>
            </a:r>
            <a:r>
              <a:rPr lang="en" sz="1900">
                <a:latin typeface="Economica"/>
                <a:ea typeface="Economica"/>
                <a:cs typeface="Economica"/>
                <a:sym typeface="Economica"/>
              </a:rPr>
              <a:t>: IB ToGo </a:t>
            </a: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&amp;</a:t>
            </a:r>
            <a:r>
              <a:rPr lang="en" sz="1900">
                <a:latin typeface="Economica"/>
                <a:ea typeface="Economica"/>
                <a:cs typeface="Economica"/>
                <a:sym typeface="Economica"/>
              </a:rPr>
              <a:t> IBLite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Building the User Interface with </a:t>
            </a:r>
            <a:r>
              <a:rPr lang="en">
                <a:latin typeface="Great Vibes"/>
                <a:ea typeface="Great Vibes"/>
                <a:cs typeface="Great Vibes"/>
                <a:sym typeface="Great Vibes"/>
              </a:rPr>
              <a:t>Styles</a:t>
            </a:r>
            <a:endParaRPr>
              <a:latin typeface="Great Vibes"/>
              <a:ea typeface="Great Vibes"/>
              <a:cs typeface="Great Vibes"/>
              <a:sym typeface="Great Vibe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LiveBinding</a:t>
            </a:r>
            <a:r>
              <a:rPr lang="en" sz="1800"/>
              <a:t>: </a:t>
            </a:r>
            <a:r>
              <a:rPr i="1" lang="en" sz="1800">
                <a:latin typeface="Economica"/>
                <a:ea typeface="Economica"/>
                <a:cs typeface="Economica"/>
                <a:sym typeface="Economica"/>
              </a:rPr>
              <a:t>Connecting the 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UI</a:t>
            </a:r>
            <a:r>
              <a:rPr i="1" lang="en" sz="1800"/>
              <a:t> </a:t>
            </a:r>
            <a:r>
              <a:rPr i="1" lang="en" sz="1800">
                <a:latin typeface="Economica"/>
                <a:ea typeface="Economica"/>
                <a:cs typeface="Economica"/>
                <a:sym typeface="Economica"/>
              </a:rPr>
              <a:t>to</a:t>
            </a:r>
            <a:r>
              <a:rPr i="1" lang="en" sz="1800"/>
              <a:t> 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Using Sensors</a:t>
            </a:r>
            <a:r>
              <a:rPr lang="en" sz="1800"/>
              <a:t>: </a:t>
            </a:r>
            <a:r>
              <a:rPr b="1" lang="en" sz="1800">
                <a:solidFill>
                  <a:srgbClr val="980000"/>
                </a:solidFill>
                <a:latin typeface="Economica"/>
                <a:ea typeface="Economica"/>
                <a:cs typeface="Economica"/>
                <a:sym typeface="Economica"/>
              </a:rPr>
              <a:t>H</a:t>
            </a:r>
            <a:r>
              <a:rPr b="1" lang="en" sz="18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e</a:t>
            </a:r>
            <a:r>
              <a:rPr b="1" lang="en" sz="1800">
                <a:solidFill>
                  <a:srgbClr val="FF9900"/>
                </a:solidFill>
                <a:latin typeface="Economica"/>
                <a:ea typeface="Economica"/>
                <a:cs typeface="Economica"/>
                <a:sym typeface="Economica"/>
              </a:rPr>
              <a:t>l</a:t>
            </a:r>
            <a:r>
              <a:rPr b="1" lang="en" sz="1800">
                <a:solidFill>
                  <a:srgbClr val="FFFF00"/>
                </a:solidFill>
                <a:latin typeface="Economica"/>
                <a:ea typeface="Economica"/>
                <a:cs typeface="Economica"/>
                <a:sym typeface="Economica"/>
              </a:rPr>
              <a:t>l</a:t>
            </a:r>
            <a:r>
              <a:rPr b="1" lang="en" sz="1800">
                <a:solidFill>
                  <a:srgbClr val="00FF00"/>
                </a:solidFill>
                <a:latin typeface="Economica"/>
                <a:ea typeface="Economica"/>
                <a:cs typeface="Economica"/>
                <a:sym typeface="Economica"/>
              </a:rPr>
              <a:t>o</a:t>
            </a:r>
            <a:r>
              <a:rPr b="1" lang="en" sz="18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en" sz="1800">
                <a:solidFill>
                  <a:srgbClr val="00FFFF"/>
                </a:solidFill>
                <a:latin typeface="Economica"/>
                <a:ea typeface="Economica"/>
                <a:cs typeface="Economica"/>
                <a:sym typeface="Economica"/>
              </a:rPr>
              <a:t>W</a:t>
            </a:r>
            <a:r>
              <a:rPr b="1" lang="en" sz="1800">
                <a:solidFill>
                  <a:srgbClr val="4A86E8"/>
                </a:solidFill>
                <a:latin typeface="Economica"/>
                <a:ea typeface="Economica"/>
                <a:cs typeface="Economica"/>
                <a:sym typeface="Economica"/>
              </a:rPr>
              <a:t>o</a:t>
            </a:r>
            <a:r>
              <a:rPr b="1" lang="en" sz="1800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r</a:t>
            </a:r>
            <a:r>
              <a:rPr b="1" lang="en" sz="1800">
                <a:solidFill>
                  <a:srgbClr val="9900FF"/>
                </a:solidFill>
                <a:latin typeface="Economica"/>
                <a:ea typeface="Economica"/>
                <a:cs typeface="Economica"/>
                <a:sym typeface="Economica"/>
              </a:rPr>
              <a:t>l</a:t>
            </a:r>
            <a:r>
              <a:rPr b="1" lang="en" sz="1800">
                <a:solidFill>
                  <a:srgbClr val="FF00FF"/>
                </a:solidFill>
                <a:latin typeface="Economica"/>
                <a:ea typeface="Economica"/>
                <a:cs typeface="Economica"/>
                <a:sym typeface="Economica"/>
              </a:rPr>
              <a:t>d</a:t>
            </a:r>
            <a:r>
              <a:rPr b="1" lang="en" sz="1800">
                <a:latin typeface="Economica"/>
                <a:ea typeface="Economica"/>
                <a:cs typeface="Economica"/>
                <a:sym typeface="Economica"/>
              </a:rPr>
              <a:t>!</a:t>
            </a:r>
            <a:endParaRPr b="1" sz="18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Reporting and Sharing</a:t>
            </a:r>
            <a:r>
              <a:rPr lang="en" sz="1800"/>
              <a:t>: </a:t>
            </a:r>
            <a:r>
              <a:rPr i="1" lang="en" sz="1800">
                <a:latin typeface="Economica"/>
                <a:ea typeface="Economica"/>
                <a:cs typeface="Economica"/>
                <a:sym typeface="Economica"/>
              </a:rPr>
              <a:t>Will you be my friend?</a:t>
            </a:r>
            <a:endParaRPr i="1" sz="18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Architecture Considerations</a:t>
            </a:r>
            <a:r>
              <a:rPr lang="en" sz="1800"/>
              <a:t>: </a:t>
            </a:r>
            <a:r>
              <a:rPr lang="en" sz="17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Android</a:t>
            </a:r>
            <a:r>
              <a:rPr lang="en" sz="17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vs. </a:t>
            </a:r>
            <a:r>
              <a:rPr lang="en" sz="17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iOS</a:t>
            </a:r>
            <a:endParaRPr sz="1700">
              <a:solidFill>
                <a:schemeClr val="accent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Publishing and Sharing your App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Ad-Hoc as well as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/>
              <a:t> and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Apple</a:t>
            </a:r>
            <a:r>
              <a:rPr lang="en"/>
              <a:t> stores</a:t>
            </a:r>
            <a:endParaRPr/>
          </a:p>
        </p:txBody>
      </p:sp>
      <p:sp>
        <p:nvSpPr>
          <p:cNvPr id="211" name="Google Shape;211;p35"/>
          <p:cNvSpPr txBox="1"/>
          <p:nvPr/>
        </p:nvSpPr>
        <p:spPr>
          <a:xfrm>
            <a:off x="7408900" y="4168875"/>
            <a:ext cx="1639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by Tumisu </a:t>
            </a:r>
            <a:br>
              <a:rPr lang="en" sz="600"/>
            </a:br>
            <a:r>
              <a:rPr lang="en" sz="600"/>
              <a:t>https://pixabay.com/photo-1919292/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