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08" r:id="rId2"/>
    <p:sldId id="427" r:id="rId3"/>
    <p:sldId id="378" r:id="rId4"/>
    <p:sldId id="381" r:id="rId5"/>
    <p:sldId id="382" r:id="rId6"/>
    <p:sldId id="383" r:id="rId7"/>
    <p:sldId id="384" r:id="rId8"/>
    <p:sldId id="434" r:id="rId9"/>
    <p:sldId id="278" r:id="rId10"/>
    <p:sldId id="348" r:id="rId11"/>
    <p:sldId id="442" r:id="rId12"/>
    <p:sldId id="379" r:id="rId13"/>
    <p:sldId id="387" r:id="rId14"/>
    <p:sldId id="430" r:id="rId15"/>
    <p:sldId id="394" r:id="rId16"/>
    <p:sldId id="266" r:id="rId17"/>
    <p:sldId id="433" r:id="rId18"/>
    <p:sldId id="437" r:id="rId19"/>
    <p:sldId id="435" r:id="rId20"/>
    <p:sldId id="436" r:id="rId21"/>
    <p:sldId id="438" r:id="rId22"/>
    <p:sldId id="441" r:id="rId23"/>
    <p:sldId id="390" r:id="rId24"/>
    <p:sldId id="391" r:id="rId25"/>
    <p:sldId id="392" r:id="rId26"/>
    <p:sldId id="393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25" r:id="rId48"/>
    <p:sldId id="417" r:id="rId49"/>
    <p:sldId id="418" r:id="rId50"/>
    <p:sldId id="419" r:id="rId51"/>
    <p:sldId id="420" r:id="rId52"/>
    <p:sldId id="421" r:id="rId53"/>
    <p:sldId id="428" r:id="rId54"/>
    <p:sldId id="424" r:id="rId55"/>
    <p:sldId id="440" r:id="rId56"/>
    <p:sldId id="291" r:id="rId57"/>
    <p:sldId id="347" r:id="rId5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view" id="{F1D011F5-CC87-4756-8A40-F4E2FE47B561}">
          <p14:sldIdLst>
            <p14:sldId id="308"/>
            <p14:sldId id="427"/>
            <p14:sldId id="378"/>
            <p14:sldId id="381"/>
            <p14:sldId id="382"/>
            <p14:sldId id="383"/>
            <p14:sldId id="384"/>
            <p14:sldId id="434"/>
            <p14:sldId id="278"/>
            <p14:sldId id="348"/>
            <p14:sldId id="442"/>
          </p14:sldIdLst>
        </p14:section>
        <p14:section name="Day 2 Part 1" id="{DB5B359F-CCE3-4AB2-8A71-F0C1CB69178D}">
          <p14:sldIdLst>
            <p14:sldId id="379"/>
            <p14:sldId id="387"/>
            <p14:sldId id="430"/>
            <p14:sldId id="394"/>
            <p14:sldId id="266"/>
            <p14:sldId id="433"/>
            <p14:sldId id="437"/>
            <p14:sldId id="435"/>
            <p14:sldId id="436"/>
            <p14:sldId id="438"/>
            <p14:sldId id="441"/>
          </p14:sldIdLst>
        </p14:section>
        <p14:section name="Day 2 Part 2" id="{06073AEA-F15F-43FF-8740-60DA0AEA908C}">
          <p14:sldIdLst>
            <p14:sldId id="390"/>
            <p14:sldId id="391"/>
            <p14:sldId id="392"/>
            <p14:sldId id="393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25"/>
            <p14:sldId id="417"/>
            <p14:sldId id="418"/>
            <p14:sldId id="419"/>
            <p14:sldId id="420"/>
            <p14:sldId id="421"/>
            <p14:sldId id="428"/>
            <p14:sldId id="424"/>
            <p14:sldId id="440"/>
            <p14:sldId id="291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2D91"/>
    <a:srgbClr val="40404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94384" autoAdjust="0"/>
  </p:normalViewPr>
  <p:slideViewPr>
    <p:cSldViewPr snapToGrid="0">
      <p:cViewPr varScale="1">
        <p:scale>
          <a:sx n="109" d="100"/>
          <a:sy n="109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s%20Suttakulpi\Google%20Drive\.%20CLASS\Dataset_Homework4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s%20Suttakulpi\Google%20Drive\.%20CLASS\Dataset_Homework4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s%20Suttakulpi\Google%20Drive\.%20CLASS\Dataset_Homework4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r>
              <a:rPr lang="th-TH"/>
              <a:t>ความสัมพันธ์ระหว่างระดับรายได้มัธยฐานของเด็กจบใหม่</a:t>
            </a:r>
          </a:p>
          <a:p>
            <a:pPr>
              <a:defRPr/>
            </a:pPr>
            <a:r>
              <a:rPr lang="th-TH"/>
              <a:t>และสัดส่วนของผู้หญิงในแต่ละสาขาวิชา</a:t>
            </a:r>
          </a:p>
        </c:rich>
      </c:tx>
      <c:layout>
        <c:manualLayout>
          <c:xMode val="edge"/>
          <c:yMode val="edge"/>
          <c:x val="0.2025587708282732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'Business Major'!$C$1</c:f>
              <c:strCache>
                <c:ptCount val="1"/>
                <c:pt idx="0">
                  <c:v>MedianWage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prstClr val="black"/>
              </a:solidFill>
              <a:ln w="136525">
                <a:solidFill>
                  <a:srgbClr val="00B050"/>
                </a:solidFill>
              </a:ln>
              <a:effectLst/>
            </c:spPr>
          </c:marker>
          <c:xVal>
            <c:numRef>
              <c:f>'Business Major'!$B$2:$B$14</c:f>
              <c:numCache>
                <c:formatCode>0.00%</c:formatCode>
                <c:ptCount val="13"/>
                <c:pt idx="0">
                  <c:v>0.25358330200000001</c:v>
                </c:pt>
                <c:pt idx="1">
                  <c:v>0.24919024000000001</c:v>
                </c:pt>
                <c:pt idx="2">
                  <c:v>0.58094800400000002</c:v>
                </c:pt>
                <c:pt idx="3">
                  <c:v>0.35546905899999998</c:v>
                </c:pt>
                <c:pt idx="4">
                  <c:v>0.41792479999999999</c:v>
                </c:pt>
                <c:pt idx="5">
                  <c:v>0.73399192800000002</c:v>
                </c:pt>
                <c:pt idx="6">
                  <c:v>0.67216144300000003</c:v>
                </c:pt>
                <c:pt idx="7">
                  <c:v>0.28290282900000002</c:v>
                </c:pt>
                <c:pt idx="8">
                  <c:v>0.27879014600000002</c:v>
                </c:pt>
                <c:pt idx="9">
                  <c:v>0.38290043299999998</c:v>
                </c:pt>
                <c:pt idx="10">
                  <c:v>0.20002271699999999</c:v>
                </c:pt>
                <c:pt idx="11">
                  <c:v>0.322222222</c:v>
                </c:pt>
                <c:pt idx="12">
                  <c:v>0.53571428600000004</c:v>
                </c:pt>
              </c:numCache>
            </c:numRef>
          </c:xVal>
          <c:yVal>
            <c:numRef>
              <c:f>'Business Major'!$C$2:$C$14</c:f>
              <c:numCache>
                <c:formatCode>_("$"* #,##0_);_("$"* \(#,##0\);_("$"* "-"??_);_(@_)</c:formatCode>
                <c:ptCount val="13"/>
                <c:pt idx="0">
                  <c:v>45000</c:v>
                </c:pt>
                <c:pt idx="1">
                  <c:v>46000</c:v>
                </c:pt>
                <c:pt idx="2">
                  <c:v>38000</c:v>
                </c:pt>
                <c:pt idx="3">
                  <c:v>47000</c:v>
                </c:pt>
                <c:pt idx="4">
                  <c:v>40000</c:v>
                </c:pt>
                <c:pt idx="5">
                  <c:v>33000</c:v>
                </c:pt>
                <c:pt idx="6">
                  <c:v>36000</c:v>
                </c:pt>
                <c:pt idx="7">
                  <c:v>40000</c:v>
                </c:pt>
                <c:pt idx="8">
                  <c:v>51000</c:v>
                </c:pt>
                <c:pt idx="9">
                  <c:v>38000</c:v>
                </c:pt>
                <c:pt idx="10">
                  <c:v>40000</c:v>
                </c:pt>
                <c:pt idx="11">
                  <c:v>50000</c:v>
                </c:pt>
                <c:pt idx="12">
                  <c:v>62000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A3-4C31-B49E-6D8CEF7A7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580832"/>
        <c:axId val="569580504"/>
      </c:scatterChart>
      <c:valAx>
        <c:axId val="569580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r>
                  <a:rPr lang="th-TH"/>
                  <a:t>สัดส่วนของผู้หญิงในแต่ละสาขาวิชา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8176290157441587"/>
              <c:y val="0.87158596904057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defRPr>
              </a:pPr>
              <a:endParaRPr lang="en-US"/>
            </a:p>
          </c:txPr>
        </c:title>
        <c:numFmt formatCode="0.0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569580504"/>
        <c:crosses val="autoZero"/>
        <c:crossBetween val="midCat"/>
      </c:valAx>
      <c:valAx>
        <c:axId val="569580504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r>
                  <a:rPr lang="th-TH"/>
                  <a:t>รายได้มัธยฐานของเด็กจบใหม่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569580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r>
              <a:rPr lang="th-TH"/>
              <a:t>ความสัมพันธ์ระหว่างระดับรายได้มัธยฐานของเด็กจบใหม่</a:t>
            </a:r>
          </a:p>
          <a:p>
            <a:pPr>
              <a:defRPr/>
            </a:pPr>
            <a:r>
              <a:rPr lang="th-TH"/>
              <a:t>และสัดส่วนของผู้หญิงในแต่ละสาขาวิชา</a:t>
            </a:r>
          </a:p>
        </c:rich>
      </c:tx>
      <c:layout>
        <c:manualLayout>
          <c:xMode val="edge"/>
          <c:yMode val="edge"/>
          <c:x val="0.2025587708282732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'Business Major'!$C$1</c:f>
              <c:strCache>
                <c:ptCount val="1"/>
                <c:pt idx="0">
                  <c:v>MedianWage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prstClr val="black"/>
              </a:solidFill>
              <a:ln w="136525">
                <a:solidFill>
                  <a:srgbClr val="00B050"/>
                </a:solidFill>
              </a:ln>
              <a:effectLst/>
            </c:spPr>
          </c:marker>
          <c:xVal>
            <c:numRef>
              <c:f>'Business Major'!$B$2:$B$14</c:f>
              <c:numCache>
                <c:formatCode>0.00%</c:formatCode>
                <c:ptCount val="13"/>
                <c:pt idx="0">
                  <c:v>0.25358330200000001</c:v>
                </c:pt>
                <c:pt idx="1">
                  <c:v>0.24919024000000001</c:v>
                </c:pt>
                <c:pt idx="2">
                  <c:v>0.58094800400000002</c:v>
                </c:pt>
                <c:pt idx="3">
                  <c:v>0.35546905899999998</c:v>
                </c:pt>
                <c:pt idx="4">
                  <c:v>0.41792479999999999</c:v>
                </c:pt>
                <c:pt idx="5">
                  <c:v>0.73399192800000002</c:v>
                </c:pt>
                <c:pt idx="6">
                  <c:v>0.67216144300000003</c:v>
                </c:pt>
                <c:pt idx="7">
                  <c:v>0.28290282900000002</c:v>
                </c:pt>
                <c:pt idx="8">
                  <c:v>0.27879014600000002</c:v>
                </c:pt>
                <c:pt idx="9">
                  <c:v>0.38290043299999998</c:v>
                </c:pt>
                <c:pt idx="10">
                  <c:v>0.20002271699999999</c:v>
                </c:pt>
                <c:pt idx="11">
                  <c:v>0.322222222</c:v>
                </c:pt>
                <c:pt idx="12">
                  <c:v>0.53571428600000004</c:v>
                </c:pt>
              </c:numCache>
            </c:numRef>
          </c:xVal>
          <c:yVal>
            <c:numRef>
              <c:f>'Business Major'!$C$2:$C$14</c:f>
              <c:numCache>
                <c:formatCode>_("$"* #,##0_);_("$"* \(#,##0\);_("$"* "-"??_);_(@_)</c:formatCode>
                <c:ptCount val="13"/>
                <c:pt idx="0">
                  <c:v>45000</c:v>
                </c:pt>
                <c:pt idx="1">
                  <c:v>46000</c:v>
                </c:pt>
                <c:pt idx="2">
                  <c:v>38000</c:v>
                </c:pt>
                <c:pt idx="3">
                  <c:v>47000</c:v>
                </c:pt>
                <c:pt idx="4">
                  <c:v>40000</c:v>
                </c:pt>
                <c:pt idx="5">
                  <c:v>33000</c:v>
                </c:pt>
                <c:pt idx="6">
                  <c:v>36000</c:v>
                </c:pt>
                <c:pt idx="7">
                  <c:v>40000</c:v>
                </c:pt>
                <c:pt idx="8">
                  <c:v>51000</c:v>
                </c:pt>
                <c:pt idx="9">
                  <c:v>38000</c:v>
                </c:pt>
                <c:pt idx="10">
                  <c:v>40000</c:v>
                </c:pt>
                <c:pt idx="11">
                  <c:v>50000</c:v>
                </c:pt>
                <c:pt idx="12">
                  <c:v>62000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A3-4C31-B49E-6D8CEF7A7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580832"/>
        <c:axId val="569580504"/>
      </c:scatterChart>
      <c:valAx>
        <c:axId val="569580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r>
                  <a:rPr lang="th-TH"/>
                  <a:t>สัดส่วนของผู้หญิงในแต่ละสาขาวิชา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8176290157441587"/>
              <c:y val="0.87158596904057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defRPr>
              </a:pPr>
              <a:endParaRPr lang="en-US"/>
            </a:p>
          </c:txPr>
        </c:title>
        <c:numFmt formatCode="0.0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569580504"/>
        <c:crosses val="autoZero"/>
        <c:crossBetween val="midCat"/>
      </c:valAx>
      <c:valAx>
        <c:axId val="569580504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r>
                  <a:rPr lang="th-TH"/>
                  <a:t>รายได้มัธยฐานของเด็กจบใหม่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569580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r>
              <a:rPr lang="th-TH"/>
              <a:t>ความสัมพันธ์ระหว่างระดับรายได้มัธยฐานของเด็กจบใหม่</a:t>
            </a:r>
          </a:p>
          <a:p>
            <a:pPr>
              <a:defRPr/>
            </a:pPr>
            <a:r>
              <a:rPr lang="th-TH"/>
              <a:t>และสัดส่วนของผู้หญิงในแต่ละสาขาวิชา</a:t>
            </a:r>
          </a:p>
        </c:rich>
      </c:tx>
      <c:layout>
        <c:manualLayout>
          <c:xMode val="edge"/>
          <c:yMode val="edge"/>
          <c:x val="0.2025587708282732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'Business Major'!$C$1</c:f>
              <c:strCache>
                <c:ptCount val="1"/>
                <c:pt idx="0">
                  <c:v>MedianWage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prstClr val="black"/>
              </a:solidFill>
              <a:ln w="136525">
                <a:solidFill>
                  <a:srgbClr val="00B050"/>
                </a:solidFill>
              </a:ln>
              <a:effectLst/>
            </c:spPr>
          </c:marker>
          <c:trendline>
            <c:spPr>
              <a:ln w="762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'Business Major'!$B$2:$B$14</c:f>
              <c:numCache>
                <c:formatCode>0.00%</c:formatCode>
                <c:ptCount val="13"/>
                <c:pt idx="0">
                  <c:v>0.25358330200000001</c:v>
                </c:pt>
                <c:pt idx="1">
                  <c:v>0.24919024000000001</c:v>
                </c:pt>
                <c:pt idx="2">
                  <c:v>0.58094800400000002</c:v>
                </c:pt>
                <c:pt idx="3">
                  <c:v>0.35546905899999998</c:v>
                </c:pt>
                <c:pt idx="4">
                  <c:v>0.41792479999999999</c:v>
                </c:pt>
                <c:pt idx="5">
                  <c:v>0.73399192800000002</c:v>
                </c:pt>
                <c:pt idx="6">
                  <c:v>0.67216144300000003</c:v>
                </c:pt>
                <c:pt idx="7">
                  <c:v>0.28290282900000002</c:v>
                </c:pt>
                <c:pt idx="8">
                  <c:v>0.27879014600000002</c:v>
                </c:pt>
                <c:pt idx="9">
                  <c:v>0.38290043299999998</c:v>
                </c:pt>
                <c:pt idx="10">
                  <c:v>0.20002271699999999</c:v>
                </c:pt>
                <c:pt idx="11">
                  <c:v>0.322222222</c:v>
                </c:pt>
                <c:pt idx="12">
                  <c:v>0.53571428600000004</c:v>
                </c:pt>
              </c:numCache>
            </c:numRef>
          </c:xVal>
          <c:yVal>
            <c:numRef>
              <c:f>'Business Major'!$C$2:$C$14</c:f>
              <c:numCache>
                <c:formatCode>_("$"* #,##0_);_("$"* \(#,##0\);_("$"* "-"??_);_(@_)</c:formatCode>
                <c:ptCount val="13"/>
                <c:pt idx="0">
                  <c:v>45000</c:v>
                </c:pt>
                <c:pt idx="1">
                  <c:v>46000</c:v>
                </c:pt>
                <c:pt idx="2">
                  <c:v>38000</c:v>
                </c:pt>
                <c:pt idx="3">
                  <c:v>47000</c:v>
                </c:pt>
                <c:pt idx="4">
                  <c:v>40000</c:v>
                </c:pt>
                <c:pt idx="5">
                  <c:v>33000</c:v>
                </c:pt>
                <c:pt idx="6">
                  <c:v>36000</c:v>
                </c:pt>
                <c:pt idx="7">
                  <c:v>40000</c:v>
                </c:pt>
                <c:pt idx="8">
                  <c:v>51000</c:v>
                </c:pt>
                <c:pt idx="9">
                  <c:v>38000</c:v>
                </c:pt>
                <c:pt idx="10">
                  <c:v>40000</c:v>
                </c:pt>
                <c:pt idx="11">
                  <c:v>50000</c:v>
                </c:pt>
                <c:pt idx="12">
                  <c:v>62000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A3-4C31-B49E-6D8CEF7A7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580832"/>
        <c:axId val="569580504"/>
      </c:scatterChart>
      <c:valAx>
        <c:axId val="569580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r>
                  <a:rPr lang="th-TH"/>
                  <a:t>สัดส่วนของผู้หญิงในแต่ละสาขาวิชา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8176290157441587"/>
              <c:y val="0.87158596904057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defRPr>
              </a:pPr>
              <a:endParaRPr lang="en-US"/>
            </a:p>
          </c:txPr>
        </c:title>
        <c:numFmt formatCode="0.0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569580504"/>
        <c:crosses val="autoZero"/>
        <c:crossBetween val="midCat"/>
      </c:valAx>
      <c:valAx>
        <c:axId val="569580504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r>
                  <a:rPr lang="th-TH"/>
                  <a:t>รายได้มัธยฐานของเด็กจบใหม่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569580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2E9B681-1004-438F-ABB2-2A555CD2919B}">
      <dgm:prSet phldrT="[Text]"/>
      <dgm:spPr/>
      <dgm:t>
        <a:bodyPr/>
        <a:lstStyle/>
        <a:p>
          <a:r>
            <a:rPr lang="th-TH" dirty="0"/>
            <a:t>ความรู้ทั่วไปเกี่ยวกับการประกันภัย</a:t>
          </a:r>
          <a:endParaRPr lang="en-US" dirty="0"/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/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/>
        </a:p>
      </dgm:t>
    </dgm:pt>
    <dgm:pt modelId="{20BFACFD-6445-430B-8C1C-D5BA92904E71}">
      <dgm:prSet phldrT="[Text]"/>
      <dgm:spPr/>
      <dgm:t>
        <a:bodyPr/>
        <a:lstStyle/>
        <a:p>
          <a:r>
            <a:rPr lang="th-TH" dirty="0"/>
            <a:t>การอ่านออกเขียนได้เรื่องความเสี่ยง</a:t>
          </a:r>
          <a:endParaRPr lang="en-US" dirty="0"/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/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/>
        </a:p>
      </dgm:t>
    </dgm:pt>
    <dgm:pt modelId="{533C3A3B-F891-4B1B-A026-D6B996910D90}">
      <dgm:prSet phldrT="[Text]"/>
      <dgm:spPr/>
      <dgm:t>
        <a:bodyPr/>
        <a:lstStyle/>
        <a:p>
          <a:r>
            <a:rPr lang="th-TH" dirty="0"/>
            <a:t>การจัดการความเสี่ยงส่วนบุคคล</a:t>
          </a:r>
          <a:endParaRPr lang="en-US" dirty="0"/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/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/>
        </a:p>
      </dgm:t>
    </dgm:pt>
    <dgm:pt modelId="{9E1F8D01-1C50-423D-9ED7-655BDAF17816}">
      <dgm:prSet phldrT="[Text]"/>
      <dgm:spPr/>
      <dgm:t>
        <a:bodyPr/>
        <a:lstStyle/>
        <a:p>
          <a:r>
            <a:rPr lang="th-TH" dirty="0"/>
            <a:t>การจัดการความเสี่ยงบริษัท</a:t>
          </a:r>
          <a:endParaRPr lang="en-US" dirty="0"/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/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/>
        </a:p>
      </dgm:t>
    </dgm:pt>
    <dgm:pt modelId="{FB15ADB2-3F4B-46DE-BE31-1DBA4578F566}">
      <dgm:prSet phldrT="[Text]"/>
      <dgm:spPr/>
      <dgm:t>
        <a:bodyPr/>
        <a:lstStyle/>
        <a:p>
          <a:r>
            <a:rPr lang="th-TH" dirty="0"/>
            <a:t>แนวโน้มเรื่องการจัดการความเสี่ยงและประกันภัย</a:t>
          </a:r>
          <a:endParaRPr lang="en-US" dirty="0"/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/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/>
        </a:p>
      </dgm:t>
    </dgm:pt>
    <dgm:pt modelId="{ADD30F27-A5CB-47F0-BFCE-AE3C9A12F31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/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/>
        </a:p>
      </dgm:t>
    </dgm:pt>
    <dgm:pt modelId="{47D88C01-8284-4FEF-B7EE-1E18147DF93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h-TH" dirty="0"/>
            <a:t>ความน่าจะเป็นและสถิติ</a:t>
          </a:r>
          <a:endParaRPr lang="en-US" dirty="0"/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/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/>
        </a:p>
      </dgm:t>
    </dgm:pt>
    <dgm:pt modelId="{B161AA62-6611-4C05-9A50-A48FF764B22F}">
      <dgm:prSet phldrT="[Text]"/>
      <dgm:spPr/>
      <dgm:t>
        <a:bodyPr/>
        <a:lstStyle/>
        <a:p>
          <a:r>
            <a:rPr lang="en-US" dirty="0"/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/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/>
        </a:p>
      </dgm:t>
    </dgm:pt>
    <dgm:pt modelId="{FF273A3D-8942-455F-9971-10D4AAE69C8B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/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/>
        </a:p>
      </dgm:t>
    </dgm:pt>
    <dgm:pt modelId="{4AFDE727-92BB-4459-AF8C-51238944BD41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/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/>
        </a:p>
      </dgm:t>
    </dgm:pt>
    <dgm:pt modelId="{54D63F28-2929-4699-A1D2-283318242C12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/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/>
        </a:p>
      </dgm:t>
    </dgm:pt>
    <dgm:pt modelId="{38389228-066B-453F-B157-720801069644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/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/>
        </a:p>
      </dgm:t>
    </dgm:pt>
    <dgm:pt modelId="{7F245E15-9210-496A-BB56-A28CAA013F66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/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/>
        </a:p>
      </dgm:t>
    </dgm:pt>
    <dgm:pt modelId="{D192B706-CE4A-4237-8630-FF7FEC5010BB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/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/>
        </a:p>
      </dgm:t>
    </dgm:pt>
    <dgm:pt modelId="{AEB415F5-003F-4F8D-B2A2-C48D5E1A5160}">
      <dgm:prSet phldrT="[Text]"/>
      <dgm:spPr/>
      <dgm:t>
        <a:bodyPr/>
        <a:lstStyle/>
        <a:p>
          <a:r>
            <a:rPr lang="th-TH" dirty="0"/>
            <a:t>กฎหมาย</a:t>
          </a:r>
          <a:endParaRPr lang="en-US" dirty="0"/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/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/>
        </a:p>
      </dgm:t>
    </dgm:pt>
    <dgm:pt modelId="{037AA5A2-AE49-405F-9590-00023A00E36D}">
      <dgm:prSet phldrT="[Text]"/>
      <dgm:spPr/>
      <dgm:t>
        <a:bodyPr/>
        <a:lstStyle/>
        <a:p>
          <a:r>
            <a:rPr lang="th-TH" dirty="0"/>
            <a:t>แนวโน้มใหม่ ๆ</a:t>
          </a:r>
          <a:endParaRPr lang="en-US" dirty="0"/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/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/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0FC9AA-49C6-4866-B1AE-CAC3408F342A}" type="pres">
      <dgm:prSet presAssocID="{42E9B681-1004-438F-ABB2-2A555CD2919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EA7639-FB15-44BF-9C84-A8DB367B8AF0}" type="pres">
      <dgm:prSet presAssocID="{20BFACFD-6445-430B-8C1C-D5BA92904E71}" presName="rootConnector" presStyleLbl="node2" presStyleIdx="0" presStyleCnt="4"/>
      <dgm:spPr/>
      <dgm:t>
        <a:bodyPr/>
        <a:lstStyle/>
        <a:p>
          <a:endParaRPr lang="en-US"/>
        </a:p>
      </dgm:t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  <dgm:t>
        <a:bodyPr/>
        <a:lstStyle/>
        <a:p>
          <a:endParaRPr lang="en-US"/>
        </a:p>
      </dgm:t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6D7B4-57C1-4698-93D9-3A29F4D8C7A1}" type="pres">
      <dgm:prSet presAssocID="{ADD30F27-A5CB-47F0-BFCE-AE3C9A12F31C}" presName="rootConnector" presStyleLbl="node3" presStyleIdx="0" presStyleCnt="11"/>
      <dgm:spPr/>
      <dgm:t>
        <a:bodyPr/>
        <a:lstStyle/>
        <a:p>
          <a:endParaRPr lang="en-US"/>
        </a:p>
      </dgm:t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  <dgm:t>
        <a:bodyPr/>
        <a:lstStyle/>
        <a:p>
          <a:endParaRPr lang="en-US"/>
        </a:p>
      </dgm:t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E4380A-7853-4B36-BC68-3DBB8D1AFAA1}" type="pres">
      <dgm:prSet presAssocID="{47D88C01-8284-4FEF-B7EE-1E18147DF935}" presName="rootConnector" presStyleLbl="node3" presStyleIdx="1" presStyleCnt="11"/>
      <dgm:spPr/>
      <dgm:t>
        <a:bodyPr/>
        <a:lstStyle/>
        <a:p>
          <a:endParaRPr lang="en-US"/>
        </a:p>
      </dgm:t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  <dgm:t>
        <a:bodyPr/>
        <a:lstStyle/>
        <a:p>
          <a:endParaRPr lang="en-US"/>
        </a:p>
      </dgm:t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3CEFEC-7A98-47AA-9EB4-2A8CC6414526}" type="pres">
      <dgm:prSet presAssocID="{B161AA62-6611-4C05-9A50-A48FF764B22F}" presName="rootConnector" presStyleLbl="node3" presStyleIdx="2" presStyleCnt="11"/>
      <dgm:spPr/>
      <dgm:t>
        <a:bodyPr/>
        <a:lstStyle/>
        <a:p>
          <a:endParaRPr lang="en-US"/>
        </a:p>
      </dgm:t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3ACFD5-556B-47FC-9334-CF0A474B3879}" type="pres">
      <dgm:prSet presAssocID="{533C3A3B-F891-4B1B-A026-D6B996910D90}" presName="rootConnector" presStyleLbl="node2" presStyleIdx="1" presStyleCnt="4"/>
      <dgm:spPr/>
      <dgm:t>
        <a:bodyPr/>
        <a:lstStyle/>
        <a:p>
          <a:endParaRPr lang="en-US"/>
        </a:p>
      </dgm:t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  <dgm:t>
        <a:bodyPr/>
        <a:lstStyle/>
        <a:p>
          <a:endParaRPr lang="en-US"/>
        </a:p>
      </dgm:t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3880BD-DBBA-4401-9046-0838BCC8041C}" type="pres">
      <dgm:prSet presAssocID="{FF273A3D-8942-455F-9971-10D4AAE69C8B}" presName="rootConnector" presStyleLbl="node3" presStyleIdx="3" presStyleCnt="11"/>
      <dgm:spPr/>
      <dgm:t>
        <a:bodyPr/>
        <a:lstStyle/>
        <a:p>
          <a:endParaRPr lang="en-US"/>
        </a:p>
      </dgm:t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  <dgm:t>
        <a:bodyPr/>
        <a:lstStyle/>
        <a:p>
          <a:endParaRPr lang="en-US"/>
        </a:p>
      </dgm:t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A7BB5E-0C26-440D-BE56-8F850B54DFAA}" type="pres">
      <dgm:prSet presAssocID="{4AFDE727-92BB-4459-AF8C-51238944BD41}" presName="rootConnector" presStyleLbl="node3" presStyleIdx="4" presStyleCnt="11"/>
      <dgm:spPr/>
      <dgm:t>
        <a:bodyPr/>
        <a:lstStyle/>
        <a:p>
          <a:endParaRPr lang="en-US"/>
        </a:p>
      </dgm:t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  <dgm:t>
        <a:bodyPr/>
        <a:lstStyle/>
        <a:p>
          <a:endParaRPr lang="en-US"/>
        </a:p>
      </dgm:t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6297CA-29CE-4B86-B33B-4C8A0E663B5B}" type="pres">
      <dgm:prSet presAssocID="{38389228-066B-453F-B157-720801069644}" presName="rootConnector" presStyleLbl="node3" presStyleIdx="5" presStyleCnt="11"/>
      <dgm:spPr/>
      <dgm:t>
        <a:bodyPr/>
        <a:lstStyle/>
        <a:p>
          <a:endParaRPr lang="en-US"/>
        </a:p>
      </dgm:t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33A53C-3D0A-495B-A8C4-6865EA8ABC56}" type="pres">
      <dgm:prSet presAssocID="{9E1F8D01-1C50-423D-9ED7-655BDAF17816}" presName="rootConnector" presStyleLbl="node2" presStyleIdx="2" presStyleCnt="4"/>
      <dgm:spPr/>
      <dgm:t>
        <a:bodyPr/>
        <a:lstStyle/>
        <a:p>
          <a:endParaRPr lang="en-US"/>
        </a:p>
      </dgm:t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  <dgm:t>
        <a:bodyPr/>
        <a:lstStyle/>
        <a:p>
          <a:endParaRPr lang="en-US"/>
        </a:p>
      </dgm:t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161570-36D9-40AB-A280-35474DFC416C}" type="pres">
      <dgm:prSet presAssocID="{7F245E15-9210-496A-BB56-A28CAA013F66}" presName="rootConnector" presStyleLbl="node3" presStyleIdx="6" presStyleCnt="11"/>
      <dgm:spPr/>
      <dgm:t>
        <a:bodyPr/>
        <a:lstStyle/>
        <a:p>
          <a:endParaRPr lang="en-US"/>
        </a:p>
      </dgm:t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  <dgm:t>
        <a:bodyPr/>
        <a:lstStyle/>
        <a:p>
          <a:endParaRPr lang="en-US"/>
        </a:p>
      </dgm:t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DAA14-B33D-44F6-968A-4369EB1D570E}" type="pres">
      <dgm:prSet presAssocID="{54D63F28-2929-4699-A1D2-283318242C12}" presName="rootConnector" presStyleLbl="node3" presStyleIdx="7" presStyleCnt="11"/>
      <dgm:spPr/>
      <dgm:t>
        <a:bodyPr/>
        <a:lstStyle/>
        <a:p>
          <a:endParaRPr lang="en-US"/>
        </a:p>
      </dgm:t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  <dgm:t>
        <a:bodyPr/>
        <a:lstStyle/>
        <a:p>
          <a:endParaRPr lang="en-US"/>
        </a:p>
      </dgm:t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2BB23-8E7E-4F4D-8F1E-5D0EDE59EF72}" type="pres">
      <dgm:prSet presAssocID="{D192B706-CE4A-4237-8630-FF7FEC5010BB}" presName="rootConnector" presStyleLbl="node3" presStyleIdx="8" presStyleCnt="11"/>
      <dgm:spPr/>
      <dgm:t>
        <a:bodyPr/>
        <a:lstStyle/>
        <a:p>
          <a:endParaRPr lang="en-US"/>
        </a:p>
      </dgm:t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  <dgm:t>
        <a:bodyPr/>
        <a:lstStyle/>
        <a:p>
          <a:endParaRPr lang="en-US"/>
        </a:p>
      </dgm:t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973A37-171A-4581-9A1F-E01CA41234AE}" type="pres">
      <dgm:prSet presAssocID="{FB15ADB2-3F4B-46DE-BE31-1DBA4578F566}" presName="rootConnector" presStyleLbl="node2" presStyleIdx="3" presStyleCnt="4"/>
      <dgm:spPr/>
      <dgm:t>
        <a:bodyPr/>
        <a:lstStyle/>
        <a:p>
          <a:endParaRPr lang="en-US"/>
        </a:p>
      </dgm:t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  <dgm:t>
        <a:bodyPr/>
        <a:lstStyle/>
        <a:p>
          <a:endParaRPr lang="en-US"/>
        </a:p>
      </dgm:t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9130D4-3E39-450F-B504-FB74B34622DA}" type="pres">
      <dgm:prSet presAssocID="{AEB415F5-003F-4F8D-B2A2-C48D5E1A5160}" presName="rootConnector" presStyleLbl="node3" presStyleIdx="9" presStyleCnt="11"/>
      <dgm:spPr/>
      <dgm:t>
        <a:bodyPr/>
        <a:lstStyle/>
        <a:p>
          <a:endParaRPr lang="en-US"/>
        </a:p>
      </dgm:t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  <dgm:t>
        <a:bodyPr/>
        <a:lstStyle/>
        <a:p>
          <a:endParaRPr lang="en-US"/>
        </a:p>
      </dgm:t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3D982-6030-4C81-A44A-BE671623B0D1}" type="pres">
      <dgm:prSet presAssocID="{037AA5A2-AE49-405F-9590-00023A00E36D}" presName="rootConnector" presStyleLbl="node3" presStyleIdx="10" presStyleCnt="11"/>
      <dgm:spPr/>
      <dgm:t>
        <a:bodyPr/>
        <a:lstStyle/>
        <a:p>
          <a:endParaRPr lang="en-US"/>
        </a:p>
      </dgm:t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2E9B681-1004-438F-ABB2-2A555CD2919B}">
      <dgm:prSet phldrT="[Text]"/>
      <dgm:spPr/>
      <dgm:t>
        <a:bodyPr/>
        <a:lstStyle/>
        <a:p>
          <a:r>
            <a:rPr lang="th-TH" dirty="0"/>
            <a:t>ความรู้ทั่วไปเกี่ยวกับการประกันภัย</a:t>
          </a:r>
          <a:endParaRPr lang="en-US" dirty="0"/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/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/>
        </a:p>
      </dgm:t>
    </dgm:pt>
    <dgm:pt modelId="{20BFACFD-6445-430B-8C1C-D5BA92904E71}">
      <dgm:prSet phldrT="[Text]"/>
      <dgm:spPr/>
      <dgm:t>
        <a:bodyPr/>
        <a:lstStyle/>
        <a:p>
          <a:r>
            <a:rPr lang="th-TH" dirty="0"/>
            <a:t>การอ่านออกเขียนได้เรื่องความเสี่ยง</a:t>
          </a:r>
          <a:endParaRPr lang="en-US" dirty="0"/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/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/>
        </a:p>
      </dgm:t>
    </dgm:pt>
    <dgm:pt modelId="{533C3A3B-F891-4B1B-A026-D6B996910D90}">
      <dgm:prSet phldrT="[Text]"/>
      <dgm:spPr/>
      <dgm:t>
        <a:bodyPr/>
        <a:lstStyle/>
        <a:p>
          <a:r>
            <a:rPr lang="th-TH" dirty="0"/>
            <a:t>การจัดการความเสี่ยงส่วนบุคคล</a:t>
          </a:r>
          <a:endParaRPr lang="en-US" dirty="0"/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/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/>
        </a:p>
      </dgm:t>
    </dgm:pt>
    <dgm:pt modelId="{9E1F8D01-1C50-423D-9ED7-655BDAF17816}">
      <dgm:prSet phldrT="[Text]"/>
      <dgm:spPr/>
      <dgm:t>
        <a:bodyPr/>
        <a:lstStyle/>
        <a:p>
          <a:r>
            <a:rPr lang="th-TH" dirty="0"/>
            <a:t>การจัดการความเสี่ยงบริษัท</a:t>
          </a:r>
          <a:endParaRPr lang="en-US" dirty="0"/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/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/>
        </a:p>
      </dgm:t>
    </dgm:pt>
    <dgm:pt modelId="{FB15ADB2-3F4B-46DE-BE31-1DBA4578F566}">
      <dgm:prSet phldrT="[Text]"/>
      <dgm:spPr/>
      <dgm:t>
        <a:bodyPr/>
        <a:lstStyle/>
        <a:p>
          <a:r>
            <a:rPr lang="th-TH" dirty="0"/>
            <a:t>แนวโน้มเรื่องการจัดการความเสี่ยงและประกันภัย</a:t>
          </a:r>
          <a:endParaRPr lang="en-US" dirty="0"/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/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/>
        </a:p>
      </dgm:t>
    </dgm:pt>
    <dgm:pt modelId="{ADD30F27-A5CB-47F0-BFCE-AE3C9A12F31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/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/>
        </a:p>
      </dgm:t>
    </dgm:pt>
    <dgm:pt modelId="{47D88C01-8284-4FEF-B7EE-1E18147DF93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h-TH" dirty="0"/>
            <a:t>ความน่าจะเป็นและสถิติ</a:t>
          </a:r>
          <a:endParaRPr lang="en-US" dirty="0"/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/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/>
        </a:p>
      </dgm:t>
    </dgm:pt>
    <dgm:pt modelId="{B161AA62-6611-4C05-9A50-A48FF764B22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/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/>
        </a:p>
      </dgm:t>
    </dgm:pt>
    <dgm:pt modelId="{FF273A3D-8942-455F-9971-10D4AAE69C8B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/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/>
        </a:p>
      </dgm:t>
    </dgm:pt>
    <dgm:pt modelId="{4AFDE727-92BB-4459-AF8C-51238944BD41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/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/>
        </a:p>
      </dgm:t>
    </dgm:pt>
    <dgm:pt modelId="{54D63F28-2929-4699-A1D2-283318242C12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/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/>
        </a:p>
      </dgm:t>
    </dgm:pt>
    <dgm:pt modelId="{38389228-066B-453F-B157-720801069644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/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/>
        </a:p>
      </dgm:t>
    </dgm:pt>
    <dgm:pt modelId="{7F245E15-9210-496A-BB56-A28CAA013F66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/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/>
        </a:p>
      </dgm:t>
    </dgm:pt>
    <dgm:pt modelId="{D192B706-CE4A-4237-8630-FF7FEC5010BB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/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/>
        </a:p>
      </dgm:t>
    </dgm:pt>
    <dgm:pt modelId="{AEB415F5-003F-4F8D-B2A2-C48D5E1A5160}">
      <dgm:prSet phldrT="[Text]"/>
      <dgm:spPr/>
      <dgm:t>
        <a:bodyPr/>
        <a:lstStyle/>
        <a:p>
          <a:r>
            <a:rPr lang="th-TH" dirty="0"/>
            <a:t>กฎหมาย</a:t>
          </a:r>
          <a:endParaRPr lang="en-US" dirty="0"/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/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/>
        </a:p>
      </dgm:t>
    </dgm:pt>
    <dgm:pt modelId="{037AA5A2-AE49-405F-9590-00023A00E36D}">
      <dgm:prSet phldrT="[Text]"/>
      <dgm:spPr/>
      <dgm:t>
        <a:bodyPr/>
        <a:lstStyle/>
        <a:p>
          <a:r>
            <a:rPr lang="th-TH" dirty="0"/>
            <a:t>แนวโน้มใหม่ ๆ</a:t>
          </a:r>
          <a:endParaRPr lang="en-US" dirty="0"/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/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/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0FC9AA-49C6-4866-B1AE-CAC3408F342A}" type="pres">
      <dgm:prSet presAssocID="{42E9B681-1004-438F-ABB2-2A555CD2919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EA7639-FB15-44BF-9C84-A8DB367B8AF0}" type="pres">
      <dgm:prSet presAssocID="{20BFACFD-6445-430B-8C1C-D5BA92904E71}" presName="rootConnector" presStyleLbl="node2" presStyleIdx="0" presStyleCnt="4"/>
      <dgm:spPr/>
      <dgm:t>
        <a:bodyPr/>
        <a:lstStyle/>
        <a:p>
          <a:endParaRPr lang="en-US"/>
        </a:p>
      </dgm:t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  <dgm:t>
        <a:bodyPr/>
        <a:lstStyle/>
        <a:p>
          <a:endParaRPr lang="en-US"/>
        </a:p>
      </dgm:t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6D7B4-57C1-4698-93D9-3A29F4D8C7A1}" type="pres">
      <dgm:prSet presAssocID="{ADD30F27-A5CB-47F0-BFCE-AE3C9A12F31C}" presName="rootConnector" presStyleLbl="node3" presStyleIdx="0" presStyleCnt="11"/>
      <dgm:spPr/>
      <dgm:t>
        <a:bodyPr/>
        <a:lstStyle/>
        <a:p>
          <a:endParaRPr lang="en-US"/>
        </a:p>
      </dgm:t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  <dgm:t>
        <a:bodyPr/>
        <a:lstStyle/>
        <a:p>
          <a:endParaRPr lang="en-US"/>
        </a:p>
      </dgm:t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E4380A-7853-4B36-BC68-3DBB8D1AFAA1}" type="pres">
      <dgm:prSet presAssocID="{47D88C01-8284-4FEF-B7EE-1E18147DF935}" presName="rootConnector" presStyleLbl="node3" presStyleIdx="1" presStyleCnt="11"/>
      <dgm:spPr/>
      <dgm:t>
        <a:bodyPr/>
        <a:lstStyle/>
        <a:p>
          <a:endParaRPr lang="en-US"/>
        </a:p>
      </dgm:t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  <dgm:t>
        <a:bodyPr/>
        <a:lstStyle/>
        <a:p>
          <a:endParaRPr lang="en-US"/>
        </a:p>
      </dgm:t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3CEFEC-7A98-47AA-9EB4-2A8CC6414526}" type="pres">
      <dgm:prSet presAssocID="{B161AA62-6611-4C05-9A50-A48FF764B22F}" presName="rootConnector" presStyleLbl="node3" presStyleIdx="2" presStyleCnt="11"/>
      <dgm:spPr/>
      <dgm:t>
        <a:bodyPr/>
        <a:lstStyle/>
        <a:p>
          <a:endParaRPr lang="en-US"/>
        </a:p>
      </dgm:t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3ACFD5-556B-47FC-9334-CF0A474B3879}" type="pres">
      <dgm:prSet presAssocID="{533C3A3B-F891-4B1B-A026-D6B996910D90}" presName="rootConnector" presStyleLbl="node2" presStyleIdx="1" presStyleCnt="4"/>
      <dgm:spPr/>
      <dgm:t>
        <a:bodyPr/>
        <a:lstStyle/>
        <a:p>
          <a:endParaRPr lang="en-US"/>
        </a:p>
      </dgm:t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  <dgm:t>
        <a:bodyPr/>
        <a:lstStyle/>
        <a:p>
          <a:endParaRPr lang="en-US"/>
        </a:p>
      </dgm:t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3880BD-DBBA-4401-9046-0838BCC8041C}" type="pres">
      <dgm:prSet presAssocID="{FF273A3D-8942-455F-9971-10D4AAE69C8B}" presName="rootConnector" presStyleLbl="node3" presStyleIdx="3" presStyleCnt="11"/>
      <dgm:spPr/>
      <dgm:t>
        <a:bodyPr/>
        <a:lstStyle/>
        <a:p>
          <a:endParaRPr lang="en-US"/>
        </a:p>
      </dgm:t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  <dgm:t>
        <a:bodyPr/>
        <a:lstStyle/>
        <a:p>
          <a:endParaRPr lang="en-US"/>
        </a:p>
      </dgm:t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A7BB5E-0C26-440D-BE56-8F850B54DFAA}" type="pres">
      <dgm:prSet presAssocID="{4AFDE727-92BB-4459-AF8C-51238944BD41}" presName="rootConnector" presStyleLbl="node3" presStyleIdx="4" presStyleCnt="11"/>
      <dgm:spPr/>
      <dgm:t>
        <a:bodyPr/>
        <a:lstStyle/>
        <a:p>
          <a:endParaRPr lang="en-US"/>
        </a:p>
      </dgm:t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  <dgm:t>
        <a:bodyPr/>
        <a:lstStyle/>
        <a:p>
          <a:endParaRPr lang="en-US"/>
        </a:p>
      </dgm:t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6297CA-29CE-4B86-B33B-4C8A0E663B5B}" type="pres">
      <dgm:prSet presAssocID="{38389228-066B-453F-B157-720801069644}" presName="rootConnector" presStyleLbl="node3" presStyleIdx="5" presStyleCnt="11"/>
      <dgm:spPr/>
      <dgm:t>
        <a:bodyPr/>
        <a:lstStyle/>
        <a:p>
          <a:endParaRPr lang="en-US"/>
        </a:p>
      </dgm:t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33A53C-3D0A-495B-A8C4-6865EA8ABC56}" type="pres">
      <dgm:prSet presAssocID="{9E1F8D01-1C50-423D-9ED7-655BDAF17816}" presName="rootConnector" presStyleLbl="node2" presStyleIdx="2" presStyleCnt="4"/>
      <dgm:spPr/>
      <dgm:t>
        <a:bodyPr/>
        <a:lstStyle/>
        <a:p>
          <a:endParaRPr lang="en-US"/>
        </a:p>
      </dgm:t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  <dgm:t>
        <a:bodyPr/>
        <a:lstStyle/>
        <a:p>
          <a:endParaRPr lang="en-US"/>
        </a:p>
      </dgm:t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161570-36D9-40AB-A280-35474DFC416C}" type="pres">
      <dgm:prSet presAssocID="{7F245E15-9210-496A-BB56-A28CAA013F66}" presName="rootConnector" presStyleLbl="node3" presStyleIdx="6" presStyleCnt="11"/>
      <dgm:spPr/>
      <dgm:t>
        <a:bodyPr/>
        <a:lstStyle/>
        <a:p>
          <a:endParaRPr lang="en-US"/>
        </a:p>
      </dgm:t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  <dgm:t>
        <a:bodyPr/>
        <a:lstStyle/>
        <a:p>
          <a:endParaRPr lang="en-US"/>
        </a:p>
      </dgm:t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DAA14-B33D-44F6-968A-4369EB1D570E}" type="pres">
      <dgm:prSet presAssocID="{54D63F28-2929-4699-A1D2-283318242C12}" presName="rootConnector" presStyleLbl="node3" presStyleIdx="7" presStyleCnt="11"/>
      <dgm:spPr/>
      <dgm:t>
        <a:bodyPr/>
        <a:lstStyle/>
        <a:p>
          <a:endParaRPr lang="en-US"/>
        </a:p>
      </dgm:t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  <dgm:t>
        <a:bodyPr/>
        <a:lstStyle/>
        <a:p>
          <a:endParaRPr lang="en-US"/>
        </a:p>
      </dgm:t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2BB23-8E7E-4F4D-8F1E-5D0EDE59EF72}" type="pres">
      <dgm:prSet presAssocID="{D192B706-CE4A-4237-8630-FF7FEC5010BB}" presName="rootConnector" presStyleLbl="node3" presStyleIdx="8" presStyleCnt="11"/>
      <dgm:spPr/>
      <dgm:t>
        <a:bodyPr/>
        <a:lstStyle/>
        <a:p>
          <a:endParaRPr lang="en-US"/>
        </a:p>
      </dgm:t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  <dgm:t>
        <a:bodyPr/>
        <a:lstStyle/>
        <a:p>
          <a:endParaRPr lang="en-US"/>
        </a:p>
      </dgm:t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973A37-171A-4581-9A1F-E01CA41234AE}" type="pres">
      <dgm:prSet presAssocID="{FB15ADB2-3F4B-46DE-BE31-1DBA4578F566}" presName="rootConnector" presStyleLbl="node2" presStyleIdx="3" presStyleCnt="4"/>
      <dgm:spPr/>
      <dgm:t>
        <a:bodyPr/>
        <a:lstStyle/>
        <a:p>
          <a:endParaRPr lang="en-US"/>
        </a:p>
      </dgm:t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  <dgm:t>
        <a:bodyPr/>
        <a:lstStyle/>
        <a:p>
          <a:endParaRPr lang="en-US"/>
        </a:p>
      </dgm:t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9130D4-3E39-450F-B504-FB74B34622DA}" type="pres">
      <dgm:prSet presAssocID="{AEB415F5-003F-4F8D-B2A2-C48D5E1A5160}" presName="rootConnector" presStyleLbl="node3" presStyleIdx="9" presStyleCnt="11"/>
      <dgm:spPr/>
      <dgm:t>
        <a:bodyPr/>
        <a:lstStyle/>
        <a:p>
          <a:endParaRPr lang="en-US"/>
        </a:p>
      </dgm:t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  <dgm:t>
        <a:bodyPr/>
        <a:lstStyle/>
        <a:p>
          <a:endParaRPr lang="en-US"/>
        </a:p>
      </dgm:t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3D982-6030-4C81-A44A-BE671623B0D1}" type="pres">
      <dgm:prSet presAssocID="{037AA5A2-AE49-405F-9590-00023A00E36D}" presName="rootConnector" presStyleLbl="node3" presStyleIdx="10" presStyleCnt="11"/>
      <dgm:spPr/>
      <dgm:t>
        <a:bodyPr/>
        <a:lstStyle/>
        <a:p>
          <a:endParaRPr lang="en-US"/>
        </a:p>
      </dgm:t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700774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700774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39497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7350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7350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7350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394978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1117117" y="193879"/>
              </a:lnTo>
              <a:lnTo>
                <a:pt x="1117117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539270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53927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53927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77860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1117117" y="0"/>
              </a:moveTo>
              <a:lnTo>
                <a:pt x="1117117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30503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30503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30503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1043625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3351352" y="0"/>
              </a:moveTo>
              <a:lnTo>
                <a:pt x="3351352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471740" y="24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ความรู้ทั่วไปเกี่ยวกับการประกันภัย</a:t>
          </a:r>
          <a:endParaRPr lang="en-US" sz="2000" kern="1200" dirty="0"/>
        </a:p>
      </dsp:txBody>
      <dsp:txXfrm>
        <a:off x="347174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120387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การอ่านออกเขียนได้เรื่องความเสี่ยง</a:t>
          </a:r>
          <a:endParaRPr lang="en-US" sz="2000" kern="1200" dirty="0"/>
        </a:p>
      </dsp:txBody>
      <dsp:txXfrm>
        <a:off x="120387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82006" y="2622239"/>
          <a:ext cx="1846475" cy="92323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582006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82006" y="3933237"/>
          <a:ext cx="1846475" cy="92323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ความน่าจะเป็นและสถิติ</a:t>
          </a:r>
          <a:endParaRPr lang="en-US" sz="2000" kern="1200" dirty="0"/>
        </a:p>
      </dsp:txBody>
      <dsp:txXfrm>
        <a:off x="582006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82006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Excel</a:t>
          </a:r>
        </a:p>
      </dsp:txBody>
      <dsp:txXfrm>
        <a:off x="582006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354622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การจัดการความเสี่ยงส่วนบุคคล</a:t>
          </a:r>
          <a:endParaRPr lang="en-US" sz="2000" kern="1200" dirty="0"/>
        </a:p>
      </dsp:txBody>
      <dsp:txXfrm>
        <a:off x="2354622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816241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2816241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816241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เครื่องมือ</a:t>
          </a:r>
          <a:endParaRPr lang="en-US" sz="2000" kern="1200" dirty="0"/>
        </a:p>
      </dsp:txBody>
      <dsp:txXfrm>
        <a:off x="2816241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816241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การเอาไปใช้</a:t>
          </a:r>
          <a:endParaRPr lang="en-US" sz="2000" kern="1200" dirty="0"/>
        </a:p>
      </dsp:txBody>
      <dsp:txXfrm>
        <a:off x="2816241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88857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การจัดการความเสี่ยงบริษัท</a:t>
          </a:r>
          <a:endParaRPr lang="en-US" sz="2000" kern="1200" dirty="0"/>
        </a:p>
      </dsp:txBody>
      <dsp:txXfrm>
        <a:off x="4588857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5050476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5050476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5050476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เครื่องมือ</a:t>
          </a:r>
          <a:endParaRPr lang="en-US" sz="2000" kern="1200" dirty="0"/>
        </a:p>
      </dsp:txBody>
      <dsp:txXfrm>
        <a:off x="5050476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5050476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การเอาไปใช้</a:t>
          </a:r>
          <a:endParaRPr lang="en-US" sz="2000" kern="1200" dirty="0"/>
        </a:p>
      </dsp:txBody>
      <dsp:txXfrm>
        <a:off x="5050476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823093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แนวโน้มเรื่องการจัดการความเสี่ยงและประกันภัย</a:t>
          </a:r>
          <a:endParaRPr lang="en-US" sz="2000" kern="1200" dirty="0"/>
        </a:p>
      </dsp:txBody>
      <dsp:txXfrm>
        <a:off x="6823093" y="1311242"/>
        <a:ext cx="1846475" cy="923237"/>
      </dsp:txXfrm>
    </dsp:sp>
    <dsp:sp modelId="{D77CC423-4319-4783-9008-C58F480015E7}">
      <dsp:nvSpPr>
        <dsp:cNvPr id="0" name=""/>
        <dsp:cNvSpPr/>
      </dsp:nvSpPr>
      <dsp:spPr>
        <a:xfrm>
          <a:off x="7284711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กฎหมาย</a:t>
          </a:r>
          <a:endParaRPr lang="en-US" sz="2000" kern="1200" dirty="0"/>
        </a:p>
      </dsp:txBody>
      <dsp:txXfrm>
        <a:off x="7284711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284711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แนวโน้มใหม่ ๆ</a:t>
          </a:r>
          <a:endParaRPr lang="en-US" sz="2000" kern="1200" dirty="0"/>
        </a:p>
      </dsp:txBody>
      <dsp:txXfrm>
        <a:off x="7284711" y="3933237"/>
        <a:ext cx="1846475" cy="923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700774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700774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39497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7350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7350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7350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394978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1117117" y="193879"/>
              </a:lnTo>
              <a:lnTo>
                <a:pt x="1117117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539270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53927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53927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77860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1117117" y="0"/>
              </a:moveTo>
              <a:lnTo>
                <a:pt x="1117117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30503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30503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30503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1043625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3351352" y="0"/>
              </a:moveTo>
              <a:lnTo>
                <a:pt x="3351352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471740" y="24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ความรู้ทั่วไปเกี่ยวกับการประกันภัย</a:t>
          </a:r>
          <a:endParaRPr lang="en-US" sz="2000" kern="1200" dirty="0"/>
        </a:p>
      </dsp:txBody>
      <dsp:txXfrm>
        <a:off x="347174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120387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การอ่านออกเขียนได้เรื่องความเสี่ยง</a:t>
          </a:r>
          <a:endParaRPr lang="en-US" sz="2000" kern="1200" dirty="0"/>
        </a:p>
      </dsp:txBody>
      <dsp:txXfrm>
        <a:off x="120387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82006" y="2622239"/>
          <a:ext cx="1846475" cy="92323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582006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82006" y="3933237"/>
          <a:ext cx="1846475" cy="92323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ความน่าจะเป็นและสถิติ</a:t>
          </a:r>
          <a:endParaRPr lang="en-US" sz="2000" kern="1200" dirty="0"/>
        </a:p>
      </dsp:txBody>
      <dsp:txXfrm>
        <a:off x="582006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82006" y="5244234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</a:rPr>
            <a:t>Excel</a:t>
          </a:r>
        </a:p>
      </dsp:txBody>
      <dsp:txXfrm>
        <a:off x="582006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354622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การจัดการความเสี่ยงส่วนบุคคล</a:t>
          </a:r>
          <a:endParaRPr lang="en-US" sz="2000" kern="1200" dirty="0"/>
        </a:p>
      </dsp:txBody>
      <dsp:txXfrm>
        <a:off x="2354622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816241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2816241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816241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เครื่องมือ</a:t>
          </a:r>
          <a:endParaRPr lang="en-US" sz="2000" kern="1200" dirty="0"/>
        </a:p>
      </dsp:txBody>
      <dsp:txXfrm>
        <a:off x="2816241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816241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การเอาไปใช้</a:t>
          </a:r>
          <a:endParaRPr lang="en-US" sz="2000" kern="1200" dirty="0"/>
        </a:p>
      </dsp:txBody>
      <dsp:txXfrm>
        <a:off x="2816241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88857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การจัดการความเสี่ยงบริษัท</a:t>
          </a:r>
          <a:endParaRPr lang="en-US" sz="2000" kern="1200" dirty="0"/>
        </a:p>
      </dsp:txBody>
      <dsp:txXfrm>
        <a:off x="4588857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5050476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5050476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5050476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เครื่องมือ</a:t>
          </a:r>
          <a:endParaRPr lang="en-US" sz="2000" kern="1200" dirty="0"/>
        </a:p>
      </dsp:txBody>
      <dsp:txXfrm>
        <a:off x="5050476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5050476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การเอาไปใช้</a:t>
          </a:r>
          <a:endParaRPr lang="en-US" sz="2000" kern="1200" dirty="0"/>
        </a:p>
      </dsp:txBody>
      <dsp:txXfrm>
        <a:off x="5050476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823093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แนวโน้มเรื่องการจัดการความเสี่ยงและประกันภัย</a:t>
          </a:r>
          <a:endParaRPr lang="en-US" sz="2000" kern="1200" dirty="0"/>
        </a:p>
      </dsp:txBody>
      <dsp:txXfrm>
        <a:off x="6823093" y="1311242"/>
        <a:ext cx="1846475" cy="923237"/>
      </dsp:txXfrm>
    </dsp:sp>
    <dsp:sp modelId="{D77CC423-4319-4783-9008-C58F480015E7}">
      <dsp:nvSpPr>
        <dsp:cNvPr id="0" name=""/>
        <dsp:cNvSpPr/>
      </dsp:nvSpPr>
      <dsp:spPr>
        <a:xfrm>
          <a:off x="7284711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กฎหมาย</a:t>
          </a:r>
          <a:endParaRPr lang="en-US" sz="2000" kern="1200" dirty="0"/>
        </a:p>
      </dsp:txBody>
      <dsp:txXfrm>
        <a:off x="7284711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284711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/>
            <a:t>แนวโน้มใหม่ ๆ</a:t>
          </a:r>
          <a:endParaRPr lang="en-US" sz="2000" kern="1200" dirty="0"/>
        </a:p>
      </dsp:txBody>
      <dsp:txXfrm>
        <a:off x="7284711" y="3933237"/>
        <a:ext cx="1846475" cy="923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CF2105-D76D-46DE-94BD-2EDCA70E6B02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A7F28B-6153-4012-AC90-EBB25B92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39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57F376-BA75-4BE0-8401-CA5E41C3299B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8CE1E6-1199-4C74-8914-91E05CFB8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8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E1E6-1199-4C74-8914-91E05CFB87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59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3B64-86DD-4AAD-A140-4069112E1C3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53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3B64-86DD-4AAD-A140-4069112E1C3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08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E1E6-1199-4C74-8914-91E05CFB872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8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E1E6-1199-4C74-8914-91E05CFB87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E1E6-1199-4C74-8914-91E05CFB87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6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E1E6-1199-4C74-8914-91E05CFB87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38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E1E6-1199-4C74-8914-91E05CFB87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0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3B64-86DD-4AAD-A140-4069112E1C3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02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3B64-86DD-4AAD-A140-4069112E1C3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1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3B64-86DD-4AAD-A140-4069112E1C3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59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3B64-86DD-4AAD-A140-4069112E1C3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5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2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4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116030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23338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2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4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4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0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3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5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EEA9F-BA57-4776-9C39-95BC0C0829A9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10382-FA12-4BB6-AFEC-1FD5691EE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9" Type="http://schemas.openxmlformats.org/officeDocument/2006/relationships/image" Target="../media/image39.jpeg"/><Relationship Id="rId21" Type="http://schemas.openxmlformats.org/officeDocument/2006/relationships/image" Target="../media/image21.jpeg"/><Relationship Id="rId34" Type="http://schemas.openxmlformats.org/officeDocument/2006/relationships/image" Target="../media/image34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33" Type="http://schemas.openxmlformats.org/officeDocument/2006/relationships/image" Target="../media/image33.jpeg"/><Relationship Id="rId38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37" Type="http://schemas.openxmlformats.org/officeDocument/2006/relationships/image" Target="../media/image37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36" Type="http://schemas.openxmlformats.org/officeDocument/2006/relationships/image" Target="../media/image36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31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Relationship Id="rId35" Type="http://schemas.openxmlformats.org/officeDocument/2006/relationships/image" Target="../media/image35.jpeg"/><Relationship Id="rId8" Type="http://schemas.openxmlformats.org/officeDocument/2006/relationships/image" Target="../media/image8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math/statistics-probability/random-variables-stats-library/expected-value-lib/v/law-of-large-numbers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investopedia.com/terms/c/central_limit_theorem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wI7zxCqNY0" TargetMode="External"/><Relationship Id="rId2" Type="http://schemas.openxmlformats.org/officeDocument/2006/relationships/hyperlink" Target="https://www.youtube.com/watch?v=MkNubKibM0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nlinecourses.science.psu.edu/stat501/node/250" TargetMode="External"/><Relationship Id="rId4" Type="http://schemas.openxmlformats.org/officeDocument/2006/relationships/hyperlink" Target="https://www.youtube.com/watch?v=qE_6D4gScs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youtu.be/13XU4fMlN3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NubKibM0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wI7zxCqNY0" TargetMode="External"/><Relationship Id="rId2" Type="http://schemas.openxmlformats.org/officeDocument/2006/relationships/hyperlink" Target="https://www.youtube.com/watch?v=MkNubKibM0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nlinecourses.science.psu.edu/stat501/node/250" TargetMode="External"/><Relationship Id="rId4" Type="http://schemas.openxmlformats.org/officeDocument/2006/relationships/hyperlink" Target="https://www.youtube.com/watch?v=qE_6D4gScs8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9" y="5112064"/>
            <a:ext cx="1550563" cy="15505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765" y="5128601"/>
            <a:ext cx="1540992" cy="1537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" y="1659085"/>
            <a:ext cx="1550562" cy="15569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041"/>
            <a:ext cx="1547375" cy="8869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68" y="4042870"/>
            <a:ext cx="1553754" cy="15697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" y="4315574"/>
            <a:ext cx="1540994" cy="15505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" y="42036"/>
            <a:ext cx="1550563" cy="154418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29" y="5656120"/>
            <a:ext cx="1601778" cy="9398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730" y="5659432"/>
            <a:ext cx="1618322" cy="9365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00" y="3014159"/>
            <a:ext cx="1601778" cy="9299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31" y="1268693"/>
            <a:ext cx="1601775" cy="160508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65" y="133206"/>
            <a:ext cx="1682895" cy="9606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59" y="5077691"/>
            <a:ext cx="1608393" cy="9100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" y="5931353"/>
            <a:ext cx="1595158" cy="9266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58" y="4028666"/>
            <a:ext cx="1615014" cy="9266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80" y="2982524"/>
            <a:ext cx="1621634" cy="9299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04" y="1929502"/>
            <a:ext cx="1618322" cy="9332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72" y="227105"/>
            <a:ext cx="1611705" cy="160839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14" y="3326234"/>
            <a:ext cx="1611705" cy="160839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1" y="2242256"/>
            <a:ext cx="1611705" cy="90679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08" y="1093873"/>
            <a:ext cx="1615016" cy="9200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08" y="44753"/>
            <a:ext cx="1601778" cy="90679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55" y="5798765"/>
            <a:ext cx="1624945" cy="93141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52" y="3784667"/>
            <a:ext cx="1761570" cy="118532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52" y="2404864"/>
            <a:ext cx="1611705" cy="122119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52" y="1284430"/>
            <a:ext cx="1591848" cy="90679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52" y="163997"/>
            <a:ext cx="1598468" cy="9067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80" y="4702892"/>
            <a:ext cx="1601773" cy="91009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80" y="2942503"/>
            <a:ext cx="1601775" cy="160177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98" y="1899836"/>
            <a:ext cx="1595158" cy="90679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110" y="3930876"/>
            <a:ext cx="1605085" cy="160839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730" y="2886126"/>
            <a:ext cx="1598466" cy="91340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110" y="1844687"/>
            <a:ext cx="1598464" cy="91009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98" y="131091"/>
            <a:ext cx="1595158" cy="159846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110" y="100133"/>
            <a:ext cx="1605085" cy="15984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8120" y="814283"/>
            <a:ext cx="10679395" cy="671953"/>
          </a:xfrm>
          <a:prstGeom prst="rect">
            <a:avLst/>
          </a:prstGeom>
          <a:solidFill>
            <a:schemeClr val="accent6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  <a:cs typeface="+mj-cs"/>
              </a:rPr>
              <a:t>WELCOME TO SCHOOL OF RISKX @ CHULA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76267" y="4867318"/>
            <a:ext cx="6340419" cy="671953"/>
          </a:xfrm>
          <a:prstGeom prst="rect">
            <a:avLst/>
          </a:prstGeom>
          <a:solidFill>
            <a:schemeClr val="accent6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000" b="1" dirty="0">
                <a:solidFill>
                  <a:schemeClr val="bg1"/>
                </a:solidFill>
                <a:latin typeface="Century Gothic" panose="020B0502020202020204" pitchFamily="34" charset="0"/>
                <a:cs typeface="+mj-cs"/>
              </a:rPr>
              <a:t>CU Intro Risk Fall 2017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0416" y="2900524"/>
            <a:ext cx="6961252" cy="671953"/>
          </a:xfrm>
          <a:prstGeom prst="rect">
            <a:avLst/>
          </a:prstGeom>
          <a:solidFill>
            <a:schemeClr val="accent6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  <a:cs typeface="+mj-cs"/>
              </a:rPr>
              <a:t>RISKX.TEACHABLE.COM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34" y="4663801"/>
            <a:ext cx="1171187" cy="1171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3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3"/>
          <a:stretch/>
        </p:blipFill>
        <p:spPr>
          <a:xfrm>
            <a:off x="5174789" y="6073630"/>
            <a:ext cx="1635921" cy="7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คุยกันวันนี้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2924523" y="4231329"/>
            <a:ext cx="2213810" cy="117107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153" y="5147924"/>
            <a:ext cx="2579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3200" dirty="0" smtClean="0"/>
              <a:t>คราวหน้า</a:t>
            </a:r>
          </a:p>
          <a:p>
            <a:pPr algn="r"/>
            <a:r>
              <a:rPr lang="th-TH" sz="3200" dirty="0" smtClean="0"/>
              <a:t>เจอกัน</a:t>
            </a:r>
            <a:r>
              <a:rPr lang="th-TH" sz="3200" i="1" dirty="0" smtClean="0">
                <a:solidFill>
                  <a:srgbClr val="FF0000"/>
                </a:solidFill>
              </a:rPr>
              <a:t>ห้องคอมชั้น 5</a:t>
            </a:r>
          </a:p>
          <a:p>
            <a:pPr algn="r"/>
            <a:r>
              <a:rPr lang="th-TH" sz="3200" i="1" dirty="0" smtClean="0">
                <a:solidFill>
                  <a:srgbClr val="FF0000"/>
                </a:solidFill>
              </a:rPr>
              <a:t>ตึก 50 ปี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08" y="5747616"/>
            <a:ext cx="10716490" cy="8402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chemeClr val="accent1"/>
                </a:solidFill>
              </a:rPr>
              <a:t>MIND MAP </a:t>
            </a:r>
            <a:r>
              <a:rPr lang="th-TH" sz="7200" dirty="0" smtClean="0">
                <a:solidFill>
                  <a:schemeClr val="accent1"/>
                </a:solidFill>
              </a:rPr>
              <a:t>เรื่อง </a:t>
            </a:r>
            <a:r>
              <a:rPr lang="en-US" sz="7200" dirty="0" smtClean="0">
                <a:solidFill>
                  <a:schemeClr val="accent1"/>
                </a:solidFill>
              </a:rPr>
              <a:t>RISK LITERACY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508" y="5020252"/>
            <a:ext cx="10716491" cy="5195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 / SUBSET / UNION / INTERSECTION / COMPLEMENT / VENN DIAGRAM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3507" y="4180030"/>
            <a:ext cx="10716491" cy="519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PROBABILITY / SAMPLE SPACE / EVENT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3506" y="3341251"/>
            <a:ext cx="7516093" cy="51954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RANDOM VARIABLE (1 VARIABLE)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37417" y="3339808"/>
            <a:ext cx="2992581" cy="5195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RANDOM VARIABLES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3506" y="2526135"/>
            <a:ext cx="3879276" cy="519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52106" y="2526135"/>
            <a:ext cx="3477493" cy="519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MOMENTS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3506" y="401506"/>
            <a:ext cx="3879276" cy="18132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PROBABILITY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CUMULATIVE PROBABILITY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COMMON DISTRIBUTIONS E.G. NORMAL, UNIFORM, BINOMIAL, POISSON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52106" y="401506"/>
            <a:ext cx="3477493" cy="18132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MOMENTS E.G. EXPECTED VALUE, VARIANCE, STANDARD DEVIATION, SKEWNESS, KURTOSIS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 STATISTICS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37417" y="401506"/>
            <a:ext cx="2992581" cy="26441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REGRESSION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มาต่อกับค่าสถิติของประชากรตัวที่เหลือ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96741"/>
              </p:ext>
            </p:extLst>
          </p:nvPr>
        </p:nvGraphicFramePr>
        <p:xfrm>
          <a:off x="366974" y="1436914"/>
          <a:ext cx="11383748" cy="485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426">
                  <a:extLst>
                    <a:ext uri="{9D8B030D-6E8A-4147-A177-3AD203B41FA5}">
                      <a16:colId xmlns:a16="http://schemas.microsoft.com/office/drawing/2014/main" val="1613737520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489868996"/>
                    </a:ext>
                  </a:extLst>
                </a:gridCol>
                <a:gridCol w="2612571">
                  <a:extLst>
                    <a:ext uri="{9D8B030D-6E8A-4147-A177-3AD203B41FA5}">
                      <a16:colId xmlns:a16="http://schemas.microsoft.com/office/drawing/2014/main" val="2265596612"/>
                    </a:ext>
                  </a:extLst>
                </a:gridCol>
                <a:gridCol w="2229351">
                  <a:extLst>
                    <a:ext uri="{9D8B030D-6E8A-4147-A177-3AD203B41FA5}">
                      <a16:colId xmlns:a16="http://schemas.microsoft.com/office/drawing/2014/main" val="681903259"/>
                    </a:ext>
                  </a:extLst>
                </a:gridCol>
              </a:tblGrid>
              <a:tr h="959743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สิ่งที่เรียน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นิยาม สัญลักษณ์ สูตร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ตัวอย่าง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การเอาไปใช้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5075989"/>
                  </a:ext>
                </a:extLst>
              </a:tr>
              <a:tr h="959743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ความเบ้</a:t>
                      </a:r>
                      <a:r>
                        <a:rPr lang="th-TH" sz="28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en-US" sz="28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(skewness)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750794"/>
                  </a:ext>
                </a:extLst>
              </a:tr>
              <a:tr h="1019406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ความโด่ง</a:t>
                      </a:r>
                      <a:r>
                        <a:rPr lang="th-TH" sz="28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en-US" sz="28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(kurtosis)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132317"/>
                  </a:ext>
                </a:extLst>
              </a:tr>
              <a:tr h="959743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ความแปรปรวนร่วม </a:t>
                      </a:r>
                      <a:r>
                        <a:rPr lang="en-US" sz="28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(covariance)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65317"/>
                  </a:ext>
                </a:extLst>
              </a:tr>
              <a:tr h="959743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สหสัมพันธ์</a:t>
                      </a:r>
                      <a:r>
                        <a:rPr lang="en-US" sz="28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(correlation)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912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7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mily Volley: FAMILY FUN FRIDAY-&lt;strong&gt;Dice&lt;/strong&gt; 1 to 100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298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207235"/>
            <a:ext cx="9092948" cy="1006103"/>
          </a:xfrm>
        </p:spPr>
        <p:txBody>
          <a:bodyPr>
            <a:normAutofit/>
          </a:bodyPr>
          <a:lstStyle/>
          <a:p>
            <a:r>
              <a:rPr lang="th-TH" dirty="0"/>
              <a:t>มาช่วยกันทำข้อนี้กัน...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1647092"/>
            <a:ext cx="9813915" cy="4208585"/>
          </a:xfrm>
        </p:spPr>
        <p:txBody>
          <a:bodyPr>
            <a:noAutofit/>
          </a:bodyPr>
          <a:lstStyle/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ตัวแปรสุ่มตัวหนึ่งมีตารางการแจกแจงความน่าจะเป็นดังนี้</a:t>
            </a:r>
          </a:p>
          <a:p>
            <a:pPr marL="0" indent="0">
              <a:buNone/>
            </a:pPr>
            <a:endParaRPr lang="th-TH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ค่าคาดหมายและส่วนเบี่ยงเบนมาตรฐานเท่ากับ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0.6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และ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0.24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ตามลำดับ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จงคำนวณหาค่าความเบ้และความโด่งของตัวแปรสุ่มนี้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604164"/>
              </p:ext>
            </p:extLst>
          </p:nvPr>
        </p:nvGraphicFramePr>
        <p:xfrm>
          <a:off x="1891323" y="2408993"/>
          <a:ext cx="7850554" cy="1951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277">
                  <a:extLst>
                    <a:ext uri="{9D8B030D-6E8A-4147-A177-3AD203B41FA5}">
                      <a16:colId xmlns:a16="http://schemas.microsoft.com/office/drawing/2014/main" val="4014355969"/>
                    </a:ext>
                  </a:extLst>
                </a:gridCol>
                <a:gridCol w="3925277">
                  <a:extLst>
                    <a:ext uri="{9D8B030D-6E8A-4147-A177-3AD203B41FA5}">
                      <a16:colId xmlns:a16="http://schemas.microsoft.com/office/drawing/2014/main" val="1786499960"/>
                    </a:ext>
                  </a:extLst>
                </a:gridCol>
              </a:tblGrid>
              <a:tr h="65066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ตัวเลข</a:t>
                      </a:r>
                      <a:endParaRPr lang="en-US" sz="2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ความน่าจะเป็น</a:t>
                      </a:r>
                      <a:endParaRPr lang="en-US" sz="2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9258061"/>
                  </a:ext>
                </a:extLst>
              </a:tr>
              <a:tr h="65066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0</a:t>
                      </a:r>
                      <a:endParaRPr lang="en-US" sz="2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</a:t>
                      </a:r>
                      <a:r>
                        <a:rPr lang="th-TH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0</a:t>
                      </a:r>
                      <a:r>
                        <a:rPr lang="en-US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%</a:t>
                      </a:r>
                      <a:endParaRPr lang="en-US" sz="2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9786417"/>
                  </a:ext>
                </a:extLst>
              </a:tr>
              <a:tr h="65066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</a:t>
                      </a:r>
                      <a:endParaRPr lang="en-US" sz="2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60%</a:t>
                      </a:r>
                      <a:endParaRPr lang="en-US" sz="2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454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8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mily Volley: FAMILY FUN FRIDAY-&lt;strong&gt;Dice&lt;/strong&gt; 1 to 100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r="8371"/>
          <a:stretch/>
        </p:blipFill>
        <p:spPr>
          <a:xfrm>
            <a:off x="5122633" y="0"/>
            <a:ext cx="7054713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180858"/>
            <a:ext cx="3990127" cy="1676603"/>
          </a:xfrm>
        </p:spPr>
        <p:txBody>
          <a:bodyPr>
            <a:normAutofit/>
          </a:bodyPr>
          <a:lstStyle/>
          <a:p>
            <a:r>
              <a:rPr lang="th-TH" dirty="0"/>
              <a:t>มาช่วยกันทำข้อนี้กัน...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1857461"/>
            <a:ext cx="4081331" cy="3785419"/>
          </a:xfrm>
        </p:spPr>
        <p:txBody>
          <a:bodyPr>
            <a:noAutofit/>
          </a:bodyPr>
          <a:lstStyle/>
          <a:p>
            <a:r>
              <a:rPr lang="th-TH" sz="2400" dirty="0" smtClean="0"/>
              <a:t>ผลตอบแทนจากการถือหุ้น ปตท. และผลตอบแทนจากการถือพันธบัตรรัฐบาลอายุ 30 ปีเป็นตัวแปรสุ่มซึ่งสามารถเปลี่ยนแปลงได้จากสภาวะเศรษฐกิจที่เปลี่ยนแปลงไป จากการวิเคราะห์พบว่าผลตอบแทนดังกล่าวมีการแจกแจงความน่าจะเป็นดังตารางทางขวามือ</a:t>
            </a:r>
          </a:p>
          <a:p>
            <a:r>
              <a:rPr lang="th-TH" sz="2400" dirty="0" smtClean="0"/>
              <a:t>จงคำนวณค่า</a:t>
            </a:r>
            <a:r>
              <a:rPr lang="th-TH" sz="2400" b="1" dirty="0" smtClean="0">
                <a:solidFill>
                  <a:schemeClr val="accent1"/>
                </a:solidFill>
              </a:rPr>
              <a:t>ความแปรปรวนร่วม</a:t>
            </a:r>
            <a:r>
              <a:rPr lang="th-TH" sz="2400" dirty="0" smtClean="0"/>
              <a:t>และค่า</a:t>
            </a:r>
            <a:r>
              <a:rPr lang="th-TH" sz="2400" b="1" dirty="0" smtClean="0">
                <a:solidFill>
                  <a:schemeClr val="accent1"/>
                </a:solidFill>
              </a:rPr>
              <a:t>สหสัมพันธ์</a:t>
            </a:r>
            <a:r>
              <a:rPr lang="th-TH" sz="2400" dirty="0" smtClean="0"/>
              <a:t>ของผลตอบแทนจากสินทรัพย์ทั้งสอง</a:t>
            </a:r>
            <a:endParaRPr lang="th-TH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906963"/>
              </p:ext>
            </p:extLst>
          </p:nvPr>
        </p:nvGraphicFramePr>
        <p:xfrm>
          <a:off x="5534582" y="1857460"/>
          <a:ext cx="6230814" cy="378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938">
                  <a:extLst>
                    <a:ext uri="{9D8B030D-6E8A-4147-A177-3AD203B41FA5}">
                      <a16:colId xmlns:a16="http://schemas.microsoft.com/office/drawing/2014/main" val="3380420024"/>
                    </a:ext>
                  </a:extLst>
                </a:gridCol>
                <a:gridCol w="2076938">
                  <a:extLst>
                    <a:ext uri="{9D8B030D-6E8A-4147-A177-3AD203B41FA5}">
                      <a16:colId xmlns:a16="http://schemas.microsoft.com/office/drawing/2014/main" val="2332329096"/>
                    </a:ext>
                  </a:extLst>
                </a:gridCol>
                <a:gridCol w="2076938">
                  <a:extLst>
                    <a:ext uri="{9D8B030D-6E8A-4147-A177-3AD203B41FA5}">
                      <a16:colId xmlns:a16="http://schemas.microsoft.com/office/drawing/2014/main" val="945557789"/>
                    </a:ext>
                  </a:extLst>
                </a:gridCol>
              </a:tblGrid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สภาวะเศรษฐกิจและความน่าจะเป็น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ผลตอบแทนของหุ้น</a:t>
                      </a:r>
                      <a:r>
                        <a:rPr lang="th-TH" sz="20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ปตท.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ผลตอบแทนของพันธบัตรรัฐบาล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6434384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เศรษฐกิจดีมาก</a:t>
                      </a:r>
                      <a:endParaRPr lang="en-US" sz="2000" baseline="0" dirty="0" smtClean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ctr"/>
                      <a:r>
                        <a:rPr lang="th-TH" sz="20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50</a:t>
                      </a:r>
                      <a:r>
                        <a:rPr lang="en-US" sz="20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140470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เศรษฐกิจดีปานกลาง</a:t>
                      </a:r>
                      <a:endParaRPr lang="en-US" sz="2000" dirty="0" smtClean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30%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175450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เศรษฐกิจซบเซา</a:t>
                      </a:r>
                      <a:endParaRPr lang="en-US" sz="2000" baseline="0" dirty="0" smtClean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ctr"/>
                      <a:r>
                        <a:rPr lang="th-TH" sz="20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20</a:t>
                      </a:r>
                      <a:r>
                        <a:rPr lang="en-US" sz="20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-5%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3%</a:t>
                      </a:r>
                      <a:endParaRPr lang="en-US" sz="20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318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5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772" y="365125"/>
            <a:ext cx="10062028" cy="1325563"/>
          </a:xfrm>
        </p:spPr>
        <p:txBody>
          <a:bodyPr>
            <a:normAutofit/>
          </a:bodyPr>
          <a:lstStyle/>
          <a:p>
            <a:pPr algn="ctr"/>
            <a:r>
              <a:rPr lang="th-TH" sz="4000" dirty="0" smtClean="0"/>
              <a:t>ค่าสถิติของประชากร และ ค่าสถิติของกลุ่มตัวอย่าง</a:t>
            </a:r>
            <a:r>
              <a:rPr lang="en-US" sz="4000" dirty="0" smtClean="0"/>
              <a:t>… </a:t>
            </a:r>
            <a:r>
              <a:rPr lang="th-TH" sz="4000" dirty="0" smtClean="0"/>
              <a:t>แค่แทนสูตรก็จบ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213467"/>
              </p:ext>
            </p:extLst>
          </p:nvPr>
        </p:nvGraphicFramePr>
        <p:xfrm>
          <a:off x="1291772" y="1690688"/>
          <a:ext cx="10062028" cy="47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4380">
                  <a:extLst>
                    <a:ext uri="{9D8B030D-6E8A-4147-A177-3AD203B41FA5}">
                      <a16:colId xmlns:a16="http://schemas.microsoft.com/office/drawing/2014/main" val="428975950"/>
                    </a:ext>
                  </a:extLst>
                </a:gridCol>
                <a:gridCol w="5697648">
                  <a:extLst>
                    <a:ext uri="{9D8B030D-6E8A-4147-A177-3AD203B41FA5}">
                      <a16:colId xmlns:a16="http://schemas.microsoft.com/office/drawing/2014/main" val="2966289471"/>
                    </a:ext>
                  </a:extLst>
                </a:gridCol>
              </a:tblGrid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ค่าสถิติของประชากร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ค่าสถิติของกลุ่มตัวอย่าง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6654092"/>
                  </a:ext>
                </a:extLst>
              </a:tr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ค่าคาดหมาย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ค่าเฉลี่ยของกลุ่มตัวอย่าง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80882"/>
                  </a:ext>
                </a:extLst>
              </a:tr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ค่าความแปรปรวน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ค่าความแปรปรวนของกลุ่มตัวอย่าง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225881"/>
                  </a:ext>
                </a:extLst>
              </a:tr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ส่วนเบี่ยงเบนมาตรฐาน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ส่วนเบี่ยงเบนมาตรฐานของกลุ่มตัวอย่าง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429514"/>
                  </a:ext>
                </a:extLst>
              </a:tr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ความเบ้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ความเบ้ของกลุ่มตัวอย่าง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52442"/>
                  </a:ext>
                </a:extLst>
              </a:tr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ความโด่ง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ความโด่งของกลุ่มตัวอย่าง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471630"/>
                  </a:ext>
                </a:extLst>
              </a:tr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ค่าความแปรปรวนร่วมของ</a:t>
                      </a:r>
                      <a:r>
                        <a:rPr lang="th-TH" sz="2800" b="1" u="sng" dirty="0" smtClean="0">
                          <a:solidFill>
                            <a:schemeClr val="accent1"/>
                          </a:solidFill>
                        </a:rPr>
                        <a:t>สองตัวแปรสุ่ม</a:t>
                      </a:r>
                      <a:endParaRPr lang="en-US" sz="2800" b="1" u="sng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ค่าความแปรปรวนร่วมของกลุ่มตัวอย่าง</a:t>
                      </a:r>
                      <a:r>
                        <a:rPr lang="th-TH" sz="2800" b="1" u="sng" dirty="0" smtClean="0">
                          <a:solidFill>
                            <a:schemeClr val="accent1"/>
                          </a:solidFill>
                        </a:rPr>
                        <a:t>สองกลุ่ม</a:t>
                      </a:r>
                      <a:endParaRPr lang="en-US" sz="2800" b="1" u="sng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166339"/>
                  </a:ext>
                </a:extLst>
              </a:tr>
              <a:tr h="59965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ค่าสหสัมพันธ์ของ</a:t>
                      </a:r>
                      <a:r>
                        <a:rPr lang="th-TH" sz="2800" b="1" u="sng" dirty="0" smtClean="0">
                          <a:solidFill>
                            <a:schemeClr val="accent1"/>
                          </a:solidFill>
                        </a:rPr>
                        <a:t>สองตัวแปรสุ่ม</a:t>
                      </a:r>
                      <a:endParaRPr lang="en-US" sz="2800" b="1" u="sng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ค่าสหสัมพันธ์ของกลุ่มตัวอย่าง</a:t>
                      </a:r>
                      <a:r>
                        <a:rPr lang="th-TH" sz="2800" b="1" u="sng" dirty="0" smtClean="0">
                          <a:solidFill>
                            <a:schemeClr val="accent1"/>
                          </a:solidFill>
                        </a:rPr>
                        <a:t>สองกลุ่ม</a:t>
                      </a:r>
                      <a:endParaRPr lang="en-US" sz="2800" b="1" u="sng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8325709"/>
                  </a:ext>
                </a:extLst>
              </a:tr>
            </a:tbl>
          </a:graphicData>
        </a:graphic>
      </p:graphicFrame>
      <p:sp>
        <p:nvSpPr>
          <p:cNvPr id="3" name="Left Brace 2"/>
          <p:cNvSpPr/>
          <p:nvPr/>
        </p:nvSpPr>
        <p:spPr>
          <a:xfrm>
            <a:off x="838200" y="2496457"/>
            <a:ext cx="337457" cy="25254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925338" y="5565135"/>
            <a:ext cx="301172" cy="7039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580899" y="3466814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/>
              <a:t>ตัวแปรสุ่ม 1 ตัว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95376" y="5313602"/>
            <a:ext cx="1247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/>
              <a:t>ตัวแปรสุ่ม </a:t>
            </a:r>
          </a:p>
          <a:p>
            <a:r>
              <a:rPr lang="th-TH" sz="2800" dirty="0" smtClean="0"/>
              <a:t>2 ตัว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28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39070"/>
              </p:ext>
            </p:extLst>
          </p:nvPr>
        </p:nvGraphicFramePr>
        <p:xfrm>
          <a:off x="366974" y="1352419"/>
          <a:ext cx="11396241" cy="4219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5060">
                  <a:extLst>
                    <a:ext uri="{9D8B030D-6E8A-4147-A177-3AD203B41FA5}">
                      <a16:colId xmlns:a16="http://schemas.microsoft.com/office/drawing/2014/main" val="1613737520"/>
                    </a:ext>
                  </a:extLst>
                </a:gridCol>
                <a:gridCol w="2510725">
                  <a:extLst>
                    <a:ext uri="{9D8B030D-6E8A-4147-A177-3AD203B41FA5}">
                      <a16:colId xmlns:a16="http://schemas.microsoft.com/office/drawing/2014/main" val="2060255340"/>
                    </a:ext>
                  </a:extLst>
                </a:gridCol>
                <a:gridCol w="2495227">
                  <a:extLst>
                    <a:ext uri="{9D8B030D-6E8A-4147-A177-3AD203B41FA5}">
                      <a16:colId xmlns:a16="http://schemas.microsoft.com/office/drawing/2014/main" val="2265596612"/>
                    </a:ext>
                  </a:extLst>
                </a:gridCol>
                <a:gridCol w="2495229">
                  <a:extLst>
                    <a:ext uri="{9D8B030D-6E8A-4147-A177-3AD203B41FA5}">
                      <a16:colId xmlns:a16="http://schemas.microsoft.com/office/drawing/2014/main" val="681903259"/>
                    </a:ext>
                  </a:extLst>
                </a:gridCol>
              </a:tblGrid>
              <a:tr h="753496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สิ่งที่เรียน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นิยาม สัญลักษณ์ สูตร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ตัวอย่าง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การเอาไปใช้</a:t>
                      </a:r>
                      <a:endParaRPr lang="en-US" sz="2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5075989"/>
                  </a:ext>
                </a:extLst>
              </a:tr>
              <a:tr h="86661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U</a:t>
                      </a:r>
                      <a:r>
                        <a:rPr lang="en-US" sz="36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niform</a:t>
                      </a:r>
                      <a:r>
                        <a:rPr lang="en-US" sz="36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Distribution</a:t>
                      </a:r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750794"/>
                  </a:ext>
                </a:extLst>
              </a:tr>
              <a:tr h="86661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B</a:t>
                      </a:r>
                      <a:r>
                        <a:rPr lang="en-US" sz="36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inomial</a:t>
                      </a:r>
                      <a:r>
                        <a:rPr lang="en-US" sz="3600" baseline="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Distribution</a:t>
                      </a:r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0383969"/>
                  </a:ext>
                </a:extLst>
              </a:tr>
              <a:tr h="86661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P</a:t>
                      </a:r>
                      <a:r>
                        <a:rPr lang="en-US" sz="36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oisson Distribution</a:t>
                      </a:r>
                      <a:endParaRPr lang="th-TH" sz="3600" dirty="0" smtClean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912221"/>
                  </a:ext>
                </a:extLst>
              </a:tr>
              <a:tr h="86661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</a:t>
                      </a:r>
                      <a:r>
                        <a:rPr lang="en-US" sz="3600" dirty="0" smtClean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ormal Distribution</a:t>
                      </a:r>
                      <a:endParaRPr lang="th-TH" sz="3600" dirty="0" smtClean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06225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6973" y="5873262"/>
            <a:ext cx="11396241" cy="405191"/>
          </a:xfrm>
        </p:spPr>
        <p:txBody>
          <a:bodyPr>
            <a:noAutofit/>
          </a:bodyPr>
          <a:lstStyle/>
          <a:p>
            <a:r>
              <a:rPr lang="th-TH" sz="2000" dirty="0" smtClean="0"/>
              <a:t>“สูตร” </a:t>
            </a:r>
            <a:r>
              <a:rPr lang="th-TH" sz="2000" dirty="0" err="1" smtClean="0"/>
              <a:t>ฟั</a:t>
            </a:r>
            <a:r>
              <a:rPr lang="th-TH" sz="2000" dirty="0" smtClean="0"/>
              <a:t>งก</a:t>
            </a:r>
            <a:r>
              <a:rPr lang="th-TH" sz="2000" dirty="0" err="1" smtClean="0"/>
              <a:t>์ชั่น</a:t>
            </a:r>
            <a:r>
              <a:rPr lang="th-TH" sz="2000" dirty="0" smtClean="0"/>
              <a:t>ความน่าจะเป็น จริง ๆ แล้วมีอีกเยอะมาก...</a:t>
            </a:r>
            <a:r>
              <a:rPr lang="en-US" sz="2000" dirty="0" smtClean="0"/>
              <a:t> </a:t>
            </a:r>
            <a:r>
              <a:rPr lang="th-TH" sz="2000" dirty="0" smtClean="0"/>
              <a:t>เช่น </a:t>
            </a:r>
            <a:r>
              <a:rPr lang="en-US" sz="2000" dirty="0" smtClean="0"/>
              <a:t>Gamma, Beta, Exponential, Pareto, Weibull, Bernoulli, Negative Binomial, T, F, Chi-Square</a:t>
            </a:r>
            <a:r>
              <a:rPr lang="th-TH" sz="2000" dirty="0" smtClean="0"/>
              <a:t> 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6973" y="341056"/>
            <a:ext cx="9717202" cy="1011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 smtClean="0"/>
              <a:t>เมื่อการทดลอง/เหตุการณ์ความเสี่ยงเริ่มมี </a:t>
            </a:r>
            <a:r>
              <a:rPr lang="en-US" dirty="0" smtClean="0"/>
              <a:t>pattern…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mily Volley: FAMILY FUN FRIDAY-&lt;strong&gt;Dice&lt;/strong&gt; 1 to 100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298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44" y="10"/>
            <a:ext cx="3990127" cy="1676603"/>
          </a:xfrm>
        </p:spPr>
        <p:txBody>
          <a:bodyPr>
            <a:normAutofit/>
          </a:bodyPr>
          <a:lstStyle/>
          <a:p>
            <a:r>
              <a:rPr lang="th-TH" dirty="0"/>
              <a:t>มาช่วยกันทำข้อนี้กัน...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45" y="1646446"/>
            <a:ext cx="10526093" cy="497416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(Uniform)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ลูกเต๋าเที่ยงตรงลูกหนึ่งมี 16 หน้า ประกอบไปด้วยเลข 0-9 และตัวอักษร 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A-F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จงหาความน่าจะเป็นที่จะทอยลูกเต๋าแล้วออกหน้าเป็นตัวอักษร </a:t>
            </a:r>
            <a:endParaRPr lang="en-US" sz="2400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(Binomial)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โยนเหรียญไม่เที่ยง 3 เหรียญพร้อมกัน แต่ละเหรียญมีความน่าจะเป็นที่จะออกหัวเท่ากับ 70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%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จงหาความน่าจะเป็นที่การโยนเหรียญครั้งนี้จะออกหัว 2 และก้อย 1</a:t>
            </a:r>
          </a:p>
          <a:p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(Poisson)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ให้ 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Y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แทนจำนวนอุบัติเหตุทางถนนเฉลี่ยที่เกิดขึ้นในเขตบางรักใน 1 วัน ตามสถิติพบว่า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จำนวนอุบัติเหตุทาง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ถนนที่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เกิดขึ้นในเขต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บางรักมีทั้งสิ้น 2 ครั้งต่อวันโดยเฉลี่ย จงหาความน่าจะเป็นที่วันพรุ่งนี้เขตบางรักจะไม่เกิดอุบัติเหตุเลย</a:t>
            </a:r>
            <a:endParaRPr lang="th-TH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sz="2400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(Normal)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ให้ 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X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เป็นความสูงของนิสิตจุฬาฯ และมีการแจกแจงปกติ ค่าคาดหมายของความสูงเท่ากับ 170 เซนติเมตร และส่วนเบี่ยงเบนมาตรฐานของความสูงเท่ากับ 10 เซนติเมตร จงหาความน่าจะเป็นที่จะสุ่มเลือกนิสิตที่มีความสูงอยู่ระหว่าง 160 – 180 เซ็นติเมตร</a:t>
            </a:r>
          </a:p>
        </p:txBody>
      </p:sp>
    </p:spTree>
    <p:extLst>
      <p:ext uri="{BB962C8B-B14F-4D97-AF65-F5344CB8AC3E}">
        <p14:creationId xmlns:p14="http://schemas.microsoft.com/office/powerpoint/2010/main" val="35047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214821" y="6858000"/>
            <a:ext cx="11127783" cy="6617778"/>
            <a:chOff x="1689315" y="480445"/>
            <a:chExt cx="11127783" cy="6617778"/>
          </a:xfrm>
        </p:grpSpPr>
        <p:sp>
          <p:nvSpPr>
            <p:cNvPr id="4" name="Rectangle 3"/>
            <p:cNvSpPr/>
            <p:nvPr/>
          </p:nvSpPr>
          <p:spPr>
            <a:xfrm>
              <a:off x="1694481" y="480445"/>
              <a:ext cx="4401519" cy="44015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FreesiaUPC" panose="020B0604020202020204" pitchFamily="34" charset="-34"/>
                  <a:cs typeface="FreesiaUPC" panose="020B0604020202020204" pitchFamily="34" charset="-34"/>
                </a:rPr>
                <a:t>Law of Large Number</a:t>
              </a:r>
            </a:p>
            <a:p>
              <a:pPr algn="ctr"/>
              <a:r>
                <a:rPr lang="en-US" sz="6000" dirty="0" smtClean="0">
                  <a:latin typeface="FreesiaUPC" panose="020B0604020202020204" pitchFamily="34" charset="-34"/>
                  <a:cs typeface="FreesiaUPC" panose="020B0604020202020204" pitchFamily="34" charset="-34"/>
                </a:rPr>
                <a:t>(LLN)</a:t>
              </a:r>
              <a:endParaRPr lang="en-US" sz="60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689315" y="4850969"/>
              <a:ext cx="6431797" cy="2030278"/>
            </a:xfrm>
            <a:custGeom>
              <a:avLst/>
              <a:gdLst>
                <a:gd name="connsiteX0" fmla="*/ 0 w 6431797"/>
                <a:gd name="connsiteY0" fmla="*/ 0 h 2030278"/>
                <a:gd name="connsiteX1" fmla="*/ 4401519 w 6431797"/>
                <a:gd name="connsiteY1" fmla="*/ 0 h 2030278"/>
                <a:gd name="connsiteX2" fmla="*/ 6431797 w 6431797"/>
                <a:gd name="connsiteY2" fmla="*/ 2030278 h 2030278"/>
                <a:gd name="connsiteX3" fmla="*/ 2030278 w 6431797"/>
                <a:gd name="connsiteY3" fmla="*/ 2030278 h 2030278"/>
                <a:gd name="connsiteX4" fmla="*/ 77492 w 6431797"/>
                <a:gd name="connsiteY4" fmla="*/ 77492 h 2030278"/>
                <a:gd name="connsiteX5" fmla="*/ 0 w 6431797"/>
                <a:gd name="connsiteY5" fmla="*/ 0 h 203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797" h="2030278">
                  <a:moveTo>
                    <a:pt x="0" y="0"/>
                  </a:moveTo>
                  <a:lnTo>
                    <a:pt x="4401519" y="0"/>
                  </a:lnTo>
                  <a:lnTo>
                    <a:pt x="6431797" y="2030278"/>
                  </a:lnTo>
                  <a:lnTo>
                    <a:pt x="2030278" y="2030278"/>
                  </a:lnTo>
                  <a:lnTo>
                    <a:pt x="77492" y="77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090834" y="480447"/>
              <a:ext cx="6726264" cy="6617776"/>
            </a:xfrm>
            <a:custGeom>
              <a:avLst/>
              <a:gdLst>
                <a:gd name="connsiteX0" fmla="*/ 0 w 6726264"/>
                <a:gd name="connsiteY0" fmla="*/ 0 h 6617776"/>
                <a:gd name="connsiteX1" fmla="*/ 0 w 6726264"/>
                <a:gd name="connsiteY1" fmla="*/ 4370522 h 6617776"/>
                <a:gd name="connsiteX2" fmla="*/ 1983783 w 6726264"/>
                <a:gd name="connsiteY2" fmla="*/ 6354305 h 6617776"/>
                <a:gd name="connsiteX3" fmla="*/ 2247254 w 6726264"/>
                <a:gd name="connsiteY3" fmla="*/ 6617776 h 6617776"/>
                <a:gd name="connsiteX4" fmla="*/ 4556502 w 6726264"/>
                <a:gd name="connsiteY4" fmla="*/ 6617776 h 6617776"/>
                <a:gd name="connsiteX5" fmla="*/ 6726264 w 6726264"/>
                <a:gd name="connsiteY5" fmla="*/ 6617776 h 6617776"/>
                <a:gd name="connsiteX6" fmla="*/ 0 w 6726264"/>
                <a:gd name="connsiteY6" fmla="*/ 0 h 661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6264" h="6617776">
                  <a:moveTo>
                    <a:pt x="0" y="0"/>
                  </a:moveTo>
                  <a:lnTo>
                    <a:pt x="0" y="4370522"/>
                  </a:lnTo>
                  <a:lnTo>
                    <a:pt x="1983783" y="6354305"/>
                  </a:lnTo>
                  <a:lnTo>
                    <a:pt x="2247254" y="6617776"/>
                  </a:lnTo>
                  <a:lnTo>
                    <a:pt x="4556502" y="6617776"/>
                  </a:lnTo>
                  <a:lnTo>
                    <a:pt x="6726264" y="6617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968927" y="6858001"/>
            <a:ext cx="11127783" cy="6617778"/>
            <a:chOff x="1689315" y="480445"/>
            <a:chExt cx="11127783" cy="6617778"/>
          </a:xfrm>
        </p:grpSpPr>
        <p:sp>
          <p:nvSpPr>
            <p:cNvPr id="27" name="Rectangle 26"/>
            <p:cNvSpPr/>
            <p:nvPr/>
          </p:nvSpPr>
          <p:spPr>
            <a:xfrm>
              <a:off x="1694481" y="480445"/>
              <a:ext cx="4401519" cy="44015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FreesiaUPC" panose="020B0604020202020204" pitchFamily="34" charset="-34"/>
                  <a:cs typeface="FreesiaUPC" panose="020B0604020202020204" pitchFamily="34" charset="-34"/>
                </a:rPr>
                <a:t>Central Limit Theorem</a:t>
              </a:r>
            </a:p>
            <a:p>
              <a:pPr algn="ctr"/>
              <a:r>
                <a:rPr lang="en-US" sz="6000" dirty="0" smtClean="0">
                  <a:latin typeface="FreesiaUPC" panose="020B0604020202020204" pitchFamily="34" charset="-34"/>
                  <a:cs typeface="FreesiaUPC" panose="020B0604020202020204" pitchFamily="34" charset="-34"/>
                </a:rPr>
                <a:t>(CLT)</a:t>
              </a:r>
              <a:endParaRPr lang="en-US" sz="60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689315" y="4850969"/>
              <a:ext cx="6431797" cy="2030278"/>
            </a:xfrm>
            <a:custGeom>
              <a:avLst/>
              <a:gdLst>
                <a:gd name="connsiteX0" fmla="*/ 0 w 6431797"/>
                <a:gd name="connsiteY0" fmla="*/ 0 h 2030278"/>
                <a:gd name="connsiteX1" fmla="*/ 4401519 w 6431797"/>
                <a:gd name="connsiteY1" fmla="*/ 0 h 2030278"/>
                <a:gd name="connsiteX2" fmla="*/ 6431797 w 6431797"/>
                <a:gd name="connsiteY2" fmla="*/ 2030278 h 2030278"/>
                <a:gd name="connsiteX3" fmla="*/ 2030278 w 6431797"/>
                <a:gd name="connsiteY3" fmla="*/ 2030278 h 2030278"/>
                <a:gd name="connsiteX4" fmla="*/ 77492 w 6431797"/>
                <a:gd name="connsiteY4" fmla="*/ 77492 h 2030278"/>
                <a:gd name="connsiteX5" fmla="*/ 0 w 6431797"/>
                <a:gd name="connsiteY5" fmla="*/ 0 h 203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797" h="2030278">
                  <a:moveTo>
                    <a:pt x="0" y="0"/>
                  </a:moveTo>
                  <a:lnTo>
                    <a:pt x="4401519" y="0"/>
                  </a:lnTo>
                  <a:lnTo>
                    <a:pt x="6431797" y="2030278"/>
                  </a:lnTo>
                  <a:lnTo>
                    <a:pt x="2030278" y="2030278"/>
                  </a:lnTo>
                  <a:lnTo>
                    <a:pt x="77492" y="77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090834" y="480447"/>
              <a:ext cx="6726264" cy="6617776"/>
            </a:xfrm>
            <a:custGeom>
              <a:avLst/>
              <a:gdLst>
                <a:gd name="connsiteX0" fmla="*/ 0 w 6726264"/>
                <a:gd name="connsiteY0" fmla="*/ 0 h 6617776"/>
                <a:gd name="connsiteX1" fmla="*/ 0 w 6726264"/>
                <a:gd name="connsiteY1" fmla="*/ 4370522 h 6617776"/>
                <a:gd name="connsiteX2" fmla="*/ 1983783 w 6726264"/>
                <a:gd name="connsiteY2" fmla="*/ 6354305 h 6617776"/>
                <a:gd name="connsiteX3" fmla="*/ 2247254 w 6726264"/>
                <a:gd name="connsiteY3" fmla="*/ 6617776 h 6617776"/>
                <a:gd name="connsiteX4" fmla="*/ 4556502 w 6726264"/>
                <a:gd name="connsiteY4" fmla="*/ 6617776 h 6617776"/>
                <a:gd name="connsiteX5" fmla="*/ 6726264 w 6726264"/>
                <a:gd name="connsiteY5" fmla="*/ 6617776 h 6617776"/>
                <a:gd name="connsiteX6" fmla="*/ 0 w 6726264"/>
                <a:gd name="connsiteY6" fmla="*/ 0 h 661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6264" h="6617776">
                  <a:moveTo>
                    <a:pt x="0" y="0"/>
                  </a:moveTo>
                  <a:lnTo>
                    <a:pt x="0" y="4370522"/>
                  </a:lnTo>
                  <a:lnTo>
                    <a:pt x="1983783" y="6354305"/>
                  </a:lnTo>
                  <a:lnTo>
                    <a:pt x="2247254" y="6617776"/>
                  </a:lnTo>
                  <a:lnTo>
                    <a:pt x="4556502" y="6617776"/>
                  </a:lnTo>
                  <a:lnTo>
                    <a:pt x="6726264" y="6617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023" y="5315461"/>
            <a:ext cx="9101381" cy="1325563"/>
          </a:xfrm>
        </p:spPr>
        <p:txBody>
          <a:bodyPr>
            <a:normAutofit/>
          </a:bodyPr>
          <a:lstStyle/>
          <a:p>
            <a:pPr algn="ctr"/>
            <a:r>
              <a:rPr lang="th-TH" sz="8800" dirty="0" smtClean="0"/>
              <a:t>ขอสองคำก่อน</a:t>
            </a:r>
            <a:r>
              <a:rPr lang="th-TH" sz="8800" dirty="0" err="1" smtClean="0"/>
              <a:t>เบรค</a:t>
            </a:r>
            <a:r>
              <a:rPr lang="en-US" sz="8800" dirty="0" smtClean="0"/>
              <a:t>!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6874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12778 L -0.45625 -0.92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78" y="-5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12778 L -0.45625 -0.928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78" y="-5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e:&lt;strong&gt;Coin&lt;/strong&gt; &lt;strong&gt;toss&lt;/strong&gt; at 2008 EagleBank Bowl 081220-N-7090S-110 ...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6" r="25026"/>
          <a:stretch/>
        </p:blipFill>
        <p:spPr>
          <a:xfrm>
            <a:off x="6635262" y="0"/>
            <a:ext cx="55567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739" y="365125"/>
            <a:ext cx="10515600" cy="1325563"/>
          </a:xfrm>
        </p:spPr>
        <p:txBody>
          <a:bodyPr>
            <a:normAutofit/>
          </a:bodyPr>
          <a:lstStyle/>
          <a:p>
            <a:r>
              <a:rPr lang="th-TH" dirty="0" smtClean="0"/>
              <a:t>มารู้จัก </a:t>
            </a:r>
            <a:r>
              <a:rPr lang="en-US" dirty="0" smtClean="0"/>
              <a:t>Law of Large Number (LLN)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39" y="1825624"/>
            <a:ext cx="5413131" cy="4794983"/>
          </a:xfrm>
        </p:spPr>
        <p:txBody>
          <a:bodyPr>
            <a:normAutofit/>
          </a:bodyPr>
          <a:lstStyle/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ทำการทดลองซ้ำ ๆ กันหลายครั้ง แล้วเอาตัวเลขที่ได้จากการทดลองแต่ละครั้งมาหาค่าเฉลี่ย</a:t>
            </a:r>
          </a:p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ค่าเฉลี่ยที่ได้ (เมื่อทดลอง หลาย </a:t>
            </a:r>
            <a:r>
              <a:rPr lang="th-TH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ๆๆๆๆๆๆๆๆ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ครั้ง) จะเข้าใกล้ค่าคาดหมาย (ค่าเฉลี่ยทางทฤษฎี) มากขึ้นเรื่อย ๆ</a:t>
            </a:r>
          </a:p>
          <a:p>
            <a:r>
              <a:rPr lang="th-TH" sz="18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เข้าไปศึกษาเพิ่มเติมได้ที่</a:t>
            </a:r>
            <a:r>
              <a:rPr lang="en-US" sz="1800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en-US" sz="18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  <a:hlinkClick r:id="rId3"/>
              </a:rPr>
              <a:t>https://</a:t>
            </a:r>
            <a:r>
              <a:rPr lang="en-US" sz="18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  <a:hlinkClick r:id="rId3"/>
              </a:rPr>
              <a:t>www.khanacademy.org/math/statistics-probability/random-variables-stats-library/expected-value-lib/v/law-of-large-numbers</a:t>
            </a:r>
            <a:r>
              <a:rPr lang="en-US" sz="18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endParaRPr lang="en-US" sz="18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17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&lt;strong&gt;Lecture&lt;/strong&gt; &lt;strong&gt;Notes&lt;/strong&gt; | Flickr - Photo Sharing!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37176"/>
          <a:stretch/>
        </p:blipFill>
        <p:spPr>
          <a:xfrm>
            <a:off x="7601803" y="0"/>
            <a:ext cx="5334474" cy="6866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1" y="918168"/>
            <a:ext cx="6496998" cy="1183587"/>
          </a:xfrm>
        </p:spPr>
        <p:txBody>
          <a:bodyPr>
            <a:normAutofit fontScale="90000"/>
          </a:bodyPr>
          <a:lstStyle/>
          <a:p>
            <a:r>
              <a:rPr lang="th-TH" dirty="0"/>
              <a:t>เปิด</a:t>
            </a:r>
            <a:r>
              <a:rPr lang="en-US" dirty="0"/>
              <a:t> lecture note </a:t>
            </a:r>
            <a:r>
              <a:rPr lang="th-TH" dirty="0"/>
              <a:t>ของตัวเองแล้ว</a:t>
            </a:r>
            <a:r>
              <a:rPr lang="th-TH" dirty="0" smtClean="0"/>
              <a:t>ลองทบทวนคำศัพท์ต่อไปนี้</a:t>
            </a:r>
            <a:r>
              <a:rPr lang="th-TH" dirty="0"/>
              <a:t>...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010" y="2419469"/>
            <a:ext cx="7126793" cy="4199695"/>
          </a:xfrm>
          <a:ln>
            <a:noFill/>
          </a:ln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เซต สับเซต แซม</a:t>
            </a:r>
            <a:r>
              <a:rPr lang="th-TH" sz="3200" dirty="0" err="1" smtClean="0">
                <a:solidFill>
                  <a:schemeClr val="tx1"/>
                </a:solidFill>
                <a:highlight>
                  <a:srgbClr val="FFFF00"/>
                </a:highlight>
              </a:rPr>
              <a:t>เปิลสเปซ</a:t>
            </a: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 เหตุการณ์ ความน่าจะเป็น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ยูเนี่ยน อินเตอร์</a:t>
            </a:r>
            <a:r>
              <a:rPr lang="th-TH" sz="3200" dirty="0" err="1" smtClean="0">
                <a:solidFill>
                  <a:schemeClr val="tx1"/>
                </a:solidFill>
                <a:highlight>
                  <a:srgbClr val="FFFF00"/>
                </a:highlight>
              </a:rPr>
              <a:t>เซคชั่น</a:t>
            </a: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 คอมพลีเมนท์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ความน่าจะเป็นแบบมีเงื่อนไข ความน่าจะเป็นร่วม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ความเป็นอิสระ กฎของเบส์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ตัวแปรสุ่ม </a:t>
            </a:r>
            <a:r>
              <a:rPr lang="th-TH" sz="3200" dirty="0" err="1" smtClean="0">
                <a:solidFill>
                  <a:schemeClr val="tx1"/>
                </a:solidFill>
                <a:highlight>
                  <a:srgbClr val="FFFF00"/>
                </a:highlight>
              </a:rPr>
              <a:t>ฟั</a:t>
            </a: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งก</a:t>
            </a:r>
            <a:r>
              <a:rPr lang="th-TH" sz="3200" dirty="0" err="1" smtClean="0">
                <a:solidFill>
                  <a:schemeClr val="tx1"/>
                </a:solidFill>
                <a:highlight>
                  <a:srgbClr val="FFFF00"/>
                </a:highlight>
              </a:rPr>
              <a:t>์ชั่น</a:t>
            </a: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ความน่าจะเป็น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ค่าคาดหมาย ความแปรปรวน ส่วนเบี่ยงเบนมาตรฐาน</a:t>
            </a:r>
            <a:endParaRPr lang="en-US" sz="3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263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29" y="365125"/>
            <a:ext cx="10515600" cy="1325563"/>
          </a:xfrm>
        </p:spPr>
        <p:txBody>
          <a:bodyPr/>
          <a:lstStyle/>
          <a:p>
            <a:r>
              <a:rPr lang="th-TH" dirty="0" smtClean="0"/>
              <a:t>มารู้จัก </a:t>
            </a:r>
            <a:r>
              <a:rPr lang="en-US" dirty="0" smtClean="0"/>
              <a:t>Central Limit Theorem (CLT)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4729" y="1825625"/>
                <a:ext cx="6837485" cy="4351338"/>
              </a:xfrm>
            </p:spPr>
            <p:txBody>
              <a:bodyPr>
                <a:noAutofit/>
              </a:bodyPr>
              <a:lstStyle/>
              <a:p>
                <a:r>
                  <a:rPr lang="th-TH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ถ้าเราเอาตัวแปรสุ่มที่</a:t>
                </a:r>
                <a:r>
                  <a:rPr lang="en-US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…</a:t>
                </a:r>
                <a:endParaRPr lang="th-TH" dirty="0" smtClean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pPr marL="971550" lvl="1" indent="-514350">
                  <a:buFont typeface="+mj-lt"/>
                  <a:buAutoNum type="arabicParenR"/>
                </a:pPr>
                <a:r>
                  <a:rPr lang="th-TH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เป็นอิสระต่อกัน</a:t>
                </a:r>
              </a:p>
              <a:p>
                <a:pPr marL="971550" lvl="1" indent="-514350">
                  <a:buFont typeface="+mj-lt"/>
                  <a:buAutoNum type="arabicParenR"/>
                </a:pPr>
                <a:r>
                  <a:rPr lang="th-TH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แต่ละตัวมีค่าคาดหมาย </a:t>
                </a:r>
                <a:r>
                  <a:rPr lang="en-US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) </a:t>
                </a:r>
                <a:r>
                  <a:rPr lang="th-TH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และค่าความแปรปรวน</a:t>
                </a:r>
                <a:r>
                  <a:rPr lang="en-US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h-TH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) </a:t>
                </a:r>
                <a:r>
                  <a:rPr lang="th-TH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ที่เท่ากัน (ความแปรปรวนจะต้องไม่เป็น </a:t>
                </a:r>
                <a:r>
                  <a:rPr lang="en-US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infinity)</a:t>
                </a:r>
                <a:endParaRPr lang="en-US" sz="2800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pPr marL="971550" lvl="1" indent="-514350">
                  <a:buFont typeface="+mj-lt"/>
                  <a:buAutoNum type="arabicParenR"/>
                </a:pPr>
                <a:r>
                  <a:rPr lang="th-TH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เสร็จแล้วเอามาบวกกัน </a:t>
                </a:r>
                <a:r>
                  <a:rPr lang="en-US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n </a:t>
                </a:r>
                <a:r>
                  <a:rPr lang="th-TH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ตัว (หลาย ๆ ตัวเลย)...</a:t>
                </a:r>
              </a:p>
              <a:p>
                <a:r>
                  <a:rPr lang="th-TH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ผลบวกที่ได้ก็จะเป็นตัวแปรสุ่มตัวใหม่ ขอเรียกว่า 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S</a:t>
                </a:r>
                <a:r>
                  <a:rPr lang="en-US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 </a:t>
                </a:r>
              </a:p>
              <a:p>
                <a:r>
                  <a:rPr lang="en-US" sz="4000" b="1" dirty="0" smtClean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S</a:t>
                </a:r>
                <a:r>
                  <a:rPr lang="en-US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 </a:t>
                </a:r>
                <a:r>
                  <a:rPr lang="th-TH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จะ “ประมาณว่า” มีการกระจายแบบปกติ </a:t>
                </a:r>
                <a:r>
                  <a:rPr lang="en-US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(Normal Distribution) </a:t>
                </a:r>
                <a:r>
                  <a:rPr lang="th-TH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โดยมี...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 </a:t>
                </a:r>
                <a:r>
                  <a:rPr lang="th-TH" sz="28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และ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th-TH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h-TH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th-TH" dirty="0" smtClean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r>
                  <a:rPr lang="th-TH" sz="16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ศึกษาข้อมูลเพิ่มเติมได้ที่นี่ครับ</a:t>
                </a:r>
                <a:r>
                  <a:rPr lang="en-US" sz="16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: </a:t>
                </a:r>
                <a:r>
                  <a:rPr lang="en-US" sz="1600" dirty="0" smtClean="0">
                    <a:latin typeface="FreesiaUPC" panose="020B0604020202020204" pitchFamily="34" charset="-34"/>
                    <a:cs typeface="FreesiaUPC" panose="020B0604020202020204" pitchFamily="34" charset="-34"/>
                    <a:hlinkClick r:id="rId2"/>
                  </a:rPr>
                  <a:t>http://www.investopedia.com/terms/c/central_limit_theorem.asp</a:t>
                </a:r>
                <a:r>
                  <a:rPr lang="en-US" sz="1600" dirty="0" smtClean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 </a:t>
                </a:r>
                <a:endParaRPr lang="en-US" sz="1600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4729" y="1825625"/>
                <a:ext cx="6837485" cy="4351338"/>
              </a:xfrm>
              <a:blipFill>
                <a:blip r:embed="rId3"/>
                <a:stretch>
                  <a:fillRect l="-2852" t="-2521" b="-1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File:Southwest corner of &lt;strong&gt;Central&lt;/strong&gt; Park, looking east, NYC ...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31255"/>
          <a:stretch/>
        </p:blipFill>
        <p:spPr>
          <a:xfrm>
            <a:off x="7675684" y="0"/>
            <a:ext cx="4552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mily Volley: FAMILY FUN FRIDAY-&lt;strong&gt;Dice&lt;/strong&gt; 1 to 100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2984"/>
          <a:stretch/>
        </p:blipFill>
        <p:spPr>
          <a:xfrm>
            <a:off x="6383215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339555"/>
            <a:ext cx="3990127" cy="1676603"/>
          </a:xfrm>
        </p:spPr>
        <p:txBody>
          <a:bodyPr>
            <a:normAutofit/>
          </a:bodyPr>
          <a:lstStyle/>
          <a:p>
            <a:r>
              <a:rPr lang="th-TH" dirty="0"/>
              <a:t>มาช่วยกันทำข้อนี้กัน...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148689"/>
            <a:ext cx="5272036" cy="3785419"/>
          </a:xfrm>
        </p:spPr>
        <p:txBody>
          <a:bodyPr>
            <a:noAutofit/>
          </a:bodyPr>
          <a:lstStyle/>
          <a:p>
            <a:pPr algn="thaiDist"/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(Central Limit Theorem)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บริษัทประกันภัยมีผู้เอาประกัน (ลูกค้า) 5000 คน สมมติให้ความเสียหายอันเกิดจากผู้เอาประกันทั้ง 5000 คนนั้น</a:t>
            </a:r>
            <a:r>
              <a:rPr lang="th-TH" sz="2400" b="1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เป็นอิสระต่อกัน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จากข้อมูลในอดีตพบว่าบริษัทประกันจะต้องจ่ายค่าสินไหมทดแทนโดยเฉลี่ย 500 บาทต่อคน โดยแต่ละคนจะมีค่าความแปรปรวนเท่ากับ 30000 บาท จงหาความน่าจะเป็นที่บริษัทจะต้องจ่าย</a:t>
            </a:r>
            <a:r>
              <a:rPr lang="th-TH" sz="2400" b="1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สินไหมทดแทนรวม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ระหว่าง 250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,000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บาทถึง 500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,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000 บาท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ในปีนี้</a:t>
            </a:r>
          </a:p>
          <a:p>
            <a:pPr algn="thaiDist"/>
            <a:endParaRPr lang="th-TH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thaiDist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ดูคลิปเฉลยได้ใน </a:t>
            </a:r>
            <a:r>
              <a:rPr lang="en-US" sz="2400" b="1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riskx.teachable.com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หรือใน 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Facebook Group: </a:t>
            </a:r>
            <a:r>
              <a:rPr lang="en-US" sz="2400" b="1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CU Intro Risk Fall 2017</a:t>
            </a:r>
            <a:endParaRPr lang="th-TH" sz="2400" b="1" dirty="0">
              <a:solidFill>
                <a:schemeClr val="accent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16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08" y="5747616"/>
            <a:ext cx="10716490" cy="8402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chemeClr val="accent1"/>
                </a:solidFill>
              </a:rPr>
              <a:t>MIND MAP </a:t>
            </a:r>
            <a:r>
              <a:rPr lang="th-TH" sz="7200" dirty="0" smtClean="0">
                <a:solidFill>
                  <a:schemeClr val="accent1"/>
                </a:solidFill>
              </a:rPr>
              <a:t>เรื่อง </a:t>
            </a:r>
            <a:r>
              <a:rPr lang="en-US" sz="7200" dirty="0" smtClean="0">
                <a:solidFill>
                  <a:schemeClr val="accent1"/>
                </a:solidFill>
              </a:rPr>
              <a:t>RISK LITERACY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508" y="5020252"/>
            <a:ext cx="10716491" cy="5195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 / SUBSET / UNION / INTERSECTION / COMPLEMENT / VENN DIAGRAM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3507" y="4180030"/>
            <a:ext cx="10716491" cy="519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PROBABILITY / SAMPLE SPACE / EVENT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3506" y="3341251"/>
            <a:ext cx="7516093" cy="51954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RANDOM VARIABLE (1 VARIABLE)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37417" y="3339808"/>
            <a:ext cx="2992581" cy="5195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RANDOM VARIABLES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3506" y="2526135"/>
            <a:ext cx="3879276" cy="519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52106" y="2526135"/>
            <a:ext cx="3477493" cy="519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MOMENTS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3506" y="401506"/>
            <a:ext cx="3879276" cy="18132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PROBABILITY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CUMULATIVE PROBABILITY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COMMON DISTRIBUTIONS E.G. NORMAL, UNIFORM, BINOMIAL, POISSON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52106" y="401506"/>
            <a:ext cx="3477493" cy="18132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MOMENTS E.G. EXPECTED VALUE, VARIANCE, STANDARD DEVIATION, SKEWNESS, KURTOSIS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 STATISTICS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37417" y="401506"/>
            <a:ext cx="2992581" cy="26441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REGRESSION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192000" cy="695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2338" y="1064305"/>
            <a:ext cx="10987324" cy="2900518"/>
          </a:xfrm>
        </p:spPr>
        <p:txBody>
          <a:bodyPr>
            <a:normAutofit/>
          </a:bodyPr>
          <a:lstStyle/>
          <a:p>
            <a:r>
              <a:rPr lang="th-TH" sz="9600" dirty="0">
                <a:solidFill>
                  <a:srgbClr val="FFFF00"/>
                </a:solidFill>
              </a:rPr>
              <a:t>เรียน</a:t>
            </a:r>
            <a:r>
              <a:rPr lang="en-US" sz="9600" dirty="0">
                <a:solidFill>
                  <a:srgbClr val="FFFF00"/>
                </a:solidFill>
              </a:rPr>
              <a:t> </a:t>
            </a:r>
            <a:r>
              <a:rPr lang="th-TH" sz="9600" dirty="0">
                <a:solidFill>
                  <a:srgbClr val="FFFF00"/>
                </a:solidFill>
              </a:rPr>
              <a:t>(เลข) ยังไงให้ </a:t>
            </a:r>
            <a:r>
              <a:rPr lang="en-US" sz="9600" dirty="0">
                <a:solidFill>
                  <a:srgbClr val="FFFF00"/>
                </a:solidFill>
              </a:rPr>
              <a:t>Get </a:t>
            </a:r>
            <a:r>
              <a:rPr lang="th-TH" sz="9600" dirty="0">
                <a:solidFill>
                  <a:srgbClr val="FFFF00"/>
                </a:solidFill>
              </a:rPr>
              <a:t>เร็ว?</a:t>
            </a:r>
            <a:endParaRPr lang="en-US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4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17159" r="619" b="11661"/>
          <a:stretch/>
        </p:blipFill>
        <p:spPr>
          <a:xfrm>
            <a:off x="504967" y="1446661"/>
            <a:ext cx="11052958" cy="5186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h-TH" sz="6000" dirty="0"/>
              <a:t>สิ่งที่นิสิตทำ...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484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/>
              <a:t>สิ่งที่นิสิตควรจะทำ... 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14" y="2337950"/>
            <a:ext cx="7468642" cy="485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9784" y="3181318"/>
            <a:ext cx="7742535" cy="1430402"/>
            <a:chOff x="621102" y="2985171"/>
            <a:chExt cx="9056180" cy="16730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480" y="2985171"/>
              <a:ext cx="8611802" cy="154326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21102" y="3467819"/>
              <a:ext cx="5779698" cy="1190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3" y="3895498"/>
            <a:ext cx="4767908" cy="728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3" y="5777075"/>
            <a:ext cx="8414427" cy="450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3" y="4852793"/>
            <a:ext cx="5644129" cy="456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58" y="1439964"/>
            <a:ext cx="4059298" cy="943608"/>
          </a:xfrm>
          <a:prstGeom prst="rect">
            <a:avLst/>
          </a:prstGeom>
        </p:spPr>
      </p:pic>
      <p:sp>
        <p:nvSpPr>
          <p:cNvPr id="20" name="Star: 5 Points 19"/>
          <p:cNvSpPr/>
          <p:nvPr/>
        </p:nvSpPr>
        <p:spPr>
          <a:xfrm>
            <a:off x="7239426" y="1439964"/>
            <a:ext cx="635624" cy="6356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/>
          <p:cNvSpPr/>
          <p:nvPr/>
        </p:nvSpPr>
        <p:spPr>
          <a:xfrm>
            <a:off x="3763280" y="2198991"/>
            <a:ext cx="635624" cy="6356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6031"/>
          <a:stretch/>
        </p:blipFill>
        <p:spPr>
          <a:xfrm>
            <a:off x="-1" y="-14514"/>
            <a:ext cx="12192000" cy="6872514"/>
          </a:xfrm>
        </p:spPr>
      </p:pic>
      <p:sp>
        <p:nvSpPr>
          <p:cNvPr id="6" name="TextBox 5"/>
          <p:cNvSpPr txBox="1"/>
          <p:nvPr/>
        </p:nvSpPr>
        <p:spPr>
          <a:xfrm>
            <a:off x="1336522" y="4322695"/>
            <a:ext cx="9518953" cy="221599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th-TH" sz="13800" dirty="0" smtClean="0">
                <a:solidFill>
                  <a:srgbClr val="FFFF00"/>
                </a:solidFill>
              </a:rPr>
              <a:t>ชั่วโมงให้คำปรึกษา</a:t>
            </a:r>
            <a:endParaRPr lang="en-US" sz="13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0343" y="2452914"/>
            <a:ext cx="3396343" cy="290286"/>
          </a:xfrm>
          <a:prstGeom prst="rect">
            <a:avLst/>
          </a:prstGeom>
          <a:solidFill>
            <a:srgbClr val="E32D91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99944" y="2743200"/>
            <a:ext cx="3200400" cy="246743"/>
          </a:xfrm>
          <a:prstGeom prst="rect">
            <a:avLst/>
          </a:prstGeom>
          <a:solidFill>
            <a:srgbClr val="E32D91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199" y="2579427"/>
            <a:ext cx="7713373" cy="975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404216"/>
            <a:ext cx="10515600" cy="1325563"/>
          </a:xfrm>
        </p:spPr>
        <p:txBody>
          <a:bodyPr>
            <a:normAutofit/>
          </a:bodyPr>
          <a:lstStyle/>
          <a:p>
            <a:r>
              <a:rPr lang="th-TH" sz="6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การวิเคราะห์สมการถดถอยเบื้องต้น</a:t>
            </a:r>
            <a:endParaRPr lang="en-US" sz="60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473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เรียนเรื่องนี้เสร็จ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แล้ว... กลับไปดูคลิปต่อให้จบ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ทุกคน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***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ต้อง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***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ดูให้จบ (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5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นาทีเท่านั้น)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</a:p>
          <a:p>
            <a:pPr lvl="1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  <a:hlinkClick r:id="rId2"/>
              </a:rPr>
              <a:t>https://www.youtube.com/watch?v=MkNubKibM0A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พื้นฐานการวิเคราะห์สมการถดถอย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ภาษาอังกฤษ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13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นาที ภาษาไทย 20 นาที)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</a:p>
          <a:p>
            <a:pPr lvl="1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  <a:hlinkClick r:id="rId3"/>
              </a:rPr>
              <a:t>https://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  <a:hlinkClick r:id="rId3"/>
              </a:rPr>
              <a:t>www.youtube.com/watch?v=owI7zxCqNY0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(อังกฤษ)</a:t>
            </a:r>
            <a:endParaRPr lang="en-US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lvl="1"/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  <a:hlinkClick r:id="rId4"/>
              </a:rPr>
              <a:t>https://www.youtube.com/watch?v=qE_6D4gScs8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(ไทย)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สำหรับใครที่อยากศึกษาเนื้อหาส่วนนี้เพิ่มเติม 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lvl="1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Penn State’s </a:t>
            </a:r>
            <a:r>
              <a:rPr lang="en-US" b="1" i="1" dirty="0">
                <a:latin typeface="FreesiaUPC" panose="020B0604020202020204" pitchFamily="34" charset="-34"/>
                <a:cs typeface="FreesiaUPC" panose="020B0604020202020204" pitchFamily="34" charset="-34"/>
              </a:rPr>
              <a:t>Simple Linear Regression Lesson 1</a:t>
            </a:r>
          </a:p>
          <a:p>
            <a:pPr lvl="2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  <a:hlinkClick r:id="rId5"/>
              </a:rPr>
              <a:t>https://onlinecourses.science.psu.edu/stat501/node/250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838200" y="1690688"/>
            <a:ext cx="10120952" cy="245100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051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0732" y="321972"/>
            <a:ext cx="9925318" cy="7504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939498" y="34391"/>
            <a:ext cx="10327785" cy="1325563"/>
          </a:xfrm>
        </p:spPr>
        <p:txBody>
          <a:bodyPr>
            <a:norm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มาดูกันว่า... ทำไมผู้หญิงถึงได้เงินเดือนน้อยกว่าผู้ชายโดยเฉลี่ย</a:t>
            </a:r>
            <a:r>
              <a:rPr lang="en-US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? 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32" y="1185907"/>
            <a:ext cx="9925318" cy="55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32410" y="2240640"/>
            <a:ext cx="2733801" cy="2721396"/>
          </a:xfrm>
          <a:noFill/>
        </p:spPr>
        <p:txBody>
          <a:bodyPr>
            <a:noAutofit/>
          </a:bodyPr>
          <a:lstStyle/>
          <a:p>
            <a:r>
              <a:rPr lang="th-TH" sz="4800" dirty="0"/>
              <a:t>ทุกคนเข้าเว็บนี้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6600" dirty="0" smtClean="0">
                <a:solidFill>
                  <a:schemeClr val="accent1"/>
                </a:solidFill>
                <a:highlight>
                  <a:srgbClr val="FFFF00"/>
                </a:highlight>
              </a:rPr>
              <a:t>risk02.</a:t>
            </a:r>
            <a: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  <a:t/>
            </a:r>
            <a:b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</a:br>
            <a:r>
              <a:rPr lang="en-US" sz="6600" dirty="0" err="1">
                <a:solidFill>
                  <a:schemeClr val="accent1"/>
                </a:solidFill>
                <a:highlight>
                  <a:srgbClr val="FFFF00"/>
                </a:highlight>
              </a:rPr>
              <a:t>participoll</a:t>
            </a:r>
            <a: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  <a:t>.</a:t>
            </a:r>
            <a:b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</a:br>
            <a: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  <a:t>com</a:t>
            </a:r>
            <a:endParaRPr lang="en-US" sz="4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29655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311" y="1697690"/>
            <a:ext cx="8313755" cy="4120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2311" y="189165"/>
            <a:ext cx="80746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ตารางสถิติแสดงสัดส่วนของผู้หญิงในแต่ละสาขาวิชาเอกและระดับเงินเดือนเฉลี่ย</a:t>
            </a:r>
            <a:endParaRPr lang="en-US" sz="2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ของเด็กจบใหม่ในแต่ละสาขาวิชาเอก</a:t>
            </a:r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(เฉพาะสาขาธุรกิจ) ในสหรัฐอเมริกา </a:t>
            </a:r>
          </a:p>
          <a:p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(Pew Research Center, 2016)</a:t>
            </a:r>
          </a:p>
        </p:txBody>
      </p:sp>
      <p:sp>
        <p:nvSpPr>
          <p:cNvPr id="8" name="Rectangle 7"/>
          <p:cNvSpPr/>
          <p:nvPr/>
        </p:nvSpPr>
        <p:spPr>
          <a:xfrm>
            <a:off x="969519" y="5941917"/>
            <a:ext cx="10617430" cy="69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835620" y="5993689"/>
            <a:ext cx="10885227" cy="590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นิสิตคิดว่าความสัมพันธ์ระหว่างระดับรายได้ของเด็กจบใหม่และสัดส่วนของผู้หญิงเป็นอย่างไร?</a:t>
            </a:r>
            <a:endParaRPr lang="en-US" sz="32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E0024EC-96F9-448A-AFF8-F087C1EC95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68051" y="589592"/>
          <a:ext cx="9383099" cy="490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76336" y="5726872"/>
            <a:ext cx="10617430" cy="69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642437" y="5778644"/>
            <a:ext cx="10885227" cy="590215"/>
          </a:xfrm>
        </p:spPr>
        <p:txBody>
          <a:bodyPr>
            <a:norm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นิสิตคิดว่า</a:t>
            </a:r>
            <a:r>
              <a:rPr lang="th-TH" sz="3200" b="1" u="sng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ความสัมพันธ์</a:t>
            </a:r>
            <a:r>
              <a:rPr lang="th-TH" sz="32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ระหว่างระดับรายได้ของเด็กจบใหม่และสัดส่วนของผู้หญิงเป็นอย่างไร?</a:t>
            </a:r>
            <a:endParaRPr lang="en-US" sz="32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2394" y="180685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Actuarial Science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729439" y="2060560"/>
            <a:ext cx="272955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92134" y="3444484"/>
            <a:ext cx="1334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Hospitality</a:t>
            </a:r>
          </a:p>
          <a:p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Management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319179" y="3767650"/>
            <a:ext cx="272955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03085" y="230350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Management Science </a:t>
            </a:r>
          </a:p>
          <a:p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and Statistics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946544" y="2730271"/>
            <a:ext cx="385309" cy="169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31521" y="3213652"/>
            <a:ext cx="1285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Misc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 and </a:t>
            </a:r>
          </a:p>
          <a:p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Med. Admin.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99042" y="3464868"/>
            <a:ext cx="385309" cy="169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4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755302" y="1772137"/>
            <a:ext cx="2124502" cy="504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22203" y="2448718"/>
            <a:ext cx="4255904" cy="504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00482" y="2400679"/>
            <a:ext cx="2475393" cy="504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772137"/>
            <a:ext cx="10997485" cy="1858131"/>
          </a:xfrm>
        </p:spPr>
        <p:txBody>
          <a:bodyPr>
            <a:noAutofit/>
          </a:bodyPr>
          <a:lstStyle/>
          <a:p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สมการถดถอย</a:t>
            </a:r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 = </a:t>
            </a:r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กระบวนการทางสถิติที่ใช้การ</a:t>
            </a:r>
            <a:r>
              <a:rPr lang="th-TH" sz="48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ประมาณค่า	</a:t>
            </a:r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			 </a:t>
            </a:r>
            <a:r>
              <a:rPr lang="th-TH" sz="48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ความสัมพันธ์</a:t>
            </a:r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ระหว่าง</a:t>
            </a:r>
            <a:r>
              <a:rPr lang="th-TH" sz="48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ตัวแปร(สุ่ม)หลาย ๆ ตัว</a:t>
            </a:r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			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43211" y="2953685"/>
            <a:ext cx="883235" cy="676583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26446" y="2953685"/>
            <a:ext cx="1738180" cy="396718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55535" y="3678307"/>
            <a:ext cx="2515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ทิศทาง</a:t>
            </a:r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ของความสัมพันธ์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เป็นบวก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,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ไปด้วยกัน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เป็นลบ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,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ตรงข้ามกัน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ไม่มีความสัมพันธ์ต่อกัน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ซับซ้อนกว่านั้น 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0697" y="3350403"/>
            <a:ext cx="2760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ขนาด</a:t>
            </a:r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ของความสัมพันธ์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มาก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น้อย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ไม่มีความสัมพันธ์เลย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02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9622" y="3122163"/>
            <a:ext cx="1534349" cy="46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26558" y="3642410"/>
            <a:ext cx="1275009" cy="4246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50793" y="4162660"/>
            <a:ext cx="3103809" cy="4229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1288"/>
            <a:ext cx="10515600" cy="1325563"/>
          </a:xfrm>
        </p:spPr>
        <p:txBody>
          <a:bodyPr>
            <a:normAutofit/>
          </a:bodyPr>
          <a:lstStyle/>
          <a:p>
            <a:r>
              <a:rPr lang="th-TH" sz="6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สมการถดถอย... สำคัญยังไง?</a:t>
            </a:r>
            <a:endParaRPr lang="en-US" sz="6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2163"/>
            <a:ext cx="10515600" cy="2036691"/>
          </a:xfrm>
        </p:spPr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เพราะสมการถดถอย... </a:t>
            </a:r>
            <a:r>
              <a:rPr lang="th-TH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ใคร ๆ ก็ใช้กัน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เพราะสมการถดถอย... เราสามารถสร้างแบบจำลองได้</a:t>
            </a:r>
            <a:r>
              <a:rPr lang="th-TH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หลากหลาย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และปรับเปลี่ยนได้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เพราะสมการถดถอย... มีประโยชน์มากในการ</a:t>
            </a:r>
            <a:r>
              <a:rPr lang="th-TH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วิเคราะห์ธุรกิจและการทำวิจัย</a:t>
            </a:r>
            <a:endParaRPr lang="en-US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0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5193" y="1793613"/>
            <a:ext cx="1108159" cy="4446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54569" y="1793612"/>
            <a:ext cx="1358624" cy="4446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99639" y="2394025"/>
            <a:ext cx="3296608" cy="4463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7927" y="2950800"/>
            <a:ext cx="824248" cy="5908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10140" y="4268627"/>
            <a:ext cx="1539122" cy="480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10140" y="3666491"/>
            <a:ext cx="1539122" cy="451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12580" y="4268627"/>
            <a:ext cx="1051871" cy="480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58156"/>
            <a:ext cx="1020284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ตั้ง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คำถาม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และตั้ง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สมมติฐาน</a:t>
            </a:r>
            <a:endParaRPr lang="en-US" sz="36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เลือก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แบบจำลองสมการถดถอย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ที่คิดว่าจะช่วยตอบคำถามในข้อ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1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ได้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เก็บ จัดระเบียบ สรุปข้อมูล และสร้างกราฟของ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ข้อมูล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ที่ได้ 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ป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ระมาณค่า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สมการถดถอยโดยใช้แบบจำลองในข้อ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2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และข้อมูลในข้อ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ป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ระเมินผล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ที่ได้จากการประมาณค่าในข้อ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4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สรุปผล</a:t>
            </a:r>
            <a:endParaRPr lang="en-US" sz="36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ทำซ้ำข้อ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1-5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(หรือแค่บางข้อ) ถ้าจำเป็น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6247" y="657367"/>
            <a:ext cx="1841680" cy="69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593"/>
            <a:ext cx="10515600" cy="1325563"/>
          </a:xfrm>
        </p:spPr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วิเคราะห์สมการถดถอย... ใน </a:t>
            </a:r>
            <a:r>
              <a:rPr lang="en-US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 </a:t>
            </a:r>
            <a:r>
              <a:rPr lang="th-TH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 </a:t>
            </a:r>
            <a:endParaRPr lang="en-US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86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579427"/>
            <a:ext cx="10160358" cy="6960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46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ระดับรายได้ของเด็กจบใหม่กับสัดส่วนของผู้หญิงในแต่ละสาขาวิชา</a:t>
            </a:r>
            <a:endParaRPr lang="en-US" sz="36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26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60" y="4829577"/>
            <a:ext cx="3720841" cy="3926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4208" y="2797791"/>
            <a:ext cx="1393995" cy="6419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74209" y="4288665"/>
            <a:ext cx="1484146" cy="540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38200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10044448" cy="4351338"/>
          </a:xfrm>
        </p:spPr>
        <p:txBody>
          <a:bodyPr>
            <a:noAutofit/>
          </a:bodyPr>
          <a:lstStyle/>
          <a:p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ขั้นตอนที่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1: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ตั้งคำถามและตั้งสมมติฐาน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457200" indent="-457200"/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914400" lvl="1" indent="-457200"/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ตั้งคำถาม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ระดับรายได้เด็กจบใหม่กับสัดส่วนของผู้หญิงในแต่ละสาขาวิชามีความสัมพันธ์กันหรือไม่?</a:t>
            </a:r>
          </a:p>
          <a:p>
            <a:pPr marL="914400" lvl="1" indent="-457200"/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914400" lvl="1" indent="-457200"/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สมมติฐาน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ระดับรายได้เด็กจบใหม่กับสัดส่วนของผู้หญิงในแต่ละสาขาวิชามีความสัมพันธ์เป็นลบ หรือมีทิศทางตรงข้ามกัน</a:t>
            </a:r>
          </a:p>
          <a:p>
            <a:pPr marL="914400" lvl="1" indent="-457200"/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ทำไม?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1371600" lvl="2" indent="-457200"/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มีทฤษฎีมารองรับหรือไม่? หรือมาจากการสังเกตการณ์? 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018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611582" y="2856987"/>
            <a:ext cx="3463472" cy="416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07341" y="2864442"/>
            <a:ext cx="2319959" cy="3821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94328" y="4250518"/>
                <a:ext cx="417370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328" y="4250518"/>
                <a:ext cx="4173707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5499367" y="2492388"/>
            <a:ext cx="280472" cy="298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38581" y="2238606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X: </a:t>
            </a:r>
            <a:r>
              <a:rPr lang="th-TH" sz="28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ตัวแปรต้น</a:t>
            </a:r>
            <a:endParaRPr lang="en-US" sz="28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185291" y="3384966"/>
            <a:ext cx="215282" cy="112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00573" y="3339223"/>
            <a:ext cx="161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Y: </a:t>
            </a:r>
            <a:r>
              <a:rPr lang="th-TH" sz="28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ตัวแปรตาม</a:t>
            </a:r>
            <a:endParaRPr lang="en-US" sz="28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5" name="Arrow: Up-Down 34"/>
          <p:cNvSpPr/>
          <p:nvPr/>
        </p:nvSpPr>
        <p:spPr>
          <a:xfrm>
            <a:off x="5899344" y="5031657"/>
            <a:ext cx="443974" cy="729462"/>
          </a:xfrm>
          <a:prstGeom prst="up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87690" y="5732122"/>
                <a:ext cx="113869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ระดับรายได้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3200" b="1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(</a:t>
                </a:r>
                <a:r>
                  <a:rPr lang="th-TH" sz="32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สัดส่วนของผู้หญิงฯ</a:t>
                </a:r>
                <a:r>
                  <a:rPr lang="en-US" sz="3200" b="1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) + </a:t>
                </a:r>
                <a:r>
                  <a:rPr lang="th-TH" sz="3200" b="1" dirty="0">
                    <a:solidFill>
                      <a:srgbClr val="00B05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ตัวแปรอื่น ๆ นอกจากสัดส่วนของผู้หญิงฯ</a:t>
                </a:r>
                <a:endParaRPr lang="en-US" sz="3200" b="1" dirty="0">
                  <a:solidFill>
                    <a:srgbClr val="00B050"/>
                  </a:solidFill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90" y="5732122"/>
                <a:ext cx="11386982" cy="584775"/>
              </a:xfrm>
              <a:prstGeom prst="rect">
                <a:avLst/>
              </a:prstGeom>
              <a:blipFill>
                <a:blip r:embed="rId4"/>
                <a:stretch>
                  <a:fillRect t="-12500" b="-36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863531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10898875" cy="2841909"/>
          </a:xfrm>
        </p:spPr>
        <p:txBody>
          <a:bodyPr>
            <a:normAutofit/>
          </a:bodyPr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ขั้นตอนที่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เลือกแบบจำลองสมการถดถอยที่คิดว่าจะช่วยตอบคำถามในข้อ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ได้</a:t>
            </a:r>
          </a:p>
          <a:p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คำถาม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ระดับรายได้เด็กจบใหม่กับสัดส่วนของผู้หญิงในแต่ละสาขาวิชามีความสัมพันธ์กันหรือไม่?</a:t>
            </a:r>
          </a:p>
          <a:p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แบบจำลองที่จะใช้ตอบคำถาม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17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  <p:bldP spid="31" grpId="0"/>
      <p:bldP spid="33" grpId="0"/>
      <p:bldP spid="35" grpId="0" animBg="1"/>
      <p:bldP spid="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61196" y="3119278"/>
            <a:ext cx="1169125" cy="4164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872041" y="2761826"/>
            <a:ext cx="808179" cy="3821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94328" y="3800158"/>
                <a:ext cx="417370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328" y="3800158"/>
                <a:ext cx="4173707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863531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  <p:sp>
        <p:nvSpPr>
          <p:cNvPr id="3" name="Oval 2"/>
          <p:cNvSpPr/>
          <p:nvPr/>
        </p:nvSpPr>
        <p:spPr>
          <a:xfrm>
            <a:off x="6121331" y="3821869"/>
            <a:ext cx="747730" cy="7477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709893" y="4591310"/>
            <a:ext cx="200426" cy="276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10319" y="4734032"/>
            <a:ext cx="28937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</a:rPr>
              <a:t>ถ้ามีค่าเป็นลบ</a:t>
            </a:r>
          </a:p>
          <a:p>
            <a:r>
              <a:rPr lang="th-TH" sz="2800" dirty="0">
                <a:solidFill>
                  <a:srgbClr val="FF0000"/>
                </a:solidFill>
              </a:rPr>
              <a:t>แปลว่าสมมติฐานเราถูกต้อง</a:t>
            </a:r>
          </a:p>
          <a:p>
            <a:r>
              <a:rPr lang="th-TH" sz="2800" dirty="0">
                <a:solidFill>
                  <a:srgbClr val="FF0000"/>
                </a:solidFill>
              </a:rPr>
              <a:t>และน่าเชื่อถือ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81267"/>
            <a:ext cx="10898875" cy="2841909"/>
          </a:xfrm>
        </p:spPr>
        <p:txBody>
          <a:bodyPr>
            <a:normAutofit lnSpcReduction="10000"/>
          </a:bodyPr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ขั้นตอนที่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เลือกแบบจำลองสมการถดถอยที่คิดว่าจะช่วยตอบคำถามในข้อ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ได้</a:t>
            </a:r>
          </a:p>
          <a:p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สมมติฐาน: ระดับรายได้เด็กจบใหม่กับสัดส่วนของผู้หญิงในแต่ละสาขาวิชามีความสัมพันธ์เป็นลบ หรือมีทิศทางตรงข้ามกัน</a:t>
            </a:r>
          </a:p>
          <a:p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จากแบบจำลอง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75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  <p:bldP spid="3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29633"/>
            <a:ext cx="8313755" cy="41206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1491772"/>
            <a:ext cx="7100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ขั้นตอนที่ </a:t>
            </a:r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3 </a:t>
            </a:r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เก็บ จัดระเบียบ สรุปข้อมูล และสร้างกราฟของข้อมูลที่ได้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863531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54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 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881946" cy="4351338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หยิบไพ่มาหนึ่งสำรับ ให้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C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เป็นเหตุการณ์ที่จะสุ่มหยิบได้ไพ่ที่มีแต้มเป็นตัวอักษร จงหาความน่าจะเป็นของ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C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9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/52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16/52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1/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24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5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6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7" name="answerA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8" name="letterA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answerB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letterB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answerC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letterC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2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E0024EC-96F9-448A-AFF8-F087C1EC95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68051" y="1555508"/>
          <a:ext cx="9383099" cy="490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 18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863531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67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E0024EC-96F9-448A-AFF8-F087C1EC95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68051" y="1555508"/>
          <a:ext cx="9383099" cy="490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865033" y="3745106"/>
                <a:ext cx="500809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ระดับรายได้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800" b="1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(</a:t>
                </a:r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สัดส่วนของผู้หญิงฯ</a:t>
                </a:r>
                <a:r>
                  <a:rPr lang="en-US" sz="2800" b="1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033" y="3745106"/>
                <a:ext cx="5008099" cy="523220"/>
              </a:xfrm>
              <a:prstGeom prst="rect">
                <a:avLst/>
              </a:prstGeom>
              <a:blipFill>
                <a:blip r:embed="rId3"/>
                <a:stretch>
                  <a:fillRect l="-2433" t="-10465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863531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42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1825625"/>
            <a:ext cx="10898875" cy="3892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ขั้นตอนที่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4: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ประมาณค่าสมการถดถอยโดยใช้แบบจำลองในข้อ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2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และข้อมูลในข้อ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</a:p>
          <a:p>
            <a:pPr lvl="1"/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ใช้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 Excel &gt;&gt; Data &gt;&gt; Data Analysis &gt;&gt; Regression</a:t>
            </a:r>
          </a:p>
          <a:p>
            <a:pPr lvl="1"/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ศึกษาเพิ่มเติมได้ที่นี่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  <a:hlinkClick r:id="rId3"/>
              </a:rPr>
              <a:t>https://www.youtube.com/watch?v=MkNubKibM0A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lvl="1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863531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889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3265" y="2334906"/>
            <a:ext cx="1678675" cy="3821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33265" y="3296956"/>
            <a:ext cx="1228299" cy="3525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33265" y="4574782"/>
            <a:ext cx="2402007" cy="368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7482"/>
                <a:ext cx="10898875" cy="489954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th-TH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ขั้นตอนที่ </a:t>
                </a:r>
                <a:r>
                  <a:rPr lang="en-US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5: </a:t>
                </a:r>
                <a:r>
                  <a:rPr lang="th-TH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ประเมินผลที่ได้จากการประมาณค่าในข้อ 4 และสรุปผล</a:t>
                </a:r>
                <a:endParaRPr lang="en-US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r>
                  <a:rPr lang="th-TH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การวิเคราะห์ในระดับนี้ ให้นิสิตดูตัวเลขแค่ </a:t>
                </a:r>
                <a:r>
                  <a:rPr lang="en-US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3 </a:t>
                </a:r>
                <a:r>
                  <a:rPr lang="th-TH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ตัว ได้แก่</a:t>
                </a:r>
                <a:endParaRPr lang="en-US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Coefficients</a:t>
                </a:r>
              </a:p>
              <a:p>
                <a:pPr lvl="2"/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นี่คือตัวเลขที่ประมาณค่ามาได้เพื่อใส่ในแบบจำลองที่เราสร้างไว้ในขั้นตอนที่ </a:t>
                </a: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2 (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P-Values</a:t>
                </a:r>
              </a:p>
              <a:p>
                <a:pPr lvl="2"/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ตัวเลขนี้จะบอก “ความมีนัยสำคัญ” ของค่าสัมประสิทธิ์</a:t>
                </a:r>
                <a:endParaRPr lang="en-US" sz="2800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pPr lvl="2"/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โดยทั่วไปแล้ว</a:t>
                </a: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p-value </a:t>
                </a:r>
                <a:r>
                  <a:rPr lang="th-TH" sz="2800" b="1" i="1" dirty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ควรต่ำกว่า</a:t>
                </a:r>
                <a:r>
                  <a:rPr lang="en-US" sz="2800" b="1" i="1" dirty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 0.1 </a:t>
                </a:r>
                <a:r>
                  <a:rPr lang="th-TH" sz="2800" b="1" i="1" dirty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หรือ</a:t>
                </a:r>
                <a:r>
                  <a:rPr lang="en-US" sz="2800" b="1" i="1" dirty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 0.05 </a:t>
                </a:r>
                <a:r>
                  <a:rPr lang="th-TH" sz="2800" b="1" i="1" dirty="0">
                    <a:solidFill>
                      <a:srgbClr val="FF0000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จึงจะถือว่าค่าสัมประสิทธิ์นั้น “ดี” </a:t>
                </a: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Adjusted R Square</a:t>
                </a:r>
              </a:p>
              <a:p>
                <a:pPr lvl="2"/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ตัวเลขนี้จะบอกว่าแบบจำลองโดยรวมนั้น “ดี” และสามารถนำไปใช้อธิบายตัวแปรตามทางซ้ายมือของแบบจำลองในขั้นตอนที่ </a:t>
                </a: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2 </a:t>
                </a:r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ได้</a:t>
                </a:r>
              </a:p>
              <a:p>
                <a:pPr lvl="2"/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จะมีค่าระหว่าง </a:t>
                </a:r>
                <a:r>
                  <a:rPr lang="en-US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0-100% </a:t>
                </a:r>
                <a:r>
                  <a:rPr lang="th-TH" sz="2800" dirty="0">
                    <a:latin typeface="FreesiaUPC" panose="020B0604020202020204" pitchFamily="34" charset="-34"/>
                    <a:cs typeface="FreesiaUPC" panose="020B0604020202020204" pitchFamily="34" charset="-34"/>
                  </a:rPr>
                  <a:t>ยิ่งตัวเลขมีค่ามาก ยิ่งแปลว่าตัวแปรต้นสามารถอธิบายตัวแปรตามได้ดี</a:t>
                </a:r>
                <a:endParaRPr lang="en-US" sz="2800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endParaRPr lang="en-US" sz="2800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endParaRPr lang="en-US" sz="2800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  <a:p>
                <a:endParaRPr lang="en-US" dirty="0"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7482"/>
                <a:ext cx="10898875" cy="4899545"/>
              </a:xfrm>
              <a:blipFill>
                <a:blip r:embed="rId3"/>
                <a:stretch>
                  <a:fillRect l="-1175" t="-1866" r="-112" b="-4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838200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691685"/>
            <a:ext cx="10392177" cy="8628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0345"/>
            <a:ext cx="10515600" cy="1325563"/>
          </a:xfrm>
        </p:spPr>
        <p:txBody>
          <a:bodyPr>
            <a:normAutofit/>
          </a:bodyPr>
          <a:lstStyle/>
          <a:p>
            <a:r>
              <a:rPr lang="th-TH" sz="5400" dirty="0">
                <a:latin typeface="FreesiaUPC" panose="020B0604020202020204" pitchFamily="34" charset="-34"/>
                <a:cs typeface="FreesiaUPC" panose="020B0604020202020204" pitchFamily="34" charset="-34"/>
              </a:rPr>
              <a:t>ตัวอย่างการประมาณค่าและการวิเคราะห์โดยใช้ </a:t>
            </a:r>
            <a:r>
              <a:rPr lang="en-US" sz="5400" dirty="0">
                <a:latin typeface="FreesiaUPC" panose="020B0604020202020204" pitchFamily="34" charset="-34"/>
                <a:cs typeface="FreesiaUPC" panose="020B0604020202020204" pitchFamily="34" charset="-34"/>
              </a:rPr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395591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1337482"/>
            <a:ext cx="10898875" cy="3892787"/>
          </a:xfrm>
        </p:spPr>
        <p:txBody>
          <a:bodyPr>
            <a:normAutofit/>
          </a:bodyPr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ผลการวิเคราะห์สมการถดถอย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838197" y="1999702"/>
          <a:ext cx="10602801" cy="4442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Worksheet" r:id="rId4" imgW="8343925" imgH="3495741" progId="Excel.Sheet.12">
                  <p:embed/>
                </p:oleObj>
              </mc:Choice>
              <mc:Fallback>
                <p:oleObj name="Worksheet" r:id="rId4" imgW="8343925" imgH="3495741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197" y="1999702"/>
                        <a:ext cx="10602801" cy="4442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838200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79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1337482"/>
            <a:ext cx="10898875" cy="3892787"/>
          </a:xfrm>
        </p:spPr>
        <p:txBody>
          <a:bodyPr>
            <a:normAutofit/>
          </a:bodyPr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ผลการวิเคราะห์สมการถดถอยเมื่อไม่รวมข้อมูลเด็กจบใหม่สาขาคณิตศาสตร์ประกันภัย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838198" y="1999702"/>
          <a:ext cx="10515602" cy="44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Worksheet" r:id="rId4" imgW="8267537" imgH="3495741" progId="Excel.Sheet.12">
                  <p:embed/>
                </p:oleObj>
              </mc:Choice>
              <mc:Fallback>
                <p:oleObj name="Worksheet" r:id="rId4" imgW="8267537" imgH="3495741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198" y="1999702"/>
                        <a:ext cx="10515602" cy="44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838200" y="519416"/>
            <a:ext cx="9748234" cy="5529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838200" y="309717"/>
            <a:ext cx="10515600" cy="9723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Case Study: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ระดับรายได้เด็กจบใหม่กับสัดส่วนของผู้หญิงในแต่ละสาขาวิชา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876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32410" y="2240640"/>
            <a:ext cx="2733801" cy="2721396"/>
          </a:xfrm>
          <a:noFill/>
        </p:spPr>
        <p:txBody>
          <a:bodyPr>
            <a:noAutofit/>
          </a:bodyPr>
          <a:lstStyle/>
          <a:p>
            <a:r>
              <a:rPr lang="th-TH" sz="4800" dirty="0"/>
              <a:t>ทุกคนเข้าเว็บนี้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6600" dirty="0" smtClean="0">
                <a:solidFill>
                  <a:schemeClr val="accent1"/>
                </a:solidFill>
                <a:highlight>
                  <a:srgbClr val="FFFF00"/>
                </a:highlight>
              </a:rPr>
              <a:t>risk02.</a:t>
            </a:r>
            <a: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  <a:t/>
            </a:r>
            <a:b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</a:br>
            <a:r>
              <a:rPr lang="en-US" sz="6600" dirty="0" err="1">
                <a:solidFill>
                  <a:schemeClr val="accent1"/>
                </a:solidFill>
                <a:highlight>
                  <a:srgbClr val="FFFF00"/>
                </a:highlight>
              </a:rPr>
              <a:t>participoll</a:t>
            </a:r>
            <a: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  <a:t>.</a:t>
            </a:r>
            <a:b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</a:br>
            <a:r>
              <a:rPr lang="en-US" sz="6600" dirty="0">
                <a:solidFill>
                  <a:schemeClr val="accent1"/>
                </a:solidFill>
                <a:highlight>
                  <a:srgbClr val="FFFF00"/>
                </a:highlight>
              </a:rPr>
              <a:t>com</a:t>
            </a:r>
            <a:endParaRPr lang="en-US" sz="4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627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การวิเคราะห์สมการถดถอย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คือ กระบวนการทางสถิติที่ใช้การประมาณค่าความสัมพันธ์ระหว่างตัวแปร(สุ่ม)หลาย ๆ ตัว... ถูกหรือผิด??</a:t>
            </a:r>
          </a:p>
          <a:p>
            <a:endParaRPr lang="th-TH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(A)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ถูก</a:t>
            </a: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(B)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ผิด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6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7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9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3739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การวิเคราะห์สมการถดถอยมีกี่ขั้นตอน?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th-TH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(A) 3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</a:t>
            </a: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(B) 4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</a:t>
            </a: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(C) 5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</a:t>
            </a: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(D) 6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13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6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8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  <p:sp>
        <p:nvSpPr>
          <p:cNvPr id="20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1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226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บริษัทรับประกันภัยรถยนต์พบว่าในช่วง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ปีที่ผ่านมา มีผู้มายื่น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เค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ลมประกันรถยนต์ส่วนบุคคล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22%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มีผู้มายื่น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เค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ลมประกันรถยนต์โดยสารเชิงพาณิชย์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37%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และมีผู้มายื่น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เค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ลมประกันทั้งสองแบบ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13%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จงคำนวณหาความน่าจะเป็นที่จะสุ่มได้ผู้ที่ยื่น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เค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ลมประกันอย่างน้อย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ประเภท</a:t>
            </a:r>
            <a:endParaRPr lang="en-US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22% + 37%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22% + 37% + 13%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22% + 37% - 13%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/>
          </a:p>
        </p:txBody>
      </p:sp>
      <p:sp>
        <p:nvSpPr>
          <p:cNvPr id="19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0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1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answerA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3" name="letterA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answerB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5" name="letterB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6" name="answerC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7" name="letterC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ขั้นตอนแรกของการวิเคราะห์สมการถดถอยคือ?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th-TH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(A)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ตั้งคำถามและตั้งสมมติฐาน</a:t>
            </a: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(B)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เลือกแบบจำลองสมการถดถอย</a:t>
            </a: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(C)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เก็บ จัดระเบียบ สรุปข้อมูล และสร้างกราฟของข้อมูลที่ได้ </a:t>
            </a:r>
          </a:p>
          <a:p>
            <a:pPr marL="0" indent="0">
              <a:buNone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(D)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ประมาณค่าสมการถดถอยโดยใช้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Excel</a:t>
            </a:r>
          </a:p>
        </p:txBody>
      </p:sp>
      <p:sp>
        <p:nvSpPr>
          <p:cNvPr id="6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13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6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8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  <p:sp>
        <p:nvSpPr>
          <p:cNvPr id="20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1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492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การวิเคราะห์สมการถดถอยใน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Excel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เราต้องใช้เครื่องมือใด?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th-TH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742950" indent="-742950">
              <a:buAutoNum type="alphaUcParenBoth"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Data Analysis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742950" indent="-742950">
              <a:buAutoNum type="alphaUcParenBoth"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Graph Plot</a:t>
            </a:r>
          </a:p>
          <a:p>
            <a:pPr marL="742950" indent="-742950">
              <a:buAutoNum type="alphaUcParenBoth"/>
            </a:pP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Data Formatting</a:t>
            </a:r>
          </a:p>
          <a:p>
            <a:pPr marL="742950" indent="-742950">
              <a:buAutoNum type="alphaUcParenBoth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ถูกทุกข้อ</a:t>
            </a:r>
          </a:p>
        </p:txBody>
      </p:sp>
      <p:sp>
        <p:nvSpPr>
          <p:cNvPr id="6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13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6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8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  <p:sp>
        <p:nvSpPr>
          <p:cNvPr id="20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1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761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ค่า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p-value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ต่ำกว่า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0.1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หมายความว่า?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th-TH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742950" indent="-742950">
              <a:buAutoNum type="alphaUcParenBoth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ค่าสัมประสิทธิ์</a:t>
            </a:r>
            <a:r>
              <a:rPr lang="th-TH" sz="36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ไม่มี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นัยสำคัญทางสถิติ</a:t>
            </a:r>
          </a:p>
          <a:p>
            <a:pPr marL="742950" indent="-742950">
              <a:buFont typeface="Arial" panose="020B0604020202020204" pitchFamily="34" charset="0"/>
              <a:buAutoNum type="alphaUcParenBoth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ค่าสัมประสิทธิ์</a:t>
            </a:r>
            <a:r>
              <a:rPr lang="th-TH" sz="36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นัยสำคัญทางสถิติ</a:t>
            </a:r>
          </a:p>
        </p:txBody>
      </p:sp>
      <p:sp>
        <p:nvSpPr>
          <p:cNvPr id="4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7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0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6047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5193" y="1793613"/>
            <a:ext cx="1108159" cy="4446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54569" y="1793612"/>
            <a:ext cx="1358624" cy="4446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99639" y="2394025"/>
            <a:ext cx="3296608" cy="4463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7927" y="2950800"/>
            <a:ext cx="824248" cy="5908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10140" y="4268627"/>
            <a:ext cx="1539122" cy="480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10140" y="3666491"/>
            <a:ext cx="1539122" cy="451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12580" y="4268627"/>
            <a:ext cx="1051871" cy="480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58156"/>
            <a:ext cx="1020284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ตั้ง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คำถาม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และตั้ง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สมมติฐาน</a:t>
            </a:r>
            <a:endParaRPr lang="en-US" sz="36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เลือก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แบบจำลองสมการถดถอย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ที่คิดว่าจะช่วยตอบคำถามในข้อ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1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ได้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เก็บ จัดระเบียบ สรุปข้อมูล และสร้างกราฟของ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ข้อมูล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ที่ได้ 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ป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ระมาณค่า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สมการถดถอยโดยใช้แบบจำลองในข้อ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2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และข้อมูลในข้อ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ป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ระเมินผล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ที่ได้จากการประมาณค่าในข้อ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4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และ</a:t>
            </a:r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สรุปผล</a:t>
            </a:r>
            <a:endParaRPr lang="en-US" sz="36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ทำซ้ำข้อ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1-5 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(หรือแค่บางข้อ) ถ้าจำเป็น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6247" y="657367"/>
            <a:ext cx="1841680" cy="69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593"/>
            <a:ext cx="10515600" cy="1325563"/>
          </a:xfrm>
        </p:spPr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วิเคราะห์สมการถดถอย... ใน </a:t>
            </a:r>
            <a:r>
              <a:rPr lang="en-US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 </a:t>
            </a:r>
            <a:r>
              <a:rPr lang="th-TH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ขั้นตอน </a:t>
            </a:r>
            <a:endParaRPr lang="en-US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91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เรียนเรื่องนี้เสร็จ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แล้ว... กลับไปดูคลิปต่อให้จบ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ทุกคน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***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ต้อง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***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ดูให้จบ (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5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นาทีเท่านั้น)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</a:p>
          <a:p>
            <a:pPr lvl="1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  <a:hlinkClick r:id="rId2"/>
              </a:rPr>
              <a:t>https://www.youtube.com/watch?v=MkNubKibM0A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พื้นฐานการวิเคราะห์สมการถดถอย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ภาษาอังกฤษ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13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นาที ภาษาไทย 20 นาที)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</a:p>
          <a:p>
            <a:pPr lvl="1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  <a:hlinkClick r:id="rId3"/>
              </a:rPr>
              <a:t>https://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  <a:hlinkClick r:id="rId3"/>
              </a:rPr>
              <a:t>www.youtube.com/watch?v=owI7zxCqNY0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(อังกฤษ)</a:t>
            </a:r>
            <a:endParaRPr lang="en-US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lvl="1"/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  <a:hlinkClick r:id="rId4"/>
              </a:rPr>
              <a:t>https://www.youtube.com/watch?v=qE_6D4gScs8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(ไทย)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สำหรับใครที่อยากศึกษาเนื้อหาส่วนนี้เพิ่มเติม 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lvl="1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Penn State’s </a:t>
            </a:r>
            <a:r>
              <a:rPr lang="en-US" b="1" i="1" dirty="0">
                <a:latin typeface="FreesiaUPC" panose="020B0604020202020204" pitchFamily="34" charset="-34"/>
                <a:cs typeface="FreesiaUPC" panose="020B0604020202020204" pitchFamily="34" charset="-34"/>
              </a:rPr>
              <a:t>Simple Linear Regression Lesson 1</a:t>
            </a:r>
          </a:p>
          <a:p>
            <a:pPr lvl="2"/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  <a:hlinkClick r:id="rId5"/>
              </a:rPr>
              <a:t>https://onlinecourses.science.psu.edu/stat501/node/250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838200" y="1690688"/>
            <a:ext cx="10120952" cy="245100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37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08" y="5747616"/>
            <a:ext cx="10716490" cy="8402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chemeClr val="accent1"/>
                </a:solidFill>
              </a:rPr>
              <a:t>MIND MAP </a:t>
            </a:r>
            <a:r>
              <a:rPr lang="th-TH" sz="7200" dirty="0" smtClean="0">
                <a:solidFill>
                  <a:schemeClr val="accent1"/>
                </a:solidFill>
              </a:rPr>
              <a:t>เรื่อง </a:t>
            </a:r>
            <a:r>
              <a:rPr lang="en-US" sz="7200" dirty="0" smtClean="0">
                <a:solidFill>
                  <a:schemeClr val="accent1"/>
                </a:solidFill>
              </a:rPr>
              <a:t>RISK LITERACY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508" y="5020252"/>
            <a:ext cx="10716491" cy="5195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 / SUBSET / UNION / INTERSECTION / COMPLEMENT / VENN DIAGRAM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3507" y="4180030"/>
            <a:ext cx="10716491" cy="519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PROBABILITY / SAMPLE SPACE / EVENT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3506" y="3341251"/>
            <a:ext cx="7516093" cy="51954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RANDOM VARIABLE (1 VARIABLE)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37417" y="3339808"/>
            <a:ext cx="2992581" cy="5195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RANDOM VARIABLES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3506" y="2526135"/>
            <a:ext cx="3879276" cy="519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52106" y="2526135"/>
            <a:ext cx="3477493" cy="519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MOMENTS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3506" y="401506"/>
            <a:ext cx="3879276" cy="18132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PROBABILITY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CUMULATIVE PROBABILITY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COMMON DISTRIBUTIONS E.G. NORMAL, UNIFORM, BINOMIAL, POISSON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52106" y="401506"/>
            <a:ext cx="3477493" cy="18132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MOMENTS E.G. EXPECTED VALUE, VARIANCE, STANDARD DEVIATION, SKEWNESS, KURTOSIS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 STATISTICS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37417" y="401506"/>
            <a:ext cx="2992581" cy="26441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REGRESSION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1"/>
          <a:stretch/>
        </p:blipFill>
        <p:spPr>
          <a:xfrm>
            <a:off x="6554547" y="-91582"/>
            <a:ext cx="6159967" cy="6949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92" y="563109"/>
            <a:ext cx="6207578" cy="2852737"/>
          </a:xfrm>
        </p:spPr>
        <p:txBody>
          <a:bodyPr/>
          <a:lstStyle/>
          <a:p>
            <a:pPr algn="r"/>
            <a:r>
              <a:rPr lang="th-TH" dirty="0" smtClean="0"/>
              <a:t>อย่าลืม... การบ้านสัปดาห์นี้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4192" y="3442834"/>
            <a:ext cx="6207578" cy="1500187"/>
          </a:xfrm>
        </p:spPr>
        <p:txBody>
          <a:bodyPr>
            <a:normAutofit/>
          </a:bodyPr>
          <a:lstStyle/>
          <a:p>
            <a:pPr algn="r"/>
            <a:r>
              <a:rPr lang="en-US" sz="66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risk</a:t>
            </a:r>
            <a:r>
              <a:rPr lang="en-US" sz="6600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x</a:t>
            </a:r>
            <a:r>
              <a:rPr lang="en-US" sz="66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.teachable.com</a:t>
            </a:r>
            <a:endParaRPr lang="en-US" sz="6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21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คุยกันสัปดาห์หน้า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61489084"/>
              </p:ext>
            </p:extLst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2924523" y="5565453"/>
            <a:ext cx="2213810" cy="117107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259" y="5166867"/>
            <a:ext cx="26805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3200" dirty="0" smtClean="0"/>
              <a:t>คราวหน้า</a:t>
            </a:r>
          </a:p>
          <a:p>
            <a:pPr algn="r"/>
            <a:r>
              <a:rPr lang="th-TH" sz="3200" dirty="0" smtClean="0"/>
              <a:t>เจอกัน</a:t>
            </a:r>
            <a:r>
              <a:rPr lang="th-TH" sz="3200" i="1" dirty="0" smtClean="0">
                <a:solidFill>
                  <a:srgbClr val="FF0000"/>
                </a:solidFill>
              </a:rPr>
              <a:t>ห้องคอมชั้น 5</a:t>
            </a:r>
          </a:p>
          <a:p>
            <a:pPr algn="r"/>
            <a:r>
              <a:rPr lang="th-TH" sz="3200" i="1" dirty="0" smtClean="0">
                <a:solidFill>
                  <a:srgbClr val="FF0000"/>
                </a:solidFill>
              </a:rPr>
              <a:t>ตึก 50 ปี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6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ในการสัมภาษณ์นิสิตเข้าใหม่ในปีการศึกษา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2560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นิสิตหญิงมีอยู่ร้อยละ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50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(นิสิตชายร้อยละ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50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)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จากข้อมูลพบว่านิสิตหญิงที่มาจากต่างจังหวัดมีอยู่ร้อยละ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50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ของนิสิตที่เข้าสอบสัมภาษณ์ทั้งหมด จงหาความน่าจะเป็นที่นิสิตหญิงที่เปิดประตูเข้ามาในห้องสัมภาษณ์จะมาจากต่างจังหวัด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25%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50%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75%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100%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9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0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1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3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5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6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7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8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5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จากการวิเคราะห์ข้อมูลย้อนหลัง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100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ปีพบว่า หญิงไทยอายุ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60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ปีขึ้นไปมีโอกาสเป็นมะเร็งอยู่ร้อยละ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(หญิงไทยอายุ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60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ปีขึ้นไป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100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คนจะเป็นมะเร็ง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ซะ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คน) ชายไทยอายุ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60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ปีขึ้นไปมีโอกาสเป็นมะเร็งร้อยละ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15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จงหาความน่าจะเป็น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ที่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ก. อายุ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61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 </a:t>
            </a:r>
            <a:r>
              <a:rPr lang="th-TH" b="1" i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นาง ข. อายุ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63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ปีจะเป็น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มะเร็ง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(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สมมติให้ความน่าจะเป็นที่ นาย ก. และนาง ข. จะเป็นมะเร็งเป็นอิสระต่อกัน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10% + 15%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10% x 15%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100% - (10% + 15%)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100% - (10% x 15%)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9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0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1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3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5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6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7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8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7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 </a:t>
            </a:r>
            <a:r>
              <a:rPr lang="en-US" dirty="0"/>
              <a:t>5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อาจารย์ยาสซื้อหุ้น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PPT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มา 1000 หุ้น ราคาหุ้นละ 400 บาท (ต้นทุนในการซื้อหุ้นเท่ากับ 400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,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000 บาท)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ความน่าจะเป็นที่หุ้น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PPT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จะขึ้นเป็น 500 บาทต่อหุ้นในปีหน้าอยู่ที่ 50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%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และความน่าจะเป็นที่หุ้น 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PTT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จะลงไปเหลือแค่ 350 บาทต่อหุ้นในปีหน้าอยู่ที่ 50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% 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จงหา</a:t>
            </a:r>
            <a:r>
              <a:rPr lang="th-TH" b="1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ค่าคาดหมายของกำไร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ที่อาจารย์ยาสจะได้จากการลงทุนครั้งนี้ </a:t>
            </a:r>
          </a:p>
          <a:p>
            <a:pPr marL="514350" indent="-514350">
              <a:buFont typeface="+mj-lt"/>
              <a:buAutoNum type="alphaUcPeriod"/>
            </a:pP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 บาท</a:t>
            </a:r>
          </a:p>
          <a:p>
            <a:pPr marL="514350" indent="-514350">
              <a:buFont typeface="+mj-lt"/>
              <a:buAutoNum type="alphaUcPeriod"/>
            </a:pP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25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,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000 บาท</a:t>
            </a:r>
          </a:p>
          <a:p>
            <a:pPr marL="514350" indent="-514350">
              <a:buFont typeface="+mj-lt"/>
              <a:buAutoNum type="alphaUcPeriod"/>
            </a:pP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50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,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000 บาท</a:t>
            </a:r>
          </a:p>
          <a:p>
            <a:pPr marL="514350" indent="-514350">
              <a:buFont typeface="+mj-lt"/>
              <a:buAutoNum type="alphaUcPeriod"/>
            </a:pP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75</a:t>
            </a:r>
            <a:r>
              <a:rPr lang="en-US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,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000 บาท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9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  <a:endParaRPr lang="en-US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0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1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3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5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6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7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8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 smtClean="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  <a:endParaRPr lang="en-US" sz="12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w to Throw a &lt;strong&gt;Cocktail Party&lt;/strong&gt;, Potluck or Buffe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r="25040" b="-1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17" name="Straight Arrow Connector 16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320" y="2631125"/>
            <a:ext cx="4983480" cy="2397443"/>
          </a:xfrm>
        </p:spPr>
        <p:txBody>
          <a:bodyPr anchor="t">
            <a:normAutofit/>
          </a:bodyPr>
          <a:lstStyle/>
          <a:p>
            <a:pPr algn="l"/>
            <a:r>
              <a:rPr lang="th-TH" sz="5600"/>
              <a:t>ความน่าจะเป็นและสถิติ</a:t>
            </a:r>
            <a:br>
              <a:rPr lang="th-TH" sz="5600"/>
            </a:br>
            <a:r>
              <a:rPr lang="en-US" sz="5600"/>
              <a:t>Chill Version</a:t>
            </a:r>
            <a:r>
              <a:rPr lang="th-TH" sz="5600"/>
              <a:t> </a:t>
            </a:r>
            <a:r>
              <a:rPr lang="en-US" sz="5600"/>
              <a:t>Volume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" y="487681"/>
            <a:ext cx="4983480" cy="1499975"/>
          </a:xfrm>
        </p:spPr>
        <p:txBody>
          <a:bodyPr anchor="b">
            <a:normAutofit/>
          </a:bodyPr>
          <a:lstStyle/>
          <a:p>
            <a:pPr algn="l"/>
            <a:r>
              <a:rPr lang="th-TH" sz="3600" dirty="0"/>
              <a:t>อิสริยะ สัตกุลพิบูลย์</a:t>
            </a:r>
          </a:p>
          <a:p>
            <a:pPr algn="l"/>
            <a:r>
              <a:rPr lang="th-TH" sz="3600" dirty="0"/>
              <a:t>(อาจารย์ยาส)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8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reesia">
      <a:majorFont>
        <a:latin typeface="FreesiaUPC"/>
        <a:ea typeface=""/>
        <a:cs typeface="FreesiaUPC"/>
      </a:majorFont>
      <a:minorFont>
        <a:latin typeface="Calibri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3119</Words>
  <Application>Microsoft Office PowerPoint</Application>
  <PresentationFormat>Widescreen</PresentationFormat>
  <Paragraphs>456</Paragraphs>
  <Slides>57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Calibri</vt:lpstr>
      <vt:lpstr>Cambria Math</vt:lpstr>
      <vt:lpstr>Century Gothic</vt:lpstr>
      <vt:lpstr>FreesiaUPC</vt:lpstr>
      <vt:lpstr>Segoe UI</vt:lpstr>
      <vt:lpstr>Office Theme</vt:lpstr>
      <vt:lpstr>Worksheet</vt:lpstr>
      <vt:lpstr>PowerPoint Presentation</vt:lpstr>
      <vt:lpstr>เปิด lecture note ของตัวเองแล้วลองทบทวนคำศัพท์ต่อไปนี้... </vt:lpstr>
      <vt:lpstr>ทุกคนเข้าเว็บนี้ risk02. participoll. com</vt:lpstr>
      <vt:lpstr>ข้อ 1</vt:lpstr>
      <vt:lpstr>ข้อ 2</vt:lpstr>
      <vt:lpstr>ข้อ 3</vt:lpstr>
      <vt:lpstr>ข้อ 4</vt:lpstr>
      <vt:lpstr>ข้อ 5</vt:lpstr>
      <vt:lpstr>ความน่าจะเป็นและสถิติ Chill Version Volume 2</vt:lpstr>
      <vt:lpstr>คุยกันวันนี้</vt:lpstr>
      <vt:lpstr>MIND MAP เรื่อง RISK LITERACY</vt:lpstr>
      <vt:lpstr>มาต่อกับค่าสถิติของประชากรตัวที่เหลือ</vt:lpstr>
      <vt:lpstr>มาช่วยกันทำข้อนี้กัน...</vt:lpstr>
      <vt:lpstr>มาช่วยกันทำข้อนี้กัน...</vt:lpstr>
      <vt:lpstr>ค่าสถิติของประชากร และ ค่าสถิติของกลุ่มตัวอย่าง… แค่แทนสูตรก็จบ</vt:lpstr>
      <vt:lpstr>“สูตร” ฟังก์ชั่นความน่าจะเป็น จริง ๆ แล้วมีอีกเยอะมาก... เช่น Gamma, Beta, Exponential, Pareto, Weibull, Bernoulli, Negative Binomial, T, F, Chi-Square </vt:lpstr>
      <vt:lpstr>มาช่วยกันทำข้อนี้กัน...</vt:lpstr>
      <vt:lpstr>ขอสองคำก่อนเบรค!</vt:lpstr>
      <vt:lpstr>มารู้จัก Law of Large Number (LLN)</vt:lpstr>
      <vt:lpstr>มารู้จัก Central Limit Theorem (CLT)</vt:lpstr>
      <vt:lpstr>มาช่วยกันทำข้อนี้กัน...</vt:lpstr>
      <vt:lpstr>MIND MAP เรื่อง RISK LITERACY</vt:lpstr>
      <vt:lpstr>เรียน (เลข) ยังไงให้ Get เร็ว?</vt:lpstr>
      <vt:lpstr>สิ่งที่นิสิตทำ...</vt:lpstr>
      <vt:lpstr>สิ่งที่นิสิตควรจะทำ... </vt:lpstr>
      <vt:lpstr>PowerPoint Presentation</vt:lpstr>
      <vt:lpstr>การวิเคราะห์สมการถดถอยเบื้องต้น</vt:lpstr>
      <vt:lpstr>เรียนเรื่องนี้เสร็จแล้ว... กลับไปดูคลิปต่อให้จบ!!!</vt:lpstr>
      <vt:lpstr>มาดูกันว่า... ทำไมผู้หญิงถึงได้เงินเดือนน้อยกว่าผู้ชายโดยเฉลี่ย? </vt:lpstr>
      <vt:lpstr>PowerPoint Presentation</vt:lpstr>
      <vt:lpstr>นิสิตคิดว่าความสัมพันธ์ระหว่างระดับรายได้ของเด็กจบใหม่และสัดส่วนของผู้หญิงเป็นอย่างไร?</vt:lpstr>
      <vt:lpstr>สมการถดถอย = กระบวนการทางสถิติที่ใช้การประมาณค่า     ความสัมพันธ์ระหว่างตัวแปร(สุ่ม)หลาย ๆ ตัว   </vt:lpstr>
      <vt:lpstr>สมการถดถอย... สำคัญยังไง?</vt:lpstr>
      <vt:lpstr>วิเคราะห์สมการถดถอย... ใน 5 ขั้นตอน </vt:lpstr>
      <vt:lpstr>Case Study: ระดับรายได้ของเด็กจบใหม่กับสัดส่วนของผู้หญิงในแต่ละสาขาวิชา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ตัวอย่างการประมาณค่าและการวิเคราะห์โดยใช้ Excel</vt:lpstr>
      <vt:lpstr>Case Study: ระดับรายได้เด็กจบใหม่กับสัดส่วนของผู้หญิงในแต่ละสาขาวิชา</vt:lpstr>
      <vt:lpstr>Case Study: ระดับรายได้เด็กจบใหม่กับสัดส่วนของผู้หญิงในแต่ละสาขาวิชา</vt:lpstr>
      <vt:lpstr>ทุกคนเข้าเว็บนี้ risk02. participoll. com</vt:lpstr>
      <vt:lpstr>ข้อ 1</vt:lpstr>
      <vt:lpstr>ข้อ 2</vt:lpstr>
      <vt:lpstr>ข้อ 3</vt:lpstr>
      <vt:lpstr>ข้อ 4</vt:lpstr>
      <vt:lpstr>ข้อ 5</vt:lpstr>
      <vt:lpstr>วิเคราะห์สมการถดถอย... ใน 5 ขั้นตอน </vt:lpstr>
      <vt:lpstr>เรียนเรื่องนี้เสร็จแล้ว... กลับไปดูคลิปต่อให้จบ!!!</vt:lpstr>
      <vt:lpstr>MIND MAP เรื่อง RISK LITERACY</vt:lpstr>
      <vt:lpstr>อย่าลืม... การบ้านสัปดาห์นี้</vt:lpstr>
      <vt:lpstr>คุยกันสัปดาห์หน้า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3-hour Prob</dc:title>
  <dc:creator>Windows User</dc:creator>
  <cp:lastModifiedBy>Windows User</cp:lastModifiedBy>
  <cp:revision>112</cp:revision>
  <dcterms:created xsi:type="dcterms:W3CDTF">2017-08-16T09:53:05Z</dcterms:created>
  <dcterms:modified xsi:type="dcterms:W3CDTF">2017-08-29T10:17:13Z</dcterms:modified>
</cp:coreProperties>
</file>