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4"/>
  </p:sldMasterIdLst>
  <p:notesMasterIdLst>
    <p:notesMasterId r:id="rId103"/>
  </p:notesMasterIdLst>
  <p:sldIdLst>
    <p:sldId id="257" r:id="rId5"/>
    <p:sldId id="278" r:id="rId6"/>
    <p:sldId id="283" r:id="rId7"/>
    <p:sldId id="258" r:id="rId8"/>
    <p:sldId id="298" r:id="rId9"/>
    <p:sldId id="259" r:id="rId10"/>
    <p:sldId id="260" r:id="rId11"/>
    <p:sldId id="261" r:id="rId12"/>
    <p:sldId id="262" r:id="rId13"/>
    <p:sldId id="263" r:id="rId14"/>
    <p:sldId id="296" r:id="rId15"/>
    <p:sldId id="281" r:id="rId16"/>
    <p:sldId id="270" r:id="rId17"/>
    <p:sldId id="271" r:id="rId18"/>
    <p:sldId id="272" r:id="rId19"/>
    <p:sldId id="323" r:id="rId20"/>
    <p:sldId id="324" r:id="rId21"/>
    <p:sldId id="319" r:id="rId22"/>
    <p:sldId id="308" r:id="rId23"/>
    <p:sldId id="282" r:id="rId24"/>
    <p:sldId id="285" r:id="rId25"/>
    <p:sldId id="264" r:id="rId26"/>
    <p:sldId id="318" r:id="rId27"/>
    <p:sldId id="269" r:id="rId28"/>
    <p:sldId id="309" r:id="rId29"/>
    <p:sldId id="310" r:id="rId30"/>
    <p:sldId id="311" r:id="rId31"/>
    <p:sldId id="302" r:id="rId32"/>
    <p:sldId id="303" r:id="rId33"/>
    <p:sldId id="304" r:id="rId34"/>
    <p:sldId id="284" r:id="rId35"/>
    <p:sldId id="317" r:id="rId36"/>
    <p:sldId id="350" r:id="rId37"/>
    <p:sldId id="305" r:id="rId38"/>
    <p:sldId id="306" r:id="rId39"/>
    <p:sldId id="307" r:id="rId40"/>
    <p:sldId id="279" r:id="rId41"/>
    <p:sldId id="286" r:id="rId42"/>
    <p:sldId id="288" r:id="rId43"/>
    <p:sldId id="267" r:id="rId44"/>
    <p:sldId id="268" r:id="rId45"/>
    <p:sldId id="320" r:id="rId46"/>
    <p:sldId id="321" r:id="rId47"/>
    <p:sldId id="322" r:id="rId48"/>
    <p:sldId id="289" r:id="rId49"/>
    <p:sldId id="325" r:id="rId50"/>
    <p:sldId id="265" r:id="rId51"/>
    <p:sldId id="266" r:id="rId52"/>
    <p:sldId id="290" r:id="rId53"/>
    <p:sldId id="362" r:id="rId54"/>
    <p:sldId id="363" r:id="rId55"/>
    <p:sldId id="364" r:id="rId56"/>
    <p:sldId id="365" r:id="rId57"/>
    <p:sldId id="291" r:id="rId58"/>
    <p:sldId id="326" r:id="rId59"/>
    <p:sldId id="327" r:id="rId60"/>
    <p:sldId id="328" r:id="rId61"/>
    <p:sldId id="329" r:id="rId62"/>
    <p:sldId id="330" r:id="rId63"/>
    <p:sldId id="338" r:id="rId64"/>
    <p:sldId id="339" r:id="rId65"/>
    <p:sldId id="340" r:id="rId66"/>
    <p:sldId id="331" r:id="rId67"/>
    <p:sldId id="332" r:id="rId68"/>
    <p:sldId id="333" r:id="rId69"/>
    <p:sldId id="334" r:id="rId70"/>
    <p:sldId id="336" r:id="rId71"/>
    <p:sldId id="337" r:id="rId72"/>
    <p:sldId id="335" r:id="rId73"/>
    <p:sldId id="347" r:id="rId74"/>
    <p:sldId id="348" r:id="rId75"/>
    <p:sldId id="349" r:id="rId76"/>
    <p:sldId id="341" r:id="rId77"/>
    <p:sldId id="342" r:id="rId78"/>
    <p:sldId id="343" r:id="rId79"/>
    <p:sldId id="344" r:id="rId80"/>
    <p:sldId id="345" r:id="rId81"/>
    <p:sldId id="346" r:id="rId82"/>
    <p:sldId id="287" r:id="rId83"/>
    <p:sldId id="292" r:id="rId84"/>
    <p:sldId id="351" r:id="rId85"/>
    <p:sldId id="293" r:id="rId86"/>
    <p:sldId id="294" r:id="rId87"/>
    <p:sldId id="295" r:id="rId88"/>
    <p:sldId id="352" r:id="rId89"/>
    <p:sldId id="353" r:id="rId90"/>
    <p:sldId id="354" r:id="rId91"/>
    <p:sldId id="355" r:id="rId92"/>
    <p:sldId id="356" r:id="rId93"/>
    <p:sldId id="357" r:id="rId94"/>
    <p:sldId id="358" r:id="rId95"/>
    <p:sldId id="359" r:id="rId96"/>
    <p:sldId id="275" r:id="rId97"/>
    <p:sldId id="276" r:id="rId98"/>
    <p:sldId id="277" r:id="rId99"/>
    <p:sldId id="360" r:id="rId100"/>
    <p:sldId id="361" r:id="rId101"/>
    <p:sldId id="299" r:id="rId10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9900"/>
    <a:srgbClr val="F6D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ABC85-2EAF-4F8A-B4C7-CA95070956AA}" v="59" dt="2021-08-01T17:02:10.950"/>
    <p1510:client id="{25A73028-53A7-2BD0-8F65-54F764F5B681}" v="619" dt="2021-08-01T19:29:48.463"/>
    <p1510:client id="{5747C676-55D2-3682-B550-0946B5C5CD3D}" v="9" dt="2021-07-31T23:11:52.956"/>
    <p1510:client id="{8BE1FD74-C8CE-7A40-900D-FFBBF18AE5D1}" v="673" dt="2021-08-01T20:08:49.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94660"/>
  </p:normalViewPr>
  <p:slideViewPr>
    <p:cSldViewPr snapToGrid="0">
      <p:cViewPr varScale="1">
        <p:scale>
          <a:sx n="56" d="100"/>
          <a:sy n="56" d="100"/>
        </p:scale>
        <p:origin x="56"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ableStyles" Target="tableStyle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notesMaster" Target="notesMasters/notesMaster1.xml"/><Relationship Id="rId108"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4ac809b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8d4ac809b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8970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4827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6787bb739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86787bb739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8dd2aa963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g8dd2aa963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c32c88d0b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8c32c88d0b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7610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6787bbb27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6787bbb27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926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c32c88d0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8c32c88d0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4147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8d14ea458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8d14ea458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321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591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1449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c32c88d0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8c32c88d0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9189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c32c88d0b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8c32c88d0b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6445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0ab914ae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0ab914ae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0890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e66511789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g8e66511789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5715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f2a12f2c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8f2a12f2c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f2a12f2c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8f2a12f2c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Since you already know the requirements (e.g. family conflict for RTC and PHP, suicide risk/ideation for high risk), then it is recommended you obtain a goal in the patient’s words during the intake process. </a:t>
            </a:r>
          </a:p>
          <a:p>
            <a:r>
              <a:rPr lang="en-US" dirty="0"/>
              <a:t>It is important understand that the Problem List can be broader, as it identifies what the patient reports. A good example is Chronic Pain. This may be a problem that is included on the Problem List but has a status of Referred (to MD).</a:t>
            </a:r>
            <a:endParaRPr lang="en-US" dirty="0">
              <a:cs typeface="Calibri"/>
            </a:endParaRPr>
          </a:p>
        </p:txBody>
      </p:sp>
      <p:sp>
        <p:nvSpPr>
          <p:cNvPr id="4" name="Slide Number Placeholder 3"/>
          <p:cNvSpPr>
            <a:spLocks noGrp="1"/>
          </p:cNvSpPr>
          <p:nvPr>
            <p:ph type="sldNum" sz="quarter" idx="5"/>
          </p:nvPr>
        </p:nvSpPr>
        <p:spPr/>
        <p:txBody>
          <a:bodyPr/>
          <a:lstStyle/>
          <a:p>
            <a:fld id="{E228AC9A-2D05-469C-BD13-6494CFEE4F45}" type="slidenum">
              <a:rPr lang="en-US" smtClean="0"/>
              <a:t>27</a:t>
            </a:fld>
            <a:endParaRPr lang="en-US"/>
          </a:p>
        </p:txBody>
      </p:sp>
    </p:spTree>
    <p:extLst>
      <p:ext uri="{BB962C8B-B14F-4D97-AF65-F5344CB8AC3E}">
        <p14:creationId xmlns:p14="http://schemas.microsoft.com/office/powerpoint/2010/main" val="3151540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f2a12f2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f2a12f2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f2a12f2c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8f2a12f2c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5702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9211ab564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9211ab564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7580aff6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7580aff6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d510e2633_0_3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8d510e2633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9211ab564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9211ab564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d510e2633_0_3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8d510e2633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9211ab564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9211ab564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1299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6955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c32c88d0b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8c32c88d0b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32c88d0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8c32c88d0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6787bbb27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6787bbb27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c32c88d0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8c32c88d0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1015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8d14ea458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8d14ea458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51885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38309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6787bb739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6787bb739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dd2aa963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g8dd2aa963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80370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165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32c88d0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8c32c88d0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87628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6787bb739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6787bb739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dd2aa963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g8dd2aa963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6656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c32c88d0b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8c32c88d0b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f2a12f2c8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f2a12f2c8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f2a12f2c8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f2a12f2c8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f2a12f2c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f2a12f2c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86787bbb27_0_3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86787bbb27_0_3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f2a12f2c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8f2a12f2c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62620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f2a12f2c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8f2a12f2c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089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c32c88d0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8c32c88d0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Since you already know the requirements (e.g. family conflict for RTC and PHP, suicide risk/ideation for high risk), then it is recommended you obtain a goal in the patient’s words during the intake process. </a:t>
            </a:r>
          </a:p>
          <a:p>
            <a:r>
              <a:rPr lang="en-US" dirty="0"/>
              <a:t>It is important understand that the Problem List can be broader, as it identifies what the patient reports. A good example is Chronic Pain. This may be a problem that is included on the Problem List but has a status of Referred (to MD).</a:t>
            </a:r>
            <a:endParaRPr lang="en-US" dirty="0">
              <a:cs typeface="Calibri"/>
            </a:endParaRPr>
          </a:p>
        </p:txBody>
      </p:sp>
      <p:sp>
        <p:nvSpPr>
          <p:cNvPr id="4" name="Slide Number Placeholder 3"/>
          <p:cNvSpPr>
            <a:spLocks noGrp="1"/>
          </p:cNvSpPr>
          <p:nvPr>
            <p:ph type="sldNum" sz="quarter" idx="5"/>
          </p:nvPr>
        </p:nvSpPr>
        <p:spPr/>
        <p:txBody>
          <a:bodyPr/>
          <a:lstStyle/>
          <a:p>
            <a:fld id="{E228AC9A-2D05-469C-BD13-6494CFEE4F45}" type="slidenum">
              <a:rPr lang="en-US" smtClean="0"/>
              <a:t>62</a:t>
            </a:fld>
            <a:endParaRPr lang="en-US"/>
          </a:p>
        </p:txBody>
      </p:sp>
    </p:spTree>
    <p:extLst>
      <p:ext uri="{BB962C8B-B14F-4D97-AF65-F5344CB8AC3E}">
        <p14:creationId xmlns:p14="http://schemas.microsoft.com/office/powerpoint/2010/main" val="12962576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8c32c88d0b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g8c32c88d0b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9211ab56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9211ab56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d510e2633_0_3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8d510e2633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9211ab564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9211ab564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d510e2633_0_3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8d510e2633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88516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9211ab564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9211ab564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56454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79496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f2a12f2c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8f2a12f2c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47674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f2a12f2c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8f2a12f2c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744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c32c88d0b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8c32c88d0b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Since you already know the requirements (e.g. family conflict for RTC and PHP, suicide risk/ideation for high risk), then it is recommended you obtain a goal in the patient’s words during the intake process. </a:t>
            </a:r>
          </a:p>
          <a:p>
            <a:r>
              <a:rPr lang="en-US" dirty="0"/>
              <a:t>It is important understand that the Problem List can be broader, as it identifies what the patient reports. A good example is Chronic Pain. This may be a problem that is included on the Problem List but has a status of Referred (to MD).</a:t>
            </a:r>
            <a:endParaRPr lang="en-US" dirty="0">
              <a:cs typeface="Calibri"/>
            </a:endParaRPr>
          </a:p>
        </p:txBody>
      </p:sp>
      <p:sp>
        <p:nvSpPr>
          <p:cNvPr id="4" name="Slide Number Placeholder 3"/>
          <p:cNvSpPr>
            <a:spLocks noGrp="1"/>
          </p:cNvSpPr>
          <p:nvPr>
            <p:ph type="sldNum" sz="quarter" idx="5"/>
          </p:nvPr>
        </p:nvSpPr>
        <p:spPr/>
        <p:txBody>
          <a:bodyPr/>
          <a:lstStyle/>
          <a:p>
            <a:fld id="{E228AC9A-2D05-469C-BD13-6494CFEE4F45}" type="slidenum">
              <a:rPr lang="en-US" smtClean="0"/>
              <a:t>72</a:t>
            </a:fld>
            <a:endParaRPr lang="en-US"/>
          </a:p>
        </p:txBody>
      </p:sp>
    </p:spTree>
    <p:extLst>
      <p:ext uri="{BB962C8B-B14F-4D97-AF65-F5344CB8AC3E}">
        <p14:creationId xmlns:p14="http://schemas.microsoft.com/office/powerpoint/2010/main" val="8205048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f2a12f2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f2a12f2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c32c88d0b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g8c32c88d0b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211ab56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9211ab56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8d510e2633_0_3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8d510e2633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9211ab564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9211ab564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510e2633_0_3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8d510e2633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22773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88143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1140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c32c88d0b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8c32c88d0b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1790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89649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907e0c4129_0_5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g907e0c4129_0_5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f2a12f2c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8f2a12f2c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97500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f2a12f2c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8f2a12f2c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68080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Since you already know the requirements (e.g. family conflict for RTC and PHP, suicide risk/ideation for high risk), then it is recommended you obtain a goal in the patient’s words during the intake process. </a:t>
            </a:r>
          </a:p>
          <a:p>
            <a:r>
              <a:rPr lang="en-US" dirty="0"/>
              <a:t>It is important understand that the Problem List can be broader, as it identifies what the patient reports. A good example is Chronic Pain. This may be a problem that is included on the Problem List but has a status of Referred (to MD).</a:t>
            </a:r>
            <a:endParaRPr lang="en-US" dirty="0">
              <a:cs typeface="Calibri"/>
            </a:endParaRPr>
          </a:p>
        </p:txBody>
      </p:sp>
      <p:sp>
        <p:nvSpPr>
          <p:cNvPr id="4" name="Slide Number Placeholder 3"/>
          <p:cNvSpPr>
            <a:spLocks noGrp="1"/>
          </p:cNvSpPr>
          <p:nvPr>
            <p:ph type="sldNum" sz="quarter" idx="5"/>
          </p:nvPr>
        </p:nvSpPr>
        <p:spPr/>
        <p:txBody>
          <a:bodyPr/>
          <a:lstStyle/>
          <a:p>
            <a:fld id="{E228AC9A-2D05-469C-BD13-6494CFEE4F45}" type="slidenum">
              <a:rPr lang="en-US" smtClean="0"/>
              <a:t>88</a:t>
            </a:fld>
            <a:endParaRPr lang="en-US"/>
          </a:p>
        </p:txBody>
      </p:sp>
    </p:spTree>
    <p:extLst>
      <p:ext uri="{BB962C8B-B14F-4D97-AF65-F5344CB8AC3E}">
        <p14:creationId xmlns:p14="http://schemas.microsoft.com/office/powerpoint/2010/main" val="23859477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f2a12f2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f2a12f2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f2a12f2c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8f2a12f2c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9211ab564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9211ab564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8c32c88d0b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g8c32c88d0b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c32c88d0b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g8c32c88d0b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9211ab56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9211ab56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d510e2633_0_3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8d510e2633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9211ab564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9211ab564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d510e2633_0_3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8d510e2633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933074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9211ab564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9211ab564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315176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aadb7d6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8aadb7d6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524000" y="1447799"/>
            <a:ext cx="9144000" cy="2062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5000"/>
              <a:buFont typeface="Calibri"/>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22" name="Google Shape;22;p3"/>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23" name="Google Shape;23;p3"/>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8200" y="985616"/>
            <a:ext cx="10515600" cy="8400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4"/>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31" name="Google Shape;31;p4"/>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32" name="Google Shape;32;p4"/>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5"/>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40" name="Google Shape;40;p5"/>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41" name="Google Shape;41;p5"/>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8200" y="1033996"/>
            <a:ext cx="10515600" cy="67917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6"/>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50" name="Google Shape;50;p6"/>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51" name="Google Shape;51;p6"/>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839788" y="1025528"/>
            <a:ext cx="10515600" cy="7127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7"/>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62" name="Google Shape;62;p7"/>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63" name="Google Shape;63;p7"/>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838200" y="83079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9" name="Google Shape;69;p8"/>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70" name="Google Shape;70;p8"/>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71" name="Google Shape;71;p8"/>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9"/>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80" name="Google Shape;80;p9"/>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81" name="Google Shape;81;p9"/>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839788" y="1042862"/>
            <a:ext cx="3932237" cy="10145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5" name="Google Shape;85;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10"/>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90" name="Google Shape;90;p10"/>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91" name="Google Shape;91;p10"/>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45.xml"/><Relationship Id="rId18" Type="http://schemas.openxmlformats.org/officeDocument/2006/relationships/slide" Target="slide82.xml"/><Relationship Id="rId3" Type="http://schemas.openxmlformats.org/officeDocument/2006/relationships/slide" Target="slide4.xml"/><Relationship Id="rId21" Type="http://schemas.openxmlformats.org/officeDocument/2006/relationships/slide" Target="slide11.xml"/><Relationship Id="rId7" Type="http://schemas.openxmlformats.org/officeDocument/2006/relationships/slide" Target="slide37.xml"/><Relationship Id="rId12" Type="http://schemas.openxmlformats.org/officeDocument/2006/relationships/slide" Target="slide39.xml"/><Relationship Id="rId17" Type="http://schemas.openxmlformats.org/officeDocument/2006/relationships/slide" Target="slide80.xml"/><Relationship Id="rId2" Type="http://schemas.openxmlformats.org/officeDocument/2006/relationships/notesSlide" Target="../notesSlides/notesSlide2.xml"/><Relationship Id="rId16" Type="http://schemas.openxmlformats.org/officeDocument/2006/relationships/slide" Target="slide79.xml"/><Relationship Id="rId20" Type="http://schemas.openxmlformats.org/officeDocument/2006/relationships/slide" Target="slide84.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38.xml"/><Relationship Id="rId5" Type="http://schemas.openxmlformats.org/officeDocument/2006/relationships/slide" Target="slide22.xml"/><Relationship Id="rId15" Type="http://schemas.openxmlformats.org/officeDocument/2006/relationships/slide" Target="slide54.xml"/><Relationship Id="rId10" Type="http://schemas.openxmlformats.org/officeDocument/2006/relationships/slide" Target="slide20.xml"/><Relationship Id="rId19" Type="http://schemas.openxmlformats.org/officeDocument/2006/relationships/slide" Target="slide83.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4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hyperlink" Target="https://discoverybehavioralhealth.sharepoint.com/:b:/t/CSQMTeam/EX1GCICIOZlIqkHtoZ5LUgcBCt480WDRDKparfqhh2OMHA?e=O1Juza"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1.png"/></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3.png"/><Relationship Id="rId4" Type="http://schemas.openxmlformats.org/officeDocument/2006/relationships/image" Target="../media/image62.png"/></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65.png"/></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4.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discoverybehavioralhealth.sharepoint.com/:b:/t/CSQMTeam/ETZ-3q500vNKl-on4BlYY2kByW69jpRAvqRw0BAm7l_Org?e=fc3Sp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8.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1.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39.png"/></Relationships>
</file>

<file path=ppt/slides/_rels/slide7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7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3.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5.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7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74.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iscoverybh.zavanta.com/website/document/0a2bbd36-0553-4dc8-98f9-f15059616d35/953c63db-5294-4578-bf34-cd0814a1d78e/a8376318-ebd6-421f-be63-acf8c88376a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2.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8.png"/></Relationships>
</file>

<file path=ppt/slides/_rels/slide8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3.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8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8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8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6.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7.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9.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9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0.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9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1.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9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2.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9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8" Type="http://schemas.openxmlformats.org/officeDocument/2006/relationships/hyperlink" Target="https://cssrs.columbia.edu/about-the-project/news-press/announcements/combating-social-isolation-columbia-protocol-community-resource-mitigate-covid-19-related-mental-health-sequelae/" TargetMode="External"/><Relationship Id="rId13" Type="http://schemas.openxmlformats.org/officeDocument/2006/relationships/hyperlink" Target="https://zerosuicide.edc.org/sites/default/files/Legal%20and%20Liability%20Issues%20in%20Suicide%20Care%205.27.16%20PPT%20Transcript.pdf" TargetMode="External"/><Relationship Id="rId3" Type="http://schemas.openxmlformats.org/officeDocument/2006/relationships/hyperlink" Target="https://cssrs.columbia.edu" TargetMode="External"/><Relationship Id="rId7" Type="http://schemas.openxmlformats.org/officeDocument/2006/relationships/hyperlink" Target="https://drive.google.com/file/d/1S45ofHZZG2giJEz1U7yOA4xXV8x9ox4j/view?usp=sharing" TargetMode="External"/><Relationship Id="rId12" Type="http://schemas.openxmlformats.org/officeDocument/2006/relationships/hyperlink" Target="https://discoverybh.zavanta.com/website/document/0a2bbd36-0553-4dc8-98f9-f15059616d35/b4055946-2282-4dd8-9d41-8455caa7c9e5/a8376318-ebd6-421f-be63-acf8c88376a1" TargetMode="External"/><Relationship Id="rId17" Type="http://schemas.openxmlformats.org/officeDocument/2006/relationships/hyperlink" Target="https://doi.org/10.1176/appi.ps.201100489" TargetMode="External"/><Relationship Id="rId2" Type="http://schemas.openxmlformats.org/officeDocument/2006/relationships/notesSlide" Target="../notesSlides/notesSlide95.xml"/><Relationship Id="rId16" Type="http://schemas.openxmlformats.org/officeDocument/2006/relationships/hyperlink" Target="https://store.jcrinc.com/assets/1/14/ebbh18samplepages.pdf" TargetMode="External"/><Relationship Id="rId1" Type="http://schemas.openxmlformats.org/officeDocument/2006/relationships/slideLayout" Target="../slideLayouts/slideLayout3.xml"/><Relationship Id="rId6" Type="http://schemas.openxmlformats.org/officeDocument/2006/relationships/hyperlink" Target="https://zerosuicide.edc.org" TargetMode="External"/><Relationship Id="rId11" Type="http://schemas.openxmlformats.org/officeDocument/2006/relationships/hyperlink" Target="https://discoverybh.zavanta.com/website/document/0a2bbd36-0553-4dc8-98f9-f15059616d35/7684b320-f6a3-400a-8514-78721dc9fb4a/a8376318-ebd6-421f-be63-acf8c88376a1" TargetMode="External"/><Relationship Id="rId5" Type="http://schemas.openxmlformats.org/officeDocument/2006/relationships/hyperlink" Target="https://www.jointcommission.org/standards/national-patient-safety-goals/behavioral-health-care-2020-national-patient-safety-goals/" TargetMode="External"/><Relationship Id="rId15" Type="http://schemas.openxmlformats.org/officeDocument/2006/relationships/hyperlink" Target="https://www.hopkinsmedicine.org/news/newsroom/news-releases/words-matter-stigmatizing-language-in-medical-records-may-affect-the-care-a-patient-receives" TargetMode="External"/><Relationship Id="rId10" Type="http://schemas.openxmlformats.org/officeDocument/2006/relationships/hyperlink" Target="https://discoverybh.zavanta.com/website/document/0a2bbd36-0553-4dc8-98f9-f15059616d35/ddb9653c-cf02-41f8-9858-19376207d01f/a8376318-ebd6-421f-be63-acf8c88376a1" TargetMode="External"/><Relationship Id="rId4" Type="http://schemas.openxmlformats.org/officeDocument/2006/relationships/hyperlink" Target="http://suicidesafetyplan.com/uploads/Safety_Planning_-_Cog___Beh_Practice.pdf" TargetMode="External"/><Relationship Id="rId9" Type="http://schemas.openxmlformats.org/officeDocument/2006/relationships/hyperlink" Target="https://discoverybh.zavanta.com/website/document/0a2bbd36-0553-4dc8-98f9-f15059616d35/1f3d237f-ccc0-438d-a36d-46e6ffef3f6d/a8376318-ebd6-421f-be63-acf8c88376a1" TargetMode="External"/><Relationship Id="rId14" Type="http://schemas.openxmlformats.org/officeDocument/2006/relationships/hyperlink" Target="https://www.myfreece.com/Applet/Course/BrowseCourse2.aspx?SiteCourseId=9342&amp;CourseScheduleId=%E2%80%8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2"/>
          <p:cNvSpPr txBox="1">
            <a:spLocks noGrp="1"/>
          </p:cNvSpPr>
          <p:nvPr>
            <p:ph type="ctrTitle"/>
          </p:nvPr>
        </p:nvSpPr>
        <p:spPr>
          <a:xfrm>
            <a:off x="226278" y="1433167"/>
            <a:ext cx="7509250" cy="1706000"/>
          </a:xfrm>
          <a:prstGeom prst="rect">
            <a:avLst/>
          </a:prstGeom>
          <a:noFill/>
          <a:ln>
            <a:noFill/>
          </a:ln>
        </p:spPr>
        <p:txBody>
          <a:bodyPr spcFirstLastPara="1" wrap="square" lIns="91425" tIns="45700" rIns="91425" bIns="45700" anchor="b" anchorCtr="0">
            <a:noAutofit/>
          </a:bodyPr>
          <a:lstStyle/>
          <a:p>
            <a:r>
              <a:rPr lang="en-US" sz="3200" b="1" dirty="0">
                <a:solidFill>
                  <a:srgbClr val="1C6294"/>
                </a:solidFill>
                <a:latin typeface="Times New Roman"/>
                <a:ea typeface="Times New Roman"/>
                <a:cs typeface="Times New Roman"/>
                <a:sym typeface="Times New Roman"/>
              </a:rPr>
              <a:t>Clinical Services &amp; Quality Management  </a:t>
            </a:r>
            <a:br>
              <a:rPr lang="en-US" sz="3200" b="1" dirty="0">
                <a:latin typeface="Times New Roman"/>
                <a:ea typeface="Times New Roman"/>
                <a:cs typeface="Times New Roman"/>
              </a:rPr>
            </a:br>
            <a:r>
              <a:rPr lang="en-US" sz="3000" b="1">
                <a:solidFill>
                  <a:srgbClr val="1C6294"/>
                </a:solidFill>
                <a:latin typeface="Times New Roman"/>
                <a:ea typeface="Times New Roman"/>
                <a:cs typeface="Times New Roman"/>
                <a:sym typeface="Times New Roman"/>
              </a:rPr>
              <a:t>DBH Effective Documentation 2021</a:t>
            </a:r>
            <a:endParaRPr lang="en-US" sz="3000" b="1">
              <a:solidFill>
                <a:srgbClr val="1C6294"/>
              </a:solidFill>
              <a:latin typeface="Times New Roman"/>
              <a:ea typeface="Times New Roman"/>
              <a:cs typeface="Times New Roman"/>
            </a:endParaRPr>
          </a:p>
          <a:p>
            <a:pPr algn="l"/>
            <a:br>
              <a:rPr lang="en-US" sz="3000" b="1" dirty="0">
                <a:latin typeface="Times New Roman"/>
                <a:ea typeface="Times New Roman"/>
                <a:cs typeface="Times New Roman"/>
              </a:rPr>
            </a:br>
            <a:endParaRPr lang="en-US" sz="2800" b="1">
              <a:solidFill>
                <a:srgbClr val="1C6294"/>
              </a:solidFill>
              <a:latin typeface="Times New Roman"/>
              <a:ea typeface="Times New Roman"/>
              <a:cs typeface="Times New Roman"/>
            </a:endParaRPr>
          </a:p>
        </p:txBody>
      </p:sp>
      <p:pic>
        <p:nvPicPr>
          <p:cNvPr id="103" name="Google Shape;103;p12"/>
          <p:cNvPicPr preferRelativeResize="0"/>
          <p:nvPr/>
        </p:nvPicPr>
        <p:blipFill>
          <a:blip r:embed="rId3">
            <a:alphaModFix/>
          </a:blip>
          <a:stretch>
            <a:fillRect/>
          </a:stretch>
        </p:blipFill>
        <p:spPr>
          <a:xfrm>
            <a:off x="8274878" y="1197931"/>
            <a:ext cx="3148904" cy="3006815"/>
          </a:xfrm>
          <a:prstGeom prst="rect">
            <a:avLst/>
          </a:prstGeom>
          <a:noFill/>
          <a:ln>
            <a:noFill/>
          </a:ln>
        </p:spPr>
      </p:pic>
      <p:sp>
        <p:nvSpPr>
          <p:cNvPr id="3" name="TextBox 2">
            <a:extLst>
              <a:ext uri="{FF2B5EF4-FFF2-40B4-BE49-F238E27FC236}">
                <a16:creationId xmlns:a16="http://schemas.microsoft.com/office/drawing/2014/main" id="{BE497CBD-E2BB-47AD-8E42-1B7A7A1E5B6A}"/>
              </a:ext>
            </a:extLst>
          </p:cNvPr>
          <p:cNvSpPr txBox="1"/>
          <p:nvPr/>
        </p:nvSpPr>
        <p:spPr>
          <a:xfrm>
            <a:off x="7575331" y="3975537"/>
            <a:ext cx="455623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r>
              <a:rPr lang="en-US" sz="2400" b="1" dirty="0">
                <a:latin typeface="Times New Roman"/>
                <a:cs typeface="Times New Roman"/>
              </a:rPr>
            </a:br>
            <a:br>
              <a:rPr lang="en-US" sz="2400" b="1" dirty="0">
                <a:latin typeface="Times New Roman"/>
                <a:cs typeface="Times New Roman"/>
              </a:rPr>
            </a:br>
            <a:r>
              <a:rPr lang="en-US" sz="2400" b="1" i="1">
                <a:solidFill>
                  <a:srgbClr val="1C6294"/>
                </a:solidFill>
                <a:latin typeface="Times New Roman"/>
                <a:cs typeface="Times New Roman"/>
              </a:rPr>
              <a:t>ED, MH, SUD Divisions</a:t>
            </a:r>
            <a:endParaRPr lang="en-US" sz="2400" i="1"/>
          </a:p>
        </p:txBody>
      </p:sp>
      <p:pic>
        <p:nvPicPr>
          <p:cNvPr id="4" name="Picture 2" descr="A picture containing icon&#10;&#10;Description automatically generated">
            <a:extLst>
              <a:ext uri="{FF2B5EF4-FFF2-40B4-BE49-F238E27FC236}">
                <a16:creationId xmlns:a16="http://schemas.microsoft.com/office/drawing/2014/main" id="{F56CE6DF-20E9-4553-9FC6-D75B1FE7507B}"/>
              </a:ext>
            </a:extLst>
          </p:cNvPr>
          <p:cNvPicPr>
            <a:picLocks noChangeAspect="1"/>
          </p:cNvPicPr>
          <p:nvPr/>
        </p:nvPicPr>
        <p:blipFill>
          <a:blip r:embed="rId4"/>
          <a:stretch>
            <a:fillRect/>
          </a:stretch>
        </p:blipFill>
        <p:spPr>
          <a:xfrm>
            <a:off x="9243848" y="5223641"/>
            <a:ext cx="1219200" cy="1219200"/>
          </a:xfrm>
          <a:prstGeom prst="rect">
            <a:avLst/>
          </a:prstGeom>
        </p:spPr>
      </p:pic>
      <p:sp>
        <p:nvSpPr>
          <p:cNvPr id="5" name="TextBox 4">
            <a:extLst>
              <a:ext uri="{FF2B5EF4-FFF2-40B4-BE49-F238E27FC236}">
                <a16:creationId xmlns:a16="http://schemas.microsoft.com/office/drawing/2014/main" id="{1A89F5DB-17F0-4063-8BFE-B265A61E3EB9}"/>
              </a:ext>
            </a:extLst>
          </p:cNvPr>
          <p:cNvSpPr txBox="1"/>
          <p:nvPr/>
        </p:nvSpPr>
        <p:spPr>
          <a:xfrm>
            <a:off x="448459" y="3139167"/>
            <a:ext cx="750925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ü"/>
            </a:pPr>
            <a:r>
              <a:rPr lang="en-US" sz="2800" b="1" dirty="0">
                <a:solidFill>
                  <a:srgbClr val="1C6294"/>
                </a:solidFill>
                <a:latin typeface="Times New Roman"/>
                <a:cs typeface="Times New Roman"/>
              </a:rPr>
              <a:t>Behavioral Technicians, Counselors, &amp; Milieu Support</a:t>
            </a:r>
            <a:endParaRPr lang="en-US" sz="2800" dirty="0">
              <a:latin typeface="Times New Roman"/>
            </a:endParaRPr>
          </a:p>
          <a:p>
            <a:pPr marL="342900" indent="-342900">
              <a:buFont typeface="Wingdings"/>
              <a:buChar char="ü"/>
            </a:pPr>
            <a:r>
              <a:rPr lang="en-US" sz="2800" b="1" dirty="0">
                <a:solidFill>
                  <a:srgbClr val="1C6294"/>
                </a:solidFill>
                <a:latin typeface="Times New Roman"/>
                <a:cs typeface="Times New Roman"/>
              </a:rPr>
              <a:t>Nursing</a:t>
            </a:r>
            <a:endParaRPr lang="en-US" sz="2800" dirty="0">
              <a:latin typeface="Times New Roman"/>
            </a:endParaRPr>
          </a:p>
          <a:p>
            <a:pPr marL="342900" indent="-342900">
              <a:buFont typeface="Wingdings"/>
              <a:buChar char="ü"/>
            </a:pPr>
            <a:r>
              <a:rPr lang="en-US" sz="2800" b="1" dirty="0">
                <a:solidFill>
                  <a:srgbClr val="1C6294"/>
                </a:solidFill>
                <a:latin typeface="Times New Roman"/>
                <a:cs typeface="Times New Roman"/>
              </a:rPr>
              <a:t>Clinical</a:t>
            </a:r>
            <a:endParaRPr lang="en-US" sz="2800" dirty="0">
              <a:latin typeface="Times New Roman"/>
            </a:endParaRPr>
          </a:p>
          <a:p>
            <a:pPr marL="342900" indent="-342900">
              <a:buFont typeface="Wingdings"/>
              <a:buChar char="ü"/>
            </a:pPr>
            <a:r>
              <a:rPr lang="en-US" sz="2800" b="1" dirty="0">
                <a:solidFill>
                  <a:srgbClr val="1C6294"/>
                </a:solidFill>
                <a:latin typeface="Times New Roman"/>
                <a:cs typeface="Times New Roman"/>
              </a:rPr>
              <a:t>Medical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txBox="1">
            <a:spLocks noGrp="1"/>
          </p:cNvSpPr>
          <p:nvPr>
            <p:ph type="title"/>
          </p:nvPr>
        </p:nvSpPr>
        <p:spPr>
          <a:xfrm>
            <a:off x="482092" y="203496"/>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dirty="0">
                <a:solidFill>
                  <a:srgbClr val="FF0000"/>
                </a:solidFill>
                <a:latin typeface="Times New Roman"/>
                <a:ea typeface="Times New Roman"/>
                <a:cs typeface="Times New Roman"/>
                <a:sym typeface="Times New Roman"/>
              </a:rPr>
              <a:t>Documentation Don’ts!</a:t>
            </a:r>
            <a:endParaRPr sz="3000" b="1" dirty="0">
              <a:solidFill>
                <a:srgbClr val="FF0000"/>
              </a:solidFill>
              <a:latin typeface="Times New Roman"/>
              <a:ea typeface="Times New Roman"/>
              <a:cs typeface="Times New Roman"/>
              <a:sym typeface="Times New Roman"/>
            </a:endParaRPr>
          </a:p>
        </p:txBody>
      </p:sp>
      <p:sp>
        <p:nvSpPr>
          <p:cNvPr id="145" name="Google Shape;145;p18"/>
          <p:cNvSpPr txBox="1">
            <a:spLocks noGrp="1"/>
          </p:cNvSpPr>
          <p:nvPr>
            <p:ph type="body" idx="1"/>
          </p:nvPr>
        </p:nvSpPr>
        <p:spPr>
          <a:xfrm>
            <a:off x="301911" y="1013400"/>
            <a:ext cx="5472369" cy="4831200"/>
          </a:xfrm>
          <a:prstGeom prst="rect">
            <a:avLst/>
          </a:prstGeom>
          <a:noFill/>
          <a:ln>
            <a:noFill/>
          </a:ln>
        </p:spPr>
        <p:txBody>
          <a:bodyPr spcFirstLastPara="1" wrap="square" lIns="91425" tIns="45700" rIns="91425" bIns="45700" anchor="t" anchorCtr="0">
            <a:noAutofit/>
          </a:bodyPr>
          <a:lstStyle/>
          <a:p>
            <a:pPr indent="-381000">
              <a:buClr>
                <a:srgbClr val="434343"/>
              </a:buClr>
              <a:buSzPts val="2400"/>
              <a:buFont typeface="Times New Roman"/>
              <a:buChar char="✗"/>
            </a:pPr>
            <a:r>
              <a:rPr lang="en-US" sz="2400" b="1" dirty="0">
                <a:solidFill>
                  <a:srgbClr val="434343"/>
                </a:solidFill>
                <a:latin typeface="Times New Roman"/>
                <a:cs typeface="Times New Roman"/>
                <a:sym typeface="Times New Roman"/>
              </a:rPr>
              <a:t>Don’t copy and paste into patient’s record- Each note needs to be specific to the service provided</a:t>
            </a:r>
          </a:p>
          <a:p>
            <a:pPr marL="76200" indent="0">
              <a:buClr>
                <a:srgbClr val="434343"/>
              </a:buClr>
              <a:buSzPts val="2400"/>
              <a:buNone/>
            </a:pPr>
            <a:endParaRPr sz="2400" b="1" dirty="0">
              <a:solidFill>
                <a:srgbClr val="434343"/>
              </a:solidFill>
              <a:latin typeface="Times New Roman"/>
              <a:cs typeface="Times New Roman"/>
              <a:sym typeface="Times New Roman"/>
            </a:endParaRPr>
          </a:p>
          <a:p>
            <a:pPr lvl="0" indent="-381000">
              <a:buClr>
                <a:srgbClr val="434343"/>
              </a:buClr>
              <a:buSzPts val="2400"/>
              <a:buFont typeface="Times New Roman"/>
              <a:buChar char="✗"/>
            </a:pPr>
            <a:r>
              <a:rPr lang="en-US" sz="2400" b="1" dirty="0">
                <a:solidFill>
                  <a:srgbClr val="434343"/>
                </a:solidFill>
                <a:latin typeface="Times New Roman"/>
                <a:cs typeface="Times New Roman"/>
                <a:sym typeface="Times New Roman"/>
              </a:rPr>
              <a:t>Don’t write another patient’s name in the chart</a:t>
            </a:r>
            <a:endParaRPr lang="en-US" sz="2400" b="1" dirty="0">
              <a:solidFill>
                <a:srgbClr val="434343"/>
              </a:solidFill>
              <a:latin typeface="Times New Roman"/>
              <a:cs typeface="Times New Roman"/>
            </a:endParaRPr>
          </a:p>
          <a:p>
            <a:pPr marL="76200" lvl="0" indent="0">
              <a:buClr>
                <a:srgbClr val="434343"/>
              </a:buClr>
              <a:buSzPts val="2400"/>
              <a:buNone/>
            </a:pPr>
            <a:endParaRPr lang="en-US" sz="2400" b="1" dirty="0">
              <a:solidFill>
                <a:srgbClr val="434343"/>
              </a:solidFill>
              <a:latin typeface="Times New Roman"/>
              <a:cs typeface="Times New Roman"/>
              <a:sym typeface="Times New Roman"/>
            </a:endParaRPr>
          </a:p>
          <a:p>
            <a:pPr marL="342900">
              <a:buFont typeface="Times New Roman" panose="02020603050405020304" pitchFamily="18" charset="0"/>
              <a:buChar char="Χ"/>
            </a:pPr>
            <a:r>
              <a:rPr lang="en-US" sz="2400" b="1" dirty="0">
                <a:solidFill>
                  <a:srgbClr val="434343"/>
                </a:solidFill>
                <a:latin typeface="Times New Roman"/>
                <a:cs typeface="Times New Roman"/>
                <a:sym typeface="Times New Roman"/>
              </a:rPr>
              <a:t>Don’t use stigmatizing language</a:t>
            </a:r>
            <a:endParaRPr lang="en-US" sz="2400" b="1" dirty="0">
              <a:solidFill>
                <a:srgbClr val="434343"/>
              </a:solidFill>
              <a:latin typeface="Times New Roman"/>
              <a:cs typeface="Times New Roman"/>
            </a:endParaRPr>
          </a:p>
          <a:p>
            <a:pPr marL="342900" lvl="0" algn="l" rtl="0">
              <a:spcBef>
                <a:spcPts val="1000"/>
              </a:spcBef>
              <a:spcAft>
                <a:spcPts val="0"/>
              </a:spcAft>
              <a:buFont typeface="Times New Roman" panose="02020603050405020304" pitchFamily="18" charset="0"/>
              <a:buChar char="Χ"/>
            </a:pPr>
            <a:endParaRPr sz="2400" b="1" dirty="0">
              <a:solidFill>
                <a:srgbClr val="434343"/>
              </a:solidFill>
              <a:latin typeface="Times New Roman"/>
              <a:ea typeface="Times New Roman"/>
              <a:cs typeface="Times New Roman"/>
              <a:sym typeface="Times New Roman"/>
            </a:endParaRPr>
          </a:p>
        </p:txBody>
      </p:sp>
      <p:grpSp>
        <p:nvGrpSpPr>
          <p:cNvPr id="2" name="Group 1">
            <a:extLst>
              <a:ext uri="{FF2B5EF4-FFF2-40B4-BE49-F238E27FC236}">
                <a16:creationId xmlns:a16="http://schemas.microsoft.com/office/drawing/2014/main" id="{B72DD0BB-319D-4200-A3A9-C290764D5BB5}"/>
              </a:ext>
            </a:extLst>
          </p:cNvPr>
          <p:cNvGrpSpPr/>
          <p:nvPr/>
        </p:nvGrpSpPr>
        <p:grpSpPr>
          <a:xfrm>
            <a:off x="1705384" y="4620426"/>
            <a:ext cx="2456902" cy="1485351"/>
            <a:chOff x="5089480" y="984460"/>
            <a:chExt cx="2785200" cy="1805400"/>
          </a:xfrm>
        </p:grpSpPr>
        <p:pic>
          <p:nvPicPr>
            <p:cNvPr id="146" name="Google Shape;146;p18" descr="Don't Copy &amp; Paste: Part 1 by Matt Hunter - ELITETRACK"/>
            <p:cNvPicPr preferRelativeResize="0"/>
            <p:nvPr/>
          </p:nvPicPr>
          <p:blipFill>
            <a:blip r:embed="rId3">
              <a:alphaModFix/>
            </a:blip>
            <a:stretch>
              <a:fillRect/>
            </a:stretch>
          </p:blipFill>
          <p:spPr>
            <a:xfrm>
              <a:off x="5089480" y="986823"/>
              <a:ext cx="2785200" cy="1800600"/>
            </a:xfrm>
            <a:prstGeom prst="ellipse">
              <a:avLst/>
            </a:prstGeom>
            <a:noFill/>
            <a:ln>
              <a:noFill/>
            </a:ln>
          </p:spPr>
        </p:pic>
        <p:sp>
          <p:nvSpPr>
            <p:cNvPr id="147" name="Google Shape;147;p18"/>
            <p:cNvSpPr/>
            <p:nvPr/>
          </p:nvSpPr>
          <p:spPr>
            <a:xfrm>
              <a:off x="5090617" y="984460"/>
              <a:ext cx="2782800" cy="1805400"/>
            </a:xfrm>
            <a:prstGeom prst="noSmoking">
              <a:avLst>
                <a:gd name="adj" fmla="val 8853"/>
              </a:avLst>
            </a:prstGeom>
            <a:solidFill>
              <a:srgbClr val="E06666"/>
            </a:solid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34CA2BBA-AA35-482A-A946-FD1177F07FF2}"/>
              </a:ext>
            </a:extLst>
          </p:cNvPr>
          <p:cNvSpPr txBox="1"/>
          <p:nvPr/>
        </p:nvSpPr>
        <p:spPr>
          <a:xfrm>
            <a:off x="6003416" y="1222773"/>
            <a:ext cx="6076289" cy="4832092"/>
          </a:xfrm>
          <a:prstGeom prst="rect">
            <a:avLst/>
          </a:prstGeom>
          <a:noFill/>
        </p:spPr>
        <p:txBody>
          <a:bodyPr wrap="square" lIns="91440" tIns="45720" rIns="91440" bIns="45720" anchor="t">
            <a:spAutoFit/>
          </a:bodyPr>
          <a:lstStyle/>
          <a:p>
            <a:pPr marL="914400" lvl="1" indent="-381000" algn="l" rtl="0">
              <a:spcBef>
                <a:spcPts val="0"/>
              </a:spcBef>
              <a:spcAft>
                <a:spcPts val="0"/>
              </a:spcAft>
              <a:buClr>
                <a:srgbClr val="434343"/>
              </a:buClr>
              <a:buSzPts val="2400"/>
              <a:buFont typeface="Times New Roman"/>
              <a:buChar char="○"/>
            </a:pPr>
            <a:r>
              <a:rPr lang="en-US" sz="2400" i="1" dirty="0">
                <a:solidFill>
                  <a:srgbClr val="434343"/>
                </a:solidFill>
                <a:latin typeface="Times New Roman"/>
                <a:ea typeface="Times New Roman"/>
                <a:cs typeface="Times New Roman"/>
                <a:sym typeface="Times New Roman"/>
              </a:rPr>
              <a:t>Payors have identified this as </a:t>
            </a:r>
            <a:r>
              <a:rPr lang="en-US" sz="2400" b="1" i="1" dirty="0">
                <a:solidFill>
                  <a:srgbClr val="434343"/>
                </a:solidFill>
                <a:latin typeface="Times New Roman"/>
                <a:ea typeface="Times New Roman"/>
                <a:cs typeface="Times New Roman"/>
                <a:sym typeface="Times New Roman"/>
              </a:rPr>
              <a:t>“cloning”</a:t>
            </a:r>
            <a:r>
              <a:rPr lang="en-US" sz="2400" i="1" dirty="0">
                <a:solidFill>
                  <a:srgbClr val="434343"/>
                </a:solidFill>
                <a:latin typeface="Times New Roman"/>
                <a:ea typeface="Times New Roman"/>
                <a:cs typeface="Times New Roman"/>
                <a:sym typeface="Times New Roman"/>
              </a:rPr>
              <a:t> and are prepared to reject claims with cloned documentation</a:t>
            </a:r>
          </a:p>
          <a:p>
            <a:pPr marL="914400" lvl="1" indent="-381000" algn="l" rtl="0">
              <a:spcBef>
                <a:spcPts val="0"/>
              </a:spcBef>
              <a:spcAft>
                <a:spcPts val="0"/>
              </a:spcAft>
              <a:buClr>
                <a:srgbClr val="434343"/>
              </a:buClr>
              <a:buSzPts val="2400"/>
              <a:buFont typeface="Times New Roman"/>
              <a:buChar char="○"/>
            </a:pPr>
            <a:endParaRPr lang="en-US" sz="2400" i="1" dirty="0">
              <a:solidFill>
                <a:srgbClr val="434343"/>
              </a:solidFill>
              <a:latin typeface="Times New Roman"/>
              <a:ea typeface="Times New Roman"/>
              <a:cs typeface="Times New Roman"/>
              <a:sym typeface="Times New Roman"/>
            </a:endParaRPr>
          </a:p>
          <a:p>
            <a:pPr marL="914400" lvl="1" indent="-381000">
              <a:buClr>
                <a:srgbClr val="434343"/>
              </a:buClr>
              <a:buSzPts val="2400"/>
              <a:buFont typeface="Times New Roman"/>
              <a:buChar char="○"/>
            </a:pPr>
            <a:r>
              <a:rPr lang="en-US" sz="2200" i="1" dirty="0">
                <a:solidFill>
                  <a:srgbClr val="434343"/>
                </a:solidFill>
                <a:latin typeface="Times New Roman"/>
                <a:ea typeface="Times New Roman"/>
                <a:cs typeface="Times New Roman"/>
                <a:sym typeface="Times New Roman"/>
              </a:rPr>
              <a:t>If another patient must be identified, use initials. Avoid names of family and friends, rather, refer to the relationship (e.g., mother, friend)</a:t>
            </a:r>
          </a:p>
          <a:p>
            <a:pPr marL="533400" lvl="1">
              <a:buClr>
                <a:srgbClr val="434343"/>
              </a:buClr>
              <a:buSzPts val="2400"/>
            </a:pPr>
            <a:endParaRPr lang="en-US" sz="2400" i="1" dirty="0">
              <a:solidFill>
                <a:srgbClr val="434343"/>
              </a:solidFill>
              <a:latin typeface="Times New Roman"/>
              <a:ea typeface="Times New Roman"/>
              <a:cs typeface="Times New Roman"/>
            </a:endParaRPr>
          </a:p>
          <a:p>
            <a:pPr marL="914400" lvl="1" indent="-381000" algn="l" rtl="0">
              <a:spcBef>
                <a:spcPts val="0"/>
              </a:spcBef>
              <a:spcAft>
                <a:spcPts val="0"/>
              </a:spcAft>
              <a:buClr>
                <a:srgbClr val="434343"/>
              </a:buClr>
              <a:buSzPts val="2400"/>
              <a:buFont typeface="Times New Roman"/>
              <a:buChar char="○"/>
            </a:pPr>
            <a:r>
              <a:rPr lang="en-US" sz="2000" b="1" i="1" dirty="0">
                <a:solidFill>
                  <a:srgbClr val="434343"/>
                </a:solidFill>
                <a:latin typeface="Times New Roman"/>
                <a:ea typeface="Times New Roman"/>
                <a:cs typeface="Times New Roman"/>
                <a:sym typeface="Times New Roman"/>
              </a:rPr>
              <a:t>WORDS MATTER</a:t>
            </a:r>
            <a:r>
              <a:rPr lang="en-US" sz="2000" b="1" i="1" baseline="30000" dirty="0">
                <a:solidFill>
                  <a:srgbClr val="434343"/>
                </a:solidFill>
                <a:latin typeface="Times New Roman"/>
                <a:ea typeface="Times New Roman"/>
                <a:cs typeface="Times New Roman"/>
                <a:sym typeface="Times New Roman"/>
              </a:rPr>
              <a:t>1</a:t>
            </a:r>
            <a:r>
              <a:rPr lang="en-US" sz="2000" b="1" i="1" dirty="0">
                <a:solidFill>
                  <a:srgbClr val="434343"/>
                </a:solidFill>
                <a:latin typeface="Times New Roman"/>
                <a:ea typeface="Times New Roman"/>
                <a:cs typeface="Times New Roman"/>
                <a:sym typeface="Times New Roman"/>
              </a:rPr>
              <a:t>! </a:t>
            </a:r>
            <a:r>
              <a:rPr lang="en-US" sz="2000" i="1" dirty="0">
                <a:solidFill>
                  <a:srgbClr val="434343"/>
                </a:solidFill>
                <a:latin typeface="Times New Roman"/>
                <a:ea typeface="Times New Roman"/>
                <a:cs typeface="Times New Roman"/>
                <a:sym typeface="Times New Roman"/>
              </a:rPr>
              <a:t>Avoid words that can be stigmatizing. Instead of:</a:t>
            </a:r>
          </a:p>
          <a:p>
            <a:pPr marL="914400" lvl="6" indent="-381000">
              <a:buClr>
                <a:srgbClr val="434343"/>
              </a:buClr>
              <a:buSzPts val="2400"/>
              <a:buFont typeface="Wingdings" panose="05000000000000000000" pitchFamily="2" charset="2"/>
              <a:buChar char="§"/>
            </a:pPr>
            <a:r>
              <a:rPr lang="en-US" sz="2000" i="1" dirty="0">
                <a:solidFill>
                  <a:srgbClr val="434343"/>
                </a:solidFill>
                <a:latin typeface="Times New Roman"/>
                <a:ea typeface="Times New Roman"/>
                <a:cs typeface="Times New Roman"/>
                <a:sym typeface="Times New Roman"/>
              </a:rPr>
              <a:t>“Drunk”  </a:t>
            </a:r>
            <a:r>
              <a:rPr lang="en-US" sz="2000" b="1" i="1" u="sng" dirty="0">
                <a:solidFill>
                  <a:srgbClr val="434343"/>
                </a:solidFill>
                <a:latin typeface="Times New Roman"/>
                <a:ea typeface="Times New Roman"/>
                <a:cs typeface="Times New Roman"/>
                <a:sym typeface="Times New Roman"/>
              </a:rPr>
              <a:t>use</a:t>
            </a:r>
            <a:r>
              <a:rPr lang="en-US" sz="2000" i="1" dirty="0">
                <a:solidFill>
                  <a:srgbClr val="434343"/>
                </a:solidFill>
                <a:latin typeface="Times New Roman"/>
                <a:ea typeface="Times New Roman"/>
                <a:cs typeface="Times New Roman"/>
                <a:sym typeface="Times New Roman"/>
              </a:rPr>
              <a:t>  “under the influence of alcohol”</a:t>
            </a:r>
          </a:p>
          <a:p>
            <a:pPr marL="914400" lvl="1" indent="-381000" algn="l" rtl="0">
              <a:spcBef>
                <a:spcPts val="0"/>
              </a:spcBef>
              <a:spcAft>
                <a:spcPts val="0"/>
              </a:spcAft>
              <a:buClr>
                <a:srgbClr val="434343"/>
              </a:buClr>
              <a:buSzPts val="2400"/>
              <a:buFont typeface="Wingdings" panose="05000000000000000000" pitchFamily="2" charset="2"/>
              <a:buChar char="§"/>
            </a:pPr>
            <a:r>
              <a:rPr lang="en-US" sz="2000" i="1" dirty="0">
                <a:solidFill>
                  <a:srgbClr val="434343"/>
                </a:solidFill>
                <a:latin typeface="Times New Roman"/>
                <a:ea typeface="Times New Roman"/>
                <a:cs typeface="Times New Roman"/>
                <a:sym typeface="Times New Roman"/>
              </a:rPr>
              <a:t>Psychotic </a:t>
            </a:r>
            <a:r>
              <a:rPr lang="en-US" sz="2000" b="1" i="1" u="sng" dirty="0">
                <a:solidFill>
                  <a:srgbClr val="434343"/>
                </a:solidFill>
                <a:latin typeface="Times New Roman"/>
                <a:cs typeface="Times New Roman"/>
                <a:sym typeface="Times New Roman"/>
              </a:rPr>
              <a:t>use</a:t>
            </a:r>
            <a:r>
              <a:rPr lang="en-US" sz="2000" i="1" dirty="0">
                <a:solidFill>
                  <a:srgbClr val="434343"/>
                </a:solidFill>
                <a:latin typeface="Times New Roman"/>
                <a:ea typeface="Times New Roman"/>
                <a:cs typeface="Times New Roman"/>
                <a:sym typeface="Times New Roman"/>
              </a:rPr>
              <a:t>  “experiencing psychotic symptoms or psychosis”</a:t>
            </a:r>
          </a:p>
        </p:txBody>
      </p:sp>
      <p:sp>
        <p:nvSpPr>
          <p:cNvPr id="7" name="Arrow: Right 6">
            <a:extLst>
              <a:ext uri="{FF2B5EF4-FFF2-40B4-BE49-F238E27FC236}">
                <a16:creationId xmlns:a16="http://schemas.microsoft.com/office/drawing/2014/main" id="{9DC26ED7-B015-4DBD-AE3D-AD8878160757}"/>
              </a:ext>
            </a:extLst>
          </p:cNvPr>
          <p:cNvSpPr/>
          <p:nvPr/>
        </p:nvSpPr>
        <p:spPr>
          <a:xfrm>
            <a:off x="5606796" y="1416043"/>
            <a:ext cx="978408" cy="244001"/>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A975EF95-9FE8-46A9-AC2A-E9DCF1C0310E}"/>
              </a:ext>
            </a:extLst>
          </p:cNvPr>
          <p:cNvSpPr/>
          <p:nvPr/>
        </p:nvSpPr>
        <p:spPr>
          <a:xfrm>
            <a:off x="5625621" y="2769411"/>
            <a:ext cx="978408" cy="244001"/>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0D9F9BE1-77EC-43DF-96D1-09DB90125CE9}"/>
              </a:ext>
            </a:extLst>
          </p:cNvPr>
          <p:cNvSpPr/>
          <p:nvPr/>
        </p:nvSpPr>
        <p:spPr>
          <a:xfrm>
            <a:off x="5625621" y="4458617"/>
            <a:ext cx="978408" cy="244001"/>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589D301-8C0A-44B8-BFE1-C2DF5690D07F}"/>
              </a:ext>
            </a:extLst>
          </p:cNvPr>
          <p:cNvSpPr txBox="1"/>
          <p:nvPr/>
        </p:nvSpPr>
        <p:spPr>
          <a:xfrm>
            <a:off x="459958" y="6207768"/>
            <a:ext cx="11309733" cy="523220"/>
          </a:xfrm>
          <a:prstGeom prst="rect">
            <a:avLst/>
          </a:prstGeom>
          <a:solidFill>
            <a:schemeClr val="accent6">
              <a:lumMod val="20000"/>
              <a:lumOff val="80000"/>
            </a:schemeClr>
          </a:solidFill>
          <a:ln w="6350">
            <a:solidFill>
              <a:schemeClr val="tx1"/>
            </a:solidFill>
          </a:ln>
        </p:spPr>
        <p:txBody>
          <a:bodyPr wrap="square" rtlCol="0">
            <a:spAutoFit/>
          </a:bodyPr>
          <a:lstStyle/>
          <a:p>
            <a:r>
              <a:rPr lang="en-US" sz="1400" i="1" baseline="30000" dirty="0">
                <a:solidFill>
                  <a:srgbClr val="434343"/>
                </a:solidFill>
                <a:latin typeface="Times New Roman"/>
                <a:ea typeface="Times New Roman"/>
                <a:cs typeface="Times New Roman"/>
                <a:sym typeface="Times New Roman"/>
              </a:rPr>
              <a:t>1</a:t>
            </a:r>
            <a:r>
              <a:rPr lang="en-US" b="0" i="0" dirty="0">
                <a:solidFill>
                  <a:srgbClr val="333333"/>
                </a:solidFill>
                <a:effectLst/>
                <a:latin typeface="Times New Roman" panose="02020603050405020304" pitchFamily="18" charset="0"/>
                <a:cs typeface="Times New Roman" panose="02020603050405020304" pitchFamily="18" charset="0"/>
              </a:rPr>
              <a:t>In a study performed by Beach, M.D. MPH, research found that physicians-in-training who read  stigmatizing patient chart notes were significantly more likely to have a negative attitude toward the patient than those who read the chart containing more neutral language (2018).</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14233" y="2243062"/>
            <a:ext cx="6563533" cy="534000"/>
          </a:xfrm>
          <a:prstGeom prst="rect">
            <a:avLst/>
          </a:prstGeom>
          <a:noFill/>
          <a:ln>
            <a:noFill/>
          </a:ln>
        </p:spPr>
        <p:txBody>
          <a:bodyPr spcFirstLastPara="1" wrap="square" lIns="91425" tIns="45700" rIns="91425" bIns="45700" anchor="t" anchorCtr="0">
            <a:noAutofit/>
          </a:bodyPr>
          <a:lstStyle/>
          <a:p>
            <a:pPr algn="ctr"/>
            <a:r>
              <a:rPr lang="en-US" sz="4600" b="1">
                <a:solidFill>
                  <a:srgbClr val="0066A6"/>
                </a:solidFill>
                <a:latin typeface="Times"/>
                <a:cs typeface="Times"/>
                <a:sym typeface="Times New Roman"/>
              </a:rPr>
              <a:t>Part II</a:t>
            </a:r>
            <a:br>
              <a:rPr lang="en-US" sz="4600" b="1">
                <a:solidFill>
                  <a:srgbClr val="0066A6"/>
                </a:solidFill>
                <a:latin typeface="Times"/>
                <a:cs typeface="Times"/>
                <a:sym typeface="Times New Roman"/>
              </a:rPr>
            </a:br>
            <a:r>
              <a:rPr lang="en-US" sz="4600">
                <a:solidFill>
                  <a:srgbClr val="0066A6"/>
                </a:solidFill>
                <a:latin typeface="Times"/>
                <a:cs typeface="Times"/>
                <a:sym typeface="Times New Roman"/>
              </a:rPr>
              <a:t>ED Division</a:t>
            </a:r>
            <a:br>
              <a:rPr lang="en-US" sz="4600">
                <a:solidFill>
                  <a:srgbClr val="0066A6"/>
                </a:solidFill>
                <a:latin typeface="Times"/>
                <a:cs typeface="Times"/>
                <a:sym typeface="Times New Roman"/>
              </a:rPr>
            </a:br>
            <a:r>
              <a:rPr lang="en-US" sz="4600">
                <a:solidFill>
                  <a:srgbClr val="0066A6"/>
                </a:solidFill>
                <a:latin typeface="Times"/>
                <a:cs typeface="Times"/>
                <a:sym typeface="Times New Roman"/>
              </a:rPr>
              <a:t>MH Division</a:t>
            </a:r>
            <a:br>
              <a:rPr lang="en-US" sz="4600">
                <a:solidFill>
                  <a:srgbClr val="0066A6"/>
                </a:solidFill>
                <a:latin typeface="Times"/>
                <a:cs typeface="Times"/>
                <a:sym typeface="Times New Roman"/>
              </a:rPr>
            </a:br>
            <a:r>
              <a:rPr lang="en-US" sz="4600">
                <a:solidFill>
                  <a:srgbClr val="0066A6"/>
                </a:solidFill>
                <a:latin typeface="Times"/>
                <a:cs typeface="Times"/>
                <a:sym typeface="Times New Roman"/>
              </a:rPr>
              <a:t>SUD Division</a:t>
            </a:r>
            <a:endParaRPr lang="en-US" sz="4600">
              <a:latin typeface="Times"/>
              <a:cs typeface="Times"/>
            </a:endParaRPr>
          </a:p>
        </p:txBody>
      </p:sp>
    </p:spTree>
    <p:extLst>
      <p:ext uri="{BB962C8B-B14F-4D97-AF65-F5344CB8AC3E}">
        <p14:creationId xmlns:p14="http://schemas.microsoft.com/office/powerpoint/2010/main" val="33075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703158" y="2353301"/>
            <a:ext cx="7566998" cy="534000"/>
          </a:xfrm>
          <a:prstGeom prst="rect">
            <a:avLst/>
          </a:prstGeom>
          <a:noFill/>
          <a:ln>
            <a:noFill/>
          </a:ln>
        </p:spPr>
        <p:txBody>
          <a:bodyPr spcFirstLastPara="1" wrap="square" lIns="91425" tIns="45700" rIns="91425" bIns="45700" anchor="t" anchorCtr="0">
            <a:noAutofit/>
          </a:bodyPr>
          <a:lstStyle/>
          <a:p>
            <a:pPr algn="ctr"/>
            <a:r>
              <a:rPr lang="en-US" sz="4600" b="1" dirty="0">
                <a:solidFill>
                  <a:srgbClr val="0066A6"/>
                </a:solidFill>
                <a:latin typeface="Times"/>
                <a:cs typeface="Times"/>
                <a:sym typeface="Times New Roman"/>
              </a:rPr>
              <a:t>SUD Behavioral Technicians </a:t>
            </a:r>
            <a:br>
              <a:rPr lang="en-US" sz="4600" b="1" dirty="0">
                <a:solidFill>
                  <a:srgbClr val="0066A6"/>
                </a:solidFill>
                <a:latin typeface="Times"/>
                <a:cs typeface="Times"/>
                <a:sym typeface="Times New Roman"/>
              </a:rPr>
            </a:br>
            <a:r>
              <a:rPr lang="en-US" sz="4600" b="1" dirty="0">
                <a:solidFill>
                  <a:srgbClr val="0066A6"/>
                </a:solidFill>
                <a:latin typeface="Times"/>
                <a:cs typeface="Times"/>
                <a:sym typeface="Times New Roman"/>
              </a:rPr>
              <a:t>SUD Nursing</a:t>
            </a:r>
            <a:br>
              <a:rPr lang="en-US" sz="4600" b="1" dirty="0">
                <a:solidFill>
                  <a:srgbClr val="0066A6"/>
                </a:solidFill>
                <a:latin typeface="Times"/>
                <a:cs typeface="Times"/>
                <a:sym typeface="Times New Roman"/>
              </a:rPr>
            </a:br>
            <a:r>
              <a:rPr lang="en-US" sz="4600" b="1" dirty="0">
                <a:solidFill>
                  <a:srgbClr val="0066A6"/>
                </a:solidFill>
                <a:latin typeface="Times"/>
                <a:cs typeface="Times"/>
                <a:sym typeface="Times New Roman"/>
              </a:rPr>
              <a:t>SUD Medical</a:t>
            </a:r>
            <a:br>
              <a:rPr lang="en-US" sz="4600" b="1" dirty="0">
                <a:solidFill>
                  <a:srgbClr val="0066A6"/>
                </a:solidFill>
                <a:latin typeface="Times"/>
                <a:cs typeface="Times"/>
                <a:sym typeface="Times New Roman"/>
              </a:rPr>
            </a:br>
            <a:endParaRPr lang="en-US" sz="4600" dirty="0">
              <a:latin typeface="Times"/>
              <a:cs typeface="Times"/>
            </a:endParaRPr>
          </a:p>
        </p:txBody>
      </p:sp>
    </p:spTree>
    <p:extLst>
      <p:ext uri="{BB962C8B-B14F-4D97-AF65-F5344CB8AC3E}">
        <p14:creationId xmlns:p14="http://schemas.microsoft.com/office/powerpoint/2010/main" val="277859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471375" y="320222"/>
            <a:ext cx="10515600" cy="53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dirty="0">
                <a:solidFill>
                  <a:srgbClr val="0066A6"/>
                </a:solidFill>
                <a:latin typeface="Times New Roman"/>
                <a:ea typeface="Times New Roman"/>
                <a:cs typeface="Times New Roman"/>
                <a:sym typeface="Times New Roman"/>
              </a:rPr>
              <a:t>Nursing and Medical Documentation: </a:t>
            </a:r>
            <a:r>
              <a:rPr lang="en-US" sz="2400" dirty="0">
                <a:solidFill>
                  <a:srgbClr val="0066A6"/>
                </a:solidFill>
                <a:latin typeface="Times New Roman"/>
                <a:ea typeface="Times New Roman"/>
                <a:cs typeface="Times New Roman"/>
                <a:sym typeface="Times New Roman"/>
              </a:rPr>
              <a:t>(1 of 3)</a:t>
            </a:r>
            <a:endParaRPr sz="2400" dirty="0">
              <a:solidFill>
                <a:srgbClr val="0066A6"/>
              </a:solidFill>
              <a:latin typeface="Times New Roman"/>
              <a:ea typeface="Times New Roman"/>
              <a:cs typeface="Times New Roman"/>
              <a:sym typeface="Times New Roman"/>
            </a:endParaRPr>
          </a:p>
        </p:txBody>
      </p:sp>
      <p:sp>
        <p:nvSpPr>
          <p:cNvPr id="263" name="Google Shape;263;p25"/>
          <p:cNvSpPr txBox="1">
            <a:spLocks noGrp="1"/>
          </p:cNvSpPr>
          <p:nvPr>
            <p:ph type="body" idx="1"/>
          </p:nvPr>
        </p:nvSpPr>
        <p:spPr>
          <a:xfrm>
            <a:off x="121009" y="988498"/>
            <a:ext cx="9177103" cy="3624599"/>
          </a:xfrm>
          <a:prstGeom prst="rect">
            <a:avLst/>
          </a:prstGeom>
          <a:noFill/>
          <a:ln>
            <a:noFill/>
          </a:ln>
        </p:spPr>
        <p:txBody>
          <a:bodyPr spcFirstLastPara="1" wrap="square" lIns="91425" tIns="45700" rIns="91425" bIns="45700" anchor="t" anchorCtr="0">
            <a:noAutofit/>
          </a:bodyPr>
          <a:lstStyle/>
          <a:p>
            <a:pPr marL="457200" lvl="0" indent="-355600" algn="l" rtl="0">
              <a:lnSpc>
                <a:spcPct val="108000"/>
              </a:lnSpc>
              <a:spcBef>
                <a:spcPts val="0"/>
              </a:spcBef>
              <a:spcAft>
                <a:spcPts val="0"/>
              </a:spcAft>
              <a:buClr>
                <a:srgbClr val="434343"/>
              </a:buClr>
              <a:buSzPts val="2000"/>
              <a:buFont typeface="Times New Roman"/>
              <a:buChar char="🗸"/>
            </a:pPr>
            <a:r>
              <a:rPr lang="en-US" sz="2000" b="1" u="sng" dirty="0">
                <a:solidFill>
                  <a:srgbClr val="434343"/>
                </a:solidFill>
                <a:latin typeface="Times New Roman"/>
                <a:ea typeface="Times New Roman"/>
                <a:cs typeface="Times New Roman"/>
                <a:sym typeface="Times New Roman"/>
              </a:rPr>
              <a:t>Face-to-Face Nursing Evaluation</a:t>
            </a:r>
            <a:r>
              <a:rPr lang="en-US" sz="2000" dirty="0">
                <a:solidFill>
                  <a:srgbClr val="434343"/>
                </a:solidFill>
                <a:latin typeface="Times New Roman"/>
                <a:ea typeface="Times New Roman"/>
                <a:cs typeface="Times New Roman"/>
                <a:sym typeface="Times New Roman"/>
              </a:rPr>
              <a:t> - The Face-to-Face Evaluation is considered a pre-admission document to determine level of care. </a:t>
            </a:r>
            <a:r>
              <a:rPr lang="en-US" sz="2000" b="1" dirty="0">
                <a:solidFill>
                  <a:srgbClr val="434343"/>
                </a:solidFill>
                <a:latin typeface="Times New Roman"/>
                <a:ea typeface="Times New Roman"/>
                <a:cs typeface="Times New Roman"/>
                <a:sym typeface="Times New Roman"/>
              </a:rPr>
              <a:t>This form must be signed by Nurse prior to patient’s admission date and time.</a:t>
            </a:r>
            <a:endParaRPr sz="2000" b="1" dirty="0">
              <a:solidFill>
                <a:srgbClr val="434343"/>
              </a:solidFill>
              <a:latin typeface="Times New Roman"/>
              <a:ea typeface="Times New Roman"/>
              <a:cs typeface="Times New Roman"/>
              <a:sym typeface="Times New Roman"/>
            </a:endParaRPr>
          </a:p>
          <a:p>
            <a:pPr marL="457200" lvl="0" indent="0" algn="l" rtl="0">
              <a:lnSpc>
                <a:spcPct val="108000"/>
              </a:lnSpc>
              <a:spcBef>
                <a:spcPts val="0"/>
              </a:spcBef>
              <a:spcAft>
                <a:spcPts val="0"/>
              </a:spcAft>
              <a:buNone/>
            </a:pPr>
            <a:endParaRPr sz="2000" b="1" dirty="0">
              <a:solidFill>
                <a:srgbClr val="434343"/>
              </a:solidFill>
              <a:latin typeface="Times New Roman"/>
              <a:ea typeface="Times New Roman"/>
              <a:cs typeface="Times New Roman"/>
              <a:sym typeface="Times New Roman"/>
            </a:endParaRPr>
          </a:p>
          <a:p>
            <a:pPr marL="457200" lvl="0" indent="-355600" algn="l" rtl="0">
              <a:lnSpc>
                <a:spcPct val="108000"/>
              </a:lnSpc>
              <a:spcBef>
                <a:spcPts val="0"/>
              </a:spcBef>
              <a:spcAft>
                <a:spcPts val="0"/>
              </a:spcAft>
              <a:buClr>
                <a:srgbClr val="434343"/>
              </a:buClr>
              <a:buSzPts val="2000"/>
              <a:buFont typeface="Times New Roman"/>
              <a:buChar char="🗸"/>
            </a:pPr>
            <a:r>
              <a:rPr lang="en-US" sz="2000" b="1" u="sng" dirty="0">
                <a:solidFill>
                  <a:srgbClr val="434343"/>
                </a:solidFill>
                <a:latin typeface="Times New Roman"/>
                <a:ea typeface="Times New Roman"/>
                <a:cs typeface="Times New Roman"/>
                <a:sym typeface="Times New Roman"/>
              </a:rPr>
              <a:t>Nursing shift notes:</a:t>
            </a:r>
            <a:endParaRPr sz="2000" b="1" u="sng" dirty="0">
              <a:solidFill>
                <a:srgbClr val="434343"/>
              </a:solidFill>
              <a:latin typeface="Times New Roman"/>
              <a:ea typeface="Times New Roman"/>
              <a:cs typeface="Times New Roman"/>
              <a:sym typeface="Times New Roman"/>
            </a:endParaRPr>
          </a:p>
          <a:p>
            <a:pPr marL="914400" lvl="1" indent="-355600" algn="l" rtl="0">
              <a:lnSpc>
                <a:spcPct val="108000"/>
              </a:lnSpc>
              <a:spcBef>
                <a:spcPts val="0"/>
              </a:spcBef>
              <a:spcAft>
                <a:spcPts val="0"/>
              </a:spcAft>
              <a:buClr>
                <a:srgbClr val="434343"/>
              </a:buClr>
              <a:buSzPts val="2000"/>
              <a:buFont typeface="Times New Roman"/>
              <a:buChar char="⋆"/>
            </a:pPr>
            <a:r>
              <a:rPr lang="en-US" sz="2000" b="1" dirty="0">
                <a:solidFill>
                  <a:srgbClr val="434343"/>
                </a:solidFill>
                <a:latin typeface="Times New Roman"/>
                <a:ea typeface="Times New Roman"/>
                <a:cs typeface="Times New Roman"/>
                <a:sym typeface="Times New Roman"/>
              </a:rPr>
              <a:t>Be mindful </a:t>
            </a:r>
            <a:r>
              <a:rPr lang="en-US" sz="2000" dirty="0">
                <a:solidFill>
                  <a:srgbClr val="434343"/>
                </a:solidFill>
                <a:latin typeface="Times New Roman"/>
                <a:ea typeface="Times New Roman"/>
                <a:cs typeface="Times New Roman"/>
                <a:sym typeface="Times New Roman"/>
              </a:rPr>
              <a:t>that start and stop times do not overlap with other services (e.g., Group sessions, clinical sessions; </a:t>
            </a:r>
            <a:r>
              <a:rPr lang="en-US" sz="2000" i="1" dirty="0">
                <a:solidFill>
                  <a:srgbClr val="434343"/>
                </a:solidFill>
                <a:latin typeface="Times New Roman"/>
                <a:ea typeface="Times New Roman"/>
                <a:cs typeface="Times New Roman"/>
                <a:sym typeface="Times New Roman"/>
              </a:rPr>
              <a:t>the patient cannot be in two locations at once!</a:t>
            </a:r>
            <a:r>
              <a:rPr lang="en-US" sz="2000" dirty="0">
                <a:solidFill>
                  <a:srgbClr val="434343"/>
                </a:solidFill>
                <a:latin typeface="Times New Roman"/>
                <a:ea typeface="Times New Roman"/>
                <a:cs typeface="Times New Roman"/>
                <a:sym typeface="Times New Roman"/>
              </a:rPr>
              <a:t>)</a:t>
            </a:r>
            <a:endParaRPr sz="2000" dirty="0">
              <a:solidFill>
                <a:srgbClr val="434343"/>
              </a:solidFill>
              <a:latin typeface="Times New Roman"/>
              <a:ea typeface="Times New Roman"/>
              <a:cs typeface="Times New Roman"/>
              <a:sym typeface="Times New Roman"/>
            </a:endParaRPr>
          </a:p>
          <a:p>
            <a:pPr marL="914400" lvl="1" indent="-355600" algn="l" rtl="0">
              <a:lnSpc>
                <a:spcPct val="108000"/>
              </a:lnSpc>
              <a:spcBef>
                <a:spcPts val="0"/>
              </a:spcBef>
              <a:spcAft>
                <a:spcPts val="0"/>
              </a:spcAft>
              <a:buClr>
                <a:srgbClr val="434343"/>
              </a:buClr>
              <a:buSzPts val="2000"/>
              <a:buFont typeface="Times New Roman"/>
              <a:buChar char="⋆"/>
            </a:pPr>
            <a:r>
              <a:rPr lang="en-US" sz="2000" b="1" dirty="0">
                <a:solidFill>
                  <a:srgbClr val="434343"/>
                </a:solidFill>
                <a:latin typeface="Times New Roman"/>
                <a:ea typeface="Times New Roman"/>
                <a:cs typeface="Times New Roman"/>
                <a:sym typeface="Times New Roman"/>
              </a:rPr>
              <a:t>Ensure appropriate follow through </a:t>
            </a:r>
            <a:r>
              <a:rPr lang="en-US" sz="2000" dirty="0">
                <a:solidFill>
                  <a:srgbClr val="434343"/>
                </a:solidFill>
                <a:latin typeface="Times New Roman"/>
                <a:ea typeface="Times New Roman"/>
                <a:cs typeface="Times New Roman"/>
                <a:sym typeface="Times New Roman"/>
              </a:rPr>
              <a:t>on patient reports (e.g., Pain, suicidality, chest pains, etc.) &gt; document the plan of action and/or referral provided.</a:t>
            </a:r>
            <a:endParaRPr sz="2000" dirty="0">
              <a:solidFill>
                <a:srgbClr val="434343"/>
              </a:solidFill>
              <a:latin typeface="Times New Roman"/>
              <a:ea typeface="Times New Roman"/>
              <a:cs typeface="Times New Roman"/>
              <a:sym typeface="Times New Roman"/>
            </a:endParaRPr>
          </a:p>
          <a:p>
            <a:pPr marL="914400" lvl="0" indent="0" algn="l" rtl="0">
              <a:lnSpc>
                <a:spcPct val="108000"/>
              </a:lnSpc>
              <a:spcBef>
                <a:spcPts val="0"/>
              </a:spcBef>
              <a:spcAft>
                <a:spcPts val="0"/>
              </a:spcAft>
              <a:buNone/>
            </a:pPr>
            <a:endParaRPr sz="2000" dirty="0">
              <a:solidFill>
                <a:srgbClr val="434343"/>
              </a:solidFill>
              <a:latin typeface="Times New Roman"/>
              <a:ea typeface="Times New Roman"/>
              <a:cs typeface="Times New Roman"/>
              <a:sym typeface="Times New Roman"/>
            </a:endParaRPr>
          </a:p>
        </p:txBody>
      </p:sp>
      <p:pic>
        <p:nvPicPr>
          <p:cNvPr id="264" name="Google Shape;264;p25"/>
          <p:cNvPicPr preferRelativeResize="0"/>
          <p:nvPr/>
        </p:nvPicPr>
        <p:blipFill>
          <a:blip r:embed="rId3">
            <a:alphaModFix/>
          </a:blip>
          <a:stretch>
            <a:fillRect/>
          </a:stretch>
        </p:blipFill>
        <p:spPr>
          <a:xfrm>
            <a:off x="9462499" y="1458930"/>
            <a:ext cx="2608492" cy="2544173"/>
          </a:xfrm>
          <a:prstGeom prst="rect">
            <a:avLst/>
          </a:prstGeom>
          <a:noFill/>
          <a:ln>
            <a:noFill/>
          </a:ln>
        </p:spPr>
      </p:pic>
      <p:sp>
        <p:nvSpPr>
          <p:cNvPr id="6" name="TextBox 5">
            <a:extLst>
              <a:ext uri="{FF2B5EF4-FFF2-40B4-BE49-F238E27FC236}">
                <a16:creationId xmlns:a16="http://schemas.microsoft.com/office/drawing/2014/main" id="{EEEEE7AD-94E6-4EA2-8B13-73306ABB80E7}"/>
              </a:ext>
            </a:extLst>
          </p:cNvPr>
          <p:cNvSpPr txBox="1"/>
          <p:nvPr/>
        </p:nvSpPr>
        <p:spPr>
          <a:xfrm>
            <a:off x="0" y="6524762"/>
            <a:ext cx="12300447" cy="307777"/>
          </a:xfrm>
          <a:prstGeom prst="rect">
            <a:avLst/>
          </a:prstGeom>
          <a:noFill/>
        </p:spPr>
        <p:txBody>
          <a:bodyPr wrap="square">
            <a:spAutoFit/>
          </a:bodyPr>
          <a:lstStyle/>
          <a:p>
            <a:r>
              <a:rPr lang="en-US" sz="1400" baseline="30000" dirty="0">
                <a:solidFill>
                  <a:srgbClr val="434343"/>
                </a:solidFill>
                <a:latin typeface="Times New Roman"/>
                <a:ea typeface="Times New Roman"/>
                <a:cs typeface="Times New Roman"/>
                <a:sym typeface="Times New Roman"/>
              </a:rPr>
              <a:t>1</a:t>
            </a:r>
            <a:r>
              <a:rPr lang="en-US" dirty="0"/>
              <a:t> </a:t>
            </a:r>
            <a:r>
              <a:rPr lang="en-US" sz="1200" dirty="0">
                <a:latin typeface="Times New Roman" panose="02020603050405020304" pitchFamily="18" charset="0"/>
                <a:cs typeface="Times New Roman" panose="02020603050405020304" pitchFamily="18" charset="0"/>
              </a:rPr>
              <a:t>(TJC, 2018). </a:t>
            </a:r>
            <a:r>
              <a:rPr lang="en-US" sz="1100" dirty="0">
                <a:latin typeface="Times New Roman" panose="02020603050405020304" pitchFamily="18" charset="0"/>
                <a:cs typeface="Times New Roman" panose="02020603050405020304" pitchFamily="18" charset="0"/>
              </a:rPr>
              <a:t>Pain, especially chronic pain, frequently occurs together with mental and/or substance use disorders. These conditions must be co-managed to achieve progress in treatment for the affected individuals</a:t>
            </a:r>
          </a:p>
        </p:txBody>
      </p:sp>
      <p:sp>
        <p:nvSpPr>
          <p:cNvPr id="8" name="TextBox 7">
            <a:extLst>
              <a:ext uri="{FF2B5EF4-FFF2-40B4-BE49-F238E27FC236}">
                <a16:creationId xmlns:a16="http://schemas.microsoft.com/office/drawing/2014/main" id="{9392B9DA-D72F-425C-8E95-A42403383B41}"/>
              </a:ext>
            </a:extLst>
          </p:cNvPr>
          <p:cNvSpPr txBox="1"/>
          <p:nvPr/>
        </p:nvSpPr>
        <p:spPr>
          <a:xfrm>
            <a:off x="121009" y="4552167"/>
            <a:ext cx="11725094" cy="1731308"/>
          </a:xfrm>
          <a:prstGeom prst="rect">
            <a:avLst/>
          </a:prstGeom>
          <a:noFill/>
        </p:spPr>
        <p:txBody>
          <a:bodyPr wrap="square">
            <a:spAutoFit/>
          </a:bodyPr>
          <a:lstStyle/>
          <a:p>
            <a:pPr marL="457200" lvl="0" indent="-355600" algn="l" rtl="0">
              <a:lnSpc>
                <a:spcPct val="108000"/>
              </a:lnSpc>
              <a:spcBef>
                <a:spcPts val="0"/>
              </a:spcBef>
              <a:spcAft>
                <a:spcPts val="0"/>
              </a:spcAft>
              <a:buClr>
                <a:srgbClr val="434343"/>
              </a:buClr>
              <a:buSzPts val="2000"/>
              <a:buFont typeface="Times New Roman"/>
              <a:buChar char="🗸"/>
            </a:pPr>
            <a:r>
              <a:rPr lang="en-US" sz="2000" b="1" u="sng" dirty="0">
                <a:solidFill>
                  <a:srgbClr val="434343"/>
                </a:solidFill>
                <a:latin typeface="Times New Roman"/>
                <a:ea typeface="Times New Roman"/>
                <a:cs typeface="Times New Roman"/>
                <a:sym typeface="Times New Roman"/>
              </a:rPr>
              <a:t>Pain Screen/Assessment</a:t>
            </a:r>
            <a:r>
              <a:rPr lang="en-US" sz="2000" dirty="0">
                <a:solidFill>
                  <a:srgbClr val="434343"/>
                </a:solidFill>
                <a:latin typeface="Times New Roman"/>
                <a:ea typeface="Times New Roman"/>
                <a:cs typeface="Times New Roman"/>
                <a:sym typeface="Times New Roman"/>
              </a:rPr>
              <a:t> - Included in the Face-to-Face Evaluation, evaluation for Pain begins as a Screen and expands to an Assessment, as necessary, based on responses. Please make sure there is </a:t>
            </a:r>
            <a:r>
              <a:rPr lang="en-US" sz="2000" b="1" dirty="0">
                <a:solidFill>
                  <a:srgbClr val="434343"/>
                </a:solidFill>
                <a:latin typeface="Times New Roman"/>
                <a:ea typeface="Times New Roman"/>
                <a:cs typeface="Times New Roman"/>
                <a:sym typeface="Times New Roman"/>
              </a:rPr>
              <a:t>appropriate follow through </a:t>
            </a:r>
            <a:r>
              <a:rPr lang="en-US" sz="2000" dirty="0">
                <a:solidFill>
                  <a:srgbClr val="434343"/>
                </a:solidFill>
                <a:latin typeface="Times New Roman"/>
                <a:ea typeface="Times New Roman"/>
                <a:cs typeface="Times New Roman"/>
                <a:sym typeface="Times New Roman"/>
              </a:rPr>
              <a:t>based on responses (e.g., </a:t>
            </a:r>
            <a:r>
              <a:rPr lang="en-US" sz="2000" b="1" dirty="0">
                <a:solidFill>
                  <a:srgbClr val="434343"/>
                </a:solidFill>
                <a:latin typeface="Times New Roman"/>
                <a:ea typeface="Times New Roman"/>
                <a:cs typeface="Times New Roman"/>
                <a:sym typeface="Times New Roman"/>
              </a:rPr>
              <a:t>documented</a:t>
            </a:r>
            <a:r>
              <a:rPr lang="en-US" sz="2000" dirty="0">
                <a:solidFill>
                  <a:srgbClr val="434343"/>
                </a:solidFill>
                <a:latin typeface="Times New Roman"/>
                <a:ea typeface="Times New Roman"/>
                <a:cs typeface="Times New Roman"/>
                <a:sym typeface="Times New Roman"/>
              </a:rPr>
              <a:t> pain reassessment in 72 hrs., referral to physician for further evaluation, and/or pain clinic, inclusion in clinical treatment plan on how pain will be co-managed</a:t>
            </a:r>
            <a:r>
              <a:rPr lang="en-US" sz="2000" baseline="30000" dirty="0">
                <a:solidFill>
                  <a:srgbClr val="434343"/>
                </a:solidFill>
                <a:latin typeface="Times New Roman"/>
                <a:ea typeface="Times New Roman"/>
                <a:cs typeface="Times New Roman"/>
                <a:sym typeface="Times New Roman"/>
              </a:rPr>
              <a:t>1</a:t>
            </a:r>
            <a:r>
              <a:rPr lang="en-US" sz="2000" dirty="0">
                <a:solidFill>
                  <a:srgbClr val="434343"/>
                </a:solidFill>
                <a:latin typeface="Times New Roman"/>
                <a:ea typeface="Times New Roman"/>
                <a:cs typeface="Times New Roman"/>
                <a:sym typeface="Times New Roman"/>
              </a:rPr>
              <a:t>, etc.)</a:t>
            </a:r>
            <a:endParaRPr lang="en-US" sz="2000" dirty="0">
              <a:solidFill>
                <a:schemeClr val="dk2"/>
              </a:solidFill>
              <a:latin typeface="Times New Roman"/>
              <a:ea typeface="Times New Roman"/>
              <a:cs typeface="Times New Roman"/>
              <a:sym typeface="Times New Roman"/>
            </a:endParaRPr>
          </a:p>
        </p:txBody>
      </p:sp>
      <p:cxnSp>
        <p:nvCxnSpPr>
          <p:cNvPr id="5" name="Straight Connector 4">
            <a:extLst>
              <a:ext uri="{FF2B5EF4-FFF2-40B4-BE49-F238E27FC236}">
                <a16:creationId xmlns:a16="http://schemas.microsoft.com/office/drawing/2014/main" id="{EAE9EE87-5F2D-402E-ABF9-9E9EF0BD3DD2}"/>
              </a:ext>
            </a:extLst>
          </p:cNvPr>
          <p:cNvCxnSpPr>
            <a:cxnSpLocks/>
            <a:endCxn id="6" idx="0"/>
          </p:cNvCxnSpPr>
          <p:nvPr/>
        </p:nvCxnSpPr>
        <p:spPr>
          <a:xfrm>
            <a:off x="144006" y="6524762"/>
            <a:ext cx="6006218"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txBox="1">
            <a:spLocks noGrp="1"/>
          </p:cNvSpPr>
          <p:nvPr>
            <p:ph type="body" idx="1"/>
          </p:nvPr>
        </p:nvSpPr>
        <p:spPr>
          <a:xfrm>
            <a:off x="4103441" y="1118325"/>
            <a:ext cx="7308600" cy="5901600"/>
          </a:xfrm>
          <a:prstGeom prst="rect">
            <a:avLst/>
          </a:prstGeom>
        </p:spPr>
        <p:txBody>
          <a:bodyPr spcFirstLastPara="1" wrap="square" lIns="91425" tIns="45700" rIns="91425" bIns="45700" anchor="t" anchorCtr="0">
            <a:noAutofit/>
          </a:bodyPr>
          <a:lstStyle/>
          <a:p>
            <a:pPr marL="457200" lvl="0" indent="-352425" algn="l" rtl="0">
              <a:lnSpc>
                <a:spcPct val="108000"/>
              </a:lnSpc>
              <a:spcBef>
                <a:spcPts val="0"/>
              </a:spcBef>
              <a:spcAft>
                <a:spcPts val="0"/>
              </a:spcAft>
              <a:buClr>
                <a:srgbClr val="434343"/>
              </a:buClr>
              <a:buSzPts val="1950"/>
              <a:buFont typeface="Times New Roman"/>
              <a:buChar char="🗸"/>
            </a:pPr>
            <a:r>
              <a:rPr lang="en-US" sz="1950" b="1" u="sng" dirty="0">
                <a:solidFill>
                  <a:srgbClr val="434343"/>
                </a:solidFill>
                <a:latin typeface="Times New Roman"/>
                <a:ea typeface="Times New Roman"/>
                <a:cs typeface="Times New Roman"/>
                <a:sym typeface="Times New Roman"/>
              </a:rPr>
              <a:t>COWS/CIWA </a:t>
            </a:r>
            <a:r>
              <a:rPr lang="en-US" sz="1950" dirty="0">
                <a:solidFill>
                  <a:srgbClr val="434343"/>
                </a:solidFill>
                <a:latin typeface="Times New Roman"/>
                <a:ea typeface="Times New Roman"/>
                <a:cs typeface="Times New Roman"/>
                <a:sym typeface="Times New Roman"/>
              </a:rPr>
              <a:t>- </a:t>
            </a:r>
            <a:r>
              <a:rPr lang="en-US" sz="1900" dirty="0">
                <a:solidFill>
                  <a:srgbClr val="434343"/>
                </a:solidFill>
                <a:latin typeface="Times New Roman"/>
                <a:ea typeface="Times New Roman"/>
                <a:cs typeface="Times New Roman"/>
                <a:sym typeface="Times New Roman"/>
              </a:rPr>
              <a:t>A score below 11 is considered stable on either scale. If a patient is stable CWS and/or CIWAS will be repeated every 4 hours for the duration of detoxification or per physician orders. [Policy: SUD 010 Detoxification Protocol in SUD Programs]</a:t>
            </a:r>
          </a:p>
          <a:p>
            <a:pPr marL="104775" lvl="0" indent="0" algn="l" rtl="0">
              <a:lnSpc>
                <a:spcPct val="108000"/>
              </a:lnSpc>
              <a:spcBef>
                <a:spcPts val="0"/>
              </a:spcBef>
              <a:spcAft>
                <a:spcPts val="0"/>
              </a:spcAft>
              <a:buClr>
                <a:srgbClr val="434343"/>
              </a:buClr>
              <a:buSzPts val="1950"/>
              <a:buNone/>
            </a:pPr>
            <a:endParaRPr lang="en-US" sz="1800" dirty="0">
              <a:solidFill>
                <a:srgbClr val="434343"/>
              </a:solidFill>
              <a:latin typeface="Times New Roman"/>
              <a:ea typeface="Times New Roman"/>
              <a:cs typeface="Times New Roman"/>
              <a:sym typeface="Times New Roman"/>
            </a:endParaRPr>
          </a:p>
          <a:p>
            <a:pPr marL="457200" lvl="0" indent="-352425" algn="l" rtl="0">
              <a:lnSpc>
                <a:spcPct val="108000"/>
              </a:lnSpc>
              <a:spcBef>
                <a:spcPts val="0"/>
              </a:spcBef>
              <a:spcAft>
                <a:spcPts val="0"/>
              </a:spcAft>
              <a:buClr>
                <a:srgbClr val="434343"/>
              </a:buClr>
              <a:buSzPts val="1950"/>
              <a:buFont typeface="Times New Roman"/>
              <a:buChar char="🗸"/>
            </a:pPr>
            <a:r>
              <a:rPr lang="en-US" sz="1950" b="1" u="sng" dirty="0">
                <a:solidFill>
                  <a:srgbClr val="434343"/>
                </a:solidFill>
                <a:latin typeface="Times New Roman"/>
                <a:ea typeface="Times New Roman"/>
                <a:cs typeface="Times New Roman"/>
                <a:sym typeface="Times New Roman"/>
              </a:rPr>
              <a:t>Medication Identification</a:t>
            </a:r>
            <a:r>
              <a:rPr lang="en-US" sz="1950" dirty="0">
                <a:solidFill>
                  <a:srgbClr val="434343"/>
                </a:solidFill>
                <a:latin typeface="Times New Roman"/>
                <a:ea typeface="Times New Roman"/>
                <a:cs typeface="Times New Roman"/>
                <a:sym typeface="Times New Roman"/>
              </a:rPr>
              <a:t>:</a:t>
            </a:r>
            <a:endParaRPr sz="1950" dirty="0">
              <a:solidFill>
                <a:srgbClr val="434343"/>
              </a:solidFill>
              <a:highlight>
                <a:schemeClr val="lt1"/>
              </a:highlight>
              <a:latin typeface="Times New Roman"/>
              <a:ea typeface="Times New Roman"/>
              <a:cs typeface="Times New Roman"/>
              <a:sym typeface="Times New Roman"/>
            </a:endParaRPr>
          </a:p>
          <a:p>
            <a:pPr marL="914400" marR="12700" lvl="1" indent="-352425" algn="l" rtl="0">
              <a:lnSpc>
                <a:spcPct val="108000"/>
              </a:lnSpc>
              <a:spcBef>
                <a:spcPts val="0"/>
              </a:spcBef>
              <a:spcAft>
                <a:spcPts val="0"/>
              </a:spcAft>
              <a:buClr>
                <a:srgbClr val="434343"/>
              </a:buClr>
              <a:buSzPts val="1950"/>
              <a:buFont typeface="Times New Roman"/>
              <a:buChar char="⋆"/>
            </a:pPr>
            <a:r>
              <a:rPr lang="en-US" sz="1900" dirty="0">
                <a:solidFill>
                  <a:srgbClr val="434343"/>
                </a:solidFill>
                <a:highlight>
                  <a:schemeClr val="lt1"/>
                </a:highlight>
                <a:latin typeface="Times New Roman"/>
                <a:ea typeface="Times New Roman"/>
                <a:cs typeface="Times New Roman"/>
                <a:sym typeface="Times New Roman"/>
              </a:rPr>
              <a:t>Individual medications brought into the facility will be identified and verified by a Nurse using the Epocrates pill identification service and documented in the patient's medical record. </a:t>
            </a:r>
            <a:r>
              <a:rPr lang="en-US" sz="1900" dirty="0">
                <a:solidFill>
                  <a:srgbClr val="434343"/>
                </a:solidFill>
                <a:latin typeface="Times New Roman"/>
                <a:ea typeface="Times New Roman"/>
                <a:cs typeface="Times New Roman"/>
                <a:sym typeface="Times New Roman"/>
              </a:rPr>
              <a:t>[Policy: MS 002 Medication Management]</a:t>
            </a:r>
          </a:p>
          <a:p>
            <a:pPr marL="561975" marR="12700" lvl="1" indent="0" algn="l" rtl="0">
              <a:lnSpc>
                <a:spcPct val="108000"/>
              </a:lnSpc>
              <a:spcBef>
                <a:spcPts val="0"/>
              </a:spcBef>
              <a:spcAft>
                <a:spcPts val="0"/>
              </a:spcAft>
              <a:buClr>
                <a:srgbClr val="434343"/>
              </a:buClr>
              <a:buSzPts val="1950"/>
              <a:buNone/>
            </a:pPr>
            <a:endParaRPr sz="1950" dirty="0">
              <a:solidFill>
                <a:srgbClr val="434343"/>
              </a:solidFill>
              <a:highlight>
                <a:srgbClr val="FFF2CC"/>
              </a:highlight>
              <a:latin typeface="Times New Roman"/>
              <a:ea typeface="Times New Roman"/>
              <a:cs typeface="Times New Roman"/>
              <a:sym typeface="Times New Roman"/>
            </a:endParaRPr>
          </a:p>
          <a:p>
            <a:pPr marL="457200" lvl="0" indent="-352425" algn="l" rtl="0">
              <a:lnSpc>
                <a:spcPct val="108000"/>
              </a:lnSpc>
              <a:spcBef>
                <a:spcPts val="0"/>
              </a:spcBef>
              <a:spcAft>
                <a:spcPts val="0"/>
              </a:spcAft>
              <a:buClr>
                <a:srgbClr val="434343"/>
              </a:buClr>
              <a:buSzPts val="1950"/>
              <a:buFont typeface="Times New Roman"/>
              <a:buChar char="🗸"/>
            </a:pPr>
            <a:r>
              <a:rPr lang="en-US" sz="1950" b="1" u="sng" dirty="0">
                <a:solidFill>
                  <a:srgbClr val="434343"/>
                </a:solidFill>
                <a:highlight>
                  <a:schemeClr val="lt1"/>
                </a:highlight>
                <a:latin typeface="Times New Roman"/>
                <a:ea typeface="Times New Roman"/>
                <a:cs typeface="Times New Roman"/>
                <a:sym typeface="Times New Roman"/>
              </a:rPr>
              <a:t>Medication Destruction</a:t>
            </a:r>
            <a:r>
              <a:rPr lang="en-US" sz="1950" dirty="0">
                <a:solidFill>
                  <a:srgbClr val="434343"/>
                </a:solidFill>
                <a:highlight>
                  <a:schemeClr val="lt1"/>
                </a:highlight>
                <a:latin typeface="Times New Roman"/>
                <a:ea typeface="Times New Roman"/>
                <a:cs typeface="Times New Roman"/>
                <a:sym typeface="Times New Roman"/>
              </a:rPr>
              <a:t>:</a:t>
            </a:r>
            <a:endParaRPr sz="1950" dirty="0">
              <a:solidFill>
                <a:srgbClr val="434343"/>
              </a:solidFill>
              <a:highlight>
                <a:schemeClr val="lt1"/>
              </a:highlight>
              <a:latin typeface="Times New Roman"/>
              <a:ea typeface="Times New Roman"/>
              <a:cs typeface="Times New Roman"/>
              <a:sym typeface="Times New Roman"/>
            </a:endParaRPr>
          </a:p>
          <a:p>
            <a:pPr marL="914400" lvl="1" indent="-352425" algn="l" rtl="0">
              <a:lnSpc>
                <a:spcPct val="108000"/>
              </a:lnSpc>
              <a:spcBef>
                <a:spcPts val="0"/>
              </a:spcBef>
              <a:spcAft>
                <a:spcPts val="0"/>
              </a:spcAft>
              <a:buClr>
                <a:srgbClr val="434343"/>
              </a:buClr>
              <a:buSzPts val="1950"/>
              <a:buFont typeface="Times New Roman"/>
              <a:buChar char="⋆"/>
            </a:pPr>
            <a:r>
              <a:rPr lang="en-US" sz="1900" dirty="0">
                <a:solidFill>
                  <a:srgbClr val="434343"/>
                </a:solidFill>
                <a:highlight>
                  <a:schemeClr val="lt1"/>
                </a:highlight>
                <a:latin typeface="Times New Roman"/>
                <a:ea typeface="Times New Roman"/>
                <a:cs typeface="Times New Roman"/>
                <a:sym typeface="Times New Roman"/>
              </a:rPr>
              <a:t>Medications &gt; 14 days expired, discontinued, and/or unclaimed must be stored separately from active medications.</a:t>
            </a:r>
            <a:endParaRPr sz="1900" dirty="0">
              <a:solidFill>
                <a:srgbClr val="434343"/>
              </a:solidFill>
              <a:highlight>
                <a:schemeClr val="lt1"/>
              </a:highlight>
              <a:latin typeface="Times New Roman"/>
              <a:ea typeface="Times New Roman"/>
              <a:cs typeface="Times New Roman"/>
              <a:sym typeface="Times New Roman"/>
            </a:endParaRPr>
          </a:p>
          <a:p>
            <a:pPr marL="914400" lvl="1" indent="-352425" algn="l" rtl="0">
              <a:lnSpc>
                <a:spcPct val="108000"/>
              </a:lnSpc>
              <a:spcBef>
                <a:spcPts val="0"/>
              </a:spcBef>
              <a:spcAft>
                <a:spcPts val="0"/>
              </a:spcAft>
              <a:buClr>
                <a:srgbClr val="434343"/>
              </a:buClr>
              <a:buSzPts val="1950"/>
              <a:buFont typeface="Times New Roman"/>
              <a:buChar char="⋆"/>
            </a:pPr>
            <a:r>
              <a:rPr lang="en-US" sz="1900" dirty="0">
                <a:solidFill>
                  <a:srgbClr val="434343"/>
                </a:solidFill>
                <a:highlight>
                  <a:schemeClr val="lt1"/>
                </a:highlight>
                <a:latin typeface="Times New Roman"/>
                <a:ea typeface="Times New Roman"/>
                <a:cs typeface="Times New Roman"/>
                <a:sym typeface="Times New Roman"/>
              </a:rPr>
              <a:t>Ensure appropriate forms are completed and signatures (+ witness signatures) are captured  (e.g., Medication Destruction Form. [Policy MS 003 Medication Destruction Policy]</a:t>
            </a:r>
          </a:p>
          <a:p>
            <a:pPr marL="561975" lvl="1" indent="0" algn="l" rtl="0">
              <a:lnSpc>
                <a:spcPct val="108000"/>
              </a:lnSpc>
              <a:spcBef>
                <a:spcPts val="0"/>
              </a:spcBef>
              <a:spcAft>
                <a:spcPts val="0"/>
              </a:spcAft>
              <a:buClr>
                <a:srgbClr val="434343"/>
              </a:buClr>
              <a:buSzPts val="1950"/>
              <a:buNone/>
            </a:pPr>
            <a:endParaRPr sz="1950" dirty="0"/>
          </a:p>
        </p:txBody>
      </p:sp>
      <p:sp>
        <p:nvSpPr>
          <p:cNvPr id="270" name="Google Shape;270;p26"/>
          <p:cNvSpPr txBox="1">
            <a:spLocks noGrp="1"/>
          </p:cNvSpPr>
          <p:nvPr>
            <p:ph type="title"/>
          </p:nvPr>
        </p:nvSpPr>
        <p:spPr>
          <a:xfrm>
            <a:off x="471375" y="320222"/>
            <a:ext cx="10515600" cy="53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dirty="0">
                <a:solidFill>
                  <a:srgbClr val="0066A6"/>
                </a:solidFill>
                <a:latin typeface="Times New Roman"/>
                <a:ea typeface="Times New Roman"/>
                <a:cs typeface="Times New Roman"/>
                <a:sym typeface="Times New Roman"/>
              </a:rPr>
              <a:t>Nursing and Medical Documentation: </a:t>
            </a:r>
            <a:r>
              <a:rPr lang="en-US" sz="2400" dirty="0">
                <a:solidFill>
                  <a:srgbClr val="0066A6"/>
                </a:solidFill>
                <a:latin typeface="Times New Roman"/>
                <a:ea typeface="Times New Roman"/>
                <a:cs typeface="Times New Roman"/>
                <a:sym typeface="Times New Roman"/>
              </a:rPr>
              <a:t>(2 of 3)</a:t>
            </a:r>
            <a:endParaRPr sz="2400" dirty="0">
              <a:solidFill>
                <a:srgbClr val="0066A6"/>
              </a:solidFill>
              <a:latin typeface="Times New Roman"/>
              <a:ea typeface="Times New Roman"/>
              <a:cs typeface="Times New Roman"/>
              <a:sym typeface="Times New Roman"/>
            </a:endParaRPr>
          </a:p>
        </p:txBody>
      </p:sp>
      <p:pic>
        <p:nvPicPr>
          <p:cNvPr id="271" name="Google Shape;271;p26"/>
          <p:cNvPicPr preferRelativeResize="0"/>
          <p:nvPr/>
        </p:nvPicPr>
        <p:blipFill>
          <a:blip r:embed="rId3">
            <a:alphaModFix/>
          </a:blip>
          <a:stretch>
            <a:fillRect/>
          </a:stretch>
        </p:blipFill>
        <p:spPr>
          <a:xfrm>
            <a:off x="1364170" y="4059500"/>
            <a:ext cx="1978875" cy="1978875"/>
          </a:xfrm>
          <a:prstGeom prst="rect">
            <a:avLst/>
          </a:prstGeom>
          <a:noFill/>
          <a:ln>
            <a:noFill/>
          </a:ln>
        </p:spPr>
      </p:pic>
      <p:pic>
        <p:nvPicPr>
          <p:cNvPr id="272" name="Google Shape;272;p26"/>
          <p:cNvPicPr preferRelativeResize="0"/>
          <p:nvPr/>
        </p:nvPicPr>
        <p:blipFill>
          <a:blip r:embed="rId4">
            <a:alphaModFix/>
          </a:blip>
          <a:stretch>
            <a:fillRect/>
          </a:stretch>
        </p:blipFill>
        <p:spPr>
          <a:xfrm>
            <a:off x="1262717" y="1809062"/>
            <a:ext cx="1978875" cy="1978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7"/>
          <p:cNvSpPr txBox="1">
            <a:spLocks noGrp="1"/>
          </p:cNvSpPr>
          <p:nvPr>
            <p:ph type="title"/>
          </p:nvPr>
        </p:nvSpPr>
        <p:spPr>
          <a:xfrm>
            <a:off x="423075" y="376022"/>
            <a:ext cx="10515600" cy="526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dirty="0">
                <a:solidFill>
                  <a:srgbClr val="0066A6"/>
                </a:solidFill>
                <a:latin typeface="Times New Roman"/>
                <a:ea typeface="Times New Roman"/>
                <a:cs typeface="Times New Roman"/>
                <a:sym typeface="Times New Roman"/>
              </a:rPr>
              <a:t>Nursing and Medical Documentation: </a:t>
            </a:r>
            <a:r>
              <a:rPr lang="en-US" sz="2400" dirty="0">
                <a:solidFill>
                  <a:srgbClr val="0066A6"/>
                </a:solidFill>
                <a:latin typeface="Times New Roman"/>
                <a:ea typeface="Times New Roman"/>
                <a:cs typeface="Times New Roman"/>
                <a:sym typeface="Times New Roman"/>
              </a:rPr>
              <a:t>(3 of 3)</a:t>
            </a:r>
            <a:endParaRPr sz="2400" dirty="0">
              <a:solidFill>
                <a:srgbClr val="0066A6"/>
              </a:solidFill>
              <a:latin typeface="Times New Roman"/>
              <a:ea typeface="Times New Roman"/>
              <a:cs typeface="Times New Roman"/>
              <a:sym typeface="Times New Roman"/>
            </a:endParaRPr>
          </a:p>
        </p:txBody>
      </p:sp>
      <p:sp>
        <p:nvSpPr>
          <p:cNvPr id="278" name="Google Shape;278;p27"/>
          <p:cNvSpPr txBox="1">
            <a:spLocks noGrp="1"/>
          </p:cNvSpPr>
          <p:nvPr>
            <p:ph type="body" idx="1"/>
          </p:nvPr>
        </p:nvSpPr>
        <p:spPr>
          <a:xfrm>
            <a:off x="423075" y="1052041"/>
            <a:ext cx="11329200" cy="5429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000" b="1" u="sng" dirty="0">
                <a:solidFill>
                  <a:srgbClr val="434343"/>
                </a:solidFill>
                <a:highlight>
                  <a:srgbClr val="FFFFFF"/>
                </a:highlight>
                <a:latin typeface="Times New Roman"/>
                <a:ea typeface="Times New Roman"/>
                <a:cs typeface="Times New Roman"/>
                <a:sym typeface="Times New Roman"/>
              </a:rPr>
              <a:t>Controlled Med Counts:</a:t>
            </a:r>
            <a:endParaRPr sz="2000" b="1" u="sng" dirty="0">
              <a:solidFill>
                <a:srgbClr val="434343"/>
              </a:solidFill>
              <a:highlight>
                <a:srgbClr val="FFFFFF"/>
              </a:highlight>
              <a:latin typeface="Times New Roman"/>
              <a:ea typeface="Times New Roman"/>
              <a:cs typeface="Times New Roman"/>
              <a:sym typeface="Times New Roman"/>
            </a:endParaRPr>
          </a:p>
          <a:p>
            <a:pPr marL="457200" lvl="0" indent="-355600" algn="l" rtl="0">
              <a:spcBef>
                <a:spcPts val="0"/>
              </a:spcBef>
              <a:spcAft>
                <a:spcPts val="0"/>
              </a:spcAft>
              <a:buClr>
                <a:srgbClr val="434343"/>
              </a:buClr>
              <a:buSzPts val="2000"/>
              <a:buFont typeface="Times New Roman"/>
              <a:buChar char="🗸"/>
            </a:pPr>
            <a:r>
              <a:rPr lang="en-US" sz="2000" dirty="0">
                <a:solidFill>
                  <a:srgbClr val="434343"/>
                </a:solidFill>
                <a:highlight>
                  <a:srgbClr val="FFFFFF"/>
                </a:highlight>
                <a:latin typeface="Times New Roman"/>
                <a:ea typeface="Times New Roman"/>
                <a:cs typeface="Times New Roman"/>
                <a:sym typeface="Times New Roman"/>
              </a:rPr>
              <a:t>Must be counted at each shift, </a:t>
            </a:r>
            <a:r>
              <a:rPr lang="en-US" sz="2000" u="sng" dirty="0">
                <a:solidFill>
                  <a:srgbClr val="434343"/>
                </a:solidFill>
                <a:highlight>
                  <a:srgbClr val="FFFFFF"/>
                </a:highlight>
                <a:latin typeface="Times New Roman"/>
                <a:ea typeface="Times New Roman"/>
                <a:cs typeface="Times New Roman"/>
                <a:sym typeface="Times New Roman"/>
              </a:rPr>
              <a:t>until destroyed</a:t>
            </a:r>
            <a:endParaRPr sz="2000" u="sng" dirty="0">
              <a:solidFill>
                <a:srgbClr val="434343"/>
              </a:solidFill>
              <a:highlight>
                <a:srgbClr val="FFFFFF"/>
              </a:highlight>
              <a:latin typeface="Times New Roman"/>
              <a:ea typeface="Times New Roman"/>
              <a:cs typeface="Times New Roman"/>
              <a:sym typeface="Times New Roman"/>
            </a:endParaRPr>
          </a:p>
          <a:p>
            <a:pPr marL="457200" lvl="0" indent="-355600" algn="l" rtl="0">
              <a:spcBef>
                <a:spcPts val="0"/>
              </a:spcBef>
              <a:spcAft>
                <a:spcPts val="0"/>
              </a:spcAft>
              <a:buClr>
                <a:srgbClr val="434343"/>
              </a:buClr>
              <a:buSzPts val="2000"/>
              <a:buFont typeface="Times New Roman"/>
              <a:buChar char="🗸"/>
            </a:pPr>
            <a:r>
              <a:rPr lang="en-US" sz="2000" dirty="0">
                <a:solidFill>
                  <a:srgbClr val="434343"/>
                </a:solidFill>
                <a:highlight>
                  <a:srgbClr val="FFFFFF"/>
                </a:highlight>
                <a:latin typeface="Times New Roman"/>
                <a:ea typeface="Times New Roman"/>
                <a:cs typeface="Times New Roman"/>
                <a:sym typeface="Times New Roman"/>
              </a:rPr>
              <a:t>Must be accurate </a:t>
            </a:r>
            <a:endParaRPr sz="2000" dirty="0">
              <a:solidFill>
                <a:srgbClr val="434343"/>
              </a:solidFill>
              <a:highlight>
                <a:srgbClr val="FFFFFF"/>
              </a:highlight>
              <a:latin typeface="Times New Roman"/>
              <a:ea typeface="Times New Roman"/>
              <a:cs typeface="Times New Roman"/>
              <a:sym typeface="Times New Roman"/>
            </a:endParaRPr>
          </a:p>
          <a:p>
            <a:pPr marL="457200" lvl="0" indent="-355600" algn="l" rtl="0">
              <a:spcBef>
                <a:spcPts val="0"/>
              </a:spcBef>
              <a:spcAft>
                <a:spcPts val="0"/>
              </a:spcAft>
              <a:buClr>
                <a:srgbClr val="434343"/>
              </a:buClr>
              <a:buSzPts val="2000"/>
              <a:buFont typeface="Times New Roman"/>
              <a:buChar char="🗸"/>
            </a:pPr>
            <a:r>
              <a:rPr lang="en-US" sz="2000" dirty="0">
                <a:solidFill>
                  <a:srgbClr val="434343"/>
                </a:solidFill>
                <a:highlight>
                  <a:srgbClr val="FFFFFF"/>
                </a:highlight>
                <a:latin typeface="Times New Roman"/>
                <a:ea typeface="Times New Roman"/>
                <a:cs typeface="Times New Roman"/>
                <a:sym typeface="Times New Roman"/>
              </a:rPr>
              <a:t>Must be double signed</a:t>
            </a:r>
            <a:endParaRPr sz="2000" dirty="0">
              <a:solidFill>
                <a:srgbClr val="434343"/>
              </a:solidFill>
              <a:highlight>
                <a:srgbClr val="FFFFFF"/>
              </a:highlight>
              <a:latin typeface="Times New Roman"/>
              <a:ea typeface="Times New Roman"/>
              <a:cs typeface="Times New Roman"/>
              <a:sym typeface="Times New Roman"/>
            </a:endParaRPr>
          </a:p>
          <a:p>
            <a:pPr marL="457200" lvl="0" indent="-355600" algn="l" rtl="0">
              <a:spcBef>
                <a:spcPts val="0"/>
              </a:spcBef>
              <a:spcAft>
                <a:spcPts val="0"/>
              </a:spcAft>
              <a:buClr>
                <a:srgbClr val="434343"/>
              </a:buClr>
              <a:buSzPts val="2000"/>
              <a:buFont typeface="Times New Roman"/>
              <a:buChar char="🗸"/>
            </a:pPr>
            <a:r>
              <a:rPr lang="en-US" sz="2000" dirty="0">
                <a:solidFill>
                  <a:srgbClr val="434343"/>
                </a:solidFill>
                <a:highlight>
                  <a:srgbClr val="FFFFFF"/>
                </a:highlight>
                <a:latin typeface="Times New Roman"/>
                <a:ea typeface="Times New Roman"/>
                <a:cs typeface="Times New Roman"/>
                <a:sym typeface="Times New Roman"/>
              </a:rPr>
              <a:t>Follow program policies to ensure compliance with state specific regulations</a:t>
            </a:r>
            <a:endParaRPr sz="2000" dirty="0">
              <a:solidFill>
                <a:srgbClr val="434343"/>
              </a:solidFill>
              <a:highlight>
                <a:srgbClr val="FFFFFF"/>
              </a:highlight>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000" dirty="0">
              <a:solidFill>
                <a:srgbClr val="434343"/>
              </a:solidFill>
              <a:latin typeface="Times New Roman"/>
              <a:ea typeface="Times New Roman"/>
              <a:cs typeface="Times New Roman"/>
              <a:sym typeface="Times New Roman"/>
            </a:endParaRPr>
          </a:p>
          <a:p>
            <a:pPr marL="0" indent="0">
              <a:spcBef>
                <a:spcPts val="0"/>
              </a:spcBef>
              <a:buNone/>
            </a:pPr>
            <a:endParaRPr lang="en-US" sz="2000" b="1" u="sng" dirty="0">
              <a:solidFill>
                <a:srgbClr val="434343"/>
              </a:solidFill>
              <a:latin typeface="Times New Roman"/>
              <a:ea typeface="Times New Roman"/>
              <a:cs typeface="Times New Roman"/>
              <a:sym typeface="Times New Roman"/>
            </a:endParaRPr>
          </a:p>
          <a:p>
            <a:pPr marL="0" lvl="0" indent="0" algn="l">
              <a:lnSpc>
                <a:spcPct val="90000"/>
              </a:lnSpc>
              <a:spcBef>
                <a:spcPts val="0"/>
              </a:spcBef>
              <a:spcAft>
                <a:spcPts val="0"/>
              </a:spcAft>
              <a:buNone/>
            </a:pPr>
            <a:r>
              <a:rPr lang="en-US" sz="2000" b="1" u="sng" dirty="0">
                <a:solidFill>
                  <a:srgbClr val="434343"/>
                </a:solidFill>
                <a:latin typeface="Times New Roman"/>
                <a:ea typeface="Times New Roman"/>
                <a:cs typeface="Times New Roman"/>
                <a:sym typeface="Times New Roman"/>
              </a:rPr>
              <a:t>Physician’s orders:</a:t>
            </a:r>
            <a:endParaRPr lang="en-US" sz="2000" b="1" u="sng" dirty="0">
              <a:solidFill>
                <a:srgbClr val="434343"/>
              </a:solidFill>
              <a:latin typeface="Times New Roman"/>
              <a:ea typeface="Times New Roman"/>
              <a:cs typeface="Times New Roman"/>
            </a:endParaRPr>
          </a:p>
          <a:p>
            <a:pPr marL="457200" marR="12700" lvl="0" indent="-355600" algn="l" rtl="0">
              <a:lnSpc>
                <a:spcPct val="115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Orders must have matching results (e.g., Labs, vitals, increased frequency of COWS/CIWAS, safety observations, etc.) If there is a physician’s order, please make sure there is documentation to back it up!</a:t>
            </a:r>
            <a:endParaRPr sz="2000" dirty="0">
              <a:solidFill>
                <a:srgbClr val="434343"/>
              </a:solidFill>
              <a:latin typeface="Times New Roman"/>
              <a:ea typeface="Times New Roman"/>
              <a:cs typeface="Times New Roman"/>
              <a:sym typeface="Times New Roman"/>
            </a:endParaRPr>
          </a:p>
          <a:p>
            <a:pPr marL="457200" marR="12700" lvl="0" indent="-355600" algn="l" rtl="0">
              <a:lnSpc>
                <a:spcPct val="115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Verbal Orders</a:t>
            </a:r>
            <a:endParaRPr sz="2000" dirty="0">
              <a:solidFill>
                <a:srgbClr val="434343"/>
              </a:solidFill>
              <a:latin typeface="Times New Roman"/>
              <a:ea typeface="Times New Roman"/>
              <a:cs typeface="Times New Roman"/>
              <a:sym typeface="Times New Roman"/>
            </a:endParaRPr>
          </a:p>
          <a:p>
            <a:pPr marL="914400" marR="12700" lvl="1" indent="-355600" algn="l" rtl="0">
              <a:lnSpc>
                <a:spcPct val="115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Must be documented in Physician’s Orders Tab by the staff recording the order</a:t>
            </a:r>
            <a:endParaRPr sz="2000" dirty="0">
              <a:solidFill>
                <a:srgbClr val="434343"/>
              </a:solidFill>
              <a:latin typeface="Times New Roman"/>
              <a:ea typeface="Times New Roman"/>
              <a:cs typeface="Times New Roman"/>
              <a:sym typeface="Times New Roman"/>
            </a:endParaRPr>
          </a:p>
          <a:p>
            <a:pPr marL="914400" marR="12700" lvl="1" indent="-355600" algn="l" rtl="0">
              <a:lnSpc>
                <a:spcPct val="115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Must be read back for confirmation by the prescribing doctor </a:t>
            </a:r>
            <a:endParaRPr sz="2000" dirty="0">
              <a:solidFill>
                <a:srgbClr val="434343"/>
              </a:solidFill>
              <a:latin typeface="Times New Roman"/>
              <a:ea typeface="Times New Roman"/>
              <a:cs typeface="Times New Roman"/>
              <a:sym typeface="Times New Roman"/>
            </a:endParaRPr>
          </a:p>
          <a:p>
            <a:pPr marL="914400" marR="12700" lvl="1" indent="-355600" algn="l" rtl="0">
              <a:lnSpc>
                <a:spcPct val="115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Document</a:t>
            </a:r>
            <a:r>
              <a:rPr lang="en-US" sz="2000" i="1" dirty="0">
                <a:solidFill>
                  <a:srgbClr val="434343"/>
                </a:solidFill>
                <a:latin typeface="Times New Roman"/>
                <a:ea typeface="Times New Roman"/>
                <a:cs typeface="Times New Roman"/>
                <a:sym typeface="Times New Roman"/>
              </a:rPr>
              <a:t> Read Back and Verified</a:t>
            </a:r>
            <a:r>
              <a:rPr lang="en-US" sz="2000" dirty="0">
                <a:solidFill>
                  <a:srgbClr val="434343"/>
                </a:solidFill>
                <a:latin typeface="Times New Roman"/>
                <a:ea typeface="Times New Roman"/>
                <a:cs typeface="Times New Roman"/>
                <a:sym typeface="Times New Roman"/>
              </a:rPr>
              <a:t> by choosing from the  drop-down menu option in EMR</a:t>
            </a:r>
            <a:endParaRPr sz="2000" dirty="0">
              <a:solidFill>
                <a:srgbClr val="434343"/>
              </a:solidFill>
              <a:latin typeface="Times New Roman"/>
              <a:ea typeface="Times New Roman"/>
              <a:cs typeface="Times New Roman"/>
              <a:sym typeface="Times New Roman"/>
            </a:endParaRPr>
          </a:p>
          <a:p>
            <a:pPr marL="914400" marR="12700" lvl="1" indent="-355600" algn="l" rtl="0">
              <a:lnSpc>
                <a:spcPct val="115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Physician orders must be signed by the prescribing doctor within 72 hours</a:t>
            </a:r>
            <a:endParaRPr sz="2000" dirty="0">
              <a:solidFill>
                <a:srgbClr val="434343"/>
              </a:solidFill>
              <a:latin typeface="Times New Roman"/>
              <a:ea typeface="Times New Roman"/>
              <a:cs typeface="Times New Roman"/>
              <a:sym typeface="Times New Roman"/>
            </a:endParaRPr>
          </a:p>
          <a:p>
            <a:pPr marR="12700" indent="-355600">
              <a:lnSpc>
                <a:spcPct val="115000"/>
              </a:lnSpc>
              <a:spcBef>
                <a:spcPts val="0"/>
              </a:spcBef>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Labs: </a:t>
            </a:r>
            <a:r>
              <a:rPr lang="en-US" sz="2000" dirty="0">
                <a:solidFill>
                  <a:srgbClr val="434343"/>
                </a:solidFill>
                <a:highlight>
                  <a:schemeClr val="lt1"/>
                </a:highlight>
                <a:latin typeface="Times New Roman"/>
                <a:ea typeface="Times New Roman"/>
                <a:cs typeface="Times New Roman"/>
                <a:sym typeface="Times New Roman"/>
              </a:rPr>
              <a:t>Make sure labs/tests are appropriately uploaded into the patient record </a:t>
            </a:r>
          </a:p>
          <a:p>
            <a:pPr marL="914400" marR="12700" lvl="1" indent="-355600" algn="l" rtl="0">
              <a:lnSpc>
                <a:spcPct val="115000"/>
              </a:lnSpc>
              <a:spcBef>
                <a:spcPts val="0"/>
              </a:spcBef>
              <a:spcAft>
                <a:spcPts val="0"/>
              </a:spcAft>
              <a:buClr>
                <a:srgbClr val="434343"/>
              </a:buClr>
              <a:buSzPts val="2000"/>
              <a:buFont typeface="Times New Roman"/>
              <a:buChar char="⋆"/>
            </a:pPr>
            <a:r>
              <a:rPr lang="en-US" sz="2000" dirty="0">
                <a:solidFill>
                  <a:srgbClr val="434343"/>
                </a:solidFill>
                <a:highlight>
                  <a:schemeClr val="lt1"/>
                </a:highlight>
                <a:latin typeface="Times New Roman"/>
                <a:ea typeface="Times New Roman"/>
                <a:cs typeface="Times New Roman"/>
                <a:sym typeface="Times New Roman"/>
              </a:rPr>
              <a:t>Including urinalysis samples, any Lab panel, tests (EKG)</a:t>
            </a:r>
            <a:endParaRPr sz="2000" dirty="0">
              <a:solidFill>
                <a:srgbClr val="434343"/>
              </a:solidFill>
              <a:highlight>
                <a:schemeClr val="lt1"/>
              </a:highlight>
              <a:latin typeface="Times New Roman"/>
              <a:ea typeface="Times New Roman"/>
              <a:cs typeface="Times New Roman"/>
              <a:sym typeface="Times New Roman"/>
            </a:endParaRPr>
          </a:p>
          <a:p>
            <a:pPr marL="457200" lvl="0" indent="-355600" algn="l" rtl="0">
              <a:spcBef>
                <a:spcPts val="0"/>
              </a:spcBef>
              <a:spcAft>
                <a:spcPts val="0"/>
              </a:spcAft>
              <a:buClr>
                <a:srgbClr val="434343"/>
              </a:buClr>
              <a:buSzPts val="2000"/>
              <a:buFont typeface="Times New Roman"/>
              <a:buChar char="🗸"/>
            </a:pPr>
            <a:r>
              <a:rPr lang="en-US" sz="2000" dirty="0">
                <a:solidFill>
                  <a:srgbClr val="434343"/>
                </a:solidFill>
                <a:highlight>
                  <a:srgbClr val="FFFFFF"/>
                </a:highlight>
                <a:latin typeface="Times New Roman"/>
                <a:ea typeface="Times New Roman"/>
                <a:cs typeface="Times New Roman"/>
                <a:sym typeface="Times New Roman"/>
              </a:rPr>
              <a:t>Vitals- Reach out to physician if vitals are out of range and document action steps</a:t>
            </a:r>
            <a:endParaRPr sz="1600" dirty="0">
              <a:solidFill>
                <a:schemeClr val="dk2"/>
              </a:solidFill>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sz="1400" dirty="0">
              <a:solidFill>
                <a:schemeClr val="dk2"/>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3"/>
          <p:cNvSpPr txBox="1">
            <a:spLocks noGrp="1"/>
          </p:cNvSpPr>
          <p:nvPr>
            <p:ph type="title"/>
          </p:nvPr>
        </p:nvSpPr>
        <p:spPr>
          <a:xfrm>
            <a:off x="475600" y="2122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300" b="1">
                <a:solidFill>
                  <a:srgbClr val="0066A6"/>
                </a:solidFill>
                <a:latin typeface="Times New Roman"/>
                <a:ea typeface="Times New Roman"/>
                <a:cs typeface="Times New Roman"/>
                <a:sym typeface="Times New Roman"/>
              </a:rPr>
              <a:t>Shift Notes:</a:t>
            </a:r>
            <a:endParaRPr sz="3300" b="1">
              <a:solidFill>
                <a:srgbClr val="0066A6"/>
              </a:solidFill>
              <a:latin typeface="Times New Roman"/>
              <a:ea typeface="Times New Roman"/>
              <a:cs typeface="Times New Roman"/>
              <a:sym typeface="Times New Roman"/>
            </a:endParaRPr>
          </a:p>
        </p:txBody>
      </p:sp>
      <p:sp>
        <p:nvSpPr>
          <p:cNvPr id="216" name="Google Shape;216;p23"/>
          <p:cNvSpPr txBox="1">
            <a:spLocks noGrp="1"/>
          </p:cNvSpPr>
          <p:nvPr>
            <p:ph type="body" idx="1"/>
          </p:nvPr>
        </p:nvSpPr>
        <p:spPr>
          <a:xfrm>
            <a:off x="478526" y="1045157"/>
            <a:ext cx="11713473" cy="6014201"/>
          </a:xfrm>
          <a:prstGeom prst="rect">
            <a:avLst/>
          </a:prstGeom>
          <a:noFill/>
          <a:ln>
            <a:noFill/>
          </a:ln>
        </p:spPr>
        <p:txBody>
          <a:bodyPr spcFirstLastPara="1" wrap="square" lIns="91425" tIns="45700" rIns="91425" bIns="45700" anchor="t" anchorCtr="0">
            <a:noAutofit/>
          </a:bodyPr>
          <a:lstStyle/>
          <a:p>
            <a:pPr marL="457200" lvl="0" indent="-349250" algn="l" rtl="0">
              <a:spcBef>
                <a:spcPts val="500"/>
              </a:spcBef>
              <a:spcAft>
                <a:spcPts val="0"/>
              </a:spcAft>
              <a:buClr>
                <a:srgbClr val="666666"/>
              </a:buClr>
              <a:buSzPts val="1900"/>
              <a:buFont typeface="Times New Roman"/>
              <a:buChar char="➟"/>
            </a:pPr>
            <a:r>
              <a:rPr lang="en-US" sz="2000" dirty="0">
                <a:solidFill>
                  <a:srgbClr val="666666"/>
                </a:solidFill>
                <a:latin typeface="Times New Roman"/>
                <a:ea typeface="Times New Roman"/>
                <a:cs typeface="Times New Roman"/>
                <a:sym typeface="Times New Roman"/>
              </a:rPr>
              <a:t>Record observations on patient behavior and interactions during shift.</a:t>
            </a:r>
          </a:p>
          <a:p>
            <a:pPr marL="457200" lvl="0" indent="-349250" algn="l" rtl="0">
              <a:spcBef>
                <a:spcPts val="0"/>
              </a:spcBef>
              <a:spcAft>
                <a:spcPts val="0"/>
              </a:spcAft>
              <a:buClr>
                <a:srgbClr val="666666"/>
              </a:buClr>
              <a:buSzPts val="1900"/>
              <a:buFont typeface="Times New Roman"/>
              <a:buChar char="➟"/>
            </a:pPr>
            <a:r>
              <a:rPr lang="en-US" sz="2000" dirty="0">
                <a:solidFill>
                  <a:srgbClr val="666666"/>
                </a:solidFill>
                <a:latin typeface="Times New Roman"/>
                <a:ea typeface="Times New Roman"/>
                <a:cs typeface="Times New Roman"/>
                <a:sym typeface="Times New Roman"/>
              </a:rPr>
              <a:t>Include mental and physical status, including: </a:t>
            </a:r>
          </a:p>
          <a:p>
            <a:pPr marL="914400" lvl="0" indent="0" algn="l" rtl="0">
              <a:spcBef>
                <a:spcPts val="1000"/>
              </a:spcBef>
              <a:spcAft>
                <a:spcPts val="0"/>
              </a:spcAft>
              <a:buNone/>
            </a:pPr>
            <a:r>
              <a:rPr lang="en-US" sz="2000" dirty="0">
                <a:solidFill>
                  <a:srgbClr val="666666"/>
                </a:solidFill>
                <a:latin typeface="Times New Roman"/>
                <a:ea typeface="Times New Roman"/>
                <a:cs typeface="Times New Roman"/>
                <a:sym typeface="Times New Roman"/>
              </a:rPr>
              <a:t>Appearance</a:t>
            </a:r>
            <a:r>
              <a:rPr lang="en-US" sz="1900" dirty="0">
                <a:solidFill>
                  <a:srgbClr val="666666"/>
                </a:solidFill>
                <a:latin typeface="Times New Roman"/>
                <a:ea typeface="Times New Roman"/>
                <a:cs typeface="Times New Roman"/>
                <a:sym typeface="Times New Roman"/>
              </a:rPr>
              <a:t> </a:t>
            </a:r>
            <a:r>
              <a:rPr lang="en-US" sz="1700" dirty="0">
                <a:solidFill>
                  <a:srgbClr val="666666"/>
                </a:solidFill>
                <a:latin typeface="Times New Roman"/>
                <a:ea typeface="Times New Roman"/>
                <a:cs typeface="Times New Roman"/>
                <a:sym typeface="Times New Roman"/>
              </a:rPr>
              <a:t>(e.g., level of engagement with staff and peers, grooming, attitude: cooperative, uncooperative)</a:t>
            </a:r>
            <a:endParaRPr sz="17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r>
              <a:rPr lang="en-US" sz="2000" dirty="0">
                <a:solidFill>
                  <a:srgbClr val="666666"/>
                </a:solidFill>
                <a:latin typeface="Times New Roman"/>
                <a:ea typeface="Times New Roman"/>
                <a:cs typeface="Times New Roman"/>
                <a:sym typeface="Times New Roman"/>
              </a:rPr>
              <a:t>Behavior </a:t>
            </a:r>
            <a:r>
              <a:rPr lang="en-US" sz="1700" dirty="0">
                <a:solidFill>
                  <a:srgbClr val="666666"/>
                </a:solidFill>
                <a:latin typeface="Times New Roman"/>
                <a:ea typeface="Times New Roman"/>
                <a:cs typeface="Times New Roman"/>
                <a:sym typeface="Times New Roman"/>
              </a:rPr>
              <a:t>(e.g., eye contact: poor, good; psychomotor activity: handwringing; coping skills employed)</a:t>
            </a:r>
          </a:p>
          <a:p>
            <a:pPr marL="914400" lvl="0" indent="0" algn="l" rtl="0">
              <a:spcBef>
                <a:spcPts val="1000"/>
              </a:spcBef>
              <a:spcAft>
                <a:spcPts val="0"/>
              </a:spcAft>
              <a:buNone/>
            </a:pPr>
            <a:endParaRPr sz="17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r>
              <a:rPr lang="en-US" sz="2000" dirty="0">
                <a:solidFill>
                  <a:srgbClr val="666666"/>
                </a:solidFill>
                <a:latin typeface="Times New Roman"/>
                <a:ea typeface="Times New Roman"/>
                <a:cs typeface="Times New Roman"/>
                <a:sym typeface="Times New Roman"/>
              </a:rPr>
              <a:t>Presentation of mood </a:t>
            </a:r>
            <a:r>
              <a:rPr lang="en-US" sz="1700" dirty="0">
                <a:solidFill>
                  <a:srgbClr val="666666"/>
                </a:solidFill>
                <a:latin typeface="Times New Roman"/>
                <a:ea typeface="Times New Roman"/>
                <a:cs typeface="Times New Roman"/>
                <a:sym typeface="Times New Roman"/>
              </a:rPr>
              <a:t>(e.g., sad, angry, elated; self-report congruent or incongruent with observations)</a:t>
            </a:r>
            <a:endParaRPr sz="17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r>
              <a:rPr lang="en-US" sz="2000" dirty="0">
                <a:solidFill>
                  <a:srgbClr val="666666"/>
                </a:solidFill>
                <a:latin typeface="Times New Roman"/>
                <a:ea typeface="Times New Roman"/>
                <a:cs typeface="Times New Roman"/>
                <a:sym typeface="Times New Roman"/>
              </a:rPr>
              <a:t>Speech pattern </a:t>
            </a:r>
            <a:r>
              <a:rPr lang="en-US" sz="1700" dirty="0">
                <a:solidFill>
                  <a:srgbClr val="666666"/>
                </a:solidFill>
                <a:latin typeface="Times New Roman"/>
                <a:ea typeface="Times New Roman"/>
                <a:cs typeface="Times New Roman"/>
                <a:sym typeface="Times New Roman"/>
              </a:rPr>
              <a:t>(e.g., rate: increased/decreased, volume: loud, soft)</a:t>
            </a:r>
            <a:endParaRPr sz="17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dirty="0">
              <a:solidFill>
                <a:srgbClr val="666666"/>
              </a:solidFill>
              <a:latin typeface="Times New Roman"/>
              <a:ea typeface="Times New Roman"/>
              <a:cs typeface="Times New Roman"/>
              <a:sym typeface="Times New Roman"/>
            </a:endParaRPr>
          </a:p>
          <a:p>
            <a:pPr marL="914400" lvl="0" indent="0" algn="l">
              <a:spcBef>
                <a:spcPts val="1000"/>
              </a:spcBef>
              <a:spcAft>
                <a:spcPts val="0"/>
              </a:spcAft>
              <a:buNone/>
            </a:pPr>
            <a:r>
              <a:rPr lang="en-US" sz="2000" dirty="0">
                <a:solidFill>
                  <a:srgbClr val="666666"/>
                </a:solidFill>
                <a:latin typeface="Times New Roman"/>
                <a:ea typeface="Times New Roman"/>
                <a:cs typeface="Times New Roman"/>
                <a:sym typeface="Times New Roman"/>
              </a:rPr>
              <a:t>High-risk behavior </a:t>
            </a:r>
            <a:r>
              <a:rPr lang="en-US" sz="1700" dirty="0">
                <a:solidFill>
                  <a:srgbClr val="666666"/>
                </a:solidFill>
                <a:latin typeface="Times New Roman"/>
                <a:ea typeface="Times New Roman"/>
                <a:cs typeface="Times New Roman"/>
                <a:sym typeface="Times New Roman"/>
              </a:rPr>
              <a:t>(e.g., agitation, impulsivity, violence, self-injurious behaviors)</a:t>
            </a:r>
            <a:endParaRPr lang="en-US" sz="1700">
              <a:solidFill>
                <a:srgbClr val="666666"/>
              </a:solidFill>
              <a:latin typeface="Times New Roman"/>
              <a:ea typeface="Times New Roman"/>
              <a:cs typeface="Times New Roman"/>
            </a:endParaRPr>
          </a:p>
          <a:p>
            <a:pPr marL="457200" lvl="0" indent="0" algn="l" rtl="0">
              <a:spcBef>
                <a:spcPts val="500"/>
              </a:spcBef>
              <a:spcAft>
                <a:spcPts val="0"/>
              </a:spcAft>
              <a:buNone/>
            </a:pPr>
            <a:endParaRPr sz="1600" dirty="0">
              <a:solidFill>
                <a:srgbClr val="666666"/>
              </a:solidFill>
              <a:latin typeface="Times New Roman"/>
              <a:ea typeface="Times New Roman"/>
              <a:cs typeface="Times New Roman"/>
              <a:sym typeface="Times New Roman"/>
            </a:endParaRPr>
          </a:p>
          <a:p>
            <a:pPr indent="0">
              <a:spcBef>
                <a:spcPts val="500"/>
              </a:spcBef>
              <a:buNone/>
            </a:pPr>
            <a:endParaRPr lang="en-US" sz="1600" dirty="0">
              <a:solidFill>
                <a:srgbClr val="666666"/>
              </a:solidFill>
              <a:latin typeface="Times New Roman"/>
              <a:ea typeface="Times New Roman"/>
              <a:cs typeface="Times New Roman"/>
              <a:sym typeface="Times New Roman"/>
            </a:endParaRPr>
          </a:p>
          <a:p>
            <a:pPr marL="457200" lvl="0" indent="-349250" algn="l" rtl="0">
              <a:spcBef>
                <a:spcPts val="500"/>
              </a:spcBef>
              <a:spcAft>
                <a:spcPts val="0"/>
              </a:spcAft>
              <a:buClr>
                <a:srgbClr val="FF0000"/>
              </a:buClr>
              <a:buSzPts val="1900"/>
              <a:buFont typeface="Times New Roman"/>
              <a:buChar char="➟"/>
            </a:pPr>
            <a:r>
              <a:rPr lang="en-US" sz="2000" dirty="0">
                <a:solidFill>
                  <a:srgbClr val="FF0000"/>
                </a:solidFill>
                <a:latin typeface="Times New Roman"/>
                <a:ea typeface="Times New Roman"/>
                <a:cs typeface="Times New Roman"/>
                <a:sym typeface="Times New Roman"/>
              </a:rPr>
              <a:t>Include any safety concerns observed and action completed to ensure safety</a:t>
            </a:r>
            <a:endParaRPr sz="2000" dirty="0">
              <a:solidFill>
                <a:srgbClr val="FF0000"/>
              </a:solidFill>
              <a:latin typeface="Times New Roman"/>
              <a:ea typeface="Times New Roman"/>
              <a:cs typeface="Times New Roman"/>
              <a:sym typeface="Times New Roman"/>
            </a:endParaRPr>
          </a:p>
          <a:p>
            <a:pPr marL="457200" lvl="0" indent="-349250" algn="l" rtl="0">
              <a:spcBef>
                <a:spcPts val="500"/>
              </a:spcBef>
              <a:spcAft>
                <a:spcPts val="0"/>
              </a:spcAft>
              <a:buClr>
                <a:srgbClr val="FF0000"/>
              </a:buClr>
              <a:buSzPts val="1900"/>
              <a:buFont typeface="Times New Roman"/>
              <a:buChar char="➟"/>
            </a:pPr>
            <a:r>
              <a:rPr lang="en-US" sz="2000" b="1" dirty="0">
                <a:solidFill>
                  <a:srgbClr val="FF0000"/>
                </a:solidFill>
                <a:latin typeface="Times New Roman"/>
                <a:ea typeface="Times New Roman"/>
                <a:cs typeface="Times New Roman"/>
                <a:sym typeface="Times New Roman"/>
              </a:rPr>
              <a:t>For 1:1 observations, complete a one-to-one Safety Attestation Shift Note at the end of each 1:1 shift </a:t>
            </a:r>
            <a:endParaRPr sz="2000" b="1" dirty="0">
              <a:solidFill>
                <a:srgbClr val="FF0000"/>
              </a:solidFill>
              <a:latin typeface="Times New Roman"/>
              <a:ea typeface="Times New Roman"/>
              <a:cs typeface="Times New Roman"/>
              <a:sym typeface="Times New Roman"/>
            </a:endParaRPr>
          </a:p>
        </p:txBody>
      </p:sp>
      <p:pic>
        <p:nvPicPr>
          <p:cNvPr id="217" name="Google Shape;217;p23"/>
          <p:cNvPicPr preferRelativeResize="0"/>
          <p:nvPr/>
        </p:nvPicPr>
        <p:blipFill>
          <a:blip r:embed="rId3">
            <a:alphaModFix/>
          </a:blip>
          <a:stretch>
            <a:fillRect/>
          </a:stretch>
        </p:blipFill>
        <p:spPr>
          <a:xfrm>
            <a:off x="697450" y="1716162"/>
            <a:ext cx="522950" cy="522950"/>
          </a:xfrm>
          <a:prstGeom prst="rect">
            <a:avLst/>
          </a:prstGeom>
          <a:noFill/>
          <a:ln>
            <a:noFill/>
          </a:ln>
        </p:spPr>
      </p:pic>
      <p:pic>
        <p:nvPicPr>
          <p:cNvPr id="218" name="Google Shape;218;p23"/>
          <p:cNvPicPr preferRelativeResize="0"/>
          <p:nvPr/>
        </p:nvPicPr>
        <p:blipFill>
          <a:blip r:embed="rId4">
            <a:alphaModFix/>
          </a:blip>
          <a:stretch>
            <a:fillRect/>
          </a:stretch>
        </p:blipFill>
        <p:spPr>
          <a:xfrm>
            <a:off x="645560" y="3100414"/>
            <a:ext cx="626725" cy="626725"/>
          </a:xfrm>
          <a:prstGeom prst="rect">
            <a:avLst/>
          </a:prstGeom>
          <a:noFill/>
          <a:ln>
            <a:noFill/>
          </a:ln>
        </p:spPr>
      </p:pic>
      <p:pic>
        <p:nvPicPr>
          <p:cNvPr id="219" name="Google Shape;219;p23"/>
          <p:cNvPicPr preferRelativeResize="0"/>
          <p:nvPr/>
        </p:nvPicPr>
        <p:blipFill>
          <a:blip r:embed="rId5">
            <a:alphaModFix/>
          </a:blip>
          <a:stretch>
            <a:fillRect/>
          </a:stretch>
        </p:blipFill>
        <p:spPr>
          <a:xfrm>
            <a:off x="645560" y="2310475"/>
            <a:ext cx="626725" cy="626725"/>
          </a:xfrm>
          <a:prstGeom prst="rect">
            <a:avLst/>
          </a:prstGeom>
          <a:noFill/>
          <a:ln>
            <a:noFill/>
          </a:ln>
        </p:spPr>
      </p:pic>
      <p:pic>
        <p:nvPicPr>
          <p:cNvPr id="220" name="Google Shape;220;p23"/>
          <p:cNvPicPr preferRelativeResize="0"/>
          <p:nvPr/>
        </p:nvPicPr>
        <p:blipFill>
          <a:blip r:embed="rId6">
            <a:alphaModFix/>
          </a:blip>
          <a:stretch>
            <a:fillRect/>
          </a:stretch>
        </p:blipFill>
        <p:spPr>
          <a:xfrm>
            <a:off x="732744" y="4003393"/>
            <a:ext cx="522950" cy="522950"/>
          </a:xfrm>
          <a:prstGeom prst="rect">
            <a:avLst/>
          </a:prstGeom>
          <a:noFill/>
          <a:ln>
            <a:noFill/>
          </a:ln>
        </p:spPr>
      </p:pic>
      <p:pic>
        <p:nvPicPr>
          <p:cNvPr id="221" name="Google Shape;221;p23"/>
          <p:cNvPicPr preferRelativeResize="0"/>
          <p:nvPr/>
        </p:nvPicPr>
        <p:blipFill>
          <a:blip r:embed="rId7">
            <a:alphaModFix/>
          </a:blip>
          <a:stretch>
            <a:fillRect/>
          </a:stretch>
        </p:blipFill>
        <p:spPr>
          <a:xfrm>
            <a:off x="645560" y="4827410"/>
            <a:ext cx="626725" cy="626747"/>
          </a:xfrm>
          <a:prstGeom prst="rect">
            <a:avLst/>
          </a:prstGeom>
          <a:noFill/>
          <a:ln>
            <a:noFill/>
          </a:ln>
        </p:spPr>
      </p:pic>
    </p:spTree>
    <p:extLst>
      <p:ext uri="{BB962C8B-B14F-4D97-AF65-F5344CB8AC3E}">
        <p14:creationId xmlns:p14="http://schemas.microsoft.com/office/powerpoint/2010/main" val="2517367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4"/>
          <p:cNvPicPr preferRelativeResize="0"/>
          <p:nvPr/>
        </p:nvPicPr>
        <p:blipFill>
          <a:blip r:embed="rId3">
            <a:alphaModFix/>
          </a:blip>
          <a:stretch>
            <a:fillRect/>
          </a:stretch>
        </p:blipFill>
        <p:spPr>
          <a:xfrm>
            <a:off x="8167650" y="2913975"/>
            <a:ext cx="3351150" cy="3351150"/>
          </a:xfrm>
          <a:prstGeom prst="rect">
            <a:avLst/>
          </a:prstGeom>
          <a:noFill/>
          <a:ln>
            <a:noFill/>
          </a:ln>
        </p:spPr>
      </p:pic>
      <p:sp>
        <p:nvSpPr>
          <p:cNvPr id="227" name="Google Shape;227;p24"/>
          <p:cNvSpPr txBox="1">
            <a:spLocks noGrp="1"/>
          </p:cNvSpPr>
          <p:nvPr>
            <p:ph type="body" idx="1"/>
          </p:nvPr>
        </p:nvSpPr>
        <p:spPr>
          <a:xfrm>
            <a:off x="518249" y="1071175"/>
            <a:ext cx="5954469" cy="5538000"/>
          </a:xfrm>
          <a:prstGeom prst="rect">
            <a:avLst/>
          </a:prstGeom>
        </p:spPr>
        <p:txBody>
          <a:bodyPr spcFirstLastPara="1" wrap="square" lIns="91425" tIns="45700" rIns="91425" bIns="45700" anchor="t" anchorCtr="0">
            <a:noAutofit/>
          </a:bodyPr>
          <a:lstStyle/>
          <a:p>
            <a:pPr marL="0" lvl="0" indent="0" algn="l" rtl="0">
              <a:spcBef>
                <a:spcPts val="500"/>
              </a:spcBef>
              <a:spcAft>
                <a:spcPts val="0"/>
              </a:spcAft>
              <a:buClr>
                <a:schemeClr val="dk1"/>
              </a:buClr>
              <a:buSzPts val="1100"/>
              <a:buFont typeface="Arial"/>
              <a:buNone/>
            </a:pPr>
            <a:r>
              <a:rPr lang="en-US" sz="2400" b="1" u="sng" dirty="0">
                <a:solidFill>
                  <a:srgbClr val="666666"/>
                </a:solidFill>
                <a:latin typeface="Times New Roman"/>
                <a:ea typeface="Times New Roman"/>
                <a:cs typeface="Times New Roman"/>
                <a:sym typeface="Times New Roman"/>
              </a:rPr>
              <a:t>Rounds</a:t>
            </a:r>
            <a:r>
              <a:rPr lang="en-US" sz="2400" dirty="0">
                <a:solidFill>
                  <a:srgbClr val="666666"/>
                </a:solidFill>
                <a:latin typeface="Times New Roman"/>
                <a:ea typeface="Times New Roman"/>
                <a:cs typeface="Times New Roman"/>
                <a:sym typeface="Times New Roman"/>
              </a:rPr>
              <a:t>:</a:t>
            </a:r>
            <a:endParaRPr sz="2400" dirty="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200" dirty="0">
                <a:solidFill>
                  <a:srgbClr val="666666"/>
                </a:solidFill>
                <a:latin typeface="Times New Roman"/>
                <a:ea typeface="Times New Roman"/>
                <a:cs typeface="Times New Roman"/>
                <a:sym typeface="Times New Roman"/>
              </a:rPr>
              <a:t>Rounds are performed every 15-60 minutes </a:t>
            </a:r>
            <a:endParaRPr sz="2200" dirty="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200" dirty="0">
                <a:solidFill>
                  <a:srgbClr val="666666"/>
                </a:solidFill>
                <a:latin typeface="Times New Roman"/>
                <a:ea typeface="Times New Roman"/>
                <a:cs typeface="Times New Roman"/>
                <a:sym typeface="Times New Roman"/>
              </a:rPr>
              <a:t>Rounds should be documented in real- time, (or as close to when the round was made as possible). </a:t>
            </a:r>
            <a:endParaRPr sz="2200" dirty="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200" dirty="0">
                <a:solidFill>
                  <a:srgbClr val="666666"/>
                </a:solidFill>
                <a:latin typeface="Times New Roman"/>
                <a:ea typeface="Times New Roman"/>
                <a:cs typeface="Times New Roman"/>
                <a:sym typeface="Times New Roman"/>
              </a:rPr>
              <a:t>Vitals can be performed and recorded during rounds, (if ordered by physician)</a:t>
            </a:r>
            <a:endParaRPr sz="2200" dirty="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200" b="1" dirty="0">
                <a:solidFill>
                  <a:srgbClr val="666666"/>
                </a:solidFill>
                <a:latin typeface="Times New Roman"/>
                <a:ea typeface="Times New Roman"/>
                <a:cs typeface="Times New Roman"/>
                <a:sym typeface="Times New Roman"/>
              </a:rPr>
              <a:t>Additional observations can be included in the Rounds feature</a:t>
            </a:r>
            <a:endParaRPr sz="2200" b="1" dirty="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200" dirty="0">
                <a:solidFill>
                  <a:srgbClr val="666666"/>
                </a:solidFill>
                <a:highlight>
                  <a:schemeClr val="lt1"/>
                </a:highlight>
                <a:latin typeface="Times New Roman"/>
                <a:ea typeface="Times New Roman"/>
                <a:cs typeface="Times New Roman"/>
                <a:sym typeface="Times New Roman"/>
              </a:rPr>
              <a:t>Rounds provide:</a:t>
            </a:r>
            <a:endParaRPr sz="2200" dirty="0">
              <a:solidFill>
                <a:srgbClr val="666666"/>
              </a:solidFill>
              <a:highlight>
                <a:schemeClr val="lt1"/>
              </a:highlight>
              <a:latin typeface="Times New Roman"/>
              <a:ea typeface="Times New Roman"/>
              <a:cs typeface="Times New Roman"/>
              <a:sym typeface="Times New Roman"/>
            </a:endParaRPr>
          </a:p>
          <a:p>
            <a:pPr marL="914400" lvl="1" indent="-355600" algn="l" rtl="0">
              <a:spcBef>
                <a:spcPts val="0"/>
              </a:spcBef>
              <a:spcAft>
                <a:spcPts val="0"/>
              </a:spcAft>
              <a:buClr>
                <a:srgbClr val="666666"/>
              </a:buClr>
              <a:buSzPts val="2000"/>
              <a:buFont typeface="Times New Roman"/>
              <a:buChar char="⋆"/>
            </a:pPr>
            <a:r>
              <a:rPr lang="en-US" sz="2200" dirty="0">
                <a:solidFill>
                  <a:srgbClr val="666666"/>
                </a:solidFill>
                <a:highlight>
                  <a:schemeClr val="lt1"/>
                </a:highlight>
                <a:latin typeface="Times New Roman"/>
                <a:ea typeface="Times New Roman"/>
                <a:cs typeface="Times New Roman"/>
                <a:sym typeface="Times New Roman"/>
              </a:rPr>
              <a:t>an environment of patient safety</a:t>
            </a:r>
            <a:endParaRPr sz="2200" dirty="0">
              <a:solidFill>
                <a:srgbClr val="666666"/>
              </a:solidFill>
              <a:highlight>
                <a:schemeClr val="lt1"/>
              </a:highlight>
              <a:latin typeface="Times New Roman"/>
              <a:ea typeface="Times New Roman"/>
              <a:cs typeface="Times New Roman"/>
              <a:sym typeface="Times New Roman"/>
            </a:endParaRPr>
          </a:p>
          <a:p>
            <a:pPr marL="914400" lvl="1" indent="-355600" algn="l" rtl="0">
              <a:spcBef>
                <a:spcPts val="0"/>
              </a:spcBef>
              <a:spcAft>
                <a:spcPts val="0"/>
              </a:spcAft>
              <a:buClr>
                <a:srgbClr val="666666"/>
              </a:buClr>
              <a:buSzPts val="2000"/>
              <a:buFont typeface="Times New Roman"/>
              <a:buChar char="⋆"/>
            </a:pPr>
            <a:r>
              <a:rPr lang="en-US" sz="2200" dirty="0">
                <a:solidFill>
                  <a:srgbClr val="666666"/>
                </a:solidFill>
                <a:highlight>
                  <a:schemeClr val="lt1"/>
                </a:highlight>
                <a:latin typeface="Times New Roman"/>
                <a:ea typeface="Times New Roman"/>
                <a:cs typeface="Times New Roman"/>
                <a:sym typeface="Times New Roman"/>
              </a:rPr>
              <a:t>accuracy of patient’s location </a:t>
            </a:r>
            <a:endParaRPr sz="2200" dirty="0">
              <a:solidFill>
                <a:srgbClr val="666666"/>
              </a:solidFill>
              <a:highlight>
                <a:schemeClr val="lt1"/>
              </a:highlight>
              <a:latin typeface="Times New Roman"/>
              <a:ea typeface="Times New Roman"/>
              <a:cs typeface="Times New Roman"/>
              <a:sym typeface="Times New Roman"/>
            </a:endParaRPr>
          </a:p>
          <a:p>
            <a:pPr marL="914400" lvl="1" indent="-355600" algn="l" rtl="0">
              <a:spcBef>
                <a:spcPts val="0"/>
              </a:spcBef>
              <a:spcAft>
                <a:spcPts val="0"/>
              </a:spcAft>
              <a:buClr>
                <a:srgbClr val="666666"/>
              </a:buClr>
              <a:buSzPts val="2000"/>
              <a:buFont typeface="Times New Roman"/>
              <a:buChar char="⋆"/>
            </a:pPr>
            <a:r>
              <a:rPr lang="en-US" sz="2200" dirty="0">
                <a:solidFill>
                  <a:srgbClr val="666666"/>
                </a:solidFill>
                <a:highlight>
                  <a:schemeClr val="lt1"/>
                </a:highlight>
                <a:latin typeface="Times New Roman"/>
                <a:ea typeface="Times New Roman"/>
                <a:cs typeface="Times New Roman"/>
                <a:sym typeface="Times New Roman"/>
              </a:rPr>
              <a:t>an opportunity to connect with patient and assess any needs</a:t>
            </a:r>
            <a:endParaRPr sz="2200" dirty="0">
              <a:solidFill>
                <a:srgbClr val="666666"/>
              </a:solidFill>
              <a:highlight>
                <a:schemeClr val="lt1"/>
              </a:highlight>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200" dirty="0">
                <a:solidFill>
                  <a:srgbClr val="666666"/>
                </a:solidFill>
                <a:highlight>
                  <a:schemeClr val="lt1"/>
                </a:highlight>
                <a:latin typeface="Times New Roman"/>
                <a:ea typeface="Times New Roman"/>
                <a:cs typeface="Times New Roman"/>
                <a:sym typeface="Times New Roman"/>
              </a:rPr>
              <a:t>Rounds must be consistent with clinical and/or physician orders and documentation</a:t>
            </a:r>
            <a:r>
              <a:rPr lang="en-US" sz="2000" dirty="0">
                <a:solidFill>
                  <a:srgbClr val="666666"/>
                </a:solidFill>
                <a:highlight>
                  <a:schemeClr val="lt1"/>
                </a:highlight>
                <a:latin typeface="Times New Roman"/>
                <a:ea typeface="Times New Roman"/>
                <a:cs typeface="Times New Roman"/>
                <a:sym typeface="Times New Roman"/>
              </a:rPr>
              <a:t>. </a:t>
            </a:r>
            <a:endParaRPr sz="2000" dirty="0">
              <a:solidFill>
                <a:srgbClr val="666666"/>
              </a:solidFill>
              <a:highlight>
                <a:schemeClr val="lt1"/>
              </a:highlight>
              <a:latin typeface="Times New Roman"/>
              <a:ea typeface="Times New Roman"/>
              <a:cs typeface="Times New Roman"/>
              <a:sym typeface="Times New Roman"/>
            </a:endParaRPr>
          </a:p>
        </p:txBody>
      </p:sp>
      <p:sp>
        <p:nvSpPr>
          <p:cNvPr id="228" name="Google Shape;228;p24"/>
          <p:cNvSpPr txBox="1"/>
          <p:nvPr/>
        </p:nvSpPr>
        <p:spPr>
          <a:xfrm>
            <a:off x="484025" y="283375"/>
            <a:ext cx="5602500" cy="559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3300" b="1">
                <a:solidFill>
                  <a:srgbClr val="0066A6"/>
                </a:solidFill>
                <a:latin typeface="Times New Roman"/>
                <a:ea typeface="Times New Roman"/>
                <a:cs typeface="Times New Roman"/>
                <a:sym typeface="Times New Roman"/>
              </a:rPr>
              <a:t>Rounds:</a:t>
            </a:r>
            <a:endParaRPr sz="3300" b="1">
              <a:solidFill>
                <a:srgbClr val="0066A6"/>
              </a:solidFill>
              <a:latin typeface="Times New Roman"/>
              <a:ea typeface="Times New Roman"/>
              <a:cs typeface="Times New Roman"/>
              <a:sym typeface="Times New Roman"/>
            </a:endParaRPr>
          </a:p>
        </p:txBody>
      </p:sp>
      <p:pic>
        <p:nvPicPr>
          <p:cNvPr id="229" name="Google Shape;229;p24"/>
          <p:cNvPicPr preferRelativeResize="0"/>
          <p:nvPr/>
        </p:nvPicPr>
        <p:blipFill>
          <a:blip r:embed="rId4">
            <a:alphaModFix/>
          </a:blip>
          <a:stretch>
            <a:fillRect/>
          </a:stretch>
        </p:blipFill>
        <p:spPr>
          <a:xfrm>
            <a:off x="7142175" y="1341875"/>
            <a:ext cx="2534975" cy="2534975"/>
          </a:xfrm>
          <a:prstGeom prst="rect">
            <a:avLst/>
          </a:prstGeom>
          <a:noFill/>
          <a:ln>
            <a:noFill/>
          </a:ln>
        </p:spPr>
      </p:pic>
    </p:spTree>
    <p:extLst>
      <p:ext uri="{BB962C8B-B14F-4D97-AF65-F5344CB8AC3E}">
        <p14:creationId xmlns:p14="http://schemas.microsoft.com/office/powerpoint/2010/main" val="391410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71652" y="208354"/>
            <a:ext cx="5793182" cy="753246"/>
          </a:xfrm>
          <a:prstGeom prst="rect">
            <a:avLst/>
          </a:prstGeom>
          <a:noFill/>
          <a:ln>
            <a:noFill/>
          </a:ln>
        </p:spPr>
        <p:txBody>
          <a:bodyPr spcFirstLastPara="1" wrap="square" lIns="91425" tIns="45700" rIns="91425" bIns="45700" anchor="ctr" anchorCtr="0">
            <a:noAutofit/>
          </a:bodyPr>
          <a:lstStyle/>
          <a:p>
            <a:r>
              <a:rPr lang="en-US" sz="2800" b="1" dirty="0">
                <a:solidFill>
                  <a:srgbClr val="0066A6"/>
                </a:solidFill>
                <a:latin typeface="Times New Roman"/>
                <a:cs typeface="Times New Roman"/>
              </a:rPr>
              <a:t>Suicide Prevention and Your Role </a:t>
            </a:r>
          </a:p>
        </p:txBody>
      </p:sp>
      <p:sp>
        <p:nvSpPr>
          <p:cNvPr id="3" name="TextBox 2">
            <a:extLst>
              <a:ext uri="{FF2B5EF4-FFF2-40B4-BE49-F238E27FC236}">
                <a16:creationId xmlns:a16="http://schemas.microsoft.com/office/drawing/2014/main" id="{69E44974-708F-4961-B695-9DD13531F435}"/>
              </a:ext>
            </a:extLst>
          </p:cNvPr>
          <p:cNvSpPr txBox="1"/>
          <p:nvPr/>
        </p:nvSpPr>
        <p:spPr>
          <a:xfrm>
            <a:off x="1872716" y="1188187"/>
            <a:ext cx="2386456" cy="3139321"/>
          </a:xfrm>
          <a:prstGeom prst="rect">
            <a:avLst/>
          </a:prstGeom>
          <a:noFill/>
        </p:spPr>
        <p:txBody>
          <a:bodyPr wrap="square" lIns="91440" tIns="45720" rIns="91440" bIns="45720" rtlCol="0" anchor="t">
            <a:spAutoFit/>
          </a:bodyPr>
          <a:lstStyle/>
          <a:p>
            <a:r>
              <a:rPr lang="en-US" sz="2200" b="1" dirty="0">
                <a:latin typeface="Times New Roman"/>
                <a:cs typeface="Times New Roman"/>
              </a:rPr>
              <a:t>Q: Who can perform the </a:t>
            </a:r>
            <a:r>
              <a:rPr lang="en-US" sz="2200" b="1" i="1" dirty="0">
                <a:latin typeface="Times New Roman"/>
                <a:cs typeface="Times New Roman"/>
              </a:rPr>
              <a:t>Suicide Assessment</a:t>
            </a:r>
            <a:r>
              <a:rPr lang="en-US" sz="2200" b="1" dirty="0">
                <a:latin typeface="Times New Roman"/>
                <a:cs typeface="Times New Roman"/>
              </a:rPr>
              <a:t>?</a:t>
            </a:r>
          </a:p>
          <a:p>
            <a:r>
              <a:rPr lang="en-US" sz="2200" b="1" dirty="0">
                <a:latin typeface="Times New Roman"/>
                <a:cs typeface="Times New Roman"/>
              </a:rPr>
              <a:t>A: </a:t>
            </a:r>
            <a:r>
              <a:rPr lang="en-US" sz="2200" dirty="0">
                <a:latin typeface="Times New Roman"/>
                <a:cs typeface="Times New Roman"/>
              </a:rPr>
              <a:t>A clinician trained on the assessment, that can apply clinical judgment.</a:t>
            </a:r>
          </a:p>
        </p:txBody>
      </p:sp>
      <p:pic>
        <p:nvPicPr>
          <p:cNvPr id="7" name="Picture 6">
            <a:extLst>
              <a:ext uri="{FF2B5EF4-FFF2-40B4-BE49-F238E27FC236}">
                <a16:creationId xmlns:a16="http://schemas.microsoft.com/office/drawing/2014/main" id="{B3AC32FD-52C2-426E-A40A-683EDCB8397A}"/>
              </a:ext>
            </a:extLst>
          </p:cNvPr>
          <p:cNvPicPr>
            <a:picLocks noChangeAspect="1"/>
          </p:cNvPicPr>
          <p:nvPr/>
        </p:nvPicPr>
        <p:blipFill>
          <a:blip r:embed="rId3"/>
          <a:stretch>
            <a:fillRect/>
          </a:stretch>
        </p:blipFill>
        <p:spPr>
          <a:xfrm rot="20558156">
            <a:off x="244567" y="1209341"/>
            <a:ext cx="1583787" cy="1170492"/>
          </a:xfrm>
          <a:prstGeom prst="rect">
            <a:avLst/>
          </a:prstGeom>
        </p:spPr>
      </p:pic>
      <p:sp>
        <p:nvSpPr>
          <p:cNvPr id="8" name="TextBox 7">
            <a:extLst>
              <a:ext uri="{FF2B5EF4-FFF2-40B4-BE49-F238E27FC236}">
                <a16:creationId xmlns:a16="http://schemas.microsoft.com/office/drawing/2014/main" id="{587665FD-5845-4284-B7A4-4A78C4B7F4C7}"/>
              </a:ext>
            </a:extLst>
          </p:cNvPr>
          <p:cNvSpPr txBox="1"/>
          <p:nvPr/>
        </p:nvSpPr>
        <p:spPr>
          <a:xfrm>
            <a:off x="312762" y="4559583"/>
            <a:ext cx="3869267" cy="2123658"/>
          </a:xfrm>
          <a:prstGeom prst="rect">
            <a:avLst/>
          </a:prstGeom>
          <a:noFill/>
        </p:spPr>
        <p:txBody>
          <a:bodyPr wrap="square" lIns="91440" tIns="45720" rIns="91440" bIns="45720" rtlCol="0" anchor="t">
            <a:spAutoFit/>
          </a:bodyPr>
          <a:lstStyle/>
          <a:p>
            <a:r>
              <a:rPr lang="en-US" sz="2200" b="1" dirty="0">
                <a:latin typeface="Times New Roman"/>
                <a:cs typeface="Times New Roman"/>
              </a:rPr>
              <a:t>Q: Who can perform the </a:t>
            </a:r>
            <a:r>
              <a:rPr lang="en-US" sz="2200" b="1" i="1" dirty="0">
                <a:latin typeface="Times New Roman"/>
                <a:cs typeface="Times New Roman"/>
              </a:rPr>
              <a:t>Suicide Reassessment</a:t>
            </a:r>
            <a:r>
              <a:rPr lang="en-US" sz="2200" b="1" dirty="0">
                <a:latin typeface="Times New Roman"/>
                <a:cs typeface="Times New Roman"/>
              </a:rPr>
              <a:t>?</a:t>
            </a:r>
          </a:p>
          <a:p>
            <a:r>
              <a:rPr lang="en-US" sz="2200" b="1" dirty="0">
                <a:latin typeface="Times New Roman"/>
                <a:cs typeface="Times New Roman"/>
              </a:rPr>
              <a:t>A: </a:t>
            </a:r>
            <a:r>
              <a:rPr lang="en-US" sz="2200" dirty="0">
                <a:latin typeface="Times New Roman"/>
                <a:cs typeface="Times New Roman"/>
              </a:rPr>
              <a:t>Any level staff that has completed the C-SSRS training sent to all staff via the learning management system.</a:t>
            </a:r>
          </a:p>
        </p:txBody>
      </p:sp>
      <p:sp>
        <p:nvSpPr>
          <p:cNvPr id="9" name="TextBox 8">
            <a:extLst>
              <a:ext uri="{FF2B5EF4-FFF2-40B4-BE49-F238E27FC236}">
                <a16:creationId xmlns:a16="http://schemas.microsoft.com/office/drawing/2014/main" id="{2B664F62-18BD-4351-BEAA-AD2FE2812779}"/>
              </a:ext>
            </a:extLst>
          </p:cNvPr>
          <p:cNvSpPr txBox="1"/>
          <p:nvPr/>
        </p:nvSpPr>
        <p:spPr>
          <a:xfrm>
            <a:off x="4415961" y="1189469"/>
            <a:ext cx="3786615" cy="1588127"/>
          </a:xfrm>
          <a:prstGeom prst="rect">
            <a:avLst/>
          </a:prstGeom>
          <a:noFill/>
          <a:ln>
            <a:solidFill>
              <a:schemeClr val="bg2">
                <a:lumMod val="20000"/>
                <a:lumOff val="80000"/>
              </a:schemeClr>
            </a:solidFill>
          </a:ln>
        </p:spPr>
        <p:txBody>
          <a:bodyPr wrap="square" lIns="91440" tIns="45720" rIns="91440" bIns="45720" anchor="t">
            <a:spAutoFit/>
          </a:bodyPr>
          <a:lstStyle/>
          <a:p>
            <a:pPr algn="ctr">
              <a:lnSpc>
                <a:spcPct val="90000"/>
              </a:lnSpc>
            </a:pPr>
            <a:r>
              <a:rPr lang="en-US" sz="1800" b="1" i="1" dirty="0">
                <a:solidFill>
                  <a:srgbClr val="0066A6"/>
                </a:solidFill>
                <a:highlight>
                  <a:srgbClr val="FFFFFF"/>
                </a:highlight>
                <a:latin typeface="Times New Roman"/>
                <a:ea typeface="Times New Roman"/>
                <a:cs typeface="Times New Roman"/>
                <a:sym typeface="Times New Roman"/>
              </a:rPr>
              <a:t>“Asking people about their thoughts and behaviors to assess their risk for suicide is the first, critical step in suicide prevention.” </a:t>
            </a:r>
            <a:endParaRPr lang="en-US" sz="1800" b="1" i="1" dirty="0">
              <a:solidFill>
                <a:srgbClr val="0066A6"/>
              </a:solidFill>
              <a:highlight>
                <a:srgbClr val="FFFFFF"/>
              </a:highlight>
              <a:latin typeface="Times New Roman"/>
              <a:ea typeface="Times New Roman"/>
              <a:cs typeface="Times New Roman"/>
            </a:endParaRPr>
          </a:p>
          <a:p>
            <a:pPr marL="0" lvl="0" indent="0" algn="ctr" rtl="0">
              <a:lnSpc>
                <a:spcPct val="90000"/>
              </a:lnSpc>
              <a:spcBef>
                <a:spcPts val="0"/>
              </a:spcBef>
              <a:spcAft>
                <a:spcPts val="0"/>
              </a:spcAft>
              <a:buNone/>
            </a:pPr>
            <a:r>
              <a:rPr lang="en-US" sz="1800" b="1" i="1" dirty="0">
                <a:solidFill>
                  <a:srgbClr val="0066A6"/>
                </a:solidFill>
                <a:highlight>
                  <a:srgbClr val="FFFFFF"/>
                </a:highlight>
                <a:latin typeface="Times New Roman"/>
                <a:ea typeface="Times New Roman"/>
                <a:cs typeface="Times New Roman"/>
                <a:sym typeface="Times New Roman"/>
              </a:rPr>
              <a:t>The Columbia Lighthouse Project, 2020</a:t>
            </a:r>
            <a:endParaRPr lang="en-US" sz="1800" b="1" i="1" dirty="0">
              <a:solidFill>
                <a:srgbClr val="0066A6"/>
              </a:solidFill>
              <a:highlight>
                <a:srgbClr val="FFFFFF"/>
              </a:highlight>
              <a:latin typeface="Times New Roman"/>
              <a:ea typeface="Times New Roman"/>
              <a:cs typeface="Times New Roman"/>
            </a:endParaRPr>
          </a:p>
        </p:txBody>
      </p:sp>
      <p:sp>
        <p:nvSpPr>
          <p:cNvPr id="11" name="TextBox 10">
            <a:extLst>
              <a:ext uri="{FF2B5EF4-FFF2-40B4-BE49-F238E27FC236}">
                <a16:creationId xmlns:a16="http://schemas.microsoft.com/office/drawing/2014/main" id="{10E81B28-31A9-4859-9D6D-95093F48DEA7}"/>
              </a:ext>
            </a:extLst>
          </p:cNvPr>
          <p:cNvSpPr txBox="1"/>
          <p:nvPr/>
        </p:nvSpPr>
        <p:spPr>
          <a:xfrm>
            <a:off x="4630783" y="2918291"/>
            <a:ext cx="7238599" cy="3513269"/>
          </a:xfrm>
          <a:prstGeom prst="rect">
            <a:avLst/>
          </a:prstGeom>
          <a:noFill/>
          <a:ln>
            <a:solidFill>
              <a:schemeClr val="tx1"/>
            </a:solidFill>
            <a:prstDash val="dashDot"/>
          </a:ln>
        </p:spPr>
        <p:txBody>
          <a:bodyPr wrap="square" lIns="91440" tIns="45720" rIns="91440" bIns="45720" anchor="t">
            <a:spAutoFit/>
          </a:bodyPr>
          <a:lstStyle/>
          <a:p>
            <a:pPr marL="457200" indent="-342900">
              <a:lnSpc>
                <a:spcPct val="90000"/>
              </a:lnSpc>
              <a:buClr>
                <a:srgbClr val="434343"/>
              </a:buClr>
              <a:buSzPts val="18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Familiarize yourself with the Suicide Assessment Policy and flowchart </a:t>
            </a:r>
            <a:endParaRPr lang="en-US" sz="1900" dirty="0">
              <a:solidFill>
                <a:srgbClr val="434343"/>
              </a:solidFill>
              <a:highlight>
                <a:srgbClr val="FFFFFF"/>
              </a:highlight>
              <a:latin typeface="Times New Roman"/>
              <a:ea typeface="Times New Roman"/>
              <a:cs typeface="Times New Roman"/>
            </a:endParaRPr>
          </a:p>
          <a:p>
            <a:pPr marL="457200" lvl="5" indent="-342900">
              <a:lnSpc>
                <a:spcPct val="90000"/>
              </a:lnSpc>
              <a:buClr>
                <a:srgbClr val="434343"/>
              </a:buClr>
              <a:buSzPts val="1800"/>
              <a:buFont typeface="Times New Roman"/>
              <a:buChar char="•"/>
            </a:pPr>
            <a:r>
              <a:rPr lang="en-US" sz="1900" i="1" dirty="0">
                <a:solidFill>
                  <a:srgbClr val="434343"/>
                </a:solidFill>
                <a:highlight>
                  <a:srgbClr val="FFFFFF"/>
                </a:highlight>
                <a:latin typeface="Times New Roman"/>
                <a:ea typeface="Times New Roman"/>
                <a:cs typeface="Times New Roman"/>
                <a:sym typeface="Times New Roman"/>
              </a:rPr>
              <a:t>*Requirements (and best practices) are different at Outpatient versus Residential</a:t>
            </a:r>
            <a:endParaRPr lang="en-US" sz="1900" i="1" dirty="0">
              <a:solidFill>
                <a:srgbClr val="434343"/>
              </a:solidFill>
              <a:highlight>
                <a:srgbClr val="FFFFFF"/>
              </a:highlight>
              <a:latin typeface="Times New Roman"/>
              <a:ea typeface="Times New Roman"/>
              <a:cs typeface="Times New Roman"/>
            </a:endParaRPr>
          </a:p>
          <a:p>
            <a:pPr marL="457200" lvl="5" indent="-342900">
              <a:lnSpc>
                <a:spcPct val="90000"/>
              </a:lnSpc>
              <a:buClr>
                <a:srgbClr val="434343"/>
              </a:buClr>
              <a:buSzPts val="18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Patients identified as moderate and high-risk level will require increased observations, suicide reassessment and safety planning</a:t>
            </a:r>
            <a:endParaRPr lang="en-US" sz="1900" dirty="0">
              <a:solidFill>
                <a:srgbClr val="434343"/>
              </a:solidFill>
              <a:highlight>
                <a:srgbClr val="FFFFFF"/>
              </a:highlight>
              <a:latin typeface="Times New Roman"/>
              <a:ea typeface="Times New Roman"/>
              <a:cs typeface="Times New Roman"/>
            </a:endParaRPr>
          </a:p>
          <a:p>
            <a:pPr marL="457200" lvl="5" indent="-342900">
              <a:lnSpc>
                <a:spcPct val="90000"/>
              </a:lnSpc>
              <a:buClr>
                <a:srgbClr val="434343"/>
              </a:buClr>
              <a:buSzPts val="18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For patients identified as high risk, you will communicate with the entire team by creating and documenting an Urgent Issue in the EMR</a:t>
            </a:r>
            <a:endParaRPr lang="en-US" sz="1900" i="1" dirty="0">
              <a:solidFill>
                <a:srgbClr val="434343"/>
              </a:solidFill>
              <a:highlight>
                <a:srgbClr val="FFFFFF"/>
              </a:highlight>
              <a:latin typeface="Times New Roman"/>
              <a:ea typeface="Times New Roman"/>
              <a:cs typeface="Times New Roman"/>
            </a:endParaRPr>
          </a:p>
          <a:p>
            <a:pPr marL="457200" marR="0" lvl="0" indent="-342900" algn="l" rtl="0">
              <a:lnSpc>
                <a:spcPct val="90000"/>
              </a:lnSpc>
              <a:spcBef>
                <a:spcPts val="0"/>
              </a:spcBef>
              <a:spcAft>
                <a:spcPts val="0"/>
              </a:spcAft>
              <a:buClr>
                <a:srgbClr val="434343"/>
              </a:buClr>
              <a:buSzPts val="18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When clinical staff are available, (e.g., onsite), you are the initial point of contact for staff. When clinical staff are unavailable, (e.g., offsite), reassure staff that they can seek direction and support from their supervisor and/or on-call clinician</a:t>
            </a:r>
            <a:endParaRPr lang="en-US" sz="1900" dirty="0">
              <a:solidFill>
                <a:srgbClr val="434343"/>
              </a:solidFill>
              <a:highlight>
                <a:srgbClr val="FFFFFF"/>
              </a:highlight>
              <a:latin typeface="Times New Roman"/>
              <a:ea typeface="Times New Roman"/>
              <a:cs typeface="Times New Roman"/>
            </a:endParaRPr>
          </a:p>
        </p:txBody>
      </p:sp>
      <p:pic>
        <p:nvPicPr>
          <p:cNvPr id="12" name="Picture 11">
            <a:extLst>
              <a:ext uri="{FF2B5EF4-FFF2-40B4-BE49-F238E27FC236}">
                <a16:creationId xmlns:a16="http://schemas.microsoft.com/office/drawing/2014/main" id="{80E0BC08-19A5-42DD-9B99-97C704987035}"/>
              </a:ext>
            </a:extLst>
          </p:cNvPr>
          <p:cNvPicPr>
            <a:picLocks noChangeAspect="1"/>
          </p:cNvPicPr>
          <p:nvPr/>
        </p:nvPicPr>
        <p:blipFill>
          <a:blip r:embed="rId4"/>
          <a:stretch>
            <a:fillRect/>
          </a:stretch>
        </p:blipFill>
        <p:spPr>
          <a:xfrm>
            <a:off x="7942880" y="1188187"/>
            <a:ext cx="3933825" cy="1212800"/>
          </a:xfrm>
          <a:prstGeom prst="rect">
            <a:avLst/>
          </a:prstGeom>
        </p:spPr>
      </p:pic>
      <p:sp>
        <p:nvSpPr>
          <p:cNvPr id="10" name="TextBox 1">
            <a:extLst>
              <a:ext uri="{FF2B5EF4-FFF2-40B4-BE49-F238E27FC236}">
                <a16:creationId xmlns:a16="http://schemas.microsoft.com/office/drawing/2014/main" id="{2FCDFD0C-213D-4722-9E1B-82E582105FD3}"/>
              </a:ext>
            </a:extLst>
          </p:cNvPr>
          <p:cNvSpPr txBox="1"/>
          <p:nvPr/>
        </p:nvSpPr>
        <p:spPr>
          <a:xfrm>
            <a:off x="5699818" y="53421"/>
            <a:ext cx="4914479" cy="92333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bg1">
                    <a:lumMod val="50000"/>
                  </a:schemeClr>
                </a:solidFill>
                <a:latin typeface="Times New Roman"/>
                <a:cs typeface="Times New Roman"/>
              </a:rPr>
              <a:t>“Suicide is a shared problem of humanity” </a:t>
            </a:r>
            <a:endParaRPr lang="en-US" sz="1800" b="1" dirty="0">
              <a:solidFill>
                <a:schemeClr val="bg1">
                  <a:lumMod val="50000"/>
                </a:schemeClr>
              </a:solidFill>
              <a:latin typeface="Times New Roman" panose="02020603050405020304" pitchFamily="18" charset="0"/>
              <a:cs typeface="Times New Roman" panose="02020603050405020304" pitchFamily="18" charset="0"/>
            </a:endParaRPr>
          </a:p>
          <a:p>
            <a:r>
              <a:rPr lang="en-US" sz="1800" b="1" dirty="0">
                <a:solidFill>
                  <a:schemeClr val="bg1">
                    <a:lumMod val="50000"/>
                  </a:schemeClr>
                </a:solidFill>
                <a:latin typeface="Times New Roman"/>
                <a:cs typeface="Times New Roman"/>
              </a:rPr>
              <a:t>– </a:t>
            </a:r>
            <a:r>
              <a:rPr lang="en-US" sz="1800" dirty="0">
                <a:solidFill>
                  <a:schemeClr val="bg1">
                    <a:lumMod val="50000"/>
                  </a:schemeClr>
                </a:solidFill>
                <a:latin typeface="Times New Roman"/>
                <a:cs typeface="Times New Roman"/>
              </a:rPr>
              <a:t>Dr. Kelly Posner, </a:t>
            </a:r>
            <a:r>
              <a:rPr lang="en-US" sz="1800" i="1" dirty="0">
                <a:solidFill>
                  <a:schemeClr val="bg1">
                    <a:lumMod val="50000"/>
                  </a:schemeClr>
                </a:solidFill>
                <a:latin typeface="Times New Roman"/>
                <a:cs typeface="Times New Roman"/>
              </a:rPr>
              <a:t>Founder and Director, The Columbia Lighthouse Project, 2021</a:t>
            </a:r>
          </a:p>
        </p:txBody>
      </p:sp>
    </p:spTree>
    <p:extLst>
      <p:ext uri="{BB962C8B-B14F-4D97-AF65-F5344CB8AC3E}">
        <p14:creationId xmlns:p14="http://schemas.microsoft.com/office/powerpoint/2010/main" val="582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6"/>
          <p:cNvSpPr txBox="1">
            <a:spLocks noGrp="1"/>
          </p:cNvSpPr>
          <p:nvPr>
            <p:ph type="body" idx="1"/>
          </p:nvPr>
        </p:nvSpPr>
        <p:spPr>
          <a:xfrm>
            <a:off x="495300" y="1039825"/>
            <a:ext cx="11192100" cy="49291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400" b="1" dirty="0">
                <a:solidFill>
                  <a:srgbClr val="434343"/>
                </a:solidFill>
                <a:latin typeface="Times New Roman"/>
                <a:ea typeface="Times New Roman"/>
                <a:cs typeface="Times New Roman"/>
                <a:sym typeface="Times New Roman"/>
              </a:rPr>
              <a:t>Responding to Suicidal Behavior:</a:t>
            </a:r>
            <a:r>
              <a:rPr lang="en-US" sz="2000" b="1" dirty="0">
                <a:solidFill>
                  <a:srgbClr val="434343"/>
                </a:solidFill>
                <a:latin typeface="Times New Roman"/>
                <a:ea typeface="Times New Roman"/>
                <a:cs typeface="Times New Roman"/>
                <a:sym typeface="Times New Roman"/>
              </a:rPr>
              <a:t> </a:t>
            </a:r>
            <a:r>
              <a:rPr lang="en-US" sz="2000" dirty="0">
                <a:solidFill>
                  <a:srgbClr val="434343"/>
                </a:solidFill>
                <a:latin typeface="Times New Roman"/>
                <a:ea typeface="Times New Roman"/>
                <a:cs typeface="Times New Roman"/>
                <a:sym typeface="Times New Roman"/>
              </a:rPr>
              <a:t>If a patient reports suicidal thinking or behavior or information is obtained th</a:t>
            </a:r>
            <a:r>
              <a:rPr lang="en-US" sz="2000" dirty="0">
                <a:solidFill>
                  <a:srgbClr val="434343"/>
                </a:solidFill>
                <a:highlight>
                  <a:srgbClr val="FFFFFF"/>
                </a:highlight>
                <a:latin typeface="Times New Roman"/>
                <a:ea typeface="Times New Roman"/>
                <a:cs typeface="Times New Roman"/>
                <a:sym typeface="Times New Roman"/>
              </a:rPr>
              <a:t>rough collateral sources (e.g., a family member), you will want to:</a:t>
            </a:r>
            <a:endParaRPr lang="en-US" sz="2000" dirty="0">
              <a:solidFill>
                <a:srgbClr val="434343"/>
              </a:solidFill>
              <a:highlight>
                <a:srgbClr val="FFFFFF"/>
              </a:highlight>
              <a:latin typeface="Times New Roman"/>
              <a:ea typeface="Times New Roman"/>
              <a:cs typeface="Times New Roman"/>
            </a:endParaRPr>
          </a:p>
          <a:p>
            <a:pPr marL="457200" lvl="0" indent="0" algn="l" rtl="0">
              <a:spcBef>
                <a:spcPts val="0"/>
              </a:spcBef>
              <a:spcAft>
                <a:spcPts val="0"/>
              </a:spcAft>
              <a:buClr>
                <a:schemeClr val="dk1"/>
              </a:buClr>
              <a:buSzPts val="1100"/>
              <a:buFont typeface="Arial"/>
              <a:buNone/>
            </a:pPr>
            <a:endParaRPr lang="en-US" sz="2000" dirty="0">
              <a:solidFill>
                <a:srgbClr val="434343"/>
              </a:solidFill>
              <a:highlight>
                <a:srgbClr val="FFFFFF"/>
              </a:highlight>
              <a:latin typeface="Times New Roman"/>
              <a:ea typeface="Times New Roman"/>
              <a:cs typeface="Times New Roman"/>
            </a:endParaRPr>
          </a:p>
          <a:p>
            <a:pPr marL="457200" lvl="1" indent="-355600" algn="l" rtl="0">
              <a:spcBef>
                <a:spcPts val="0"/>
              </a:spcBef>
              <a:spcAft>
                <a:spcPts val="0"/>
              </a:spcAft>
              <a:buClr>
                <a:srgbClr val="434343"/>
              </a:buClr>
              <a:buSzPts val="2000"/>
              <a:buFont typeface="Times New Roman"/>
              <a:buChar char="➟"/>
            </a:pPr>
            <a:r>
              <a:rPr lang="en-US" sz="2000" dirty="0">
                <a:solidFill>
                  <a:srgbClr val="434343"/>
                </a:solidFill>
                <a:highlight>
                  <a:srgbClr val="FFFFFF"/>
                </a:highlight>
                <a:latin typeface="Times New Roman"/>
                <a:ea typeface="Times New Roman"/>
                <a:cs typeface="Times New Roman"/>
                <a:sym typeface="Times New Roman"/>
              </a:rPr>
              <a:t>Complete a Suicide Reassessment with the patient and determine risk level based on patient’s answers and key provided in the Suicide Reassessment.</a:t>
            </a:r>
            <a:endParaRPr lang="en-US" sz="2000" dirty="0">
              <a:solidFill>
                <a:srgbClr val="434343"/>
              </a:solidFill>
              <a:highlight>
                <a:srgbClr val="FFFFFF"/>
              </a:highlight>
              <a:latin typeface="Times New Roman"/>
              <a:ea typeface="Times New Roman"/>
              <a:cs typeface="Times New Roman"/>
            </a:endParaRPr>
          </a:p>
          <a:p>
            <a:pPr marL="914400" lvl="2" indent="-355600" algn="l" rtl="0">
              <a:spcBef>
                <a:spcPts val="0"/>
              </a:spcBef>
              <a:spcAft>
                <a:spcPts val="0"/>
              </a:spcAft>
              <a:buClr>
                <a:srgbClr val="434343"/>
              </a:buClr>
              <a:buSzPts val="2000"/>
              <a:buFont typeface="Times New Roman"/>
              <a:buChar char="➟"/>
            </a:pPr>
            <a:r>
              <a:rPr lang="en-US" dirty="0">
                <a:solidFill>
                  <a:srgbClr val="434343"/>
                </a:solidFill>
                <a:highlight>
                  <a:srgbClr val="FFFFFF"/>
                </a:highlight>
                <a:latin typeface="Times New Roman"/>
                <a:ea typeface="Times New Roman"/>
                <a:cs typeface="Times New Roman"/>
                <a:sym typeface="Times New Roman"/>
              </a:rPr>
              <a:t>Complete a Safety Plan.</a:t>
            </a:r>
            <a:endParaRPr lang="en-US" dirty="0">
              <a:solidFill>
                <a:srgbClr val="434343"/>
              </a:solidFill>
              <a:highlight>
                <a:srgbClr val="FFFFFF"/>
              </a:highlight>
              <a:latin typeface="Times New Roman"/>
              <a:ea typeface="Times New Roman"/>
              <a:cs typeface="Times New Roman"/>
            </a:endParaRPr>
          </a:p>
          <a:p>
            <a:pPr marL="914400" lvl="0" indent="0" algn="l" rtl="0">
              <a:spcBef>
                <a:spcPts val="0"/>
              </a:spcBef>
              <a:spcAft>
                <a:spcPts val="0"/>
              </a:spcAft>
              <a:buClr>
                <a:schemeClr val="dk1"/>
              </a:buClr>
              <a:buSzPts val="1100"/>
              <a:buFont typeface="Arial"/>
              <a:buNone/>
            </a:pPr>
            <a:endParaRPr lang="en-US" sz="2000" dirty="0">
              <a:solidFill>
                <a:srgbClr val="666666"/>
              </a:solidFill>
              <a:highlight>
                <a:srgbClr val="FFFFFF"/>
              </a:highlight>
              <a:latin typeface="Times New Roman"/>
              <a:ea typeface="Times New Roman"/>
              <a:cs typeface="Times New Roman"/>
            </a:endParaRPr>
          </a:p>
          <a:p>
            <a:pPr marL="0" indent="0" algn="ctr">
              <a:spcBef>
                <a:spcPts val="0"/>
              </a:spcBef>
              <a:buNone/>
            </a:pPr>
            <a:r>
              <a:rPr lang="en-US" sz="2000" dirty="0">
                <a:solidFill>
                  <a:srgbClr val="434343"/>
                </a:solidFill>
                <a:highlight>
                  <a:srgbClr val="FFFFFF"/>
                </a:highlight>
                <a:latin typeface="Times New Roman"/>
                <a:ea typeface="Times New Roman"/>
                <a:cs typeface="Times New Roman"/>
                <a:sym typeface="Times New Roman"/>
              </a:rPr>
              <a:t> ⋆ If the Suicide Assessment or Reassessment determines patient is a high-risk level, and/or you have  concerns about the patient's safety, and patient refuses to formulate a safety plan, ensure patient is placed on one-to-one staff observation and contact your supervisor for further direction</a:t>
            </a:r>
            <a:endParaRPr lang="en-US" sz="2000" dirty="0">
              <a:solidFill>
                <a:srgbClr val="434343"/>
              </a:solidFill>
              <a:highlight>
                <a:srgbClr val="FFFFFF"/>
              </a:highlight>
              <a:latin typeface="Times New Roman"/>
              <a:ea typeface="Times New Roman"/>
              <a:cs typeface="Times New Roman"/>
            </a:endParaRPr>
          </a:p>
          <a:p>
            <a:pPr marL="914400" lvl="0" indent="0" algn="l" rtl="0">
              <a:spcBef>
                <a:spcPts val="0"/>
              </a:spcBef>
              <a:spcAft>
                <a:spcPts val="0"/>
              </a:spcAft>
              <a:buClr>
                <a:schemeClr val="dk1"/>
              </a:buClr>
              <a:buSzPts val="1100"/>
              <a:buFont typeface="Arial"/>
              <a:buNone/>
            </a:pPr>
            <a:endParaRPr sz="2000" dirty="0">
              <a:solidFill>
                <a:srgbClr val="434343"/>
              </a:solidFill>
              <a:highlight>
                <a:srgbClr val="FFF2CC"/>
              </a:highlight>
              <a:latin typeface="Times New Roman"/>
              <a:ea typeface="Times New Roman"/>
              <a:cs typeface="Times New Roman"/>
              <a:sym typeface="Times New Roman"/>
            </a:endParaRPr>
          </a:p>
          <a:p>
            <a:pPr marL="0" lvl="0" indent="0" algn="ctr" rtl="0">
              <a:spcBef>
                <a:spcPts val="0"/>
              </a:spcBef>
              <a:spcAft>
                <a:spcPts val="0"/>
              </a:spcAft>
              <a:buNone/>
            </a:pPr>
            <a:endParaRPr sz="2400" b="1" i="1" dirty="0">
              <a:solidFill>
                <a:srgbClr val="0066A6"/>
              </a:solidFill>
              <a:latin typeface="Times New Roman"/>
              <a:ea typeface="Times New Roman"/>
              <a:cs typeface="Times New Roman"/>
              <a:sym typeface="Times New Roman"/>
            </a:endParaRPr>
          </a:p>
          <a:p>
            <a:pPr marL="0" lvl="0" indent="0" algn="l" rtl="0">
              <a:spcBef>
                <a:spcPts val="0"/>
              </a:spcBef>
              <a:spcAft>
                <a:spcPts val="0"/>
              </a:spcAft>
              <a:buNone/>
            </a:pPr>
            <a:endParaRPr sz="2400" b="1" i="1" dirty="0">
              <a:solidFill>
                <a:srgbClr val="0066A6"/>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en-US" sz="2200" b="1" i="1" dirty="0">
                <a:solidFill>
                  <a:srgbClr val="0066A6"/>
                </a:solidFill>
                <a:latin typeface="Times New Roman"/>
                <a:ea typeface="Times New Roman"/>
                <a:cs typeface="Times New Roman"/>
                <a:sym typeface="Times New Roman"/>
              </a:rPr>
              <a:t>Document, document, document!</a:t>
            </a:r>
            <a:endParaRPr lang="en-US" sz="2200" b="1" i="1">
              <a:solidFill>
                <a:srgbClr val="0066A6"/>
              </a:solidFill>
            </a:endParaRPr>
          </a:p>
        </p:txBody>
      </p:sp>
      <p:sp>
        <p:nvSpPr>
          <p:cNvPr id="350" name="Google Shape;350;p36"/>
          <p:cNvSpPr txBox="1">
            <a:spLocks noGrp="1"/>
          </p:cNvSpPr>
          <p:nvPr>
            <p:ph type="title"/>
          </p:nvPr>
        </p:nvSpPr>
        <p:spPr>
          <a:xfrm>
            <a:off x="392181" y="254470"/>
            <a:ext cx="7860600" cy="52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Suicide Prevention Protocols and Policy:</a:t>
            </a:r>
            <a:endParaRPr lang="en-US" sz="2800" b="1" dirty="0">
              <a:solidFill>
                <a:srgbClr val="0066A6"/>
              </a:solidFill>
              <a:latin typeface="Times New Roman"/>
              <a:ea typeface="Times New Roman"/>
              <a:cs typeface="Times New Roman"/>
            </a:endParaRPr>
          </a:p>
        </p:txBody>
      </p:sp>
      <p:pic>
        <p:nvPicPr>
          <p:cNvPr id="351" name="Google Shape;351;p36"/>
          <p:cNvPicPr preferRelativeResize="0"/>
          <p:nvPr/>
        </p:nvPicPr>
        <p:blipFill>
          <a:blip r:embed="rId3">
            <a:alphaModFix/>
          </a:blip>
          <a:stretch>
            <a:fillRect/>
          </a:stretch>
        </p:blipFill>
        <p:spPr>
          <a:xfrm>
            <a:off x="818160" y="3963332"/>
            <a:ext cx="1882708" cy="1852383"/>
          </a:xfrm>
          <a:prstGeom prst="rect">
            <a:avLst/>
          </a:prstGeom>
          <a:noFill/>
          <a:ln>
            <a:noFill/>
          </a:ln>
        </p:spPr>
      </p:pic>
      <p:pic>
        <p:nvPicPr>
          <p:cNvPr id="352" name="Google Shape;352;p36"/>
          <p:cNvPicPr preferRelativeResize="0"/>
          <p:nvPr/>
        </p:nvPicPr>
        <p:blipFill>
          <a:blip r:embed="rId4">
            <a:alphaModFix/>
          </a:blip>
          <a:stretch>
            <a:fillRect/>
          </a:stretch>
        </p:blipFill>
        <p:spPr>
          <a:xfrm>
            <a:off x="9174960" y="3963332"/>
            <a:ext cx="2022708" cy="1852384"/>
          </a:xfrm>
          <a:prstGeom prst="rect">
            <a:avLst/>
          </a:prstGeom>
          <a:noFill/>
          <a:ln>
            <a:noFill/>
          </a:ln>
        </p:spPr>
      </p:pic>
      <p:sp>
        <p:nvSpPr>
          <p:cNvPr id="2" name="TextBox 1">
            <a:extLst>
              <a:ext uri="{FF2B5EF4-FFF2-40B4-BE49-F238E27FC236}">
                <a16:creationId xmlns:a16="http://schemas.microsoft.com/office/drawing/2014/main" id="{CB09B71C-9FDE-4FC6-BFB1-C534905222ED}"/>
              </a:ext>
            </a:extLst>
          </p:cNvPr>
          <p:cNvSpPr txBox="1"/>
          <p:nvPr/>
        </p:nvSpPr>
        <p:spPr>
          <a:xfrm>
            <a:off x="494531" y="5909160"/>
            <a:ext cx="11501219" cy="707886"/>
          </a:xfrm>
          <a:prstGeom prst="rect">
            <a:avLst/>
          </a:prstGeom>
          <a:noFill/>
        </p:spPr>
        <p:txBody>
          <a:bodyPr wrap="square" lIns="91440" tIns="45720" rIns="91440" bIns="45720" rtlCol="0" anchor="t">
            <a:spAutoFit/>
          </a:bodyPr>
          <a:lstStyle/>
          <a:p>
            <a:r>
              <a:rPr lang="en-US" sz="2000" dirty="0">
                <a:latin typeface="Times New Roman"/>
                <a:cs typeface="Times New Roman"/>
              </a:rPr>
              <a:t>* If patient stabilizes and remains in </a:t>
            </a:r>
            <a:r>
              <a:rPr lang="en-US" sz="2000" dirty="0">
                <a:solidFill>
                  <a:srgbClr val="434343"/>
                </a:solidFill>
                <a:highlight>
                  <a:srgbClr val="FFFFFF"/>
                </a:highlight>
                <a:latin typeface="Times New Roman"/>
                <a:cs typeface="Times New Roman"/>
                <a:sym typeface="Calibri"/>
              </a:rPr>
              <a:t>treatment</a:t>
            </a:r>
            <a:r>
              <a:rPr lang="en-US" sz="2000" dirty="0">
                <a:latin typeface="Times New Roman"/>
                <a:cs typeface="Times New Roman"/>
              </a:rPr>
              <a:t>, ensure their treatment plan is updated and accurate to reflect recent behavior</a:t>
            </a:r>
          </a:p>
        </p:txBody>
      </p:sp>
    </p:spTree>
    <p:extLst>
      <p:ext uri="{BB962C8B-B14F-4D97-AF65-F5344CB8AC3E}">
        <p14:creationId xmlns:p14="http://schemas.microsoft.com/office/powerpoint/2010/main" val="911206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2"/>
          <p:cNvSpPr txBox="1">
            <a:spLocks noGrp="1"/>
          </p:cNvSpPr>
          <p:nvPr>
            <p:ph type="ctrTitle"/>
          </p:nvPr>
        </p:nvSpPr>
        <p:spPr>
          <a:xfrm>
            <a:off x="787438" y="76443"/>
            <a:ext cx="6382524" cy="719949"/>
          </a:xfrm>
          <a:prstGeom prst="rect">
            <a:avLst/>
          </a:prstGeom>
          <a:noFill/>
          <a:ln>
            <a:noFill/>
          </a:ln>
        </p:spPr>
        <p:txBody>
          <a:bodyPr spcFirstLastPara="1" wrap="square" lIns="91425" tIns="45700" rIns="91425" bIns="45700" anchor="b" anchorCtr="0">
            <a:noAutofit/>
          </a:bodyPr>
          <a:lstStyle/>
          <a:p>
            <a:pPr algn="l"/>
            <a:r>
              <a:rPr lang="en-US" sz="2000" b="1">
                <a:solidFill>
                  <a:srgbClr val="1C6294"/>
                </a:solidFill>
                <a:latin typeface="Times New Roman"/>
                <a:cs typeface="Times New Roman"/>
                <a:sym typeface="Times New Roman"/>
              </a:rPr>
              <a:t>TABLE OF CONTENTS &amp; GUIDE</a:t>
            </a:r>
            <a:endParaRPr lang="en-US" sz="2000"/>
          </a:p>
        </p:txBody>
      </p:sp>
      <p:sp>
        <p:nvSpPr>
          <p:cNvPr id="2" name="TextBox 1">
            <a:extLst>
              <a:ext uri="{FF2B5EF4-FFF2-40B4-BE49-F238E27FC236}">
                <a16:creationId xmlns:a16="http://schemas.microsoft.com/office/drawing/2014/main" id="{FBBD1587-99ED-4867-B68F-E0F35FE27D1B}"/>
              </a:ext>
            </a:extLst>
          </p:cNvPr>
          <p:cNvSpPr txBox="1"/>
          <p:nvPr/>
        </p:nvSpPr>
        <p:spPr>
          <a:xfrm>
            <a:off x="667430" y="2108768"/>
            <a:ext cx="4678876"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1700" b="1" dirty="0">
                <a:latin typeface="Times New Roman"/>
                <a:cs typeface="Times New Roman"/>
                <a:hlinkClick r:id="rId3" action="ppaction://hlinksldjump"/>
              </a:rPr>
              <a:t>Part I</a:t>
            </a:r>
            <a:endParaRPr lang="en-US" sz="1700" b="1" dirty="0">
              <a:latin typeface="Times New Roman"/>
              <a:cs typeface="Times New Roman"/>
            </a:endParaRPr>
          </a:p>
          <a:p>
            <a:pPr marL="342900" indent="-342900">
              <a:buFont typeface="Arial" panose="020B0604020202020204" pitchFamily="34" charset="0"/>
              <a:buChar char="•"/>
            </a:pPr>
            <a:r>
              <a:rPr lang="en-US" sz="1500" dirty="0">
                <a:latin typeface="Times New Roman"/>
                <a:cs typeface="Times New Roman"/>
              </a:rPr>
              <a:t>All Divisions</a:t>
            </a:r>
          </a:p>
          <a:p>
            <a:endParaRPr lang="en-US" sz="1800" b="1" dirty="0">
              <a:latin typeface="Times New Roman"/>
              <a:cs typeface="Times New Roman"/>
            </a:endParaRPr>
          </a:p>
          <a:p>
            <a:r>
              <a:rPr lang="en-US" sz="1800" b="1" dirty="0">
                <a:latin typeface="Times New Roman"/>
                <a:cs typeface="Times New Roman"/>
              </a:rPr>
              <a:t>2. </a:t>
            </a:r>
            <a:r>
              <a:rPr lang="en-US" sz="1800" b="1" dirty="0">
                <a:latin typeface="Times New Roman"/>
                <a:cs typeface="Times New Roman"/>
                <a:hlinkClick r:id="rId4" action="ppaction://hlinksldjump"/>
              </a:rPr>
              <a:t>Documentation Do's &amp; Don't</a:t>
            </a:r>
            <a:endParaRPr lang="en-US" sz="1800" b="1" dirty="0">
              <a:latin typeface="Times New Roman"/>
              <a:cs typeface="Times New Roman"/>
            </a:endParaRPr>
          </a:p>
          <a:p>
            <a:pPr marL="285750" indent="-285750">
              <a:buFont typeface="Arial" panose="020B0604020202020204" pitchFamily="34" charset="0"/>
              <a:buChar char="•"/>
            </a:pPr>
            <a:r>
              <a:rPr lang="en-US" sz="1800" dirty="0">
                <a:latin typeface="Times New Roman"/>
                <a:cs typeface="Times New Roman"/>
              </a:rPr>
              <a:t>All Divisions</a:t>
            </a:r>
          </a:p>
          <a:p>
            <a:endParaRPr lang="en-US" sz="1800" b="1" dirty="0">
              <a:latin typeface="Times New Roman"/>
              <a:cs typeface="Times New Roman"/>
            </a:endParaRPr>
          </a:p>
          <a:p>
            <a:endParaRPr lang="en-US" sz="1500" b="1" dirty="0">
              <a:latin typeface="Times New Roman"/>
              <a:cs typeface="Times New Roman"/>
            </a:endParaRPr>
          </a:p>
          <a:p>
            <a:r>
              <a:rPr lang="en-US" sz="1800" b="1" dirty="0">
                <a:latin typeface="Times New Roman"/>
                <a:cs typeface="Times New Roman"/>
              </a:rPr>
              <a:t>3. </a:t>
            </a:r>
            <a:r>
              <a:rPr lang="en-US" sz="1800" b="1" dirty="0">
                <a:latin typeface="Times New Roman"/>
                <a:cs typeface="Times New Roman"/>
                <a:hlinkClick r:id="rId5" action="ppaction://hlinksldjump"/>
              </a:rPr>
              <a:t>Group Notes</a:t>
            </a:r>
            <a:endParaRPr lang="en-US" sz="1800" b="1" dirty="0">
              <a:latin typeface="Times New Roman"/>
              <a:cs typeface="Times New Roman"/>
            </a:endParaRPr>
          </a:p>
          <a:p>
            <a:pPr marL="285750" indent="-285750">
              <a:buFont typeface="Arial" panose="020B0604020202020204" pitchFamily="34" charset="0"/>
              <a:buChar char="•"/>
            </a:pPr>
            <a:r>
              <a:rPr lang="en-US" sz="1800" dirty="0">
                <a:latin typeface="Times New Roman"/>
                <a:cs typeface="Times New Roman"/>
              </a:rPr>
              <a:t>All Divisions</a:t>
            </a:r>
          </a:p>
          <a:p>
            <a:endParaRPr lang="en-US" sz="1800" b="1" dirty="0">
              <a:latin typeface="Times New Roman"/>
              <a:cs typeface="Times New Roman"/>
            </a:endParaRPr>
          </a:p>
          <a:p>
            <a:r>
              <a:rPr lang="en-US" sz="1800" b="1" dirty="0">
                <a:latin typeface="Times New Roman"/>
                <a:cs typeface="Times New Roman"/>
              </a:rPr>
              <a:t>4. </a:t>
            </a:r>
            <a:r>
              <a:rPr lang="en-US" sz="1800" b="1" dirty="0">
                <a:latin typeface="Times New Roman"/>
                <a:cs typeface="Times New Roman"/>
                <a:hlinkClick r:id="rId6" action="ppaction://hlinksldjump"/>
              </a:rPr>
              <a:t>SUD Effective Documentation:</a:t>
            </a:r>
            <a:endParaRPr lang="en-US" sz="1800" dirty="0">
              <a:latin typeface="Times New Roman"/>
              <a:cs typeface="Times New Roman"/>
            </a:endParaRPr>
          </a:p>
          <a:p>
            <a:pPr marL="285750" indent="-285750">
              <a:buChar char="•"/>
            </a:pPr>
            <a:r>
              <a:rPr lang="en-US" sz="1500" dirty="0">
                <a:latin typeface="Times New Roman"/>
                <a:cs typeface="Times New Roman"/>
                <a:sym typeface="Calibri"/>
                <a:hlinkClick r:id="rId7" action="ppaction://hlinksldjump"/>
              </a:rPr>
              <a:t>SUD</a:t>
            </a:r>
            <a:r>
              <a:rPr lang="en-US" sz="1500" dirty="0">
                <a:latin typeface="Times New Roman"/>
                <a:cs typeface="Times New Roman"/>
                <a:hlinkClick r:id="rId7" action="ppaction://hlinksldjump"/>
              </a:rPr>
              <a:t> Behavioral Health Technicians</a:t>
            </a:r>
            <a:endParaRPr lang="en-US" sz="1500" dirty="0">
              <a:latin typeface="Times New Roman"/>
              <a:cs typeface="Times New Roman"/>
            </a:endParaRPr>
          </a:p>
          <a:p>
            <a:pPr marL="285750" indent="-285750">
              <a:buChar char="•"/>
            </a:pPr>
            <a:r>
              <a:rPr lang="en-US" sz="1500" dirty="0">
                <a:latin typeface="Times New Roman"/>
                <a:cs typeface="Times New Roman"/>
                <a:hlinkClick r:id="rId8" action="ppaction://hlinksldjump"/>
              </a:rPr>
              <a:t>SUD Nursing</a:t>
            </a:r>
            <a:endParaRPr lang="en-US" sz="1500" dirty="0">
              <a:latin typeface="Times New Roman"/>
              <a:cs typeface="Times New Roman"/>
            </a:endParaRPr>
          </a:p>
          <a:p>
            <a:pPr marL="285750" indent="-285750">
              <a:buChar char="•"/>
            </a:pPr>
            <a:r>
              <a:rPr lang="en-US" sz="1500" dirty="0">
                <a:latin typeface="Times New Roman"/>
                <a:cs typeface="Times New Roman"/>
                <a:hlinkClick r:id="rId9" action="ppaction://hlinksldjump"/>
              </a:rPr>
              <a:t>SUD Medical</a:t>
            </a:r>
            <a:endParaRPr lang="en-US" sz="1500" dirty="0">
              <a:latin typeface="Times New Roman"/>
              <a:cs typeface="Times New Roman"/>
            </a:endParaRPr>
          </a:p>
          <a:p>
            <a:pPr marL="285750" indent="-285750">
              <a:buChar char="•"/>
            </a:pPr>
            <a:r>
              <a:rPr lang="en-US" sz="1500" dirty="0">
                <a:latin typeface="Times New Roman"/>
                <a:cs typeface="Times New Roman"/>
                <a:hlinkClick r:id="rId10" action="ppaction://hlinksldjump"/>
              </a:rPr>
              <a:t>SUD </a:t>
            </a:r>
            <a:r>
              <a:rPr lang="en-US" sz="1500" dirty="0">
                <a:latin typeface="Times New Roman"/>
                <a:cs typeface="Times New Roman"/>
                <a:sym typeface="Calibri"/>
                <a:hlinkClick r:id="rId10" action="ppaction://hlinksldjump"/>
              </a:rPr>
              <a:t>Clinical</a:t>
            </a:r>
            <a:endParaRPr lang="en-US" sz="1500" dirty="0">
              <a:latin typeface="Times New Roman"/>
              <a:cs typeface="Times New Roman"/>
            </a:endParaRPr>
          </a:p>
          <a:p>
            <a:pPr marL="285750" indent="-285750">
              <a:buChar char="•"/>
            </a:pPr>
            <a:endParaRPr lang="en-US" sz="1500" dirty="0">
              <a:latin typeface="Times New Roman"/>
              <a:cs typeface="Times New Roman"/>
            </a:endParaRPr>
          </a:p>
        </p:txBody>
      </p:sp>
      <p:cxnSp>
        <p:nvCxnSpPr>
          <p:cNvPr id="4" name="Straight Connector 3">
            <a:extLst>
              <a:ext uri="{FF2B5EF4-FFF2-40B4-BE49-F238E27FC236}">
                <a16:creationId xmlns:a16="http://schemas.microsoft.com/office/drawing/2014/main" id="{ECCA9E16-9D3B-8847-A49E-1258D126949C}"/>
              </a:ext>
            </a:extLst>
          </p:cNvPr>
          <p:cNvCxnSpPr>
            <a:cxnSpLocks/>
          </p:cNvCxnSpPr>
          <p:nvPr/>
        </p:nvCxnSpPr>
        <p:spPr>
          <a:xfrm>
            <a:off x="5595691" y="1782420"/>
            <a:ext cx="0" cy="444693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5659B86-B831-6944-BDFB-11210DB0C35F}"/>
              </a:ext>
            </a:extLst>
          </p:cNvPr>
          <p:cNvSpPr/>
          <p:nvPr/>
        </p:nvSpPr>
        <p:spPr>
          <a:xfrm>
            <a:off x="6698475" y="2108768"/>
            <a:ext cx="4333610" cy="4262705"/>
          </a:xfrm>
          <a:prstGeom prst="rect">
            <a:avLst/>
          </a:prstGeom>
        </p:spPr>
        <p:txBody>
          <a:bodyPr wrap="square">
            <a:spAutoFit/>
          </a:bodyPr>
          <a:lstStyle/>
          <a:p>
            <a:r>
              <a:rPr lang="en-US" sz="1800" b="1">
                <a:latin typeface="Times New Roman"/>
                <a:cs typeface="Times New Roman"/>
              </a:rPr>
              <a:t>5. </a:t>
            </a:r>
            <a:r>
              <a:rPr lang="en-US" sz="1800" b="1">
                <a:latin typeface="Times New Roman"/>
                <a:cs typeface="Times New Roman"/>
                <a:hlinkClick r:id="rId11" action="ppaction://hlinksldjump"/>
              </a:rPr>
              <a:t>ED Effective Documentation:</a:t>
            </a:r>
            <a:endParaRPr lang="en-US" sz="1800" b="1">
              <a:latin typeface="Times New Roman"/>
              <a:cs typeface="Times New Roman"/>
            </a:endParaRPr>
          </a:p>
          <a:p>
            <a:pPr marL="285750" indent="-285750">
              <a:buFont typeface="Arial,Sans-Serif"/>
              <a:buChar char="•"/>
            </a:pPr>
            <a:r>
              <a:rPr lang="en-US" sz="1500">
                <a:latin typeface="Times New Roman"/>
                <a:cs typeface="Times New Roman"/>
                <a:hlinkClick r:id="rId12" action="ppaction://hlinksldjump"/>
              </a:rPr>
              <a:t>ED Counselors &amp; Milieu Managers</a:t>
            </a:r>
            <a:endParaRPr lang="en-US" sz="1500">
              <a:latin typeface="Times New Roman"/>
              <a:cs typeface="Times New Roman"/>
            </a:endParaRPr>
          </a:p>
          <a:p>
            <a:pPr marL="285750" indent="-285750">
              <a:buFont typeface="Arial,Sans-Serif"/>
              <a:buChar char="•"/>
            </a:pPr>
            <a:r>
              <a:rPr lang="en-US" sz="1500">
                <a:latin typeface="Times New Roman"/>
                <a:cs typeface="Times New Roman"/>
                <a:hlinkClick r:id="rId13" action="ppaction://hlinksldjump"/>
              </a:rPr>
              <a:t>ED Nursing</a:t>
            </a:r>
            <a:endParaRPr lang="en-US" sz="1500">
              <a:latin typeface="Times New Roman"/>
              <a:cs typeface="Times New Roman"/>
            </a:endParaRPr>
          </a:p>
          <a:p>
            <a:pPr marL="285750" indent="-285750">
              <a:buFont typeface="Arial,Sans-Serif"/>
              <a:buChar char="•"/>
            </a:pPr>
            <a:r>
              <a:rPr lang="en-US" sz="1500">
                <a:latin typeface="Times New Roman"/>
                <a:cs typeface="Times New Roman"/>
                <a:hlinkClick r:id="rId14" action="ppaction://hlinksldjump"/>
              </a:rPr>
              <a:t>ED Medical</a:t>
            </a:r>
            <a:endParaRPr lang="en-US" sz="1500">
              <a:latin typeface="Times New Roman"/>
              <a:cs typeface="Times New Roman"/>
            </a:endParaRPr>
          </a:p>
          <a:p>
            <a:pPr marL="285750" indent="-285750">
              <a:buFont typeface="Arial,Sans-Serif"/>
              <a:buChar char="•"/>
            </a:pPr>
            <a:r>
              <a:rPr lang="en-US" sz="1500">
                <a:latin typeface="Times New Roman"/>
                <a:cs typeface="Times New Roman"/>
                <a:hlinkClick r:id="rId15" action="ppaction://hlinksldjump"/>
              </a:rPr>
              <a:t>ED Clinical</a:t>
            </a:r>
            <a:endParaRPr lang="en-US" sz="1500">
              <a:latin typeface="Times New Roman"/>
              <a:cs typeface="Times New Roman"/>
            </a:endParaRPr>
          </a:p>
          <a:p>
            <a:pPr marL="285750" indent="-285750">
              <a:buFont typeface="Arial,Sans-Serif"/>
              <a:buChar char="•"/>
            </a:pPr>
            <a:endParaRPr lang="en-US" sz="1800">
              <a:latin typeface="Times New Roman"/>
              <a:cs typeface="Times New Roman"/>
            </a:endParaRPr>
          </a:p>
          <a:p>
            <a:r>
              <a:rPr lang="en-US" sz="1800" b="1">
                <a:latin typeface="Times New Roman"/>
                <a:cs typeface="Times New Roman"/>
              </a:rPr>
              <a:t>6. </a:t>
            </a:r>
            <a:r>
              <a:rPr lang="en-US" sz="1800" b="1">
                <a:latin typeface="Times New Roman"/>
                <a:cs typeface="Times New Roman"/>
                <a:hlinkClick r:id="rId16" action="ppaction://hlinksldjump"/>
              </a:rPr>
              <a:t>MH Effective Documentation:</a:t>
            </a:r>
            <a:endParaRPr lang="en-US" sz="1800" b="1">
              <a:latin typeface="Times New Roman"/>
              <a:cs typeface="Times New Roman"/>
            </a:endParaRPr>
          </a:p>
          <a:p>
            <a:pPr marL="285750" indent="-285750">
              <a:buFont typeface="Arial,Sans-Serif"/>
              <a:buChar char="•"/>
            </a:pPr>
            <a:r>
              <a:rPr lang="en-US" sz="1500">
                <a:latin typeface="Times New Roman"/>
                <a:cs typeface="Times New Roman"/>
                <a:hlinkClick r:id="rId17" action="ppaction://hlinksldjump"/>
              </a:rPr>
              <a:t>MH Technicians</a:t>
            </a:r>
            <a:endParaRPr lang="en-US" sz="1500">
              <a:latin typeface="Times New Roman"/>
              <a:cs typeface="Times New Roman"/>
            </a:endParaRPr>
          </a:p>
          <a:p>
            <a:pPr marL="285750" indent="-285750">
              <a:buFont typeface="Arial,Sans-Serif"/>
              <a:buChar char="•"/>
            </a:pPr>
            <a:r>
              <a:rPr lang="en-US" sz="1500">
                <a:latin typeface="Times New Roman"/>
                <a:cs typeface="Times New Roman"/>
                <a:hlinkClick r:id="rId18" action="ppaction://hlinksldjump"/>
              </a:rPr>
              <a:t>MH Nursing</a:t>
            </a:r>
            <a:endParaRPr lang="en-US" sz="1500">
              <a:latin typeface="Times New Roman"/>
              <a:cs typeface="Times New Roman"/>
            </a:endParaRPr>
          </a:p>
          <a:p>
            <a:pPr marL="285750" indent="-285750">
              <a:buFont typeface="Arial,Sans-Serif"/>
              <a:buChar char="•"/>
            </a:pPr>
            <a:r>
              <a:rPr lang="en-US" sz="1500">
                <a:latin typeface="Times New Roman"/>
                <a:cs typeface="Times New Roman"/>
                <a:hlinkClick r:id="rId19" action="ppaction://hlinksldjump"/>
              </a:rPr>
              <a:t>MH Medical</a:t>
            </a:r>
            <a:endParaRPr lang="en-US" sz="1500">
              <a:latin typeface="Times New Roman"/>
              <a:cs typeface="Times New Roman"/>
            </a:endParaRPr>
          </a:p>
          <a:p>
            <a:pPr marL="285750" indent="-285750">
              <a:buFont typeface="Arial,Sans-Serif"/>
              <a:buChar char="•"/>
            </a:pPr>
            <a:r>
              <a:rPr lang="en-US" sz="1500">
                <a:latin typeface="Times New Roman"/>
                <a:cs typeface="Times New Roman"/>
                <a:hlinkClick r:id="rId20" action="ppaction://hlinksldjump"/>
              </a:rPr>
              <a:t>MH Clinical</a:t>
            </a:r>
            <a:endParaRPr lang="en-US" sz="1500" b="1">
              <a:latin typeface="Times New Roman"/>
              <a:cs typeface="Times New Roman"/>
            </a:endParaRPr>
          </a:p>
          <a:p>
            <a:endParaRPr lang="en-US" sz="1800" b="1">
              <a:latin typeface="Times New Roman"/>
              <a:cs typeface="Times New Roman"/>
            </a:endParaRPr>
          </a:p>
          <a:p>
            <a:r>
              <a:rPr lang="en-US" sz="1800" b="1">
                <a:latin typeface="Times New Roman"/>
                <a:cs typeface="Times New Roman"/>
              </a:rPr>
              <a:t>7. </a:t>
            </a:r>
            <a:r>
              <a:rPr lang="en-US" sz="1800" b="1">
                <a:latin typeface="Times New Roman"/>
                <a:cs typeface="Times New Roman"/>
                <a:hlinkClick r:id="rId21" action="ppaction://hlinksldjump"/>
              </a:rPr>
              <a:t>Part II</a:t>
            </a:r>
            <a:endParaRPr lang="en-US" sz="1800" b="1">
              <a:latin typeface="Times New Roman"/>
              <a:cs typeface="Times New Roman"/>
            </a:endParaRPr>
          </a:p>
          <a:p>
            <a:pPr marL="285750" indent="-285750">
              <a:buFont typeface="Arial,Sans-Serif"/>
              <a:buChar char="•"/>
            </a:pPr>
            <a:r>
              <a:rPr lang="en-US" sz="1500">
                <a:latin typeface="Times New Roman"/>
                <a:cs typeface="Times New Roman"/>
              </a:rPr>
              <a:t>All Divisions</a:t>
            </a:r>
          </a:p>
          <a:p>
            <a:pPr marL="285750" indent="-285750">
              <a:buFont typeface="Arial,Sans-Serif"/>
              <a:buChar char="•"/>
            </a:pPr>
            <a:endParaRPr lang="en-US" sz="1500">
              <a:latin typeface="Times New Roman"/>
              <a:cs typeface="Times New Roman"/>
            </a:endParaRPr>
          </a:p>
          <a:p>
            <a:endParaRPr lang="en-US">
              <a:latin typeface="Times New Roman"/>
              <a:cs typeface="Times New Roman"/>
            </a:endParaRPr>
          </a:p>
          <a:p>
            <a:pPr marL="285750" indent="-285750">
              <a:buFont typeface="Arial,Sans-Serif"/>
              <a:buChar char="•"/>
            </a:pPr>
            <a:endParaRPr lang="en-US" sz="1500">
              <a:latin typeface="Times New Roman"/>
              <a:cs typeface="Times New Roman"/>
            </a:endParaRPr>
          </a:p>
        </p:txBody>
      </p:sp>
      <p:sp>
        <p:nvSpPr>
          <p:cNvPr id="7" name="TextBox 6">
            <a:extLst>
              <a:ext uri="{FF2B5EF4-FFF2-40B4-BE49-F238E27FC236}">
                <a16:creationId xmlns:a16="http://schemas.microsoft.com/office/drawing/2014/main" id="{918992A8-8A35-DA41-B8A4-3882A0A2E283}"/>
              </a:ext>
            </a:extLst>
          </p:cNvPr>
          <p:cNvSpPr txBox="1"/>
          <p:nvPr/>
        </p:nvSpPr>
        <p:spPr>
          <a:xfrm>
            <a:off x="787438" y="1135517"/>
            <a:ext cx="10115493" cy="323165"/>
          </a:xfrm>
          <a:prstGeom prst="rect">
            <a:avLst/>
          </a:prstGeom>
          <a:noFill/>
        </p:spPr>
        <p:txBody>
          <a:bodyPr wrap="square" rtlCol="0">
            <a:spAutoFit/>
          </a:bodyPr>
          <a:lstStyle/>
          <a:p>
            <a:r>
              <a:rPr lang="en-US" sz="1500" b="1">
                <a:latin typeface="Times New Roman" panose="02020603050405020304" pitchFamily="18" charset="0"/>
                <a:cs typeface="Times New Roman" panose="02020603050405020304" pitchFamily="18" charset="0"/>
              </a:rPr>
              <a:t>Instructions: Please locate your appropriate division and department and click on the link to access the relevant training </a:t>
            </a:r>
          </a:p>
        </p:txBody>
      </p:sp>
    </p:spTree>
    <p:extLst>
      <p:ext uri="{BB962C8B-B14F-4D97-AF65-F5344CB8AC3E}">
        <p14:creationId xmlns:p14="http://schemas.microsoft.com/office/powerpoint/2010/main" val="623682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09036" y="3200324"/>
            <a:ext cx="6563533" cy="534000"/>
          </a:xfrm>
          <a:prstGeom prst="rect">
            <a:avLst/>
          </a:prstGeom>
          <a:noFill/>
          <a:ln>
            <a:noFill/>
          </a:ln>
        </p:spPr>
        <p:txBody>
          <a:bodyPr spcFirstLastPara="1" wrap="square" lIns="91425" tIns="45700" rIns="91425" bIns="45700" anchor="t" anchorCtr="0">
            <a:noAutofit/>
          </a:bodyPr>
          <a:lstStyle/>
          <a:p>
            <a:pPr algn="ctr"/>
            <a:r>
              <a:rPr lang="en-US" sz="4600" b="1">
                <a:solidFill>
                  <a:srgbClr val="0066A6"/>
                </a:solidFill>
                <a:latin typeface="Times"/>
                <a:cs typeface="Times"/>
                <a:sym typeface="Times New Roman"/>
              </a:rPr>
              <a:t>SUD Clinical</a:t>
            </a:r>
            <a:endParaRPr lang="en-US" sz="4600">
              <a:latin typeface="Times"/>
              <a:cs typeface="Times"/>
            </a:endParaRPr>
          </a:p>
        </p:txBody>
      </p:sp>
    </p:spTree>
    <p:extLst>
      <p:ext uri="{BB962C8B-B14F-4D97-AF65-F5344CB8AC3E}">
        <p14:creationId xmlns:p14="http://schemas.microsoft.com/office/powerpoint/2010/main" val="1460399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490100" y="231100"/>
            <a:ext cx="8283900" cy="730500"/>
          </a:xfrm>
          <a:prstGeom prst="rect">
            <a:avLst/>
          </a:prstGeom>
          <a:noFill/>
          <a:ln>
            <a:noFill/>
          </a:ln>
        </p:spPr>
        <p:txBody>
          <a:bodyPr spcFirstLastPara="1" wrap="square" lIns="91425" tIns="45700" rIns="91425" bIns="45700" anchor="ctr" anchorCtr="0">
            <a:noAutofit/>
          </a:bodyPr>
          <a:lstStyle/>
          <a:p>
            <a:r>
              <a:rPr lang="en-US" sz="3000" b="1" dirty="0">
                <a:solidFill>
                  <a:srgbClr val="0066A6"/>
                </a:solidFill>
                <a:latin typeface="Times New Roman"/>
                <a:cs typeface="Times New Roman"/>
              </a:rPr>
              <a:t>The </a:t>
            </a:r>
            <a:r>
              <a:rPr lang="en-US" sz="3000" b="1" i="1" dirty="0">
                <a:solidFill>
                  <a:srgbClr val="0066A6"/>
                </a:solidFill>
                <a:latin typeface="Times New Roman"/>
                <a:cs typeface="Times New Roman"/>
              </a:rPr>
              <a:t>Golden Thread</a:t>
            </a:r>
          </a:p>
        </p:txBody>
      </p:sp>
      <p:pic>
        <p:nvPicPr>
          <p:cNvPr id="5" name="Picture 5" descr="Diagram&#10;&#10;Description automatically generated">
            <a:extLst>
              <a:ext uri="{FF2B5EF4-FFF2-40B4-BE49-F238E27FC236}">
                <a16:creationId xmlns:a16="http://schemas.microsoft.com/office/drawing/2014/main" id="{26CE9105-F855-435D-91EC-4061BDFDAE53}"/>
              </a:ext>
            </a:extLst>
          </p:cNvPr>
          <p:cNvPicPr>
            <a:picLocks noChangeAspect="1"/>
          </p:cNvPicPr>
          <p:nvPr/>
        </p:nvPicPr>
        <p:blipFill rotWithShape="1">
          <a:blip r:embed="rId3"/>
          <a:srcRect l="2611" r="6065"/>
          <a:stretch/>
        </p:blipFill>
        <p:spPr>
          <a:xfrm>
            <a:off x="5835317" y="2423651"/>
            <a:ext cx="6119111" cy="3680634"/>
          </a:xfrm>
          <a:prstGeom prst="rect">
            <a:avLst/>
          </a:prstGeom>
        </p:spPr>
      </p:pic>
      <p:sp>
        <p:nvSpPr>
          <p:cNvPr id="6" name="TextBox 5">
            <a:extLst>
              <a:ext uri="{FF2B5EF4-FFF2-40B4-BE49-F238E27FC236}">
                <a16:creationId xmlns:a16="http://schemas.microsoft.com/office/drawing/2014/main" id="{89A5D8D4-FA3E-4D8F-B540-905DC603F0A4}"/>
              </a:ext>
            </a:extLst>
          </p:cNvPr>
          <p:cNvSpPr txBox="1"/>
          <p:nvPr/>
        </p:nvSpPr>
        <p:spPr>
          <a:xfrm>
            <a:off x="260318" y="2733947"/>
            <a:ext cx="5589768" cy="4001095"/>
          </a:xfrm>
          <a:prstGeom prst="rect">
            <a:avLst/>
          </a:prstGeom>
          <a:solidFill>
            <a:schemeClr val="accent2">
              <a:lumMod val="20000"/>
              <a:lumOff val="80000"/>
            </a:schemeClr>
          </a:solidFill>
          <a:ln w="12700">
            <a:solidFill>
              <a:schemeClr val="tx1"/>
            </a:solidFill>
            <a:prstDash val="dash"/>
          </a:ln>
        </p:spPr>
        <p:txBody>
          <a:bodyPr wrap="square" lIns="91440" tIns="45720" rIns="91440" bIns="45720" anchor="t">
            <a:spAutoFit/>
          </a:bodyPr>
          <a:lstStyle/>
          <a:p>
            <a:pPr algn="just"/>
            <a:r>
              <a:rPr lang="en-US" sz="2000" b="1" dirty="0">
                <a:latin typeface="Times New Roman"/>
                <a:cs typeface="Times New Roman"/>
              </a:rPr>
              <a:t>Golden Thread</a:t>
            </a:r>
            <a:r>
              <a:rPr lang="en-US" sz="2000" dirty="0">
                <a:latin typeface="Times New Roman"/>
                <a:cs typeface="Times New Roman"/>
              </a:rPr>
              <a:t> is a </a:t>
            </a:r>
            <a:r>
              <a:rPr lang="en-US" sz="2000" b="1" dirty="0">
                <a:latin typeface="Times New Roman"/>
                <a:cs typeface="Times New Roman"/>
              </a:rPr>
              <a:t>behavioral healthcare best practice of consistently and accurately aligning clinical information throughout the care continuum and related documentation.</a:t>
            </a:r>
            <a:r>
              <a:rPr lang="en-US" sz="2000" dirty="0">
                <a:latin typeface="Times New Roman"/>
                <a:cs typeface="Times New Roman"/>
              </a:rPr>
              <a:t> More specifically, the Golden Thread is a feature within the EMR that links (</a:t>
            </a:r>
            <a:r>
              <a:rPr lang="en-US" sz="2000" i="1" dirty="0">
                <a:latin typeface="Times New Roman"/>
                <a:cs typeface="Times New Roman"/>
              </a:rPr>
              <a:t>or threads</a:t>
            </a:r>
            <a:r>
              <a:rPr lang="en-US" sz="2000" dirty="0">
                <a:latin typeface="Times New Roman"/>
                <a:cs typeface="Times New Roman"/>
              </a:rPr>
              <a:t>) the patient’s episode of care from admission to discharge. Joint Commission’s individual </a:t>
            </a:r>
            <a:r>
              <a:rPr lang="en-US" sz="2000" b="1" dirty="0">
                <a:latin typeface="Times New Roman"/>
                <a:cs typeface="Times New Roman"/>
              </a:rPr>
              <a:t>Tracer</a:t>
            </a:r>
            <a:r>
              <a:rPr lang="en-US" sz="2000" dirty="0">
                <a:latin typeface="Times New Roman"/>
                <a:cs typeface="Times New Roman"/>
              </a:rPr>
              <a:t> refers to a similar process, whereby the patient’s care is </a:t>
            </a:r>
            <a:r>
              <a:rPr lang="en-US" sz="2000" i="1" dirty="0">
                <a:latin typeface="Times New Roman"/>
                <a:cs typeface="Times New Roman"/>
              </a:rPr>
              <a:t>traced</a:t>
            </a:r>
            <a:r>
              <a:rPr lang="en-US" sz="2000" dirty="0">
                <a:latin typeface="Times New Roman"/>
                <a:cs typeface="Times New Roman"/>
              </a:rPr>
              <a:t>.  As part of the </a:t>
            </a:r>
            <a:r>
              <a:rPr lang="en-US" sz="2000" dirty="0">
                <a:latin typeface="Times New Roman"/>
                <a:cs typeface="Times New Roman"/>
                <a:hlinkClick r:id="rId4"/>
              </a:rPr>
              <a:t>DBH Clinical Philosophy and Supervision Framework</a:t>
            </a:r>
            <a:r>
              <a:rPr lang="en-US" sz="2000" dirty="0">
                <a:latin typeface="Times New Roman"/>
                <a:cs typeface="Times New Roman"/>
              </a:rPr>
              <a:t>,  this process is being internally referred to as </a:t>
            </a:r>
            <a:r>
              <a:rPr lang="en-US" sz="2000" b="1" i="1" dirty="0">
                <a:latin typeface="Times New Roman"/>
                <a:cs typeface="Times New Roman"/>
              </a:rPr>
              <a:t>The Golden Thread Tracer.</a:t>
            </a:r>
            <a:endParaRPr lang="en-US" sz="2000" b="1" i="1" dirty="0"/>
          </a:p>
          <a:p>
            <a:pPr algn="just"/>
            <a:endParaRPr lang="en-US" sz="1400" dirty="0">
              <a:latin typeface="Times New Roman"/>
              <a:cs typeface="Times New Roman"/>
            </a:endParaRPr>
          </a:p>
        </p:txBody>
      </p:sp>
      <p:sp>
        <p:nvSpPr>
          <p:cNvPr id="3" name="TextBox 2">
            <a:extLst>
              <a:ext uri="{FF2B5EF4-FFF2-40B4-BE49-F238E27FC236}">
                <a16:creationId xmlns:a16="http://schemas.microsoft.com/office/drawing/2014/main" id="{69E44974-708F-4961-B695-9DD13531F435}"/>
              </a:ext>
            </a:extLst>
          </p:cNvPr>
          <p:cNvSpPr txBox="1"/>
          <p:nvPr/>
        </p:nvSpPr>
        <p:spPr>
          <a:xfrm>
            <a:off x="3046499" y="1274966"/>
            <a:ext cx="7770252" cy="1200329"/>
          </a:xfrm>
          <a:prstGeom prst="rect">
            <a:avLst/>
          </a:prstGeom>
          <a:noFill/>
        </p:spPr>
        <p:txBody>
          <a:bodyPr wrap="square" lIns="91440" tIns="45720" rIns="91440" bIns="45720" rtlCol="0" anchor="t">
            <a:spAutoFit/>
          </a:bodyPr>
          <a:lstStyle/>
          <a:p>
            <a:r>
              <a:rPr lang="en-US" sz="2400" b="1" dirty="0">
                <a:latin typeface="Times New Roman"/>
                <a:cs typeface="Times New Roman"/>
              </a:rPr>
              <a:t>Q: </a:t>
            </a:r>
            <a:r>
              <a:rPr lang="en-US" sz="2400" dirty="0">
                <a:latin typeface="Times New Roman"/>
                <a:cs typeface="Times New Roman"/>
              </a:rPr>
              <a:t>Is Golden Thread synonymous with Treatment Plan?</a:t>
            </a:r>
          </a:p>
          <a:p>
            <a:r>
              <a:rPr lang="en-US" sz="2400" b="1" dirty="0">
                <a:latin typeface="Times New Roman"/>
                <a:cs typeface="Times New Roman"/>
              </a:rPr>
              <a:t>A: </a:t>
            </a:r>
            <a:r>
              <a:rPr lang="en-US" sz="2400" dirty="0">
                <a:latin typeface="Times New Roman"/>
                <a:cs typeface="Times New Roman"/>
              </a:rPr>
              <a:t>No, it is not, it expands beyond the treatment plan! See below for clarification.</a:t>
            </a:r>
          </a:p>
        </p:txBody>
      </p:sp>
      <p:pic>
        <p:nvPicPr>
          <p:cNvPr id="7" name="Picture 6">
            <a:extLst>
              <a:ext uri="{FF2B5EF4-FFF2-40B4-BE49-F238E27FC236}">
                <a16:creationId xmlns:a16="http://schemas.microsoft.com/office/drawing/2014/main" id="{B3AC32FD-52C2-426E-A40A-683EDCB8397A}"/>
              </a:ext>
            </a:extLst>
          </p:cNvPr>
          <p:cNvPicPr>
            <a:picLocks noChangeAspect="1"/>
          </p:cNvPicPr>
          <p:nvPr/>
        </p:nvPicPr>
        <p:blipFill>
          <a:blip r:embed="rId5"/>
          <a:stretch>
            <a:fillRect/>
          </a:stretch>
        </p:blipFill>
        <p:spPr>
          <a:xfrm rot="20558156">
            <a:off x="723222" y="1206589"/>
            <a:ext cx="1765757" cy="1295596"/>
          </a:xfrm>
          <a:prstGeom prst="rect">
            <a:avLst/>
          </a:prstGeom>
        </p:spPr>
      </p:pic>
    </p:spTree>
    <p:extLst>
      <p:ext uri="{BB962C8B-B14F-4D97-AF65-F5344CB8AC3E}">
        <p14:creationId xmlns:p14="http://schemas.microsoft.com/office/powerpoint/2010/main" val="2420587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524100" y="183592"/>
            <a:ext cx="7881600" cy="730500"/>
          </a:xfrm>
          <a:prstGeom prst="rect">
            <a:avLst/>
          </a:prstGeom>
          <a:noFill/>
          <a:ln>
            <a:noFill/>
          </a:ln>
        </p:spPr>
        <p:txBody>
          <a:bodyPr spcFirstLastPara="1" wrap="square" lIns="91425" tIns="45700" rIns="91425" bIns="45700" anchor="ctr" anchorCtr="0">
            <a:noAutofit/>
          </a:bodyPr>
          <a:lstStyle/>
          <a:p>
            <a:pPr>
              <a:buClr>
                <a:srgbClr val="013952"/>
              </a:buClr>
              <a:buSzPts val="3959"/>
            </a:pPr>
            <a:r>
              <a:rPr lang="en-US" sz="2800" b="1" dirty="0">
                <a:solidFill>
                  <a:srgbClr val="0066A6"/>
                </a:solidFill>
                <a:latin typeface="Times New Roman"/>
                <a:ea typeface="Times New Roman"/>
                <a:cs typeface="Times New Roman"/>
                <a:sym typeface="Times New Roman"/>
              </a:rPr>
              <a:t>Group Notes: </a:t>
            </a:r>
            <a:r>
              <a:rPr lang="en-US" sz="2800" b="1" i="1" dirty="0">
                <a:solidFill>
                  <a:srgbClr val="0066A6"/>
                </a:solidFill>
                <a:latin typeface="Times New Roman"/>
                <a:ea typeface="Times New Roman"/>
                <a:cs typeface="Times New Roman"/>
                <a:sym typeface="Times New Roman"/>
              </a:rPr>
              <a:t>Documentation</a:t>
            </a:r>
            <a:r>
              <a:rPr lang="en-US" sz="2800" i="1" dirty="0">
                <a:solidFill>
                  <a:srgbClr val="0066A6"/>
                </a:solidFill>
                <a:latin typeface="Times New Roman"/>
                <a:ea typeface="Times New Roman"/>
                <a:cs typeface="Times New Roman"/>
                <a:sym typeface="Times New Roman"/>
              </a:rPr>
              <a:t> </a:t>
            </a:r>
            <a:endParaRPr lang="en-US" sz="2800" i="1" dirty="0">
              <a:solidFill>
                <a:srgbClr val="0066A6"/>
              </a:solidFill>
              <a:latin typeface="Times New Roman"/>
              <a:ea typeface="Times New Roman"/>
              <a:cs typeface="Times New Roman"/>
            </a:endParaRPr>
          </a:p>
        </p:txBody>
      </p:sp>
      <p:sp>
        <p:nvSpPr>
          <p:cNvPr id="153" name="Google Shape;153;p19"/>
          <p:cNvSpPr txBox="1">
            <a:spLocks noGrp="1"/>
          </p:cNvSpPr>
          <p:nvPr>
            <p:ph type="body" idx="1"/>
          </p:nvPr>
        </p:nvSpPr>
        <p:spPr>
          <a:xfrm>
            <a:off x="433350" y="1018525"/>
            <a:ext cx="11325300" cy="4779600"/>
          </a:xfrm>
          <a:prstGeom prst="rect">
            <a:avLst/>
          </a:prstGeom>
          <a:noFill/>
          <a:ln>
            <a:noFill/>
          </a:ln>
        </p:spPr>
        <p:txBody>
          <a:bodyPr spcFirstLastPara="1" wrap="square" lIns="91425" tIns="45700" rIns="91425" bIns="45700" anchor="t" anchorCtr="0">
            <a:noAutofit/>
          </a:bodyPr>
          <a:lstStyle/>
          <a:p>
            <a:pPr indent="-349250">
              <a:spcBef>
                <a:spcPts val="500"/>
              </a:spcBef>
              <a:buClr>
                <a:srgbClr val="434343"/>
              </a:buClr>
              <a:buSzPts val="1900"/>
              <a:buFont typeface="Times New Roman"/>
              <a:buChar char="➟"/>
            </a:pPr>
            <a:r>
              <a:rPr lang="en-US" sz="2200" b="1" dirty="0">
                <a:solidFill>
                  <a:srgbClr val="434343"/>
                </a:solidFill>
                <a:latin typeface="Times New Roman"/>
                <a:ea typeface="Times New Roman"/>
                <a:cs typeface="Times New Roman"/>
                <a:sym typeface="Times New Roman"/>
              </a:rPr>
              <a:t>Group Description:</a:t>
            </a:r>
            <a:r>
              <a:rPr lang="en-US" sz="2200" dirty="0">
                <a:solidFill>
                  <a:srgbClr val="434343"/>
                </a:solidFill>
                <a:latin typeface="Times New Roman"/>
                <a:ea typeface="Times New Roman"/>
                <a:cs typeface="Times New Roman"/>
                <a:sym typeface="Times New Roman"/>
              </a:rPr>
              <a:t> I</a:t>
            </a:r>
            <a:r>
              <a:rPr lang="en-US" sz="2200" dirty="0">
                <a:solidFill>
                  <a:srgbClr val="434343"/>
                </a:solidFill>
                <a:highlight>
                  <a:srgbClr val="FFFFFF"/>
                </a:highlight>
                <a:latin typeface="Times New Roman"/>
                <a:ea typeface="Times New Roman"/>
                <a:cs typeface="Times New Roman"/>
                <a:sym typeface="Times New Roman"/>
              </a:rPr>
              <a:t>nclude objective of group and evidence-based interventions performed (e.g., CBT, DBT). Group descriptions do not include patient specific information. </a:t>
            </a:r>
            <a:endParaRPr lang="en-US" sz="2200" dirty="0">
              <a:solidFill>
                <a:srgbClr val="434343"/>
              </a:solidFill>
              <a:highlight>
                <a:srgbClr val="FFFFFF"/>
              </a:highlight>
              <a:latin typeface="Times New Roman"/>
              <a:ea typeface="Times New Roman"/>
              <a:cs typeface="Times New Roman"/>
            </a:endParaRPr>
          </a:p>
          <a:p>
            <a:pPr marL="107950" lvl="0" indent="0" algn="l" rtl="0">
              <a:spcBef>
                <a:spcPts val="500"/>
              </a:spcBef>
              <a:spcAft>
                <a:spcPts val="0"/>
              </a:spcAft>
              <a:buClr>
                <a:srgbClr val="434343"/>
              </a:buClr>
              <a:buSzPts val="1900"/>
              <a:buNone/>
            </a:pPr>
            <a:endParaRPr sz="1900" dirty="0">
              <a:solidFill>
                <a:srgbClr val="434343"/>
              </a:solidFill>
              <a:highlight>
                <a:srgbClr val="FFFFFF"/>
              </a:highlight>
              <a:latin typeface="Times New Roman"/>
              <a:ea typeface="Times New Roman"/>
              <a:cs typeface="Times New Roman"/>
              <a:sym typeface="Times New Roman"/>
            </a:endParaRPr>
          </a:p>
          <a:p>
            <a:pPr indent="-349250">
              <a:spcBef>
                <a:spcPts val="500"/>
              </a:spcBef>
              <a:buClr>
                <a:srgbClr val="434343"/>
              </a:buClr>
              <a:buSzPts val="1900"/>
              <a:buFont typeface="Times New Roman"/>
              <a:buChar char="➟"/>
            </a:pPr>
            <a:r>
              <a:rPr lang="en-US" sz="2200" b="1" dirty="0">
                <a:solidFill>
                  <a:srgbClr val="434343"/>
                </a:solidFill>
                <a:latin typeface="Times New Roman"/>
                <a:ea typeface="Times New Roman"/>
                <a:cs typeface="Times New Roman"/>
                <a:sym typeface="Times New Roman"/>
              </a:rPr>
              <a:t>Individual Assessment/Intervention: </a:t>
            </a:r>
            <a:endParaRPr lang="en-US" sz="2000" b="1" dirty="0">
              <a:solidFill>
                <a:srgbClr val="434343"/>
              </a:solidFill>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Must be individualized and demonstrate quality (e.g., not copied and pasted /cloned) </a:t>
            </a:r>
            <a:endParaRPr sz="1900" dirty="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Individual goals are strongly encouraged (e.g.: “Patient's goal is to practice assertiveness in interpersonal relationship this weekend during visiting hours and report experience in next week's group.”)</a:t>
            </a:r>
            <a:endParaRPr sz="1900" dirty="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latin typeface="Times New Roman"/>
                <a:ea typeface="Times New Roman"/>
                <a:cs typeface="Times New Roman"/>
                <a:sym typeface="Times New Roman"/>
              </a:rPr>
              <a:t>Include patient reports (e.g., urges/cravings, rating of mood)</a:t>
            </a:r>
            <a:endParaRPr sz="1900" dirty="0">
              <a:solidFill>
                <a:srgbClr val="434343"/>
              </a:solidFill>
              <a:latin typeface="Times New Roman"/>
              <a:ea typeface="Times New Roman"/>
              <a:cs typeface="Times New Roman"/>
              <a:sym typeface="Times New Roman"/>
            </a:endParaRPr>
          </a:p>
          <a:p>
            <a:pPr lvl="1" indent="-298450">
              <a:buClr>
                <a:srgbClr val="434343"/>
              </a:buClr>
              <a:buSzPts val="1100"/>
              <a:buFont typeface="Times New Roman"/>
              <a:buChar char="𐩒"/>
            </a:pPr>
            <a:r>
              <a:rPr lang="en-US" sz="1900" dirty="0">
                <a:solidFill>
                  <a:srgbClr val="434343"/>
                </a:solidFill>
                <a:latin typeface="Times New Roman"/>
                <a:ea typeface="Times New Roman"/>
                <a:cs typeface="Times New Roman"/>
                <a:sym typeface="Times New Roman"/>
              </a:rPr>
              <a:t>Brief observations of mental and physical status: </a:t>
            </a:r>
          </a:p>
          <a:p>
            <a:pPr marL="1371600" lvl="2"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Appearance</a:t>
            </a:r>
            <a:r>
              <a:rPr lang="en-US" sz="1800" b="1" dirty="0">
                <a:solidFill>
                  <a:srgbClr val="434343"/>
                </a:solidFill>
                <a:latin typeface="Times New Roman"/>
                <a:ea typeface="Times New Roman"/>
                <a:cs typeface="Times New Roman"/>
                <a:sym typeface="Times New Roman"/>
              </a:rPr>
              <a:t> </a:t>
            </a:r>
            <a:r>
              <a:rPr lang="en-US" sz="1800" dirty="0">
                <a:solidFill>
                  <a:srgbClr val="434343"/>
                </a:solidFill>
                <a:latin typeface="Times New Roman"/>
                <a:ea typeface="Times New Roman"/>
                <a:cs typeface="Times New Roman"/>
                <a:sym typeface="Times New Roman"/>
              </a:rPr>
              <a:t>(e.g., level of engagement with staff and peers, grooming, attitude: cooperative, uncooperative)</a:t>
            </a:r>
            <a:endParaRPr sz="1800" dirty="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Behavior</a:t>
            </a:r>
            <a:r>
              <a:rPr lang="en-US" sz="1900" dirty="0">
                <a:solidFill>
                  <a:srgbClr val="434343"/>
                </a:solidFill>
                <a:latin typeface="Times New Roman"/>
                <a:ea typeface="Times New Roman"/>
                <a:cs typeface="Times New Roman"/>
                <a:sym typeface="Times New Roman"/>
              </a:rPr>
              <a:t> (</a:t>
            </a:r>
            <a:r>
              <a:rPr lang="en-US" dirty="0">
                <a:solidFill>
                  <a:srgbClr val="434343"/>
                </a:solidFill>
                <a:latin typeface="Times New Roman"/>
                <a:ea typeface="Times New Roman"/>
                <a:cs typeface="Times New Roman"/>
                <a:sym typeface="Times New Roman"/>
              </a:rPr>
              <a:t>e.g., eye contact: poor, good; psychomotor activity: handwringing; coping skills employed)</a:t>
            </a:r>
            <a:endParaRPr dirty="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Presentation of mood</a:t>
            </a:r>
            <a:r>
              <a:rPr lang="en-US" dirty="0">
                <a:solidFill>
                  <a:srgbClr val="434343"/>
                </a:solidFill>
                <a:latin typeface="Times New Roman"/>
                <a:ea typeface="Times New Roman"/>
                <a:cs typeface="Times New Roman"/>
                <a:sym typeface="Times New Roman"/>
              </a:rPr>
              <a:t> (e.g., sad, angry, elated; self-report congruent or incongruent with observations?)</a:t>
            </a:r>
            <a:endParaRPr dirty="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Speech pattern</a:t>
            </a:r>
            <a:r>
              <a:rPr lang="en-US" dirty="0">
                <a:solidFill>
                  <a:srgbClr val="434343"/>
                </a:solidFill>
                <a:latin typeface="Times New Roman"/>
                <a:ea typeface="Times New Roman"/>
                <a:cs typeface="Times New Roman"/>
                <a:sym typeface="Times New Roman"/>
              </a:rPr>
              <a:t> (e.g., rate: increased/decreased, volume: loud, soft)</a:t>
            </a:r>
            <a:endParaRPr dirty="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High-risk behavior</a:t>
            </a:r>
            <a:r>
              <a:rPr lang="en-US" sz="1900" dirty="0">
                <a:solidFill>
                  <a:srgbClr val="434343"/>
                </a:solidFill>
                <a:latin typeface="Times New Roman"/>
                <a:ea typeface="Times New Roman"/>
                <a:cs typeface="Times New Roman"/>
                <a:sym typeface="Times New Roman"/>
              </a:rPr>
              <a:t> </a:t>
            </a:r>
            <a:r>
              <a:rPr lang="en-US" dirty="0">
                <a:solidFill>
                  <a:srgbClr val="434343"/>
                </a:solidFill>
                <a:latin typeface="Times New Roman"/>
                <a:ea typeface="Times New Roman"/>
                <a:cs typeface="Times New Roman"/>
                <a:sym typeface="Times New Roman"/>
              </a:rPr>
              <a:t>(e.g., agitation, impulsivity, violence, self-injurious behaviors)</a:t>
            </a:r>
            <a:endParaRPr dirty="0">
              <a:solidFill>
                <a:srgbClr val="434343"/>
              </a:solidFill>
              <a:latin typeface="Times New Roman"/>
              <a:ea typeface="Times New Roman"/>
              <a:cs typeface="Times New Roman"/>
              <a:sym typeface="Times New Roman"/>
            </a:endParaRPr>
          </a:p>
          <a:p>
            <a:pPr marL="0" lvl="0" indent="0" algn="ctr" rtl="0">
              <a:spcBef>
                <a:spcPts val="500"/>
              </a:spcBef>
              <a:spcAft>
                <a:spcPts val="0"/>
              </a:spcAft>
              <a:buNone/>
            </a:pPr>
            <a:endParaRPr sz="800" b="1" i="1" dirty="0">
              <a:solidFill>
                <a:srgbClr val="0066A6"/>
              </a:solidFill>
              <a:latin typeface="Times New Roman"/>
              <a:ea typeface="Times New Roman"/>
              <a:cs typeface="Times New Roman"/>
              <a:sym typeface="Times New Roman"/>
            </a:endParaRPr>
          </a:p>
          <a:p>
            <a:pPr marL="0" lvl="0" indent="0" algn="ctr" rtl="0">
              <a:spcBef>
                <a:spcPts val="0"/>
              </a:spcBef>
              <a:spcAft>
                <a:spcPts val="0"/>
              </a:spcAft>
              <a:buNone/>
            </a:pPr>
            <a:endParaRPr sz="1800" b="1" i="1" dirty="0">
              <a:solidFill>
                <a:srgbClr val="0066A6"/>
              </a:solidFill>
              <a:latin typeface="Times New Roman"/>
              <a:ea typeface="Times New Roman"/>
              <a:cs typeface="Times New Roman"/>
              <a:sym typeface="Times New Roman"/>
            </a:endParaRPr>
          </a:p>
        </p:txBody>
      </p:sp>
      <p:sp>
        <p:nvSpPr>
          <p:cNvPr id="154" name="Google Shape;154;p19"/>
          <p:cNvSpPr txBox="1"/>
          <p:nvPr/>
        </p:nvSpPr>
        <p:spPr>
          <a:xfrm>
            <a:off x="524100" y="5948051"/>
            <a:ext cx="11043600" cy="660000"/>
          </a:xfrm>
          <a:prstGeom prst="rect">
            <a:avLst/>
          </a:prstGeom>
          <a:solidFill>
            <a:schemeClr val="bg1">
              <a:lumMod val="95000"/>
            </a:schemeClr>
          </a:solidFill>
          <a:ln w="19050"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800" b="1" i="1" dirty="0">
                <a:solidFill>
                  <a:srgbClr val="0066A6"/>
                </a:solidFill>
                <a:latin typeface="Times New Roman"/>
                <a:ea typeface="Times New Roman"/>
                <a:cs typeface="Times New Roman"/>
                <a:sym typeface="Times New Roman"/>
              </a:rPr>
              <a:t>Every effort should be made to complete notes on the same day as the session! Refer to division specific policies for specific timeframes.</a:t>
            </a:r>
            <a:endParaRPr dirty="0">
              <a:latin typeface="Calibri"/>
              <a:ea typeface="Calibri"/>
              <a:cs typeface="Calibri"/>
              <a:sym typeface="Calibri"/>
            </a:endParaRPr>
          </a:p>
        </p:txBody>
      </p:sp>
    </p:spTree>
    <p:extLst>
      <p:ext uri="{BB962C8B-B14F-4D97-AF65-F5344CB8AC3E}">
        <p14:creationId xmlns:p14="http://schemas.microsoft.com/office/powerpoint/2010/main" val="1244404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364876" y="160845"/>
            <a:ext cx="7881600" cy="730500"/>
          </a:xfrm>
          <a:prstGeom prst="rect">
            <a:avLst/>
          </a:prstGeom>
          <a:noFill/>
          <a:ln>
            <a:noFill/>
          </a:ln>
        </p:spPr>
        <p:txBody>
          <a:bodyPr spcFirstLastPara="1" wrap="square" lIns="91425" tIns="45700" rIns="91425" bIns="45700" anchor="ctr" anchorCtr="0">
            <a:noAutofit/>
          </a:bodyPr>
          <a:lstStyle/>
          <a:p>
            <a:r>
              <a:rPr lang="en-US" sz="2800" b="1" dirty="0">
                <a:solidFill>
                  <a:srgbClr val="0066A6"/>
                </a:solidFill>
                <a:latin typeface="Times New Roman"/>
                <a:ea typeface="Times New Roman"/>
                <a:cs typeface="Times New Roman"/>
                <a:sym typeface="Times New Roman"/>
              </a:rPr>
              <a:t>Group Notes: </a:t>
            </a:r>
            <a:r>
              <a:rPr lang="en-US" sz="2600" i="1" dirty="0">
                <a:solidFill>
                  <a:srgbClr val="0066A6"/>
                </a:solidFill>
                <a:latin typeface="Times New Roman"/>
                <a:ea typeface="Times New Roman"/>
                <a:cs typeface="Times New Roman"/>
                <a:sym typeface="Times New Roman"/>
              </a:rPr>
              <a:t>How to incorporate the Golden Thread</a:t>
            </a:r>
            <a:endParaRPr lang="en-US" sz="2600" b="1" i="1">
              <a:solidFill>
                <a:srgbClr val="0066A6"/>
              </a:solidFill>
              <a:latin typeface="Times New Roman"/>
              <a:ea typeface="Times New Roman"/>
              <a:cs typeface="Times New Roman"/>
            </a:endParaRPr>
          </a:p>
        </p:txBody>
      </p:sp>
      <p:grpSp>
        <p:nvGrpSpPr>
          <p:cNvPr id="2" name="Group 1">
            <a:extLst>
              <a:ext uri="{FF2B5EF4-FFF2-40B4-BE49-F238E27FC236}">
                <a16:creationId xmlns:a16="http://schemas.microsoft.com/office/drawing/2014/main" id="{FD1ECA21-E602-40B4-BA1D-AFB7F87EC0B2}"/>
              </a:ext>
            </a:extLst>
          </p:cNvPr>
          <p:cNvGrpSpPr/>
          <p:nvPr/>
        </p:nvGrpSpPr>
        <p:grpSpPr>
          <a:xfrm>
            <a:off x="4134294" y="1883397"/>
            <a:ext cx="7572270" cy="1726531"/>
            <a:chOff x="4555100" y="1796610"/>
            <a:chExt cx="6991375" cy="1324275"/>
          </a:xfrm>
        </p:grpSpPr>
        <p:pic>
          <p:nvPicPr>
            <p:cNvPr id="225" name="Google Shape;225;p22"/>
            <p:cNvPicPr preferRelativeResize="0"/>
            <p:nvPr/>
          </p:nvPicPr>
          <p:blipFill>
            <a:blip r:embed="rId3">
              <a:alphaModFix/>
            </a:blip>
            <a:stretch>
              <a:fillRect/>
            </a:stretch>
          </p:blipFill>
          <p:spPr>
            <a:xfrm>
              <a:off x="4555100" y="1796610"/>
              <a:ext cx="6991375" cy="1324275"/>
            </a:xfrm>
            <a:prstGeom prst="rect">
              <a:avLst/>
            </a:prstGeom>
            <a:noFill/>
            <a:ln w="28575" cap="flat" cmpd="sng">
              <a:solidFill>
                <a:srgbClr val="93C47D"/>
              </a:solidFill>
              <a:prstDash val="dot"/>
              <a:round/>
              <a:headEnd type="none" w="sm" len="sm"/>
              <a:tailEnd type="none" w="sm" len="sm"/>
            </a:ln>
          </p:spPr>
        </p:pic>
        <p:sp>
          <p:nvSpPr>
            <p:cNvPr id="227" name="Google Shape;227;p22"/>
            <p:cNvSpPr/>
            <p:nvPr/>
          </p:nvSpPr>
          <p:spPr>
            <a:xfrm>
              <a:off x="11031325" y="1897613"/>
              <a:ext cx="366600" cy="2805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286;g9058e6f052_0_35">
            <a:extLst>
              <a:ext uri="{FF2B5EF4-FFF2-40B4-BE49-F238E27FC236}">
                <a16:creationId xmlns:a16="http://schemas.microsoft.com/office/drawing/2014/main" id="{E85D8B8A-8C85-4DEC-A019-9DD04F912970}"/>
              </a:ext>
            </a:extLst>
          </p:cNvPr>
          <p:cNvSpPr txBox="1"/>
          <p:nvPr/>
        </p:nvSpPr>
        <p:spPr>
          <a:xfrm>
            <a:off x="420375" y="1220334"/>
            <a:ext cx="3615300" cy="44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u="sng" dirty="0">
                <a:solidFill>
                  <a:srgbClr val="434343"/>
                </a:solidFill>
                <a:latin typeface="Times New Roman"/>
                <a:ea typeface="Times New Roman"/>
                <a:cs typeface="Times New Roman"/>
                <a:sym typeface="Times New Roman"/>
              </a:rPr>
              <a:t>Golden Thread function</a:t>
            </a:r>
            <a:r>
              <a:rPr lang="en-US" sz="2000" dirty="0">
                <a:solidFill>
                  <a:srgbClr val="434343"/>
                </a:solidFill>
                <a:latin typeface="Times New Roman"/>
                <a:ea typeface="Times New Roman"/>
                <a:cs typeface="Times New Roman"/>
                <a:sym typeface="Times New Roman"/>
              </a:rPr>
              <a:t>:</a:t>
            </a:r>
            <a:endParaRPr sz="2000" dirty="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2000" dirty="0">
              <a:solidFill>
                <a:srgbClr val="434343"/>
              </a:solidFill>
              <a:latin typeface="Times New Roman"/>
              <a:ea typeface="Times New Roman"/>
              <a:cs typeface="Times New Roman"/>
              <a:sym typeface="Times New Roman"/>
            </a:endParaRPr>
          </a:p>
          <a:p>
            <a:pPr algn="ctr">
              <a:buClr>
                <a:schemeClr val="dk1"/>
              </a:buClr>
              <a:buSzPts val="1100"/>
            </a:pPr>
            <a:r>
              <a:rPr lang="en-US" sz="2000" dirty="0">
                <a:solidFill>
                  <a:srgbClr val="434343"/>
                </a:solidFill>
                <a:latin typeface="Times New Roman"/>
                <a:ea typeface="Times New Roman"/>
                <a:cs typeface="Times New Roman"/>
                <a:sym typeface="Times New Roman"/>
              </a:rPr>
              <a:t>Use the Golden Thread feature to identify which Problem, Objective, and intervention is being addressed in the group -  (it can be one Problem, or it can be all Problems) - </a:t>
            </a:r>
            <a:r>
              <a:rPr lang="en-US" sz="2000" b="1" dirty="0">
                <a:solidFill>
                  <a:srgbClr val="434343"/>
                </a:solidFill>
                <a:latin typeface="Times New Roman"/>
                <a:ea typeface="Times New Roman"/>
                <a:cs typeface="Times New Roman"/>
                <a:sym typeface="Times New Roman"/>
              </a:rPr>
              <a:t>whichever is accurate. </a:t>
            </a:r>
            <a:r>
              <a:rPr lang="en-US" sz="2000" dirty="0">
                <a:solidFill>
                  <a:srgbClr val="434343"/>
                </a:solidFill>
                <a:latin typeface="Times New Roman"/>
                <a:ea typeface="Times New Roman"/>
                <a:cs typeface="Times New Roman"/>
                <a:sym typeface="Times New Roman"/>
              </a:rPr>
              <a:t>i.e., </a:t>
            </a:r>
            <a:r>
              <a:rPr lang="en-US" sz="2000" b="1" dirty="0">
                <a:solidFill>
                  <a:srgbClr val="434343"/>
                </a:solidFill>
                <a:latin typeface="Times New Roman"/>
                <a:ea typeface="Times New Roman"/>
                <a:cs typeface="Times New Roman"/>
                <a:sym typeface="Times New Roman"/>
              </a:rPr>
              <a:t>do not click all </a:t>
            </a:r>
            <a:r>
              <a:rPr lang="en-US" sz="2000" b="1" i="1" dirty="0">
                <a:solidFill>
                  <a:srgbClr val="434343"/>
                </a:solidFill>
                <a:latin typeface="Times New Roman"/>
                <a:ea typeface="Times New Roman"/>
                <a:cs typeface="Times New Roman"/>
                <a:sym typeface="Times New Roman"/>
              </a:rPr>
              <a:t>Problems</a:t>
            </a:r>
            <a:r>
              <a:rPr lang="en-US" sz="2000" dirty="0">
                <a:solidFill>
                  <a:srgbClr val="434343"/>
                </a:solidFill>
                <a:latin typeface="Times New Roman"/>
                <a:ea typeface="Times New Roman"/>
                <a:cs typeface="Times New Roman"/>
                <a:sym typeface="Times New Roman"/>
              </a:rPr>
              <a:t>, if only  “Suicide Risk” and “Substance Misuse” were addressed in that specific group. </a:t>
            </a:r>
            <a:endParaRPr sz="2000" dirty="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600" dirty="0">
              <a:solidFill>
                <a:srgbClr val="434343"/>
              </a:solidFill>
              <a:latin typeface="Times New Roman"/>
              <a:ea typeface="Times New Roman"/>
              <a:cs typeface="Times New Roman"/>
              <a:sym typeface="Times New Roman"/>
            </a:endParaRPr>
          </a:p>
        </p:txBody>
      </p:sp>
      <p:pic>
        <p:nvPicPr>
          <p:cNvPr id="4" name="Google Shape;290;g9058e6f052_0_35" descr="Text&#10;&#10;Description automatically generated">
            <a:extLst>
              <a:ext uri="{FF2B5EF4-FFF2-40B4-BE49-F238E27FC236}">
                <a16:creationId xmlns:a16="http://schemas.microsoft.com/office/drawing/2014/main" id="{2020955C-5167-406D-B17C-5E848264D45F}"/>
              </a:ext>
            </a:extLst>
          </p:cNvPr>
          <p:cNvPicPr preferRelativeResize="0"/>
          <p:nvPr/>
        </p:nvPicPr>
        <p:blipFill>
          <a:blip r:embed="rId4">
            <a:alphaModFix/>
          </a:blip>
          <a:stretch>
            <a:fillRect/>
          </a:stretch>
        </p:blipFill>
        <p:spPr>
          <a:xfrm>
            <a:off x="4887802" y="4795222"/>
            <a:ext cx="5608626" cy="1350700"/>
          </a:xfrm>
          <a:prstGeom prst="rect">
            <a:avLst/>
          </a:prstGeom>
          <a:noFill/>
          <a:ln>
            <a:noFill/>
          </a:ln>
        </p:spPr>
      </p:pic>
      <p:pic>
        <p:nvPicPr>
          <p:cNvPr id="5" name="Google Shape;288;g9058e6f052_0_35" descr="Icon&#10;&#10;Description automatically generated">
            <a:extLst>
              <a:ext uri="{FF2B5EF4-FFF2-40B4-BE49-F238E27FC236}">
                <a16:creationId xmlns:a16="http://schemas.microsoft.com/office/drawing/2014/main" id="{33F08DC7-89BB-4160-9C62-96CDCFFD5257}"/>
              </a:ext>
            </a:extLst>
          </p:cNvPr>
          <p:cNvPicPr preferRelativeResize="0"/>
          <p:nvPr/>
        </p:nvPicPr>
        <p:blipFill>
          <a:blip r:embed="rId5">
            <a:alphaModFix/>
          </a:blip>
          <a:stretch>
            <a:fillRect/>
          </a:stretch>
        </p:blipFill>
        <p:spPr>
          <a:xfrm>
            <a:off x="4203968" y="4722643"/>
            <a:ext cx="686275" cy="686275"/>
          </a:xfrm>
          <a:prstGeom prst="rect">
            <a:avLst/>
          </a:prstGeom>
          <a:noFill/>
          <a:ln>
            <a:noFill/>
          </a:ln>
        </p:spPr>
      </p:pic>
      <p:cxnSp>
        <p:nvCxnSpPr>
          <p:cNvPr id="7" name="Straight Arrow Connector 6">
            <a:extLst>
              <a:ext uri="{FF2B5EF4-FFF2-40B4-BE49-F238E27FC236}">
                <a16:creationId xmlns:a16="http://schemas.microsoft.com/office/drawing/2014/main" id="{A38AA641-396A-47FB-B20D-D32F99AC2362}"/>
              </a:ext>
            </a:extLst>
          </p:cNvPr>
          <p:cNvCxnSpPr/>
          <p:nvPr/>
        </p:nvCxnSpPr>
        <p:spPr>
          <a:xfrm flipH="1">
            <a:off x="7382933" y="2472267"/>
            <a:ext cx="414867" cy="2082800"/>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Google Shape;288;g9058e6f052_0_35" descr="Icon&#10;&#10;Description automatically generated">
            <a:extLst>
              <a:ext uri="{FF2B5EF4-FFF2-40B4-BE49-F238E27FC236}">
                <a16:creationId xmlns:a16="http://schemas.microsoft.com/office/drawing/2014/main" id="{AF97BA74-C628-443E-955B-10BE51CB1652}"/>
              </a:ext>
            </a:extLst>
          </p:cNvPr>
          <p:cNvPicPr preferRelativeResize="0"/>
          <p:nvPr/>
        </p:nvPicPr>
        <p:blipFill>
          <a:blip r:embed="rId5">
            <a:alphaModFix/>
          </a:blip>
          <a:stretch>
            <a:fillRect/>
          </a:stretch>
        </p:blipFill>
        <p:spPr>
          <a:xfrm>
            <a:off x="11148612" y="1044234"/>
            <a:ext cx="686275" cy="686275"/>
          </a:xfrm>
          <a:prstGeom prst="rect">
            <a:avLst/>
          </a:prstGeom>
          <a:noFill/>
          <a:ln>
            <a:noFill/>
          </a:ln>
        </p:spPr>
      </p:pic>
    </p:spTree>
    <p:extLst>
      <p:ext uri="{BB962C8B-B14F-4D97-AF65-F5344CB8AC3E}">
        <p14:creationId xmlns:p14="http://schemas.microsoft.com/office/powerpoint/2010/main" val="341050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4"/>
          <p:cNvSpPr txBox="1">
            <a:spLocks noGrp="1"/>
          </p:cNvSpPr>
          <p:nvPr>
            <p:ph type="title"/>
          </p:nvPr>
        </p:nvSpPr>
        <p:spPr>
          <a:xfrm>
            <a:off x="420604" y="240457"/>
            <a:ext cx="7881600" cy="730500"/>
          </a:xfrm>
          <a:prstGeom prst="rect">
            <a:avLst/>
          </a:prstGeom>
          <a:noFill/>
          <a:ln>
            <a:noFill/>
          </a:ln>
        </p:spPr>
        <p:txBody>
          <a:bodyPr spcFirstLastPara="1" wrap="square" lIns="91425" tIns="45700" rIns="91425" bIns="45700" anchor="ctr" anchorCtr="0">
            <a:noAutofit/>
          </a:bodyPr>
          <a:lstStyle/>
          <a:p>
            <a:pPr>
              <a:buClr>
                <a:srgbClr val="013952"/>
              </a:buClr>
              <a:buSzPts val="3959"/>
            </a:pPr>
            <a:r>
              <a:rPr lang="en-US" sz="2800" b="1" dirty="0">
                <a:solidFill>
                  <a:srgbClr val="0066A6"/>
                </a:solidFill>
                <a:latin typeface="Times New Roman"/>
                <a:ea typeface="Times New Roman"/>
                <a:cs typeface="Times New Roman"/>
                <a:sym typeface="Times New Roman"/>
              </a:rPr>
              <a:t>Group Notes: </a:t>
            </a:r>
            <a:r>
              <a:rPr lang="en-US" sz="2800" b="1" i="1" dirty="0">
                <a:solidFill>
                  <a:srgbClr val="0066A6"/>
                </a:solidFill>
                <a:latin typeface="Times New Roman"/>
                <a:ea typeface="Times New Roman"/>
                <a:cs typeface="Times New Roman"/>
                <a:sym typeface="Times New Roman"/>
              </a:rPr>
              <a:t>Content</a:t>
            </a:r>
            <a:r>
              <a:rPr lang="en-US" sz="2800" b="1" dirty="0">
                <a:solidFill>
                  <a:srgbClr val="0066A6"/>
                </a:solidFill>
                <a:latin typeface="Times New Roman"/>
                <a:ea typeface="Times New Roman"/>
                <a:cs typeface="Times New Roman"/>
                <a:sym typeface="Times New Roman"/>
              </a:rPr>
              <a:t> </a:t>
            </a:r>
            <a:endParaRPr lang="en-US" sz="2800" b="1">
              <a:solidFill>
                <a:srgbClr val="0066A6"/>
              </a:solidFill>
              <a:latin typeface="Times New Roman"/>
              <a:ea typeface="Times New Roman"/>
              <a:cs typeface="Times New Roman"/>
            </a:endParaRPr>
          </a:p>
        </p:txBody>
      </p:sp>
      <p:sp>
        <p:nvSpPr>
          <p:cNvPr id="249" name="Google Shape;249;p24"/>
          <p:cNvSpPr txBox="1"/>
          <p:nvPr/>
        </p:nvSpPr>
        <p:spPr>
          <a:xfrm>
            <a:off x="487075" y="1280278"/>
            <a:ext cx="2787900" cy="1491300"/>
          </a:xfrm>
          <a:prstGeom prst="rect">
            <a:avLst/>
          </a:prstGeom>
          <a:solidFill>
            <a:srgbClr val="F4CCCC"/>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Requires Improvement</a:t>
            </a:r>
            <a:r>
              <a:rPr lang="en-US">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Individual Assessment is generic, does not include any subjective data on patient, does not reference Problem and/or Group Topic.  Improper use of abbreviations.</a:t>
            </a:r>
            <a:endParaRPr>
              <a:solidFill>
                <a:srgbClr val="434343"/>
              </a:solidFill>
              <a:latin typeface="Times New Roman"/>
              <a:ea typeface="Times New Roman"/>
              <a:cs typeface="Times New Roman"/>
              <a:sym typeface="Times New Roman"/>
            </a:endParaRPr>
          </a:p>
        </p:txBody>
      </p:sp>
      <p:pic>
        <p:nvPicPr>
          <p:cNvPr id="250" name="Google Shape;250;p24"/>
          <p:cNvPicPr preferRelativeResize="0"/>
          <p:nvPr/>
        </p:nvPicPr>
        <p:blipFill rotWithShape="1">
          <a:blip r:embed="rId3">
            <a:alphaModFix/>
          </a:blip>
          <a:srcRect t="34998" r="5338" b="4439"/>
          <a:stretch/>
        </p:blipFill>
        <p:spPr>
          <a:xfrm>
            <a:off x="3790275" y="1367550"/>
            <a:ext cx="8055875" cy="1226837"/>
          </a:xfrm>
          <a:prstGeom prst="rect">
            <a:avLst/>
          </a:prstGeom>
          <a:noFill/>
          <a:ln>
            <a:noFill/>
          </a:ln>
        </p:spPr>
      </p:pic>
      <p:pic>
        <p:nvPicPr>
          <p:cNvPr id="251" name="Google Shape;251;p24"/>
          <p:cNvPicPr preferRelativeResize="0"/>
          <p:nvPr/>
        </p:nvPicPr>
        <p:blipFill rotWithShape="1">
          <a:blip r:embed="rId4">
            <a:alphaModFix/>
          </a:blip>
          <a:srcRect t="6194" b="8829"/>
          <a:stretch/>
        </p:blipFill>
        <p:spPr>
          <a:xfrm>
            <a:off x="3790273" y="3069738"/>
            <a:ext cx="8055865" cy="1316736"/>
          </a:xfrm>
          <a:prstGeom prst="rect">
            <a:avLst/>
          </a:prstGeom>
          <a:noFill/>
          <a:ln>
            <a:noFill/>
          </a:ln>
        </p:spPr>
      </p:pic>
      <p:sp>
        <p:nvSpPr>
          <p:cNvPr id="252" name="Google Shape;252;p24"/>
          <p:cNvSpPr txBox="1"/>
          <p:nvPr/>
        </p:nvSpPr>
        <p:spPr>
          <a:xfrm>
            <a:off x="486625" y="2771700"/>
            <a:ext cx="2788800" cy="1912800"/>
          </a:xfrm>
          <a:prstGeom prst="rect">
            <a:avLst/>
          </a:prstGeom>
          <a:solidFill>
            <a:srgbClr val="FCE5CD"/>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Good</a:t>
            </a:r>
            <a:r>
              <a:rPr lang="en-US" b="1">
                <a:solidFill>
                  <a:srgbClr val="FF0000"/>
                </a:solidFill>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Individual Assessment , provides brief mental status, observation of patient’s behavior, and how the patient responded to activity. </a:t>
            </a:r>
            <a:r>
              <a:rPr lang="en-US" u="sng">
                <a:solidFill>
                  <a:srgbClr val="434343"/>
                </a:solidFill>
                <a:latin typeface="Times New Roman"/>
                <a:ea typeface="Times New Roman"/>
                <a:cs typeface="Times New Roman"/>
                <a:sym typeface="Times New Roman"/>
              </a:rPr>
              <a:t>Missing</a:t>
            </a:r>
            <a:r>
              <a:rPr lang="en-US">
                <a:solidFill>
                  <a:srgbClr val="434343"/>
                </a:solidFill>
                <a:latin typeface="Times New Roman"/>
                <a:ea typeface="Times New Roman"/>
                <a:cs typeface="Times New Roman"/>
                <a:sym typeface="Times New Roman"/>
              </a:rPr>
              <a:t> Problem that is being addressed and/or how it relates to Group Topic. Improper use of abbreviations.</a:t>
            </a:r>
            <a:endParaRPr>
              <a:solidFill>
                <a:srgbClr val="434343"/>
              </a:solidFill>
              <a:latin typeface="Times New Roman"/>
              <a:ea typeface="Times New Roman"/>
              <a:cs typeface="Times New Roman"/>
              <a:sym typeface="Times New Roman"/>
            </a:endParaRPr>
          </a:p>
        </p:txBody>
      </p:sp>
      <p:sp>
        <p:nvSpPr>
          <p:cNvPr id="253" name="Google Shape;253;p24"/>
          <p:cNvSpPr txBox="1"/>
          <p:nvPr/>
        </p:nvSpPr>
        <p:spPr>
          <a:xfrm>
            <a:off x="487075" y="4689125"/>
            <a:ext cx="2788800" cy="1657500"/>
          </a:xfrm>
          <a:prstGeom prst="rect">
            <a:avLst/>
          </a:prstGeom>
          <a:solidFill>
            <a:srgbClr val="D9EAD3"/>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Excellent </a:t>
            </a:r>
            <a:r>
              <a:rPr lang="en-US" b="1">
                <a:solidFill>
                  <a:srgbClr val="FF0000"/>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Individual Assessment  provides brief mental status, observation of patient’s behavior, quote, how patient responded to prompt and connects back to SUD Problem and Group Topic. No abbreviations used. </a:t>
            </a:r>
            <a:endParaRPr>
              <a:latin typeface="Times New Roman"/>
              <a:ea typeface="Times New Roman"/>
              <a:cs typeface="Times New Roman"/>
              <a:sym typeface="Times New Roman"/>
            </a:endParaRPr>
          </a:p>
        </p:txBody>
      </p:sp>
      <p:pic>
        <p:nvPicPr>
          <p:cNvPr id="254" name="Google Shape;254;p24"/>
          <p:cNvPicPr preferRelativeResize="0"/>
          <p:nvPr/>
        </p:nvPicPr>
        <p:blipFill rotWithShape="1">
          <a:blip r:embed="rId5">
            <a:alphaModFix/>
          </a:blip>
          <a:srcRect l="655" t="8667" r="8277"/>
          <a:stretch/>
        </p:blipFill>
        <p:spPr>
          <a:xfrm>
            <a:off x="3790375" y="4859900"/>
            <a:ext cx="8055675" cy="1315950"/>
          </a:xfrm>
          <a:prstGeom prst="rect">
            <a:avLst/>
          </a:prstGeom>
          <a:noFill/>
          <a:ln>
            <a:noFill/>
          </a:ln>
        </p:spPr>
      </p:pic>
      <p:sp>
        <p:nvSpPr>
          <p:cNvPr id="255" name="Google Shape;255;p24"/>
          <p:cNvSpPr/>
          <p:nvPr/>
        </p:nvSpPr>
        <p:spPr>
          <a:xfrm>
            <a:off x="3797000" y="1695250"/>
            <a:ext cx="3418500" cy="3177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p:cNvSpPr/>
          <p:nvPr/>
        </p:nvSpPr>
        <p:spPr>
          <a:xfrm>
            <a:off x="3766750" y="3374300"/>
            <a:ext cx="7684200" cy="408300"/>
          </a:xfrm>
          <a:prstGeom prst="roundRect">
            <a:avLst>
              <a:gd name="adj" fmla="val 16667"/>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a:off x="3827250" y="5204625"/>
            <a:ext cx="7881600" cy="468900"/>
          </a:xfrm>
          <a:prstGeom prst="roundRect">
            <a:avLst>
              <a:gd name="adj" fmla="val 16667"/>
            </a:avLst>
          </a:prstGeom>
          <a:no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9793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p:nvPr/>
        </p:nvSpPr>
        <p:spPr>
          <a:xfrm>
            <a:off x="7458738" y="1277125"/>
            <a:ext cx="2962800" cy="2962800"/>
          </a:xfrm>
          <a:prstGeom prst="ellipse">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1839688" y="1333825"/>
            <a:ext cx="2962800" cy="2962800"/>
          </a:xfrm>
          <a:prstGeom prst="ellipse">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txBox="1"/>
          <p:nvPr/>
        </p:nvSpPr>
        <p:spPr>
          <a:xfrm>
            <a:off x="408125" y="288275"/>
            <a:ext cx="9074100" cy="468900"/>
          </a:xfrm>
          <a:prstGeom prst="rect">
            <a:avLst/>
          </a:prstGeom>
          <a:noFill/>
          <a:ln>
            <a:noFill/>
          </a:ln>
        </p:spPr>
        <p:txBody>
          <a:bodyPr spcFirstLastPara="1" wrap="square" lIns="91425" tIns="91425" rIns="91425" bIns="91425" anchor="t" anchorCtr="0">
            <a:noAutofit/>
          </a:bodyPr>
          <a:lstStyle/>
          <a:p>
            <a:r>
              <a:rPr lang="en-US" sz="2800" b="1" i="1" dirty="0">
                <a:solidFill>
                  <a:srgbClr val="0066A6"/>
                </a:solidFill>
                <a:latin typeface="Times New Roman"/>
                <a:ea typeface="Times New Roman"/>
                <a:cs typeface="Times New Roman"/>
                <a:sym typeface="Times New Roman"/>
              </a:rPr>
              <a:t>Identification of Problem List</a:t>
            </a:r>
            <a:r>
              <a:rPr lang="en-US" sz="2800" b="1" dirty="0">
                <a:solidFill>
                  <a:srgbClr val="0066A6"/>
                </a:solidFill>
                <a:latin typeface="Times New Roman"/>
                <a:ea typeface="Times New Roman"/>
                <a:cs typeface="Times New Roman"/>
                <a:sym typeface="Times New Roman"/>
              </a:rPr>
              <a:t> </a:t>
            </a:r>
            <a:endParaRPr sz="1800" b="1">
              <a:solidFill>
                <a:srgbClr val="0066A6"/>
              </a:solidFill>
              <a:latin typeface="Times New Roman"/>
              <a:ea typeface="Times New Roman"/>
              <a:cs typeface="Times New Roman"/>
              <a:sym typeface="Times New Roman"/>
            </a:endParaRPr>
          </a:p>
        </p:txBody>
      </p:sp>
      <p:sp>
        <p:nvSpPr>
          <p:cNvPr id="224" name="Google Shape;224;p24"/>
          <p:cNvSpPr/>
          <p:nvPr/>
        </p:nvSpPr>
        <p:spPr>
          <a:xfrm rot="-70">
            <a:off x="2069399" y="3019047"/>
            <a:ext cx="2663820" cy="1124712"/>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rgbClr val="FFFFFF"/>
                </a:solidFill>
                <a:latin typeface="Times New Roman"/>
                <a:ea typeface="Times New Roman"/>
                <a:cs typeface="Times New Roman"/>
                <a:sym typeface="Times New Roman"/>
              </a:rPr>
              <a:t>Biopsychosocial</a:t>
            </a:r>
            <a:endParaRPr sz="24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r>
              <a:rPr lang="en-US" sz="2400">
                <a:solidFill>
                  <a:srgbClr val="FFFFFF"/>
                </a:solidFill>
                <a:latin typeface="Times New Roman"/>
                <a:ea typeface="Times New Roman"/>
                <a:cs typeface="Times New Roman"/>
                <a:sym typeface="Times New Roman"/>
              </a:rPr>
              <a:t>Assessment</a:t>
            </a:r>
            <a:endParaRPr sz="2400">
              <a:solidFill>
                <a:srgbClr val="FFFFFF"/>
              </a:solidFill>
              <a:latin typeface="Times New Roman"/>
              <a:ea typeface="Times New Roman"/>
              <a:cs typeface="Times New Roman"/>
              <a:sym typeface="Times New Roman"/>
            </a:endParaRPr>
          </a:p>
        </p:txBody>
      </p:sp>
      <p:sp>
        <p:nvSpPr>
          <p:cNvPr id="225" name="Google Shape;225;p24"/>
          <p:cNvSpPr/>
          <p:nvPr/>
        </p:nvSpPr>
        <p:spPr>
          <a:xfrm>
            <a:off x="5556738" y="1874113"/>
            <a:ext cx="1078500" cy="1159200"/>
          </a:xfrm>
          <a:prstGeom prst="mathPlus">
            <a:avLst>
              <a:gd name="adj1" fmla="val 8965"/>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p:nvPr/>
        </p:nvSpPr>
        <p:spPr>
          <a:xfrm>
            <a:off x="7732713" y="2780712"/>
            <a:ext cx="2414880" cy="1363068"/>
          </a:xfrm>
          <a:prstGeom prst="flowChartTerminator">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1800">
                <a:solidFill>
                  <a:srgbClr val="FFFFFF"/>
                </a:solidFill>
                <a:latin typeface="Times New Roman"/>
                <a:ea typeface="Times New Roman"/>
                <a:cs typeface="Times New Roman"/>
                <a:sym typeface="Times New Roman"/>
              </a:rPr>
              <a:t>Related assessments reviewed for data</a:t>
            </a:r>
            <a:r>
              <a:rPr lang="en-US" sz="1200">
                <a:solidFill>
                  <a:srgbClr val="FFFFFF"/>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200">
                <a:solidFill>
                  <a:srgbClr val="FFFFFF"/>
                </a:solidFill>
                <a:latin typeface="Times New Roman"/>
                <a:ea typeface="Times New Roman"/>
                <a:cs typeface="Times New Roman"/>
                <a:sym typeface="Times New Roman"/>
              </a:rPr>
              <a:t>( e.g., H&amp;P, psych eval,dietary assessment, outcome measures, collateral records, etc.)</a:t>
            </a:r>
            <a:endParaRPr sz="1200">
              <a:solidFill>
                <a:srgbClr val="FFFFFF"/>
              </a:solidFill>
              <a:latin typeface="Times New Roman"/>
              <a:ea typeface="Times New Roman"/>
              <a:cs typeface="Times New Roman"/>
              <a:sym typeface="Times New Roman"/>
            </a:endParaRPr>
          </a:p>
        </p:txBody>
      </p:sp>
      <p:sp>
        <p:nvSpPr>
          <p:cNvPr id="227" name="Google Shape;227;p24"/>
          <p:cNvSpPr/>
          <p:nvPr/>
        </p:nvSpPr>
        <p:spPr>
          <a:xfrm>
            <a:off x="2307599" y="5876025"/>
            <a:ext cx="7576794" cy="980910"/>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FA7A43"/>
                </a:solidFill>
                <a:latin typeface="Times New Roman"/>
                <a:ea typeface="Times New Roman"/>
                <a:cs typeface="Times New Roman"/>
                <a:sym typeface="Times New Roman"/>
              </a:rPr>
              <a:t>The Problem List</a:t>
            </a:r>
            <a:endParaRPr sz="3600" b="1" dirty="0">
              <a:solidFill>
                <a:srgbClr val="FA7A43"/>
              </a:solidFill>
              <a:latin typeface="Times New Roman"/>
              <a:ea typeface="Times New Roman"/>
              <a:cs typeface="Times New Roman"/>
              <a:sym typeface="Times New Roman"/>
            </a:endParaRPr>
          </a:p>
        </p:txBody>
      </p:sp>
      <p:pic>
        <p:nvPicPr>
          <p:cNvPr id="228" name="Google Shape;228;p24"/>
          <p:cNvPicPr preferRelativeResize="0"/>
          <p:nvPr/>
        </p:nvPicPr>
        <p:blipFill>
          <a:blip r:embed="rId3">
            <a:alphaModFix/>
          </a:blip>
          <a:stretch>
            <a:fillRect/>
          </a:stretch>
        </p:blipFill>
        <p:spPr>
          <a:xfrm>
            <a:off x="2494049" y="1375125"/>
            <a:ext cx="1654075" cy="1654075"/>
          </a:xfrm>
          <a:prstGeom prst="rect">
            <a:avLst/>
          </a:prstGeom>
          <a:noFill/>
          <a:ln>
            <a:noFill/>
          </a:ln>
        </p:spPr>
      </p:pic>
      <p:pic>
        <p:nvPicPr>
          <p:cNvPr id="229" name="Google Shape;229;p24"/>
          <p:cNvPicPr preferRelativeResize="0"/>
          <p:nvPr/>
        </p:nvPicPr>
        <p:blipFill>
          <a:blip r:embed="rId4">
            <a:alphaModFix/>
          </a:blip>
          <a:stretch>
            <a:fillRect/>
          </a:stretch>
        </p:blipFill>
        <p:spPr>
          <a:xfrm>
            <a:off x="8258613" y="1520625"/>
            <a:ext cx="1363075" cy="1363075"/>
          </a:xfrm>
          <a:prstGeom prst="rect">
            <a:avLst/>
          </a:prstGeom>
          <a:noFill/>
          <a:ln>
            <a:noFill/>
          </a:ln>
        </p:spPr>
      </p:pic>
      <p:pic>
        <p:nvPicPr>
          <p:cNvPr id="230" name="Google Shape;230;p24"/>
          <p:cNvPicPr preferRelativeResize="0"/>
          <p:nvPr/>
        </p:nvPicPr>
        <p:blipFill>
          <a:blip r:embed="rId5">
            <a:alphaModFix/>
          </a:blip>
          <a:stretch>
            <a:fillRect/>
          </a:stretch>
        </p:blipFill>
        <p:spPr>
          <a:xfrm>
            <a:off x="4797202" y="3619625"/>
            <a:ext cx="2597574" cy="2597574"/>
          </a:xfrm>
          <a:prstGeom prst="rect">
            <a:avLst/>
          </a:prstGeom>
          <a:noFill/>
          <a:ln>
            <a:noFill/>
          </a:ln>
        </p:spPr>
      </p:pic>
      <p:sp>
        <p:nvSpPr>
          <p:cNvPr id="231" name="Google Shape;231;p24"/>
          <p:cNvSpPr/>
          <p:nvPr/>
        </p:nvSpPr>
        <p:spPr>
          <a:xfrm rot="10800000">
            <a:off x="7593975" y="4009675"/>
            <a:ext cx="1449000" cy="936300"/>
          </a:xfrm>
          <a:prstGeom prst="bentArrow">
            <a:avLst>
              <a:gd name="adj1" fmla="val 13084"/>
              <a:gd name="adj2" fmla="val 19382"/>
              <a:gd name="adj3" fmla="val 27653"/>
              <a:gd name="adj4" fmla="val 42555"/>
            </a:avLst>
          </a:prstGeom>
          <a:solidFill>
            <a:srgbClr val="FA7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rot="10800000" flipH="1">
            <a:off x="3149000" y="4009675"/>
            <a:ext cx="1449000" cy="936300"/>
          </a:xfrm>
          <a:prstGeom prst="bentArrow">
            <a:avLst>
              <a:gd name="adj1" fmla="val 13084"/>
              <a:gd name="adj2" fmla="val 19382"/>
              <a:gd name="adj3" fmla="val 27653"/>
              <a:gd name="adj4" fmla="val 42555"/>
            </a:avLst>
          </a:prstGeom>
          <a:solidFill>
            <a:srgbClr val="FA7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a:spLocks noGrp="1"/>
          </p:cNvSpPr>
          <p:nvPr>
            <p:ph type="body" idx="1"/>
          </p:nvPr>
        </p:nvSpPr>
        <p:spPr>
          <a:xfrm>
            <a:off x="219000" y="3125907"/>
            <a:ext cx="11836455" cy="3295827"/>
          </a:xfrm>
          <a:prstGeom prst="rect">
            <a:avLst/>
          </a:prstGeom>
        </p:spPr>
        <p:txBody>
          <a:bodyPr spcFirstLastPara="1" wrap="square" lIns="91425" tIns="45700" rIns="91425" bIns="45700" anchor="t" anchorCtr="0">
            <a:noAutofit/>
          </a:bodyPr>
          <a:lstStyle/>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a:t>
            </a:r>
            <a:r>
              <a:rPr lang="en-US" sz="1500" baseline="30000" dirty="0">
                <a:solidFill>
                  <a:srgbClr val="666666"/>
                </a:solidFill>
                <a:latin typeface="Times New Roman"/>
                <a:ea typeface="Times New Roman"/>
                <a:cs typeface="Times New Roman"/>
                <a:sym typeface="Times New Roman"/>
              </a:rPr>
              <a:t>1</a:t>
            </a:r>
            <a:r>
              <a:rPr lang="en-US" sz="1500" b="1" dirty="0">
                <a:solidFill>
                  <a:srgbClr val="666666"/>
                </a:solidFill>
                <a:latin typeface="Times New Roman"/>
                <a:ea typeface="Times New Roman"/>
                <a:cs typeface="Times New Roman"/>
                <a:sym typeface="Times New Roman"/>
              </a:rPr>
              <a:t> may continue to develop as the patient moves through treatment</a:t>
            </a:r>
            <a:endParaRPr lang="en-US" sz="1500" dirty="0">
              <a:solidFill>
                <a:srgbClr val="666666"/>
              </a:solidFill>
              <a:latin typeface="Times New Roman"/>
              <a:ea typeface="Times New Roman"/>
              <a:cs typeface="Times New Roman"/>
              <a:sym typeface="Times New Roman"/>
            </a:endParaRPr>
          </a:p>
          <a:p>
            <a:pPr lvl="1" indent="-323850">
              <a:lnSpc>
                <a:spcPct val="100000"/>
              </a:lnSpc>
              <a:spcBef>
                <a:spcPts val="0"/>
              </a:spcBef>
              <a:buClr>
                <a:srgbClr val="666666"/>
              </a:buClr>
              <a:buSzPts val="1500"/>
              <a:buFont typeface="Times New Roman"/>
              <a:buChar char="⋆"/>
            </a:pPr>
            <a:r>
              <a:rPr lang="en-US" sz="1500" dirty="0">
                <a:solidFill>
                  <a:srgbClr val="666666"/>
                </a:solidFill>
                <a:latin typeface="Times New Roman"/>
                <a:ea typeface="Times New Roman"/>
                <a:cs typeface="Times New Roman"/>
                <a:sym typeface="Times New Roman"/>
              </a:rPr>
              <a:t>New problems may be added as conditions change </a:t>
            </a:r>
            <a:endParaRPr lang="en-US" sz="1500" dirty="0">
              <a:solidFill>
                <a:srgbClr val="666666"/>
              </a:solidFill>
              <a:latin typeface="Times New Roman"/>
              <a:ea typeface="Times New Roman"/>
              <a:cs typeface="Times New Roman"/>
            </a:endParaRPr>
          </a:p>
          <a:p>
            <a:pPr marL="914400" lvl="0" indent="0" algn="l" rtl="0">
              <a:lnSpc>
                <a:spcPct val="100000"/>
              </a:lnSpc>
              <a:spcBef>
                <a:spcPts val="0"/>
              </a:spcBef>
              <a:spcAft>
                <a:spcPts val="0"/>
              </a:spcAft>
              <a:buNone/>
            </a:pPr>
            <a:endParaRPr lang="en-US" sz="600" dirty="0">
              <a:solidFill>
                <a:srgbClr val="666666"/>
              </a:solidFill>
              <a:latin typeface="Times New Roman"/>
              <a:ea typeface="Times New Roman"/>
              <a:cs typeface="Times New Roman"/>
            </a:endParaRPr>
          </a:p>
          <a:p>
            <a:pPr indent="-323850">
              <a:lnSpc>
                <a:spcPct val="100000"/>
              </a:lnSpc>
              <a:spcBef>
                <a:spcPts val="0"/>
              </a:spcBef>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must </a:t>
            </a:r>
            <a:r>
              <a:rPr lang="en-US" sz="1500" b="1" u="sng" dirty="0">
                <a:solidFill>
                  <a:srgbClr val="666666"/>
                </a:solidFill>
                <a:latin typeface="Times New Roman"/>
                <a:ea typeface="Times New Roman"/>
                <a:cs typeface="Times New Roman"/>
                <a:sym typeface="Times New Roman"/>
              </a:rPr>
              <a:t>address</a:t>
            </a:r>
            <a:r>
              <a:rPr lang="en-US" sz="1500" b="1" dirty="0">
                <a:solidFill>
                  <a:srgbClr val="666666"/>
                </a:solidFill>
                <a:latin typeface="Times New Roman"/>
                <a:ea typeface="Times New Roman"/>
                <a:cs typeface="Times New Roman"/>
                <a:sym typeface="Times New Roman"/>
              </a:rPr>
              <a:t> all Diagnosis/es </a:t>
            </a:r>
            <a:r>
              <a:rPr lang="en-US" sz="1500" dirty="0">
                <a:solidFill>
                  <a:srgbClr val="666666"/>
                </a:solidFill>
                <a:latin typeface="Times New Roman"/>
                <a:ea typeface="Times New Roman"/>
                <a:cs typeface="Times New Roman"/>
                <a:sym typeface="Times New Roman"/>
              </a:rPr>
              <a:t>(but the Problem List may be more Comprehensive than the Diagnosis Form, as it also includes identified Problems that do not meet diagnostic criteria)</a:t>
            </a:r>
            <a:r>
              <a:rPr lang="en-US" sz="1500" baseline="30000" dirty="0">
                <a:solidFill>
                  <a:srgbClr val="666666"/>
                </a:solidFill>
                <a:latin typeface="Times New Roman"/>
                <a:ea typeface="Times New Roman"/>
                <a:cs typeface="Times New Roman"/>
                <a:sym typeface="Times New Roman"/>
              </a:rPr>
              <a:t>2</a:t>
            </a:r>
            <a:endParaRPr lang="en-US" sz="1500" baseline="30000" dirty="0">
              <a:solidFill>
                <a:srgbClr val="666666"/>
              </a:solidFill>
              <a:latin typeface="Times New Roman"/>
              <a:ea typeface="Times New Roman"/>
              <a:cs typeface="Times New Roman"/>
            </a:endParaRPr>
          </a:p>
          <a:p>
            <a:pPr lvl="1" indent="-323850">
              <a:lnSpc>
                <a:spcPct val="100000"/>
              </a:lnSpc>
              <a:spcBef>
                <a:spcPts val="0"/>
              </a:spcBef>
              <a:buClr>
                <a:srgbClr val="666666"/>
              </a:buClr>
              <a:buSzPts val="1500"/>
              <a:buFont typeface="Times New Roman"/>
              <a:buChar char="⋆"/>
            </a:pPr>
            <a:r>
              <a:rPr lang="en-US" sz="1500" dirty="0">
                <a:solidFill>
                  <a:srgbClr val="666666"/>
                </a:solidFill>
                <a:latin typeface="Times New Roman"/>
                <a:ea typeface="Times New Roman"/>
                <a:cs typeface="Times New Roman"/>
                <a:sym typeface="Times New Roman"/>
              </a:rPr>
              <a:t>Example: If a diagnosis for PTSD is present, then </a:t>
            </a:r>
            <a:r>
              <a:rPr lang="en-US" sz="1500" i="1" dirty="0">
                <a:solidFill>
                  <a:srgbClr val="666666"/>
                </a:solidFill>
                <a:latin typeface="Times New Roman"/>
                <a:ea typeface="Times New Roman"/>
                <a:cs typeface="Times New Roman"/>
                <a:sym typeface="Times New Roman"/>
              </a:rPr>
              <a:t>Trauma</a:t>
            </a:r>
            <a:r>
              <a:rPr lang="en-US" sz="1500" dirty="0">
                <a:solidFill>
                  <a:srgbClr val="666666"/>
                </a:solidFill>
                <a:latin typeface="Times New Roman"/>
                <a:ea typeface="Times New Roman"/>
                <a:cs typeface="Times New Roman"/>
                <a:sym typeface="Times New Roman"/>
              </a:rPr>
              <a:t> must be included on the Problem list</a:t>
            </a:r>
          </a:p>
          <a:p>
            <a:pPr lvl="1" indent="-323850">
              <a:lnSpc>
                <a:spcPct val="100000"/>
              </a:lnSpc>
              <a:spcBef>
                <a:spcPts val="0"/>
              </a:spcBef>
              <a:buClr>
                <a:srgbClr val="666666"/>
              </a:buClr>
              <a:buSzPts val="1500"/>
              <a:buFont typeface="Times New Roman"/>
              <a:buChar char="⋆"/>
            </a:pPr>
            <a:r>
              <a:rPr lang="en-US" sz="1500" dirty="0">
                <a:solidFill>
                  <a:srgbClr val="666666"/>
                </a:solidFill>
                <a:latin typeface="Times New Roman"/>
                <a:ea typeface="Times New Roman"/>
                <a:cs typeface="Times New Roman"/>
                <a:sym typeface="Times New Roman"/>
              </a:rPr>
              <a:t>Alternatively, if a Problem is identified for</a:t>
            </a:r>
            <a:r>
              <a:rPr lang="en-US" sz="1500" i="1" dirty="0">
                <a:solidFill>
                  <a:srgbClr val="666666"/>
                </a:solidFill>
                <a:latin typeface="Times New Roman"/>
                <a:ea typeface="Times New Roman"/>
                <a:cs typeface="Times New Roman"/>
                <a:sym typeface="Times New Roman"/>
              </a:rPr>
              <a:t> Disordered Eating,</a:t>
            </a:r>
            <a:r>
              <a:rPr lang="en-US" sz="1500" dirty="0">
                <a:solidFill>
                  <a:srgbClr val="666666"/>
                </a:solidFill>
                <a:latin typeface="Times New Roman"/>
                <a:ea typeface="Times New Roman"/>
                <a:cs typeface="Times New Roman"/>
                <a:sym typeface="Times New Roman"/>
              </a:rPr>
              <a:t> then there should be an Eating Disorder diagnosis, </a:t>
            </a:r>
            <a:r>
              <a:rPr lang="en-US" sz="1500" b="1" dirty="0">
                <a:solidFill>
                  <a:srgbClr val="666666"/>
                </a:solidFill>
                <a:latin typeface="Times New Roman"/>
                <a:ea typeface="Times New Roman"/>
                <a:cs typeface="Times New Roman"/>
                <a:sym typeface="Times New Roman"/>
              </a:rPr>
              <a:t>OR</a:t>
            </a:r>
            <a:r>
              <a:rPr lang="en-US" sz="1500" dirty="0">
                <a:solidFill>
                  <a:srgbClr val="666666"/>
                </a:solidFill>
                <a:latin typeface="Times New Roman"/>
                <a:ea typeface="Times New Roman"/>
                <a:cs typeface="Times New Roman"/>
                <a:sym typeface="Times New Roman"/>
              </a:rPr>
              <a:t> a "</a:t>
            </a:r>
            <a:r>
              <a:rPr lang="en-US" sz="1500" b="1" dirty="0">
                <a:solidFill>
                  <a:srgbClr val="666666"/>
                </a:solidFill>
                <a:latin typeface="Times New Roman"/>
                <a:ea typeface="Times New Roman"/>
                <a:cs typeface="Times New Roman"/>
                <a:sym typeface="Times New Roman"/>
              </a:rPr>
              <a:t>Rule/Out</a:t>
            </a:r>
            <a:r>
              <a:rPr lang="en-US" sz="1500" dirty="0">
                <a:solidFill>
                  <a:srgbClr val="666666"/>
                </a:solidFill>
                <a:latin typeface="Times New Roman"/>
                <a:ea typeface="Times New Roman"/>
                <a:cs typeface="Times New Roman"/>
                <a:sym typeface="Times New Roman"/>
              </a:rPr>
              <a:t>” </a:t>
            </a:r>
            <a:r>
              <a:rPr lang="en-US" sz="1500" b="1" dirty="0">
                <a:solidFill>
                  <a:srgbClr val="666666"/>
                </a:solidFill>
                <a:latin typeface="Times New Roman"/>
                <a:ea typeface="Times New Roman"/>
                <a:cs typeface="Times New Roman"/>
                <a:sym typeface="Times New Roman"/>
              </a:rPr>
              <a:t>OR</a:t>
            </a:r>
            <a:r>
              <a:rPr lang="en-US" sz="1500" dirty="0">
                <a:solidFill>
                  <a:srgbClr val="666666"/>
                </a:solidFill>
                <a:latin typeface="Times New Roman"/>
                <a:ea typeface="Times New Roman"/>
                <a:cs typeface="Times New Roman"/>
                <a:sym typeface="Times New Roman"/>
              </a:rPr>
              <a:t> a "</a:t>
            </a:r>
            <a:r>
              <a:rPr lang="en-US" sz="1500" b="1" dirty="0">
                <a:solidFill>
                  <a:srgbClr val="666666"/>
                </a:solidFill>
                <a:latin typeface="Times New Roman"/>
                <a:ea typeface="Times New Roman"/>
                <a:cs typeface="Times New Roman"/>
                <a:sym typeface="Times New Roman"/>
              </a:rPr>
              <a:t>Provisional" diagnosis</a:t>
            </a:r>
            <a:r>
              <a:rPr lang="en-US" sz="1500" dirty="0">
                <a:solidFill>
                  <a:srgbClr val="666666"/>
                </a:solidFill>
                <a:latin typeface="Times New Roman"/>
                <a:ea typeface="Times New Roman"/>
                <a:cs typeface="Times New Roman"/>
                <a:sym typeface="Times New Roman"/>
              </a:rPr>
              <a:t>” for Eating Disorder. (It's not comprehensive to identify that an area is a Problem in a patient's life, yet not demonstrate how this will be managed diagnostically)</a:t>
            </a:r>
            <a:endParaRPr lang="en-US" sz="1500" dirty="0">
              <a:solidFill>
                <a:srgbClr val="666666"/>
              </a:solidFill>
              <a:latin typeface="Times New Roman"/>
              <a:ea typeface="Times New Roman"/>
              <a:cs typeface="Times New Roman"/>
            </a:endParaRPr>
          </a:p>
          <a:p>
            <a:pPr marL="457200" lvl="0" indent="0" algn="l" rtl="0">
              <a:lnSpc>
                <a:spcPct val="100000"/>
              </a:lnSpc>
              <a:spcBef>
                <a:spcPts val="0"/>
              </a:spcBef>
              <a:spcAft>
                <a:spcPts val="0"/>
              </a:spcAft>
              <a:buNone/>
            </a:pPr>
            <a:endParaRPr lang="en-US" sz="600" b="1" dirty="0">
              <a:solidFill>
                <a:srgbClr val="666666"/>
              </a:solidFill>
              <a:latin typeface="Times New Roman"/>
              <a:ea typeface="Times New Roman"/>
              <a:cs typeface="Times New Roman"/>
              <a:sym typeface="Times New Roman"/>
            </a:endParaRPr>
          </a:p>
          <a:p>
            <a:pPr indent="-323850">
              <a:lnSpc>
                <a:spcPct val="100000"/>
              </a:lnSpc>
              <a:spcBef>
                <a:spcPts val="0"/>
              </a:spcBef>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includes information collected from all assessments and patient concerns (e.g., “Problems”) that have been identified. </a:t>
            </a:r>
            <a:endParaRPr lang="en-US" sz="1500" dirty="0">
              <a:solidFill>
                <a:srgbClr val="666666"/>
              </a:solidFill>
              <a:latin typeface="Times New Roman"/>
              <a:ea typeface="Times New Roman"/>
              <a:cs typeface="Times New Roman"/>
            </a:endParaRPr>
          </a:p>
          <a:p>
            <a:pPr lvl="0" indent="0" algn="l" rtl="0">
              <a:lnSpc>
                <a:spcPct val="100000"/>
              </a:lnSpc>
              <a:spcBef>
                <a:spcPts val="0"/>
              </a:spcBef>
              <a:spcAft>
                <a:spcPts val="0"/>
              </a:spcAft>
              <a:buNone/>
            </a:pPr>
            <a:endParaRPr lang="en-US" sz="600" b="1" dirty="0">
              <a:solidFill>
                <a:srgbClr val="666666"/>
              </a:solidFill>
              <a:latin typeface="Times New Roman"/>
              <a:ea typeface="Times New Roman"/>
              <a:cs typeface="Times New Roman"/>
            </a:endParaRPr>
          </a:p>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and treatment plan(s) should be developed based on a multidisciplinary assessment and “may include, diagnoses, medical conditions, functional limitations, living environment, and/or symptoms”</a:t>
            </a:r>
            <a:r>
              <a:rPr lang="en-US" sz="1500" dirty="0">
                <a:solidFill>
                  <a:srgbClr val="666666"/>
                </a:solidFill>
                <a:latin typeface="Times New Roman"/>
                <a:ea typeface="Times New Roman"/>
                <a:cs typeface="Times New Roman"/>
                <a:sym typeface="Times New Roman"/>
              </a:rPr>
              <a:t> (AHIMA, 2020).</a:t>
            </a:r>
            <a:endParaRPr lang="en-US" sz="1500" dirty="0">
              <a:solidFill>
                <a:srgbClr val="666666"/>
              </a:solidFill>
              <a:latin typeface="Times New Roman"/>
              <a:ea typeface="Times New Roman"/>
              <a:cs typeface="Times New Roman"/>
            </a:endParaRPr>
          </a:p>
        </p:txBody>
      </p:sp>
      <p:sp>
        <p:nvSpPr>
          <p:cNvPr id="238" name="Google Shape;238;p25"/>
          <p:cNvSpPr/>
          <p:nvPr/>
        </p:nvSpPr>
        <p:spPr>
          <a:xfrm>
            <a:off x="3790800" y="1060554"/>
            <a:ext cx="4610400" cy="626400"/>
          </a:xfrm>
          <a:prstGeom prst="roundRect">
            <a:avLst>
              <a:gd name="adj" fmla="val 16667"/>
            </a:avLst>
          </a:prstGeom>
          <a:solidFill>
            <a:srgbClr val="EEF8FF"/>
          </a:solidFill>
          <a:ln w="28575" cap="flat" cmpd="sng">
            <a:solidFill>
              <a:srgbClr val="0066A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0066A6"/>
                </a:solidFill>
                <a:latin typeface="Times New Roman"/>
                <a:ea typeface="Times New Roman"/>
                <a:cs typeface="Times New Roman"/>
                <a:sym typeface="Times New Roman"/>
              </a:rPr>
              <a:t>The Problem List</a:t>
            </a:r>
            <a:endParaRPr sz="3000" b="1">
              <a:solidFill>
                <a:srgbClr val="0066A6"/>
              </a:solidFill>
              <a:latin typeface="Times New Roman"/>
              <a:ea typeface="Times New Roman"/>
              <a:cs typeface="Times New Roman"/>
              <a:sym typeface="Times New Roman"/>
            </a:endParaRPr>
          </a:p>
        </p:txBody>
      </p:sp>
      <p:sp>
        <p:nvSpPr>
          <p:cNvPr id="239" name="Google Shape;239;p25"/>
          <p:cNvSpPr txBox="1"/>
          <p:nvPr/>
        </p:nvSpPr>
        <p:spPr>
          <a:xfrm>
            <a:off x="408125" y="288275"/>
            <a:ext cx="9074100" cy="468900"/>
          </a:xfrm>
          <a:prstGeom prst="rect">
            <a:avLst/>
          </a:prstGeom>
          <a:noFill/>
          <a:ln>
            <a:noFill/>
          </a:ln>
        </p:spPr>
        <p:txBody>
          <a:bodyPr spcFirstLastPara="1" wrap="square" lIns="91425" tIns="91425" rIns="91425" bIns="91425" anchor="t" anchorCtr="0">
            <a:noAutofit/>
          </a:bodyPr>
          <a:lstStyle/>
          <a:p>
            <a:r>
              <a:rPr lang="en-US" sz="2800" b="1" dirty="0">
                <a:solidFill>
                  <a:srgbClr val="0066A6"/>
                </a:solidFill>
                <a:latin typeface="Times New Roman"/>
                <a:ea typeface="Times New Roman"/>
                <a:cs typeface="Times New Roman"/>
                <a:sym typeface="Times New Roman"/>
              </a:rPr>
              <a:t>Identification of </a:t>
            </a:r>
            <a:r>
              <a:rPr lang="en-US" sz="2800" b="1" i="1" dirty="0">
                <a:solidFill>
                  <a:srgbClr val="0066A6"/>
                </a:solidFill>
                <a:latin typeface="Times New Roman"/>
                <a:ea typeface="Times New Roman"/>
                <a:cs typeface="Times New Roman"/>
                <a:sym typeface="Times New Roman"/>
              </a:rPr>
              <a:t>The</a:t>
            </a:r>
            <a:r>
              <a:rPr lang="en-US" sz="2800" b="1" dirty="0">
                <a:solidFill>
                  <a:srgbClr val="0066A6"/>
                </a:solidFill>
                <a:latin typeface="Times New Roman"/>
                <a:ea typeface="Times New Roman"/>
                <a:cs typeface="Times New Roman"/>
                <a:sym typeface="Times New Roman"/>
              </a:rPr>
              <a:t> </a:t>
            </a:r>
            <a:r>
              <a:rPr lang="en-US" sz="2800" b="1" i="1" dirty="0">
                <a:solidFill>
                  <a:srgbClr val="0066A6"/>
                </a:solidFill>
                <a:latin typeface="Times New Roman"/>
                <a:ea typeface="Times New Roman"/>
                <a:cs typeface="Times New Roman"/>
                <a:sym typeface="Times New Roman"/>
              </a:rPr>
              <a:t>Problem List </a:t>
            </a:r>
            <a:endParaRPr lang="en-US" sz="1800" b="1" i="1">
              <a:solidFill>
                <a:srgbClr val="0066A6"/>
              </a:solidFill>
              <a:latin typeface="Times New Roman"/>
              <a:ea typeface="Times New Roman"/>
              <a:cs typeface="Times New Roman"/>
            </a:endParaRPr>
          </a:p>
        </p:txBody>
      </p:sp>
      <p:pic>
        <p:nvPicPr>
          <p:cNvPr id="240" name="Google Shape;240;p25"/>
          <p:cNvPicPr preferRelativeResize="0"/>
          <p:nvPr/>
        </p:nvPicPr>
        <p:blipFill>
          <a:blip r:embed="rId3">
            <a:alphaModFix/>
          </a:blip>
          <a:stretch>
            <a:fillRect/>
          </a:stretch>
        </p:blipFill>
        <p:spPr>
          <a:xfrm>
            <a:off x="4035775" y="1139304"/>
            <a:ext cx="468900" cy="468900"/>
          </a:xfrm>
          <a:prstGeom prst="rect">
            <a:avLst/>
          </a:prstGeom>
          <a:noFill/>
          <a:ln>
            <a:noFill/>
          </a:ln>
        </p:spPr>
      </p:pic>
      <p:sp>
        <p:nvSpPr>
          <p:cNvPr id="241" name="Google Shape;241;p25"/>
          <p:cNvSpPr/>
          <p:nvPr/>
        </p:nvSpPr>
        <p:spPr>
          <a:xfrm>
            <a:off x="908025" y="1925204"/>
            <a:ext cx="30705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u="sng" dirty="0">
                <a:solidFill>
                  <a:srgbClr val="FA7A43"/>
                </a:solidFill>
                <a:latin typeface="Times New Roman"/>
                <a:ea typeface="Times New Roman"/>
                <a:cs typeface="Times New Roman"/>
                <a:sym typeface="Times New Roman"/>
              </a:rPr>
              <a:t>Defer</a:t>
            </a:r>
            <a:endParaRPr sz="22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b="1" dirty="0">
                <a:solidFill>
                  <a:srgbClr val="FA7A43"/>
                </a:solidFill>
                <a:latin typeface="Times New Roman"/>
                <a:ea typeface="Times New Roman"/>
                <a:cs typeface="Times New Roman"/>
                <a:sym typeface="Times New Roman"/>
              </a:rPr>
              <a:t>Not a current focus of treatment, a/o requires further assessment</a:t>
            </a:r>
            <a:endParaRPr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dirty="0">
                <a:solidFill>
                  <a:srgbClr val="FA7A43"/>
                </a:solidFill>
                <a:latin typeface="Times New Roman"/>
                <a:ea typeface="Times New Roman"/>
                <a:cs typeface="Times New Roman"/>
                <a:sym typeface="Times New Roman"/>
              </a:rPr>
              <a:t>(EMR will not generate a TP</a:t>
            </a:r>
            <a:r>
              <a:rPr lang="en-US" baseline="30000" dirty="0">
                <a:solidFill>
                  <a:srgbClr val="FA7A43"/>
                </a:solidFill>
                <a:latin typeface="Times New Roman"/>
                <a:ea typeface="Times New Roman"/>
                <a:cs typeface="Times New Roman"/>
                <a:sym typeface="Times New Roman"/>
              </a:rPr>
              <a:t>1</a:t>
            </a:r>
            <a:r>
              <a:rPr lang="en-US" dirty="0">
                <a:solidFill>
                  <a:srgbClr val="FA7A43"/>
                </a:solidFill>
                <a:latin typeface="Times New Roman"/>
                <a:cs typeface="Times New Roman"/>
                <a:sym typeface="Times New Roman"/>
              </a:rPr>
              <a:t>)</a:t>
            </a:r>
            <a:endParaRPr dirty="0">
              <a:solidFill>
                <a:srgbClr val="FA7A43"/>
              </a:solidFill>
              <a:latin typeface="Times New Roman"/>
              <a:cs typeface="Times New Roman"/>
            </a:endParaRPr>
          </a:p>
        </p:txBody>
      </p:sp>
      <p:sp>
        <p:nvSpPr>
          <p:cNvPr id="242" name="Google Shape;242;p25"/>
          <p:cNvSpPr/>
          <p:nvPr/>
        </p:nvSpPr>
        <p:spPr>
          <a:xfrm>
            <a:off x="4559850" y="1928371"/>
            <a:ext cx="30723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u="sng" dirty="0">
              <a:solidFill>
                <a:srgbClr val="FA7A43"/>
              </a:solidFill>
              <a:latin typeface="Times New Roman"/>
              <a:ea typeface="Times New Roman"/>
              <a:cs typeface="Times New Roman"/>
              <a:sym typeface="Times New Roman"/>
            </a:endParaRPr>
          </a:p>
          <a:p>
            <a:r>
              <a:rPr lang="en-US" sz="2200" b="1" dirty="0">
                <a:solidFill>
                  <a:srgbClr val="FA7A43"/>
                </a:solidFill>
                <a:latin typeface="Times New Roman"/>
                <a:cs typeface="Times New Roman"/>
              </a:rPr>
              <a:t>              </a:t>
            </a:r>
            <a:r>
              <a:rPr lang="en-US" sz="2200" b="1" u="sng" dirty="0">
                <a:solidFill>
                  <a:srgbClr val="FA7A43"/>
                </a:solidFill>
                <a:latin typeface="Times New Roman"/>
                <a:cs typeface="Times New Roman"/>
              </a:rPr>
              <a:t>Refer </a:t>
            </a:r>
            <a:endParaRPr sz="2200" b="1" u="sng" dirty="0">
              <a:solidFill>
                <a:srgbClr val="FA7A43"/>
              </a:solidFill>
              <a:latin typeface="Times New Roman"/>
              <a:cs typeface="Times New Roman"/>
            </a:endParaRPr>
          </a:p>
          <a:p>
            <a:pPr algn="ctr"/>
            <a:r>
              <a:rPr lang="en-US" sz="1600" b="1" dirty="0">
                <a:solidFill>
                  <a:srgbClr val="FA7A43"/>
                </a:solidFill>
                <a:latin typeface="Times New Roman"/>
                <a:ea typeface="Times New Roman"/>
                <a:cs typeface="Times New Roman"/>
                <a:sym typeface="Times New Roman"/>
              </a:rPr>
              <a:t>Out of scope, a/o requires specialist </a:t>
            </a:r>
            <a:endParaRPr sz="16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1500" u="sng" dirty="0">
              <a:solidFill>
                <a:srgbClr val="666666"/>
              </a:solidFill>
              <a:latin typeface="Times New Roman"/>
              <a:ea typeface="Times New Roman"/>
              <a:cs typeface="Times New Roman"/>
              <a:sym typeface="Times New Roman"/>
            </a:endParaRPr>
          </a:p>
        </p:txBody>
      </p:sp>
      <p:sp>
        <p:nvSpPr>
          <p:cNvPr id="243" name="Google Shape;243;p25"/>
          <p:cNvSpPr/>
          <p:nvPr/>
        </p:nvSpPr>
        <p:spPr>
          <a:xfrm>
            <a:off x="8213475" y="1928371"/>
            <a:ext cx="30723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sz="2200" b="1" u="sng" dirty="0">
                <a:solidFill>
                  <a:srgbClr val="FA7A43"/>
                </a:solidFill>
                <a:latin typeface="Times New Roman"/>
                <a:ea typeface="Times New Roman"/>
                <a:cs typeface="Times New Roman"/>
                <a:sym typeface="Times New Roman"/>
              </a:rPr>
              <a:t>Treat</a:t>
            </a:r>
            <a:endParaRPr lang="en-US" sz="2200" b="1" u="sng" dirty="0">
              <a:solidFill>
                <a:srgbClr val="FA7A43"/>
              </a:solidFill>
              <a:latin typeface="Times New Roman"/>
              <a:ea typeface="Times New Roman"/>
              <a:cs typeface="Times New Roman"/>
            </a:endParaRPr>
          </a:p>
          <a:p>
            <a:pPr marL="0" lvl="0" indent="0" rtl="0">
              <a:spcBef>
                <a:spcPts val="0"/>
              </a:spcBef>
              <a:spcAft>
                <a:spcPts val="0"/>
              </a:spcAft>
              <a:buNone/>
            </a:pPr>
            <a:endParaRPr sz="600" b="1" u="sng">
              <a:solidFill>
                <a:srgbClr val="FA7A43"/>
              </a:solidFill>
              <a:latin typeface="Times New Roman"/>
              <a:ea typeface="Times New Roman"/>
              <a:cs typeface="Times New Roman"/>
            </a:endParaRPr>
          </a:p>
          <a:p>
            <a:pPr marL="0" lvl="0" indent="0" algn="ctr" rtl="0">
              <a:spcBef>
                <a:spcPts val="0"/>
              </a:spcBef>
              <a:spcAft>
                <a:spcPts val="0"/>
              </a:spcAft>
              <a:buNone/>
            </a:pPr>
            <a:r>
              <a:rPr lang="en-US" sz="1600" b="1" dirty="0">
                <a:solidFill>
                  <a:srgbClr val="FA7A43"/>
                </a:solidFill>
                <a:latin typeface="Times New Roman"/>
                <a:ea typeface="Times New Roman"/>
                <a:cs typeface="Times New Roman"/>
                <a:sym typeface="Times New Roman"/>
              </a:rPr>
              <a:t>Active Treatment Plan</a:t>
            </a:r>
            <a:endParaRPr sz="16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800" b="1">
              <a:solidFill>
                <a:srgbClr val="666666"/>
              </a:solidFill>
              <a:latin typeface="Times New Roman"/>
              <a:ea typeface="Times New Roman"/>
              <a:cs typeface="Times New Roman"/>
              <a:sym typeface="Times New Roman"/>
            </a:endParaRPr>
          </a:p>
          <a:p>
            <a:pPr marL="0" lvl="0" indent="0" algn="ctr" rtl="0">
              <a:spcBef>
                <a:spcPts val="0"/>
              </a:spcBef>
              <a:spcAft>
                <a:spcPts val="0"/>
              </a:spcAft>
              <a:buNone/>
            </a:pPr>
            <a:endParaRPr sz="800">
              <a:solidFill>
                <a:srgbClr val="666666"/>
              </a:solidFill>
              <a:latin typeface="Times New Roman"/>
              <a:ea typeface="Times New Roman"/>
              <a:cs typeface="Times New Roman"/>
              <a:sym typeface="Times New Roman"/>
            </a:endParaRPr>
          </a:p>
        </p:txBody>
      </p:sp>
      <p:sp>
        <p:nvSpPr>
          <p:cNvPr id="244" name="Google Shape;244;p25"/>
          <p:cNvSpPr/>
          <p:nvPr/>
        </p:nvSpPr>
        <p:spPr>
          <a:xfrm>
            <a:off x="6035700" y="1597242"/>
            <a:ext cx="120600" cy="27420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rot="1168300">
            <a:off x="3872887" y="1599771"/>
            <a:ext cx="120597" cy="27431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rot="20431700" flipH="1">
            <a:off x="8198537" y="1599771"/>
            <a:ext cx="120597" cy="27431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B2D68453-B5FB-429D-9B2E-1F7535C05B8E}"/>
              </a:ext>
            </a:extLst>
          </p:cNvPr>
          <p:cNvSpPr txBox="1"/>
          <p:nvPr/>
        </p:nvSpPr>
        <p:spPr>
          <a:xfrm>
            <a:off x="4360617" y="6184901"/>
            <a:ext cx="3407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666666"/>
                </a:solidFill>
                <a:latin typeface="Times New Roman"/>
                <a:cs typeface="Times New Roman"/>
              </a:rPr>
              <a:t>2</a:t>
            </a:r>
            <a:endParaRPr lang="en-US" dirty="0"/>
          </a:p>
        </p:txBody>
      </p:sp>
      <p:pic>
        <p:nvPicPr>
          <p:cNvPr id="4" name="Picture 4" descr="Graphical user interface, text, application&#10;&#10;Description automatically generated">
            <a:extLst>
              <a:ext uri="{FF2B5EF4-FFF2-40B4-BE49-F238E27FC236}">
                <a16:creationId xmlns:a16="http://schemas.microsoft.com/office/drawing/2014/main" id="{F1413BC9-E08A-4051-B237-C377070306A6}"/>
              </a:ext>
            </a:extLst>
          </p:cNvPr>
          <p:cNvPicPr>
            <a:picLocks noChangeAspect="1"/>
          </p:cNvPicPr>
          <p:nvPr/>
        </p:nvPicPr>
        <p:blipFill rotWithShape="1">
          <a:blip r:embed="rId4"/>
          <a:srcRect t="24162" r="-386" b="885"/>
          <a:stretch/>
        </p:blipFill>
        <p:spPr>
          <a:xfrm>
            <a:off x="4793428" y="6088043"/>
            <a:ext cx="2065878" cy="656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0B29A325-44AC-46BC-894E-7B6FEAC976F9}"/>
              </a:ext>
            </a:extLst>
          </p:cNvPr>
          <p:cNvSpPr txBox="1"/>
          <p:nvPr/>
        </p:nvSpPr>
        <p:spPr>
          <a:xfrm>
            <a:off x="61414" y="6498608"/>
            <a:ext cx="428994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666666"/>
                </a:solidFill>
                <a:latin typeface="Times New Roman"/>
                <a:cs typeface="Times New Roman"/>
              </a:rPr>
              <a:t>1</a:t>
            </a:r>
            <a:r>
              <a:rPr lang="en-US" sz="1200" dirty="0">
                <a:latin typeface="Times New Roman"/>
              </a:rPr>
              <a:t>Problem List if often referred to as the patient's "Needs" List.</a:t>
            </a:r>
            <a:endParaRPr lang="en-US"/>
          </a:p>
        </p:txBody>
      </p:sp>
      <p:cxnSp>
        <p:nvCxnSpPr>
          <p:cNvPr id="5" name="Straight Arrow Connector 4">
            <a:extLst>
              <a:ext uri="{FF2B5EF4-FFF2-40B4-BE49-F238E27FC236}">
                <a16:creationId xmlns:a16="http://schemas.microsoft.com/office/drawing/2014/main" id="{59CC79BA-EA26-4A5D-B5B2-C5BBBFDE9614}"/>
              </a:ext>
            </a:extLst>
          </p:cNvPr>
          <p:cNvCxnSpPr/>
          <p:nvPr/>
        </p:nvCxnSpPr>
        <p:spPr>
          <a:xfrm>
            <a:off x="322570" y="5946585"/>
            <a:ext cx="8370626" cy="22747"/>
          </a:xfrm>
          <a:prstGeom prst="straightConnector1">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B430-1B66-48B0-9730-8CAA28B14540}"/>
              </a:ext>
            </a:extLst>
          </p:cNvPr>
          <p:cNvSpPr>
            <a:spLocks noGrp="1"/>
          </p:cNvSpPr>
          <p:nvPr>
            <p:ph type="title"/>
          </p:nvPr>
        </p:nvSpPr>
        <p:spPr>
          <a:xfrm>
            <a:off x="488427" y="187372"/>
            <a:ext cx="9164320" cy="705168"/>
          </a:xfrm>
        </p:spPr>
        <p:txBody>
          <a:bodyPr/>
          <a:lstStyle/>
          <a:p>
            <a:pPr>
              <a:lnSpc>
                <a:spcPct val="100000"/>
              </a:lnSpc>
              <a:spcBef>
                <a:spcPts val="0"/>
              </a:spcBef>
              <a:buClr>
                <a:srgbClr val="000000"/>
              </a:buClr>
              <a:buFont typeface="Arial"/>
            </a:pPr>
            <a:r>
              <a:rPr lang="en-US" sz="2800" b="1" i="1" dirty="0">
                <a:solidFill>
                  <a:srgbClr val="0066A6"/>
                </a:solidFill>
                <a:latin typeface="Times New Roman"/>
                <a:cs typeface="Times New Roman"/>
                <a:sym typeface="Arial"/>
              </a:rPr>
              <a:t>Problem List versus Treatment Plan</a:t>
            </a:r>
            <a:endParaRPr lang="en-US" sz="2800" b="1" i="1">
              <a:solidFill>
                <a:srgbClr val="0066A6"/>
              </a:solidFill>
              <a:latin typeface="Times New Roman"/>
              <a:cs typeface="Times New Roman"/>
              <a:sym typeface="Arial"/>
            </a:endParaRPr>
          </a:p>
        </p:txBody>
      </p:sp>
      <p:sp>
        <p:nvSpPr>
          <p:cNvPr id="6" name="TextBox 5">
            <a:extLst>
              <a:ext uri="{FF2B5EF4-FFF2-40B4-BE49-F238E27FC236}">
                <a16:creationId xmlns:a16="http://schemas.microsoft.com/office/drawing/2014/main" id="{41FA0F30-BFD0-4954-AA6F-B7A82C8923CB}"/>
              </a:ext>
            </a:extLst>
          </p:cNvPr>
          <p:cNvSpPr txBox="1"/>
          <p:nvPr/>
        </p:nvSpPr>
        <p:spPr>
          <a:xfrm>
            <a:off x="488428" y="1121321"/>
            <a:ext cx="4334585" cy="830997"/>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600" b="1" dirty="0">
                <a:latin typeface="Times New Roman"/>
              </a:rPr>
              <a:t>The Problem List </a:t>
            </a:r>
            <a:r>
              <a:rPr lang="en-US" sz="1600" dirty="0">
                <a:latin typeface="Times New Roman"/>
              </a:rPr>
              <a:t>must include any significant issues reported by the patient,</a:t>
            </a:r>
            <a:r>
              <a:rPr lang="en-US" sz="1600" b="1" dirty="0">
                <a:latin typeface="Times New Roman"/>
              </a:rPr>
              <a:t> </a:t>
            </a:r>
            <a:r>
              <a:rPr lang="en-US" sz="1600" b="1" i="1" u="sng" dirty="0">
                <a:latin typeface="Times New Roman"/>
              </a:rPr>
              <a:t>even if they are not </a:t>
            </a:r>
            <a:r>
              <a:rPr lang="en-US" sz="1600" b="1" dirty="0">
                <a:latin typeface="Times New Roman"/>
              </a:rPr>
              <a:t>a focus of treatment:</a:t>
            </a:r>
            <a:endParaRPr lang="en-US" sz="1600" b="1" dirty="0"/>
          </a:p>
        </p:txBody>
      </p:sp>
      <p:sp>
        <p:nvSpPr>
          <p:cNvPr id="8" name="TextBox 7">
            <a:extLst>
              <a:ext uri="{FF2B5EF4-FFF2-40B4-BE49-F238E27FC236}">
                <a16:creationId xmlns:a16="http://schemas.microsoft.com/office/drawing/2014/main" id="{43D85E4A-C7CB-4FA8-BE14-9EBED3A171B0}"/>
              </a:ext>
            </a:extLst>
          </p:cNvPr>
          <p:cNvSpPr txBox="1"/>
          <p:nvPr/>
        </p:nvSpPr>
        <p:spPr>
          <a:xfrm>
            <a:off x="7321447" y="1056617"/>
            <a:ext cx="4286475" cy="830997"/>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600" dirty="0">
                <a:latin typeface="Times New Roman"/>
              </a:rPr>
              <a:t>The </a:t>
            </a:r>
            <a:r>
              <a:rPr lang="en-US" sz="1600" b="1" dirty="0">
                <a:latin typeface="Times New Roman"/>
              </a:rPr>
              <a:t>Treatment Plan(s)</a:t>
            </a:r>
            <a:r>
              <a:rPr lang="en-US" sz="1600" dirty="0">
                <a:latin typeface="Times New Roman"/>
              </a:rPr>
              <a:t> must include any significant issues reported by the patient </a:t>
            </a:r>
            <a:r>
              <a:rPr lang="en-US" sz="1600" b="1" dirty="0">
                <a:latin typeface="Times New Roman"/>
              </a:rPr>
              <a:t>that are a focus of treatment:</a:t>
            </a:r>
            <a:endParaRPr lang="en-US" sz="1600" b="1" dirty="0"/>
          </a:p>
        </p:txBody>
      </p:sp>
      <p:pic>
        <p:nvPicPr>
          <p:cNvPr id="9" name="Picture 10" descr="Graphical user interface, text, application, chat or text message&#10;&#10;Description automatically generated">
            <a:extLst>
              <a:ext uri="{FF2B5EF4-FFF2-40B4-BE49-F238E27FC236}">
                <a16:creationId xmlns:a16="http://schemas.microsoft.com/office/drawing/2014/main" id="{52E4F3CC-AD3E-4536-9F93-BB4C3AED4C9C}"/>
              </a:ext>
            </a:extLst>
          </p:cNvPr>
          <p:cNvPicPr>
            <a:picLocks noChangeAspect="1"/>
          </p:cNvPicPr>
          <p:nvPr/>
        </p:nvPicPr>
        <p:blipFill>
          <a:blip r:embed="rId3"/>
          <a:stretch>
            <a:fillRect/>
          </a:stretch>
        </p:blipFill>
        <p:spPr>
          <a:xfrm>
            <a:off x="6788150" y="2232096"/>
            <a:ext cx="4881033" cy="1504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2" name="Straight Arrow Connector 11">
            <a:extLst>
              <a:ext uri="{FF2B5EF4-FFF2-40B4-BE49-F238E27FC236}">
                <a16:creationId xmlns:a16="http://schemas.microsoft.com/office/drawing/2014/main" id="{A33CB661-31B5-4ED7-916E-AC9F5233292C}"/>
              </a:ext>
            </a:extLst>
          </p:cNvPr>
          <p:cNvCxnSpPr/>
          <p:nvPr/>
        </p:nvCxnSpPr>
        <p:spPr>
          <a:xfrm>
            <a:off x="7850718" y="3913717"/>
            <a:ext cx="300567" cy="670983"/>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8DD6127-793C-43E4-B745-92B78324E83A}"/>
              </a:ext>
            </a:extLst>
          </p:cNvPr>
          <p:cNvCxnSpPr>
            <a:cxnSpLocks/>
          </p:cNvCxnSpPr>
          <p:nvPr/>
        </p:nvCxnSpPr>
        <p:spPr>
          <a:xfrm flipH="1">
            <a:off x="10373785" y="3903133"/>
            <a:ext cx="133350" cy="692149"/>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BB9796E-0193-4DAB-93EE-A0A4DA5E1709}"/>
              </a:ext>
            </a:extLst>
          </p:cNvPr>
          <p:cNvSpPr txBox="1"/>
          <p:nvPr/>
        </p:nvSpPr>
        <p:spPr>
          <a:xfrm>
            <a:off x="7014529" y="4824283"/>
            <a:ext cx="4445225" cy="1200329"/>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800" b="1" dirty="0">
                <a:latin typeface="Times New Roman"/>
              </a:rPr>
              <a:t>Focus of Treatment  </a:t>
            </a:r>
          </a:p>
          <a:p>
            <a:pPr algn="ctr"/>
            <a:r>
              <a:rPr lang="en-US" sz="1800" b="1" dirty="0">
                <a:latin typeface="Times New Roman"/>
              </a:rPr>
              <a:t>=</a:t>
            </a:r>
            <a:r>
              <a:rPr lang="en-US" sz="1800" dirty="0">
                <a:latin typeface="Times New Roman"/>
              </a:rPr>
              <a:t> </a:t>
            </a:r>
          </a:p>
          <a:p>
            <a:pPr algn="ctr"/>
            <a:r>
              <a:rPr lang="en-US" sz="1800" dirty="0">
                <a:latin typeface="Times New Roman"/>
              </a:rPr>
              <a:t>1. Depression </a:t>
            </a:r>
          </a:p>
          <a:p>
            <a:pPr algn="ctr"/>
            <a:r>
              <a:rPr lang="en-US" sz="1800" dirty="0">
                <a:latin typeface="Times New Roman"/>
              </a:rPr>
              <a:t>2. Family Involvement</a:t>
            </a:r>
          </a:p>
        </p:txBody>
      </p:sp>
      <p:cxnSp>
        <p:nvCxnSpPr>
          <p:cNvPr id="16" name="Straight Arrow Connector 15">
            <a:extLst>
              <a:ext uri="{FF2B5EF4-FFF2-40B4-BE49-F238E27FC236}">
                <a16:creationId xmlns:a16="http://schemas.microsoft.com/office/drawing/2014/main" id="{9DADBD48-43E9-4F7D-B0CC-452A4E1F0EC6}"/>
              </a:ext>
            </a:extLst>
          </p:cNvPr>
          <p:cNvCxnSpPr/>
          <p:nvPr/>
        </p:nvCxnSpPr>
        <p:spPr>
          <a:xfrm>
            <a:off x="6464300" y="1119717"/>
            <a:ext cx="21166" cy="5355165"/>
          </a:xfrm>
          <a:prstGeom prst="straightConnector1">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9" name="Picture 19" descr="Graphical user interface, application&#10;&#10;Description automatically generated">
            <a:extLst>
              <a:ext uri="{FF2B5EF4-FFF2-40B4-BE49-F238E27FC236}">
                <a16:creationId xmlns:a16="http://schemas.microsoft.com/office/drawing/2014/main" id="{D84A5C58-9848-4153-A13F-3CB3A8373D06}"/>
              </a:ext>
            </a:extLst>
          </p:cNvPr>
          <p:cNvPicPr>
            <a:picLocks noChangeAspect="1"/>
          </p:cNvPicPr>
          <p:nvPr/>
        </p:nvPicPr>
        <p:blipFill>
          <a:blip r:embed="rId4"/>
          <a:stretch>
            <a:fillRect/>
          </a:stretch>
        </p:blipFill>
        <p:spPr>
          <a:xfrm>
            <a:off x="427567" y="2124333"/>
            <a:ext cx="4563532" cy="3985168"/>
          </a:xfrm>
          <a:prstGeom prst="rect">
            <a:avLst/>
          </a:prstGeom>
        </p:spPr>
      </p:pic>
      <p:cxnSp>
        <p:nvCxnSpPr>
          <p:cNvPr id="18" name="Straight Arrow Connector 17">
            <a:extLst>
              <a:ext uri="{FF2B5EF4-FFF2-40B4-BE49-F238E27FC236}">
                <a16:creationId xmlns:a16="http://schemas.microsoft.com/office/drawing/2014/main" id="{D3FF1BEB-A265-4307-BD92-91B15CD1FA66}"/>
              </a:ext>
            </a:extLst>
          </p:cNvPr>
          <p:cNvCxnSpPr>
            <a:cxnSpLocks/>
          </p:cNvCxnSpPr>
          <p:nvPr/>
        </p:nvCxnSpPr>
        <p:spPr>
          <a:xfrm flipV="1">
            <a:off x="1543051" y="4161368"/>
            <a:ext cx="3528483" cy="662516"/>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0105373-A95C-427D-990C-DDAAE3E3353C}"/>
              </a:ext>
            </a:extLst>
          </p:cNvPr>
          <p:cNvCxnSpPr>
            <a:cxnSpLocks/>
          </p:cNvCxnSpPr>
          <p:nvPr/>
        </p:nvCxnSpPr>
        <p:spPr>
          <a:xfrm flipV="1">
            <a:off x="1553634" y="4690533"/>
            <a:ext cx="3517900" cy="831851"/>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C8EA075-74D1-4D97-B2DD-F0C6D49DFAAF}"/>
              </a:ext>
            </a:extLst>
          </p:cNvPr>
          <p:cNvCxnSpPr>
            <a:cxnSpLocks/>
          </p:cNvCxnSpPr>
          <p:nvPr/>
        </p:nvCxnSpPr>
        <p:spPr>
          <a:xfrm flipV="1">
            <a:off x="1426633" y="3716865"/>
            <a:ext cx="3634317" cy="514351"/>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0D5F7B4-5651-4344-8A05-11732F041CB4}"/>
              </a:ext>
            </a:extLst>
          </p:cNvPr>
          <p:cNvSpPr txBox="1"/>
          <p:nvPr/>
        </p:nvSpPr>
        <p:spPr>
          <a:xfrm>
            <a:off x="5082117" y="3205032"/>
            <a:ext cx="1329387" cy="2031325"/>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800" b="1" dirty="0">
                <a:latin typeface="Times New Roman"/>
              </a:rPr>
              <a:t>Not a Focus of Treatment </a:t>
            </a:r>
            <a:r>
              <a:rPr lang="en-US" sz="1800" dirty="0">
                <a:latin typeface="Times New Roman"/>
              </a:rPr>
              <a:t>BUT, identified in assessments as Problems</a:t>
            </a:r>
          </a:p>
        </p:txBody>
      </p:sp>
    </p:spTree>
    <p:extLst>
      <p:ext uri="{BB962C8B-B14F-4D97-AF65-F5344CB8AC3E}">
        <p14:creationId xmlns:p14="http://schemas.microsoft.com/office/powerpoint/2010/main" val="1919135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6"/>
          <p:cNvSpPr txBox="1"/>
          <p:nvPr/>
        </p:nvSpPr>
        <p:spPr>
          <a:xfrm>
            <a:off x="1237200" y="966100"/>
            <a:ext cx="10807800" cy="5528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8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200" b="1" dirty="0">
                <a:solidFill>
                  <a:srgbClr val="666666"/>
                </a:solidFill>
                <a:latin typeface="Times New Roman"/>
                <a:ea typeface="Times New Roman"/>
                <a:cs typeface="Times New Roman"/>
                <a:sym typeface="Times New Roman"/>
              </a:rPr>
              <a:t>Signatures</a:t>
            </a:r>
            <a:r>
              <a:rPr lang="en-US" sz="2200" dirty="0">
                <a:solidFill>
                  <a:srgbClr val="666666"/>
                </a:solidFill>
                <a:latin typeface="Times New Roman"/>
                <a:ea typeface="Times New Roman"/>
                <a:cs typeface="Times New Roman"/>
                <a:sym typeface="Times New Roman"/>
              </a:rPr>
              <a:t>:</a:t>
            </a:r>
          </a:p>
          <a:p>
            <a:pPr marL="457200" lvl="0" indent="-349250" algn="l" rtl="0">
              <a:lnSpc>
                <a:spcPct val="90000"/>
              </a:lnSpc>
              <a:spcBef>
                <a:spcPts val="0"/>
              </a:spcBef>
              <a:spcAft>
                <a:spcPts val="0"/>
              </a:spcAft>
              <a:buClr>
                <a:srgbClr val="666666"/>
              </a:buClr>
              <a:buSzPts val="1900"/>
              <a:buFont typeface="Times New Roman"/>
              <a:buChar char="➟"/>
            </a:pPr>
            <a:r>
              <a:rPr lang="en-US" sz="1900" dirty="0">
                <a:solidFill>
                  <a:srgbClr val="666666"/>
                </a:solidFill>
                <a:latin typeface="Times New Roman"/>
                <a:ea typeface="Times New Roman"/>
                <a:cs typeface="Times New Roman"/>
                <a:sym typeface="Times New Roman"/>
              </a:rPr>
              <a:t>Signatures must be captured within 5 days of admission </a:t>
            </a:r>
            <a:endParaRPr sz="1900" dirty="0">
              <a:solidFill>
                <a:srgbClr val="666666"/>
              </a:solidFill>
              <a:latin typeface="Times New Roman"/>
              <a:ea typeface="Times New Roman"/>
              <a:cs typeface="Times New Roman"/>
              <a:sym typeface="Times New Roman"/>
            </a:endParaRPr>
          </a:p>
          <a:p>
            <a:pPr marL="1371600" lvl="2" indent="-349250" algn="l" rtl="0">
              <a:lnSpc>
                <a:spcPct val="90000"/>
              </a:lnSpc>
              <a:spcBef>
                <a:spcPts val="0"/>
              </a:spcBef>
              <a:spcAft>
                <a:spcPts val="0"/>
              </a:spcAft>
              <a:buClr>
                <a:srgbClr val="666666"/>
              </a:buClr>
              <a:buSzPts val="1900"/>
              <a:buFont typeface="Times New Roman"/>
              <a:buChar char="⋆"/>
            </a:pPr>
            <a:r>
              <a:rPr lang="en-US" sz="1900" dirty="0">
                <a:solidFill>
                  <a:srgbClr val="666666"/>
                </a:solidFill>
                <a:latin typeface="Times New Roman"/>
                <a:ea typeface="Times New Roman"/>
                <a:cs typeface="Times New Roman"/>
                <a:sym typeface="Times New Roman"/>
              </a:rPr>
              <a:t>(patient, therapist, clinical supervisor)</a:t>
            </a:r>
            <a:endParaRPr sz="20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lang="en-US" sz="20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200" b="1" dirty="0">
                <a:solidFill>
                  <a:srgbClr val="666666"/>
                </a:solidFill>
                <a:latin typeface="Times New Roman"/>
                <a:ea typeface="Times New Roman"/>
                <a:cs typeface="Times New Roman"/>
                <a:sym typeface="Times New Roman"/>
              </a:rPr>
              <a:t>Needs Assessment</a:t>
            </a:r>
            <a:r>
              <a:rPr lang="en-US" sz="2200" dirty="0">
                <a:solidFill>
                  <a:srgbClr val="666666"/>
                </a:solidFill>
                <a:latin typeface="Times New Roman"/>
                <a:ea typeface="Times New Roman"/>
                <a:cs typeface="Times New Roman"/>
                <a:sym typeface="Times New Roman"/>
              </a:rPr>
              <a:t>:</a:t>
            </a:r>
          </a:p>
          <a:p>
            <a:pPr marL="457200" indent="-355600">
              <a:buClr>
                <a:srgbClr val="666666"/>
              </a:buClr>
              <a:buSzPts val="2000"/>
              <a:buFont typeface="Times New Roman"/>
              <a:buChar char="➟"/>
            </a:pPr>
            <a:r>
              <a:rPr lang="en-US" sz="2000" dirty="0">
                <a:solidFill>
                  <a:srgbClr val="666666"/>
                </a:solidFill>
                <a:latin typeface="Times New Roman"/>
                <a:ea typeface="Times New Roman"/>
                <a:cs typeface="Times New Roman"/>
                <a:sym typeface="Times New Roman"/>
              </a:rPr>
              <a:t>Treatment plans MUST include language from the Needs, Strengths, Preferences, Goals (NSPG) section of Patient BPS </a:t>
            </a:r>
            <a:r>
              <a:rPr lang="en-US" sz="2000" i="1" dirty="0">
                <a:solidFill>
                  <a:srgbClr val="666666"/>
                </a:solidFill>
                <a:latin typeface="Times New Roman"/>
                <a:ea typeface="Times New Roman"/>
                <a:cs typeface="Times New Roman"/>
                <a:sym typeface="Times New Roman"/>
              </a:rPr>
              <a:t>(Recommended to include in Goals section)</a:t>
            </a:r>
            <a:endParaRPr lang="en-US" sz="2000" i="1" dirty="0">
              <a:solidFill>
                <a:srgbClr val="666666"/>
              </a:solidFill>
              <a:latin typeface="Times New Roman"/>
              <a:ea typeface="Times New Roman"/>
              <a:cs typeface="Times New Roman"/>
            </a:endParaRPr>
          </a:p>
          <a:p>
            <a:pPr marL="457200" lvl="0" indent="-355600" algn="l">
              <a:spcBef>
                <a:spcPts val="0"/>
              </a:spcBef>
              <a:spcAft>
                <a:spcPts val="0"/>
              </a:spcAft>
              <a:buClr>
                <a:srgbClr val="666666"/>
              </a:buClr>
              <a:buSzPts val="2000"/>
              <a:buFont typeface="Times New Roman"/>
              <a:buChar char="➟"/>
            </a:pPr>
            <a:endParaRPr lang="en-US" sz="2000" i="1" dirty="0">
              <a:solidFill>
                <a:srgbClr val="666666"/>
              </a:solidFill>
              <a:latin typeface="Times New Roman"/>
              <a:ea typeface="Times New Roman"/>
              <a:cs typeface="Times New Roman"/>
            </a:endParaRPr>
          </a:p>
          <a:p>
            <a:pPr>
              <a:lnSpc>
                <a:spcPct val="90000"/>
              </a:lnSpc>
              <a:buClr>
                <a:schemeClr val="dk1"/>
              </a:buClr>
            </a:pPr>
            <a:endParaRPr lang="en-US" sz="1800" b="1" i="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1100"/>
              <a:buFont typeface="Arial"/>
              <a:buNone/>
            </a:pPr>
            <a:r>
              <a:rPr lang="en-US" sz="2200" b="1" dirty="0">
                <a:solidFill>
                  <a:srgbClr val="666666"/>
                </a:solidFill>
                <a:latin typeface="Times New Roman"/>
                <a:ea typeface="Times New Roman"/>
                <a:cs typeface="Times New Roman"/>
                <a:sym typeface="Times New Roman"/>
              </a:rPr>
              <a:t>Outcome Measures</a:t>
            </a:r>
            <a:r>
              <a:rPr lang="en-US" sz="2200" dirty="0">
                <a:solidFill>
                  <a:srgbClr val="666666"/>
                </a:solidFill>
                <a:latin typeface="Times New Roman"/>
                <a:ea typeface="Times New Roman"/>
                <a:cs typeface="Times New Roman"/>
                <a:sym typeface="Times New Roman"/>
              </a:rPr>
              <a:t>:</a:t>
            </a:r>
          </a:p>
          <a:p>
            <a:pPr marL="457200" indent="-342900">
              <a:buClr>
                <a:srgbClr val="666666"/>
              </a:buClr>
              <a:buSzPts val="1800"/>
              <a:buFont typeface="Times New Roman"/>
              <a:buChar char="➟"/>
            </a:pPr>
            <a:r>
              <a:rPr lang="en-US" sz="1800" dirty="0">
                <a:solidFill>
                  <a:srgbClr val="666666"/>
                </a:solidFill>
                <a:latin typeface="Times New Roman"/>
                <a:ea typeface="Times New Roman"/>
                <a:cs typeface="Times New Roman"/>
                <a:sym typeface="Times New Roman"/>
              </a:rPr>
              <a:t>Treatment plans (TPs) MUST include a treatment Objective that focuses on outcome measures (PHQ-9) and </a:t>
            </a:r>
            <a:r>
              <a:rPr lang="en-US" sz="1800" b="1" dirty="0">
                <a:solidFill>
                  <a:srgbClr val="666666"/>
                </a:solidFill>
                <a:highlight>
                  <a:srgbClr val="00FF00"/>
                </a:highlight>
                <a:latin typeface="Times New Roman"/>
                <a:ea typeface="Times New Roman"/>
                <a:cs typeface="Times New Roman"/>
                <a:sym typeface="Times New Roman"/>
              </a:rPr>
              <a:t>how the score informs treatment planning. </a:t>
            </a:r>
            <a:endParaRPr lang="en-US" sz="1800" b="1">
              <a:solidFill>
                <a:srgbClr val="666666"/>
              </a:solidFill>
              <a:highlight>
                <a:srgbClr val="00FF00"/>
              </a:highlight>
              <a:latin typeface="Times New Roman"/>
              <a:ea typeface="Times New Roman"/>
              <a:cs typeface="Times New Roman"/>
            </a:endParaRPr>
          </a:p>
          <a:p>
            <a:pPr marL="914400" lvl="1" indent="-336550">
              <a:buClr>
                <a:srgbClr val="666666"/>
              </a:buClr>
              <a:buSzPts val="1700"/>
              <a:buFont typeface="Times New Roman"/>
              <a:buChar char="○"/>
            </a:pPr>
            <a:r>
              <a:rPr lang="en-US" sz="1800" dirty="0">
                <a:solidFill>
                  <a:srgbClr val="666666"/>
                </a:solidFill>
                <a:latin typeface="Times New Roman"/>
                <a:ea typeface="Times New Roman"/>
                <a:cs typeface="Times New Roman"/>
                <a:sym typeface="Times New Roman"/>
              </a:rPr>
              <a:t>I.e., including the score without any context of what the score means for the treatment plan is insufficient. </a:t>
            </a:r>
            <a:endParaRPr lang="en-US" sz="1800">
              <a:solidFill>
                <a:srgbClr val="666666"/>
              </a:solidFill>
              <a:latin typeface="Times New Roman"/>
              <a:ea typeface="Times New Roman"/>
              <a:cs typeface="Times New Roman"/>
            </a:endParaRPr>
          </a:p>
          <a:p>
            <a:pPr marL="1371600" lvl="2" indent="-336550">
              <a:buClr>
                <a:srgbClr val="666666"/>
              </a:buClr>
              <a:buSzPts val="1700"/>
              <a:buFont typeface="Times New Roman"/>
              <a:buChar char="■"/>
            </a:pPr>
            <a:r>
              <a:rPr lang="en-US" sz="1800" dirty="0">
                <a:solidFill>
                  <a:srgbClr val="666666"/>
                </a:solidFill>
                <a:latin typeface="Times New Roman"/>
                <a:ea typeface="Times New Roman"/>
                <a:cs typeface="Times New Roman"/>
                <a:sym typeface="Times New Roman"/>
              </a:rPr>
              <a:t>Is the PHQ-9 score increasing?  Does that indicate that the current treatment plan needs to be revisited and likely requires an adjustment? Perhaps a referral to a Psych, and additional CBT assignments.</a:t>
            </a:r>
            <a:endParaRPr lang="en-US" sz="1800">
              <a:solidFill>
                <a:srgbClr val="666666"/>
              </a:solidFill>
              <a:latin typeface="Times New Roman"/>
              <a:ea typeface="Times New Roman"/>
              <a:cs typeface="Times New Roman"/>
            </a:endParaRPr>
          </a:p>
          <a:p>
            <a:pPr marL="1371600" lvl="2" indent="-336550">
              <a:buClr>
                <a:srgbClr val="666666"/>
              </a:buClr>
              <a:buSzPts val="1700"/>
              <a:buFont typeface="Times New Roman"/>
              <a:buChar char="■"/>
            </a:pPr>
            <a:r>
              <a:rPr lang="en-US" sz="1800" dirty="0">
                <a:solidFill>
                  <a:srgbClr val="666666"/>
                </a:solidFill>
                <a:latin typeface="Times New Roman"/>
                <a:ea typeface="Times New Roman"/>
                <a:cs typeface="Times New Roman"/>
                <a:sym typeface="Times New Roman"/>
              </a:rPr>
              <a:t>Is the PHQ-9 score decreasing and as a result, does this evidence that the current treatment plan is effective, and no changes are indicated at this time? Great! Write that! </a:t>
            </a:r>
            <a:endParaRPr lang="en-US" sz="1800" dirty="0">
              <a:solidFill>
                <a:srgbClr val="666666"/>
              </a:solidFill>
              <a:latin typeface="Times New Roman"/>
              <a:ea typeface="Times New Roman"/>
              <a:cs typeface="Times New Roman"/>
            </a:endParaRPr>
          </a:p>
        </p:txBody>
      </p:sp>
      <p:sp>
        <p:nvSpPr>
          <p:cNvPr id="252" name="Google Shape;252;p26"/>
          <p:cNvSpPr txBox="1"/>
          <p:nvPr/>
        </p:nvSpPr>
        <p:spPr>
          <a:xfrm>
            <a:off x="408125" y="288275"/>
            <a:ext cx="8684368" cy="594004"/>
          </a:xfrm>
          <a:prstGeom prst="rect">
            <a:avLst/>
          </a:prstGeom>
          <a:noFill/>
          <a:ln>
            <a:noFill/>
          </a:ln>
        </p:spPr>
        <p:txBody>
          <a:bodyPr spcFirstLastPara="1" wrap="square" lIns="91425" tIns="91425" rIns="91425" bIns="91425" anchor="t" anchorCtr="0">
            <a:noAutofit/>
          </a:bodyPr>
          <a:lstStyle/>
          <a:p>
            <a:r>
              <a:rPr lang="en-US" sz="2800" b="1">
                <a:solidFill>
                  <a:srgbClr val="0066A6"/>
                </a:solidFill>
                <a:latin typeface="Times New Roman"/>
                <a:ea typeface="Times New Roman"/>
                <a:cs typeface="Times New Roman"/>
                <a:sym typeface="Times New Roman"/>
              </a:rPr>
              <a:t>Treatment Planning: </a:t>
            </a:r>
            <a:r>
              <a:rPr lang="en-US" sz="2800" dirty="0">
                <a:solidFill>
                  <a:srgbClr val="0066A6"/>
                </a:solidFill>
                <a:latin typeface="Times New Roman"/>
                <a:ea typeface="Times New Roman"/>
                <a:cs typeface="Times New Roman"/>
                <a:sym typeface="Times New Roman"/>
              </a:rPr>
              <a:t>Snapshot of </a:t>
            </a:r>
            <a:r>
              <a:rPr lang="en-US" sz="2800" i="1" dirty="0">
                <a:solidFill>
                  <a:srgbClr val="0066A6"/>
                </a:solidFill>
                <a:latin typeface="Times New Roman"/>
                <a:ea typeface="Times New Roman"/>
                <a:cs typeface="Times New Roman"/>
                <a:sym typeface="Times New Roman"/>
              </a:rPr>
              <a:t>Requirements </a:t>
            </a:r>
            <a:r>
              <a:rPr lang="en-US" sz="2600" i="1" dirty="0">
                <a:solidFill>
                  <a:srgbClr val="0066A6"/>
                </a:solidFill>
                <a:latin typeface="Times New Roman"/>
                <a:ea typeface="Times New Roman"/>
                <a:cs typeface="Times New Roman"/>
                <a:sym typeface="Times New Roman"/>
              </a:rPr>
              <a:t> </a:t>
            </a:r>
            <a:r>
              <a:rPr lang="en-US" sz="2000" dirty="0">
                <a:solidFill>
                  <a:srgbClr val="0066A6"/>
                </a:solidFill>
                <a:latin typeface="Times New Roman"/>
                <a:ea typeface="Times New Roman"/>
                <a:cs typeface="Times New Roman"/>
                <a:sym typeface="Times New Roman"/>
              </a:rPr>
              <a:t>(1 of 3)</a:t>
            </a:r>
            <a:endParaRPr lang="en-US" sz="2000">
              <a:solidFill>
                <a:srgbClr val="0066A6"/>
              </a:solidFill>
              <a:latin typeface="Times New Roman"/>
              <a:ea typeface="Times New Roman"/>
              <a:cs typeface="Times New Roman"/>
            </a:endParaRPr>
          </a:p>
        </p:txBody>
      </p:sp>
      <p:pic>
        <p:nvPicPr>
          <p:cNvPr id="253" name="Google Shape;253;p26"/>
          <p:cNvPicPr preferRelativeResize="0"/>
          <p:nvPr/>
        </p:nvPicPr>
        <p:blipFill>
          <a:blip r:embed="rId3">
            <a:alphaModFix/>
          </a:blip>
          <a:stretch>
            <a:fillRect/>
          </a:stretch>
        </p:blipFill>
        <p:spPr>
          <a:xfrm>
            <a:off x="408125" y="1219682"/>
            <a:ext cx="686275" cy="686275"/>
          </a:xfrm>
          <a:prstGeom prst="rect">
            <a:avLst/>
          </a:prstGeom>
          <a:noFill/>
          <a:ln>
            <a:noFill/>
          </a:ln>
        </p:spPr>
      </p:pic>
      <p:pic>
        <p:nvPicPr>
          <p:cNvPr id="254" name="Google Shape;254;p26"/>
          <p:cNvPicPr preferRelativeResize="0"/>
          <p:nvPr/>
        </p:nvPicPr>
        <p:blipFill>
          <a:blip r:embed="rId4">
            <a:alphaModFix/>
          </a:blip>
          <a:stretch>
            <a:fillRect/>
          </a:stretch>
        </p:blipFill>
        <p:spPr>
          <a:xfrm>
            <a:off x="408125" y="2433745"/>
            <a:ext cx="686275" cy="686275"/>
          </a:xfrm>
          <a:prstGeom prst="rect">
            <a:avLst/>
          </a:prstGeom>
          <a:noFill/>
          <a:ln>
            <a:noFill/>
          </a:ln>
        </p:spPr>
      </p:pic>
      <p:pic>
        <p:nvPicPr>
          <p:cNvPr id="255" name="Google Shape;255;p26"/>
          <p:cNvPicPr preferRelativeResize="0"/>
          <p:nvPr/>
        </p:nvPicPr>
        <p:blipFill>
          <a:blip r:embed="rId5">
            <a:alphaModFix/>
          </a:blip>
          <a:stretch>
            <a:fillRect/>
          </a:stretch>
        </p:blipFill>
        <p:spPr>
          <a:xfrm>
            <a:off x="408125" y="3704448"/>
            <a:ext cx="686275" cy="686275"/>
          </a:xfrm>
          <a:prstGeom prst="rect">
            <a:avLst/>
          </a:prstGeom>
          <a:noFill/>
          <a:ln>
            <a:noFill/>
          </a:ln>
        </p:spPr>
      </p:pic>
      <p:pic>
        <p:nvPicPr>
          <p:cNvPr id="2" name="Picture 2" descr="Icon&#10;&#10;Description automatically generated">
            <a:extLst>
              <a:ext uri="{FF2B5EF4-FFF2-40B4-BE49-F238E27FC236}">
                <a16:creationId xmlns:a16="http://schemas.microsoft.com/office/drawing/2014/main" id="{37720FE8-C4BC-4BA6-87BE-72153AF1CD2B}"/>
              </a:ext>
            </a:extLst>
          </p:cNvPr>
          <p:cNvPicPr>
            <a:picLocks noChangeAspect="1"/>
          </p:cNvPicPr>
          <p:nvPr/>
        </p:nvPicPr>
        <p:blipFill>
          <a:blip r:embed="rId6"/>
          <a:stretch>
            <a:fillRect/>
          </a:stretch>
        </p:blipFill>
        <p:spPr>
          <a:xfrm>
            <a:off x="-4265" y="4813892"/>
            <a:ext cx="1998828" cy="167711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7"/>
          <p:cNvSpPr txBox="1"/>
          <p:nvPr/>
        </p:nvSpPr>
        <p:spPr>
          <a:xfrm>
            <a:off x="305767" y="265529"/>
            <a:ext cx="8543100" cy="468900"/>
          </a:xfrm>
          <a:prstGeom prst="rect">
            <a:avLst/>
          </a:prstGeom>
          <a:noFill/>
          <a:ln>
            <a:noFill/>
          </a:ln>
        </p:spPr>
        <p:txBody>
          <a:bodyPr spcFirstLastPara="1" wrap="square" lIns="91425" tIns="91425" rIns="91425" bIns="91425" anchor="t" anchorCtr="0">
            <a:noAutofit/>
          </a:bodyPr>
          <a:lstStyle/>
          <a:p>
            <a:r>
              <a:rPr lang="en-US" sz="2800" b="1">
                <a:solidFill>
                  <a:srgbClr val="0066A6"/>
                </a:solidFill>
                <a:latin typeface="Times New Roman"/>
                <a:ea typeface="Times New Roman"/>
                <a:cs typeface="Times New Roman"/>
                <a:sym typeface="Times New Roman"/>
              </a:rPr>
              <a:t>Treatment Planning:</a:t>
            </a:r>
            <a:r>
              <a:rPr lang="en-US" sz="2800" b="1" dirty="0">
                <a:solidFill>
                  <a:srgbClr val="0066A6"/>
                </a:solidFill>
                <a:latin typeface="Times New Roman"/>
                <a:ea typeface="Times New Roman"/>
                <a:cs typeface="Times New Roman"/>
                <a:sym typeface="Times New Roman"/>
              </a:rPr>
              <a:t> </a:t>
            </a:r>
            <a:r>
              <a:rPr lang="en-US" sz="2800" dirty="0">
                <a:solidFill>
                  <a:srgbClr val="0066A6"/>
                </a:solidFill>
                <a:latin typeface="Times New Roman"/>
                <a:ea typeface="Times New Roman"/>
                <a:cs typeface="Times New Roman"/>
                <a:sym typeface="Times New Roman"/>
              </a:rPr>
              <a:t>Snapshot of </a:t>
            </a:r>
            <a:r>
              <a:rPr lang="en-US" sz="2800" i="1" dirty="0">
                <a:solidFill>
                  <a:srgbClr val="0066A6"/>
                </a:solidFill>
                <a:latin typeface="Times New Roman"/>
                <a:ea typeface="Times New Roman"/>
                <a:cs typeface="Times New Roman"/>
                <a:sym typeface="Times New Roman"/>
              </a:rPr>
              <a:t>Requirements  </a:t>
            </a:r>
            <a:r>
              <a:rPr lang="en-US" sz="2800" dirty="0">
                <a:solidFill>
                  <a:srgbClr val="0066A6"/>
                </a:solidFill>
                <a:latin typeface="Times New Roman"/>
                <a:ea typeface="Times New Roman"/>
                <a:cs typeface="Times New Roman"/>
                <a:sym typeface="Times New Roman"/>
              </a:rPr>
              <a:t>(2 of 3)</a:t>
            </a:r>
            <a:endParaRPr lang="en-US" sz="2800" dirty="0">
              <a:ea typeface="Times New Roman"/>
            </a:endParaRPr>
          </a:p>
          <a:p>
            <a:pPr marL="0" lvl="0" indent="0" algn="l">
              <a:spcBef>
                <a:spcPts val="0"/>
              </a:spcBef>
              <a:spcAft>
                <a:spcPts val="0"/>
              </a:spcAft>
              <a:buNone/>
            </a:pPr>
            <a:endParaRPr lang="en-US" sz="2000" b="1" dirty="0">
              <a:solidFill>
                <a:srgbClr val="0066A6"/>
              </a:solidFill>
              <a:latin typeface="Times New Roman"/>
              <a:ea typeface="Times New Roman"/>
              <a:cs typeface="Times New Roman"/>
            </a:endParaRPr>
          </a:p>
        </p:txBody>
      </p:sp>
      <p:sp>
        <p:nvSpPr>
          <p:cNvPr id="261" name="Google Shape;261;p27"/>
          <p:cNvSpPr txBox="1"/>
          <p:nvPr/>
        </p:nvSpPr>
        <p:spPr>
          <a:xfrm>
            <a:off x="895615" y="985775"/>
            <a:ext cx="11470034" cy="597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b="1" dirty="0">
                <a:solidFill>
                  <a:srgbClr val="666666"/>
                </a:solidFill>
                <a:latin typeface="Times New Roman"/>
                <a:ea typeface="Times New Roman"/>
                <a:cs typeface="Times New Roman"/>
                <a:sym typeface="Times New Roman"/>
              </a:rPr>
              <a:t>Goals</a:t>
            </a:r>
            <a:r>
              <a:rPr lang="en-US" sz="2200" dirty="0">
                <a:solidFill>
                  <a:srgbClr val="666666"/>
                </a:solidFill>
                <a:latin typeface="Times New Roman"/>
                <a:ea typeface="Times New Roman"/>
                <a:cs typeface="Times New Roman"/>
                <a:sym typeface="Times New Roman"/>
              </a:rPr>
              <a:t>:</a:t>
            </a:r>
          </a:p>
          <a:p>
            <a:pPr marL="457200" lvl="0" indent="-330200" algn="l" rtl="0">
              <a:spcBef>
                <a:spcPts val="0"/>
              </a:spcBef>
              <a:spcAft>
                <a:spcPts val="0"/>
              </a:spcAft>
              <a:buClr>
                <a:srgbClr val="666666"/>
              </a:buClr>
              <a:buSzPts val="1600"/>
              <a:buFont typeface="Times New Roman"/>
              <a:buChar char="➟"/>
            </a:pPr>
            <a:r>
              <a:rPr lang="en-US" sz="1800" dirty="0">
                <a:solidFill>
                  <a:srgbClr val="666666"/>
                </a:solidFill>
                <a:latin typeface="Times New Roman"/>
                <a:ea typeface="Times New Roman"/>
                <a:cs typeface="Times New Roman"/>
                <a:sym typeface="Times New Roman"/>
              </a:rPr>
              <a:t>Include at least one goal stated in the patient’s words for each Problem</a:t>
            </a:r>
            <a:endParaRPr lang="en-US" sz="1800">
              <a:solidFill>
                <a:srgbClr val="666666"/>
              </a:solidFill>
              <a:latin typeface="Times New Roman"/>
              <a:ea typeface="Times New Roman"/>
              <a:cs typeface="Times New Roman"/>
            </a:endParaRPr>
          </a:p>
          <a:p>
            <a:pPr marL="457200" lvl="0" indent="-330200" algn="l" rtl="0">
              <a:spcBef>
                <a:spcPts val="0"/>
              </a:spcBef>
              <a:spcAft>
                <a:spcPts val="0"/>
              </a:spcAft>
              <a:buClr>
                <a:srgbClr val="666666"/>
              </a:buClr>
              <a:buSzPts val="1600"/>
              <a:buFont typeface="Times New Roman"/>
              <a:buChar char="➟"/>
            </a:pPr>
            <a:r>
              <a:rPr lang="en-US" sz="1800" u="sng" dirty="0">
                <a:solidFill>
                  <a:srgbClr val="666666"/>
                </a:solidFill>
                <a:latin typeface="Times New Roman"/>
                <a:ea typeface="Times New Roman"/>
                <a:cs typeface="Times New Roman"/>
                <a:sym typeface="Times New Roman"/>
              </a:rPr>
              <a:t>Highly recommend</a:t>
            </a:r>
            <a:r>
              <a:rPr lang="en-US" sz="1800" dirty="0">
                <a:solidFill>
                  <a:srgbClr val="666666"/>
                </a:solidFill>
                <a:latin typeface="Times New Roman"/>
                <a:ea typeface="Times New Roman"/>
                <a:cs typeface="Times New Roman"/>
                <a:sym typeface="Times New Roman"/>
              </a:rPr>
              <a:t> to also include the Clinical Interpretation of the goal</a:t>
            </a:r>
          </a:p>
          <a:p>
            <a:pPr marL="914400" lvl="0" indent="0" algn="l" rtl="0">
              <a:spcBef>
                <a:spcPts val="0"/>
              </a:spcBef>
              <a:spcAft>
                <a:spcPts val="0"/>
              </a:spcAft>
              <a:buNone/>
            </a:pPr>
            <a:endParaRPr sz="900"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200" b="1" dirty="0">
                <a:solidFill>
                  <a:srgbClr val="666666"/>
                </a:solidFill>
                <a:latin typeface="Times New Roman"/>
                <a:ea typeface="Times New Roman"/>
                <a:cs typeface="Times New Roman"/>
                <a:sym typeface="Times New Roman"/>
              </a:rPr>
              <a:t>Statuses and Status Updates</a:t>
            </a:r>
            <a:r>
              <a:rPr lang="en-US" sz="2200" dirty="0">
                <a:solidFill>
                  <a:srgbClr val="666666"/>
                </a:solidFill>
                <a:latin typeface="Times New Roman"/>
                <a:ea typeface="Times New Roman"/>
                <a:cs typeface="Times New Roman"/>
                <a:sym typeface="Times New Roman"/>
              </a:rPr>
              <a:t>:</a:t>
            </a:r>
          </a:p>
          <a:p>
            <a:pPr marL="457200" indent="-330200">
              <a:buClr>
                <a:srgbClr val="666666"/>
              </a:buClr>
              <a:buSzPts val="1600"/>
              <a:buFont typeface="Times New Roman"/>
              <a:buChar char="➟"/>
            </a:pPr>
            <a:r>
              <a:rPr lang="en-US" sz="1800" dirty="0">
                <a:solidFill>
                  <a:srgbClr val="666666"/>
                </a:solidFill>
                <a:latin typeface="Times New Roman"/>
                <a:ea typeface="Times New Roman"/>
                <a:cs typeface="Times New Roman"/>
                <a:sym typeface="Times New Roman"/>
              </a:rPr>
              <a:t>Initial Status must be added to each intervention when the Treatment Plan (TP)  is created. </a:t>
            </a:r>
            <a:r>
              <a:rPr lang="en-US" sz="1800" b="1" dirty="0">
                <a:solidFill>
                  <a:srgbClr val="666666"/>
                </a:solidFill>
                <a:latin typeface="Times New Roman"/>
                <a:ea typeface="Times New Roman"/>
                <a:cs typeface="Times New Roman"/>
                <a:sym typeface="Times New Roman"/>
              </a:rPr>
              <a:t>This allows for you to enter a Target Date for each intervention</a:t>
            </a:r>
            <a:endParaRPr lang="en-US" sz="1800" b="1">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800" b="1" dirty="0">
                <a:solidFill>
                  <a:srgbClr val="666666"/>
                </a:solidFill>
                <a:latin typeface="Times New Roman"/>
                <a:ea typeface="Times New Roman"/>
                <a:cs typeface="Times New Roman"/>
                <a:sym typeface="Times New Roman"/>
              </a:rPr>
              <a:t>Patient can sign the initial TP &amp; Statuses (as one signature) via The </a:t>
            </a:r>
            <a:r>
              <a:rPr lang="en-US" sz="1800" b="1" i="1" dirty="0">
                <a:solidFill>
                  <a:srgbClr val="666666"/>
                </a:solidFill>
                <a:latin typeface="Times New Roman"/>
                <a:ea typeface="Times New Roman"/>
                <a:cs typeface="Times New Roman"/>
                <a:sym typeface="Times New Roman"/>
              </a:rPr>
              <a:t>Golden List Thread View</a:t>
            </a:r>
            <a:endParaRPr lang="en-US" sz="1800" b="1" dirty="0">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800" dirty="0">
                <a:solidFill>
                  <a:srgbClr val="666666"/>
                </a:solidFill>
                <a:latin typeface="Times New Roman"/>
                <a:ea typeface="Times New Roman"/>
                <a:cs typeface="Times New Roman"/>
                <a:sym typeface="Times New Roman"/>
              </a:rPr>
              <a:t>Treatment Plan Reviews (e.g., Status Updates) are required (at a minimum) </a:t>
            </a:r>
            <a:r>
              <a:rPr lang="en-US" sz="1800" b="1" dirty="0">
                <a:solidFill>
                  <a:srgbClr val="666666"/>
                </a:solidFill>
                <a:latin typeface="Times New Roman"/>
                <a:ea typeface="Times New Roman"/>
                <a:cs typeface="Times New Roman"/>
                <a:sym typeface="Times New Roman"/>
              </a:rPr>
              <a:t>14 days from admission date</a:t>
            </a:r>
            <a:r>
              <a:rPr lang="en-US" sz="1800" dirty="0">
                <a:solidFill>
                  <a:srgbClr val="666666"/>
                </a:solidFill>
                <a:latin typeface="Times New Roman"/>
                <a:ea typeface="Times New Roman"/>
                <a:cs typeface="Times New Roman"/>
                <a:sym typeface="Times New Roman"/>
              </a:rPr>
              <a:t> and every two weeks thereafter</a:t>
            </a:r>
            <a:endParaRPr lang="en-US" sz="1800">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800" dirty="0">
                <a:solidFill>
                  <a:srgbClr val="666666"/>
                </a:solidFill>
                <a:latin typeface="Times New Roman"/>
                <a:ea typeface="Times New Roman"/>
                <a:cs typeface="Times New Roman"/>
                <a:sym typeface="Times New Roman"/>
              </a:rPr>
              <a:t>Patient must sign at each Status Update. </a:t>
            </a:r>
            <a:endParaRPr lang="en-US" sz="1800" dirty="0">
              <a:solidFill>
                <a:srgbClr val="666666"/>
              </a:solidFill>
              <a:latin typeface="Times New Roman"/>
              <a:ea typeface="Times New Roman"/>
              <a:cs typeface="Times New Roman"/>
            </a:endParaRPr>
          </a:p>
          <a:p>
            <a:pPr marL="914400" lvl="1" indent="-330200" algn="l" rtl="0">
              <a:spcBef>
                <a:spcPts val="0"/>
              </a:spcBef>
              <a:spcAft>
                <a:spcPts val="0"/>
              </a:spcAft>
              <a:buClr>
                <a:srgbClr val="666666"/>
              </a:buClr>
              <a:buSzPts val="1600"/>
              <a:buFont typeface="Times New Roman"/>
              <a:buChar char="⋆"/>
            </a:pPr>
            <a:r>
              <a:rPr lang="en-US" sz="1800" dirty="0">
                <a:solidFill>
                  <a:srgbClr val="666666"/>
                </a:solidFill>
                <a:latin typeface="Times New Roman"/>
                <a:ea typeface="Times New Roman"/>
                <a:cs typeface="Times New Roman"/>
                <a:sym typeface="Times New Roman"/>
              </a:rPr>
              <a:t>Status Updates allow you to </a:t>
            </a:r>
            <a:r>
              <a:rPr lang="en-US" sz="1800" b="1" dirty="0">
                <a:solidFill>
                  <a:srgbClr val="666666"/>
                </a:solidFill>
                <a:latin typeface="Times New Roman"/>
                <a:ea typeface="Times New Roman"/>
                <a:cs typeface="Times New Roman"/>
                <a:sym typeface="Times New Roman"/>
              </a:rPr>
              <a:t>update the Target Date, enter commentary on patient’s progress,</a:t>
            </a:r>
            <a:r>
              <a:rPr lang="en-US" sz="1800" dirty="0">
                <a:solidFill>
                  <a:srgbClr val="666666"/>
                </a:solidFill>
                <a:latin typeface="Times New Roman"/>
                <a:ea typeface="Times New Roman"/>
                <a:cs typeface="Times New Roman"/>
                <a:sym typeface="Times New Roman"/>
              </a:rPr>
              <a:t> and change the Status from the drop-down menu (if applicable)</a:t>
            </a:r>
            <a:endParaRPr lang="en-US" sz="1800">
              <a:solidFill>
                <a:srgbClr val="666666"/>
              </a:solidFill>
              <a:latin typeface="Times New Roman"/>
              <a:ea typeface="Times New Roman"/>
              <a:cs typeface="Times New Roman"/>
            </a:endParaRPr>
          </a:p>
          <a:p>
            <a:pPr marL="0" lvl="0" indent="0" algn="l" rtl="0">
              <a:spcBef>
                <a:spcPts val="0"/>
              </a:spcBef>
              <a:spcAft>
                <a:spcPts val="0"/>
              </a:spcAft>
              <a:buNone/>
            </a:pPr>
            <a:endParaRPr sz="700" dirty="0">
              <a:solidFill>
                <a:srgbClr val="666666"/>
              </a:solidFill>
              <a:latin typeface="Times New Roman"/>
              <a:ea typeface="Times New Roman"/>
              <a:cs typeface="Times New Roman"/>
              <a:sym typeface="Times New Roman"/>
            </a:endParaRPr>
          </a:p>
          <a:p>
            <a:pPr>
              <a:lnSpc>
                <a:spcPct val="90000"/>
              </a:lnSpc>
              <a:buClr>
                <a:schemeClr val="dk1"/>
              </a:buClr>
              <a:buSzPts val="1100"/>
            </a:pPr>
            <a:r>
              <a:rPr lang="en-US" sz="2200" b="1" dirty="0">
                <a:solidFill>
                  <a:srgbClr val="666666"/>
                </a:solidFill>
                <a:latin typeface="Times New Roman"/>
                <a:ea typeface="Times New Roman"/>
                <a:cs typeface="Times New Roman"/>
                <a:sym typeface="Times New Roman"/>
              </a:rPr>
              <a:t>Clinically Relevant Treatment Plans:</a:t>
            </a:r>
            <a:endParaRPr lang="en-US" sz="2200" b="1" dirty="0">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700" dirty="0">
                <a:solidFill>
                  <a:srgbClr val="666666"/>
                </a:solidFill>
                <a:latin typeface="Times New Roman"/>
                <a:ea typeface="Times New Roman"/>
                <a:cs typeface="Times New Roman"/>
                <a:sym typeface="Times New Roman"/>
              </a:rPr>
              <a:t>Primary Diagnosis/Presenting Problem: e.g., </a:t>
            </a:r>
            <a:r>
              <a:rPr lang="en-US" sz="1700" b="1" dirty="0">
                <a:solidFill>
                  <a:srgbClr val="666666"/>
                </a:solidFill>
                <a:latin typeface="Times New Roman"/>
                <a:ea typeface="Times New Roman"/>
                <a:cs typeface="Times New Roman"/>
                <a:sym typeface="Times New Roman"/>
              </a:rPr>
              <a:t>Substance use Disorder/</a:t>
            </a:r>
            <a:r>
              <a:rPr lang="en-US" sz="1700" dirty="0">
                <a:solidFill>
                  <a:srgbClr val="666666"/>
                </a:solidFill>
                <a:latin typeface="Times New Roman"/>
                <a:ea typeface="Times New Roman"/>
                <a:cs typeface="Times New Roman"/>
                <a:sym typeface="Times New Roman"/>
              </a:rPr>
              <a:t>Substance Misuse Problem/TP</a:t>
            </a:r>
            <a:endParaRPr lang="en-US" sz="1700" dirty="0">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700" b="1" dirty="0">
                <a:solidFill>
                  <a:srgbClr val="666666"/>
                </a:solidFill>
                <a:latin typeface="Times New Roman"/>
                <a:ea typeface="Times New Roman"/>
                <a:cs typeface="Times New Roman"/>
                <a:sym typeface="Times New Roman"/>
              </a:rPr>
              <a:t>Secondary and Tertiary Diagnoses</a:t>
            </a:r>
            <a:r>
              <a:rPr lang="en-US" sz="1700" dirty="0">
                <a:solidFill>
                  <a:srgbClr val="666666"/>
                </a:solidFill>
                <a:latin typeface="Times New Roman"/>
                <a:ea typeface="Times New Roman"/>
                <a:cs typeface="Times New Roman"/>
                <a:sym typeface="Times New Roman"/>
              </a:rPr>
              <a:t>: e.g., PTSD, Mood Disorder (Trauma, Depressive symptoms, Problem/TP</a:t>
            </a:r>
            <a:endParaRPr lang="en-US" sz="1700" dirty="0">
              <a:solidFill>
                <a:srgbClr val="666666"/>
              </a:solidFill>
              <a:latin typeface="Times New Roman"/>
              <a:ea typeface="Times New Roman"/>
              <a:cs typeface="Times New Roman"/>
            </a:endParaRPr>
          </a:p>
          <a:p>
            <a:pPr marL="457200" marR="0" lvl="0" indent="-330200" algn="l" rtl="0">
              <a:lnSpc>
                <a:spcPct val="100000"/>
              </a:lnSpc>
              <a:spcBef>
                <a:spcPts val="0"/>
              </a:spcBef>
              <a:spcAft>
                <a:spcPts val="0"/>
              </a:spcAft>
              <a:buClr>
                <a:srgbClr val="666666"/>
              </a:buClr>
              <a:buSzPts val="1600"/>
              <a:buFont typeface="Times New Roman"/>
              <a:buChar char="➟"/>
            </a:pPr>
            <a:r>
              <a:rPr lang="en-US" sz="1700" dirty="0">
                <a:solidFill>
                  <a:srgbClr val="666666"/>
                </a:solidFill>
                <a:latin typeface="Times New Roman"/>
                <a:ea typeface="Times New Roman"/>
                <a:cs typeface="Times New Roman"/>
                <a:sym typeface="Times New Roman"/>
              </a:rPr>
              <a:t>Common clinically relevant focuses of treatment</a:t>
            </a:r>
            <a:r>
              <a:rPr lang="en-US" sz="1700" b="1" dirty="0">
                <a:solidFill>
                  <a:srgbClr val="666666"/>
                </a:solidFill>
                <a:latin typeface="Times New Roman"/>
                <a:ea typeface="Times New Roman"/>
                <a:cs typeface="Times New Roman"/>
                <a:sym typeface="Times New Roman"/>
              </a:rPr>
              <a:t>: Aftercare Planning/ Family Conflicts a/o Social Support Involvement</a:t>
            </a:r>
            <a:endParaRPr lang="en-US" sz="1700" b="1">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700" b="1" dirty="0">
                <a:solidFill>
                  <a:srgbClr val="666666"/>
                </a:solidFill>
                <a:latin typeface="Times New Roman"/>
                <a:ea typeface="Times New Roman"/>
                <a:cs typeface="Times New Roman"/>
                <a:sym typeface="Times New Roman"/>
              </a:rPr>
              <a:t>Suicide Risk a/o Safety Related TP: </a:t>
            </a:r>
            <a:endParaRPr lang="en-US" sz="1700" b="1">
              <a:solidFill>
                <a:srgbClr val="666666"/>
              </a:solidFill>
              <a:latin typeface="Times New Roman"/>
              <a:ea typeface="Times New Roman"/>
              <a:cs typeface="Times New Roman"/>
            </a:endParaRPr>
          </a:p>
          <a:p>
            <a:pPr marL="914400" indent="-330200">
              <a:buClr>
                <a:srgbClr val="666666"/>
              </a:buClr>
              <a:buSzPts val="1600"/>
              <a:buFont typeface="Times New Roman"/>
              <a:buChar char="➟"/>
            </a:pPr>
            <a:r>
              <a:rPr lang="en-US" sz="1700" dirty="0">
                <a:solidFill>
                  <a:srgbClr val="666666"/>
                </a:solidFill>
                <a:latin typeface="Times New Roman"/>
                <a:ea typeface="Times New Roman"/>
                <a:cs typeface="Times New Roman"/>
                <a:sym typeface="Times New Roman"/>
              </a:rPr>
              <a:t>RTC &gt;  </a:t>
            </a:r>
            <a:r>
              <a:rPr lang="en-US" sz="1700" b="1" dirty="0">
                <a:solidFill>
                  <a:srgbClr val="CC0000"/>
                </a:solidFill>
                <a:latin typeface="Times New Roman"/>
                <a:ea typeface="Times New Roman"/>
                <a:cs typeface="Times New Roman"/>
                <a:sym typeface="Times New Roman"/>
              </a:rPr>
              <a:t>High-risk</a:t>
            </a:r>
            <a:r>
              <a:rPr lang="en-US" sz="1700" dirty="0">
                <a:solidFill>
                  <a:srgbClr val="666666"/>
                </a:solidFill>
                <a:latin typeface="Times New Roman"/>
                <a:ea typeface="Times New Roman"/>
                <a:cs typeface="Times New Roman"/>
                <a:sym typeface="Times New Roman"/>
              </a:rPr>
              <a:t> level, requires a Problem &amp; TP for </a:t>
            </a:r>
            <a:r>
              <a:rPr lang="en-US" sz="1700" b="1" dirty="0">
                <a:solidFill>
                  <a:srgbClr val="666666"/>
                </a:solidFill>
                <a:latin typeface="Times New Roman"/>
                <a:ea typeface="Times New Roman"/>
                <a:cs typeface="Times New Roman"/>
                <a:sym typeface="Times New Roman"/>
              </a:rPr>
              <a:t>Suicide Risk</a:t>
            </a:r>
            <a:r>
              <a:rPr lang="en-US" sz="1700" dirty="0">
                <a:solidFill>
                  <a:srgbClr val="666666"/>
                </a:solidFill>
                <a:latin typeface="Times New Roman"/>
                <a:ea typeface="Times New Roman"/>
                <a:cs typeface="Times New Roman"/>
                <a:sym typeface="Times New Roman"/>
              </a:rPr>
              <a:t> (</a:t>
            </a:r>
            <a:r>
              <a:rPr lang="en-US" sz="1700" b="1" dirty="0">
                <a:solidFill>
                  <a:srgbClr val="FF9900"/>
                </a:solidFill>
                <a:latin typeface="Times New Roman"/>
                <a:cs typeface="Times New Roman"/>
                <a:sym typeface="Times New Roman"/>
              </a:rPr>
              <a:t>Moderate </a:t>
            </a:r>
            <a:r>
              <a:rPr lang="en-US" sz="1700" dirty="0">
                <a:solidFill>
                  <a:schemeClr val="bg1">
                    <a:lumMod val="50000"/>
                  </a:schemeClr>
                </a:solidFill>
                <a:latin typeface="Times New Roman"/>
                <a:cs typeface="Times New Roman"/>
                <a:sym typeface="Times New Roman"/>
              </a:rPr>
              <a:t>risk</a:t>
            </a:r>
            <a:r>
              <a:rPr lang="en-US" sz="1700" dirty="0">
                <a:solidFill>
                  <a:srgbClr val="666666"/>
                </a:solidFill>
                <a:latin typeface="Times New Roman"/>
                <a:ea typeface="Times New Roman"/>
                <a:cs typeface="Times New Roman"/>
                <a:sym typeface="Times New Roman"/>
              </a:rPr>
              <a:t>  - suicidal risk mitigation </a:t>
            </a:r>
            <a:endParaRPr lang="en-US" sz="1700" dirty="0">
              <a:solidFill>
                <a:srgbClr val="666666"/>
              </a:solidFill>
              <a:latin typeface="Times New Roman"/>
              <a:ea typeface="Times New Roman"/>
              <a:cs typeface="Times New Roman"/>
            </a:endParaRPr>
          </a:p>
          <a:p>
            <a:pPr marL="584200">
              <a:buClr>
                <a:srgbClr val="666666"/>
              </a:buClr>
              <a:buSzPts val="1600"/>
            </a:pPr>
            <a:r>
              <a:rPr lang="en-US" sz="1700" dirty="0">
                <a:solidFill>
                  <a:srgbClr val="666666"/>
                </a:solidFill>
                <a:latin typeface="Times New Roman"/>
                <a:ea typeface="Times New Roman"/>
                <a:cs typeface="Times New Roman"/>
                <a:sym typeface="Times New Roman"/>
              </a:rPr>
              <a:t>strategies in another TP</a:t>
            </a:r>
            <a:endParaRPr lang="en-US" sz="1700" dirty="0">
              <a:solidFill>
                <a:srgbClr val="666666"/>
              </a:solidFill>
              <a:latin typeface="Times New Roman"/>
              <a:ea typeface="Times New Roman"/>
              <a:cs typeface="Times New Roman"/>
            </a:endParaRPr>
          </a:p>
          <a:p>
            <a:pPr marL="914400" indent="-330200">
              <a:buClr>
                <a:srgbClr val="666666"/>
              </a:buClr>
              <a:buSzPts val="1600"/>
              <a:buFont typeface="Times New Roman"/>
              <a:buChar char="➟"/>
            </a:pPr>
            <a:r>
              <a:rPr lang="en-US" sz="1700" dirty="0">
                <a:solidFill>
                  <a:srgbClr val="666666"/>
                </a:solidFill>
                <a:latin typeface="Times New Roman"/>
                <a:ea typeface="Times New Roman"/>
                <a:cs typeface="Times New Roman"/>
                <a:sym typeface="Times New Roman"/>
              </a:rPr>
              <a:t>PHP/IOP &gt; </a:t>
            </a:r>
            <a:r>
              <a:rPr lang="en-US" sz="1700" b="1" dirty="0">
                <a:solidFill>
                  <a:srgbClr val="FF9900"/>
                </a:solidFill>
                <a:latin typeface="Times New Roman"/>
                <a:ea typeface="Times New Roman"/>
                <a:cs typeface="Times New Roman"/>
                <a:sym typeface="Times New Roman"/>
              </a:rPr>
              <a:t>Moderate </a:t>
            </a:r>
            <a:r>
              <a:rPr lang="en-US" sz="1700" b="1" dirty="0">
                <a:solidFill>
                  <a:schemeClr val="bg1">
                    <a:lumMod val="50000"/>
                  </a:schemeClr>
                </a:solidFill>
                <a:latin typeface="Times New Roman"/>
                <a:ea typeface="Times New Roman"/>
                <a:cs typeface="Times New Roman"/>
                <a:sym typeface="Times New Roman"/>
              </a:rPr>
              <a:t>AND</a:t>
            </a:r>
            <a:r>
              <a:rPr lang="en-US" sz="1700" b="1" dirty="0">
                <a:solidFill>
                  <a:srgbClr val="FF9900"/>
                </a:solidFill>
                <a:latin typeface="Times New Roman"/>
                <a:ea typeface="Times New Roman"/>
                <a:cs typeface="Times New Roman"/>
                <a:sym typeface="Times New Roman"/>
              </a:rPr>
              <a:t> </a:t>
            </a:r>
            <a:r>
              <a:rPr lang="en-US" sz="1700" b="1" dirty="0">
                <a:solidFill>
                  <a:srgbClr val="CC0000"/>
                </a:solidFill>
                <a:latin typeface="Times New Roman"/>
                <a:cs typeface="Times New Roman"/>
                <a:sym typeface="Times New Roman"/>
              </a:rPr>
              <a:t>High-risk</a:t>
            </a:r>
            <a:r>
              <a:rPr lang="en-US" sz="1700" dirty="0">
                <a:solidFill>
                  <a:srgbClr val="666666"/>
                </a:solidFill>
                <a:latin typeface="Times New Roman"/>
                <a:ea typeface="Times New Roman"/>
                <a:cs typeface="Times New Roman"/>
                <a:sym typeface="Times New Roman"/>
              </a:rPr>
              <a:t> level, requires a Problem &amp; TP for </a:t>
            </a:r>
            <a:r>
              <a:rPr lang="en-US" sz="1700" b="1" dirty="0">
                <a:solidFill>
                  <a:srgbClr val="666666"/>
                </a:solidFill>
                <a:latin typeface="Times New Roman"/>
                <a:ea typeface="Times New Roman"/>
                <a:cs typeface="Times New Roman"/>
                <a:sym typeface="Times New Roman"/>
              </a:rPr>
              <a:t>Suicide Risk OP Care Plan </a:t>
            </a:r>
            <a:endParaRPr lang="en-US" sz="1700" b="1" dirty="0">
              <a:solidFill>
                <a:srgbClr val="666666"/>
              </a:solidFill>
              <a:latin typeface="Times New Roman"/>
              <a:ea typeface="Times New Roman"/>
              <a:cs typeface="Times New Roman"/>
            </a:endParaRPr>
          </a:p>
          <a:p>
            <a:pPr marL="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800" b="1" dirty="0">
              <a:solidFill>
                <a:srgbClr val="666666"/>
              </a:solidFill>
              <a:latin typeface="Times New Roman"/>
              <a:ea typeface="Times New Roman"/>
              <a:cs typeface="Times New Roman"/>
              <a:sym typeface="Times New Roman"/>
            </a:endParaRPr>
          </a:p>
        </p:txBody>
      </p:sp>
      <p:pic>
        <p:nvPicPr>
          <p:cNvPr id="262" name="Google Shape;262;p27"/>
          <p:cNvPicPr preferRelativeResize="0"/>
          <p:nvPr/>
        </p:nvPicPr>
        <p:blipFill>
          <a:blip r:embed="rId3">
            <a:alphaModFix/>
          </a:blip>
          <a:stretch>
            <a:fillRect/>
          </a:stretch>
        </p:blipFill>
        <p:spPr>
          <a:xfrm>
            <a:off x="179525" y="1061975"/>
            <a:ext cx="685800" cy="685800"/>
          </a:xfrm>
          <a:prstGeom prst="rect">
            <a:avLst/>
          </a:prstGeom>
          <a:noFill/>
          <a:ln>
            <a:noFill/>
          </a:ln>
        </p:spPr>
      </p:pic>
      <p:pic>
        <p:nvPicPr>
          <p:cNvPr id="263" name="Google Shape;263;p27"/>
          <p:cNvPicPr preferRelativeResize="0"/>
          <p:nvPr/>
        </p:nvPicPr>
        <p:blipFill>
          <a:blip r:embed="rId4">
            <a:alphaModFix/>
          </a:blip>
          <a:stretch>
            <a:fillRect/>
          </a:stretch>
        </p:blipFill>
        <p:spPr>
          <a:xfrm>
            <a:off x="179525" y="2362115"/>
            <a:ext cx="685800" cy="685800"/>
          </a:xfrm>
          <a:prstGeom prst="rect">
            <a:avLst/>
          </a:prstGeom>
          <a:noFill/>
          <a:ln>
            <a:noFill/>
          </a:ln>
        </p:spPr>
      </p:pic>
      <p:pic>
        <p:nvPicPr>
          <p:cNvPr id="264" name="Google Shape;264;p27"/>
          <p:cNvPicPr preferRelativeResize="0"/>
          <p:nvPr/>
        </p:nvPicPr>
        <p:blipFill>
          <a:blip r:embed="rId5">
            <a:alphaModFix/>
          </a:blip>
          <a:stretch>
            <a:fillRect/>
          </a:stretch>
        </p:blipFill>
        <p:spPr>
          <a:xfrm>
            <a:off x="179525" y="4494775"/>
            <a:ext cx="685800" cy="685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14233" y="1930961"/>
            <a:ext cx="6563533" cy="534000"/>
          </a:xfrm>
          <a:prstGeom prst="rect">
            <a:avLst/>
          </a:prstGeom>
          <a:noFill/>
          <a:ln>
            <a:noFill/>
          </a:ln>
        </p:spPr>
        <p:txBody>
          <a:bodyPr spcFirstLastPara="1" wrap="square" lIns="91425" tIns="45700" rIns="91425" bIns="45700" anchor="t" anchorCtr="0">
            <a:noAutofit/>
          </a:bodyPr>
          <a:lstStyle/>
          <a:p>
            <a:pPr algn="ctr"/>
            <a:r>
              <a:rPr lang="en-US" sz="4600" b="1" dirty="0">
                <a:solidFill>
                  <a:srgbClr val="0066A6"/>
                </a:solidFill>
                <a:latin typeface="Times"/>
                <a:cs typeface="Times"/>
                <a:sym typeface="Times New Roman"/>
              </a:rPr>
              <a:t>Part I:</a:t>
            </a:r>
            <a:br>
              <a:rPr lang="en-US" sz="4600" b="1" dirty="0">
                <a:solidFill>
                  <a:srgbClr val="0066A6"/>
                </a:solidFill>
                <a:latin typeface="Times"/>
                <a:cs typeface="Times"/>
              </a:rPr>
            </a:br>
            <a:r>
              <a:rPr lang="en-US" sz="4600" b="1" dirty="0">
                <a:solidFill>
                  <a:srgbClr val="0066A6"/>
                </a:solidFill>
                <a:latin typeface="Times"/>
                <a:cs typeface="Times"/>
              </a:rPr>
              <a:t>Effective Documentation for DBH </a:t>
            </a:r>
            <a:br>
              <a:rPr lang="en-US" sz="4600" b="1" dirty="0">
                <a:latin typeface="Times"/>
                <a:cs typeface="Times"/>
                <a:sym typeface="Times New Roman"/>
              </a:rPr>
            </a:br>
            <a:br>
              <a:rPr lang="en-US" sz="4600" b="1" dirty="0">
                <a:latin typeface="Times"/>
                <a:cs typeface="Times"/>
                <a:sym typeface="Times New Roman"/>
              </a:rPr>
            </a:br>
            <a:r>
              <a:rPr lang="en-US" sz="4600" i="1">
                <a:solidFill>
                  <a:srgbClr val="0066A6"/>
                </a:solidFill>
                <a:latin typeface="Times"/>
                <a:cs typeface="Times"/>
                <a:sym typeface="Times New Roman"/>
              </a:rPr>
              <a:t>ED, MH, SUD Divisions</a:t>
            </a:r>
            <a:endParaRPr lang="en-US" sz="4600" i="1">
              <a:solidFill>
                <a:srgbClr val="0066A6"/>
              </a:solidFill>
              <a:latin typeface="Times"/>
              <a:cs typeface="Times"/>
            </a:endParaRPr>
          </a:p>
        </p:txBody>
      </p:sp>
      <p:pic>
        <p:nvPicPr>
          <p:cNvPr id="2" name="Picture 2" descr="A picture containing icon&#10;&#10;Description automatically generated">
            <a:extLst>
              <a:ext uri="{FF2B5EF4-FFF2-40B4-BE49-F238E27FC236}">
                <a16:creationId xmlns:a16="http://schemas.microsoft.com/office/drawing/2014/main" id="{A29FE1E8-0B23-4BAA-B611-A0EE2E1CFB82}"/>
              </a:ext>
            </a:extLst>
          </p:cNvPr>
          <p:cNvPicPr>
            <a:picLocks noChangeAspect="1"/>
          </p:cNvPicPr>
          <p:nvPr/>
        </p:nvPicPr>
        <p:blipFill>
          <a:blip r:embed="rId3"/>
          <a:stretch>
            <a:fillRect/>
          </a:stretch>
        </p:blipFill>
        <p:spPr>
          <a:xfrm>
            <a:off x="5407572" y="5433848"/>
            <a:ext cx="1219200" cy="1219200"/>
          </a:xfrm>
          <a:prstGeom prst="rect">
            <a:avLst/>
          </a:prstGeom>
        </p:spPr>
      </p:pic>
    </p:spTree>
    <p:extLst>
      <p:ext uri="{BB962C8B-B14F-4D97-AF65-F5344CB8AC3E}">
        <p14:creationId xmlns:p14="http://schemas.microsoft.com/office/powerpoint/2010/main" val="6094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p:nvPr/>
        </p:nvSpPr>
        <p:spPr>
          <a:xfrm>
            <a:off x="408125" y="288275"/>
            <a:ext cx="89238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66A6"/>
                </a:solidFill>
                <a:latin typeface="Times New Roman"/>
                <a:ea typeface="Times New Roman"/>
                <a:cs typeface="Times New Roman"/>
                <a:sym typeface="Times New Roman"/>
              </a:rPr>
              <a:t>Treatment Planning: </a:t>
            </a:r>
            <a:r>
              <a:rPr lang="en-US" sz="2800" b="1" i="1">
                <a:solidFill>
                  <a:srgbClr val="0066A6"/>
                </a:solidFill>
                <a:latin typeface="Times New Roman"/>
                <a:ea typeface="Times New Roman"/>
                <a:cs typeface="Times New Roman"/>
                <a:sym typeface="Times New Roman"/>
              </a:rPr>
              <a:t>Personal check-off list</a:t>
            </a:r>
            <a:r>
              <a:rPr lang="en-US" sz="2800" b="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(3 of 3)</a:t>
            </a:r>
            <a:endParaRPr sz="2000" b="1">
              <a:solidFill>
                <a:srgbClr val="0066A6"/>
              </a:solidFill>
              <a:latin typeface="Times New Roman"/>
              <a:ea typeface="Times New Roman"/>
              <a:cs typeface="Times New Roman"/>
              <a:sym typeface="Times New Roman"/>
            </a:endParaRPr>
          </a:p>
        </p:txBody>
      </p:sp>
      <p:graphicFrame>
        <p:nvGraphicFramePr>
          <p:cNvPr id="270" name="Google Shape;270;p28"/>
          <p:cNvGraphicFramePr/>
          <p:nvPr>
            <p:extLst>
              <p:ext uri="{D42A27DB-BD31-4B8C-83A1-F6EECF244321}">
                <p14:modId xmlns:p14="http://schemas.microsoft.com/office/powerpoint/2010/main" val="2696194226"/>
              </p:ext>
            </p:extLst>
          </p:nvPr>
        </p:nvGraphicFramePr>
        <p:xfrm>
          <a:off x="443552" y="1046328"/>
          <a:ext cx="11026528" cy="5575969"/>
        </p:xfrm>
        <a:graphic>
          <a:graphicData uri="http://schemas.openxmlformats.org/drawingml/2006/table">
            <a:tbl>
              <a:tblPr>
                <a:noFill/>
              </a:tblPr>
              <a:tblGrid>
                <a:gridCol w="2297890">
                  <a:extLst>
                    <a:ext uri="{9D8B030D-6E8A-4147-A177-3AD203B41FA5}">
                      <a16:colId xmlns:a16="http://schemas.microsoft.com/office/drawing/2014/main" val="20000"/>
                    </a:ext>
                  </a:extLst>
                </a:gridCol>
                <a:gridCol w="8728638">
                  <a:extLst>
                    <a:ext uri="{9D8B030D-6E8A-4147-A177-3AD203B41FA5}">
                      <a16:colId xmlns:a16="http://schemas.microsoft.com/office/drawing/2014/main" val="20001"/>
                    </a:ext>
                  </a:extLst>
                </a:gridCol>
              </a:tblGrid>
              <a:tr h="1187795">
                <a:tc>
                  <a:txBody>
                    <a:bodyPr/>
                    <a:lstStyle/>
                    <a:p>
                      <a:pPr marL="0" lvl="0" indent="0" algn="l" rtl="0">
                        <a:spcBef>
                          <a:spcPts val="0"/>
                        </a:spcBef>
                        <a:spcAft>
                          <a:spcPts val="0"/>
                        </a:spcAft>
                        <a:buClr>
                          <a:schemeClr val="dk1"/>
                        </a:buClr>
                        <a:buSzPts val="1100"/>
                        <a:buFont typeface="Arial"/>
                        <a:buNone/>
                      </a:pPr>
                      <a:r>
                        <a:rPr lang="en-US" sz="1900" b="1" dirty="0">
                          <a:solidFill>
                            <a:srgbClr val="434343"/>
                          </a:solidFill>
                          <a:latin typeface="Times New Roman"/>
                          <a:ea typeface="Times New Roman"/>
                          <a:cs typeface="Times New Roman"/>
                          <a:sym typeface="Times New Roman"/>
                        </a:rPr>
                        <a:t>Signatures</a:t>
                      </a:r>
                      <a:endParaRPr sz="1900" b="1" dirty="0">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lnT w="28575" cap="flat" cmpd="sng">
                      <a:solidFill>
                        <a:srgbClr val="9E9E9E"/>
                      </a:solidFill>
                      <a:prstDash val="dot"/>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Patient</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dirty="0">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Therapist</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b="1" dirty="0">
                          <a:latin typeface="Times New Roman"/>
                          <a:ea typeface="Times New Roman"/>
                          <a:cs typeface="Times New Roman"/>
                          <a:sym typeface="Times New Roman"/>
                        </a:rPr>
                        <a:t>𐄂</a:t>
                      </a:r>
                      <a:r>
                        <a:rPr lang="en-US" sz="1600" b="1" dirty="0">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Clinical Supervisor or </a:t>
                      </a: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N/A </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lnT w="28575" cap="flat" cmpd="sng">
                      <a:solidFill>
                        <a:srgbClr val="9E9E9E"/>
                      </a:solidFill>
                      <a:prstDash val="dot"/>
                      <a:round/>
                      <a:headEnd type="none" w="sm" len="sm"/>
                      <a:tailEnd type="none" w="sm" len="sm"/>
                    </a:lnT>
                  </a:tcPr>
                </a:tc>
                <a:extLst>
                  <a:ext uri="{0D108BD9-81ED-4DB2-BD59-A6C34878D82A}">
                    <a16:rowId xmlns:a16="http://schemas.microsoft.com/office/drawing/2014/main" val="10000"/>
                  </a:ext>
                </a:extLst>
              </a:tr>
              <a:tr h="460253">
                <a:tc>
                  <a:txBody>
                    <a:bodyPr/>
                    <a:lstStyle/>
                    <a:p>
                      <a:pPr marL="0" lvl="0" indent="0" algn="l" rtl="0">
                        <a:spcBef>
                          <a:spcPts val="0"/>
                        </a:spcBef>
                        <a:spcAft>
                          <a:spcPts val="0"/>
                        </a:spcAft>
                        <a:buNone/>
                      </a:pPr>
                      <a:r>
                        <a:rPr lang="en-US" sz="1900" b="1" dirty="0">
                          <a:solidFill>
                            <a:srgbClr val="434343"/>
                          </a:solidFill>
                          <a:latin typeface="Times New Roman"/>
                          <a:ea typeface="Times New Roman"/>
                          <a:cs typeface="Times New Roman"/>
                          <a:sym typeface="Times New Roman"/>
                        </a:rPr>
                        <a:t>Needs Assessment</a:t>
                      </a:r>
                      <a:r>
                        <a:rPr lang="en-US" sz="1900" b="1" dirty="0">
                          <a:solidFill>
                            <a:srgbClr val="434343"/>
                          </a:solidFill>
                          <a:latin typeface="Times New Roman"/>
                          <a:ea typeface="Times New Roman"/>
                          <a:cs typeface="Times New Roman"/>
                        </a:rPr>
                        <a:t> </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a:t>
                      </a:r>
                      <a:r>
                        <a:rPr lang="en-US" sz="1700" dirty="0">
                          <a:solidFill>
                            <a:schemeClr val="dk1"/>
                          </a:solidFill>
                          <a:latin typeface="Times New Roman"/>
                          <a:ea typeface="Times New Roman"/>
                          <a:cs typeface="Times New Roman"/>
                        </a:rPr>
                        <a:t> </a:t>
                      </a:r>
                      <a:r>
                        <a:rPr lang="en-US" sz="1600" dirty="0">
                          <a:solidFill>
                            <a:srgbClr val="434343"/>
                          </a:solidFill>
                          <a:latin typeface="Times New Roman"/>
                          <a:ea typeface="Times New Roman"/>
                          <a:cs typeface="Times New Roman"/>
                          <a:sym typeface="Times New Roman"/>
                        </a:rPr>
                        <a:t> Included language from the Needs, Strengths, Preferences, Goals (NSPG) section of Patient BPS</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1"/>
                  </a:ext>
                </a:extLst>
              </a:tr>
              <a:tr h="682970">
                <a:tc>
                  <a:txBody>
                    <a:bodyPr/>
                    <a:lstStyle/>
                    <a:p>
                      <a:pPr marL="0" lvl="0" indent="0" algn="l" rtl="0">
                        <a:spcBef>
                          <a:spcPts val="0"/>
                        </a:spcBef>
                        <a:spcAft>
                          <a:spcPts val="0"/>
                        </a:spcAft>
                        <a:buNone/>
                      </a:pPr>
                      <a:r>
                        <a:rPr lang="en-US" sz="1900" b="1" dirty="0">
                          <a:solidFill>
                            <a:srgbClr val="434343"/>
                          </a:solidFill>
                          <a:latin typeface="Times New Roman"/>
                          <a:ea typeface="Times New Roman"/>
                          <a:cs typeface="Times New Roman"/>
                          <a:sym typeface="Times New Roman"/>
                        </a:rPr>
                        <a:t>Outcome Measures</a:t>
                      </a:r>
                      <a:endParaRPr sz="1900" b="1" dirty="0">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Included a treatment objective that focuses on outcome measures </a:t>
                      </a:r>
                      <a:r>
                        <a:rPr lang="en-US" sz="1600" dirty="0">
                          <a:solidFill>
                            <a:srgbClr val="434343"/>
                          </a:solidFill>
                          <a:latin typeface="Times New Roman"/>
                          <a:ea typeface="Times New Roman"/>
                          <a:cs typeface="Times New Roman"/>
                        </a:rPr>
                        <a:t>(PHQ-9) </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a:t>
                      </a:r>
                      <a:r>
                        <a:rPr lang="en-US" sz="1600" dirty="0">
                          <a:solidFill>
                            <a:srgbClr val="434343"/>
                          </a:solidFill>
                          <a:latin typeface="Times New Roman"/>
                          <a:ea typeface="Times New Roman"/>
                          <a:cs typeface="Times New Roman"/>
                          <a:sym typeface="Times New Roman"/>
                        </a:rPr>
                        <a:t> Included how the score informs treatment planning</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2"/>
                  </a:ext>
                </a:extLst>
              </a:tr>
              <a:tr h="786904">
                <a:tc>
                  <a:txBody>
                    <a:bodyPr/>
                    <a:lstStyle/>
                    <a:p>
                      <a:pPr marL="0" lvl="0" indent="0" algn="l" rtl="0">
                        <a:spcBef>
                          <a:spcPts val="0"/>
                        </a:spcBef>
                        <a:spcAft>
                          <a:spcPts val="0"/>
                        </a:spcAft>
                        <a:buNone/>
                      </a:pPr>
                      <a:r>
                        <a:rPr lang="en-US" sz="1900" b="1" dirty="0">
                          <a:solidFill>
                            <a:srgbClr val="434343"/>
                          </a:solidFill>
                          <a:latin typeface="Times New Roman"/>
                          <a:ea typeface="Times New Roman"/>
                          <a:cs typeface="Times New Roman"/>
                          <a:sym typeface="Times New Roman"/>
                        </a:rPr>
                        <a:t>Goals</a:t>
                      </a:r>
                      <a:endParaRPr sz="1900" b="1" dirty="0">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a:t>
                      </a:r>
                      <a:r>
                        <a:rPr lang="en-US" sz="1600" dirty="0">
                          <a:solidFill>
                            <a:srgbClr val="434343"/>
                          </a:solidFill>
                          <a:latin typeface="Times New Roman"/>
                          <a:ea typeface="Times New Roman"/>
                          <a:cs typeface="Times New Roman"/>
                          <a:sym typeface="Times New Roman"/>
                        </a:rPr>
                        <a:t> Included at least one goal stated in the patient’s words for each Problem</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8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600" b="1" dirty="0">
                          <a:solidFill>
                            <a:srgbClr val="38761D"/>
                          </a:solidFill>
                          <a:latin typeface="Times New Roman"/>
                          <a:ea typeface="Times New Roman"/>
                          <a:cs typeface="Times New Roman"/>
                          <a:sym typeface="Times New Roman"/>
                        </a:rPr>
                        <a:t>    </a:t>
                      </a:r>
                      <a:r>
                        <a:rPr lang="en-US" sz="1600" b="1" u="sng" dirty="0">
                          <a:solidFill>
                            <a:srgbClr val="38761D"/>
                          </a:solidFill>
                          <a:latin typeface="Times New Roman"/>
                          <a:ea typeface="Times New Roman"/>
                          <a:cs typeface="Times New Roman"/>
                          <a:sym typeface="Times New Roman"/>
                        </a:rPr>
                        <a:t>Highly recommended</a:t>
                      </a:r>
                      <a:r>
                        <a:rPr lang="en-US" sz="1600" b="1" dirty="0">
                          <a:solidFill>
                            <a:srgbClr val="434343"/>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include the Clinical Interpretation of the goal</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3"/>
                  </a:ext>
                </a:extLst>
              </a:tr>
              <a:tr h="1187894">
                <a:tc>
                  <a:txBody>
                    <a:bodyPr/>
                    <a:lstStyle/>
                    <a:p>
                      <a:pPr marL="0" lvl="0" indent="0" algn="l" rtl="0">
                        <a:spcBef>
                          <a:spcPts val="0"/>
                        </a:spcBef>
                        <a:spcAft>
                          <a:spcPts val="0"/>
                        </a:spcAft>
                        <a:buNone/>
                      </a:pPr>
                      <a:r>
                        <a:rPr lang="en-US" sz="1900" b="1" dirty="0">
                          <a:solidFill>
                            <a:srgbClr val="434343"/>
                          </a:solidFill>
                          <a:latin typeface="Times New Roman"/>
                          <a:ea typeface="Times New Roman"/>
                          <a:cs typeface="Times New Roman"/>
                          <a:sym typeface="Times New Roman"/>
                        </a:rPr>
                        <a:t>Statuses and Status Updates</a:t>
                      </a:r>
                      <a:endParaRPr sz="1900" b="1" dirty="0">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Initial Status added to </a:t>
                      </a:r>
                      <a:r>
                        <a:rPr lang="en-US" sz="1600" u="sng" dirty="0">
                          <a:solidFill>
                            <a:srgbClr val="434343"/>
                          </a:solidFill>
                          <a:latin typeface="Times New Roman"/>
                          <a:ea typeface="Times New Roman"/>
                          <a:cs typeface="Times New Roman"/>
                          <a:sym typeface="Times New Roman"/>
                        </a:rPr>
                        <a:t>each intervention</a:t>
                      </a:r>
                      <a:r>
                        <a:rPr lang="en-US" sz="1600" dirty="0">
                          <a:solidFill>
                            <a:srgbClr val="434343"/>
                          </a:solidFill>
                          <a:latin typeface="Times New Roman"/>
                          <a:ea typeface="Times New Roman"/>
                          <a:cs typeface="Times New Roman"/>
                          <a:sym typeface="Times New Roman"/>
                        </a:rPr>
                        <a:t> when the Treatment Plan is created (w/ target date entered)</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Status Updates made 14 days from admission date and every two weeks thereafter</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Patient signature at each Status Update </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4"/>
                  </a:ext>
                </a:extLst>
              </a:tr>
              <a:tr h="1187795">
                <a:tc>
                  <a:txBody>
                    <a:bodyPr/>
                    <a:lstStyle/>
                    <a:p>
                      <a:pPr marL="0" lvl="0" indent="0" algn="l" rtl="0">
                        <a:spcBef>
                          <a:spcPts val="0"/>
                        </a:spcBef>
                        <a:spcAft>
                          <a:spcPts val="0"/>
                        </a:spcAft>
                        <a:buNone/>
                      </a:pPr>
                      <a:r>
                        <a:rPr lang="en-US" sz="1900" b="1" dirty="0">
                          <a:solidFill>
                            <a:srgbClr val="434343"/>
                          </a:solidFill>
                          <a:latin typeface="Times New Roman"/>
                          <a:ea typeface="Times New Roman"/>
                          <a:cs typeface="Times New Roman"/>
                        </a:rPr>
                        <a:t>Clinically Relevant </a:t>
                      </a:r>
                      <a:r>
                        <a:rPr lang="en-US" sz="1900" b="1" dirty="0">
                          <a:solidFill>
                            <a:srgbClr val="434343"/>
                          </a:solidFill>
                          <a:latin typeface="Times New Roman"/>
                          <a:ea typeface="Times New Roman"/>
                          <a:cs typeface="Times New Roman"/>
                          <a:sym typeface="Times New Roman"/>
                        </a:rPr>
                        <a:t>Treatment Plans</a:t>
                      </a:r>
                      <a:r>
                        <a:rPr lang="en-US" sz="1900" b="1" dirty="0">
                          <a:solidFill>
                            <a:srgbClr val="434343"/>
                          </a:solidFill>
                          <a:latin typeface="Times New Roman"/>
                          <a:ea typeface="Times New Roman"/>
                          <a:cs typeface="Times New Roman"/>
                        </a:rPr>
                        <a:t> </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lnB w="28575" cap="flat" cmpd="sng">
                      <a:solidFill>
                        <a:srgbClr val="9E9E9E"/>
                      </a:solidFill>
                      <a:prstDash val="dot"/>
                      <a:round/>
                      <a:headEnd type="none" w="sm" len="sm"/>
                      <a:tailEnd type="none" w="sm" len="sm"/>
                    </a:lnB>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Primary Diagnosis/Presenting Problem</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Secondary and Tertiary Diagnoses</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Family Conflicts/Social Support Involvement</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Suicide Risk a/o Safety Related Treatment Plans</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lnB w="28575" cap="flat" cmpd="sng">
                      <a:solidFill>
                        <a:srgbClr val="9E9E9E"/>
                      </a:solidFill>
                      <a:prstDash val="dot"/>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B430-1B66-48B0-9730-8CAA28B14540}"/>
              </a:ext>
            </a:extLst>
          </p:cNvPr>
          <p:cNvSpPr>
            <a:spLocks noGrp="1"/>
          </p:cNvSpPr>
          <p:nvPr>
            <p:ph type="title"/>
          </p:nvPr>
        </p:nvSpPr>
        <p:spPr/>
        <p:txBody>
          <a:bodyPr/>
          <a:lstStyle/>
          <a:p>
            <a:r>
              <a:rPr lang="en-US" i="1" dirty="0">
                <a:latin typeface="Times New Roman"/>
                <a:cs typeface="Times New Roman"/>
              </a:rPr>
              <a:t>How it looks:</a:t>
            </a:r>
            <a:r>
              <a:rPr lang="en-US" dirty="0">
                <a:latin typeface="Times New Roman"/>
                <a:cs typeface="Times New Roman"/>
              </a:rPr>
              <a:t> Initial Status</a:t>
            </a:r>
          </a:p>
        </p:txBody>
      </p:sp>
      <p:sp>
        <p:nvSpPr>
          <p:cNvPr id="3" name="Content Placeholder 2">
            <a:extLst>
              <a:ext uri="{FF2B5EF4-FFF2-40B4-BE49-F238E27FC236}">
                <a16:creationId xmlns:a16="http://schemas.microsoft.com/office/drawing/2014/main" id="{F01E0CEB-98C6-43D3-B8C0-69F1D9F20C78}"/>
              </a:ext>
            </a:extLst>
          </p:cNvPr>
          <p:cNvSpPr>
            <a:spLocks noGrp="1"/>
          </p:cNvSpPr>
          <p:nvPr>
            <p:ph idx="1"/>
          </p:nvPr>
        </p:nvSpPr>
        <p:spPr>
          <a:xfrm>
            <a:off x="349143" y="1457598"/>
            <a:ext cx="5502442" cy="4643334"/>
          </a:xfrm>
        </p:spPr>
        <p:txBody>
          <a:bodyPr vert="horz" lIns="91440" tIns="45720" rIns="91440" bIns="45720" rtlCol="0" anchor="t">
            <a:noAutofit/>
          </a:bodyPr>
          <a:lstStyle/>
          <a:p>
            <a:pPr fontAlgn="base"/>
            <a:r>
              <a:rPr lang="en-US" sz="1800" b="0" i="0" dirty="0">
                <a:solidFill>
                  <a:srgbClr val="000000"/>
                </a:solidFill>
                <a:effectLst/>
                <a:latin typeface="Times New Roman"/>
                <a:cs typeface="Times New Roman"/>
              </a:rPr>
              <a:t>Create an initial status (and obtain the patient signature) for all interventions/plans with a </a:t>
            </a:r>
            <a:r>
              <a:rPr lang="en-US" sz="1800" b="1" dirty="0">
                <a:solidFill>
                  <a:srgbClr val="000000"/>
                </a:solidFill>
                <a:latin typeface="Times New Roman"/>
                <a:cs typeface="Times New Roman"/>
              </a:rPr>
              <a:t>Target</a:t>
            </a:r>
            <a:r>
              <a:rPr lang="en-US" sz="1800" b="1" i="0" dirty="0">
                <a:solidFill>
                  <a:srgbClr val="000000"/>
                </a:solidFill>
                <a:effectLst/>
                <a:latin typeface="Times New Roman"/>
                <a:cs typeface="Times New Roman"/>
              </a:rPr>
              <a:t> date</a:t>
            </a:r>
            <a:r>
              <a:rPr lang="en-US" sz="1800" b="1" dirty="0">
                <a:solidFill>
                  <a:srgbClr val="000000"/>
                </a:solidFill>
                <a:latin typeface="Times New Roman"/>
                <a:cs typeface="Times New Roman"/>
              </a:rPr>
              <a:t>) for each intervention</a:t>
            </a:r>
          </a:p>
          <a:p>
            <a:r>
              <a:rPr lang="en-US" sz="1800" dirty="0">
                <a:solidFill>
                  <a:srgbClr val="000000"/>
                </a:solidFill>
                <a:latin typeface="Times New Roman"/>
                <a:cs typeface="Times New Roman"/>
              </a:rPr>
              <a:t>Target dates can vary based on the intervention. </a:t>
            </a:r>
            <a:r>
              <a:rPr lang="en-US" sz="1800" b="1" dirty="0">
                <a:solidFill>
                  <a:srgbClr val="000000"/>
                </a:solidFill>
                <a:latin typeface="Times New Roman"/>
                <a:cs typeface="Times New Roman"/>
              </a:rPr>
              <a:t>You may have some Target Dates a week out and others 2 weeks out.</a:t>
            </a:r>
            <a:endParaRPr lang="en-US" sz="1800" b="1" i="0" dirty="0">
              <a:solidFill>
                <a:srgbClr val="000000"/>
              </a:solidFill>
              <a:effectLst/>
              <a:latin typeface="Times New Roman"/>
              <a:cs typeface="Times New Roman"/>
            </a:endParaRPr>
          </a:p>
          <a:p>
            <a:r>
              <a:rPr lang="en-US" sz="1800" b="1" dirty="0">
                <a:solidFill>
                  <a:srgbClr val="000000"/>
                </a:solidFill>
                <a:latin typeface="Times New Roman"/>
                <a:cs typeface="Calibri"/>
              </a:rPr>
              <a:t>Adding the initial status is very important upon creation of the treatment plan and patients need to sign this initial status when signing the treatment plan </a:t>
            </a:r>
            <a:r>
              <a:rPr lang="en-US" sz="1800" i="1" dirty="0">
                <a:solidFill>
                  <a:srgbClr val="000000"/>
                </a:solidFill>
                <a:latin typeface="Times New Roman"/>
                <a:cs typeface="Calibri"/>
              </a:rPr>
              <a:t>(Can sign once for TP </a:t>
            </a:r>
            <a:r>
              <a:rPr lang="en-US" sz="1800" b="1" i="1" dirty="0">
                <a:solidFill>
                  <a:srgbClr val="000000"/>
                </a:solidFill>
                <a:latin typeface="Times New Roman"/>
                <a:cs typeface="Calibri"/>
              </a:rPr>
              <a:t>and </a:t>
            </a:r>
            <a:r>
              <a:rPr lang="en-US" sz="1800" i="1" dirty="0">
                <a:solidFill>
                  <a:srgbClr val="000000"/>
                </a:solidFill>
                <a:latin typeface="Times New Roman"/>
                <a:cs typeface="Calibri"/>
              </a:rPr>
              <a:t>statuses via Golden Thread List View).</a:t>
            </a:r>
            <a:endParaRPr lang="en-US" sz="1800" i="1" dirty="0">
              <a:solidFill>
                <a:srgbClr val="000000"/>
              </a:solidFill>
              <a:latin typeface="Times New Roman"/>
              <a:cs typeface="Times New Roman"/>
            </a:endParaRPr>
          </a:p>
          <a:p>
            <a:pPr algn="l" rtl="0" fontAlgn="base">
              <a:buFont typeface="Arial" panose="020B0604020202020204" pitchFamily="34" charset="0"/>
              <a:buChar char="•"/>
            </a:pPr>
            <a:r>
              <a:rPr lang="en-US" sz="1800" b="0" i="0" dirty="0">
                <a:solidFill>
                  <a:srgbClr val="000000"/>
                </a:solidFill>
                <a:effectLst/>
                <a:latin typeface="Times New Roman"/>
                <a:cs typeface="Times New Roman"/>
              </a:rPr>
              <a:t>You do not need to add a status for the objective, as it tends to be too broad </a:t>
            </a:r>
          </a:p>
          <a:p>
            <a:pPr fontAlgn="base"/>
            <a:r>
              <a:rPr lang="en-US" sz="1800" dirty="0">
                <a:solidFill>
                  <a:srgbClr val="000000"/>
                </a:solidFill>
                <a:latin typeface="Times New Roman"/>
                <a:cs typeface="Times New Roman"/>
              </a:rPr>
              <a:t>Comments can be left blank at the initial status because there hasn’t been any progress</a:t>
            </a:r>
            <a:endParaRPr lang="en-US" sz="1800" b="0" i="0" dirty="0">
              <a:solidFill>
                <a:srgbClr val="000000"/>
              </a:solidFill>
              <a:effectLst/>
              <a:latin typeface="Times New Roman"/>
              <a:cs typeface="Times New Roman"/>
            </a:endParaRPr>
          </a:p>
        </p:txBody>
      </p:sp>
      <p:grpSp>
        <p:nvGrpSpPr>
          <p:cNvPr id="7" name="Group 6">
            <a:extLst>
              <a:ext uri="{FF2B5EF4-FFF2-40B4-BE49-F238E27FC236}">
                <a16:creationId xmlns:a16="http://schemas.microsoft.com/office/drawing/2014/main" id="{FFAE5D98-1678-47B8-8BE9-30A68B129203}"/>
              </a:ext>
            </a:extLst>
          </p:cNvPr>
          <p:cNvGrpSpPr/>
          <p:nvPr/>
        </p:nvGrpSpPr>
        <p:grpSpPr>
          <a:xfrm>
            <a:off x="6516121" y="1457599"/>
            <a:ext cx="5500702" cy="4398919"/>
            <a:chOff x="6472989" y="1632106"/>
            <a:chExt cx="4896853" cy="3593787"/>
          </a:xfrm>
        </p:grpSpPr>
        <p:pic>
          <p:nvPicPr>
            <p:cNvPr id="4" name="Picture 3">
              <a:extLst>
                <a:ext uri="{FF2B5EF4-FFF2-40B4-BE49-F238E27FC236}">
                  <a16:creationId xmlns:a16="http://schemas.microsoft.com/office/drawing/2014/main" id="{8138A791-0895-4C8D-A97D-7A28E671279D}"/>
                </a:ext>
              </a:extLst>
            </p:cNvPr>
            <p:cNvPicPr/>
            <p:nvPr/>
          </p:nvPicPr>
          <p:blipFill rotWithShape="1">
            <a:blip r:embed="rId2"/>
            <a:srcRect l="3134" t="11389" r="68775" b="8095"/>
            <a:stretch/>
          </p:blipFill>
          <p:spPr bwMode="auto">
            <a:xfrm>
              <a:off x="6472989" y="1632106"/>
              <a:ext cx="4896853" cy="3593787"/>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5498FE7F-6802-4D61-9792-F87CE40D5A02}"/>
                </a:ext>
              </a:extLst>
            </p:cNvPr>
            <p:cNvSpPr/>
            <p:nvPr/>
          </p:nvSpPr>
          <p:spPr>
            <a:xfrm>
              <a:off x="8736931" y="2876787"/>
              <a:ext cx="2033338" cy="371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F47262C-C496-42AC-8254-00A06B03D893}"/>
                </a:ext>
              </a:extLst>
            </p:cNvPr>
            <p:cNvSpPr/>
            <p:nvPr/>
          </p:nvSpPr>
          <p:spPr>
            <a:xfrm>
              <a:off x="8736931" y="4493207"/>
              <a:ext cx="2033338" cy="371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6172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B430-1B66-48B0-9730-8CAA28B14540}"/>
              </a:ext>
            </a:extLst>
          </p:cNvPr>
          <p:cNvSpPr>
            <a:spLocks noGrp="1"/>
          </p:cNvSpPr>
          <p:nvPr>
            <p:ph type="title"/>
          </p:nvPr>
        </p:nvSpPr>
        <p:spPr/>
        <p:txBody>
          <a:bodyPr/>
          <a:lstStyle/>
          <a:p>
            <a:r>
              <a:rPr lang="en-US" dirty="0">
                <a:latin typeface="Times New Roman"/>
                <a:cs typeface="Times New Roman"/>
              </a:rPr>
              <a:t>Treatment Plan Updates</a:t>
            </a:r>
          </a:p>
        </p:txBody>
      </p:sp>
      <p:sp>
        <p:nvSpPr>
          <p:cNvPr id="3" name="Content Placeholder 2">
            <a:extLst>
              <a:ext uri="{FF2B5EF4-FFF2-40B4-BE49-F238E27FC236}">
                <a16:creationId xmlns:a16="http://schemas.microsoft.com/office/drawing/2014/main" id="{F01E0CEB-98C6-43D3-B8C0-69F1D9F20C78}"/>
              </a:ext>
            </a:extLst>
          </p:cNvPr>
          <p:cNvSpPr>
            <a:spLocks noGrp="1"/>
          </p:cNvSpPr>
          <p:nvPr>
            <p:ph idx="1"/>
          </p:nvPr>
        </p:nvSpPr>
        <p:spPr>
          <a:xfrm>
            <a:off x="589279" y="1433219"/>
            <a:ext cx="4487687" cy="5835089"/>
          </a:xfrm>
        </p:spPr>
        <p:txBody>
          <a:bodyPr vert="horz" lIns="91440" tIns="45720" rIns="91440" bIns="45720" rtlCol="0" anchor="t">
            <a:noAutofit/>
          </a:bodyPr>
          <a:lstStyle/>
          <a:p>
            <a:pPr fontAlgn="base"/>
            <a:r>
              <a:rPr lang="en-US" sz="1600" b="0" i="0" dirty="0">
                <a:solidFill>
                  <a:srgbClr val="000000"/>
                </a:solidFill>
                <a:effectLst/>
                <a:latin typeface="Times New Roman"/>
                <a:cs typeface="Times New Roman"/>
              </a:rPr>
              <a:t>The Treatment Plan must be updated</a:t>
            </a:r>
            <a:r>
              <a:rPr lang="en-US" sz="1600" dirty="0">
                <a:solidFill>
                  <a:srgbClr val="000000"/>
                </a:solidFill>
                <a:latin typeface="Times New Roman"/>
                <a:cs typeface="Times New Roman"/>
              </a:rPr>
              <a:t>!</a:t>
            </a:r>
            <a:endParaRPr lang="en-US" dirty="0"/>
          </a:p>
          <a:p>
            <a:r>
              <a:rPr lang="en-US" sz="1600" b="0" i="0" dirty="0">
                <a:solidFill>
                  <a:srgbClr val="000000"/>
                </a:solidFill>
                <a:effectLst/>
                <a:latin typeface="Times New Roman"/>
                <a:cs typeface="Times New Roman"/>
              </a:rPr>
              <a:t>Statuses must be updated to reflect new target date and include comments on patient’s progress.</a:t>
            </a:r>
            <a:endParaRPr lang="en-US"/>
          </a:p>
          <a:p>
            <a:pPr lvl="1" fontAlgn="base"/>
            <a:r>
              <a:rPr lang="en-US" sz="1600" dirty="0">
                <a:solidFill>
                  <a:srgbClr val="000000"/>
                </a:solidFill>
                <a:latin typeface="Times New Roman"/>
                <a:cs typeface="Times New Roman"/>
              </a:rPr>
              <a:t>It is imperative to have the patient sign the statuses every time so that no changes can be made, and progress can be tracked. When a patient signs the statuses, the box turns gray, and no edits can be made. </a:t>
            </a:r>
          </a:p>
          <a:p>
            <a:pPr fontAlgn="base"/>
            <a:r>
              <a:rPr lang="en-US" sz="1600" b="0" i="0" dirty="0">
                <a:solidFill>
                  <a:srgbClr val="000000"/>
                </a:solidFill>
                <a:effectLst/>
                <a:latin typeface="Times New Roman"/>
                <a:cs typeface="Times New Roman"/>
              </a:rPr>
              <a:t>Once you add the new status, you want to include a comment about patient’s progress, such as how the patient has/has not made progress on that intervention and what the therapist plans to do in order to meet the goal.</a:t>
            </a:r>
            <a:r>
              <a:rPr lang="en-US" sz="1600" dirty="0">
                <a:solidFill>
                  <a:srgbClr val="000000"/>
                </a:solidFill>
                <a:latin typeface="Times New Roman"/>
                <a:cs typeface="Times New Roman"/>
              </a:rPr>
              <a:t> </a:t>
            </a:r>
            <a:endParaRPr lang="en-US" sz="1600" b="0" i="0" dirty="0">
              <a:solidFill>
                <a:srgbClr val="000000"/>
              </a:solidFill>
              <a:effectLst/>
              <a:latin typeface="Times New Roman"/>
              <a:cs typeface="Times New Roman"/>
            </a:endParaRPr>
          </a:p>
          <a:p>
            <a:pPr algn="l" rtl="0" fontAlgn="base">
              <a:buFont typeface="Arial" panose="020B0604020202020204" pitchFamily="34" charset="0"/>
              <a:buChar char="•"/>
            </a:pPr>
            <a:r>
              <a:rPr lang="en-US" sz="1600" b="0" i="0" dirty="0">
                <a:solidFill>
                  <a:srgbClr val="000000"/>
                </a:solidFill>
                <a:effectLst/>
                <a:latin typeface="Times New Roman"/>
                <a:cs typeface="Times New Roman"/>
              </a:rPr>
              <a:t>As you complete interventions and/or as new problems come up, you will want to add a new goal, objective and/or plan with something to be worked on over the subsequent weeks.</a:t>
            </a:r>
          </a:p>
          <a:p>
            <a:pPr fontAlgn="base"/>
            <a:r>
              <a:rPr lang="en-US" sz="1600" b="0" i="0" dirty="0">
                <a:solidFill>
                  <a:srgbClr val="000000"/>
                </a:solidFill>
                <a:effectLst/>
                <a:latin typeface="Times New Roman"/>
                <a:cs typeface="Times New Roman"/>
              </a:rPr>
              <a:t>Each update must be re-signed by patient and guarantor </a:t>
            </a:r>
            <a:r>
              <a:rPr lang="en-US" sz="1600" dirty="0">
                <a:solidFill>
                  <a:srgbClr val="000000"/>
                </a:solidFill>
                <a:latin typeface="Times New Roman"/>
                <a:cs typeface="Times New Roman"/>
              </a:rPr>
              <a:t>(when applicable) </a:t>
            </a:r>
            <a:endParaRPr lang="en-US" sz="1600" b="0" i="0" dirty="0">
              <a:solidFill>
                <a:srgbClr val="000000"/>
              </a:solidFill>
              <a:effectLst/>
              <a:latin typeface="Times New Roman"/>
              <a:cs typeface="Times New Roman"/>
            </a:endParaRPr>
          </a:p>
        </p:txBody>
      </p:sp>
      <p:pic>
        <p:nvPicPr>
          <p:cNvPr id="5" name="Picture 4">
            <a:extLst>
              <a:ext uri="{FF2B5EF4-FFF2-40B4-BE49-F238E27FC236}">
                <a16:creationId xmlns:a16="http://schemas.microsoft.com/office/drawing/2014/main" id="{AF6972BE-B595-4F0A-875B-4287ADF2D1D3}"/>
              </a:ext>
            </a:extLst>
          </p:cNvPr>
          <p:cNvPicPr/>
          <p:nvPr/>
        </p:nvPicPr>
        <p:blipFill rotWithShape="1">
          <a:blip r:embed="rId2"/>
          <a:srcRect l="5760" t="9796" r="43724" b="6064"/>
          <a:stretch/>
        </p:blipFill>
        <p:spPr>
          <a:xfrm>
            <a:off x="8802805" y="3738815"/>
            <a:ext cx="3002508" cy="2811440"/>
          </a:xfrm>
          <a:prstGeom prst="rect">
            <a:avLst/>
          </a:prstGeom>
        </p:spPr>
      </p:pic>
      <p:sp>
        <p:nvSpPr>
          <p:cNvPr id="6" name="Rectangle 5">
            <a:extLst>
              <a:ext uri="{FF2B5EF4-FFF2-40B4-BE49-F238E27FC236}">
                <a16:creationId xmlns:a16="http://schemas.microsoft.com/office/drawing/2014/main" id="{2DCF900D-74DB-452F-A59C-395A832C7127}"/>
              </a:ext>
            </a:extLst>
          </p:cNvPr>
          <p:cNvSpPr/>
          <p:nvPr/>
        </p:nvSpPr>
        <p:spPr>
          <a:xfrm>
            <a:off x="10145396" y="5128625"/>
            <a:ext cx="1551304" cy="14216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F801682-317B-4838-B691-F4FB0C07B791}"/>
              </a:ext>
            </a:extLst>
          </p:cNvPr>
          <p:cNvSpPr txBox="1"/>
          <p:nvPr/>
        </p:nvSpPr>
        <p:spPr>
          <a:xfrm>
            <a:off x="9471034" y="1244719"/>
            <a:ext cx="1682415" cy="369332"/>
          </a:xfrm>
          <a:prstGeom prst="rect">
            <a:avLst/>
          </a:prstGeom>
          <a:noFill/>
          <a:ln w="19050">
            <a:solidFill>
              <a:schemeClr val="accent2"/>
            </a:solidFill>
          </a:ln>
        </p:spPr>
        <p:txBody>
          <a:bodyPr wrap="square" rtlCol="0">
            <a:spAutoFit/>
          </a:bodyPr>
          <a:lstStyle/>
          <a:p>
            <a:r>
              <a:rPr lang="en-US"/>
              <a:t>Sample updates</a:t>
            </a:r>
          </a:p>
        </p:txBody>
      </p:sp>
      <p:sp>
        <p:nvSpPr>
          <p:cNvPr id="8" name="TextBox 7">
            <a:extLst>
              <a:ext uri="{FF2B5EF4-FFF2-40B4-BE49-F238E27FC236}">
                <a16:creationId xmlns:a16="http://schemas.microsoft.com/office/drawing/2014/main" id="{C4904B6C-1CE7-4586-8F4D-321DD0976025}"/>
              </a:ext>
            </a:extLst>
          </p:cNvPr>
          <p:cNvSpPr txBox="1"/>
          <p:nvPr/>
        </p:nvSpPr>
        <p:spPr>
          <a:xfrm>
            <a:off x="5898392" y="4666960"/>
            <a:ext cx="2686050" cy="923330"/>
          </a:xfrm>
          <a:prstGeom prst="rect">
            <a:avLst/>
          </a:prstGeom>
          <a:noFill/>
          <a:ln w="19050">
            <a:solidFill>
              <a:schemeClr val="accent2"/>
            </a:solidFill>
          </a:ln>
        </p:spPr>
        <p:txBody>
          <a:bodyPr wrap="square" rtlCol="0">
            <a:spAutoFit/>
          </a:bodyPr>
          <a:lstStyle/>
          <a:p>
            <a:r>
              <a:rPr lang="en-US"/>
              <a:t>Example of how to update Outcome Measures intervention</a:t>
            </a:r>
          </a:p>
        </p:txBody>
      </p:sp>
      <p:pic>
        <p:nvPicPr>
          <p:cNvPr id="9" name="Picture 8">
            <a:extLst>
              <a:ext uri="{FF2B5EF4-FFF2-40B4-BE49-F238E27FC236}">
                <a16:creationId xmlns:a16="http://schemas.microsoft.com/office/drawing/2014/main" id="{F3351AC3-9969-4E37-ACB3-4BEB65E054D6}"/>
              </a:ext>
            </a:extLst>
          </p:cNvPr>
          <p:cNvPicPr/>
          <p:nvPr/>
        </p:nvPicPr>
        <p:blipFill rotWithShape="1">
          <a:blip r:embed="rId3"/>
          <a:srcRect l="38528" t="21663" r="27070" b="34068"/>
          <a:stretch/>
        </p:blipFill>
        <p:spPr bwMode="auto">
          <a:xfrm>
            <a:off x="5879217" y="1199547"/>
            <a:ext cx="2580957" cy="1706879"/>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0D26E9CB-31AA-44DB-B0FA-3DB29C06E737}"/>
              </a:ext>
            </a:extLst>
          </p:cNvPr>
          <p:cNvPicPr/>
          <p:nvPr/>
        </p:nvPicPr>
        <p:blipFill rotWithShape="1">
          <a:blip r:embed="rId4"/>
          <a:srcRect l="38528" t="30702" r="26813" b="29077"/>
          <a:stretch/>
        </p:blipFill>
        <p:spPr bwMode="auto">
          <a:xfrm>
            <a:off x="9021764" y="1740967"/>
            <a:ext cx="2580957" cy="1706880"/>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4111D1A8-42F2-4CE0-988B-626DB39017C2}"/>
              </a:ext>
            </a:extLst>
          </p:cNvPr>
          <p:cNvSpPr/>
          <p:nvPr/>
        </p:nvSpPr>
        <p:spPr>
          <a:xfrm>
            <a:off x="7333389" y="1199546"/>
            <a:ext cx="1126785" cy="17068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842F03E-D065-44D8-A3FA-B90CFE49CA28}"/>
              </a:ext>
            </a:extLst>
          </p:cNvPr>
          <p:cNvSpPr/>
          <p:nvPr/>
        </p:nvSpPr>
        <p:spPr>
          <a:xfrm>
            <a:off x="10475936" y="1905019"/>
            <a:ext cx="1126785" cy="15239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421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p:nvPr/>
        </p:nvSpPr>
        <p:spPr>
          <a:xfrm>
            <a:off x="329700" y="4512025"/>
            <a:ext cx="11532600" cy="973057"/>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a:lnSpc>
                <a:spcPct val="90000"/>
              </a:lnSpc>
            </a:pPr>
            <a:r>
              <a:rPr lang="en-US" sz="2000">
                <a:solidFill>
                  <a:schemeClr val="dk1"/>
                </a:solidFill>
                <a:latin typeface="Times New Roman"/>
                <a:ea typeface="Times New Roman"/>
                <a:cs typeface="Times New Roman"/>
                <a:sym typeface="Times New Roman"/>
              </a:rPr>
              <a:t>When performing an initial Treatment Plan Update, clinician is to “ADD A STATUS” to each intervention indicating current status (e.g., extended, completed, etc.). Next, clinician will update target date. </a:t>
            </a:r>
            <a:endParaRPr sz="2000">
              <a:solidFill>
                <a:schemeClr val="dk1"/>
              </a:solidFill>
              <a:latin typeface="Times New Roman"/>
              <a:ea typeface="Times New Roman"/>
              <a:cs typeface="Times New Roman"/>
              <a:sym typeface="Times New Roman"/>
            </a:endParaRPr>
          </a:p>
        </p:txBody>
      </p:sp>
      <p:sp>
        <p:nvSpPr>
          <p:cNvPr id="166" name="Google Shape;166;p17"/>
          <p:cNvSpPr txBox="1"/>
          <p:nvPr/>
        </p:nvSpPr>
        <p:spPr>
          <a:xfrm>
            <a:off x="408125" y="364475"/>
            <a:ext cx="72390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latin typeface="Times New Roman"/>
                <a:ea typeface="Times New Roman"/>
                <a:cs typeface="Times New Roman"/>
                <a:sym typeface="Times New Roman"/>
              </a:rPr>
              <a:t>Treatment Planning: Treatment Plan Statuses and Updates </a:t>
            </a:r>
            <a:endParaRPr sz="2000" b="1">
              <a:latin typeface="Times New Roman"/>
              <a:ea typeface="Times New Roman"/>
              <a:cs typeface="Times New Roman"/>
              <a:sym typeface="Times New Roman"/>
            </a:endParaRPr>
          </a:p>
        </p:txBody>
      </p:sp>
      <p:sp>
        <p:nvSpPr>
          <p:cNvPr id="167" name="Google Shape;167;p17"/>
          <p:cNvSpPr txBox="1"/>
          <p:nvPr/>
        </p:nvSpPr>
        <p:spPr>
          <a:xfrm>
            <a:off x="331925" y="2005675"/>
            <a:ext cx="4883100" cy="105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a:lnSpc>
                <a:spcPct val="90000"/>
              </a:lnSpc>
            </a:pPr>
            <a:r>
              <a:rPr lang="en-US" sz="1900">
                <a:solidFill>
                  <a:schemeClr val="dk1"/>
                </a:solidFill>
                <a:latin typeface="Times New Roman"/>
                <a:ea typeface="Times New Roman"/>
                <a:cs typeface="Times New Roman"/>
                <a:sym typeface="Times New Roman"/>
              </a:rPr>
              <a:t>Upon initiating a treatment plan and adding individualized Objectives and Interventions, you will ADD a STATUS to each intervention </a:t>
            </a:r>
            <a:endParaRPr sz="2000">
              <a:solidFill>
                <a:schemeClr val="dk1"/>
              </a:solidFill>
              <a:latin typeface="Times New Roman"/>
              <a:ea typeface="Times New Roman"/>
              <a:cs typeface="Times New Roman"/>
              <a:sym typeface="Times New Roman"/>
            </a:endParaRPr>
          </a:p>
        </p:txBody>
      </p:sp>
      <p:cxnSp>
        <p:nvCxnSpPr>
          <p:cNvPr id="168" name="Google Shape;168;p17"/>
          <p:cNvCxnSpPr/>
          <p:nvPr/>
        </p:nvCxnSpPr>
        <p:spPr>
          <a:xfrm>
            <a:off x="5510700" y="2625575"/>
            <a:ext cx="1170600" cy="0"/>
          </a:xfrm>
          <a:prstGeom prst="straightConnector1">
            <a:avLst/>
          </a:prstGeom>
          <a:noFill/>
          <a:ln w="9525" cap="flat" cmpd="sng">
            <a:solidFill>
              <a:srgbClr val="1C6294"/>
            </a:solidFill>
            <a:prstDash val="solid"/>
            <a:round/>
            <a:headEnd type="none" w="med" len="med"/>
            <a:tailEnd type="triangle" w="med" len="med"/>
          </a:ln>
        </p:spPr>
      </p:cxnSp>
      <p:sp>
        <p:nvSpPr>
          <p:cNvPr id="169" name="Google Shape;169;p17"/>
          <p:cNvSpPr txBox="1"/>
          <p:nvPr/>
        </p:nvSpPr>
        <p:spPr>
          <a:xfrm>
            <a:off x="7105702" y="2005990"/>
            <a:ext cx="4823700" cy="105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Times New Roman"/>
                <a:ea typeface="Times New Roman"/>
                <a:cs typeface="Times New Roman"/>
                <a:sym typeface="Times New Roman"/>
              </a:rPr>
              <a:t>Initial Status will typically be</a:t>
            </a:r>
            <a:r>
              <a:rPr lang="en-US" sz="1800" i="1">
                <a:latin typeface="Times New Roman"/>
                <a:ea typeface="Times New Roman"/>
                <a:cs typeface="Times New Roman"/>
                <a:sym typeface="Times New Roman"/>
              </a:rPr>
              <a:t> Open</a:t>
            </a:r>
            <a:r>
              <a:rPr lang="en-US" sz="1800">
                <a:latin typeface="Times New Roman"/>
                <a:ea typeface="Times New Roman"/>
                <a:cs typeface="Times New Roman"/>
                <a:sym typeface="Times New Roman"/>
              </a:rPr>
              <a:t>. This will also open a field for you to enter the Target Date (varies based on intervention)</a:t>
            </a:r>
            <a:endParaRPr sz="1800">
              <a:latin typeface="Times New Roman"/>
              <a:ea typeface="Times New Roman"/>
              <a:cs typeface="Times New Roman"/>
              <a:sym typeface="Times New Roman"/>
            </a:endParaRPr>
          </a:p>
        </p:txBody>
      </p:sp>
      <p:sp>
        <p:nvSpPr>
          <p:cNvPr id="170" name="Google Shape;170;p17"/>
          <p:cNvSpPr txBox="1"/>
          <p:nvPr/>
        </p:nvSpPr>
        <p:spPr>
          <a:xfrm>
            <a:off x="2742450" y="3324688"/>
            <a:ext cx="6707100" cy="918900"/>
          </a:xfrm>
          <a:prstGeom prst="rect">
            <a:avLst/>
          </a:prstGeom>
          <a:solidFill>
            <a:srgbClr val="C2E0F6"/>
          </a:solidFill>
          <a:ln w="9525" cap="flat" cmpd="sng">
            <a:solidFill>
              <a:srgbClr val="888888"/>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000">
                <a:solidFill>
                  <a:schemeClr val="dk1"/>
                </a:solidFill>
                <a:latin typeface="Times New Roman"/>
                <a:ea typeface="Times New Roman"/>
                <a:cs typeface="Times New Roman"/>
                <a:sym typeface="Times New Roman"/>
              </a:rPr>
              <a:t>Upon completion of the treatment plans, patient will sign for:</a:t>
            </a:r>
            <a:endParaRPr sz="200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000">
                <a:solidFill>
                  <a:schemeClr val="dk1"/>
                </a:solidFill>
                <a:latin typeface="Times New Roman"/>
                <a:ea typeface="Times New Roman"/>
                <a:cs typeface="Times New Roman"/>
                <a:sym typeface="Times New Roman"/>
              </a:rPr>
              <a:t>1) the overall treatment plans </a:t>
            </a:r>
            <a:endParaRPr sz="200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000">
                <a:solidFill>
                  <a:schemeClr val="dk1"/>
                </a:solidFill>
                <a:latin typeface="Times New Roman"/>
                <a:ea typeface="Times New Roman"/>
                <a:cs typeface="Times New Roman"/>
                <a:sym typeface="Times New Roman"/>
              </a:rPr>
              <a:t>2) the treatment plan statuses</a:t>
            </a:r>
            <a:endParaRPr sz="2000">
              <a:solidFill>
                <a:schemeClr val="dk1"/>
              </a:solidFill>
              <a:latin typeface="Times New Roman"/>
              <a:ea typeface="Times New Roman"/>
              <a:cs typeface="Times New Roman"/>
              <a:sym typeface="Times New Roman"/>
            </a:endParaRPr>
          </a:p>
        </p:txBody>
      </p:sp>
      <p:sp>
        <p:nvSpPr>
          <p:cNvPr id="171" name="Google Shape;171;p17"/>
          <p:cNvSpPr txBox="1"/>
          <p:nvPr/>
        </p:nvSpPr>
        <p:spPr>
          <a:xfrm>
            <a:off x="419850" y="947125"/>
            <a:ext cx="11352300" cy="671100"/>
          </a:xfrm>
          <a:prstGeom prst="rect">
            <a:avLst/>
          </a:prstGeom>
          <a:noFill/>
          <a:ln>
            <a:noFill/>
          </a:ln>
        </p:spPr>
        <p:txBody>
          <a:bodyPr spcFirstLastPara="1" wrap="square" lIns="91425" tIns="91425" rIns="91425" bIns="91425" anchor="t" anchorCtr="0">
            <a:noAutofit/>
          </a:bodyPr>
          <a:lstStyle/>
          <a:p>
            <a:r>
              <a:rPr lang="en-US" i="1">
                <a:solidFill>
                  <a:srgbClr val="323232"/>
                </a:solidFill>
                <a:highlight>
                  <a:srgbClr val="FFFFFF"/>
                </a:highlight>
                <a:latin typeface="Times New Roman"/>
                <a:ea typeface="Times New Roman"/>
                <a:cs typeface="Times New Roman"/>
                <a:sym typeface="Times New Roman"/>
              </a:rPr>
              <a:t>TJC Finding: I</a:t>
            </a:r>
            <a:r>
              <a:rPr lang="en-US" sz="1300" i="1">
                <a:solidFill>
                  <a:srgbClr val="323232"/>
                </a:solidFill>
                <a:highlight>
                  <a:srgbClr val="FFFFFF"/>
                </a:highlight>
                <a:latin typeface="Times New Roman"/>
                <a:ea typeface="Times New Roman"/>
                <a:cs typeface="Times New Roman"/>
                <a:sym typeface="Times New Roman"/>
              </a:rPr>
              <a:t>t was observed that the treatment plan of a 17-year-old female, admitted to the residential facility on 02/02/20, had not been reviewed/revised since her initial treatment plan was developed.  The organization's policy required the treatment plan to have been reviewed/revised at 30 days.</a:t>
            </a:r>
            <a:endParaRPr i="1">
              <a:latin typeface="Times New Roman"/>
              <a:ea typeface="Times New Roman"/>
              <a:cs typeface="Times New Roman"/>
              <a:sym typeface="Times New Roman"/>
            </a:endParaRPr>
          </a:p>
        </p:txBody>
      </p:sp>
      <p:sp>
        <p:nvSpPr>
          <p:cNvPr id="172" name="Google Shape;172;p17"/>
          <p:cNvSpPr txBox="1"/>
          <p:nvPr/>
        </p:nvSpPr>
        <p:spPr>
          <a:xfrm>
            <a:off x="329700" y="5730760"/>
            <a:ext cx="11532600" cy="962543"/>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584200" lvl="1"/>
            <a:r>
              <a:rPr lang="en-US" sz="2000">
                <a:latin typeface="Times New Roman"/>
                <a:ea typeface="Times New Roman"/>
                <a:cs typeface="Times New Roman"/>
                <a:sym typeface="Times New Roman"/>
              </a:rPr>
              <a:t>Patient will sign evidencing they reviewed updated statuses. </a:t>
            </a:r>
            <a:r>
              <a:rPr lang="en-US" sz="2000" i="1">
                <a:solidFill>
                  <a:schemeClr val="tx1"/>
                </a:solidFill>
                <a:latin typeface="Times New Roman"/>
                <a:ea typeface="Times New Roman"/>
                <a:cs typeface="Times New Roman"/>
                <a:sym typeface="Times New Roman"/>
              </a:rPr>
              <a:t>When applicable, Guarantors must show evidence of status review by signing either the treatment plan (again), or signing a Family Attestation Form</a:t>
            </a:r>
            <a:endParaRPr lang="en-US" sz="2000">
              <a:solidFill>
                <a:schemeClr val="tx1"/>
              </a:solidFill>
              <a:latin typeface="Times New Roman"/>
              <a:ea typeface="Times New Roman"/>
            </a:endParaRPr>
          </a:p>
          <a:p>
            <a:pPr marL="914400" lvl="1" indent="-330200">
              <a:buFont typeface="Times New Roman,Serif"/>
              <a:buChar char="⋆"/>
            </a:pPr>
            <a:endParaRPr lang="en-US" sz="2000">
              <a:ea typeface="Times New Roman"/>
              <a:sym typeface="Times New Roman"/>
            </a:endParaRPr>
          </a:p>
          <a:p>
            <a:endParaRPr lang="en-US" sz="2000">
              <a:latin typeface="Times New Roman"/>
              <a:ea typeface="Times New Roman"/>
              <a:cs typeface="Times New Roman"/>
            </a:endParaRPr>
          </a:p>
        </p:txBody>
      </p:sp>
    </p:spTree>
    <p:extLst>
      <p:ext uri="{BB962C8B-B14F-4D97-AF65-F5344CB8AC3E}">
        <p14:creationId xmlns:p14="http://schemas.microsoft.com/office/powerpoint/2010/main" val="3861206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dirty="0">
                <a:solidFill>
                  <a:srgbClr val="0066A6"/>
                </a:solidFill>
                <a:latin typeface="Times New Roman"/>
                <a:ea typeface="Times New Roman"/>
                <a:cs typeface="Times New Roman"/>
                <a:sym typeface="Times New Roman"/>
              </a:rPr>
              <a:t>Progress Notes:</a:t>
            </a:r>
            <a:r>
              <a:rPr lang="en-US" sz="2500" b="1" dirty="0">
                <a:solidFill>
                  <a:srgbClr val="0066A6"/>
                </a:solidFill>
                <a:latin typeface="Times New Roman"/>
                <a:ea typeface="Times New Roman"/>
                <a:cs typeface="Times New Roman"/>
                <a:sym typeface="Times New Roman"/>
              </a:rPr>
              <a:t> </a:t>
            </a:r>
            <a:r>
              <a:rPr lang="en-US" sz="2200" dirty="0">
                <a:solidFill>
                  <a:srgbClr val="0066A6"/>
                </a:solidFill>
                <a:latin typeface="Times New Roman"/>
                <a:ea typeface="Times New Roman"/>
                <a:cs typeface="Times New Roman"/>
                <a:sym typeface="Times New Roman"/>
              </a:rPr>
              <a:t>(1 of 2)</a:t>
            </a:r>
            <a:endParaRPr sz="2200" dirty="0">
              <a:solidFill>
                <a:srgbClr val="0066A6"/>
              </a:solidFill>
              <a:latin typeface="Times New Roman"/>
              <a:ea typeface="Times New Roman"/>
              <a:cs typeface="Times New Roman"/>
              <a:sym typeface="Times New Roman"/>
            </a:endParaRPr>
          </a:p>
        </p:txBody>
      </p:sp>
      <p:sp>
        <p:nvSpPr>
          <p:cNvPr id="297" name="Google Shape;297;p31"/>
          <p:cNvSpPr txBox="1">
            <a:spLocks noGrp="1"/>
          </p:cNvSpPr>
          <p:nvPr>
            <p:ph type="body" idx="1"/>
          </p:nvPr>
        </p:nvSpPr>
        <p:spPr>
          <a:xfrm>
            <a:off x="4629150" y="852273"/>
            <a:ext cx="7090825" cy="613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endParaRPr sz="1800" b="1" dirty="0">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b="1" dirty="0">
                <a:solidFill>
                  <a:srgbClr val="434343"/>
                </a:solidFill>
                <a:latin typeface="Times New Roman"/>
                <a:ea typeface="Times New Roman"/>
                <a:cs typeface="Times New Roman"/>
                <a:sym typeface="Times New Roman"/>
              </a:rPr>
              <a:t>Reminders!</a:t>
            </a:r>
            <a:endParaRPr b="1" dirty="0">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lang="en-US" sz="1700" b="1" dirty="0">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700" b="1" dirty="0">
              <a:solidFill>
                <a:srgbClr val="434343"/>
              </a:solidFill>
              <a:latin typeface="Times New Roman"/>
              <a:ea typeface="Times New Roman"/>
              <a:cs typeface="Times New Roman"/>
              <a:sym typeface="Times New Roman"/>
            </a:endParaRPr>
          </a:p>
          <a:p>
            <a:pPr marL="457200" lvl="0" indent="-336550" algn="l" rtl="0">
              <a:lnSpc>
                <a:spcPct val="90000"/>
              </a:lnSpc>
              <a:spcBef>
                <a:spcPts val="0"/>
              </a:spcBef>
              <a:spcAft>
                <a:spcPts val="0"/>
              </a:spcAft>
              <a:buClr>
                <a:srgbClr val="434343"/>
              </a:buClr>
              <a:buSzPts val="1700"/>
              <a:buFont typeface="Times New Roman"/>
              <a:buChar char="➟"/>
            </a:pPr>
            <a:r>
              <a:rPr lang="en-US" sz="1800" dirty="0">
                <a:solidFill>
                  <a:srgbClr val="434343"/>
                </a:solidFill>
                <a:latin typeface="Times New Roman"/>
                <a:ea typeface="Times New Roman"/>
                <a:cs typeface="Times New Roman"/>
                <a:sym typeface="Times New Roman"/>
              </a:rPr>
              <a:t>Use the</a:t>
            </a:r>
            <a:r>
              <a:rPr lang="en-US" sz="1800" b="1" dirty="0">
                <a:solidFill>
                  <a:srgbClr val="434343"/>
                </a:solidFill>
                <a:latin typeface="Times New Roman"/>
                <a:ea typeface="Times New Roman"/>
                <a:cs typeface="Times New Roman"/>
                <a:sym typeface="Times New Roman"/>
              </a:rPr>
              <a:t> Golden Thread </a:t>
            </a:r>
            <a:r>
              <a:rPr lang="en-US" sz="1800" dirty="0">
                <a:solidFill>
                  <a:srgbClr val="434343"/>
                </a:solidFill>
                <a:latin typeface="Times New Roman"/>
                <a:ea typeface="Times New Roman"/>
                <a:cs typeface="Times New Roman"/>
                <a:sym typeface="Times New Roman"/>
              </a:rPr>
              <a:t>to identify which Problems, Objectives, and Interventions were addressed in a specific session (Remember, you only want to check off the ones that were addressed in the session!)</a:t>
            </a:r>
            <a:endParaRPr sz="1800" dirty="0">
              <a:solidFill>
                <a:srgbClr val="434343"/>
              </a:solidFill>
              <a:latin typeface="Times New Roman"/>
              <a:ea typeface="Times New Roman"/>
              <a:cs typeface="Times New Roman"/>
              <a:sym typeface="Times New Roman"/>
            </a:endParaRPr>
          </a:p>
          <a:p>
            <a:pPr marL="45720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latin typeface="Times New Roman"/>
                <a:ea typeface="Times New Roman"/>
                <a:cs typeface="Times New Roman"/>
                <a:sym typeface="Times New Roman"/>
              </a:rPr>
              <a:t>Make sure the times do not overlap with other sessions (patients can’t be two places at once)</a:t>
            </a:r>
            <a:endParaRPr sz="1800" dirty="0">
              <a:solidFill>
                <a:srgbClr val="434343"/>
              </a:solidFill>
              <a:latin typeface="Times New Roman"/>
              <a:ea typeface="Times New Roman"/>
              <a:cs typeface="Times New Roman"/>
              <a:sym typeface="Times New Roman"/>
            </a:endParaRPr>
          </a:p>
          <a:p>
            <a:pPr marL="45720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latin typeface="Times New Roman"/>
                <a:ea typeface="Times New Roman"/>
                <a:cs typeface="Times New Roman"/>
                <a:sym typeface="Times New Roman"/>
              </a:rPr>
              <a:t>For conjoint sessions, </a:t>
            </a:r>
            <a:r>
              <a:rPr lang="en-US" sz="1800" u="sng" dirty="0">
                <a:solidFill>
                  <a:srgbClr val="434343"/>
                </a:solidFill>
                <a:latin typeface="Times New Roman"/>
                <a:ea typeface="Times New Roman"/>
                <a:cs typeface="Times New Roman"/>
                <a:sym typeface="Times New Roman"/>
              </a:rPr>
              <a:t>only one clinician should document a note</a:t>
            </a:r>
            <a:r>
              <a:rPr lang="en-US" sz="1800" dirty="0">
                <a:solidFill>
                  <a:srgbClr val="434343"/>
                </a:solidFill>
                <a:latin typeface="Times New Roman"/>
                <a:ea typeface="Times New Roman"/>
                <a:cs typeface="Times New Roman"/>
                <a:sym typeface="Times New Roman"/>
              </a:rPr>
              <a:t>. E.g., if a therapist and case manager hold a conjoint session with a mutual patient, only one clinician is  to write a note and can document that the case manager was present. Duplicate notes can be viewed as “double billing”.  Using this example, the case manager can write a “contact note”, indicating the conjoint session (non-billable) by emphasizing the coordination of care</a:t>
            </a:r>
            <a:endParaRPr sz="1800" dirty="0">
              <a:solidFill>
                <a:srgbClr val="434343"/>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800" dirty="0">
                <a:solidFill>
                  <a:srgbClr val="FF0000"/>
                </a:solidFill>
                <a:latin typeface="Times New Roman"/>
                <a:ea typeface="Times New Roman"/>
                <a:cs typeface="Times New Roman"/>
                <a:sym typeface="Times New Roman"/>
              </a:rPr>
              <a:t>Include any safety concerns observed and actions completed to ensure safety</a:t>
            </a:r>
            <a:endParaRPr sz="1800" dirty="0">
              <a:solidFill>
                <a:srgbClr val="FF0000"/>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800" dirty="0">
                <a:solidFill>
                  <a:srgbClr val="FF0000"/>
                </a:solidFill>
                <a:latin typeface="Times New Roman"/>
                <a:ea typeface="Times New Roman"/>
                <a:cs typeface="Times New Roman"/>
                <a:sym typeface="Times New Roman"/>
              </a:rPr>
              <a:t>If patient reports suicidality, the </a:t>
            </a:r>
            <a:r>
              <a:rPr lang="en-US" sz="1800" i="1" dirty="0">
                <a:solidFill>
                  <a:srgbClr val="FF0000"/>
                </a:solidFill>
                <a:latin typeface="Times New Roman"/>
                <a:ea typeface="Times New Roman"/>
                <a:cs typeface="Times New Roman"/>
                <a:sym typeface="Times New Roman"/>
              </a:rPr>
              <a:t>Suicide Reassessment </a:t>
            </a:r>
            <a:r>
              <a:rPr lang="en-US" sz="1800" dirty="0">
                <a:solidFill>
                  <a:srgbClr val="FF0000"/>
                </a:solidFill>
                <a:latin typeface="Times New Roman"/>
                <a:ea typeface="Times New Roman"/>
                <a:cs typeface="Times New Roman"/>
                <a:sym typeface="Times New Roman"/>
              </a:rPr>
              <a:t>(Frequent Screener) should be completed</a:t>
            </a:r>
            <a:endParaRPr sz="1800" dirty="0">
              <a:solidFill>
                <a:srgbClr val="FF0000"/>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800" dirty="0">
                <a:solidFill>
                  <a:srgbClr val="FF0000"/>
                </a:solidFill>
                <a:latin typeface="Times New Roman"/>
                <a:ea typeface="Times New Roman"/>
                <a:cs typeface="Times New Roman"/>
                <a:sym typeface="Times New Roman"/>
              </a:rPr>
              <a:t>If client is on a 1:1 observation, and accompanied by another staff member in session, please document that </a:t>
            </a:r>
            <a:endParaRPr sz="1800" b="1" dirty="0">
              <a:solidFill>
                <a:srgbClr val="FF0000"/>
              </a:solidFill>
              <a:latin typeface="Times New Roman"/>
              <a:ea typeface="Times New Roman"/>
              <a:cs typeface="Times New Roman"/>
              <a:sym typeface="Times New Roman"/>
            </a:endParaRPr>
          </a:p>
        </p:txBody>
      </p:sp>
      <p:pic>
        <p:nvPicPr>
          <p:cNvPr id="298" name="Google Shape;298;p31"/>
          <p:cNvPicPr preferRelativeResize="0"/>
          <p:nvPr/>
        </p:nvPicPr>
        <p:blipFill>
          <a:blip r:embed="rId3">
            <a:alphaModFix/>
          </a:blip>
          <a:stretch>
            <a:fillRect/>
          </a:stretch>
        </p:blipFill>
        <p:spPr>
          <a:xfrm>
            <a:off x="6412215" y="1008973"/>
            <a:ext cx="730500" cy="730500"/>
          </a:xfrm>
          <a:prstGeom prst="rect">
            <a:avLst/>
          </a:prstGeom>
          <a:noFill/>
          <a:ln>
            <a:noFill/>
          </a:ln>
        </p:spPr>
      </p:pic>
      <p:pic>
        <p:nvPicPr>
          <p:cNvPr id="299" name="Google Shape;299;p31"/>
          <p:cNvPicPr preferRelativeResize="0"/>
          <p:nvPr/>
        </p:nvPicPr>
        <p:blipFill>
          <a:blip r:embed="rId4">
            <a:alphaModFix/>
          </a:blip>
          <a:stretch>
            <a:fillRect/>
          </a:stretch>
        </p:blipFill>
        <p:spPr>
          <a:xfrm>
            <a:off x="522901" y="1721801"/>
            <a:ext cx="3946230" cy="369602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2"/>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dirty="0">
                <a:solidFill>
                  <a:srgbClr val="0066A6"/>
                </a:solidFill>
                <a:latin typeface="Times New Roman"/>
                <a:ea typeface="Times New Roman"/>
                <a:cs typeface="Times New Roman"/>
                <a:sym typeface="Times New Roman"/>
              </a:rPr>
              <a:t>Progress Notes:</a:t>
            </a:r>
            <a:r>
              <a:rPr lang="en-US" sz="2300" b="1" dirty="0">
                <a:solidFill>
                  <a:srgbClr val="0066A6"/>
                </a:solidFill>
                <a:latin typeface="Times New Roman"/>
                <a:ea typeface="Times New Roman"/>
                <a:cs typeface="Times New Roman"/>
                <a:sym typeface="Times New Roman"/>
              </a:rPr>
              <a:t> </a:t>
            </a:r>
            <a:r>
              <a:rPr lang="en-US" sz="2200" dirty="0">
                <a:solidFill>
                  <a:srgbClr val="0066A6"/>
                </a:solidFill>
                <a:latin typeface="Times New Roman"/>
                <a:ea typeface="Times New Roman"/>
                <a:cs typeface="Times New Roman"/>
                <a:sym typeface="Times New Roman"/>
              </a:rPr>
              <a:t>(2 of 2)</a:t>
            </a:r>
            <a:endParaRPr sz="2200" dirty="0">
              <a:solidFill>
                <a:srgbClr val="0066A6"/>
              </a:solidFill>
              <a:latin typeface="Times New Roman"/>
              <a:ea typeface="Times New Roman"/>
              <a:cs typeface="Times New Roman"/>
              <a:sym typeface="Times New Roman"/>
            </a:endParaRPr>
          </a:p>
        </p:txBody>
      </p:sp>
      <p:sp>
        <p:nvSpPr>
          <p:cNvPr id="305" name="Google Shape;305;p32"/>
          <p:cNvSpPr txBox="1">
            <a:spLocks noGrp="1"/>
          </p:cNvSpPr>
          <p:nvPr>
            <p:ph type="body" idx="1"/>
          </p:nvPr>
        </p:nvSpPr>
        <p:spPr>
          <a:xfrm>
            <a:off x="627875" y="1974200"/>
            <a:ext cx="5754900" cy="427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dirty="0">
                <a:solidFill>
                  <a:srgbClr val="434343"/>
                </a:solidFill>
                <a:latin typeface="Times New Roman"/>
                <a:ea typeface="Times New Roman"/>
                <a:cs typeface="Times New Roman"/>
                <a:sym typeface="Times New Roman"/>
              </a:rPr>
              <a:t>Here are a few scenarios to help:</a:t>
            </a:r>
            <a:endParaRPr sz="1800" b="1" dirty="0">
              <a:solidFill>
                <a:srgbClr val="434343"/>
              </a:solidFill>
              <a:latin typeface="Times New Roman"/>
              <a:ea typeface="Times New Roman"/>
              <a:cs typeface="Times New Roman"/>
              <a:sym typeface="Times New Roman"/>
            </a:endParaRPr>
          </a:p>
          <a:p>
            <a:pPr marL="0" lvl="0" indent="457200" algn="l" rtl="0">
              <a:spcBef>
                <a:spcPts val="0"/>
              </a:spcBef>
              <a:spcAft>
                <a:spcPts val="0"/>
              </a:spcAft>
              <a:buNone/>
            </a:pPr>
            <a:endParaRPr sz="1800" dirty="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dirty="0">
                <a:solidFill>
                  <a:srgbClr val="434343"/>
                </a:solidFill>
                <a:latin typeface="Times New Roman"/>
                <a:ea typeface="Times New Roman"/>
                <a:cs typeface="Times New Roman"/>
                <a:sym typeface="Times New Roman"/>
              </a:rPr>
              <a:t>Therapist and patient are physically present in therapist’s Discovery Behavioral Health company  office and patient’s family “zoom in” for a session, due to being outside the geographic area of the treatment center = </a:t>
            </a:r>
            <a:r>
              <a:rPr lang="en-US" sz="1800" b="1" dirty="0">
                <a:solidFill>
                  <a:srgbClr val="434343"/>
                </a:solidFill>
                <a:latin typeface="Times New Roman"/>
                <a:ea typeface="Times New Roman"/>
                <a:cs typeface="Times New Roman"/>
                <a:sym typeface="Times New Roman"/>
              </a:rPr>
              <a:t>Family and/or Collateral session</a:t>
            </a:r>
            <a:endParaRPr sz="1800" b="1" dirty="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endParaRPr sz="1800" b="1" dirty="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dirty="0">
                <a:solidFill>
                  <a:srgbClr val="434343"/>
                </a:solidFill>
                <a:latin typeface="Times New Roman"/>
                <a:ea typeface="Times New Roman"/>
                <a:cs typeface="Times New Roman"/>
                <a:sym typeface="Times New Roman"/>
              </a:rPr>
              <a:t>Therapist is in their Discovery Behavioral Health company office and receives a call that her patient is feeling symptomatic and is unable to make it to session, but is requesting a virtual session (from home if outpatient, from room if residential) =</a:t>
            </a:r>
            <a:r>
              <a:rPr lang="en-US" sz="1800" b="1" dirty="0">
                <a:solidFill>
                  <a:srgbClr val="434343"/>
                </a:solidFill>
                <a:latin typeface="Times New Roman"/>
                <a:ea typeface="Times New Roman"/>
                <a:cs typeface="Times New Roman"/>
                <a:sym typeface="Times New Roman"/>
              </a:rPr>
              <a:t> Telehealth</a:t>
            </a:r>
            <a:endParaRPr sz="1800" b="1"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800" b="1" dirty="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dirty="0">
                <a:solidFill>
                  <a:srgbClr val="434343"/>
                </a:solidFill>
                <a:latin typeface="Times New Roman"/>
                <a:ea typeface="Times New Roman"/>
                <a:cs typeface="Times New Roman"/>
                <a:sym typeface="Times New Roman"/>
              </a:rPr>
              <a:t>Both Therapist and patient are in their respective homes, due to a “stay-at-home” order and are meeting virtually via Zoom</a:t>
            </a:r>
            <a:r>
              <a:rPr lang="en-US" sz="1800" b="1" dirty="0">
                <a:solidFill>
                  <a:srgbClr val="434343"/>
                </a:solidFill>
                <a:latin typeface="Times New Roman"/>
                <a:ea typeface="Times New Roman"/>
                <a:cs typeface="Times New Roman"/>
                <a:sym typeface="Times New Roman"/>
              </a:rPr>
              <a:t> = Telehealth</a:t>
            </a:r>
            <a:endParaRPr sz="1900" b="1" dirty="0">
              <a:solidFill>
                <a:srgbClr val="434343"/>
              </a:solidFill>
              <a:latin typeface="Times New Roman"/>
              <a:ea typeface="Times New Roman"/>
              <a:cs typeface="Times New Roman"/>
              <a:sym typeface="Times New Roman"/>
            </a:endParaRPr>
          </a:p>
        </p:txBody>
      </p:sp>
      <p:pic>
        <p:nvPicPr>
          <p:cNvPr id="306" name="Google Shape;306;p32" descr="Example Vector Stamp Icon. Sample Watermark Rubber Stamp Stock ..."/>
          <p:cNvPicPr preferRelativeResize="0"/>
          <p:nvPr/>
        </p:nvPicPr>
        <p:blipFill rotWithShape="1">
          <a:blip r:embed="rId3">
            <a:alphaModFix/>
          </a:blip>
          <a:srcRect t="11267" b="22061"/>
          <a:stretch/>
        </p:blipFill>
        <p:spPr>
          <a:xfrm>
            <a:off x="281200" y="2619850"/>
            <a:ext cx="837375" cy="362263"/>
          </a:xfrm>
          <a:prstGeom prst="rect">
            <a:avLst/>
          </a:prstGeom>
          <a:noFill/>
          <a:ln>
            <a:noFill/>
          </a:ln>
        </p:spPr>
      </p:pic>
      <p:pic>
        <p:nvPicPr>
          <p:cNvPr id="307" name="Google Shape;307;p32" descr="Example Vector Stamp Icon. Sample Watermark Rubber Stamp Stock ..."/>
          <p:cNvPicPr preferRelativeResize="0"/>
          <p:nvPr/>
        </p:nvPicPr>
        <p:blipFill rotWithShape="1">
          <a:blip r:embed="rId3">
            <a:alphaModFix/>
          </a:blip>
          <a:srcRect t="11267" b="22061"/>
          <a:stretch/>
        </p:blipFill>
        <p:spPr>
          <a:xfrm>
            <a:off x="281200" y="3989884"/>
            <a:ext cx="837375" cy="362263"/>
          </a:xfrm>
          <a:prstGeom prst="rect">
            <a:avLst/>
          </a:prstGeom>
          <a:noFill/>
          <a:ln>
            <a:noFill/>
          </a:ln>
        </p:spPr>
      </p:pic>
      <p:pic>
        <p:nvPicPr>
          <p:cNvPr id="308" name="Google Shape;308;p32" descr="Example Vector Stamp Icon. Sample Watermark Rubber Stamp Stock ..."/>
          <p:cNvPicPr preferRelativeResize="0"/>
          <p:nvPr/>
        </p:nvPicPr>
        <p:blipFill rotWithShape="1">
          <a:blip r:embed="rId3">
            <a:alphaModFix/>
          </a:blip>
          <a:srcRect t="11267" b="22061"/>
          <a:stretch/>
        </p:blipFill>
        <p:spPr>
          <a:xfrm>
            <a:off x="281200" y="5472937"/>
            <a:ext cx="837375" cy="362263"/>
          </a:xfrm>
          <a:prstGeom prst="rect">
            <a:avLst/>
          </a:prstGeom>
          <a:noFill/>
          <a:ln>
            <a:noFill/>
          </a:ln>
        </p:spPr>
      </p:pic>
      <p:sp>
        <p:nvSpPr>
          <p:cNvPr id="309" name="Google Shape;309;p32"/>
          <p:cNvSpPr txBox="1">
            <a:spLocks noGrp="1"/>
          </p:cNvSpPr>
          <p:nvPr>
            <p:ph type="body" idx="1"/>
          </p:nvPr>
        </p:nvSpPr>
        <p:spPr>
          <a:xfrm>
            <a:off x="562200" y="1076900"/>
            <a:ext cx="11067600" cy="897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600" b="1">
                <a:solidFill>
                  <a:srgbClr val="434343"/>
                </a:solidFill>
                <a:latin typeface="Times New Roman"/>
                <a:ea typeface="Times New Roman"/>
                <a:cs typeface="Times New Roman"/>
                <a:sym typeface="Times New Roman"/>
              </a:rPr>
              <a:t>Tips for Telehealth! </a:t>
            </a:r>
            <a:endParaRPr sz="2600" b="1">
              <a:solidFill>
                <a:srgbClr val="434343"/>
              </a:solidFill>
              <a:latin typeface="Times New Roman"/>
              <a:ea typeface="Times New Roman"/>
              <a:cs typeface="Times New Roman"/>
              <a:sym typeface="Times New Roman"/>
            </a:endParaRPr>
          </a:p>
          <a:p>
            <a:pPr marL="0" lvl="0" indent="0" algn="ctr" rtl="0">
              <a:spcBef>
                <a:spcPts val="1000"/>
              </a:spcBef>
              <a:spcAft>
                <a:spcPts val="0"/>
              </a:spcAft>
              <a:buNone/>
            </a:pPr>
            <a:r>
              <a:rPr lang="en-US" sz="2000" i="1">
                <a:solidFill>
                  <a:srgbClr val="434343"/>
                </a:solidFill>
                <a:latin typeface="Times New Roman"/>
                <a:ea typeface="Times New Roman"/>
                <a:cs typeface="Times New Roman"/>
                <a:sym typeface="Times New Roman"/>
              </a:rPr>
              <a:t>Make sure to identify Telehealth  sessions appropriately!</a:t>
            </a:r>
            <a:endParaRPr sz="1900" b="1">
              <a:solidFill>
                <a:srgbClr val="434343"/>
              </a:solidFill>
              <a:latin typeface="Times New Roman"/>
              <a:ea typeface="Times New Roman"/>
              <a:cs typeface="Times New Roman"/>
              <a:sym typeface="Times New Roman"/>
            </a:endParaRPr>
          </a:p>
        </p:txBody>
      </p:sp>
      <p:pic>
        <p:nvPicPr>
          <p:cNvPr id="310" name="Google Shape;310;p32" descr="Telehealth Resources - WSRGN"/>
          <p:cNvPicPr preferRelativeResize="0"/>
          <p:nvPr/>
        </p:nvPicPr>
        <p:blipFill rotWithShape="1">
          <a:blip r:embed="rId4">
            <a:alphaModFix/>
          </a:blip>
          <a:srcRect l="9357" r="22933"/>
          <a:stretch/>
        </p:blipFill>
        <p:spPr>
          <a:xfrm>
            <a:off x="6568500" y="2331875"/>
            <a:ext cx="5204268" cy="3557825"/>
          </a:xfrm>
          <a:prstGeom prst="rect">
            <a:avLst/>
          </a:prstGeom>
          <a:noFill/>
          <a:ln>
            <a:noFill/>
          </a:ln>
        </p:spPr>
      </p:pic>
      <p:pic>
        <p:nvPicPr>
          <p:cNvPr id="311" name="Google Shape;311;p32"/>
          <p:cNvPicPr preferRelativeResize="0"/>
          <p:nvPr/>
        </p:nvPicPr>
        <p:blipFill rotWithShape="1">
          <a:blip r:embed="rId5">
            <a:alphaModFix/>
          </a:blip>
          <a:srcRect b="7158"/>
          <a:stretch/>
        </p:blipFill>
        <p:spPr>
          <a:xfrm>
            <a:off x="3936900" y="942788"/>
            <a:ext cx="609498" cy="56586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3"/>
          <p:cNvSpPr/>
          <p:nvPr/>
        </p:nvSpPr>
        <p:spPr>
          <a:xfrm>
            <a:off x="638775" y="1039350"/>
            <a:ext cx="5364600" cy="5084100"/>
          </a:xfrm>
          <a:prstGeom prst="round2DiagRect">
            <a:avLst>
              <a:gd name="adj1" fmla="val 44471"/>
              <a:gd name="adj2" fmla="val 0"/>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Discharge Plan and Discharge Summary: </a:t>
            </a:r>
            <a:r>
              <a:rPr lang="en-US" sz="2200" dirty="0">
                <a:solidFill>
                  <a:srgbClr val="0066A6"/>
                </a:solidFill>
                <a:latin typeface="Times New Roman"/>
                <a:ea typeface="Times New Roman"/>
                <a:cs typeface="Times New Roman"/>
                <a:sym typeface="Times New Roman"/>
              </a:rPr>
              <a:t>(1 of 2)</a:t>
            </a:r>
            <a:endParaRPr sz="2200" dirty="0">
              <a:solidFill>
                <a:srgbClr val="0066A6"/>
              </a:solidFill>
              <a:latin typeface="Times New Roman"/>
              <a:ea typeface="Times New Roman"/>
              <a:cs typeface="Times New Roman"/>
              <a:sym typeface="Times New Roman"/>
            </a:endParaRPr>
          </a:p>
        </p:txBody>
      </p:sp>
      <p:sp>
        <p:nvSpPr>
          <p:cNvPr id="318" name="Google Shape;318;p33"/>
          <p:cNvSpPr txBox="1"/>
          <p:nvPr/>
        </p:nvSpPr>
        <p:spPr>
          <a:xfrm>
            <a:off x="727675" y="2997725"/>
            <a:ext cx="2292000" cy="2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19" name="Google Shape;319;p33"/>
          <p:cNvSpPr txBox="1"/>
          <p:nvPr/>
        </p:nvSpPr>
        <p:spPr>
          <a:xfrm>
            <a:off x="2946975" y="4234700"/>
            <a:ext cx="18555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20" name="Google Shape;320;p33"/>
          <p:cNvSpPr txBox="1"/>
          <p:nvPr/>
        </p:nvSpPr>
        <p:spPr>
          <a:xfrm>
            <a:off x="919263" y="1088300"/>
            <a:ext cx="4776600" cy="42793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solidFill>
                  <a:srgbClr val="FFFFFF"/>
                </a:solidFill>
                <a:latin typeface="Times New Roman"/>
                <a:ea typeface="Times New Roman"/>
                <a:cs typeface="Times New Roman"/>
                <a:sym typeface="Times New Roman"/>
              </a:rPr>
              <a:t>Discharge Plan</a:t>
            </a:r>
          </a:p>
          <a:p>
            <a:pPr marL="0" lvl="0" indent="0" algn="ctr" rtl="0">
              <a:spcBef>
                <a:spcPts val="0"/>
              </a:spcBef>
              <a:spcAft>
                <a:spcPts val="0"/>
              </a:spcAft>
              <a:buNone/>
            </a:pPr>
            <a:r>
              <a:rPr lang="en-US" sz="2000" dirty="0">
                <a:solidFill>
                  <a:srgbClr val="FFFFFF"/>
                </a:solidFill>
                <a:latin typeface="Times New Roman"/>
                <a:ea typeface="Times New Roman"/>
                <a:cs typeface="Times New Roman"/>
                <a:sym typeface="Times New Roman"/>
              </a:rPr>
              <a:t>(For the patient)</a:t>
            </a:r>
            <a:endParaRPr sz="2000" dirty="0">
              <a:solidFill>
                <a:srgbClr val="FFFFFF"/>
              </a:solidFill>
              <a:latin typeface="Times New Roman"/>
              <a:ea typeface="Times New Roman"/>
              <a:cs typeface="Times New Roman"/>
              <a:sym typeface="Times New Roman"/>
            </a:endParaRPr>
          </a:p>
          <a:p>
            <a:pPr marL="457200" lvl="0" indent="-336550" algn="l" rtl="0">
              <a:spcBef>
                <a:spcPts val="100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Is for the</a:t>
            </a:r>
            <a:r>
              <a:rPr lang="en-US" sz="1600" b="1" dirty="0">
                <a:solidFill>
                  <a:srgbClr val="FFFFFF"/>
                </a:solidFill>
                <a:latin typeface="Times New Roman"/>
                <a:ea typeface="Times New Roman"/>
                <a:cs typeface="Times New Roman"/>
                <a:sym typeface="Times New Roman"/>
              </a:rPr>
              <a:t> patient</a:t>
            </a:r>
            <a:r>
              <a:rPr lang="en-US" sz="1600" dirty="0">
                <a:solidFill>
                  <a:srgbClr val="FFFFFF"/>
                </a:solidFill>
                <a:latin typeface="Times New Roman"/>
                <a:ea typeface="Times New Roman"/>
                <a:cs typeface="Times New Roman"/>
                <a:sym typeface="Times New Roman"/>
              </a:rPr>
              <a:t> (and for the clinical record) </a:t>
            </a:r>
            <a:endParaRPr sz="1600"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Is completed throughout treatment and functions as an </a:t>
            </a:r>
            <a:r>
              <a:rPr lang="en-US" sz="1600" b="1" dirty="0">
                <a:solidFill>
                  <a:srgbClr val="FFFFFF"/>
                </a:solidFill>
                <a:latin typeface="Times New Roman"/>
                <a:ea typeface="Times New Roman"/>
                <a:cs typeface="Times New Roman"/>
                <a:sym typeface="Times New Roman"/>
              </a:rPr>
              <a:t>evolving</a:t>
            </a:r>
            <a:r>
              <a:rPr lang="en-US" sz="1600" dirty="0">
                <a:solidFill>
                  <a:srgbClr val="FFFFFF"/>
                </a:solidFill>
                <a:latin typeface="Times New Roman"/>
                <a:ea typeface="Times New Roman"/>
                <a:cs typeface="Times New Roman"/>
                <a:sym typeface="Times New Roman"/>
              </a:rPr>
              <a:t> document/process</a:t>
            </a:r>
            <a:endParaRPr sz="1600"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Includes Safety Plan/Crisis Management Plan</a:t>
            </a:r>
            <a:endParaRPr sz="1600"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Includes specifics of aftercare appointments (e.g., Full Name and Address of Provider, Date and time of initial appt. </a:t>
            </a:r>
          </a:p>
          <a:p>
            <a:pPr marL="457200" lvl="0" indent="-336550" algn="l" rtl="0">
              <a:spcBef>
                <a:spcPts val="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Referrals provided</a:t>
            </a:r>
            <a:endParaRPr sz="16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US" dirty="0">
                <a:solidFill>
                  <a:srgbClr val="FFFFFF"/>
                </a:solidFill>
                <a:latin typeface="Times New Roman"/>
                <a:ea typeface="Times New Roman"/>
                <a:cs typeface="Times New Roman"/>
                <a:sym typeface="Times New Roman"/>
              </a:rPr>
              <a:t>Discharge Plan must be </a:t>
            </a:r>
            <a:r>
              <a:rPr lang="en-US" dirty="0">
                <a:solidFill>
                  <a:srgbClr val="FFFFFF"/>
                </a:solidFill>
                <a:latin typeface="Times New Roman"/>
                <a:cs typeface="Times New Roman"/>
                <a:sym typeface="Times New Roman"/>
              </a:rPr>
              <a:t>signed by the patient, and staff member responsible (counselor, therapist, case manager, discharge planner, etc.) prior to the patient discharging! For unexpected discharges, send the patient the discharge summary via secure email or patient portal.</a:t>
            </a:r>
            <a:endParaRPr dirty="0">
              <a:solidFill>
                <a:srgbClr val="FFFFFF"/>
              </a:solidFill>
              <a:latin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b="1" dirty="0">
                <a:solidFill>
                  <a:srgbClr val="FFFFFF"/>
                </a:solidFill>
                <a:latin typeface="Times New Roman"/>
                <a:ea typeface="Times New Roman"/>
                <a:cs typeface="Times New Roman"/>
                <a:sym typeface="Times New Roman"/>
              </a:rPr>
              <a:t>Discharge planning must be initiated within 24 hours of admit! </a:t>
            </a:r>
            <a:endParaRPr sz="1700" b="1" dirty="0">
              <a:solidFill>
                <a:srgbClr val="FFFFFF"/>
              </a:solidFill>
              <a:latin typeface="Times New Roman"/>
              <a:ea typeface="Times New Roman"/>
              <a:cs typeface="Times New Roman"/>
              <a:sym typeface="Times New Roman"/>
            </a:endParaRPr>
          </a:p>
        </p:txBody>
      </p:sp>
      <p:sp>
        <p:nvSpPr>
          <p:cNvPr id="321" name="Google Shape;321;p33"/>
          <p:cNvSpPr txBox="1"/>
          <p:nvPr/>
        </p:nvSpPr>
        <p:spPr>
          <a:xfrm>
            <a:off x="990000" y="6206375"/>
            <a:ext cx="10212000" cy="589050"/>
          </a:xfrm>
          <a:prstGeom prst="rect">
            <a:avLst/>
          </a:prstGeom>
          <a:noFill/>
          <a:ln w="28575" cap="flat" cmpd="sng">
            <a:solidFill>
              <a:srgbClr val="0066A6"/>
            </a:solidFill>
            <a:prstDash val="dot"/>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600" b="1" i="1" dirty="0">
                <a:solidFill>
                  <a:srgbClr val="FF0000"/>
                </a:solidFill>
                <a:latin typeface="Times New Roman"/>
                <a:ea typeface="Times New Roman"/>
                <a:cs typeface="Times New Roman"/>
                <a:sym typeface="Times New Roman"/>
              </a:rPr>
              <a:t>*NEW*: </a:t>
            </a:r>
            <a:r>
              <a:rPr lang="en-US" sz="1600" i="1" dirty="0">
                <a:solidFill>
                  <a:srgbClr val="0066A6"/>
                </a:solidFill>
                <a:latin typeface="Times New Roman"/>
                <a:ea typeface="Times New Roman"/>
                <a:cs typeface="Times New Roman"/>
                <a:sym typeface="Times New Roman"/>
              </a:rPr>
              <a:t>A </a:t>
            </a:r>
            <a:r>
              <a:rPr lang="en-US" sz="1600" b="1" i="1" dirty="0">
                <a:solidFill>
                  <a:srgbClr val="0066A6"/>
                </a:solidFill>
                <a:latin typeface="Times New Roman"/>
                <a:ea typeface="Times New Roman"/>
                <a:cs typeface="Times New Roman"/>
                <a:sym typeface="Times New Roman"/>
              </a:rPr>
              <a:t>Discharge Statement </a:t>
            </a:r>
            <a:r>
              <a:rPr lang="en-US" sz="1600" i="1" dirty="0">
                <a:solidFill>
                  <a:srgbClr val="0066A6"/>
                </a:solidFill>
                <a:latin typeface="Times New Roman"/>
                <a:ea typeface="Times New Roman"/>
                <a:cs typeface="Times New Roman"/>
                <a:sym typeface="Times New Roman"/>
              </a:rPr>
              <a:t>can now be completed in lieu of a Discharge Plan &amp; Summary, </a:t>
            </a:r>
            <a:r>
              <a:rPr lang="en-US" sz="1600" b="1" i="1" dirty="0">
                <a:solidFill>
                  <a:srgbClr val="0066A6"/>
                </a:solidFill>
                <a:latin typeface="Times New Roman"/>
                <a:ea typeface="Times New Roman"/>
                <a:cs typeface="Times New Roman"/>
                <a:sym typeface="Times New Roman"/>
              </a:rPr>
              <a:t>WHEN:</a:t>
            </a:r>
            <a:r>
              <a:rPr lang="en-US" sz="1600" i="1" dirty="0">
                <a:solidFill>
                  <a:srgbClr val="0066A6"/>
                </a:solidFill>
                <a:latin typeface="Times New Roman"/>
                <a:ea typeface="Times New Roman"/>
                <a:cs typeface="Times New Roman"/>
                <a:sym typeface="Times New Roman"/>
              </a:rPr>
              <a:t> Patient discharges ATA within &lt; 72 hrs. of admission, </a:t>
            </a:r>
            <a:r>
              <a:rPr lang="en-US" sz="1600" b="1" i="1" dirty="0">
                <a:solidFill>
                  <a:srgbClr val="0066A6"/>
                </a:solidFill>
                <a:latin typeface="Times New Roman"/>
                <a:ea typeface="Times New Roman"/>
                <a:cs typeface="Times New Roman"/>
                <a:sym typeface="Times New Roman"/>
              </a:rPr>
              <a:t>OR,</a:t>
            </a:r>
            <a:r>
              <a:rPr lang="en-US" sz="1600" i="1" dirty="0">
                <a:solidFill>
                  <a:srgbClr val="0066A6"/>
                </a:solidFill>
                <a:latin typeface="Times New Roman"/>
                <a:ea typeface="Times New Roman"/>
                <a:cs typeface="Times New Roman"/>
                <a:sym typeface="Times New Roman"/>
              </a:rPr>
              <a:t> for internal DBH transfers</a:t>
            </a:r>
            <a:r>
              <a:rPr lang="en-US" i="1" dirty="0">
                <a:solidFill>
                  <a:srgbClr val="0066A6"/>
                </a:solidFill>
                <a:latin typeface="Times New Roman"/>
                <a:ea typeface="Times New Roman"/>
                <a:cs typeface="Times New Roman"/>
                <a:sym typeface="Times New Roman"/>
              </a:rPr>
              <a:t>. </a:t>
            </a:r>
            <a:r>
              <a:rPr lang="en-US" dirty="0">
                <a:solidFill>
                  <a:srgbClr val="0066A6"/>
                </a:solidFill>
                <a:latin typeface="Times New Roman"/>
                <a:ea typeface="Times New Roman"/>
                <a:cs typeface="Times New Roman"/>
                <a:sym typeface="Times New Roman"/>
              </a:rPr>
              <a:t>[Refer to Policy: DC 001]</a:t>
            </a:r>
            <a:endParaRPr dirty="0">
              <a:solidFill>
                <a:srgbClr val="0066A6"/>
              </a:solidFill>
              <a:latin typeface="Times New Roman"/>
              <a:ea typeface="Times New Roman"/>
              <a:cs typeface="Times New Roman"/>
              <a:sym typeface="Times New Roman"/>
            </a:endParaRPr>
          </a:p>
        </p:txBody>
      </p:sp>
      <p:sp>
        <p:nvSpPr>
          <p:cNvPr id="322" name="Google Shape;322;p33"/>
          <p:cNvSpPr/>
          <p:nvPr/>
        </p:nvSpPr>
        <p:spPr>
          <a:xfrm>
            <a:off x="6213175" y="1025725"/>
            <a:ext cx="5364600" cy="5084100"/>
          </a:xfrm>
          <a:prstGeom prst="round2DiagRect">
            <a:avLst>
              <a:gd name="adj1" fmla="val 44471"/>
              <a:gd name="adj2" fmla="val 0"/>
            </a:avLst>
          </a:prstGeom>
          <a:solidFill>
            <a:srgbClr val="0066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3"/>
          <p:cNvSpPr txBox="1"/>
          <p:nvPr/>
        </p:nvSpPr>
        <p:spPr>
          <a:xfrm>
            <a:off x="6969525" y="1160975"/>
            <a:ext cx="4494799" cy="467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solidFill>
                  <a:srgbClr val="FFFFFF"/>
                </a:solidFill>
                <a:latin typeface="Times New Roman"/>
                <a:ea typeface="Times New Roman"/>
                <a:cs typeface="Times New Roman"/>
                <a:sym typeface="Times New Roman"/>
              </a:rPr>
              <a:t>Discharge Summary</a:t>
            </a:r>
          </a:p>
          <a:p>
            <a:pPr algn="ctr"/>
            <a:r>
              <a:rPr lang="en-US" sz="1800" dirty="0">
                <a:solidFill>
                  <a:srgbClr val="FFFFFF"/>
                </a:solidFill>
                <a:latin typeface="Times New Roman"/>
                <a:ea typeface="Times New Roman"/>
                <a:cs typeface="Times New Roman"/>
                <a:sym typeface="Times New Roman"/>
              </a:rPr>
              <a:t>(For the clinical record)</a:t>
            </a:r>
          </a:p>
          <a:p>
            <a:pPr marL="457200" lvl="0" indent="-336550" algn="l" rtl="0">
              <a:spcBef>
                <a:spcPts val="100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Is for the </a:t>
            </a:r>
            <a:r>
              <a:rPr lang="en-US" sz="1700" b="1" dirty="0">
                <a:solidFill>
                  <a:srgbClr val="FFFFFF"/>
                </a:solidFill>
                <a:latin typeface="Times New Roman"/>
                <a:ea typeface="Times New Roman"/>
                <a:cs typeface="Times New Roman"/>
                <a:sym typeface="Times New Roman"/>
              </a:rPr>
              <a:t>clinical record</a:t>
            </a:r>
            <a:endParaRPr sz="1700" b="1"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Is completed upon patient’s discharge containing all relevant clinical information</a:t>
            </a:r>
          </a:p>
          <a:p>
            <a:pPr marL="457200" lvl="0" indent="-336550" algn="l" rtl="0">
              <a:spcBef>
                <a:spcPts val="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Discharge summary </a:t>
            </a:r>
            <a:r>
              <a:rPr lang="en-US" sz="1700" b="1" dirty="0">
                <a:solidFill>
                  <a:srgbClr val="FFFFFF"/>
                </a:solidFill>
                <a:latin typeface="Times New Roman"/>
                <a:ea typeface="Times New Roman"/>
                <a:cs typeface="Times New Roman"/>
                <a:sym typeface="Times New Roman"/>
              </a:rPr>
              <a:t>must be signed</a:t>
            </a:r>
            <a:r>
              <a:rPr lang="en-US" sz="1700" dirty="0">
                <a:solidFill>
                  <a:srgbClr val="FFFFFF"/>
                </a:solidFill>
                <a:latin typeface="Times New Roman"/>
                <a:ea typeface="Times New Roman"/>
                <a:cs typeface="Times New Roman"/>
                <a:sym typeface="Times New Roman"/>
              </a:rPr>
              <a:t> by the </a:t>
            </a:r>
            <a:r>
              <a:rPr lang="en-US" sz="1700" dirty="0">
                <a:solidFill>
                  <a:srgbClr val="FFFFFF"/>
                </a:solidFill>
                <a:latin typeface="Times New Roman"/>
                <a:cs typeface="Times New Roman"/>
                <a:sym typeface="Times New Roman"/>
              </a:rPr>
              <a:t>therapist and clinical supervisor, </a:t>
            </a:r>
            <a:r>
              <a:rPr lang="en-US" sz="1700" i="1" dirty="0">
                <a:solidFill>
                  <a:srgbClr val="FFFFFF"/>
                </a:solidFill>
                <a:latin typeface="Times New Roman"/>
                <a:cs typeface="Times New Roman"/>
                <a:sym typeface="Times New Roman"/>
              </a:rPr>
              <a:t>(if applicable).</a:t>
            </a:r>
            <a:endParaRPr sz="1700" i="1" dirty="0">
              <a:solidFill>
                <a:srgbClr val="FFFFFF"/>
              </a:solidFill>
              <a:latin typeface="Times New Roman"/>
              <a:cs typeface="Times New Roman"/>
              <a:sym typeface="Times New Roman"/>
            </a:endParaRPr>
          </a:p>
          <a:p>
            <a:pPr marL="457200" lvl="0" indent="-336550" algn="l" rtl="0">
              <a:lnSpc>
                <a:spcPct val="90000"/>
              </a:lnSpc>
              <a:spcBef>
                <a:spcPts val="0"/>
              </a:spcBef>
              <a:spcAft>
                <a:spcPts val="0"/>
              </a:spcAft>
              <a:buClr>
                <a:srgbClr val="FFFFFF"/>
              </a:buClr>
              <a:buSzPts val="1700"/>
              <a:buFont typeface="Times New Roman"/>
              <a:buChar char="⋆"/>
            </a:pPr>
            <a:endParaRPr lang="en-US" sz="1500" dirty="0">
              <a:solidFill>
                <a:srgbClr val="FFFFFF"/>
              </a:solidFill>
              <a:latin typeface="Times New Roman"/>
              <a:ea typeface="Times New Roman"/>
              <a:cs typeface="Times New Roman"/>
              <a:sym typeface="Times New Roman"/>
            </a:endParaRPr>
          </a:p>
          <a:p>
            <a:pPr marL="457200" lvl="0"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a:ea typeface="Times New Roman"/>
                <a:cs typeface="Times New Roman"/>
                <a:sym typeface="Times New Roman"/>
              </a:rPr>
              <a:t>Discharge summaries </a:t>
            </a:r>
            <a:r>
              <a:rPr lang="en-US" sz="1500" b="1" dirty="0">
                <a:solidFill>
                  <a:srgbClr val="FFFFFF"/>
                </a:solidFill>
                <a:latin typeface="Times New Roman"/>
                <a:ea typeface="Times New Roman"/>
                <a:cs typeface="Times New Roman"/>
                <a:sym typeface="Times New Roman"/>
              </a:rPr>
              <a:t>MUST </a:t>
            </a:r>
            <a:r>
              <a:rPr lang="en-US" sz="1500" dirty="0">
                <a:solidFill>
                  <a:srgbClr val="FFFFFF"/>
                </a:solidFill>
                <a:latin typeface="Times New Roman"/>
                <a:ea typeface="Times New Roman"/>
                <a:cs typeface="Times New Roman"/>
                <a:sym typeface="Times New Roman"/>
              </a:rPr>
              <a:t>include:</a:t>
            </a:r>
          </a:p>
          <a:p>
            <a:pPr marL="914400" lvl="1" indent="-336550">
              <a:lnSpc>
                <a:spcPct val="90000"/>
              </a:lnSpc>
              <a:spcBef>
                <a:spcPts val="1000"/>
              </a:spcBef>
              <a:buClr>
                <a:srgbClr val="FFFFFF"/>
              </a:buClr>
              <a:buSzPts val="1700"/>
              <a:buFont typeface="Times New Roman"/>
              <a:buChar char="➟"/>
            </a:pPr>
            <a:r>
              <a:rPr lang="en-US" sz="1500" dirty="0">
                <a:solidFill>
                  <a:srgbClr val="FFFFFF"/>
                </a:solidFill>
                <a:latin typeface="Times New Roman" panose="02020603050405020304" pitchFamily="18" charset="0"/>
                <a:cs typeface="Times New Roman" panose="02020603050405020304" pitchFamily="18" charset="0"/>
                <a:sym typeface="Times New Roman"/>
              </a:rPr>
              <a:t>Reason patient sought treatment</a:t>
            </a:r>
          </a:p>
          <a:p>
            <a:pPr marL="914400" lvl="1" indent="-336550">
              <a:lnSpc>
                <a:spcPct val="90000"/>
              </a:lnSpc>
              <a:spcBef>
                <a:spcPts val="1000"/>
              </a:spcBef>
              <a:buClr>
                <a:srgbClr val="FFFFFF"/>
              </a:buClr>
              <a:buSzPts val="1700"/>
              <a:buFont typeface="Times New Roman"/>
              <a:buChar char="➟"/>
            </a:pPr>
            <a:r>
              <a:rPr lang="en-US" sz="1500" dirty="0">
                <a:solidFill>
                  <a:srgbClr val="FFFFFF"/>
                </a:solidFill>
                <a:latin typeface="Times New Roman" panose="02020603050405020304" pitchFamily="18" charset="0"/>
                <a:cs typeface="Times New Roman" panose="02020603050405020304" pitchFamily="18" charset="0"/>
                <a:sym typeface="Times New Roman"/>
              </a:rPr>
              <a:t>Treatment Summary</a:t>
            </a:r>
          </a:p>
          <a:p>
            <a:pPr marL="914400" lvl="1" indent="-336550">
              <a:lnSpc>
                <a:spcPct val="90000"/>
              </a:lnSpc>
              <a:spcBef>
                <a:spcPts val="1000"/>
              </a:spcBef>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Clinical recommendations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Condition upon discharge</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Summary of Treatment goals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Prognosis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Accurate Discharge Type</a:t>
            </a: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Evidence of referrals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pic>
        <p:nvPicPr>
          <p:cNvPr id="324" name="Google Shape;324;p33"/>
          <p:cNvPicPr preferRelativeResize="0"/>
          <p:nvPr/>
        </p:nvPicPr>
        <p:blipFill>
          <a:blip r:embed="rId3">
            <a:alphaModFix/>
          </a:blip>
          <a:stretch>
            <a:fillRect/>
          </a:stretch>
        </p:blipFill>
        <p:spPr>
          <a:xfrm>
            <a:off x="3321075" y="5240364"/>
            <a:ext cx="810801" cy="78395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4"/>
          <p:cNvSpPr/>
          <p:nvPr/>
        </p:nvSpPr>
        <p:spPr>
          <a:xfrm flipH="1">
            <a:off x="383088" y="984838"/>
            <a:ext cx="5569800" cy="5043000"/>
          </a:xfrm>
          <a:prstGeom prst="snip2SameRect">
            <a:avLst>
              <a:gd name="adj1" fmla="val 16667"/>
              <a:gd name="adj2" fmla="val 0"/>
            </a:avLst>
          </a:prstGeom>
          <a:solidFill>
            <a:srgbClr val="FCE5CD"/>
          </a:solidFill>
          <a:ln w="28575" cap="flat" cmpd="sng">
            <a:solidFill>
              <a:srgbClr val="F6B26B"/>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flipH="1">
            <a:off x="6239113" y="982563"/>
            <a:ext cx="5569800" cy="5043000"/>
          </a:xfrm>
          <a:prstGeom prst="snip2SameRect">
            <a:avLst>
              <a:gd name="adj1" fmla="val 16667"/>
              <a:gd name="adj2" fmla="val 0"/>
            </a:avLst>
          </a:prstGeom>
          <a:solidFill>
            <a:srgbClr val="FFF2CC"/>
          </a:solidFill>
          <a:ln w="28575" cap="flat" cmpd="sng">
            <a:solidFill>
              <a:srgbClr val="FFD966"/>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txBox="1"/>
          <p:nvPr/>
        </p:nvSpPr>
        <p:spPr>
          <a:xfrm>
            <a:off x="527838" y="1069113"/>
            <a:ext cx="5280300" cy="486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latin typeface="Times New Roman"/>
                <a:ea typeface="Times New Roman"/>
                <a:cs typeface="Times New Roman"/>
                <a:sym typeface="Times New Roman"/>
              </a:rPr>
              <a:t>Discharge Plan</a:t>
            </a:r>
            <a:endParaRPr sz="2300" b="1" dirty="0">
              <a:latin typeface="Times New Roman"/>
              <a:ea typeface="Times New Roman"/>
              <a:cs typeface="Times New Roman"/>
              <a:sym typeface="Times New Roman"/>
            </a:endParaRPr>
          </a:p>
          <a:p>
            <a:pPr marL="0" lvl="0" indent="0" algn="l" rtl="0">
              <a:spcBef>
                <a:spcPts val="0"/>
              </a:spcBef>
              <a:spcAft>
                <a:spcPts val="0"/>
              </a:spcAft>
              <a:buNone/>
            </a:pPr>
            <a:r>
              <a:rPr lang="en-US" sz="1600" dirty="0">
                <a:latin typeface="Times New Roman"/>
                <a:ea typeface="Times New Roman"/>
                <a:cs typeface="Times New Roman"/>
                <a:sym typeface="Times New Roman"/>
              </a:rPr>
              <a:t>A Discharge Plan and Referrals:</a:t>
            </a:r>
            <a:endParaRPr sz="1600" dirty="0">
              <a:latin typeface="Times New Roman"/>
              <a:ea typeface="Times New Roman"/>
              <a:cs typeface="Times New Roman"/>
              <a:sym typeface="Times New Roman"/>
            </a:endParaRPr>
          </a:p>
          <a:p>
            <a:pPr marL="0" lvl="0" indent="0" algn="l" rtl="0">
              <a:spcBef>
                <a:spcPts val="0"/>
              </a:spcBef>
              <a:spcAft>
                <a:spcPts val="0"/>
              </a:spcAft>
              <a:buNone/>
            </a:pPr>
            <a:endParaRPr sz="7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Must include specifics of appointments for </a:t>
            </a:r>
            <a:r>
              <a:rPr lang="en-US" sz="1600" u="sng" dirty="0">
                <a:latin typeface="Times New Roman"/>
                <a:ea typeface="Times New Roman"/>
                <a:cs typeface="Times New Roman"/>
                <a:sym typeface="Times New Roman"/>
              </a:rPr>
              <a:t>Problems Addressed</a:t>
            </a:r>
            <a:r>
              <a:rPr lang="en-US" sz="1600" dirty="0">
                <a:latin typeface="Times New Roman"/>
                <a:ea typeface="Times New Roman"/>
                <a:cs typeface="Times New Roman"/>
                <a:sym typeface="Times New Roman"/>
              </a:rPr>
              <a:t> (e.g., Substance use disorder)</a:t>
            </a:r>
            <a:endParaRPr sz="1600" dirty="0">
              <a:latin typeface="Times New Roman"/>
              <a:ea typeface="Times New Roman"/>
              <a:cs typeface="Times New Roman"/>
              <a:sym typeface="Times New Roman"/>
            </a:endParaRPr>
          </a:p>
          <a:p>
            <a:pPr marL="914400" lvl="1" indent="-361950" algn="l" rtl="0">
              <a:spcBef>
                <a:spcPts val="0"/>
              </a:spcBef>
              <a:spcAft>
                <a:spcPts val="0"/>
              </a:spcAft>
              <a:buSzPts val="2100"/>
              <a:buFont typeface="Times New Roman"/>
              <a:buChar char="⋆"/>
            </a:pPr>
            <a:r>
              <a:rPr lang="en-US" sz="1600" b="1" dirty="0">
                <a:latin typeface="Times New Roman"/>
                <a:ea typeface="Times New Roman"/>
                <a:cs typeface="Times New Roman"/>
                <a:sym typeface="Times New Roman"/>
              </a:rPr>
              <a:t>“TBD” is insufficient</a:t>
            </a:r>
            <a:endParaRPr sz="1600" b="1" dirty="0">
              <a:latin typeface="Times New Roman"/>
              <a:ea typeface="Times New Roman"/>
              <a:cs typeface="Times New Roman"/>
              <a:sym typeface="Times New Roman"/>
            </a:endParaRPr>
          </a:p>
          <a:p>
            <a:pPr marL="914400" lvl="0" indent="0" algn="l" rtl="0">
              <a:spcBef>
                <a:spcPts val="0"/>
              </a:spcBef>
              <a:spcAft>
                <a:spcPts val="0"/>
              </a:spcAft>
              <a:buNone/>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Must include follow-up appointments for </a:t>
            </a:r>
            <a:r>
              <a:rPr lang="en-US" sz="1600" b="1" dirty="0">
                <a:latin typeface="Times New Roman"/>
                <a:ea typeface="Times New Roman"/>
                <a:cs typeface="Times New Roman"/>
                <a:sym typeface="Times New Roman"/>
              </a:rPr>
              <a:t>medication management; </a:t>
            </a:r>
            <a:r>
              <a:rPr lang="en-US" sz="1600" dirty="0">
                <a:latin typeface="Times New Roman"/>
                <a:ea typeface="Times New Roman"/>
                <a:cs typeface="Times New Roman"/>
                <a:sym typeface="Times New Roman"/>
              </a:rPr>
              <a:t>please ensure patient has sufficient  medications to bridge the gap from discharge and their first follow-up appointment w/ psych a/o physician</a:t>
            </a:r>
          </a:p>
          <a:p>
            <a:pPr marL="127000" lvl="0" algn="l" rtl="0">
              <a:spcBef>
                <a:spcPts val="0"/>
              </a:spcBef>
              <a:spcAft>
                <a:spcPts val="0"/>
              </a:spcAft>
              <a:buSzPts val="1600"/>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b="1" dirty="0">
                <a:latin typeface="Times New Roman"/>
                <a:ea typeface="Times New Roman"/>
                <a:cs typeface="Times New Roman"/>
                <a:sym typeface="Times New Roman"/>
              </a:rPr>
              <a:t>Must include follow up appointment within 72 hrs. for patients determined to be high-risk level</a:t>
            </a:r>
            <a:endParaRPr sz="1600" b="1" dirty="0">
              <a:latin typeface="Times New Roman"/>
              <a:ea typeface="Times New Roman"/>
              <a:cs typeface="Times New Roman"/>
              <a:sym typeface="Times New Roman"/>
            </a:endParaRPr>
          </a:p>
          <a:p>
            <a:pPr marL="0" lvl="0" indent="0" algn="l" rtl="0">
              <a:spcBef>
                <a:spcPts val="0"/>
              </a:spcBef>
              <a:spcAft>
                <a:spcPts val="0"/>
              </a:spcAft>
              <a:buNone/>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Must include </a:t>
            </a:r>
            <a:r>
              <a:rPr lang="en-US" sz="1600" b="1" dirty="0">
                <a:latin typeface="Times New Roman"/>
                <a:ea typeface="Times New Roman"/>
                <a:cs typeface="Times New Roman"/>
                <a:sym typeface="Times New Roman"/>
              </a:rPr>
              <a:t>referral list for Problems not addressed </a:t>
            </a:r>
            <a:r>
              <a:rPr lang="en-US" sz="1600" dirty="0">
                <a:latin typeface="Times New Roman"/>
                <a:ea typeface="Times New Roman"/>
                <a:cs typeface="Times New Roman"/>
                <a:sym typeface="Times New Roman"/>
              </a:rPr>
              <a:t>(e.g., If Trauma was identified as a Problem, but “Deferred”, the discharge plan should include (3) referrals for a trauma-focused therapists</a:t>
            </a:r>
            <a:endParaRPr sz="1600" dirty="0">
              <a:latin typeface="Times New Roman"/>
              <a:ea typeface="Times New Roman"/>
              <a:cs typeface="Times New Roman"/>
              <a:sym typeface="Times New Roman"/>
            </a:endParaRPr>
          </a:p>
        </p:txBody>
      </p:sp>
      <p:sp>
        <p:nvSpPr>
          <p:cNvPr id="333" name="Google Shape;333;p34"/>
          <p:cNvSpPr txBox="1"/>
          <p:nvPr/>
        </p:nvSpPr>
        <p:spPr>
          <a:xfrm>
            <a:off x="6383875" y="1068825"/>
            <a:ext cx="5280300" cy="50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latin typeface="Times New Roman"/>
                <a:ea typeface="Times New Roman"/>
                <a:cs typeface="Times New Roman"/>
                <a:sym typeface="Times New Roman"/>
              </a:rPr>
              <a:t>Discharge Summary</a:t>
            </a:r>
            <a:endParaRPr sz="2300" b="1" dirty="0">
              <a:latin typeface="Times New Roman"/>
              <a:ea typeface="Times New Roman"/>
              <a:cs typeface="Times New Roman"/>
              <a:sym typeface="Times New Roman"/>
            </a:endParaRPr>
          </a:p>
          <a:p>
            <a:pPr marL="0" lvl="0" indent="0" algn="l" rtl="0">
              <a:spcBef>
                <a:spcPts val="0"/>
              </a:spcBef>
              <a:spcAft>
                <a:spcPts val="0"/>
              </a:spcAft>
              <a:buNone/>
            </a:pPr>
            <a:r>
              <a:rPr lang="en-US" sz="1600" dirty="0">
                <a:latin typeface="Times New Roman"/>
                <a:ea typeface="Times New Roman"/>
                <a:cs typeface="Times New Roman"/>
                <a:sym typeface="Times New Roman"/>
              </a:rPr>
              <a:t>A Discharge Summary and Referrals:</a:t>
            </a:r>
            <a:endParaRPr sz="1600" dirty="0">
              <a:latin typeface="Times New Roman"/>
              <a:ea typeface="Times New Roman"/>
              <a:cs typeface="Times New Roman"/>
              <a:sym typeface="Times New Roman"/>
            </a:endParaRPr>
          </a:p>
          <a:p>
            <a:pPr marL="0" lvl="0" indent="0" algn="l" rtl="0">
              <a:spcBef>
                <a:spcPts val="0"/>
              </a:spcBef>
              <a:spcAft>
                <a:spcPts val="0"/>
              </a:spcAft>
              <a:buNone/>
            </a:pPr>
            <a:endParaRPr sz="7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Must include a summary of appointments arranged for: </a:t>
            </a:r>
            <a:r>
              <a:rPr lang="en-US" sz="1600" b="1" dirty="0">
                <a:latin typeface="Times New Roman"/>
                <a:ea typeface="Times New Roman"/>
                <a:cs typeface="Times New Roman"/>
                <a:sym typeface="Times New Roman"/>
              </a:rPr>
              <a:t>Problems Addressed </a:t>
            </a:r>
            <a:r>
              <a:rPr lang="en-US" sz="1600" dirty="0">
                <a:latin typeface="Times New Roman"/>
                <a:ea typeface="Times New Roman"/>
                <a:cs typeface="Times New Roman"/>
                <a:sym typeface="Times New Roman"/>
              </a:rPr>
              <a:t>(e.g., Substance use disorder), follow-up for relevant </a:t>
            </a:r>
            <a:r>
              <a:rPr lang="en-US" sz="1600" b="1" dirty="0">
                <a:latin typeface="Times New Roman"/>
                <a:ea typeface="Times New Roman"/>
                <a:cs typeface="Times New Roman"/>
                <a:sym typeface="Times New Roman"/>
              </a:rPr>
              <a:t>medication management </a:t>
            </a:r>
            <a:r>
              <a:rPr lang="en-US" sz="1600" dirty="0">
                <a:latin typeface="Times New Roman"/>
                <a:ea typeface="Times New Roman"/>
                <a:cs typeface="Times New Roman"/>
                <a:sym typeface="Times New Roman"/>
              </a:rPr>
              <a:t>and follow-up appointment within 72 hrs. for </a:t>
            </a:r>
            <a:r>
              <a:rPr lang="en-US" sz="1600" b="1" dirty="0">
                <a:latin typeface="Times New Roman"/>
                <a:ea typeface="Times New Roman"/>
                <a:cs typeface="Times New Roman"/>
                <a:sym typeface="Times New Roman"/>
              </a:rPr>
              <a:t>high-risk patients, </a:t>
            </a:r>
            <a:r>
              <a:rPr lang="en-US" sz="1600" dirty="0">
                <a:latin typeface="Times New Roman"/>
                <a:ea typeface="Times New Roman"/>
                <a:cs typeface="Times New Roman"/>
                <a:sym typeface="Times New Roman"/>
              </a:rPr>
              <a:t>and general referral list provided for </a:t>
            </a:r>
            <a:r>
              <a:rPr lang="en-US" sz="1600" b="1" dirty="0">
                <a:latin typeface="Times New Roman"/>
                <a:ea typeface="Times New Roman"/>
                <a:cs typeface="Times New Roman"/>
                <a:sym typeface="Times New Roman"/>
              </a:rPr>
              <a:t>Problems identified</a:t>
            </a:r>
            <a:r>
              <a:rPr lang="en-US" sz="1600" dirty="0">
                <a:latin typeface="Times New Roman"/>
                <a:ea typeface="Times New Roman"/>
                <a:cs typeface="Times New Roman"/>
                <a:sym typeface="Times New Roman"/>
              </a:rPr>
              <a:t>, but not addressed</a:t>
            </a:r>
            <a:endParaRPr sz="1600" dirty="0">
              <a:latin typeface="Times New Roman"/>
              <a:ea typeface="Times New Roman"/>
              <a:cs typeface="Times New Roman"/>
              <a:sym typeface="Times New Roman"/>
            </a:endParaRPr>
          </a:p>
          <a:p>
            <a:pPr marL="457200" lvl="0" indent="0" algn="l" rtl="0">
              <a:spcBef>
                <a:spcPts val="0"/>
              </a:spcBef>
              <a:spcAft>
                <a:spcPts val="0"/>
              </a:spcAft>
              <a:buNone/>
            </a:pPr>
            <a:endParaRPr sz="1600" b="1" dirty="0">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u="sng" dirty="0">
                <a:solidFill>
                  <a:schemeClr val="dk1"/>
                </a:solidFill>
                <a:latin typeface="Times New Roman"/>
                <a:ea typeface="Times New Roman"/>
                <a:cs typeface="Times New Roman"/>
                <a:sym typeface="Times New Roman"/>
              </a:rPr>
              <a:t>Must include evidence referrals were provided: </a:t>
            </a:r>
            <a:endParaRPr sz="1600" u="sng" dirty="0">
              <a:solidFill>
                <a:schemeClr val="dk1"/>
              </a:solidFill>
              <a:latin typeface="Times New Roman"/>
              <a:ea typeface="Times New Roman"/>
              <a:cs typeface="Times New Roman"/>
              <a:sym typeface="Times New Roman"/>
            </a:endParaRPr>
          </a:p>
          <a:p>
            <a:pPr marL="914400" lvl="1" indent="-323850" algn="l" rtl="0">
              <a:spcBef>
                <a:spcPts val="0"/>
              </a:spcBef>
              <a:spcAft>
                <a:spcPts val="0"/>
              </a:spcAft>
              <a:buClr>
                <a:schemeClr val="dk1"/>
              </a:buClr>
              <a:buSzPts val="1500"/>
              <a:buFont typeface="Times New Roman"/>
              <a:buChar char="⋆"/>
            </a:pPr>
            <a:r>
              <a:rPr lang="en-US" sz="1500" b="1" dirty="0">
                <a:solidFill>
                  <a:schemeClr val="dk1"/>
                </a:solidFill>
                <a:latin typeface="Times New Roman"/>
                <a:ea typeface="Times New Roman"/>
                <a:cs typeface="Times New Roman"/>
                <a:sym typeface="Times New Roman"/>
              </a:rPr>
              <a:t>Referrals</a:t>
            </a:r>
            <a:r>
              <a:rPr lang="en-US" sz="1500" dirty="0">
                <a:solidFill>
                  <a:schemeClr val="dk1"/>
                </a:solidFill>
                <a:latin typeface="Times New Roman"/>
                <a:ea typeface="Times New Roman"/>
                <a:cs typeface="Times New Roman"/>
                <a:sym typeface="Times New Roman"/>
              </a:rPr>
              <a:t> include both aftercare </a:t>
            </a:r>
            <a:r>
              <a:rPr lang="en-US" sz="1500" b="1" dirty="0">
                <a:solidFill>
                  <a:schemeClr val="dk1"/>
                </a:solidFill>
                <a:latin typeface="Times New Roman"/>
                <a:ea typeface="Times New Roman"/>
                <a:cs typeface="Times New Roman"/>
                <a:sym typeface="Times New Roman"/>
              </a:rPr>
              <a:t>appointments</a:t>
            </a:r>
            <a:r>
              <a:rPr lang="en-US" sz="1500" dirty="0">
                <a:solidFill>
                  <a:schemeClr val="dk1"/>
                </a:solidFill>
                <a:latin typeface="Times New Roman"/>
                <a:ea typeface="Times New Roman"/>
                <a:cs typeface="Times New Roman"/>
                <a:sym typeface="Times New Roman"/>
              </a:rPr>
              <a:t> (within DBH and outside of DBH), as well as general </a:t>
            </a:r>
            <a:r>
              <a:rPr lang="en-US" sz="1500" b="1" dirty="0">
                <a:solidFill>
                  <a:schemeClr val="dk1"/>
                </a:solidFill>
                <a:latin typeface="Times New Roman"/>
                <a:ea typeface="Times New Roman"/>
                <a:cs typeface="Times New Roman"/>
                <a:sym typeface="Times New Roman"/>
              </a:rPr>
              <a:t>referral lists</a:t>
            </a:r>
            <a:endParaRPr sz="1500" dirty="0">
              <a:solidFill>
                <a:schemeClr val="dk1"/>
              </a:solidFill>
              <a:latin typeface="Times New Roman"/>
              <a:ea typeface="Times New Roman"/>
              <a:cs typeface="Times New Roman"/>
              <a:sym typeface="Times New Roman"/>
            </a:endParaRPr>
          </a:p>
          <a:p>
            <a:pPr marL="914400" lvl="1" indent="-323850" algn="l" rtl="0">
              <a:spcBef>
                <a:spcPts val="0"/>
              </a:spcBef>
              <a:spcAft>
                <a:spcPts val="0"/>
              </a:spcAft>
              <a:buClr>
                <a:schemeClr val="dk1"/>
              </a:buClr>
              <a:buSzPts val="1500"/>
              <a:buFont typeface="Times New Roman"/>
              <a:buChar char="⋆"/>
            </a:pPr>
            <a:r>
              <a:rPr lang="en-US" sz="1500" b="1" dirty="0">
                <a:solidFill>
                  <a:schemeClr val="dk1"/>
                </a:solidFill>
                <a:latin typeface="Times New Roman"/>
                <a:ea typeface="Times New Roman"/>
                <a:cs typeface="Times New Roman"/>
                <a:sym typeface="Times New Roman"/>
              </a:rPr>
              <a:t>If you are unable to provide one of the above two mentioned options</a:t>
            </a:r>
            <a:r>
              <a:rPr lang="en-US" sz="1500" dirty="0">
                <a:solidFill>
                  <a:schemeClr val="dk1"/>
                </a:solidFill>
                <a:latin typeface="Times New Roman"/>
                <a:ea typeface="Times New Roman"/>
                <a:cs typeface="Times New Roman"/>
                <a:sym typeface="Times New Roman"/>
              </a:rPr>
              <a:t>, you will want to document that referrals were not provided</a:t>
            </a:r>
            <a:r>
              <a:rPr lang="en-US" sz="1600" dirty="0">
                <a:solidFill>
                  <a:schemeClr val="dk1"/>
                </a:solidFill>
                <a:latin typeface="Times New Roman"/>
                <a:ea typeface="Times New Roman"/>
                <a:cs typeface="Times New Roman"/>
                <a:sym typeface="Times New Roman"/>
              </a:rPr>
              <a:t> (due to patient refusal, </a:t>
            </a:r>
            <a:r>
              <a:rPr lang="en-US" sz="1600" b="1" dirty="0">
                <a:solidFill>
                  <a:schemeClr val="dk1"/>
                </a:solidFill>
                <a:latin typeface="Times New Roman"/>
                <a:ea typeface="Times New Roman"/>
                <a:cs typeface="Times New Roman"/>
                <a:sym typeface="Times New Roman"/>
              </a:rPr>
              <a:t>ATA, </a:t>
            </a:r>
            <a:r>
              <a:rPr lang="en-US" sz="1600" dirty="0">
                <a:solidFill>
                  <a:schemeClr val="dk1"/>
                </a:solidFill>
                <a:latin typeface="Times New Roman"/>
                <a:ea typeface="Times New Roman"/>
                <a:cs typeface="Times New Roman"/>
                <a:sym typeface="Times New Roman"/>
              </a:rPr>
              <a:t>etc.)</a:t>
            </a:r>
            <a:r>
              <a:rPr lang="en-US" sz="1500" dirty="0">
                <a:solidFill>
                  <a:schemeClr val="dk1"/>
                </a:solidFill>
                <a:latin typeface="Times New Roman"/>
                <a:ea typeface="Times New Roman"/>
                <a:cs typeface="Times New Roman"/>
                <a:sym typeface="Times New Roman"/>
              </a:rPr>
              <a:t> You would then include action steps, (e.g., sent a referral list via secure email, snail mail, or patient portal)</a:t>
            </a:r>
            <a:endParaRPr sz="1600" dirty="0">
              <a:solidFill>
                <a:schemeClr val="dk1"/>
              </a:solidFill>
              <a:latin typeface="Times New Roman"/>
              <a:ea typeface="Times New Roman"/>
              <a:cs typeface="Times New Roman"/>
              <a:sym typeface="Times New Roman"/>
            </a:endParaRPr>
          </a:p>
        </p:txBody>
      </p:sp>
      <p:sp>
        <p:nvSpPr>
          <p:cNvPr id="334" name="Google Shape;334;p34"/>
          <p:cNvSpPr txBox="1">
            <a:spLocks noGrp="1"/>
          </p:cNvSpPr>
          <p:nvPr>
            <p:ph type="title"/>
          </p:nvPr>
        </p:nvSpPr>
        <p:spPr>
          <a:xfrm>
            <a:off x="323200" y="212300"/>
            <a:ext cx="97365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Discharge Plan, Summary and Referrals: </a:t>
            </a:r>
            <a:r>
              <a:rPr lang="en-US" sz="2200" dirty="0">
                <a:solidFill>
                  <a:srgbClr val="0066A6"/>
                </a:solidFill>
                <a:latin typeface="Times New Roman"/>
                <a:ea typeface="Times New Roman"/>
                <a:cs typeface="Times New Roman"/>
                <a:sym typeface="Times New Roman"/>
              </a:rPr>
              <a:t>(2 of 2)</a:t>
            </a:r>
            <a:endParaRPr sz="2200" dirty="0">
              <a:solidFill>
                <a:srgbClr val="0066A6"/>
              </a:solidFill>
              <a:latin typeface="Times New Roman"/>
              <a:ea typeface="Times New Roman"/>
              <a:cs typeface="Times New Roman"/>
              <a:sym typeface="Times New Roman"/>
            </a:endParaRPr>
          </a:p>
        </p:txBody>
      </p:sp>
      <p:sp>
        <p:nvSpPr>
          <p:cNvPr id="335" name="Google Shape;335;p34"/>
          <p:cNvSpPr txBox="1"/>
          <p:nvPr/>
        </p:nvSpPr>
        <p:spPr>
          <a:xfrm>
            <a:off x="383087" y="6125014"/>
            <a:ext cx="11425825" cy="673717"/>
          </a:xfrm>
          <a:prstGeom prst="rect">
            <a:avLst/>
          </a:prstGeom>
          <a:noFill/>
          <a:ln w="28575" cap="flat" cmpd="sng">
            <a:solidFill>
              <a:srgbClr val="0066A6"/>
            </a:solidFill>
            <a:prstDash val="dot"/>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i="1" dirty="0">
                <a:solidFill>
                  <a:srgbClr val="0066A6"/>
                </a:solidFill>
                <a:latin typeface="Times New Roman"/>
                <a:ea typeface="Times New Roman"/>
                <a:cs typeface="Times New Roman"/>
                <a:sym typeface="Times New Roman"/>
              </a:rPr>
              <a:t>If patient was in our care for a brief period and you are unable to sufficiently complete items on the DC summary, indicate that (e.g., “Patient left against treatment advice and as a result did not set up aftercare appointments. Referrals have been sent to patient via …” Remember, while YOU may know what the circumstances of patients admit and sudden discharge are, it needs to be clear to a reader six months after patient’s discharge!</a:t>
            </a:r>
            <a:endParaRPr i="1" dirty="0">
              <a:solidFill>
                <a:srgbClr val="0066A6"/>
              </a:solidFill>
              <a:latin typeface="Times New Roman"/>
              <a:ea typeface="Times New Roman"/>
              <a:cs typeface="Times New Roman"/>
              <a:sym typeface="Times New Roman"/>
            </a:endParaRPr>
          </a:p>
        </p:txBody>
      </p:sp>
      <p:sp>
        <p:nvSpPr>
          <p:cNvPr id="336" name="Google Shape;336;p34"/>
          <p:cNvSpPr/>
          <p:nvPr/>
        </p:nvSpPr>
        <p:spPr>
          <a:xfrm>
            <a:off x="5741850" y="3848675"/>
            <a:ext cx="708300" cy="273600"/>
          </a:xfrm>
          <a:prstGeom prst="leftRightArrow">
            <a:avLst>
              <a:gd name="adj1" fmla="val 50000"/>
              <a:gd name="adj2" fmla="val 50000"/>
            </a:avLst>
          </a:prstGeom>
          <a:solidFill>
            <a:srgbClr val="0066A6"/>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09036" y="3200324"/>
            <a:ext cx="6563533" cy="534000"/>
          </a:xfrm>
          <a:prstGeom prst="rect">
            <a:avLst/>
          </a:prstGeom>
          <a:noFill/>
          <a:ln>
            <a:noFill/>
          </a:ln>
        </p:spPr>
        <p:txBody>
          <a:bodyPr spcFirstLastPara="1" wrap="square" lIns="91425" tIns="45700" rIns="91425" bIns="45700" anchor="t" anchorCtr="0">
            <a:noAutofit/>
          </a:bodyPr>
          <a:lstStyle/>
          <a:p>
            <a:pPr algn="ctr"/>
            <a:r>
              <a:rPr lang="en-US" sz="4600" b="1">
                <a:solidFill>
                  <a:srgbClr val="0066A6"/>
                </a:solidFill>
                <a:latin typeface="Times"/>
                <a:cs typeface="Times"/>
                <a:sym typeface="Times New Roman"/>
              </a:rPr>
              <a:t>ED Effective Documentation</a:t>
            </a:r>
            <a:endParaRPr lang="en-US" sz="4600">
              <a:latin typeface="Times"/>
              <a:cs typeface="Times"/>
            </a:endParaRPr>
          </a:p>
        </p:txBody>
      </p:sp>
    </p:spTree>
    <p:extLst>
      <p:ext uri="{BB962C8B-B14F-4D97-AF65-F5344CB8AC3E}">
        <p14:creationId xmlns:p14="http://schemas.microsoft.com/office/powerpoint/2010/main" val="441339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09036" y="3200324"/>
            <a:ext cx="6563533" cy="534000"/>
          </a:xfrm>
          <a:prstGeom prst="rect">
            <a:avLst/>
          </a:prstGeom>
          <a:noFill/>
          <a:ln>
            <a:noFill/>
          </a:ln>
        </p:spPr>
        <p:txBody>
          <a:bodyPr spcFirstLastPara="1" wrap="square" lIns="91425" tIns="45700" rIns="91425" bIns="45700" anchor="t" anchorCtr="0">
            <a:noAutofit/>
          </a:bodyPr>
          <a:lstStyle/>
          <a:p>
            <a:pPr algn="ctr"/>
            <a:r>
              <a:rPr lang="en-US" sz="4600" b="1">
                <a:solidFill>
                  <a:srgbClr val="0066A6"/>
                </a:solidFill>
                <a:latin typeface="Times"/>
                <a:cs typeface="Times"/>
                <a:sym typeface="Times New Roman"/>
              </a:rPr>
              <a:t>ED Counselors </a:t>
            </a:r>
            <a:br>
              <a:rPr lang="en-US" sz="4600" b="1">
                <a:solidFill>
                  <a:srgbClr val="0066A6"/>
                </a:solidFill>
                <a:latin typeface="Times"/>
                <a:cs typeface="Times"/>
                <a:sym typeface="Times New Roman"/>
              </a:rPr>
            </a:br>
            <a:r>
              <a:rPr lang="en-US" sz="4600" b="1">
                <a:solidFill>
                  <a:srgbClr val="0066A6"/>
                </a:solidFill>
                <a:latin typeface="Times"/>
                <a:cs typeface="Times"/>
                <a:sym typeface="Times New Roman"/>
              </a:rPr>
              <a:t>&amp; </a:t>
            </a:r>
            <a:br>
              <a:rPr lang="en-US" sz="4600" b="1">
                <a:solidFill>
                  <a:srgbClr val="0066A6"/>
                </a:solidFill>
                <a:latin typeface="Times"/>
                <a:cs typeface="Times"/>
                <a:sym typeface="Times New Roman"/>
              </a:rPr>
            </a:br>
            <a:r>
              <a:rPr lang="en-US" sz="4600" b="1">
                <a:solidFill>
                  <a:srgbClr val="0066A6"/>
                </a:solidFill>
                <a:latin typeface="Times"/>
                <a:cs typeface="Times"/>
                <a:sym typeface="Times New Roman"/>
              </a:rPr>
              <a:t>Milieu Managers</a:t>
            </a:r>
            <a:endParaRPr lang="en-US" sz="4600">
              <a:latin typeface="Times"/>
              <a:cs typeface="Times"/>
            </a:endParaRPr>
          </a:p>
        </p:txBody>
      </p:sp>
    </p:spTree>
    <p:extLst>
      <p:ext uri="{BB962C8B-B14F-4D97-AF65-F5344CB8AC3E}">
        <p14:creationId xmlns:p14="http://schemas.microsoft.com/office/powerpoint/2010/main" val="415848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309744" y="159549"/>
            <a:ext cx="9494656"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Purpose and Objective of Annual Effective Documentation:</a:t>
            </a:r>
            <a:endParaRPr sz="2800" b="1" dirty="0">
              <a:solidFill>
                <a:srgbClr val="0066A6"/>
              </a:solidFill>
              <a:latin typeface="Times New Roman"/>
              <a:ea typeface="Times New Roman"/>
              <a:cs typeface="Times New Roman"/>
              <a:sym typeface="Times New Roman"/>
            </a:endParaRPr>
          </a:p>
        </p:txBody>
      </p:sp>
      <p:sp>
        <p:nvSpPr>
          <p:cNvPr id="109" name="Google Shape;109;p13"/>
          <p:cNvSpPr txBox="1">
            <a:spLocks noGrp="1"/>
          </p:cNvSpPr>
          <p:nvPr>
            <p:ph type="body" idx="1"/>
          </p:nvPr>
        </p:nvSpPr>
        <p:spPr>
          <a:xfrm>
            <a:off x="309744" y="1074327"/>
            <a:ext cx="9278393" cy="5525100"/>
          </a:xfrm>
          <a:prstGeom prst="rect">
            <a:avLst/>
          </a:prstGeom>
          <a:noFill/>
          <a:ln>
            <a:noFill/>
          </a:ln>
        </p:spPr>
        <p:txBody>
          <a:bodyPr spcFirstLastPara="1" wrap="square" lIns="91425" tIns="45700" rIns="91425" bIns="45700" anchor="t" anchorCtr="0">
            <a:noAutofit/>
          </a:bodyPr>
          <a:lstStyle/>
          <a:p>
            <a:pPr indent="-279400">
              <a:lnSpc>
                <a:spcPct val="115000"/>
              </a:lnSpc>
              <a:buClr>
                <a:srgbClr val="434343"/>
              </a:buClr>
              <a:buSzPts val="2000"/>
              <a:buFont typeface="Times New Roman"/>
              <a:buChar char="➟"/>
            </a:pPr>
            <a:r>
              <a:rPr lang="en-US" sz="2300" dirty="0">
                <a:solidFill>
                  <a:srgbClr val="434343"/>
                </a:solidFill>
                <a:latin typeface="Times New Roman"/>
                <a:ea typeface="Times New Roman"/>
                <a:cs typeface="Times New Roman"/>
                <a:sym typeface="Times New Roman"/>
              </a:rPr>
              <a:t>Reinforce the</a:t>
            </a:r>
            <a:r>
              <a:rPr lang="en-US" sz="2300" b="1" dirty="0">
                <a:solidFill>
                  <a:srgbClr val="434343"/>
                </a:solidFill>
                <a:latin typeface="Times New Roman"/>
                <a:ea typeface="Times New Roman"/>
                <a:cs typeface="Times New Roman"/>
                <a:sym typeface="Times New Roman"/>
              </a:rPr>
              <a:t> importance </a:t>
            </a:r>
            <a:r>
              <a:rPr lang="en-US" sz="2300" dirty="0">
                <a:solidFill>
                  <a:srgbClr val="434343"/>
                </a:solidFill>
                <a:latin typeface="Times New Roman"/>
                <a:ea typeface="Times New Roman"/>
                <a:cs typeface="Times New Roman"/>
                <a:sym typeface="Times New Roman"/>
              </a:rPr>
              <a:t>and role of Documentation and Medical Records</a:t>
            </a:r>
            <a:endParaRPr sz="2300" dirty="0">
              <a:solidFill>
                <a:srgbClr val="434343"/>
              </a:solidFill>
              <a:latin typeface="Times New Roman"/>
              <a:ea typeface="Times New Roman"/>
              <a:cs typeface="Times New Roman"/>
              <a:sym typeface="Times New Roman"/>
            </a:endParaRPr>
          </a:p>
          <a:p>
            <a:pPr indent="-279400">
              <a:lnSpc>
                <a:spcPct val="115000"/>
              </a:lnSpc>
              <a:buClr>
                <a:srgbClr val="434343"/>
              </a:buClr>
              <a:buSzPts val="2000"/>
              <a:buFont typeface="Times New Roman"/>
              <a:buChar char="➟"/>
            </a:pPr>
            <a:r>
              <a:rPr lang="en-US" sz="2300" dirty="0">
                <a:solidFill>
                  <a:schemeClr val="tx1">
                    <a:lumMod val="95000"/>
                    <a:lumOff val="5000"/>
                  </a:schemeClr>
                </a:solidFill>
                <a:latin typeface="Times New Roman"/>
                <a:ea typeface="Times New Roman"/>
                <a:cs typeface="Times New Roman"/>
                <a:sym typeface="Times New Roman"/>
              </a:rPr>
              <a:t>Provide you with </a:t>
            </a:r>
            <a:r>
              <a:rPr lang="en-US" sz="2300" b="1" dirty="0">
                <a:solidFill>
                  <a:schemeClr val="tx1">
                    <a:lumMod val="95000"/>
                    <a:lumOff val="5000"/>
                  </a:schemeClr>
                </a:solidFill>
                <a:latin typeface="Times New Roman"/>
                <a:ea typeface="Times New Roman"/>
                <a:cs typeface="Times New Roman"/>
                <a:sym typeface="Times New Roman"/>
              </a:rPr>
              <a:t>clear instructions </a:t>
            </a:r>
            <a:r>
              <a:rPr lang="en-US" sz="2300" dirty="0">
                <a:solidFill>
                  <a:schemeClr val="tx1">
                    <a:lumMod val="95000"/>
                    <a:lumOff val="5000"/>
                  </a:schemeClr>
                </a:solidFill>
                <a:latin typeface="Times New Roman"/>
                <a:ea typeface="Times New Roman"/>
                <a:cs typeface="Times New Roman"/>
                <a:sym typeface="Times New Roman"/>
              </a:rPr>
              <a:t>and resources to make your job easier and more efficient! </a:t>
            </a:r>
            <a:endParaRPr lang="en-US" sz="2300" dirty="0">
              <a:solidFill>
                <a:schemeClr val="tx1">
                  <a:lumMod val="95000"/>
                  <a:lumOff val="5000"/>
                </a:schemeClr>
              </a:solidFill>
              <a:latin typeface="Times New Roman"/>
              <a:ea typeface="Times New Roman"/>
              <a:cs typeface="Times New Roman"/>
            </a:endParaRPr>
          </a:p>
          <a:p>
            <a:pPr indent="-279400">
              <a:lnSpc>
                <a:spcPct val="114999"/>
              </a:lnSpc>
              <a:buClr>
                <a:srgbClr val="434343"/>
              </a:buClr>
              <a:buSzPts val="2000"/>
              <a:buFont typeface="Times New Roman"/>
              <a:buChar char="➟"/>
            </a:pPr>
            <a:r>
              <a:rPr lang="en-US" sz="2300" dirty="0">
                <a:solidFill>
                  <a:schemeClr val="tx1">
                    <a:lumMod val="95000"/>
                    <a:lumOff val="5000"/>
                  </a:schemeClr>
                </a:solidFill>
                <a:latin typeface="Times New Roman"/>
                <a:ea typeface="Times New Roman"/>
                <a:cs typeface="Times New Roman"/>
                <a:sym typeface="Times New Roman"/>
              </a:rPr>
              <a:t>Provide a user-friendly resource for you to download and </a:t>
            </a:r>
            <a:r>
              <a:rPr lang="en-US" sz="2300" b="1" dirty="0">
                <a:solidFill>
                  <a:schemeClr val="tx1">
                    <a:lumMod val="95000"/>
                    <a:lumOff val="5000"/>
                  </a:schemeClr>
                </a:solidFill>
                <a:latin typeface="Times New Roman"/>
                <a:ea typeface="Times New Roman"/>
                <a:cs typeface="Times New Roman"/>
                <a:sym typeface="Times New Roman"/>
              </a:rPr>
              <a:t>reference,</a:t>
            </a:r>
            <a:r>
              <a:rPr lang="en-US" sz="2300" dirty="0">
                <a:solidFill>
                  <a:schemeClr val="tx1">
                    <a:lumMod val="95000"/>
                    <a:lumOff val="5000"/>
                  </a:schemeClr>
                </a:solidFill>
                <a:latin typeface="Times New Roman"/>
                <a:ea typeface="Times New Roman"/>
                <a:cs typeface="Times New Roman"/>
                <a:sym typeface="Times New Roman"/>
              </a:rPr>
              <a:t> as needed</a:t>
            </a:r>
            <a:endParaRPr lang="en-US" sz="2300" dirty="0">
              <a:solidFill>
                <a:schemeClr val="tx1">
                  <a:lumMod val="95000"/>
                  <a:lumOff val="5000"/>
                </a:schemeClr>
              </a:solidFill>
              <a:latin typeface="Times New Roman"/>
              <a:ea typeface="Times New Roman"/>
              <a:cs typeface="Times New Roman"/>
            </a:endParaRPr>
          </a:p>
          <a:p>
            <a:pPr indent="-279400">
              <a:lnSpc>
                <a:spcPct val="114999"/>
              </a:lnSpc>
              <a:buClr>
                <a:srgbClr val="434343"/>
              </a:buClr>
              <a:buSzPts val="2000"/>
              <a:buFont typeface="Times New Roman"/>
              <a:buChar char="➟"/>
            </a:pPr>
            <a:r>
              <a:rPr lang="en-US" sz="2300" b="1" dirty="0">
                <a:solidFill>
                  <a:schemeClr val="tx1">
                    <a:lumMod val="95000"/>
                    <a:lumOff val="5000"/>
                  </a:schemeClr>
                </a:solidFill>
                <a:latin typeface="Times New Roman"/>
                <a:ea typeface="Times New Roman"/>
                <a:cs typeface="Times New Roman"/>
              </a:rPr>
              <a:t>Reduce confusion </a:t>
            </a:r>
            <a:r>
              <a:rPr lang="en-US" sz="2300" dirty="0">
                <a:solidFill>
                  <a:schemeClr val="tx1">
                    <a:lumMod val="95000"/>
                    <a:lumOff val="5000"/>
                  </a:schemeClr>
                </a:solidFill>
                <a:latin typeface="Times New Roman"/>
                <a:ea typeface="Times New Roman"/>
                <a:cs typeface="Times New Roman"/>
              </a:rPr>
              <a:t>with documentation requirements</a:t>
            </a:r>
            <a:endParaRPr lang="en-US" sz="2300" dirty="0">
              <a:solidFill>
                <a:schemeClr val="tx1">
                  <a:lumMod val="95000"/>
                  <a:lumOff val="5000"/>
                </a:schemeClr>
              </a:solidFill>
              <a:latin typeface="Times New Roman"/>
              <a:ea typeface="Times New Roman"/>
              <a:cs typeface="Times New Roman"/>
              <a:sym typeface="Times New Roman"/>
            </a:endParaRPr>
          </a:p>
          <a:p>
            <a:pPr indent="-279400">
              <a:lnSpc>
                <a:spcPct val="114999"/>
              </a:lnSpc>
              <a:buFont typeface="Times New Roman,Serif"/>
              <a:buChar char="➟"/>
            </a:pPr>
            <a:r>
              <a:rPr lang="en-US" sz="2400" dirty="0">
                <a:solidFill>
                  <a:srgbClr val="434343"/>
                </a:solidFill>
                <a:latin typeface="Times New Roman"/>
                <a:cs typeface="Times New Roman"/>
              </a:rPr>
              <a:t>Provide examples of documentation requirements for </a:t>
            </a:r>
            <a:r>
              <a:rPr lang="en-US" sz="2400" b="1" dirty="0">
                <a:solidFill>
                  <a:srgbClr val="434343"/>
                </a:solidFill>
                <a:latin typeface="Times New Roman"/>
                <a:cs typeface="Times New Roman"/>
              </a:rPr>
              <a:t>each role</a:t>
            </a:r>
            <a:endParaRPr lang="en-US" sz="2400" b="1" dirty="0"/>
          </a:p>
          <a:p>
            <a:pPr indent="-279400">
              <a:lnSpc>
                <a:spcPct val="114999"/>
              </a:lnSpc>
              <a:buFont typeface="Times New Roman,Serif"/>
              <a:buChar char="➟"/>
            </a:pPr>
            <a:r>
              <a:rPr lang="en-US" sz="2400" dirty="0">
                <a:solidFill>
                  <a:srgbClr val="434343"/>
                </a:solidFill>
                <a:latin typeface="Times New Roman"/>
              </a:rPr>
              <a:t>Improve clinical quality, which improves </a:t>
            </a:r>
            <a:r>
              <a:rPr lang="en-US" sz="2400" b="1" dirty="0">
                <a:solidFill>
                  <a:srgbClr val="434343"/>
                </a:solidFill>
                <a:latin typeface="Times New Roman"/>
              </a:rPr>
              <a:t>patient engagement</a:t>
            </a:r>
            <a:r>
              <a:rPr lang="en-US" sz="2400" baseline="30000" dirty="0">
                <a:solidFill>
                  <a:srgbClr val="434343"/>
                </a:solidFill>
                <a:latin typeface="Times New Roman"/>
              </a:rPr>
              <a:t>1</a:t>
            </a:r>
            <a:endParaRPr lang="en-US" sz="2400" baseline="30000" dirty="0">
              <a:solidFill>
                <a:srgbClr val="434343"/>
              </a:solidFill>
              <a:latin typeface="Times New Roman"/>
              <a:cs typeface="Times New Roman"/>
            </a:endParaRPr>
          </a:p>
          <a:p>
            <a:pPr indent="-279400">
              <a:lnSpc>
                <a:spcPct val="114999"/>
              </a:lnSpc>
              <a:buFont typeface="Times New Roman,Serif"/>
              <a:buChar char="➟"/>
            </a:pPr>
            <a:r>
              <a:rPr lang="en-US" sz="2400" dirty="0">
                <a:solidFill>
                  <a:srgbClr val="434343"/>
                </a:solidFill>
                <a:latin typeface="Times New Roman"/>
                <a:cs typeface="Times New Roman"/>
              </a:rPr>
              <a:t>Increase understanding of </a:t>
            </a:r>
            <a:r>
              <a:rPr lang="en-US" sz="2400" b="1" dirty="0">
                <a:solidFill>
                  <a:srgbClr val="434343"/>
                </a:solidFill>
                <a:latin typeface="Times New Roman"/>
                <a:cs typeface="Times New Roman"/>
              </a:rPr>
              <a:t>expectations </a:t>
            </a:r>
            <a:r>
              <a:rPr lang="en-US" sz="2400" dirty="0">
                <a:solidFill>
                  <a:srgbClr val="434343"/>
                </a:solidFill>
                <a:latin typeface="Times New Roman"/>
                <a:cs typeface="Times New Roman"/>
              </a:rPr>
              <a:t>to improve staff engagement</a:t>
            </a:r>
            <a:endParaRPr lang="en-US" sz="2400" dirty="0">
              <a:solidFill>
                <a:srgbClr val="434343"/>
              </a:solidFill>
            </a:endParaRPr>
          </a:p>
          <a:p>
            <a:pPr marL="0" indent="0">
              <a:spcBef>
                <a:spcPts val="0"/>
              </a:spcBef>
              <a:buNone/>
            </a:pPr>
            <a:endParaRPr lang="en-US" sz="2400" dirty="0">
              <a:solidFill>
                <a:srgbClr val="434343"/>
              </a:solidFill>
              <a:latin typeface="Times New Roman"/>
              <a:cs typeface="Times New Roman"/>
            </a:endParaRPr>
          </a:p>
        </p:txBody>
      </p:sp>
      <p:pic>
        <p:nvPicPr>
          <p:cNvPr id="5" name="Picture 4">
            <a:extLst>
              <a:ext uri="{FF2B5EF4-FFF2-40B4-BE49-F238E27FC236}">
                <a16:creationId xmlns:a16="http://schemas.microsoft.com/office/drawing/2014/main" id="{D59FE08C-4370-4011-9197-917A6E29C9FA}"/>
              </a:ext>
            </a:extLst>
          </p:cNvPr>
          <p:cNvPicPr>
            <a:picLocks noChangeAspect="1"/>
          </p:cNvPicPr>
          <p:nvPr/>
        </p:nvPicPr>
        <p:blipFill>
          <a:blip r:embed="rId3"/>
          <a:stretch>
            <a:fillRect/>
          </a:stretch>
        </p:blipFill>
        <p:spPr>
          <a:xfrm>
            <a:off x="9271445" y="2455816"/>
            <a:ext cx="2802990" cy="2481943"/>
          </a:xfrm>
          <a:prstGeom prst="rect">
            <a:avLst/>
          </a:prstGeom>
        </p:spPr>
      </p:pic>
      <p:cxnSp>
        <p:nvCxnSpPr>
          <p:cNvPr id="4" name="Straight Connector 3">
            <a:extLst>
              <a:ext uri="{FF2B5EF4-FFF2-40B4-BE49-F238E27FC236}">
                <a16:creationId xmlns:a16="http://schemas.microsoft.com/office/drawing/2014/main" id="{33F23996-1E4D-44E4-BAB2-1BA00FB9139D}"/>
              </a:ext>
            </a:extLst>
          </p:cNvPr>
          <p:cNvCxnSpPr/>
          <p:nvPr/>
        </p:nvCxnSpPr>
        <p:spPr>
          <a:xfrm>
            <a:off x="410966" y="6359703"/>
            <a:ext cx="6205591"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119B3C77-7689-4A58-B880-F75AD4DE0B5A}"/>
              </a:ext>
            </a:extLst>
          </p:cNvPr>
          <p:cNvSpPr txBox="1"/>
          <p:nvPr/>
        </p:nvSpPr>
        <p:spPr>
          <a:xfrm>
            <a:off x="309744" y="6475928"/>
            <a:ext cx="6657654" cy="307777"/>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 </a:t>
            </a:r>
            <a:r>
              <a:rPr lang="en-US" sz="1400" baseline="30000" dirty="0">
                <a:solidFill>
                  <a:schemeClr val="bg1">
                    <a:lumMod val="50000"/>
                  </a:schemeClr>
                </a:solidFill>
                <a:latin typeface="Times New Roman"/>
              </a:rPr>
              <a:t>1</a:t>
            </a:r>
            <a:r>
              <a:rPr lang="en-US" dirty="0">
                <a:solidFill>
                  <a:schemeClr val="bg1">
                    <a:lumMod val="50000"/>
                  </a:schemeClr>
                </a:solidFill>
                <a:latin typeface="Times New Roman" panose="02020603050405020304" pitchFamily="18" charset="0"/>
                <a:cs typeface="Times New Roman" panose="02020603050405020304" pitchFamily="18" charset="0"/>
              </a:rPr>
              <a:t> Stanhope, V., et al., (2013)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471375" y="320222"/>
            <a:ext cx="10515600" cy="53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200" b="1">
                <a:solidFill>
                  <a:srgbClr val="0066A6"/>
                </a:solidFill>
                <a:latin typeface="Times New Roman"/>
                <a:ea typeface="Times New Roman"/>
                <a:cs typeface="Times New Roman"/>
                <a:sym typeface="Times New Roman"/>
              </a:rPr>
              <a:t>Documentation Support &amp; the MM’s role:</a:t>
            </a:r>
            <a:endParaRPr sz="3200" b="1">
              <a:solidFill>
                <a:srgbClr val="0066A6"/>
              </a:solidFill>
              <a:latin typeface="Times New Roman"/>
              <a:ea typeface="Times New Roman"/>
              <a:cs typeface="Times New Roman"/>
              <a:sym typeface="Times New Roman"/>
            </a:endParaRPr>
          </a:p>
        </p:txBody>
      </p:sp>
      <p:sp>
        <p:nvSpPr>
          <p:cNvPr id="209" name="Google Shape;209;p22"/>
          <p:cNvSpPr txBox="1">
            <a:spLocks noGrp="1"/>
          </p:cNvSpPr>
          <p:nvPr>
            <p:ph type="body" idx="1"/>
          </p:nvPr>
        </p:nvSpPr>
        <p:spPr>
          <a:xfrm>
            <a:off x="471375" y="1059350"/>
            <a:ext cx="6531900" cy="6093900"/>
          </a:xfrm>
          <a:prstGeom prst="rect">
            <a:avLst/>
          </a:prstGeom>
          <a:noFill/>
          <a:ln>
            <a:noFill/>
          </a:ln>
        </p:spPr>
        <p:txBody>
          <a:bodyPr spcFirstLastPara="1" wrap="square" lIns="91425" tIns="45700" rIns="91425" bIns="45700" anchor="t" anchorCtr="0">
            <a:noAutofit/>
          </a:bodyPr>
          <a:lstStyle/>
          <a:p>
            <a:pPr marL="457200" lvl="0" indent="-355600" algn="l" rtl="0">
              <a:lnSpc>
                <a:spcPct val="108000"/>
              </a:lnSpc>
              <a:spcBef>
                <a:spcPts val="0"/>
              </a:spcBef>
              <a:spcAft>
                <a:spcPts val="0"/>
              </a:spcAft>
              <a:buClr>
                <a:srgbClr val="434343"/>
              </a:buClr>
              <a:buSzPts val="2000"/>
              <a:buFont typeface="Times New Roman"/>
              <a:buChar char="🗸"/>
            </a:pPr>
            <a:r>
              <a:rPr lang="en-US" sz="2000" b="1" u="sng">
                <a:solidFill>
                  <a:srgbClr val="434343"/>
                </a:solidFill>
                <a:latin typeface="Times New Roman"/>
                <a:ea typeface="Times New Roman"/>
                <a:cs typeface="Times New Roman"/>
                <a:sym typeface="Times New Roman"/>
              </a:rPr>
              <a:t>The Medical Screening Exam (MSE)</a:t>
            </a:r>
            <a:r>
              <a:rPr lang="en-US" sz="2000">
                <a:solidFill>
                  <a:srgbClr val="434343"/>
                </a:solidFill>
                <a:latin typeface="Times New Roman"/>
                <a:ea typeface="Times New Roman"/>
                <a:cs typeface="Times New Roman"/>
                <a:sym typeface="Times New Roman"/>
              </a:rPr>
              <a:t> </a:t>
            </a:r>
            <a:endParaRPr sz="2000">
              <a:solidFill>
                <a:srgbClr val="434343"/>
              </a:solidFill>
              <a:latin typeface="Times New Roman"/>
              <a:ea typeface="Times New Roman"/>
              <a:cs typeface="Times New Roman"/>
              <a:sym typeface="Times New Roman"/>
            </a:endParaRPr>
          </a:p>
          <a:p>
            <a:pPr marL="914400" marR="0" lvl="1" indent="-342900" algn="l" rtl="0">
              <a:lnSpc>
                <a:spcPct val="108000"/>
              </a:lnSpc>
              <a:spcBef>
                <a:spcPts val="0"/>
              </a:spcBef>
              <a:spcAft>
                <a:spcPts val="0"/>
              </a:spcAft>
              <a:buClr>
                <a:srgbClr val="434343"/>
              </a:buClr>
              <a:buSzPts val="1800"/>
              <a:buFont typeface="Times New Roman"/>
              <a:buChar char="⋆"/>
            </a:pPr>
            <a:r>
              <a:rPr lang="en-US" sz="1800">
                <a:solidFill>
                  <a:srgbClr val="434343"/>
                </a:solidFill>
                <a:latin typeface="Times New Roman"/>
                <a:ea typeface="Times New Roman"/>
                <a:cs typeface="Times New Roman"/>
                <a:sym typeface="Times New Roman"/>
              </a:rPr>
              <a:t>The MSE is considered a pre-admission document and outlines requirements for admissions, including labs, EKG, and a brief physical. Support the team with ensuring all items are received and uploaded into the patient’s record!  </a:t>
            </a:r>
            <a:endParaRPr sz="1800">
              <a:solidFill>
                <a:srgbClr val="434343"/>
              </a:solidFill>
              <a:latin typeface="Times New Roman"/>
              <a:ea typeface="Times New Roman"/>
              <a:cs typeface="Times New Roman"/>
              <a:sym typeface="Times New Roman"/>
            </a:endParaRPr>
          </a:p>
          <a:p>
            <a:pPr marL="457200" lvl="0" indent="-355600" algn="l" rtl="0">
              <a:lnSpc>
                <a:spcPct val="108000"/>
              </a:lnSpc>
              <a:spcBef>
                <a:spcPts val="0"/>
              </a:spcBef>
              <a:spcAft>
                <a:spcPts val="0"/>
              </a:spcAft>
              <a:buClr>
                <a:srgbClr val="434343"/>
              </a:buClr>
              <a:buSzPts val="2000"/>
              <a:buFont typeface="Times New Roman"/>
              <a:buChar char="🗸"/>
            </a:pPr>
            <a:r>
              <a:rPr lang="en-US" sz="2000" b="1" u="sng">
                <a:solidFill>
                  <a:srgbClr val="434343"/>
                </a:solidFill>
                <a:latin typeface="Times New Roman"/>
                <a:ea typeface="Times New Roman"/>
                <a:cs typeface="Times New Roman"/>
                <a:sym typeface="Times New Roman"/>
              </a:rPr>
              <a:t>Outpatient History &amp; Physical (H&amp;P) Screen</a:t>
            </a:r>
            <a:endParaRPr sz="2000" b="1" u="sng">
              <a:solidFill>
                <a:srgbClr val="434343"/>
              </a:solidFill>
              <a:latin typeface="Times New Roman"/>
              <a:ea typeface="Times New Roman"/>
              <a:cs typeface="Times New Roman"/>
              <a:sym typeface="Times New Roman"/>
            </a:endParaRPr>
          </a:p>
          <a:p>
            <a:pPr marL="914400" lvl="1" indent="-342900" algn="l" rtl="0">
              <a:lnSpc>
                <a:spcPct val="108000"/>
              </a:lnSpc>
              <a:spcBef>
                <a:spcPts val="0"/>
              </a:spcBef>
              <a:spcAft>
                <a:spcPts val="0"/>
              </a:spcAft>
              <a:buClr>
                <a:srgbClr val="434343"/>
              </a:buClr>
              <a:buSzPts val="1800"/>
              <a:buFont typeface="Times New Roman"/>
              <a:buChar char="⋆"/>
            </a:pPr>
            <a:r>
              <a:rPr lang="en-US" sz="1800">
                <a:solidFill>
                  <a:srgbClr val="434343"/>
                </a:solidFill>
                <a:latin typeface="Times New Roman"/>
                <a:ea typeface="Times New Roman"/>
                <a:cs typeface="Times New Roman"/>
                <a:sym typeface="Times New Roman"/>
              </a:rPr>
              <a:t>The H&amp;P Screen is completed upon admission  and determines if patient’s most recent H&amp;P exam results are sufficient (&lt;1 year), or if patient needs to be referred to have a new exam performed (within 30 days of admission). Support the team w/ requesting records, documenting action steps, such as a </a:t>
            </a:r>
            <a:r>
              <a:rPr lang="en-US" sz="1800" i="1">
                <a:solidFill>
                  <a:srgbClr val="434343"/>
                </a:solidFill>
                <a:latin typeface="Times New Roman"/>
                <a:ea typeface="Times New Roman"/>
                <a:cs typeface="Times New Roman"/>
                <a:sym typeface="Times New Roman"/>
              </a:rPr>
              <a:t>Contact Note</a:t>
            </a:r>
            <a:r>
              <a:rPr lang="en-US" sz="1800">
                <a:solidFill>
                  <a:srgbClr val="434343"/>
                </a:solidFill>
                <a:latin typeface="Times New Roman"/>
                <a:ea typeface="Times New Roman"/>
                <a:cs typeface="Times New Roman"/>
                <a:sym typeface="Times New Roman"/>
              </a:rPr>
              <a:t>, and ensuring H&amp;P exam results are uploaded into the patient’s record.</a:t>
            </a:r>
            <a:endParaRPr sz="1800">
              <a:solidFill>
                <a:srgbClr val="434343"/>
              </a:solidFill>
              <a:latin typeface="Times New Roman"/>
              <a:ea typeface="Times New Roman"/>
              <a:cs typeface="Times New Roman"/>
              <a:sym typeface="Times New Roman"/>
            </a:endParaRPr>
          </a:p>
          <a:p>
            <a:pPr marL="457200" marR="0" lvl="0" indent="-355600" algn="l" rtl="0">
              <a:lnSpc>
                <a:spcPct val="108000"/>
              </a:lnSpc>
              <a:spcBef>
                <a:spcPts val="0"/>
              </a:spcBef>
              <a:spcAft>
                <a:spcPts val="0"/>
              </a:spcAft>
              <a:buClr>
                <a:srgbClr val="434343"/>
              </a:buClr>
              <a:buSzPts val="2000"/>
              <a:buFont typeface="Times New Roman"/>
              <a:buChar char="🗸"/>
            </a:pPr>
            <a:r>
              <a:rPr lang="en-US" sz="2000" b="1" u="sng">
                <a:solidFill>
                  <a:srgbClr val="434343"/>
                </a:solidFill>
                <a:latin typeface="Times New Roman"/>
                <a:ea typeface="Times New Roman"/>
                <a:cs typeface="Times New Roman"/>
                <a:sym typeface="Times New Roman"/>
              </a:rPr>
              <a:t>Uploads</a:t>
            </a:r>
            <a:endParaRPr sz="2000">
              <a:solidFill>
                <a:srgbClr val="434343"/>
              </a:solidFill>
              <a:latin typeface="Times New Roman"/>
              <a:ea typeface="Times New Roman"/>
              <a:cs typeface="Times New Roman"/>
              <a:sym typeface="Times New Roman"/>
            </a:endParaRPr>
          </a:p>
          <a:p>
            <a:pPr marL="914400" marR="0" lvl="1" indent="-349250" algn="l" rtl="0">
              <a:lnSpc>
                <a:spcPct val="108000"/>
              </a:lnSpc>
              <a:spcBef>
                <a:spcPts val="0"/>
              </a:spcBef>
              <a:spcAft>
                <a:spcPts val="0"/>
              </a:spcAft>
              <a:buClr>
                <a:srgbClr val="434343"/>
              </a:buClr>
              <a:buSzPts val="1900"/>
              <a:buFont typeface="Times New Roman"/>
              <a:buChar char="⋆"/>
            </a:pPr>
            <a:r>
              <a:rPr lang="en-US" sz="1900">
                <a:solidFill>
                  <a:srgbClr val="434343"/>
                </a:solidFill>
                <a:highlight>
                  <a:schemeClr val="lt1"/>
                </a:highlight>
                <a:latin typeface="Times New Roman"/>
                <a:ea typeface="Times New Roman"/>
                <a:cs typeface="Times New Roman"/>
                <a:sym typeface="Times New Roman"/>
              </a:rPr>
              <a:t>Make sure additional labs/tests are appropriately uploaded into the patient’s record including urinalysis samples, lab panels, tests (EKG), etc.</a:t>
            </a:r>
            <a:endParaRPr sz="1900">
              <a:solidFill>
                <a:srgbClr val="434343"/>
              </a:solidFill>
              <a:latin typeface="Times New Roman"/>
              <a:ea typeface="Times New Roman"/>
              <a:cs typeface="Times New Roman"/>
              <a:sym typeface="Times New Roman"/>
            </a:endParaRPr>
          </a:p>
          <a:p>
            <a:pPr marL="0" lvl="0" indent="0" algn="l" rtl="0">
              <a:lnSpc>
                <a:spcPct val="108000"/>
              </a:lnSpc>
              <a:spcBef>
                <a:spcPts val="0"/>
              </a:spcBef>
              <a:spcAft>
                <a:spcPts val="0"/>
              </a:spcAft>
              <a:buNone/>
            </a:pPr>
            <a:endParaRPr sz="1700">
              <a:solidFill>
                <a:schemeClr val="dk2"/>
              </a:solidFill>
              <a:latin typeface="Times New Roman"/>
              <a:ea typeface="Times New Roman"/>
              <a:cs typeface="Times New Roman"/>
              <a:sym typeface="Times New Roman"/>
            </a:endParaRPr>
          </a:p>
        </p:txBody>
      </p:sp>
      <p:pic>
        <p:nvPicPr>
          <p:cNvPr id="210" name="Google Shape;210;p22"/>
          <p:cNvPicPr preferRelativeResize="0"/>
          <p:nvPr/>
        </p:nvPicPr>
        <p:blipFill>
          <a:blip r:embed="rId3">
            <a:alphaModFix/>
          </a:blip>
          <a:stretch>
            <a:fillRect/>
          </a:stretch>
        </p:blipFill>
        <p:spPr>
          <a:xfrm>
            <a:off x="7768400" y="1542400"/>
            <a:ext cx="3773201" cy="37732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3"/>
          <p:cNvSpPr txBox="1">
            <a:spLocks noGrp="1"/>
          </p:cNvSpPr>
          <p:nvPr>
            <p:ph type="title"/>
          </p:nvPr>
        </p:nvSpPr>
        <p:spPr>
          <a:xfrm>
            <a:off x="475600" y="2122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300" b="1">
                <a:solidFill>
                  <a:srgbClr val="0066A6"/>
                </a:solidFill>
                <a:latin typeface="Times New Roman"/>
                <a:ea typeface="Times New Roman"/>
                <a:cs typeface="Times New Roman"/>
                <a:sym typeface="Times New Roman"/>
              </a:rPr>
              <a:t>Shift Notes:</a:t>
            </a:r>
            <a:endParaRPr sz="3300" b="1">
              <a:solidFill>
                <a:srgbClr val="0066A6"/>
              </a:solidFill>
              <a:latin typeface="Times New Roman"/>
              <a:ea typeface="Times New Roman"/>
              <a:cs typeface="Times New Roman"/>
              <a:sym typeface="Times New Roman"/>
            </a:endParaRPr>
          </a:p>
        </p:txBody>
      </p:sp>
      <p:sp>
        <p:nvSpPr>
          <p:cNvPr id="216" name="Google Shape;216;p23"/>
          <p:cNvSpPr txBox="1">
            <a:spLocks noGrp="1"/>
          </p:cNvSpPr>
          <p:nvPr>
            <p:ph type="body" idx="1"/>
          </p:nvPr>
        </p:nvSpPr>
        <p:spPr>
          <a:xfrm>
            <a:off x="489900" y="862325"/>
            <a:ext cx="11212200" cy="5787600"/>
          </a:xfrm>
          <a:prstGeom prst="rect">
            <a:avLst/>
          </a:prstGeom>
          <a:noFill/>
          <a:ln>
            <a:noFill/>
          </a:ln>
        </p:spPr>
        <p:txBody>
          <a:bodyPr spcFirstLastPara="1" wrap="square" lIns="91425" tIns="45700" rIns="91425" bIns="45700" anchor="t" anchorCtr="0">
            <a:noAutofit/>
          </a:bodyPr>
          <a:lstStyle/>
          <a:p>
            <a:pPr marL="457200" lvl="0" indent="-349250" algn="l" rtl="0">
              <a:spcBef>
                <a:spcPts val="500"/>
              </a:spcBef>
              <a:spcAft>
                <a:spcPts val="0"/>
              </a:spcAft>
              <a:buClr>
                <a:srgbClr val="666666"/>
              </a:buClr>
              <a:buSzPts val="1900"/>
              <a:buFont typeface="Times New Roman"/>
              <a:buChar char="➟"/>
            </a:pPr>
            <a:r>
              <a:rPr lang="en-US" sz="1900">
                <a:solidFill>
                  <a:srgbClr val="666666"/>
                </a:solidFill>
                <a:latin typeface="Times New Roman"/>
                <a:ea typeface="Times New Roman"/>
                <a:cs typeface="Times New Roman"/>
                <a:sym typeface="Times New Roman"/>
              </a:rPr>
              <a:t>Record observations on patient behavior and interactions during shift.</a:t>
            </a:r>
            <a:endParaRPr sz="1900">
              <a:solidFill>
                <a:srgbClr val="666666"/>
              </a:solidFill>
              <a:latin typeface="Times New Roman"/>
              <a:ea typeface="Times New Roman"/>
              <a:cs typeface="Times New Roman"/>
              <a:sym typeface="Times New Roman"/>
            </a:endParaRPr>
          </a:p>
          <a:p>
            <a:pPr marL="457200" lvl="0" indent="-349250" algn="l" rtl="0">
              <a:spcBef>
                <a:spcPts val="0"/>
              </a:spcBef>
              <a:spcAft>
                <a:spcPts val="0"/>
              </a:spcAft>
              <a:buClr>
                <a:srgbClr val="666666"/>
              </a:buClr>
              <a:buSzPts val="1900"/>
              <a:buFont typeface="Times New Roman"/>
              <a:buChar char="➟"/>
            </a:pPr>
            <a:r>
              <a:rPr lang="en-US" sz="1900">
                <a:solidFill>
                  <a:srgbClr val="666666"/>
                </a:solidFill>
                <a:latin typeface="Times New Roman"/>
                <a:ea typeface="Times New Roman"/>
                <a:cs typeface="Times New Roman"/>
                <a:sym typeface="Times New Roman"/>
              </a:rPr>
              <a:t>Include mental and physical status, including: </a:t>
            </a:r>
            <a:endParaRPr sz="70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r>
              <a:rPr lang="en-US" sz="1900">
                <a:solidFill>
                  <a:srgbClr val="666666"/>
                </a:solidFill>
                <a:latin typeface="Times New Roman"/>
                <a:ea typeface="Times New Roman"/>
                <a:cs typeface="Times New Roman"/>
                <a:sym typeface="Times New Roman"/>
              </a:rPr>
              <a:t>Appearance </a:t>
            </a:r>
            <a:r>
              <a:rPr lang="en-US" sz="1500">
                <a:solidFill>
                  <a:srgbClr val="666666"/>
                </a:solidFill>
                <a:latin typeface="Times New Roman"/>
                <a:ea typeface="Times New Roman"/>
                <a:cs typeface="Times New Roman"/>
                <a:sym typeface="Times New Roman"/>
              </a:rPr>
              <a:t>(e.g., level of engagement with staff and peers, grooming, attitude: cooperative, uncooperative)</a:t>
            </a:r>
            <a:endParaRPr sz="150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r>
              <a:rPr lang="en-US" sz="1900">
                <a:solidFill>
                  <a:srgbClr val="666666"/>
                </a:solidFill>
                <a:latin typeface="Times New Roman"/>
                <a:ea typeface="Times New Roman"/>
                <a:cs typeface="Times New Roman"/>
                <a:sym typeface="Times New Roman"/>
              </a:rPr>
              <a:t>Behavior </a:t>
            </a:r>
            <a:r>
              <a:rPr lang="en-US" sz="1600">
                <a:solidFill>
                  <a:srgbClr val="666666"/>
                </a:solidFill>
                <a:latin typeface="Times New Roman"/>
                <a:ea typeface="Times New Roman"/>
                <a:cs typeface="Times New Roman"/>
                <a:sym typeface="Times New Roman"/>
              </a:rPr>
              <a:t>(e.g., eye contact: poor, good; psychomotor activity: handwringing; coping skills employed)</a:t>
            </a:r>
            <a:endParaRPr sz="160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r>
              <a:rPr lang="en-US" sz="1900">
                <a:solidFill>
                  <a:srgbClr val="666666"/>
                </a:solidFill>
                <a:latin typeface="Times New Roman"/>
                <a:ea typeface="Times New Roman"/>
                <a:cs typeface="Times New Roman"/>
                <a:sym typeface="Times New Roman"/>
              </a:rPr>
              <a:t>Presentation of mood </a:t>
            </a:r>
            <a:r>
              <a:rPr lang="en-US" sz="1600">
                <a:solidFill>
                  <a:srgbClr val="666666"/>
                </a:solidFill>
                <a:latin typeface="Times New Roman"/>
                <a:ea typeface="Times New Roman"/>
                <a:cs typeface="Times New Roman"/>
                <a:sym typeface="Times New Roman"/>
              </a:rPr>
              <a:t>(e.g., sad, angry, elated; self-report congruent or incongruent with observations)</a:t>
            </a:r>
            <a:endParaRPr sz="160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r>
              <a:rPr lang="en-US" sz="1900">
                <a:solidFill>
                  <a:srgbClr val="666666"/>
                </a:solidFill>
                <a:latin typeface="Times New Roman"/>
                <a:ea typeface="Times New Roman"/>
                <a:cs typeface="Times New Roman"/>
                <a:sym typeface="Times New Roman"/>
              </a:rPr>
              <a:t>Speech pattern </a:t>
            </a:r>
            <a:r>
              <a:rPr lang="en-US" sz="1600">
                <a:solidFill>
                  <a:srgbClr val="666666"/>
                </a:solidFill>
                <a:latin typeface="Times New Roman"/>
                <a:ea typeface="Times New Roman"/>
                <a:cs typeface="Times New Roman"/>
                <a:sym typeface="Times New Roman"/>
              </a:rPr>
              <a:t>(e.g., rate: increased/decreased, volume: loud, soft)</a:t>
            </a:r>
            <a:endParaRPr sz="160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r>
              <a:rPr lang="en-US" sz="1900">
                <a:solidFill>
                  <a:srgbClr val="666666"/>
                </a:solidFill>
                <a:latin typeface="Times New Roman"/>
                <a:ea typeface="Times New Roman"/>
                <a:cs typeface="Times New Roman"/>
                <a:sym typeface="Times New Roman"/>
              </a:rPr>
              <a:t>High-risk behavior </a:t>
            </a:r>
            <a:r>
              <a:rPr lang="en-US" sz="1600">
                <a:solidFill>
                  <a:srgbClr val="666666"/>
                </a:solidFill>
                <a:latin typeface="Times New Roman"/>
                <a:ea typeface="Times New Roman"/>
                <a:cs typeface="Times New Roman"/>
                <a:sym typeface="Times New Roman"/>
              </a:rPr>
              <a:t>(e.g., agitation, impulsivity, violence, self-injurious behaviors)</a:t>
            </a:r>
            <a:endParaRPr sz="1600">
              <a:solidFill>
                <a:srgbClr val="666666"/>
              </a:solidFill>
              <a:latin typeface="Times New Roman"/>
              <a:ea typeface="Times New Roman"/>
              <a:cs typeface="Times New Roman"/>
              <a:sym typeface="Times New Roman"/>
            </a:endParaRPr>
          </a:p>
          <a:p>
            <a:pPr marL="457200" lvl="0" indent="0" algn="l" rtl="0">
              <a:spcBef>
                <a:spcPts val="500"/>
              </a:spcBef>
              <a:spcAft>
                <a:spcPts val="0"/>
              </a:spcAft>
              <a:buNone/>
            </a:pPr>
            <a:endParaRPr sz="1600">
              <a:solidFill>
                <a:srgbClr val="666666"/>
              </a:solidFill>
              <a:latin typeface="Times New Roman"/>
              <a:ea typeface="Times New Roman"/>
              <a:cs typeface="Times New Roman"/>
              <a:sym typeface="Times New Roman"/>
            </a:endParaRPr>
          </a:p>
          <a:p>
            <a:pPr marL="457200" lvl="0" indent="-349250" algn="l" rtl="0">
              <a:spcBef>
                <a:spcPts val="500"/>
              </a:spcBef>
              <a:spcAft>
                <a:spcPts val="0"/>
              </a:spcAft>
              <a:buClr>
                <a:srgbClr val="FF0000"/>
              </a:buClr>
              <a:buSzPts val="1900"/>
              <a:buFont typeface="Times New Roman"/>
              <a:buChar char="➟"/>
            </a:pPr>
            <a:r>
              <a:rPr lang="en-US" sz="1900">
                <a:solidFill>
                  <a:srgbClr val="FF0000"/>
                </a:solidFill>
                <a:latin typeface="Times New Roman"/>
                <a:ea typeface="Times New Roman"/>
                <a:cs typeface="Times New Roman"/>
                <a:sym typeface="Times New Roman"/>
              </a:rPr>
              <a:t>Include any safety concerns observed and action completed to ensure safety</a:t>
            </a:r>
            <a:endParaRPr sz="1900">
              <a:solidFill>
                <a:srgbClr val="FF0000"/>
              </a:solidFill>
              <a:latin typeface="Times New Roman"/>
              <a:ea typeface="Times New Roman"/>
              <a:cs typeface="Times New Roman"/>
              <a:sym typeface="Times New Roman"/>
            </a:endParaRPr>
          </a:p>
          <a:p>
            <a:pPr marL="457200" lvl="0" indent="-349250" algn="l" rtl="0">
              <a:spcBef>
                <a:spcPts val="500"/>
              </a:spcBef>
              <a:spcAft>
                <a:spcPts val="0"/>
              </a:spcAft>
              <a:buClr>
                <a:srgbClr val="FF0000"/>
              </a:buClr>
              <a:buSzPts val="1900"/>
              <a:buFont typeface="Times New Roman"/>
              <a:buChar char="➟"/>
            </a:pPr>
            <a:r>
              <a:rPr lang="en-US" sz="1900" b="1">
                <a:solidFill>
                  <a:srgbClr val="FF0000"/>
                </a:solidFill>
                <a:latin typeface="Times New Roman"/>
                <a:ea typeface="Times New Roman"/>
                <a:cs typeface="Times New Roman"/>
                <a:sym typeface="Times New Roman"/>
              </a:rPr>
              <a:t>For 1:1 observations, complete a one-to-one Safety Attestation Shift Note at the end of each 1:1 shift.  </a:t>
            </a:r>
            <a:endParaRPr sz="1900" b="1">
              <a:solidFill>
                <a:srgbClr val="FF0000"/>
              </a:solidFill>
              <a:latin typeface="Times New Roman"/>
              <a:ea typeface="Times New Roman"/>
              <a:cs typeface="Times New Roman"/>
              <a:sym typeface="Times New Roman"/>
            </a:endParaRPr>
          </a:p>
        </p:txBody>
      </p:sp>
      <p:pic>
        <p:nvPicPr>
          <p:cNvPr id="217" name="Google Shape;217;p23"/>
          <p:cNvPicPr preferRelativeResize="0"/>
          <p:nvPr/>
        </p:nvPicPr>
        <p:blipFill>
          <a:blip r:embed="rId3">
            <a:alphaModFix/>
          </a:blip>
          <a:stretch>
            <a:fillRect/>
          </a:stretch>
        </p:blipFill>
        <p:spPr>
          <a:xfrm>
            <a:off x="697450" y="1672150"/>
            <a:ext cx="522950" cy="522950"/>
          </a:xfrm>
          <a:prstGeom prst="rect">
            <a:avLst/>
          </a:prstGeom>
          <a:noFill/>
          <a:ln>
            <a:noFill/>
          </a:ln>
        </p:spPr>
      </p:pic>
      <p:pic>
        <p:nvPicPr>
          <p:cNvPr id="218" name="Google Shape;218;p23"/>
          <p:cNvPicPr preferRelativeResize="0"/>
          <p:nvPr/>
        </p:nvPicPr>
        <p:blipFill>
          <a:blip r:embed="rId4">
            <a:alphaModFix/>
          </a:blip>
          <a:stretch>
            <a:fillRect/>
          </a:stretch>
        </p:blipFill>
        <p:spPr>
          <a:xfrm>
            <a:off x="645563" y="2999187"/>
            <a:ext cx="626725" cy="626725"/>
          </a:xfrm>
          <a:prstGeom prst="rect">
            <a:avLst/>
          </a:prstGeom>
          <a:noFill/>
          <a:ln>
            <a:noFill/>
          </a:ln>
        </p:spPr>
      </p:pic>
      <p:pic>
        <p:nvPicPr>
          <p:cNvPr id="219" name="Google Shape;219;p23"/>
          <p:cNvPicPr preferRelativeResize="0"/>
          <p:nvPr/>
        </p:nvPicPr>
        <p:blipFill>
          <a:blip r:embed="rId5">
            <a:alphaModFix/>
          </a:blip>
          <a:stretch>
            <a:fillRect/>
          </a:stretch>
        </p:blipFill>
        <p:spPr>
          <a:xfrm>
            <a:off x="645563" y="2283787"/>
            <a:ext cx="626725" cy="626725"/>
          </a:xfrm>
          <a:prstGeom prst="rect">
            <a:avLst/>
          </a:prstGeom>
          <a:noFill/>
          <a:ln>
            <a:noFill/>
          </a:ln>
        </p:spPr>
      </p:pic>
      <p:pic>
        <p:nvPicPr>
          <p:cNvPr id="220" name="Google Shape;220;p23"/>
          <p:cNvPicPr preferRelativeResize="0"/>
          <p:nvPr/>
        </p:nvPicPr>
        <p:blipFill>
          <a:blip r:embed="rId6">
            <a:alphaModFix/>
          </a:blip>
          <a:stretch>
            <a:fillRect/>
          </a:stretch>
        </p:blipFill>
        <p:spPr>
          <a:xfrm>
            <a:off x="749350" y="3850025"/>
            <a:ext cx="522950" cy="522950"/>
          </a:xfrm>
          <a:prstGeom prst="rect">
            <a:avLst/>
          </a:prstGeom>
          <a:noFill/>
          <a:ln>
            <a:noFill/>
          </a:ln>
        </p:spPr>
      </p:pic>
      <p:pic>
        <p:nvPicPr>
          <p:cNvPr id="221" name="Google Shape;221;p23"/>
          <p:cNvPicPr preferRelativeResize="0"/>
          <p:nvPr/>
        </p:nvPicPr>
        <p:blipFill>
          <a:blip r:embed="rId7">
            <a:alphaModFix/>
          </a:blip>
          <a:stretch>
            <a:fillRect/>
          </a:stretch>
        </p:blipFill>
        <p:spPr>
          <a:xfrm>
            <a:off x="645560" y="4673300"/>
            <a:ext cx="626725" cy="62674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4"/>
          <p:cNvPicPr preferRelativeResize="0"/>
          <p:nvPr/>
        </p:nvPicPr>
        <p:blipFill>
          <a:blip r:embed="rId3">
            <a:alphaModFix/>
          </a:blip>
          <a:stretch>
            <a:fillRect/>
          </a:stretch>
        </p:blipFill>
        <p:spPr>
          <a:xfrm>
            <a:off x="8167650" y="2913975"/>
            <a:ext cx="3351150" cy="3351150"/>
          </a:xfrm>
          <a:prstGeom prst="rect">
            <a:avLst/>
          </a:prstGeom>
          <a:noFill/>
          <a:ln>
            <a:noFill/>
          </a:ln>
        </p:spPr>
      </p:pic>
      <p:sp>
        <p:nvSpPr>
          <p:cNvPr id="227" name="Google Shape;227;p24"/>
          <p:cNvSpPr txBox="1">
            <a:spLocks noGrp="1"/>
          </p:cNvSpPr>
          <p:nvPr>
            <p:ph type="body" idx="1"/>
          </p:nvPr>
        </p:nvSpPr>
        <p:spPr>
          <a:xfrm>
            <a:off x="518250" y="1071175"/>
            <a:ext cx="5602500" cy="5538000"/>
          </a:xfrm>
          <a:prstGeom prst="rect">
            <a:avLst/>
          </a:prstGeom>
        </p:spPr>
        <p:txBody>
          <a:bodyPr spcFirstLastPara="1" wrap="square" lIns="91425" tIns="45700" rIns="91425" bIns="45700" anchor="t" anchorCtr="0">
            <a:noAutofit/>
          </a:bodyPr>
          <a:lstStyle/>
          <a:p>
            <a:pPr marL="0" lvl="0" indent="0" algn="l" rtl="0">
              <a:spcBef>
                <a:spcPts val="500"/>
              </a:spcBef>
              <a:spcAft>
                <a:spcPts val="0"/>
              </a:spcAft>
              <a:buClr>
                <a:schemeClr val="dk1"/>
              </a:buClr>
              <a:buSzPts val="1100"/>
              <a:buFont typeface="Arial"/>
              <a:buNone/>
            </a:pPr>
            <a:r>
              <a:rPr lang="en-US" sz="2000" b="1" u="sng">
                <a:solidFill>
                  <a:srgbClr val="666666"/>
                </a:solidFill>
                <a:latin typeface="Times New Roman"/>
                <a:ea typeface="Times New Roman"/>
                <a:cs typeface="Times New Roman"/>
                <a:sym typeface="Times New Roman"/>
              </a:rPr>
              <a:t>Rounds</a:t>
            </a:r>
            <a:r>
              <a:rPr lang="en-US" sz="2000">
                <a:solidFill>
                  <a:srgbClr val="666666"/>
                </a:solidFill>
                <a:latin typeface="Times New Roman"/>
                <a:ea typeface="Times New Roman"/>
                <a:cs typeface="Times New Roman"/>
                <a:sym typeface="Times New Roman"/>
              </a:rPr>
              <a:t>:</a:t>
            </a:r>
            <a:endParaRPr sz="200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000">
                <a:solidFill>
                  <a:srgbClr val="666666"/>
                </a:solidFill>
                <a:latin typeface="Times New Roman"/>
                <a:ea typeface="Times New Roman"/>
                <a:cs typeface="Times New Roman"/>
                <a:sym typeface="Times New Roman"/>
              </a:rPr>
              <a:t>Rounds are performed every 15-30 minutes </a:t>
            </a:r>
            <a:endParaRPr sz="200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000">
                <a:solidFill>
                  <a:srgbClr val="666666"/>
                </a:solidFill>
                <a:latin typeface="Times New Roman"/>
                <a:ea typeface="Times New Roman"/>
                <a:cs typeface="Times New Roman"/>
                <a:sym typeface="Times New Roman"/>
              </a:rPr>
              <a:t>Rounds should be documented in real- time, (or as close to when the round was made as possible). </a:t>
            </a:r>
            <a:endParaRPr sz="200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000">
                <a:solidFill>
                  <a:srgbClr val="666666"/>
                </a:solidFill>
                <a:latin typeface="Times New Roman"/>
                <a:ea typeface="Times New Roman"/>
                <a:cs typeface="Times New Roman"/>
                <a:sym typeface="Times New Roman"/>
              </a:rPr>
              <a:t>Vitals can be performed and recorded during rounds, (if ordered by physician)</a:t>
            </a:r>
            <a:endParaRPr sz="200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000" b="1">
                <a:solidFill>
                  <a:srgbClr val="666666"/>
                </a:solidFill>
                <a:latin typeface="Times New Roman"/>
                <a:ea typeface="Times New Roman"/>
                <a:cs typeface="Times New Roman"/>
                <a:sym typeface="Times New Roman"/>
              </a:rPr>
              <a:t>Additional observations can be included in the Rounds feature</a:t>
            </a:r>
            <a:endParaRPr sz="2000" b="1">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000">
                <a:solidFill>
                  <a:srgbClr val="666666"/>
                </a:solidFill>
                <a:highlight>
                  <a:schemeClr val="lt1"/>
                </a:highlight>
                <a:latin typeface="Times New Roman"/>
                <a:ea typeface="Times New Roman"/>
                <a:cs typeface="Times New Roman"/>
                <a:sym typeface="Times New Roman"/>
              </a:rPr>
              <a:t>Rounds provide:</a:t>
            </a:r>
            <a:endParaRPr sz="2000">
              <a:solidFill>
                <a:srgbClr val="666666"/>
              </a:solidFill>
              <a:highlight>
                <a:schemeClr val="lt1"/>
              </a:highlight>
              <a:latin typeface="Times New Roman"/>
              <a:ea typeface="Times New Roman"/>
              <a:cs typeface="Times New Roman"/>
              <a:sym typeface="Times New Roman"/>
            </a:endParaRPr>
          </a:p>
          <a:p>
            <a:pPr marL="914400" lvl="1" indent="-355600" algn="l" rtl="0">
              <a:spcBef>
                <a:spcPts val="0"/>
              </a:spcBef>
              <a:spcAft>
                <a:spcPts val="0"/>
              </a:spcAft>
              <a:buClr>
                <a:srgbClr val="666666"/>
              </a:buClr>
              <a:buSzPts val="2000"/>
              <a:buFont typeface="Times New Roman"/>
              <a:buChar char="⋆"/>
            </a:pPr>
            <a:r>
              <a:rPr lang="en-US" sz="2000">
                <a:solidFill>
                  <a:srgbClr val="666666"/>
                </a:solidFill>
                <a:highlight>
                  <a:schemeClr val="lt1"/>
                </a:highlight>
                <a:latin typeface="Times New Roman"/>
                <a:ea typeface="Times New Roman"/>
                <a:cs typeface="Times New Roman"/>
                <a:sym typeface="Times New Roman"/>
              </a:rPr>
              <a:t>an environment of patient safety</a:t>
            </a:r>
            <a:endParaRPr sz="2000">
              <a:solidFill>
                <a:srgbClr val="666666"/>
              </a:solidFill>
              <a:highlight>
                <a:schemeClr val="lt1"/>
              </a:highlight>
              <a:latin typeface="Times New Roman"/>
              <a:ea typeface="Times New Roman"/>
              <a:cs typeface="Times New Roman"/>
              <a:sym typeface="Times New Roman"/>
            </a:endParaRPr>
          </a:p>
          <a:p>
            <a:pPr marL="914400" lvl="1" indent="-355600" algn="l" rtl="0">
              <a:spcBef>
                <a:spcPts val="0"/>
              </a:spcBef>
              <a:spcAft>
                <a:spcPts val="0"/>
              </a:spcAft>
              <a:buClr>
                <a:srgbClr val="666666"/>
              </a:buClr>
              <a:buSzPts val="2000"/>
              <a:buFont typeface="Times New Roman"/>
              <a:buChar char="⋆"/>
            </a:pPr>
            <a:r>
              <a:rPr lang="en-US" sz="2000">
                <a:solidFill>
                  <a:srgbClr val="666666"/>
                </a:solidFill>
                <a:highlight>
                  <a:schemeClr val="lt1"/>
                </a:highlight>
                <a:latin typeface="Times New Roman"/>
                <a:ea typeface="Times New Roman"/>
                <a:cs typeface="Times New Roman"/>
                <a:sym typeface="Times New Roman"/>
              </a:rPr>
              <a:t>accuracy of patient’s location </a:t>
            </a:r>
            <a:endParaRPr sz="2000">
              <a:solidFill>
                <a:srgbClr val="666666"/>
              </a:solidFill>
              <a:highlight>
                <a:schemeClr val="lt1"/>
              </a:highlight>
              <a:latin typeface="Times New Roman"/>
              <a:ea typeface="Times New Roman"/>
              <a:cs typeface="Times New Roman"/>
              <a:sym typeface="Times New Roman"/>
            </a:endParaRPr>
          </a:p>
          <a:p>
            <a:pPr marL="914400" lvl="1" indent="-355600" algn="l" rtl="0">
              <a:spcBef>
                <a:spcPts val="0"/>
              </a:spcBef>
              <a:spcAft>
                <a:spcPts val="0"/>
              </a:spcAft>
              <a:buClr>
                <a:srgbClr val="666666"/>
              </a:buClr>
              <a:buSzPts val="2000"/>
              <a:buFont typeface="Times New Roman"/>
              <a:buChar char="⋆"/>
            </a:pPr>
            <a:r>
              <a:rPr lang="en-US" sz="2000">
                <a:solidFill>
                  <a:srgbClr val="666666"/>
                </a:solidFill>
                <a:highlight>
                  <a:schemeClr val="lt1"/>
                </a:highlight>
                <a:latin typeface="Times New Roman"/>
                <a:ea typeface="Times New Roman"/>
                <a:cs typeface="Times New Roman"/>
                <a:sym typeface="Times New Roman"/>
              </a:rPr>
              <a:t>an opportunity to connect with patient and assess any needs</a:t>
            </a:r>
            <a:endParaRPr sz="2000">
              <a:solidFill>
                <a:srgbClr val="666666"/>
              </a:solidFill>
              <a:highlight>
                <a:schemeClr val="lt1"/>
              </a:highlight>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000">
                <a:solidFill>
                  <a:srgbClr val="666666"/>
                </a:solidFill>
                <a:highlight>
                  <a:schemeClr val="lt1"/>
                </a:highlight>
                <a:latin typeface="Times New Roman"/>
                <a:ea typeface="Times New Roman"/>
                <a:cs typeface="Times New Roman"/>
                <a:sym typeface="Times New Roman"/>
              </a:rPr>
              <a:t>Rounds must be consistent with clinical and/or physician orders and documentation. </a:t>
            </a:r>
            <a:endParaRPr sz="2000">
              <a:solidFill>
                <a:srgbClr val="666666"/>
              </a:solidFill>
              <a:highlight>
                <a:schemeClr val="lt1"/>
              </a:highlight>
              <a:latin typeface="Times New Roman"/>
              <a:ea typeface="Times New Roman"/>
              <a:cs typeface="Times New Roman"/>
              <a:sym typeface="Times New Roman"/>
            </a:endParaRPr>
          </a:p>
        </p:txBody>
      </p:sp>
      <p:sp>
        <p:nvSpPr>
          <p:cNvPr id="228" name="Google Shape;228;p24"/>
          <p:cNvSpPr txBox="1"/>
          <p:nvPr/>
        </p:nvSpPr>
        <p:spPr>
          <a:xfrm>
            <a:off x="484025" y="283375"/>
            <a:ext cx="5602500" cy="559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3300" b="1">
                <a:solidFill>
                  <a:srgbClr val="0066A6"/>
                </a:solidFill>
                <a:latin typeface="Times New Roman"/>
                <a:ea typeface="Times New Roman"/>
                <a:cs typeface="Times New Roman"/>
                <a:sym typeface="Times New Roman"/>
              </a:rPr>
              <a:t>Rounds:</a:t>
            </a:r>
            <a:endParaRPr sz="3300" b="1">
              <a:solidFill>
                <a:srgbClr val="0066A6"/>
              </a:solidFill>
              <a:latin typeface="Times New Roman"/>
              <a:ea typeface="Times New Roman"/>
              <a:cs typeface="Times New Roman"/>
              <a:sym typeface="Times New Roman"/>
            </a:endParaRPr>
          </a:p>
        </p:txBody>
      </p:sp>
      <p:pic>
        <p:nvPicPr>
          <p:cNvPr id="229" name="Google Shape;229;p24"/>
          <p:cNvPicPr preferRelativeResize="0"/>
          <p:nvPr/>
        </p:nvPicPr>
        <p:blipFill>
          <a:blip r:embed="rId4">
            <a:alphaModFix/>
          </a:blip>
          <a:stretch>
            <a:fillRect/>
          </a:stretch>
        </p:blipFill>
        <p:spPr>
          <a:xfrm>
            <a:off x="7142175" y="1341875"/>
            <a:ext cx="2534975" cy="25349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490100" y="231100"/>
            <a:ext cx="8283900" cy="730500"/>
          </a:xfrm>
          <a:prstGeom prst="rect">
            <a:avLst/>
          </a:prstGeom>
          <a:noFill/>
          <a:ln>
            <a:noFill/>
          </a:ln>
        </p:spPr>
        <p:txBody>
          <a:bodyPr spcFirstLastPara="1" wrap="square" lIns="91425" tIns="45700" rIns="91425" bIns="45700" anchor="ctr" anchorCtr="0">
            <a:noAutofit/>
          </a:bodyPr>
          <a:lstStyle/>
          <a:p>
            <a:r>
              <a:rPr lang="en-US" sz="3000" b="1" dirty="0">
                <a:solidFill>
                  <a:srgbClr val="0066A6"/>
                </a:solidFill>
                <a:latin typeface="Times New Roman"/>
                <a:cs typeface="Times New Roman"/>
              </a:rPr>
              <a:t>Suicide Prevention and YOUR Role</a:t>
            </a:r>
          </a:p>
        </p:txBody>
      </p:sp>
      <p:sp>
        <p:nvSpPr>
          <p:cNvPr id="3" name="TextBox 2">
            <a:extLst>
              <a:ext uri="{FF2B5EF4-FFF2-40B4-BE49-F238E27FC236}">
                <a16:creationId xmlns:a16="http://schemas.microsoft.com/office/drawing/2014/main" id="{69E44974-708F-4961-B695-9DD13531F435}"/>
              </a:ext>
            </a:extLst>
          </p:cNvPr>
          <p:cNvSpPr txBox="1"/>
          <p:nvPr/>
        </p:nvSpPr>
        <p:spPr>
          <a:xfrm>
            <a:off x="1872716" y="1188187"/>
            <a:ext cx="2386456" cy="2554545"/>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Q: Who can perform the Suicide Assessment?</a:t>
            </a:r>
          </a:p>
          <a:p>
            <a:r>
              <a:rPr lang="en-US" sz="2000" b="1" dirty="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A clinician trained on the assessment and that can apply clinical judgment.</a:t>
            </a:r>
          </a:p>
        </p:txBody>
      </p:sp>
      <p:pic>
        <p:nvPicPr>
          <p:cNvPr id="7" name="Picture 6">
            <a:extLst>
              <a:ext uri="{FF2B5EF4-FFF2-40B4-BE49-F238E27FC236}">
                <a16:creationId xmlns:a16="http://schemas.microsoft.com/office/drawing/2014/main" id="{B3AC32FD-52C2-426E-A40A-683EDCB8397A}"/>
              </a:ext>
            </a:extLst>
          </p:cNvPr>
          <p:cNvPicPr>
            <a:picLocks noChangeAspect="1"/>
          </p:cNvPicPr>
          <p:nvPr/>
        </p:nvPicPr>
        <p:blipFill>
          <a:blip r:embed="rId3"/>
          <a:stretch>
            <a:fillRect/>
          </a:stretch>
        </p:blipFill>
        <p:spPr>
          <a:xfrm rot="20558156">
            <a:off x="244567" y="1209341"/>
            <a:ext cx="1583787" cy="1170492"/>
          </a:xfrm>
          <a:prstGeom prst="rect">
            <a:avLst/>
          </a:prstGeom>
        </p:spPr>
      </p:pic>
      <p:sp>
        <p:nvSpPr>
          <p:cNvPr id="8" name="TextBox 7">
            <a:extLst>
              <a:ext uri="{FF2B5EF4-FFF2-40B4-BE49-F238E27FC236}">
                <a16:creationId xmlns:a16="http://schemas.microsoft.com/office/drawing/2014/main" id="{587665FD-5845-4284-B7A4-4A78C4B7F4C7}"/>
              </a:ext>
            </a:extLst>
          </p:cNvPr>
          <p:cNvSpPr txBox="1"/>
          <p:nvPr/>
        </p:nvSpPr>
        <p:spPr>
          <a:xfrm>
            <a:off x="381001" y="3877195"/>
            <a:ext cx="3869267" cy="163121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Q: Who can perform the Suicide Reassessment?</a:t>
            </a:r>
          </a:p>
          <a:p>
            <a:r>
              <a:rPr lang="en-US" sz="2000" b="1" dirty="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Any level staff that has completed the C-SSRS sent to all staff.</a:t>
            </a:r>
          </a:p>
        </p:txBody>
      </p:sp>
      <p:sp>
        <p:nvSpPr>
          <p:cNvPr id="9" name="TextBox 8">
            <a:extLst>
              <a:ext uri="{FF2B5EF4-FFF2-40B4-BE49-F238E27FC236}">
                <a16:creationId xmlns:a16="http://schemas.microsoft.com/office/drawing/2014/main" id="{2B664F62-18BD-4351-BEAA-AD2FE2812779}"/>
              </a:ext>
            </a:extLst>
          </p:cNvPr>
          <p:cNvSpPr txBox="1"/>
          <p:nvPr/>
        </p:nvSpPr>
        <p:spPr>
          <a:xfrm>
            <a:off x="4632050" y="1166723"/>
            <a:ext cx="3172467" cy="1255728"/>
          </a:xfrm>
          <a:prstGeom prst="rect">
            <a:avLst/>
          </a:prstGeom>
          <a:noFill/>
          <a:ln>
            <a:solidFill>
              <a:schemeClr val="bg2">
                <a:lumMod val="20000"/>
                <a:lumOff val="80000"/>
              </a:schemeClr>
            </a:solidFill>
          </a:ln>
        </p:spPr>
        <p:txBody>
          <a:bodyPr wrap="square">
            <a:spAutoFit/>
          </a:bodyPr>
          <a:lstStyle/>
          <a:p>
            <a:pPr marL="0" lvl="0" indent="0" algn="ctr" rtl="0">
              <a:lnSpc>
                <a:spcPct val="90000"/>
              </a:lnSpc>
              <a:spcBef>
                <a:spcPts val="0"/>
              </a:spcBef>
              <a:spcAft>
                <a:spcPts val="0"/>
              </a:spcAft>
              <a:buNone/>
            </a:pPr>
            <a:r>
              <a:rPr lang="en-US" sz="1400" b="1" i="1" dirty="0">
                <a:solidFill>
                  <a:srgbClr val="0066A6"/>
                </a:solidFill>
                <a:highlight>
                  <a:srgbClr val="FFFFFF"/>
                </a:highlight>
                <a:latin typeface="Times New Roman"/>
                <a:ea typeface="Times New Roman"/>
                <a:cs typeface="Times New Roman"/>
                <a:sym typeface="Times New Roman"/>
              </a:rPr>
              <a:t>“Asking people about their thoughts and behaviors to assess their risk for suicide is the first, critical step in suicide prevention.” </a:t>
            </a:r>
          </a:p>
          <a:p>
            <a:pPr marL="0" lvl="0" indent="0" algn="ctr" rtl="0">
              <a:lnSpc>
                <a:spcPct val="90000"/>
              </a:lnSpc>
              <a:spcBef>
                <a:spcPts val="0"/>
              </a:spcBef>
              <a:spcAft>
                <a:spcPts val="0"/>
              </a:spcAft>
              <a:buNone/>
            </a:pPr>
            <a:r>
              <a:rPr lang="en-US" sz="1400" b="1" i="1" dirty="0">
                <a:solidFill>
                  <a:srgbClr val="0066A6"/>
                </a:solidFill>
                <a:highlight>
                  <a:srgbClr val="FFFFFF"/>
                </a:highlight>
                <a:latin typeface="Times New Roman"/>
                <a:ea typeface="Times New Roman"/>
                <a:cs typeface="Times New Roman"/>
                <a:sym typeface="Times New Roman"/>
              </a:rPr>
              <a:t>(The Columbia Lighthouse Project, 2020)</a:t>
            </a:r>
            <a:endParaRPr lang="en-US" sz="1400" b="1" i="1" dirty="0">
              <a:solidFill>
                <a:srgbClr val="0066A6"/>
              </a:solidFill>
              <a:highlight>
                <a:schemeClr val="lt1"/>
              </a:highlight>
              <a:latin typeface="Times New Roman"/>
              <a:ea typeface="Times New Roman"/>
              <a:cs typeface="Times New Roman"/>
              <a:sym typeface="Times New Roman"/>
            </a:endParaRPr>
          </a:p>
        </p:txBody>
      </p:sp>
      <p:sp>
        <p:nvSpPr>
          <p:cNvPr id="11" name="TextBox 10">
            <a:extLst>
              <a:ext uri="{FF2B5EF4-FFF2-40B4-BE49-F238E27FC236}">
                <a16:creationId xmlns:a16="http://schemas.microsoft.com/office/drawing/2014/main" id="{10E81B28-31A9-4859-9D6D-95093F48DEA7}"/>
              </a:ext>
            </a:extLst>
          </p:cNvPr>
          <p:cNvSpPr txBox="1"/>
          <p:nvPr/>
        </p:nvSpPr>
        <p:spPr>
          <a:xfrm>
            <a:off x="4630783" y="2918291"/>
            <a:ext cx="6977017" cy="2682273"/>
          </a:xfrm>
          <a:prstGeom prst="rect">
            <a:avLst/>
          </a:prstGeom>
          <a:noFill/>
          <a:ln>
            <a:solidFill>
              <a:schemeClr val="tx1"/>
            </a:solidFill>
            <a:prstDash val="dashDot"/>
          </a:ln>
        </p:spPr>
        <p:txBody>
          <a:bodyPr wrap="square">
            <a:spAutoFit/>
          </a:bodyPr>
          <a:lstStyle/>
          <a:p>
            <a:pPr marL="457200" marR="0" lvl="0" indent="-342900" algn="l" rtl="0">
              <a:lnSpc>
                <a:spcPct val="90000"/>
              </a:lnSpc>
              <a:spcBef>
                <a:spcPts val="0"/>
              </a:spcBef>
              <a:spcAft>
                <a:spcPts val="0"/>
              </a:spcAft>
              <a:buClr>
                <a:srgbClr val="434343"/>
              </a:buClr>
              <a:buSzPts val="1800"/>
              <a:buFont typeface="Times New Roman"/>
              <a:buChar char="•"/>
            </a:pPr>
            <a:r>
              <a:rPr lang="en-US" sz="1700" dirty="0">
                <a:solidFill>
                  <a:srgbClr val="434343"/>
                </a:solidFill>
                <a:highlight>
                  <a:srgbClr val="FFFFFF"/>
                </a:highlight>
                <a:latin typeface="Times New Roman"/>
                <a:ea typeface="Times New Roman"/>
                <a:cs typeface="Times New Roman"/>
                <a:sym typeface="Times New Roman"/>
              </a:rPr>
              <a:t>Familiarize yourself with the Suicide Assessment Policy and flowchart </a:t>
            </a:r>
          </a:p>
          <a:p>
            <a:pPr marL="457200" lvl="5" indent="-342900">
              <a:lnSpc>
                <a:spcPct val="90000"/>
              </a:lnSpc>
              <a:buClr>
                <a:srgbClr val="434343"/>
              </a:buClr>
              <a:buSzPts val="1800"/>
              <a:buFont typeface="Times New Roman"/>
              <a:buChar char="•"/>
            </a:pPr>
            <a:r>
              <a:rPr lang="en-US" sz="1700" i="1" dirty="0">
                <a:solidFill>
                  <a:srgbClr val="434343"/>
                </a:solidFill>
                <a:highlight>
                  <a:srgbClr val="FFFFFF"/>
                </a:highlight>
                <a:latin typeface="Times New Roman"/>
                <a:ea typeface="Times New Roman"/>
                <a:cs typeface="Times New Roman"/>
                <a:sym typeface="Times New Roman"/>
              </a:rPr>
              <a:t>*Requirements (and best practices) are different at Outpatient versus Residential</a:t>
            </a:r>
          </a:p>
          <a:p>
            <a:pPr marL="457200" lvl="5" indent="-342900">
              <a:lnSpc>
                <a:spcPct val="90000"/>
              </a:lnSpc>
              <a:buClr>
                <a:srgbClr val="434343"/>
              </a:buClr>
              <a:buSzPts val="1800"/>
              <a:buFont typeface="Times New Roman"/>
              <a:buChar char="•"/>
            </a:pPr>
            <a:r>
              <a:rPr lang="en-US" sz="1700" dirty="0">
                <a:solidFill>
                  <a:srgbClr val="434343"/>
                </a:solidFill>
                <a:highlight>
                  <a:srgbClr val="FFFFFF"/>
                </a:highlight>
                <a:latin typeface="Times New Roman"/>
                <a:ea typeface="Times New Roman"/>
                <a:cs typeface="Times New Roman"/>
                <a:sym typeface="Times New Roman"/>
              </a:rPr>
              <a:t>Patients identified as moderate and high-risk level will require increased observations, suicide reassessment and safety planning</a:t>
            </a:r>
          </a:p>
          <a:p>
            <a:pPr marL="457200" lvl="5" indent="-342900">
              <a:lnSpc>
                <a:spcPct val="90000"/>
              </a:lnSpc>
              <a:buClr>
                <a:srgbClr val="434343"/>
              </a:buClr>
              <a:buSzPts val="1800"/>
              <a:buFont typeface="Times New Roman"/>
              <a:buChar char="•"/>
            </a:pPr>
            <a:r>
              <a:rPr lang="en-US" sz="1700" dirty="0">
                <a:solidFill>
                  <a:srgbClr val="434343"/>
                </a:solidFill>
                <a:highlight>
                  <a:srgbClr val="FFFFFF"/>
                </a:highlight>
                <a:latin typeface="Times New Roman"/>
                <a:ea typeface="Times New Roman"/>
                <a:cs typeface="Times New Roman"/>
                <a:sym typeface="Times New Roman"/>
              </a:rPr>
              <a:t>For patients identified as high risk, you will communicate with the entire team by creating and documenting an Urgent Issue in the EMR</a:t>
            </a:r>
            <a:endParaRPr lang="en-US" sz="1700" i="1" dirty="0">
              <a:solidFill>
                <a:srgbClr val="434343"/>
              </a:solidFill>
              <a:highlight>
                <a:srgbClr val="FFFFFF"/>
              </a:highlight>
              <a:latin typeface="Times New Roman"/>
              <a:ea typeface="Times New Roman"/>
              <a:cs typeface="Times New Roman"/>
              <a:sym typeface="Times New Roman"/>
            </a:endParaRPr>
          </a:p>
          <a:p>
            <a:pPr marL="457200" marR="0" lvl="0" indent="-342900" algn="l" rtl="0">
              <a:lnSpc>
                <a:spcPct val="90000"/>
              </a:lnSpc>
              <a:spcBef>
                <a:spcPts val="0"/>
              </a:spcBef>
              <a:spcAft>
                <a:spcPts val="0"/>
              </a:spcAft>
              <a:buClr>
                <a:srgbClr val="434343"/>
              </a:buClr>
              <a:buSzPts val="1800"/>
              <a:buFont typeface="Times New Roman"/>
              <a:buChar char="•"/>
            </a:pPr>
            <a:r>
              <a:rPr lang="en-US" sz="1700" dirty="0">
                <a:solidFill>
                  <a:srgbClr val="434343"/>
                </a:solidFill>
                <a:highlight>
                  <a:srgbClr val="FFFFFF"/>
                </a:highlight>
                <a:latin typeface="Times New Roman"/>
                <a:ea typeface="Times New Roman"/>
                <a:cs typeface="Times New Roman"/>
                <a:sym typeface="Times New Roman"/>
              </a:rPr>
              <a:t>When clinical staff are available, (e.g., onsite), you are the initial point of contact for staff. When clinical staff are unavailable, (e.g., offsite), reassure staff that they can seek direction and support from their supervisor and/or on-call clinician</a:t>
            </a:r>
          </a:p>
        </p:txBody>
      </p:sp>
      <p:pic>
        <p:nvPicPr>
          <p:cNvPr id="12" name="Picture 11">
            <a:extLst>
              <a:ext uri="{FF2B5EF4-FFF2-40B4-BE49-F238E27FC236}">
                <a16:creationId xmlns:a16="http://schemas.microsoft.com/office/drawing/2014/main" id="{80E0BC08-19A5-42DD-9B99-97C704987035}"/>
              </a:ext>
            </a:extLst>
          </p:cNvPr>
          <p:cNvPicPr>
            <a:picLocks noChangeAspect="1"/>
          </p:cNvPicPr>
          <p:nvPr/>
        </p:nvPicPr>
        <p:blipFill>
          <a:blip r:embed="rId4"/>
          <a:stretch>
            <a:fillRect/>
          </a:stretch>
        </p:blipFill>
        <p:spPr>
          <a:xfrm>
            <a:off x="7942880" y="1188187"/>
            <a:ext cx="3933825" cy="1212800"/>
          </a:xfrm>
          <a:prstGeom prst="rect">
            <a:avLst/>
          </a:prstGeom>
        </p:spPr>
      </p:pic>
    </p:spTree>
    <p:extLst>
      <p:ext uri="{BB962C8B-B14F-4D97-AF65-F5344CB8AC3E}">
        <p14:creationId xmlns:p14="http://schemas.microsoft.com/office/powerpoint/2010/main" val="2979788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6"/>
          <p:cNvSpPr txBox="1">
            <a:spLocks noGrp="1"/>
          </p:cNvSpPr>
          <p:nvPr>
            <p:ph type="body" idx="1"/>
          </p:nvPr>
        </p:nvSpPr>
        <p:spPr>
          <a:xfrm>
            <a:off x="495300" y="1039825"/>
            <a:ext cx="11192100" cy="49291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800" b="1" dirty="0">
                <a:solidFill>
                  <a:srgbClr val="434343"/>
                </a:solidFill>
                <a:latin typeface="Times New Roman"/>
                <a:ea typeface="Times New Roman"/>
                <a:cs typeface="Times New Roman"/>
                <a:sym typeface="Times New Roman"/>
              </a:rPr>
              <a:t>Responding to Suicidal Behavior: </a:t>
            </a:r>
            <a:r>
              <a:rPr lang="en-US" sz="1800" dirty="0">
                <a:solidFill>
                  <a:srgbClr val="434343"/>
                </a:solidFill>
                <a:latin typeface="Times New Roman"/>
                <a:ea typeface="Times New Roman"/>
                <a:cs typeface="Times New Roman"/>
                <a:sym typeface="Times New Roman"/>
              </a:rPr>
              <a:t>If a patient reports suicidal thinking or behavior or information is obtained th</a:t>
            </a:r>
            <a:r>
              <a:rPr lang="en-US" sz="1800" dirty="0">
                <a:solidFill>
                  <a:srgbClr val="434343"/>
                </a:solidFill>
                <a:highlight>
                  <a:srgbClr val="FFFFFF"/>
                </a:highlight>
                <a:latin typeface="Times New Roman"/>
                <a:ea typeface="Times New Roman"/>
                <a:cs typeface="Times New Roman"/>
                <a:sym typeface="Times New Roman"/>
              </a:rPr>
              <a:t>rough collateral sources (e.g., a family member), you will want to:</a:t>
            </a:r>
            <a:endParaRPr sz="1800" dirty="0">
              <a:solidFill>
                <a:srgbClr val="434343"/>
              </a:solidFill>
              <a:highlight>
                <a:srgbClr val="FFFFFF"/>
              </a:highlight>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endParaRPr sz="1800" dirty="0">
              <a:solidFill>
                <a:srgbClr val="434343"/>
              </a:solidFill>
              <a:highlight>
                <a:srgbClr val="FFFFFF"/>
              </a:highlight>
              <a:latin typeface="Times New Roman"/>
              <a:ea typeface="Times New Roman"/>
              <a:cs typeface="Times New Roman"/>
              <a:sym typeface="Times New Roman"/>
            </a:endParaRPr>
          </a:p>
          <a:p>
            <a:pPr marL="457200" lvl="1" indent="-355600" algn="l" rtl="0">
              <a:spcBef>
                <a:spcPts val="0"/>
              </a:spcBef>
              <a:spcAft>
                <a:spcPts val="0"/>
              </a:spcAft>
              <a:buClr>
                <a:srgbClr val="434343"/>
              </a:buClr>
              <a:buSzPts val="2000"/>
              <a:buFont typeface="Times New Roman"/>
              <a:buChar char="➟"/>
            </a:pPr>
            <a:r>
              <a:rPr lang="en-US" sz="1800" dirty="0">
                <a:solidFill>
                  <a:srgbClr val="434343"/>
                </a:solidFill>
                <a:highlight>
                  <a:srgbClr val="FFFFFF"/>
                </a:highlight>
                <a:latin typeface="Times New Roman"/>
                <a:ea typeface="Times New Roman"/>
                <a:cs typeface="Times New Roman"/>
                <a:sym typeface="Times New Roman"/>
              </a:rPr>
              <a:t>Complete a Suicide Reassessment with the patient and determine risk level based on patient’s answers and key provided in the Suicide Reassessment.</a:t>
            </a:r>
            <a:endParaRPr sz="1800" dirty="0">
              <a:solidFill>
                <a:srgbClr val="434343"/>
              </a:solidFill>
              <a:highlight>
                <a:srgbClr val="FFFFFF"/>
              </a:highlight>
              <a:latin typeface="Times New Roman"/>
              <a:ea typeface="Times New Roman"/>
              <a:cs typeface="Times New Roman"/>
              <a:sym typeface="Times New Roman"/>
            </a:endParaRPr>
          </a:p>
          <a:p>
            <a:pPr marL="914400" lvl="2" indent="-355600" algn="l" rtl="0">
              <a:spcBef>
                <a:spcPts val="0"/>
              </a:spcBef>
              <a:spcAft>
                <a:spcPts val="0"/>
              </a:spcAft>
              <a:buClr>
                <a:srgbClr val="434343"/>
              </a:buClr>
              <a:buSzPts val="2000"/>
              <a:buFont typeface="Times New Roman"/>
              <a:buChar char="➟"/>
            </a:pPr>
            <a:r>
              <a:rPr lang="en-US" sz="1800" dirty="0">
                <a:solidFill>
                  <a:srgbClr val="434343"/>
                </a:solidFill>
                <a:highlight>
                  <a:srgbClr val="FFFFFF"/>
                </a:highlight>
                <a:latin typeface="Times New Roman"/>
                <a:ea typeface="Times New Roman"/>
                <a:cs typeface="Times New Roman"/>
                <a:sym typeface="Times New Roman"/>
              </a:rPr>
              <a:t>Complete a Safety Plan.</a:t>
            </a:r>
            <a:endParaRPr sz="1800" dirty="0">
              <a:solidFill>
                <a:srgbClr val="434343"/>
              </a:solidFill>
              <a:highlight>
                <a:srgbClr val="FFFFFF"/>
              </a:highlight>
              <a:latin typeface="Times New Roman"/>
              <a:ea typeface="Times New Roman"/>
              <a:cs typeface="Times New Roman"/>
              <a:sym typeface="Times New Roman"/>
            </a:endParaRPr>
          </a:p>
          <a:p>
            <a:pPr marL="914400" lvl="0" indent="0" algn="l" rtl="0">
              <a:spcBef>
                <a:spcPts val="0"/>
              </a:spcBef>
              <a:spcAft>
                <a:spcPts val="0"/>
              </a:spcAft>
              <a:buClr>
                <a:schemeClr val="dk1"/>
              </a:buClr>
              <a:buSzPts val="1100"/>
              <a:buFont typeface="Arial"/>
              <a:buNone/>
            </a:pPr>
            <a:endParaRPr sz="1800" dirty="0">
              <a:solidFill>
                <a:srgbClr val="666666"/>
              </a:solidFill>
              <a:highlight>
                <a:srgbClr val="FFFFFF"/>
              </a:highlight>
              <a:latin typeface="Times New Roman"/>
              <a:ea typeface="Times New Roman"/>
              <a:cs typeface="Times New Roman"/>
              <a:sym typeface="Times New Roman"/>
            </a:endParaRPr>
          </a:p>
          <a:p>
            <a:pPr marL="0" lvl="0" indent="0" algn="ctr" rtl="0">
              <a:spcBef>
                <a:spcPts val="0"/>
              </a:spcBef>
              <a:spcAft>
                <a:spcPts val="0"/>
              </a:spcAft>
              <a:buNone/>
            </a:pPr>
            <a:r>
              <a:rPr lang="en-US" sz="1800" dirty="0">
                <a:solidFill>
                  <a:srgbClr val="434343"/>
                </a:solidFill>
                <a:highlight>
                  <a:srgbClr val="FFFFFF"/>
                </a:highlight>
                <a:latin typeface="Times New Roman"/>
                <a:ea typeface="Times New Roman"/>
                <a:cs typeface="Times New Roman"/>
                <a:sym typeface="Times New Roman"/>
              </a:rPr>
              <a:t> ⋆ If the Suicide Assessment or Reassessment determines patient is a high-risk level, and/or you have  concerns about the patient's safety, and patient refuses to formulate a safety plan, ensure patient is placed on one-to-one staff observation and contact your supervisor for further direction</a:t>
            </a:r>
          </a:p>
          <a:p>
            <a:pPr marL="914400" lvl="0" indent="0" algn="l" rtl="0">
              <a:spcBef>
                <a:spcPts val="0"/>
              </a:spcBef>
              <a:spcAft>
                <a:spcPts val="0"/>
              </a:spcAft>
              <a:buClr>
                <a:schemeClr val="dk1"/>
              </a:buClr>
              <a:buSzPts val="1100"/>
              <a:buFont typeface="Arial"/>
              <a:buNone/>
            </a:pPr>
            <a:endParaRPr sz="2000" dirty="0">
              <a:solidFill>
                <a:srgbClr val="434343"/>
              </a:solidFill>
              <a:highlight>
                <a:srgbClr val="FFF2CC"/>
              </a:highlight>
              <a:latin typeface="Times New Roman"/>
              <a:ea typeface="Times New Roman"/>
              <a:cs typeface="Times New Roman"/>
              <a:sym typeface="Times New Roman"/>
            </a:endParaRPr>
          </a:p>
          <a:p>
            <a:pPr marL="0" lvl="0" indent="0" algn="ctr" rtl="0">
              <a:spcBef>
                <a:spcPts val="0"/>
              </a:spcBef>
              <a:spcAft>
                <a:spcPts val="0"/>
              </a:spcAft>
              <a:buNone/>
            </a:pPr>
            <a:endParaRPr sz="2400" b="1" i="1" dirty="0">
              <a:solidFill>
                <a:srgbClr val="0066A6"/>
              </a:solidFill>
              <a:latin typeface="Times New Roman"/>
              <a:ea typeface="Times New Roman"/>
              <a:cs typeface="Times New Roman"/>
              <a:sym typeface="Times New Roman"/>
            </a:endParaRPr>
          </a:p>
          <a:p>
            <a:pPr marL="0" lvl="0" indent="0" algn="l" rtl="0">
              <a:spcBef>
                <a:spcPts val="0"/>
              </a:spcBef>
              <a:spcAft>
                <a:spcPts val="0"/>
              </a:spcAft>
              <a:buNone/>
            </a:pPr>
            <a:endParaRPr sz="2400" b="1" i="1" dirty="0">
              <a:solidFill>
                <a:srgbClr val="0066A6"/>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en-US" sz="2400" b="1" i="1" dirty="0">
                <a:solidFill>
                  <a:srgbClr val="0066A6"/>
                </a:solidFill>
                <a:latin typeface="Times New Roman"/>
                <a:ea typeface="Times New Roman"/>
                <a:cs typeface="Times New Roman"/>
                <a:sym typeface="Times New Roman"/>
              </a:rPr>
              <a:t>Document, document, document!</a:t>
            </a:r>
            <a:endParaRPr sz="3500" b="1" i="1" dirty="0">
              <a:solidFill>
                <a:srgbClr val="0066A6"/>
              </a:solidFill>
            </a:endParaRPr>
          </a:p>
        </p:txBody>
      </p:sp>
      <p:sp>
        <p:nvSpPr>
          <p:cNvPr id="350" name="Google Shape;350;p36"/>
          <p:cNvSpPr txBox="1">
            <a:spLocks noGrp="1"/>
          </p:cNvSpPr>
          <p:nvPr>
            <p:ph type="title"/>
          </p:nvPr>
        </p:nvSpPr>
        <p:spPr>
          <a:xfrm>
            <a:off x="426300" y="379575"/>
            <a:ext cx="7860600" cy="52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a:solidFill>
                  <a:srgbClr val="0066A6"/>
                </a:solidFill>
                <a:latin typeface="Times New Roman"/>
                <a:ea typeface="Times New Roman"/>
                <a:cs typeface="Times New Roman"/>
                <a:sym typeface="Times New Roman"/>
              </a:rPr>
              <a:t>Suicide Prevention Protocols and Policy:</a:t>
            </a:r>
            <a:endParaRPr sz="3000" b="1">
              <a:solidFill>
                <a:srgbClr val="0066A6"/>
              </a:solidFill>
              <a:latin typeface="Times New Roman"/>
              <a:ea typeface="Times New Roman"/>
              <a:cs typeface="Times New Roman"/>
              <a:sym typeface="Times New Roman"/>
            </a:endParaRPr>
          </a:p>
        </p:txBody>
      </p:sp>
      <p:pic>
        <p:nvPicPr>
          <p:cNvPr id="351" name="Google Shape;351;p36"/>
          <p:cNvPicPr preferRelativeResize="0"/>
          <p:nvPr/>
        </p:nvPicPr>
        <p:blipFill>
          <a:blip r:embed="rId3">
            <a:alphaModFix/>
          </a:blip>
          <a:stretch>
            <a:fillRect/>
          </a:stretch>
        </p:blipFill>
        <p:spPr>
          <a:xfrm>
            <a:off x="818160" y="3701750"/>
            <a:ext cx="1882708" cy="1852383"/>
          </a:xfrm>
          <a:prstGeom prst="rect">
            <a:avLst/>
          </a:prstGeom>
          <a:noFill/>
          <a:ln>
            <a:noFill/>
          </a:ln>
        </p:spPr>
      </p:pic>
      <p:pic>
        <p:nvPicPr>
          <p:cNvPr id="352" name="Google Shape;352;p36"/>
          <p:cNvPicPr preferRelativeResize="0"/>
          <p:nvPr/>
        </p:nvPicPr>
        <p:blipFill>
          <a:blip r:embed="rId4">
            <a:alphaModFix/>
          </a:blip>
          <a:stretch>
            <a:fillRect/>
          </a:stretch>
        </p:blipFill>
        <p:spPr>
          <a:xfrm>
            <a:off x="9186333" y="3701750"/>
            <a:ext cx="2022708" cy="1852384"/>
          </a:xfrm>
          <a:prstGeom prst="rect">
            <a:avLst/>
          </a:prstGeom>
          <a:noFill/>
          <a:ln>
            <a:noFill/>
          </a:ln>
        </p:spPr>
      </p:pic>
      <p:sp>
        <p:nvSpPr>
          <p:cNvPr id="2" name="TextBox 1">
            <a:extLst>
              <a:ext uri="{FF2B5EF4-FFF2-40B4-BE49-F238E27FC236}">
                <a16:creationId xmlns:a16="http://schemas.microsoft.com/office/drawing/2014/main" id="{CB09B71C-9FDE-4FC6-BFB1-C534905222ED}"/>
              </a:ext>
            </a:extLst>
          </p:cNvPr>
          <p:cNvSpPr txBox="1"/>
          <p:nvPr/>
        </p:nvSpPr>
        <p:spPr>
          <a:xfrm>
            <a:off x="312561" y="5818175"/>
            <a:ext cx="1112590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 If patient stabilizes and remains in </a:t>
            </a:r>
            <a:r>
              <a:rPr lang="en-US" sz="1600" dirty="0">
                <a:solidFill>
                  <a:srgbClr val="434343"/>
                </a:solidFill>
                <a:highlight>
                  <a:srgbClr val="FFFFFF"/>
                </a:highlight>
                <a:latin typeface="Times New Roman" panose="02020603050405020304" pitchFamily="18" charset="0"/>
                <a:cs typeface="Times New Roman" panose="02020603050405020304" pitchFamily="18" charset="0"/>
                <a:sym typeface="Calibri"/>
              </a:rPr>
              <a:t>treatment</a:t>
            </a:r>
            <a:r>
              <a:rPr lang="en-US" sz="1600" dirty="0">
                <a:latin typeface="Times New Roman" panose="02020603050405020304" pitchFamily="18" charset="0"/>
                <a:cs typeface="Times New Roman" panose="02020603050405020304" pitchFamily="18" charset="0"/>
              </a:rPr>
              <a:t>, ensure their treatment plan is updated and/or accurate to reflect recent behavior</a:t>
            </a:r>
          </a:p>
        </p:txBody>
      </p:sp>
    </p:spTree>
    <p:extLst>
      <p:ext uri="{BB962C8B-B14F-4D97-AF65-F5344CB8AC3E}">
        <p14:creationId xmlns:p14="http://schemas.microsoft.com/office/powerpoint/2010/main" val="3566254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09036" y="3200324"/>
            <a:ext cx="6563533" cy="534000"/>
          </a:xfrm>
          <a:prstGeom prst="rect">
            <a:avLst/>
          </a:prstGeom>
          <a:noFill/>
          <a:ln>
            <a:noFill/>
          </a:ln>
        </p:spPr>
        <p:txBody>
          <a:bodyPr spcFirstLastPara="1" wrap="square" lIns="91425" tIns="45700" rIns="91425" bIns="45700" anchor="t" anchorCtr="0">
            <a:noAutofit/>
          </a:bodyPr>
          <a:lstStyle/>
          <a:p>
            <a:pPr algn="ctr"/>
            <a:r>
              <a:rPr lang="en-US" sz="4600" b="1">
                <a:solidFill>
                  <a:srgbClr val="0066A6"/>
                </a:solidFill>
                <a:latin typeface="Times"/>
                <a:cs typeface="Times"/>
                <a:sym typeface="Times New Roman"/>
              </a:rPr>
              <a:t>ED Nurses</a:t>
            </a:r>
            <a:endParaRPr lang="en-US" sz="4600">
              <a:latin typeface="Times"/>
              <a:cs typeface="Times"/>
            </a:endParaRPr>
          </a:p>
        </p:txBody>
      </p:sp>
    </p:spTree>
    <p:extLst>
      <p:ext uri="{BB962C8B-B14F-4D97-AF65-F5344CB8AC3E}">
        <p14:creationId xmlns:p14="http://schemas.microsoft.com/office/powerpoint/2010/main" val="2882161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471375" y="320222"/>
            <a:ext cx="10515600" cy="53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200" b="1">
                <a:solidFill>
                  <a:srgbClr val="0066A6"/>
                </a:solidFill>
                <a:latin typeface="Times New Roman"/>
                <a:ea typeface="Times New Roman"/>
                <a:cs typeface="Times New Roman"/>
                <a:sym typeface="Times New Roman"/>
              </a:rPr>
              <a:t>Nursing and Medical Documentation:</a:t>
            </a:r>
            <a:r>
              <a:rPr lang="en-US" sz="3400" b="1">
                <a:solidFill>
                  <a:srgbClr val="0066A6"/>
                </a:solidFill>
                <a:latin typeface="Times New Roman"/>
                <a:ea typeface="Times New Roman"/>
                <a:cs typeface="Times New Roman"/>
                <a:sym typeface="Times New Roman"/>
              </a:rPr>
              <a:t> </a:t>
            </a:r>
            <a:r>
              <a:rPr lang="en-US" sz="2400" b="1">
                <a:solidFill>
                  <a:srgbClr val="0066A6"/>
                </a:solidFill>
                <a:latin typeface="Times New Roman"/>
                <a:ea typeface="Times New Roman"/>
                <a:cs typeface="Times New Roman"/>
                <a:sym typeface="Times New Roman"/>
              </a:rPr>
              <a:t>(1 of 3)</a:t>
            </a:r>
            <a:endParaRPr sz="2400" b="1">
              <a:solidFill>
                <a:srgbClr val="0066A6"/>
              </a:solidFill>
              <a:latin typeface="Times New Roman"/>
              <a:ea typeface="Times New Roman"/>
              <a:cs typeface="Times New Roman"/>
              <a:sym typeface="Times New Roman"/>
            </a:endParaRPr>
          </a:p>
        </p:txBody>
      </p:sp>
      <p:sp>
        <p:nvSpPr>
          <p:cNvPr id="153" name="Google Shape;153;p19"/>
          <p:cNvSpPr txBox="1">
            <a:spLocks noGrp="1"/>
          </p:cNvSpPr>
          <p:nvPr>
            <p:ph type="body" idx="1"/>
          </p:nvPr>
        </p:nvSpPr>
        <p:spPr>
          <a:xfrm>
            <a:off x="236525" y="983150"/>
            <a:ext cx="7749300" cy="6075300"/>
          </a:xfrm>
          <a:prstGeom prst="rect">
            <a:avLst/>
          </a:prstGeom>
          <a:noFill/>
          <a:ln>
            <a:noFill/>
          </a:ln>
        </p:spPr>
        <p:txBody>
          <a:bodyPr spcFirstLastPara="1" wrap="square" lIns="91425" tIns="45700" rIns="91425" bIns="45700" anchor="t" anchorCtr="0">
            <a:noAutofit/>
          </a:bodyPr>
          <a:lstStyle/>
          <a:p>
            <a:pPr marL="457200" lvl="0" indent="-342900" algn="l" rtl="0">
              <a:lnSpc>
                <a:spcPct val="108000"/>
              </a:lnSpc>
              <a:spcBef>
                <a:spcPts val="0"/>
              </a:spcBef>
              <a:spcAft>
                <a:spcPts val="0"/>
              </a:spcAft>
              <a:buClr>
                <a:srgbClr val="434343"/>
              </a:buClr>
              <a:buSzPts val="1800"/>
              <a:buFont typeface="Times New Roman"/>
              <a:buChar char="🗸"/>
            </a:pPr>
            <a:r>
              <a:rPr lang="en-US" sz="1800" b="1" u="sng">
                <a:solidFill>
                  <a:srgbClr val="434343"/>
                </a:solidFill>
                <a:latin typeface="Times New Roman"/>
                <a:ea typeface="Times New Roman"/>
                <a:cs typeface="Times New Roman"/>
                <a:sym typeface="Times New Roman"/>
              </a:rPr>
              <a:t>ED Nursing Assessment</a:t>
            </a:r>
            <a:r>
              <a:rPr lang="en-US" sz="1800" b="1">
                <a:solidFill>
                  <a:srgbClr val="434343"/>
                </a:solidFill>
                <a:latin typeface="Times New Roman"/>
                <a:ea typeface="Times New Roman"/>
                <a:cs typeface="Times New Roman"/>
                <a:sym typeface="Times New Roman"/>
              </a:rPr>
              <a:t> - </a:t>
            </a:r>
            <a:endParaRPr sz="1800" b="1">
              <a:solidFill>
                <a:srgbClr val="434343"/>
              </a:solidFill>
              <a:latin typeface="Times New Roman"/>
              <a:ea typeface="Times New Roman"/>
              <a:cs typeface="Times New Roman"/>
              <a:sym typeface="Times New Roman"/>
            </a:endParaRPr>
          </a:p>
          <a:p>
            <a:pPr marL="914400" lvl="1" indent="-323850" algn="l" rtl="0">
              <a:lnSpc>
                <a:spcPct val="108000"/>
              </a:lnSpc>
              <a:spcBef>
                <a:spcPts val="0"/>
              </a:spcBef>
              <a:spcAft>
                <a:spcPts val="0"/>
              </a:spcAft>
              <a:buClr>
                <a:srgbClr val="434343"/>
              </a:buClr>
              <a:buSzPts val="1500"/>
              <a:buFont typeface="Times New Roman"/>
              <a:buChar char="⋆"/>
            </a:pPr>
            <a:r>
              <a:rPr lang="en-US" sz="1500">
                <a:solidFill>
                  <a:srgbClr val="434343"/>
                </a:solidFill>
                <a:latin typeface="Times New Roman"/>
                <a:ea typeface="Times New Roman"/>
                <a:cs typeface="Times New Roman"/>
                <a:sym typeface="Times New Roman"/>
              </a:rPr>
              <a:t>Ensure patient’s </a:t>
            </a:r>
            <a:r>
              <a:rPr lang="en-US" sz="1500" b="1">
                <a:solidFill>
                  <a:srgbClr val="434343"/>
                </a:solidFill>
                <a:latin typeface="Times New Roman"/>
                <a:ea typeface="Times New Roman"/>
                <a:cs typeface="Times New Roman"/>
                <a:sym typeface="Times New Roman"/>
              </a:rPr>
              <a:t>date of last physical is consistent</a:t>
            </a:r>
            <a:r>
              <a:rPr lang="en-US" sz="1500">
                <a:solidFill>
                  <a:srgbClr val="434343"/>
                </a:solidFill>
                <a:latin typeface="Times New Roman"/>
                <a:ea typeface="Times New Roman"/>
                <a:cs typeface="Times New Roman"/>
                <a:sym typeface="Times New Roman"/>
              </a:rPr>
              <a:t> w/ records! Patient may respond that their last physical was six months ago, when Medical Screening Exam (MSE) indicates it was two weeks ago.</a:t>
            </a:r>
            <a:endParaRPr sz="1500">
              <a:solidFill>
                <a:srgbClr val="434343"/>
              </a:solidFill>
              <a:latin typeface="Times New Roman"/>
              <a:ea typeface="Times New Roman"/>
              <a:cs typeface="Times New Roman"/>
              <a:sym typeface="Times New Roman"/>
            </a:endParaRPr>
          </a:p>
          <a:p>
            <a:pPr marL="914400" lvl="1" indent="-323850" algn="l" rtl="0">
              <a:lnSpc>
                <a:spcPct val="108000"/>
              </a:lnSpc>
              <a:spcBef>
                <a:spcPts val="0"/>
              </a:spcBef>
              <a:spcAft>
                <a:spcPts val="0"/>
              </a:spcAft>
              <a:buClr>
                <a:srgbClr val="434343"/>
              </a:buClr>
              <a:buSzPts val="1500"/>
              <a:buFont typeface="Times New Roman"/>
              <a:buChar char="⋆"/>
            </a:pPr>
            <a:r>
              <a:rPr lang="en-US" sz="1500">
                <a:solidFill>
                  <a:srgbClr val="434343"/>
                </a:solidFill>
                <a:latin typeface="Times New Roman"/>
                <a:ea typeface="Times New Roman"/>
                <a:cs typeface="Times New Roman"/>
                <a:sym typeface="Times New Roman"/>
              </a:rPr>
              <a:t>Follow up as necessary! </a:t>
            </a:r>
            <a:endParaRPr sz="1500">
              <a:solidFill>
                <a:srgbClr val="434343"/>
              </a:solidFill>
              <a:latin typeface="Times New Roman"/>
              <a:ea typeface="Times New Roman"/>
              <a:cs typeface="Times New Roman"/>
              <a:sym typeface="Times New Roman"/>
            </a:endParaRPr>
          </a:p>
          <a:p>
            <a:pPr marL="1371600" lvl="2" indent="-323850" algn="l" rtl="0">
              <a:lnSpc>
                <a:spcPct val="108000"/>
              </a:lnSpc>
              <a:spcBef>
                <a:spcPts val="0"/>
              </a:spcBef>
              <a:spcAft>
                <a:spcPts val="0"/>
              </a:spcAft>
              <a:buClr>
                <a:srgbClr val="434343"/>
              </a:buClr>
              <a:buSzPts val="1500"/>
              <a:buFont typeface="Times New Roman"/>
              <a:buChar char="•"/>
            </a:pPr>
            <a:r>
              <a:rPr lang="en-US" sz="1500">
                <a:solidFill>
                  <a:srgbClr val="434343"/>
                </a:solidFill>
                <a:latin typeface="Times New Roman"/>
                <a:ea typeface="Times New Roman"/>
                <a:cs typeface="Times New Roman"/>
                <a:sym typeface="Times New Roman"/>
              </a:rPr>
              <a:t>If patient reports withdrawal symptoms, open wound, etc., make sure documented medical intervention a/or referral is identified</a:t>
            </a:r>
            <a:endParaRPr sz="1500">
              <a:solidFill>
                <a:srgbClr val="434343"/>
              </a:solidFill>
              <a:latin typeface="Times New Roman"/>
              <a:ea typeface="Times New Roman"/>
              <a:cs typeface="Times New Roman"/>
              <a:sym typeface="Times New Roman"/>
            </a:endParaRPr>
          </a:p>
          <a:p>
            <a:pPr marL="1371600" lvl="2" indent="-311150" algn="l" rtl="0">
              <a:lnSpc>
                <a:spcPct val="108000"/>
              </a:lnSpc>
              <a:spcBef>
                <a:spcPts val="0"/>
              </a:spcBef>
              <a:spcAft>
                <a:spcPts val="0"/>
              </a:spcAft>
              <a:buClr>
                <a:srgbClr val="434343"/>
              </a:buClr>
              <a:buSzPts val="1300"/>
              <a:buFont typeface="Times New Roman"/>
              <a:buChar char="•"/>
            </a:pPr>
            <a:r>
              <a:rPr lang="en-US" sz="1500">
                <a:solidFill>
                  <a:srgbClr val="434343"/>
                </a:solidFill>
                <a:latin typeface="Times New Roman"/>
                <a:ea typeface="Times New Roman"/>
                <a:cs typeface="Times New Roman"/>
                <a:sym typeface="Times New Roman"/>
              </a:rPr>
              <a:t>If patient reports suicidality, self-injurious behavior, etc., make sure documented clinical intervention a/or referral is identified</a:t>
            </a:r>
            <a:endParaRPr sz="1500">
              <a:solidFill>
                <a:srgbClr val="434343"/>
              </a:solidFill>
              <a:latin typeface="Times New Roman"/>
              <a:ea typeface="Times New Roman"/>
              <a:cs typeface="Times New Roman"/>
              <a:sym typeface="Times New Roman"/>
            </a:endParaRPr>
          </a:p>
          <a:p>
            <a:pPr marL="457200" marR="0" lvl="0" indent="-342900" algn="l" rtl="0">
              <a:lnSpc>
                <a:spcPct val="108000"/>
              </a:lnSpc>
              <a:spcBef>
                <a:spcPts val="0"/>
              </a:spcBef>
              <a:spcAft>
                <a:spcPts val="0"/>
              </a:spcAft>
              <a:buClr>
                <a:srgbClr val="434343"/>
              </a:buClr>
              <a:buSzPts val="1800"/>
              <a:buFont typeface="Times New Roman"/>
              <a:buChar char="🗸"/>
            </a:pPr>
            <a:r>
              <a:rPr lang="en-US" sz="1800" b="1" u="sng">
                <a:solidFill>
                  <a:srgbClr val="434343"/>
                </a:solidFill>
                <a:latin typeface="Times New Roman"/>
                <a:ea typeface="Times New Roman"/>
                <a:cs typeface="Times New Roman"/>
                <a:sym typeface="Times New Roman"/>
              </a:rPr>
              <a:t>Fall Risk Assessment</a:t>
            </a:r>
            <a:r>
              <a:rPr lang="en-US" sz="1800" b="1">
                <a:solidFill>
                  <a:srgbClr val="434343"/>
                </a:solidFill>
                <a:latin typeface="Times New Roman"/>
                <a:ea typeface="Times New Roman"/>
                <a:cs typeface="Times New Roman"/>
                <a:sym typeface="Times New Roman"/>
              </a:rPr>
              <a:t> - </a:t>
            </a:r>
            <a:r>
              <a:rPr lang="en-US" sz="1500">
                <a:solidFill>
                  <a:srgbClr val="434343"/>
                </a:solidFill>
                <a:latin typeface="Times New Roman"/>
                <a:ea typeface="Times New Roman"/>
                <a:cs typeface="Times New Roman"/>
                <a:sym typeface="Times New Roman"/>
              </a:rPr>
              <a:t>Ensure appropriate follow-up is documented! </a:t>
            </a:r>
            <a:endParaRPr sz="1500">
              <a:solidFill>
                <a:srgbClr val="434343"/>
              </a:solidFill>
              <a:latin typeface="Times New Roman"/>
              <a:ea typeface="Times New Roman"/>
              <a:cs typeface="Times New Roman"/>
              <a:sym typeface="Times New Roman"/>
            </a:endParaRPr>
          </a:p>
          <a:p>
            <a:pPr marL="914400" marR="0" lvl="1" indent="-323850" algn="l" rtl="0">
              <a:lnSpc>
                <a:spcPct val="108000"/>
              </a:lnSpc>
              <a:spcBef>
                <a:spcPts val="0"/>
              </a:spcBef>
              <a:spcAft>
                <a:spcPts val="0"/>
              </a:spcAft>
              <a:buClr>
                <a:srgbClr val="434343"/>
              </a:buClr>
              <a:buSzPts val="1500"/>
              <a:buFont typeface="Times New Roman"/>
              <a:buChar char="⋆"/>
            </a:pPr>
            <a:r>
              <a:rPr lang="en-US" sz="1500">
                <a:solidFill>
                  <a:srgbClr val="434343"/>
                </a:solidFill>
                <a:latin typeface="Times New Roman"/>
                <a:ea typeface="Times New Roman"/>
                <a:cs typeface="Times New Roman"/>
                <a:sym typeface="Times New Roman"/>
              </a:rPr>
              <a:t>Score of 25-50 =</a:t>
            </a:r>
            <a:r>
              <a:rPr lang="en-US" sz="1500" b="1">
                <a:solidFill>
                  <a:srgbClr val="434343"/>
                </a:solidFill>
                <a:latin typeface="Times New Roman"/>
                <a:ea typeface="Times New Roman"/>
                <a:cs typeface="Times New Roman"/>
                <a:sym typeface="Times New Roman"/>
              </a:rPr>
              <a:t> Low Risk </a:t>
            </a:r>
            <a:r>
              <a:rPr lang="en-US" sz="1500">
                <a:solidFill>
                  <a:srgbClr val="434343"/>
                </a:solidFill>
                <a:latin typeface="Times New Roman"/>
                <a:ea typeface="Times New Roman"/>
                <a:cs typeface="Times New Roman"/>
                <a:sym typeface="Times New Roman"/>
              </a:rPr>
              <a:t>- Create Nursing care plan for fall risk and make sure client and all staff are aware of fall risk status</a:t>
            </a:r>
            <a:endParaRPr sz="1500">
              <a:solidFill>
                <a:srgbClr val="434343"/>
              </a:solidFill>
              <a:latin typeface="Times New Roman"/>
              <a:ea typeface="Times New Roman"/>
              <a:cs typeface="Times New Roman"/>
              <a:sym typeface="Times New Roman"/>
            </a:endParaRPr>
          </a:p>
          <a:p>
            <a:pPr marL="914400" marR="0" lvl="1" indent="-323850" algn="l" rtl="0">
              <a:lnSpc>
                <a:spcPct val="108000"/>
              </a:lnSpc>
              <a:spcBef>
                <a:spcPts val="0"/>
              </a:spcBef>
              <a:spcAft>
                <a:spcPts val="0"/>
              </a:spcAft>
              <a:buClr>
                <a:srgbClr val="434343"/>
              </a:buClr>
              <a:buSzPts val="1500"/>
              <a:buFont typeface="Times New Roman"/>
              <a:buChar char="⋆"/>
            </a:pPr>
            <a:r>
              <a:rPr lang="en-US" sz="1500">
                <a:solidFill>
                  <a:srgbClr val="434343"/>
                </a:solidFill>
                <a:latin typeface="Times New Roman"/>
                <a:ea typeface="Times New Roman"/>
                <a:cs typeface="Times New Roman"/>
                <a:sym typeface="Times New Roman"/>
              </a:rPr>
              <a:t>Score 50+ = </a:t>
            </a:r>
            <a:r>
              <a:rPr lang="en-US" sz="1500" b="1">
                <a:solidFill>
                  <a:srgbClr val="434343"/>
                </a:solidFill>
                <a:latin typeface="Times New Roman"/>
                <a:ea typeface="Times New Roman"/>
                <a:cs typeface="Times New Roman"/>
                <a:sym typeface="Times New Roman"/>
              </a:rPr>
              <a:t>High Risk</a:t>
            </a:r>
            <a:r>
              <a:rPr lang="en-US" sz="1500">
                <a:solidFill>
                  <a:srgbClr val="434343"/>
                </a:solidFill>
                <a:latin typeface="Times New Roman"/>
                <a:ea typeface="Times New Roman"/>
                <a:cs typeface="Times New Roman"/>
                <a:sym typeface="Times New Roman"/>
              </a:rPr>
              <a:t> - Create Nursing care plan for fall risk, apply yellow fall risk bracelet to client risk, ensure client is accompanied by staff (within arm’s reach) and complete a Fall Risk re-screen weekly</a:t>
            </a:r>
            <a:endParaRPr sz="2000">
              <a:solidFill>
                <a:srgbClr val="434343"/>
              </a:solidFill>
              <a:latin typeface="Times New Roman"/>
              <a:ea typeface="Times New Roman"/>
              <a:cs typeface="Times New Roman"/>
              <a:sym typeface="Times New Roman"/>
            </a:endParaRPr>
          </a:p>
          <a:p>
            <a:pPr marL="457200" lvl="0" indent="-355600" algn="l" rtl="0">
              <a:lnSpc>
                <a:spcPct val="108000"/>
              </a:lnSpc>
              <a:spcBef>
                <a:spcPts val="0"/>
              </a:spcBef>
              <a:spcAft>
                <a:spcPts val="0"/>
              </a:spcAft>
              <a:buClr>
                <a:srgbClr val="434343"/>
              </a:buClr>
              <a:buSzPts val="2000"/>
              <a:buFont typeface="Times New Roman"/>
              <a:buChar char="🗸"/>
            </a:pPr>
            <a:r>
              <a:rPr lang="en-US" sz="1800" b="1" u="sng">
                <a:solidFill>
                  <a:srgbClr val="434343"/>
                </a:solidFill>
                <a:latin typeface="Times New Roman"/>
                <a:ea typeface="Times New Roman"/>
                <a:cs typeface="Times New Roman"/>
                <a:sym typeface="Times New Roman"/>
              </a:rPr>
              <a:t>Pain Assessment</a:t>
            </a:r>
            <a:r>
              <a:rPr lang="en-US" sz="1800">
                <a:solidFill>
                  <a:srgbClr val="434343"/>
                </a:solidFill>
                <a:latin typeface="Times New Roman"/>
                <a:ea typeface="Times New Roman"/>
                <a:cs typeface="Times New Roman"/>
                <a:sym typeface="Times New Roman"/>
              </a:rPr>
              <a:t> </a:t>
            </a:r>
            <a:endParaRPr sz="1800">
              <a:solidFill>
                <a:srgbClr val="434343"/>
              </a:solidFill>
              <a:latin typeface="Times New Roman"/>
              <a:ea typeface="Times New Roman"/>
              <a:cs typeface="Times New Roman"/>
              <a:sym typeface="Times New Roman"/>
            </a:endParaRPr>
          </a:p>
          <a:p>
            <a:pPr marL="914400" lvl="1" indent="-355600" algn="l" rtl="0">
              <a:lnSpc>
                <a:spcPct val="108000"/>
              </a:lnSpc>
              <a:spcBef>
                <a:spcPts val="0"/>
              </a:spcBef>
              <a:spcAft>
                <a:spcPts val="0"/>
              </a:spcAft>
              <a:buClr>
                <a:srgbClr val="434343"/>
              </a:buClr>
              <a:buSzPts val="2000"/>
              <a:buFont typeface="Times New Roman"/>
              <a:buChar char="⋆"/>
            </a:pPr>
            <a:r>
              <a:rPr lang="en-US" sz="1500">
                <a:solidFill>
                  <a:srgbClr val="434343"/>
                </a:solidFill>
                <a:latin typeface="Times New Roman"/>
                <a:ea typeface="Times New Roman"/>
                <a:cs typeface="Times New Roman"/>
                <a:sym typeface="Times New Roman"/>
              </a:rPr>
              <a:t>Ensure  appropriate follow-up based on responses (e.g., pain reassessment in 72 hrs, referral to physician, a/o pain clinic, etc.)</a:t>
            </a:r>
            <a:endParaRPr sz="2000" b="1">
              <a:solidFill>
                <a:srgbClr val="434343"/>
              </a:solidFill>
              <a:latin typeface="Times New Roman"/>
              <a:ea typeface="Times New Roman"/>
              <a:cs typeface="Times New Roman"/>
              <a:sym typeface="Times New Roman"/>
            </a:endParaRPr>
          </a:p>
          <a:p>
            <a:pPr marL="457200" lvl="0" indent="-342900" algn="l" rtl="0">
              <a:lnSpc>
                <a:spcPct val="108000"/>
              </a:lnSpc>
              <a:spcBef>
                <a:spcPts val="0"/>
              </a:spcBef>
              <a:spcAft>
                <a:spcPts val="0"/>
              </a:spcAft>
              <a:buClr>
                <a:srgbClr val="434343"/>
              </a:buClr>
              <a:buSzPts val="1800"/>
              <a:buFont typeface="Times New Roman"/>
              <a:buChar char="🗸"/>
            </a:pPr>
            <a:r>
              <a:rPr lang="en-US" sz="1800" b="1" u="sng">
                <a:solidFill>
                  <a:srgbClr val="434343"/>
                </a:solidFill>
                <a:latin typeface="Times New Roman"/>
                <a:ea typeface="Times New Roman"/>
                <a:cs typeface="Times New Roman"/>
                <a:sym typeface="Times New Roman"/>
              </a:rPr>
              <a:t>Nursing progress notes</a:t>
            </a:r>
            <a:endParaRPr sz="1800" b="1" u="sng">
              <a:solidFill>
                <a:srgbClr val="434343"/>
              </a:solidFill>
              <a:latin typeface="Times New Roman"/>
              <a:ea typeface="Times New Roman"/>
              <a:cs typeface="Times New Roman"/>
              <a:sym typeface="Times New Roman"/>
            </a:endParaRPr>
          </a:p>
          <a:p>
            <a:pPr marL="914400" lvl="1" indent="-323850" algn="l" rtl="0">
              <a:lnSpc>
                <a:spcPct val="108000"/>
              </a:lnSpc>
              <a:spcBef>
                <a:spcPts val="0"/>
              </a:spcBef>
              <a:spcAft>
                <a:spcPts val="0"/>
              </a:spcAft>
              <a:buClr>
                <a:srgbClr val="434343"/>
              </a:buClr>
              <a:buSzPts val="1500"/>
              <a:buFont typeface="Times New Roman"/>
              <a:buChar char="⋆"/>
            </a:pPr>
            <a:r>
              <a:rPr lang="en-US" sz="1500" b="1">
                <a:solidFill>
                  <a:srgbClr val="434343"/>
                </a:solidFill>
                <a:latin typeface="Times New Roman"/>
                <a:ea typeface="Times New Roman"/>
                <a:cs typeface="Times New Roman"/>
                <a:sym typeface="Times New Roman"/>
              </a:rPr>
              <a:t>Ensure session dates and times do not overlap with other services </a:t>
            </a:r>
            <a:r>
              <a:rPr lang="en-US" sz="1500">
                <a:solidFill>
                  <a:srgbClr val="434343"/>
                </a:solidFill>
                <a:latin typeface="Times New Roman"/>
                <a:ea typeface="Times New Roman"/>
                <a:cs typeface="Times New Roman"/>
                <a:sym typeface="Times New Roman"/>
              </a:rPr>
              <a:t>(e.g., Group sessions, clinical sessions)</a:t>
            </a:r>
            <a:endParaRPr sz="1500">
              <a:solidFill>
                <a:srgbClr val="434343"/>
              </a:solidFill>
              <a:latin typeface="Times New Roman"/>
              <a:ea typeface="Times New Roman"/>
              <a:cs typeface="Times New Roman"/>
              <a:sym typeface="Times New Roman"/>
            </a:endParaRPr>
          </a:p>
          <a:p>
            <a:pPr marL="914400" lvl="0" indent="0" algn="l" rtl="0">
              <a:lnSpc>
                <a:spcPct val="108000"/>
              </a:lnSpc>
              <a:spcBef>
                <a:spcPts val="0"/>
              </a:spcBef>
              <a:spcAft>
                <a:spcPts val="0"/>
              </a:spcAft>
              <a:buNone/>
            </a:pPr>
            <a:endParaRPr sz="1500">
              <a:solidFill>
                <a:srgbClr val="434343"/>
              </a:solidFill>
              <a:latin typeface="Times New Roman"/>
              <a:ea typeface="Times New Roman"/>
              <a:cs typeface="Times New Roman"/>
              <a:sym typeface="Times New Roman"/>
            </a:endParaRPr>
          </a:p>
        </p:txBody>
      </p:sp>
      <p:pic>
        <p:nvPicPr>
          <p:cNvPr id="154" name="Google Shape;154;p19"/>
          <p:cNvPicPr preferRelativeResize="0"/>
          <p:nvPr/>
        </p:nvPicPr>
        <p:blipFill>
          <a:blip r:embed="rId3">
            <a:alphaModFix/>
          </a:blip>
          <a:stretch>
            <a:fillRect/>
          </a:stretch>
        </p:blipFill>
        <p:spPr>
          <a:xfrm>
            <a:off x="8225600" y="1542400"/>
            <a:ext cx="3773201" cy="377320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body" idx="1"/>
          </p:nvPr>
        </p:nvSpPr>
        <p:spPr>
          <a:xfrm>
            <a:off x="4038425" y="1032500"/>
            <a:ext cx="8040600" cy="5901600"/>
          </a:xfrm>
          <a:prstGeom prst="rect">
            <a:avLst/>
          </a:prstGeom>
        </p:spPr>
        <p:txBody>
          <a:bodyPr spcFirstLastPara="1" wrap="square" lIns="91425" tIns="45700" rIns="91425" bIns="45700" anchor="t" anchorCtr="0">
            <a:noAutofit/>
          </a:bodyPr>
          <a:lstStyle/>
          <a:p>
            <a:pPr marL="457200" lvl="0" indent="-352425" algn="l" rtl="0">
              <a:lnSpc>
                <a:spcPct val="108000"/>
              </a:lnSpc>
              <a:spcBef>
                <a:spcPts val="0"/>
              </a:spcBef>
              <a:spcAft>
                <a:spcPts val="0"/>
              </a:spcAft>
              <a:buClr>
                <a:srgbClr val="434343"/>
              </a:buClr>
              <a:buSzPts val="1950"/>
              <a:buFont typeface="Times New Roman"/>
              <a:buChar char="🗸"/>
            </a:pPr>
            <a:r>
              <a:rPr lang="en-US" sz="1950" b="1" u="sng">
                <a:solidFill>
                  <a:srgbClr val="434343"/>
                </a:solidFill>
                <a:latin typeface="Times New Roman"/>
                <a:ea typeface="Times New Roman"/>
                <a:cs typeface="Times New Roman"/>
                <a:sym typeface="Times New Roman"/>
              </a:rPr>
              <a:t>Medication Identification</a:t>
            </a:r>
            <a:r>
              <a:rPr lang="en-US" sz="1950">
                <a:solidFill>
                  <a:srgbClr val="434343"/>
                </a:solidFill>
                <a:latin typeface="Times New Roman"/>
                <a:ea typeface="Times New Roman"/>
                <a:cs typeface="Times New Roman"/>
                <a:sym typeface="Times New Roman"/>
              </a:rPr>
              <a:t>:</a:t>
            </a:r>
            <a:endParaRPr sz="1950">
              <a:solidFill>
                <a:srgbClr val="434343"/>
              </a:solidFill>
              <a:highlight>
                <a:schemeClr val="lt1"/>
              </a:highlight>
              <a:latin typeface="Times New Roman"/>
              <a:ea typeface="Times New Roman"/>
              <a:cs typeface="Times New Roman"/>
              <a:sym typeface="Times New Roman"/>
            </a:endParaRPr>
          </a:p>
          <a:p>
            <a:pPr marL="914400" marR="12700" lvl="1" indent="-352425" algn="l" rtl="0">
              <a:lnSpc>
                <a:spcPct val="108000"/>
              </a:lnSpc>
              <a:spcBef>
                <a:spcPts val="0"/>
              </a:spcBef>
              <a:spcAft>
                <a:spcPts val="0"/>
              </a:spcAft>
              <a:buClr>
                <a:srgbClr val="434343"/>
              </a:buClr>
              <a:buSzPts val="1950"/>
              <a:buFont typeface="Times New Roman"/>
              <a:buChar char="⋆"/>
            </a:pPr>
            <a:r>
              <a:rPr lang="en-US" sz="1950">
                <a:solidFill>
                  <a:srgbClr val="434343"/>
                </a:solidFill>
                <a:highlight>
                  <a:schemeClr val="lt1"/>
                </a:highlight>
                <a:latin typeface="Times New Roman"/>
                <a:ea typeface="Times New Roman"/>
                <a:cs typeface="Times New Roman"/>
                <a:sym typeface="Times New Roman"/>
              </a:rPr>
              <a:t>Individual medications brought into the facility will be identified and verified by a Nurse using the Epocrates pill identification service and documented in the patient's medical record.</a:t>
            </a:r>
            <a:endParaRPr sz="1950">
              <a:solidFill>
                <a:srgbClr val="434343"/>
              </a:solidFill>
              <a:highlight>
                <a:schemeClr val="lt1"/>
              </a:highlight>
              <a:latin typeface="Times New Roman"/>
              <a:ea typeface="Times New Roman"/>
              <a:cs typeface="Times New Roman"/>
              <a:sym typeface="Times New Roman"/>
            </a:endParaRPr>
          </a:p>
          <a:p>
            <a:pPr marL="457200" lvl="0" indent="-352425" algn="l" rtl="0">
              <a:lnSpc>
                <a:spcPct val="108000"/>
              </a:lnSpc>
              <a:spcBef>
                <a:spcPts val="0"/>
              </a:spcBef>
              <a:spcAft>
                <a:spcPts val="0"/>
              </a:spcAft>
              <a:buClr>
                <a:srgbClr val="434343"/>
              </a:buClr>
              <a:buSzPts val="1950"/>
              <a:buFont typeface="Times New Roman"/>
              <a:buChar char="🗸"/>
            </a:pPr>
            <a:r>
              <a:rPr lang="en-US" sz="1950" b="1" u="sng">
                <a:solidFill>
                  <a:srgbClr val="434343"/>
                </a:solidFill>
                <a:highlight>
                  <a:schemeClr val="lt1"/>
                </a:highlight>
                <a:latin typeface="Times New Roman"/>
                <a:ea typeface="Times New Roman"/>
                <a:cs typeface="Times New Roman"/>
                <a:sym typeface="Times New Roman"/>
              </a:rPr>
              <a:t>Medication Destruction</a:t>
            </a:r>
            <a:r>
              <a:rPr lang="en-US" sz="1950">
                <a:solidFill>
                  <a:srgbClr val="434343"/>
                </a:solidFill>
                <a:highlight>
                  <a:schemeClr val="lt1"/>
                </a:highlight>
                <a:latin typeface="Times New Roman"/>
                <a:ea typeface="Times New Roman"/>
                <a:cs typeface="Times New Roman"/>
                <a:sym typeface="Times New Roman"/>
              </a:rPr>
              <a:t>:</a:t>
            </a:r>
            <a:endParaRPr sz="1950">
              <a:solidFill>
                <a:srgbClr val="434343"/>
              </a:solidFill>
              <a:highlight>
                <a:schemeClr val="lt1"/>
              </a:highlight>
              <a:latin typeface="Times New Roman"/>
              <a:ea typeface="Times New Roman"/>
              <a:cs typeface="Times New Roman"/>
              <a:sym typeface="Times New Roman"/>
            </a:endParaRPr>
          </a:p>
          <a:p>
            <a:pPr marL="914400" lvl="1" indent="-352425" algn="l" rtl="0">
              <a:lnSpc>
                <a:spcPct val="108000"/>
              </a:lnSpc>
              <a:spcBef>
                <a:spcPts val="0"/>
              </a:spcBef>
              <a:spcAft>
                <a:spcPts val="0"/>
              </a:spcAft>
              <a:buClr>
                <a:srgbClr val="434343"/>
              </a:buClr>
              <a:buSzPts val="1950"/>
              <a:buFont typeface="Times New Roman"/>
              <a:buChar char="⋆"/>
            </a:pPr>
            <a:r>
              <a:rPr lang="en-US" sz="1950">
                <a:solidFill>
                  <a:srgbClr val="434343"/>
                </a:solidFill>
                <a:highlight>
                  <a:schemeClr val="lt1"/>
                </a:highlight>
                <a:latin typeface="Times New Roman"/>
                <a:ea typeface="Times New Roman"/>
                <a:cs typeface="Times New Roman"/>
                <a:sym typeface="Times New Roman"/>
              </a:rPr>
              <a:t>Medications &gt; 14 days expired, discontinued, and/or unclaimed must be stored separately from active medications.</a:t>
            </a:r>
            <a:endParaRPr sz="1950">
              <a:solidFill>
                <a:srgbClr val="434343"/>
              </a:solidFill>
              <a:highlight>
                <a:schemeClr val="lt1"/>
              </a:highlight>
              <a:latin typeface="Times New Roman"/>
              <a:ea typeface="Times New Roman"/>
              <a:cs typeface="Times New Roman"/>
              <a:sym typeface="Times New Roman"/>
            </a:endParaRPr>
          </a:p>
          <a:p>
            <a:pPr marL="914400" lvl="1" indent="-352425" algn="l" rtl="0">
              <a:lnSpc>
                <a:spcPct val="108000"/>
              </a:lnSpc>
              <a:spcBef>
                <a:spcPts val="0"/>
              </a:spcBef>
              <a:spcAft>
                <a:spcPts val="0"/>
              </a:spcAft>
              <a:buClr>
                <a:srgbClr val="434343"/>
              </a:buClr>
              <a:buSzPts val="1950"/>
              <a:buFont typeface="Times New Roman"/>
              <a:buChar char="⋆"/>
            </a:pPr>
            <a:r>
              <a:rPr lang="en-US" sz="1950">
                <a:solidFill>
                  <a:srgbClr val="434343"/>
                </a:solidFill>
                <a:highlight>
                  <a:schemeClr val="lt1"/>
                </a:highlight>
                <a:latin typeface="Times New Roman"/>
                <a:ea typeface="Times New Roman"/>
                <a:cs typeface="Times New Roman"/>
                <a:sym typeface="Times New Roman"/>
              </a:rPr>
              <a:t>Follow all steps outlined in the Medication Destruction Policy (MS-003)</a:t>
            </a:r>
            <a:endParaRPr sz="1950">
              <a:solidFill>
                <a:srgbClr val="434343"/>
              </a:solidFill>
              <a:highlight>
                <a:schemeClr val="lt1"/>
              </a:highlight>
              <a:latin typeface="Times New Roman"/>
              <a:ea typeface="Times New Roman"/>
              <a:cs typeface="Times New Roman"/>
              <a:sym typeface="Times New Roman"/>
            </a:endParaRPr>
          </a:p>
          <a:p>
            <a:pPr marL="914400" lvl="1" indent="-352425" algn="l" rtl="0">
              <a:lnSpc>
                <a:spcPct val="108000"/>
              </a:lnSpc>
              <a:spcBef>
                <a:spcPts val="0"/>
              </a:spcBef>
              <a:spcAft>
                <a:spcPts val="0"/>
              </a:spcAft>
              <a:buClr>
                <a:srgbClr val="434343"/>
              </a:buClr>
              <a:buSzPts val="1950"/>
              <a:buFont typeface="Times New Roman"/>
              <a:buChar char="⋆"/>
            </a:pPr>
            <a:r>
              <a:rPr lang="en-US" sz="1950">
                <a:solidFill>
                  <a:srgbClr val="434343"/>
                </a:solidFill>
                <a:highlight>
                  <a:schemeClr val="lt1"/>
                </a:highlight>
                <a:latin typeface="Times New Roman"/>
                <a:ea typeface="Times New Roman"/>
                <a:cs typeface="Times New Roman"/>
                <a:sym typeface="Times New Roman"/>
              </a:rPr>
              <a:t>Ensure appropriate forms are completed and signatures (+ witness signatures) are captured  (e.g., Medication Destruction Form)</a:t>
            </a:r>
            <a:endParaRPr sz="1950">
              <a:solidFill>
                <a:srgbClr val="434343"/>
              </a:solidFill>
              <a:highlight>
                <a:schemeClr val="lt1"/>
              </a:highlight>
              <a:latin typeface="Times New Roman"/>
              <a:ea typeface="Times New Roman"/>
              <a:cs typeface="Times New Roman"/>
              <a:sym typeface="Times New Roman"/>
            </a:endParaRPr>
          </a:p>
          <a:p>
            <a:pPr marL="457200" marR="0" lvl="0" indent="-352425" algn="l" rtl="0">
              <a:lnSpc>
                <a:spcPct val="108000"/>
              </a:lnSpc>
              <a:spcBef>
                <a:spcPts val="0"/>
              </a:spcBef>
              <a:spcAft>
                <a:spcPts val="0"/>
              </a:spcAft>
              <a:buClr>
                <a:srgbClr val="434343"/>
              </a:buClr>
              <a:buSzPts val="1950"/>
              <a:buFont typeface="Times New Roman"/>
              <a:buChar char="🗸"/>
            </a:pPr>
            <a:r>
              <a:rPr lang="en-US" sz="1950" b="1" u="sng">
                <a:solidFill>
                  <a:srgbClr val="434343"/>
                </a:solidFill>
                <a:highlight>
                  <a:schemeClr val="lt1"/>
                </a:highlight>
                <a:latin typeface="Times New Roman"/>
                <a:ea typeface="Times New Roman"/>
                <a:cs typeface="Times New Roman"/>
                <a:sym typeface="Times New Roman"/>
              </a:rPr>
              <a:t>Controlled Med Counts:</a:t>
            </a:r>
            <a:endParaRPr sz="1950" b="1" u="sng">
              <a:solidFill>
                <a:srgbClr val="434343"/>
              </a:solidFill>
              <a:highlight>
                <a:schemeClr val="lt1"/>
              </a:highlight>
              <a:latin typeface="Times New Roman"/>
              <a:ea typeface="Times New Roman"/>
              <a:cs typeface="Times New Roman"/>
              <a:sym typeface="Times New Roman"/>
            </a:endParaRPr>
          </a:p>
          <a:p>
            <a:pPr marL="914400" marR="0" lvl="1" indent="-352425" algn="l" rtl="0">
              <a:lnSpc>
                <a:spcPct val="108000"/>
              </a:lnSpc>
              <a:spcBef>
                <a:spcPts val="0"/>
              </a:spcBef>
              <a:spcAft>
                <a:spcPts val="0"/>
              </a:spcAft>
              <a:buClr>
                <a:srgbClr val="434343"/>
              </a:buClr>
              <a:buSzPts val="1950"/>
              <a:buFont typeface="Times New Roman"/>
              <a:buChar char="⋆"/>
            </a:pPr>
            <a:r>
              <a:rPr lang="en-US" sz="2000">
                <a:solidFill>
                  <a:srgbClr val="434343"/>
                </a:solidFill>
                <a:highlight>
                  <a:schemeClr val="lt1"/>
                </a:highlight>
                <a:latin typeface="Times New Roman"/>
                <a:ea typeface="Times New Roman"/>
                <a:cs typeface="Times New Roman"/>
                <a:sym typeface="Times New Roman"/>
              </a:rPr>
              <a:t>Must be counted at each shift, </a:t>
            </a:r>
            <a:r>
              <a:rPr lang="en-US" sz="2000" u="sng">
                <a:solidFill>
                  <a:srgbClr val="434343"/>
                </a:solidFill>
                <a:highlight>
                  <a:schemeClr val="lt1"/>
                </a:highlight>
                <a:latin typeface="Times New Roman"/>
                <a:ea typeface="Times New Roman"/>
                <a:cs typeface="Times New Roman"/>
                <a:sym typeface="Times New Roman"/>
              </a:rPr>
              <a:t>until destroyed</a:t>
            </a:r>
            <a:endParaRPr sz="2000" u="sng">
              <a:solidFill>
                <a:srgbClr val="434343"/>
              </a:solidFill>
              <a:highlight>
                <a:schemeClr val="lt1"/>
              </a:highlight>
              <a:latin typeface="Times New Roman"/>
              <a:ea typeface="Times New Roman"/>
              <a:cs typeface="Times New Roman"/>
              <a:sym typeface="Times New Roman"/>
            </a:endParaRPr>
          </a:p>
          <a:p>
            <a:pPr marL="914400" marR="0" lvl="1" indent="-352425" algn="l" rtl="0">
              <a:lnSpc>
                <a:spcPct val="108000"/>
              </a:lnSpc>
              <a:spcBef>
                <a:spcPts val="0"/>
              </a:spcBef>
              <a:spcAft>
                <a:spcPts val="0"/>
              </a:spcAft>
              <a:buClr>
                <a:srgbClr val="434343"/>
              </a:buClr>
              <a:buSzPts val="1950"/>
              <a:buFont typeface="Times New Roman"/>
              <a:buChar char="⋆"/>
            </a:pPr>
            <a:r>
              <a:rPr lang="en-US" sz="2000">
                <a:solidFill>
                  <a:srgbClr val="434343"/>
                </a:solidFill>
                <a:highlight>
                  <a:schemeClr val="lt1"/>
                </a:highlight>
                <a:latin typeface="Times New Roman"/>
                <a:ea typeface="Times New Roman"/>
                <a:cs typeface="Times New Roman"/>
                <a:sym typeface="Times New Roman"/>
              </a:rPr>
              <a:t>Must be accurate </a:t>
            </a:r>
            <a:endParaRPr sz="2000">
              <a:solidFill>
                <a:srgbClr val="434343"/>
              </a:solidFill>
              <a:highlight>
                <a:schemeClr val="lt1"/>
              </a:highlight>
              <a:latin typeface="Times New Roman"/>
              <a:ea typeface="Times New Roman"/>
              <a:cs typeface="Times New Roman"/>
              <a:sym typeface="Times New Roman"/>
            </a:endParaRPr>
          </a:p>
          <a:p>
            <a:pPr marL="914400" marR="0" lvl="1" indent="-352425" algn="l" rtl="0">
              <a:lnSpc>
                <a:spcPct val="108000"/>
              </a:lnSpc>
              <a:spcBef>
                <a:spcPts val="0"/>
              </a:spcBef>
              <a:spcAft>
                <a:spcPts val="0"/>
              </a:spcAft>
              <a:buClr>
                <a:srgbClr val="434343"/>
              </a:buClr>
              <a:buSzPts val="1950"/>
              <a:buFont typeface="Times New Roman"/>
              <a:buChar char="⋆"/>
            </a:pPr>
            <a:r>
              <a:rPr lang="en-US" sz="2000">
                <a:solidFill>
                  <a:srgbClr val="434343"/>
                </a:solidFill>
                <a:highlight>
                  <a:schemeClr val="lt1"/>
                </a:highlight>
                <a:latin typeface="Times New Roman"/>
                <a:ea typeface="Times New Roman"/>
                <a:cs typeface="Times New Roman"/>
                <a:sym typeface="Times New Roman"/>
              </a:rPr>
              <a:t>Must be double signed</a:t>
            </a:r>
            <a:endParaRPr sz="2000">
              <a:solidFill>
                <a:srgbClr val="434343"/>
              </a:solidFill>
              <a:highlight>
                <a:schemeClr val="lt1"/>
              </a:highlight>
              <a:latin typeface="Times New Roman"/>
              <a:ea typeface="Times New Roman"/>
              <a:cs typeface="Times New Roman"/>
              <a:sym typeface="Times New Roman"/>
            </a:endParaRPr>
          </a:p>
          <a:p>
            <a:pPr marL="914400" marR="0" lvl="1" indent="-352425" algn="l" rtl="0">
              <a:lnSpc>
                <a:spcPct val="108000"/>
              </a:lnSpc>
              <a:spcBef>
                <a:spcPts val="0"/>
              </a:spcBef>
              <a:spcAft>
                <a:spcPts val="0"/>
              </a:spcAft>
              <a:buClr>
                <a:srgbClr val="434343"/>
              </a:buClr>
              <a:buSzPts val="1950"/>
              <a:buFont typeface="Times New Roman"/>
              <a:buChar char="⋆"/>
            </a:pPr>
            <a:r>
              <a:rPr lang="en-US" sz="2000">
                <a:solidFill>
                  <a:srgbClr val="434343"/>
                </a:solidFill>
                <a:highlight>
                  <a:schemeClr val="lt1"/>
                </a:highlight>
                <a:latin typeface="Times New Roman"/>
                <a:ea typeface="Times New Roman"/>
                <a:cs typeface="Times New Roman"/>
                <a:sym typeface="Times New Roman"/>
              </a:rPr>
              <a:t>Follow program policies to ensure compliance with state specific regulations</a:t>
            </a:r>
            <a:endParaRPr sz="1950">
              <a:solidFill>
                <a:srgbClr val="434343"/>
              </a:solidFill>
              <a:highlight>
                <a:schemeClr val="lt1"/>
              </a:highlight>
              <a:latin typeface="Times New Roman"/>
              <a:ea typeface="Times New Roman"/>
              <a:cs typeface="Times New Roman"/>
              <a:sym typeface="Times New Roman"/>
            </a:endParaRPr>
          </a:p>
        </p:txBody>
      </p:sp>
      <p:sp>
        <p:nvSpPr>
          <p:cNvPr id="160" name="Google Shape;160;p20"/>
          <p:cNvSpPr txBox="1">
            <a:spLocks noGrp="1"/>
          </p:cNvSpPr>
          <p:nvPr>
            <p:ph type="title"/>
          </p:nvPr>
        </p:nvSpPr>
        <p:spPr>
          <a:xfrm>
            <a:off x="471375" y="320222"/>
            <a:ext cx="10515600" cy="53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200" b="1">
                <a:solidFill>
                  <a:srgbClr val="0066A6"/>
                </a:solidFill>
                <a:latin typeface="Times New Roman"/>
                <a:ea typeface="Times New Roman"/>
                <a:cs typeface="Times New Roman"/>
                <a:sym typeface="Times New Roman"/>
              </a:rPr>
              <a:t>Nursing and Medical Documentation:</a:t>
            </a:r>
            <a:r>
              <a:rPr lang="en-US" sz="3400" b="1">
                <a:solidFill>
                  <a:srgbClr val="0066A6"/>
                </a:solidFill>
                <a:latin typeface="Times New Roman"/>
                <a:ea typeface="Times New Roman"/>
                <a:cs typeface="Times New Roman"/>
                <a:sym typeface="Times New Roman"/>
              </a:rPr>
              <a:t> </a:t>
            </a:r>
            <a:r>
              <a:rPr lang="en-US" sz="2400" b="1">
                <a:solidFill>
                  <a:srgbClr val="0066A6"/>
                </a:solidFill>
                <a:latin typeface="Times New Roman"/>
                <a:ea typeface="Times New Roman"/>
                <a:cs typeface="Times New Roman"/>
                <a:sym typeface="Times New Roman"/>
              </a:rPr>
              <a:t>(2 of 3)</a:t>
            </a:r>
            <a:endParaRPr sz="2400" b="1">
              <a:solidFill>
                <a:srgbClr val="0066A6"/>
              </a:solidFill>
              <a:latin typeface="Times New Roman"/>
              <a:ea typeface="Times New Roman"/>
              <a:cs typeface="Times New Roman"/>
              <a:sym typeface="Times New Roman"/>
            </a:endParaRPr>
          </a:p>
        </p:txBody>
      </p:sp>
      <p:pic>
        <p:nvPicPr>
          <p:cNvPr id="161" name="Google Shape;161;p20"/>
          <p:cNvPicPr preferRelativeResize="0"/>
          <p:nvPr/>
        </p:nvPicPr>
        <p:blipFill>
          <a:blip r:embed="rId3">
            <a:alphaModFix/>
          </a:blip>
          <a:stretch>
            <a:fillRect/>
          </a:stretch>
        </p:blipFill>
        <p:spPr>
          <a:xfrm>
            <a:off x="1794900" y="4106252"/>
            <a:ext cx="1978875" cy="1978875"/>
          </a:xfrm>
          <a:prstGeom prst="rect">
            <a:avLst/>
          </a:prstGeom>
          <a:noFill/>
          <a:ln>
            <a:noFill/>
          </a:ln>
        </p:spPr>
      </p:pic>
      <p:pic>
        <p:nvPicPr>
          <p:cNvPr id="162" name="Google Shape;162;p20"/>
          <p:cNvPicPr preferRelativeResize="0"/>
          <p:nvPr/>
        </p:nvPicPr>
        <p:blipFill>
          <a:blip r:embed="rId4">
            <a:alphaModFix/>
          </a:blip>
          <a:stretch>
            <a:fillRect/>
          </a:stretch>
        </p:blipFill>
        <p:spPr>
          <a:xfrm>
            <a:off x="646700" y="1627638"/>
            <a:ext cx="1978875" cy="19788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title"/>
          </p:nvPr>
        </p:nvSpPr>
        <p:spPr>
          <a:xfrm>
            <a:off x="423075" y="376022"/>
            <a:ext cx="10515600" cy="526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400" b="1">
                <a:solidFill>
                  <a:srgbClr val="0066A6"/>
                </a:solidFill>
                <a:latin typeface="Times New Roman"/>
                <a:ea typeface="Times New Roman"/>
                <a:cs typeface="Times New Roman"/>
                <a:sym typeface="Times New Roman"/>
              </a:rPr>
              <a:t>Nursing and Medical Documentation: </a:t>
            </a:r>
            <a:r>
              <a:rPr lang="en-US" sz="2400" b="1">
                <a:solidFill>
                  <a:srgbClr val="0066A6"/>
                </a:solidFill>
                <a:latin typeface="Times New Roman"/>
                <a:ea typeface="Times New Roman"/>
                <a:cs typeface="Times New Roman"/>
                <a:sym typeface="Times New Roman"/>
              </a:rPr>
              <a:t>(3 of 3)</a:t>
            </a:r>
            <a:endParaRPr sz="2400" b="1">
              <a:solidFill>
                <a:srgbClr val="0066A6"/>
              </a:solidFill>
              <a:latin typeface="Times New Roman"/>
              <a:ea typeface="Times New Roman"/>
              <a:cs typeface="Times New Roman"/>
              <a:sym typeface="Times New Roman"/>
            </a:endParaRPr>
          </a:p>
        </p:txBody>
      </p:sp>
      <p:sp>
        <p:nvSpPr>
          <p:cNvPr id="168" name="Google Shape;168;p21"/>
          <p:cNvSpPr txBox="1">
            <a:spLocks noGrp="1"/>
          </p:cNvSpPr>
          <p:nvPr>
            <p:ph type="body" idx="1"/>
          </p:nvPr>
        </p:nvSpPr>
        <p:spPr>
          <a:xfrm>
            <a:off x="423075" y="995175"/>
            <a:ext cx="11329200" cy="542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sz="1000">
              <a:solidFill>
                <a:srgbClr val="434343"/>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200" b="1" u="sng">
                <a:solidFill>
                  <a:srgbClr val="434343"/>
                </a:solidFill>
                <a:latin typeface="Times New Roman"/>
                <a:ea typeface="Times New Roman"/>
                <a:cs typeface="Times New Roman"/>
                <a:sym typeface="Times New Roman"/>
              </a:rPr>
              <a:t>Physician’s orders:</a:t>
            </a:r>
            <a:endParaRPr sz="2200" b="1" u="sng">
              <a:solidFill>
                <a:srgbClr val="434343"/>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2200" b="1" u="sng">
              <a:solidFill>
                <a:srgbClr val="434343"/>
              </a:solidFill>
              <a:latin typeface="Times New Roman"/>
              <a:ea typeface="Times New Roman"/>
              <a:cs typeface="Times New Roman"/>
              <a:sym typeface="Times New Roman"/>
            </a:endParaRPr>
          </a:p>
          <a:p>
            <a:pPr marL="457200" marR="12700" lvl="0"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latin typeface="Times New Roman"/>
                <a:ea typeface="Times New Roman"/>
                <a:cs typeface="Times New Roman"/>
                <a:sym typeface="Times New Roman"/>
              </a:rPr>
              <a:t>Orders must have matching results (e.g., Labs, vitals, safety observations, etc.) If there is a physician’s order, please make sure there is documentation to back it up!</a:t>
            </a:r>
            <a:endParaRPr sz="2200">
              <a:solidFill>
                <a:srgbClr val="434343"/>
              </a:solidFill>
              <a:latin typeface="Times New Roman"/>
              <a:ea typeface="Times New Roman"/>
              <a:cs typeface="Times New Roman"/>
              <a:sym typeface="Times New Roman"/>
            </a:endParaRPr>
          </a:p>
          <a:p>
            <a:pPr marL="457200" marR="12700" lvl="0"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latin typeface="Times New Roman"/>
                <a:ea typeface="Times New Roman"/>
                <a:cs typeface="Times New Roman"/>
                <a:sym typeface="Times New Roman"/>
              </a:rPr>
              <a:t>Verbal Orders</a:t>
            </a:r>
            <a:endParaRPr sz="2200">
              <a:solidFill>
                <a:srgbClr val="434343"/>
              </a:solidFill>
              <a:latin typeface="Times New Roman"/>
              <a:ea typeface="Times New Roman"/>
              <a:cs typeface="Times New Roman"/>
              <a:sym typeface="Times New Roman"/>
            </a:endParaRPr>
          </a:p>
          <a:p>
            <a:pPr marL="914400" marR="12700" lvl="1"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latin typeface="Times New Roman"/>
                <a:ea typeface="Times New Roman"/>
                <a:cs typeface="Times New Roman"/>
                <a:sym typeface="Times New Roman"/>
              </a:rPr>
              <a:t>Must be documented in Physician’s Orders Tab by the staff recording the order</a:t>
            </a:r>
            <a:endParaRPr sz="2200">
              <a:solidFill>
                <a:srgbClr val="434343"/>
              </a:solidFill>
              <a:latin typeface="Times New Roman"/>
              <a:ea typeface="Times New Roman"/>
              <a:cs typeface="Times New Roman"/>
              <a:sym typeface="Times New Roman"/>
            </a:endParaRPr>
          </a:p>
          <a:p>
            <a:pPr marL="914400" marR="12700" lvl="1"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latin typeface="Times New Roman"/>
                <a:ea typeface="Times New Roman"/>
                <a:cs typeface="Times New Roman"/>
                <a:sym typeface="Times New Roman"/>
              </a:rPr>
              <a:t>Must be read back for confirmation by the prescribing doctor </a:t>
            </a:r>
            <a:endParaRPr sz="2200">
              <a:solidFill>
                <a:srgbClr val="434343"/>
              </a:solidFill>
              <a:latin typeface="Times New Roman"/>
              <a:ea typeface="Times New Roman"/>
              <a:cs typeface="Times New Roman"/>
              <a:sym typeface="Times New Roman"/>
            </a:endParaRPr>
          </a:p>
          <a:p>
            <a:pPr marL="914400" marR="12700" lvl="1"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latin typeface="Times New Roman"/>
                <a:ea typeface="Times New Roman"/>
                <a:cs typeface="Times New Roman"/>
                <a:sym typeface="Times New Roman"/>
              </a:rPr>
              <a:t>Document</a:t>
            </a:r>
            <a:r>
              <a:rPr lang="en-US" sz="2200" i="1">
                <a:solidFill>
                  <a:srgbClr val="434343"/>
                </a:solidFill>
                <a:latin typeface="Times New Roman"/>
                <a:ea typeface="Times New Roman"/>
                <a:cs typeface="Times New Roman"/>
                <a:sym typeface="Times New Roman"/>
              </a:rPr>
              <a:t> Read Back and Verified</a:t>
            </a:r>
            <a:r>
              <a:rPr lang="en-US" sz="2200">
                <a:solidFill>
                  <a:srgbClr val="434343"/>
                </a:solidFill>
                <a:latin typeface="Times New Roman"/>
                <a:ea typeface="Times New Roman"/>
                <a:cs typeface="Times New Roman"/>
                <a:sym typeface="Times New Roman"/>
              </a:rPr>
              <a:t> by choosing from the  drop-down menu option in EMR</a:t>
            </a:r>
            <a:endParaRPr sz="2200">
              <a:solidFill>
                <a:srgbClr val="434343"/>
              </a:solidFill>
              <a:latin typeface="Times New Roman"/>
              <a:ea typeface="Times New Roman"/>
              <a:cs typeface="Times New Roman"/>
              <a:sym typeface="Times New Roman"/>
            </a:endParaRPr>
          </a:p>
          <a:p>
            <a:pPr marL="914400" marR="12700" lvl="1"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latin typeface="Times New Roman"/>
                <a:ea typeface="Times New Roman"/>
                <a:cs typeface="Times New Roman"/>
                <a:sym typeface="Times New Roman"/>
              </a:rPr>
              <a:t>Physician orders must be signed by the prescribing doctor within 72 hours</a:t>
            </a:r>
            <a:endParaRPr sz="2200">
              <a:solidFill>
                <a:srgbClr val="434343"/>
              </a:solidFill>
              <a:latin typeface="Times New Roman"/>
              <a:ea typeface="Times New Roman"/>
              <a:cs typeface="Times New Roman"/>
              <a:sym typeface="Times New Roman"/>
            </a:endParaRPr>
          </a:p>
          <a:p>
            <a:pPr marL="457200" marR="12700" lvl="0"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latin typeface="Times New Roman"/>
                <a:ea typeface="Times New Roman"/>
                <a:cs typeface="Times New Roman"/>
                <a:sym typeface="Times New Roman"/>
              </a:rPr>
              <a:t>Labs: </a:t>
            </a:r>
            <a:r>
              <a:rPr lang="en-US" sz="2200">
                <a:solidFill>
                  <a:srgbClr val="434343"/>
                </a:solidFill>
                <a:highlight>
                  <a:schemeClr val="lt1"/>
                </a:highlight>
                <a:latin typeface="Times New Roman"/>
                <a:ea typeface="Times New Roman"/>
                <a:cs typeface="Times New Roman"/>
                <a:sym typeface="Times New Roman"/>
              </a:rPr>
              <a:t>Make sure labs/tests are appropriately uploaded into the patient record </a:t>
            </a:r>
            <a:endParaRPr sz="2200">
              <a:solidFill>
                <a:srgbClr val="434343"/>
              </a:solidFill>
              <a:highlight>
                <a:schemeClr val="lt1"/>
              </a:highlight>
              <a:latin typeface="Times New Roman"/>
              <a:ea typeface="Times New Roman"/>
              <a:cs typeface="Times New Roman"/>
              <a:sym typeface="Times New Roman"/>
            </a:endParaRPr>
          </a:p>
          <a:p>
            <a:pPr marL="914400" marR="12700" lvl="1"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highlight>
                  <a:schemeClr val="lt1"/>
                </a:highlight>
                <a:latin typeface="Times New Roman"/>
                <a:ea typeface="Times New Roman"/>
                <a:cs typeface="Times New Roman"/>
                <a:sym typeface="Times New Roman"/>
              </a:rPr>
              <a:t>Including urinalysis samples, any Lab panel, tests (EKG)</a:t>
            </a:r>
            <a:endParaRPr sz="2200">
              <a:solidFill>
                <a:srgbClr val="434343"/>
              </a:solidFill>
              <a:highlight>
                <a:schemeClr val="lt1"/>
              </a:highlight>
              <a:latin typeface="Times New Roman"/>
              <a:ea typeface="Times New Roman"/>
              <a:cs typeface="Times New Roman"/>
              <a:sym typeface="Times New Roman"/>
            </a:endParaRPr>
          </a:p>
          <a:p>
            <a:pPr marL="457200" lvl="0" indent="-368300" algn="l" rtl="0">
              <a:spcBef>
                <a:spcPts val="0"/>
              </a:spcBef>
              <a:spcAft>
                <a:spcPts val="0"/>
              </a:spcAft>
              <a:buClr>
                <a:srgbClr val="434343"/>
              </a:buClr>
              <a:buSzPts val="2200"/>
              <a:buFont typeface="Times New Roman"/>
              <a:buChar char="🗸"/>
            </a:pPr>
            <a:r>
              <a:rPr lang="en-US" sz="2200">
                <a:solidFill>
                  <a:srgbClr val="434343"/>
                </a:solidFill>
                <a:highlight>
                  <a:srgbClr val="FFFFFF"/>
                </a:highlight>
                <a:latin typeface="Times New Roman"/>
                <a:ea typeface="Times New Roman"/>
                <a:cs typeface="Times New Roman"/>
                <a:sym typeface="Times New Roman"/>
              </a:rPr>
              <a:t>Vitals- Reach out to physician if vitals are out of range and document action steps</a:t>
            </a:r>
            <a:endParaRPr sz="1800">
              <a:solidFill>
                <a:schemeClr val="dk2"/>
              </a:solidFill>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sz="1600">
              <a:solidFill>
                <a:schemeClr val="dk2"/>
              </a:solidFill>
              <a:latin typeface="Times New Roman"/>
              <a:ea typeface="Times New Roman"/>
              <a:cs typeface="Times New Roman"/>
              <a:sym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09036" y="3200324"/>
            <a:ext cx="6563533" cy="534000"/>
          </a:xfrm>
          <a:prstGeom prst="rect">
            <a:avLst/>
          </a:prstGeom>
          <a:noFill/>
          <a:ln>
            <a:noFill/>
          </a:ln>
        </p:spPr>
        <p:txBody>
          <a:bodyPr spcFirstLastPara="1" wrap="square" lIns="91425" tIns="45700" rIns="91425" bIns="45700" anchor="t" anchorCtr="0">
            <a:noAutofit/>
          </a:bodyPr>
          <a:lstStyle/>
          <a:p>
            <a:pPr algn="ctr"/>
            <a:r>
              <a:rPr lang="en-US" sz="4600" b="1">
                <a:solidFill>
                  <a:srgbClr val="0066A6"/>
                </a:solidFill>
                <a:latin typeface="Times"/>
                <a:cs typeface="Times"/>
                <a:sym typeface="Times New Roman"/>
              </a:rPr>
              <a:t>ED Medical</a:t>
            </a:r>
            <a:endParaRPr lang="en-US" sz="4600">
              <a:latin typeface="Times"/>
              <a:cs typeface="Times"/>
            </a:endParaRPr>
          </a:p>
        </p:txBody>
      </p:sp>
    </p:spTree>
    <p:extLst>
      <p:ext uri="{BB962C8B-B14F-4D97-AF65-F5344CB8AC3E}">
        <p14:creationId xmlns:p14="http://schemas.microsoft.com/office/powerpoint/2010/main" val="120074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309744" y="159549"/>
            <a:ext cx="9494656" cy="730500"/>
          </a:xfrm>
          <a:prstGeom prst="rect">
            <a:avLst/>
          </a:prstGeom>
          <a:noFill/>
          <a:ln>
            <a:noFill/>
          </a:ln>
        </p:spPr>
        <p:txBody>
          <a:bodyPr spcFirstLastPara="1" wrap="square" lIns="91425" tIns="45700" rIns="91425" bIns="45700" anchor="ctr" anchorCtr="0">
            <a:noAutofit/>
          </a:bodyPr>
          <a:lstStyle/>
          <a:p>
            <a:r>
              <a:rPr lang="en-US" sz="3000" b="1" dirty="0">
                <a:solidFill>
                  <a:srgbClr val="0066A6"/>
                </a:solidFill>
                <a:latin typeface="Times New Roman"/>
                <a:cs typeface="Times New Roman"/>
                <a:sym typeface="Times New Roman"/>
              </a:rPr>
              <a:t>The Role and Importance of Documentation</a:t>
            </a:r>
            <a:endParaRPr lang="en-US" sz="3000" dirty="0"/>
          </a:p>
        </p:txBody>
      </p:sp>
      <p:sp>
        <p:nvSpPr>
          <p:cNvPr id="109" name="Google Shape;109;p13"/>
          <p:cNvSpPr txBox="1">
            <a:spLocks noGrp="1"/>
          </p:cNvSpPr>
          <p:nvPr>
            <p:ph type="body" idx="1"/>
          </p:nvPr>
        </p:nvSpPr>
        <p:spPr>
          <a:xfrm>
            <a:off x="194279" y="1052815"/>
            <a:ext cx="5957651" cy="5525100"/>
          </a:xfrm>
          <a:prstGeom prst="rect">
            <a:avLst/>
          </a:prstGeom>
          <a:noFill/>
          <a:ln w="12700">
            <a:solidFill>
              <a:schemeClr val="accent4">
                <a:lumMod val="75000"/>
              </a:schemeClr>
            </a:solidFill>
          </a:ln>
        </p:spPr>
        <p:txBody>
          <a:bodyPr spcFirstLastPara="1" wrap="square" lIns="91425" tIns="45700" rIns="91425" bIns="45700" anchor="t" anchorCtr="0">
            <a:noAutofit/>
          </a:bodyPr>
          <a:lstStyle/>
          <a:p>
            <a:pPr>
              <a:buNone/>
            </a:pPr>
            <a:r>
              <a:rPr lang="en-US" sz="1800" b="1" u="sng" dirty="0">
                <a:latin typeface="Times New Roman"/>
              </a:rPr>
              <a:t>Potential consequences of an incomplete medical record:</a:t>
            </a:r>
          </a:p>
          <a:p>
            <a:pPr>
              <a:buNone/>
            </a:pPr>
            <a:endParaRPr lang="en-US" sz="1800" b="1" u="sng" dirty="0">
              <a:latin typeface="Times New Roman"/>
            </a:endParaRPr>
          </a:p>
          <a:p>
            <a:pPr marL="285750" indent="-285750"/>
            <a:r>
              <a:rPr lang="en-US" sz="2000" dirty="0">
                <a:latin typeface="Times"/>
              </a:rPr>
              <a:t>is used to support allegations of negligence</a:t>
            </a:r>
          </a:p>
          <a:p>
            <a:pPr marL="285750" indent="-285750"/>
            <a:r>
              <a:rPr lang="en-US" sz="2000" dirty="0">
                <a:latin typeface="Times"/>
              </a:rPr>
              <a:t>is used to support allegations of fraud</a:t>
            </a:r>
          </a:p>
          <a:p>
            <a:pPr marL="285750" indent="-285750"/>
            <a:r>
              <a:rPr lang="en-US" sz="2000" dirty="0">
                <a:latin typeface="Times"/>
              </a:rPr>
              <a:t>Can cause a provider to lose their license</a:t>
            </a:r>
          </a:p>
          <a:p>
            <a:pPr marL="285750" indent="-285750"/>
            <a:r>
              <a:rPr lang="en-US" sz="2000" dirty="0">
                <a:latin typeface="Times"/>
              </a:rPr>
              <a:t>cause lost revenue/reimbursement</a:t>
            </a:r>
          </a:p>
          <a:p>
            <a:pPr marL="285750" indent="-285750"/>
            <a:r>
              <a:rPr lang="en-US" sz="2000" dirty="0">
                <a:latin typeface="Times"/>
              </a:rPr>
              <a:t>result in poor patient care by other healthcare team members</a:t>
            </a:r>
          </a:p>
          <a:p>
            <a:pPr marL="285750" indent="-285750"/>
            <a:r>
              <a:rPr lang="en-US" sz="2000" dirty="0">
                <a:latin typeface="Times"/>
              </a:rPr>
              <a:t>result in inappropriate billing leading to charges of fraud</a:t>
            </a:r>
          </a:p>
          <a:p>
            <a:pPr marL="285750" indent="-285750"/>
            <a:r>
              <a:rPr lang="en-US" sz="2000" dirty="0">
                <a:latin typeface="Times"/>
              </a:rPr>
              <a:t>interfere with patient-related studies</a:t>
            </a:r>
          </a:p>
          <a:p>
            <a:pPr marL="285750" indent="-285750"/>
            <a:r>
              <a:rPr lang="en-US" sz="2000" dirty="0">
                <a:latin typeface="Times"/>
              </a:rPr>
              <a:t>compromise safe patient care</a:t>
            </a:r>
          </a:p>
          <a:p>
            <a:pPr marL="285750" indent="-285750"/>
            <a:r>
              <a:rPr lang="en-US" sz="2000" dirty="0">
                <a:latin typeface="Times"/>
              </a:rPr>
              <a:t>decrease reimbursement/gross revenue</a:t>
            </a:r>
          </a:p>
        </p:txBody>
      </p:sp>
      <p:sp>
        <p:nvSpPr>
          <p:cNvPr id="2" name="TextBox 1">
            <a:extLst>
              <a:ext uri="{FF2B5EF4-FFF2-40B4-BE49-F238E27FC236}">
                <a16:creationId xmlns:a16="http://schemas.microsoft.com/office/drawing/2014/main" id="{C187DDDD-DC6E-4BED-A813-F7B9DBE4CD4E}"/>
              </a:ext>
            </a:extLst>
          </p:cNvPr>
          <p:cNvSpPr txBox="1"/>
          <p:nvPr/>
        </p:nvSpPr>
        <p:spPr>
          <a:xfrm>
            <a:off x="6487235" y="4303594"/>
            <a:ext cx="5211169" cy="2086725"/>
          </a:xfrm>
          <a:prstGeom prst="rect">
            <a:avLst/>
          </a:prstGeom>
          <a:noFill/>
          <a:ln w="28575">
            <a:solidFill>
              <a:schemeClr val="accent4">
                <a:lumMod val="75000"/>
              </a:schemeClr>
            </a:solidFill>
            <a:prstDash val="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800" i="1" dirty="0">
                <a:latin typeface="Times New Roman"/>
                <a:cs typeface="Times New Roman"/>
              </a:rPr>
              <a:t>Myth: Detailed documentation should be avoided because “lawyers can hang you with it.” </a:t>
            </a:r>
          </a:p>
          <a:p>
            <a:pPr>
              <a:lnSpc>
                <a:spcPct val="90000"/>
              </a:lnSpc>
            </a:pPr>
            <a:endParaRPr lang="en-US" sz="1800" i="1" dirty="0">
              <a:latin typeface="Times New Roman"/>
              <a:cs typeface="Times New Roman"/>
            </a:endParaRPr>
          </a:p>
          <a:p>
            <a:pPr>
              <a:lnSpc>
                <a:spcPct val="90000"/>
              </a:lnSpc>
            </a:pPr>
            <a:r>
              <a:rPr lang="en-US" sz="1800" i="1" dirty="0">
                <a:latin typeface="Times New Roman"/>
                <a:cs typeface="Times New Roman"/>
              </a:rPr>
              <a:t>Rebuttal: Good care combined with high quality documentation is the surest way to avoid being a defendant in a malpractice action. Documentation is key when reviewing a potential case </a:t>
            </a:r>
            <a:r>
              <a:rPr lang="en-US" sz="1800" i="1" dirty="0">
                <a:solidFill>
                  <a:schemeClr val="tx1">
                    <a:lumMod val="95000"/>
                    <a:lumOff val="5000"/>
                  </a:schemeClr>
                </a:solidFill>
                <a:latin typeface="Times New Roman"/>
                <a:cs typeface="Times New Roman"/>
              </a:rPr>
              <a:t>(</a:t>
            </a:r>
            <a:r>
              <a:rPr lang="en-US" sz="1800" dirty="0">
                <a:solidFill>
                  <a:schemeClr val="tx1">
                    <a:lumMod val="95000"/>
                    <a:lumOff val="5000"/>
                  </a:schemeClr>
                </a:solidFill>
                <a:latin typeface="Times New Roman"/>
                <a:cs typeface="Times New Roman"/>
              </a:rPr>
              <a:t>Simpson, S., J.D, 2015).</a:t>
            </a:r>
          </a:p>
        </p:txBody>
      </p:sp>
      <p:sp>
        <p:nvSpPr>
          <p:cNvPr id="4" name="TextBox 3">
            <a:extLst>
              <a:ext uri="{FF2B5EF4-FFF2-40B4-BE49-F238E27FC236}">
                <a16:creationId xmlns:a16="http://schemas.microsoft.com/office/drawing/2014/main" id="{DAC26CF2-BB04-4207-BA4B-165B9A86AF5B}"/>
              </a:ext>
            </a:extLst>
          </p:cNvPr>
          <p:cNvSpPr txBox="1"/>
          <p:nvPr/>
        </p:nvSpPr>
        <p:spPr>
          <a:xfrm>
            <a:off x="6487236" y="1266968"/>
            <a:ext cx="5211168" cy="2800767"/>
          </a:xfrm>
          <a:prstGeom prst="rect">
            <a:avLst/>
          </a:prstGeom>
          <a:noFill/>
          <a:ln>
            <a:solidFill>
              <a:schemeClr val="accent4">
                <a:lumMod val="75000"/>
              </a:schemeClr>
            </a:solidFill>
            <a:prstDash val="soli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latin typeface="Times New Roman"/>
                <a:cs typeface="Times New Roman"/>
              </a:rPr>
              <a:t>"Good documentation is important to protect your patients. Good documentation promotes patient safety and quality of care. Complete and accurate medical recordkeeping can help ensure that your patients get the right care at the right time. At the end of the day, that's what really matters" (</a:t>
            </a:r>
            <a:r>
              <a:rPr lang="en-US" sz="2200" dirty="0">
                <a:latin typeface="Times New Roman"/>
              </a:rPr>
              <a:t>Taitsman, 2011).</a:t>
            </a:r>
          </a:p>
        </p:txBody>
      </p:sp>
    </p:spTree>
    <p:extLst>
      <p:ext uri="{BB962C8B-B14F-4D97-AF65-F5344CB8AC3E}">
        <p14:creationId xmlns:p14="http://schemas.microsoft.com/office/powerpoint/2010/main" val="195636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471375" y="320222"/>
            <a:ext cx="10515600" cy="53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a:solidFill>
                  <a:srgbClr val="0066A6"/>
                </a:solidFill>
                <a:latin typeface="Times New Roman"/>
                <a:ea typeface="Times New Roman"/>
                <a:cs typeface="Times New Roman"/>
                <a:sym typeface="Times New Roman"/>
              </a:rPr>
              <a:t>Medical Documentation: </a:t>
            </a:r>
            <a:r>
              <a:rPr lang="en-US" sz="2400" b="1">
                <a:solidFill>
                  <a:srgbClr val="0066A6"/>
                </a:solidFill>
                <a:latin typeface="Times New Roman"/>
                <a:ea typeface="Times New Roman"/>
                <a:cs typeface="Times New Roman"/>
                <a:sym typeface="Times New Roman"/>
              </a:rPr>
              <a:t>(Physician)</a:t>
            </a:r>
            <a:endParaRPr sz="2400" b="1">
              <a:solidFill>
                <a:srgbClr val="0066A6"/>
              </a:solidFill>
              <a:latin typeface="Times New Roman"/>
              <a:ea typeface="Times New Roman"/>
              <a:cs typeface="Times New Roman"/>
              <a:sym typeface="Times New Roman"/>
            </a:endParaRPr>
          </a:p>
        </p:txBody>
      </p:sp>
      <p:sp>
        <p:nvSpPr>
          <p:cNvPr id="153" name="Google Shape;153;p19"/>
          <p:cNvSpPr txBox="1">
            <a:spLocks noGrp="1"/>
          </p:cNvSpPr>
          <p:nvPr>
            <p:ph type="body" idx="1"/>
          </p:nvPr>
        </p:nvSpPr>
        <p:spPr>
          <a:xfrm>
            <a:off x="236525" y="983150"/>
            <a:ext cx="7749300" cy="6075300"/>
          </a:xfrm>
          <a:prstGeom prst="rect">
            <a:avLst/>
          </a:prstGeom>
          <a:noFill/>
          <a:ln>
            <a:noFill/>
          </a:ln>
        </p:spPr>
        <p:txBody>
          <a:bodyPr spcFirstLastPara="1" wrap="square" lIns="91425" tIns="45700" rIns="91425" bIns="45700" anchor="t" anchorCtr="0">
            <a:noAutofit/>
          </a:bodyPr>
          <a:lstStyle/>
          <a:p>
            <a:pPr>
              <a:lnSpc>
                <a:spcPct val="108000"/>
              </a:lnSpc>
              <a:spcBef>
                <a:spcPts val="0"/>
              </a:spcBef>
              <a:buClr>
                <a:srgbClr val="434343"/>
              </a:buClr>
              <a:buFont typeface="Times New Roman"/>
              <a:buChar char="🗸"/>
            </a:pPr>
            <a:r>
              <a:rPr lang="en-US" sz="1800" b="1" u="sng">
                <a:solidFill>
                  <a:srgbClr val="434343"/>
                </a:solidFill>
                <a:latin typeface="Times New Roman"/>
                <a:ea typeface="Times New Roman"/>
                <a:cs typeface="Times New Roman"/>
                <a:sym typeface="Times New Roman"/>
              </a:rPr>
              <a:t>Medical Screening Exam and Medical Clearance Attestation: </a:t>
            </a:r>
            <a:endParaRPr sz="1800" b="1" u="sng">
              <a:solidFill>
                <a:srgbClr val="434343"/>
              </a:solidFill>
              <a:latin typeface="Times New Roman"/>
              <a:ea typeface="Times New Roman"/>
              <a:cs typeface="Times New Roman"/>
              <a:sym typeface="Times New Roman"/>
            </a:endParaRPr>
          </a:p>
          <a:p>
            <a:pPr marL="914400" lvl="1" indent="-323850" algn="l" rtl="0">
              <a:lnSpc>
                <a:spcPct val="108000"/>
              </a:lnSpc>
              <a:spcBef>
                <a:spcPts val="0"/>
              </a:spcBef>
              <a:spcAft>
                <a:spcPts val="0"/>
              </a:spcAft>
              <a:buClr>
                <a:srgbClr val="434343"/>
              </a:buClr>
              <a:buSzPts val="1500"/>
              <a:buFont typeface="Times New Roman"/>
              <a:buChar char="⋆"/>
            </a:pPr>
            <a:r>
              <a:rPr lang="en-US" sz="1600">
                <a:solidFill>
                  <a:srgbClr val="434343"/>
                </a:solidFill>
                <a:latin typeface="Times New Roman"/>
                <a:ea typeface="Times New Roman"/>
                <a:cs typeface="Times New Roman"/>
                <a:sym typeface="Times New Roman"/>
              </a:rPr>
              <a:t>Ensure patient’s preadmission physical and labs are reviewed and if patient is stable, then a Medical Clearance Attestation is completed. </a:t>
            </a:r>
          </a:p>
          <a:p>
            <a:pPr marL="914400" lvl="1" indent="-323850" algn="l" rtl="0">
              <a:lnSpc>
                <a:spcPct val="108000"/>
              </a:lnSpc>
              <a:spcBef>
                <a:spcPts val="0"/>
              </a:spcBef>
              <a:spcAft>
                <a:spcPts val="0"/>
              </a:spcAft>
              <a:buClr>
                <a:srgbClr val="434343"/>
              </a:buClr>
              <a:buSzPts val="1500"/>
              <a:buFont typeface="Times New Roman"/>
              <a:buChar char="⋆"/>
            </a:pPr>
            <a:r>
              <a:rPr lang="en-US" sz="1600">
                <a:solidFill>
                  <a:srgbClr val="434343"/>
                </a:solidFill>
                <a:latin typeface="Times New Roman"/>
                <a:ea typeface="Times New Roman"/>
                <a:cs typeface="Times New Roman"/>
                <a:sym typeface="Times New Roman"/>
              </a:rPr>
              <a:t>If preadmission medical records are not available for review, arrange with the facility nurse for patient to have their labs and/or EKG performed. Physician will review results and if patient is stable, physician will complete a Medical Clearance Attestation. </a:t>
            </a:r>
          </a:p>
          <a:p>
            <a:pPr marL="590550" lvl="1" indent="0" algn="l" rtl="0">
              <a:lnSpc>
                <a:spcPct val="108000"/>
              </a:lnSpc>
              <a:spcBef>
                <a:spcPts val="0"/>
              </a:spcBef>
              <a:spcAft>
                <a:spcPts val="0"/>
              </a:spcAft>
              <a:buClr>
                <a:srgbClr val="434343"/>
              </a:buClr>
              <a:buSzPts val="1500"/>
              <a:buNone/>
            </a:pPr>
            <a:endParaRPr lang="en-US" sz="1600">
              <a:solidFill>
                <a:srgbClr val="434343"/>
              </a:solidFill>
              <a:latin typeface="Times New Roman"/>
              <a:ea typeface="Times New Roman"/>
              <a:cs typeface="Times New Roman"/>
              <a:sym typeface="Times New Roman"/>
            </a:endParaRPr>
          </a:p>
          <a:p>
            <a:pPr>
              <a:lnSpc>
                <a:spcPct val="108000"/>
              </a:lnSpc>
              <a:spcBef>
                <a:spcPts val="0"/>
              </a:spcBef>
              <a:buClr>
                <a:srgbClr val="434343"/>
              </a:buClr>
              <a:buFont typeface="Times New Roman"/>
              <a:buChar char="🗸"/>
            </a:pPr>
            <a:r>
              <a:rPr lang="en-US" sz="1800" b="1" u="sng">
                <a:solidFill>
                  <a:srgbClr val="434343"/>
                </a:solidFill>
                <a:latin typeface="Times New Roman"/>
                <a:ea typeface="Times New Roman"/>
                <a:cs typeface="Times New Roman"/>
                <a:sym typeface="Times New Roman"/>
              </a:rPr>
              <a:t>History and Physical:</a:t>
            </a:r>
          </a:p>
          <a:p>
            <a:pPr marL="914400" lvl="1" indent="-323850" algn="l" rtl="0">
              <a:lnSpc>
                <a:spcPct val="108000"/>
              </a:lnSpc>
              <a:spcBef>
                <a:spcPts val="0"/>
              </a:spcBef>
              <a:spcAft>
                <a:spcPts val="0"/>
              </a:spcAft>
              <a:buClr>
                <a:srgbClr val="434343"/>
              </a:buClr>
              <a:buSzPts val="1500"/>
              <a:buFont typeface="Times New Roman"/>
              <a:buChar char="⋆"/>
            </a:pPr>
            <a:r>
              <a:rPr lang="en-US" sz="1600">
                <a:solidFill>
                  <a:srgbClr val="434343"/>
                </a:solidFill>
                <a:latin typeface="Times New Roman"/>
                <a:ea typeface="Times New Roman"/>
                <a:cs typeface="Times New Roman"/>
                <a:sym typeface="Times New Roman"/>
              </a:rPr>
              <a:t>Follow up as necessary! </a:t>
            </a:r>
          </a:p>
          <a:p>
            <a:pPr marL="1371600" lvl="2" indent="-323850" algn="l" rtl="0">
              <a:lnSpc>
                <a:spcPct val="108000"/>
              </a:lnSpc>
              <a:spcBef>
                <a:spcPts val="0"/>
              </a:spcBef>
              <a:spcAft>
                <a:spcPts val="0"/>
              </a:spcAft>
              <a:buClr>
                <a:srgbClr val="434343"/>
              </a:buClr>
              <a:buSzPts val="1500"/>
              <a:buFont typeface="Times New Roman"/>
              <a:buChar char="•"/>
            </a:pPr>
            <a:r>
              <a:rPr lang="en-US" sz="1600">
                <a:solidFill>
                  <a:srgbClr val="434343"/>
                </a:solidFill>
                <a:latin typeface="Times New Roman"/>
                <a:ea typeface="Times New Roman"/>
                <a:cs typeface="Times New Roman"/>
                <a:sym typeface="Times New Roman"/>
              </a:rPr>
              <a:t>If patient reports concerning symptoms, open wound, etc., make sure it is documented, and medical intervention a/or referral is identified</a:t>
            </a:r>
          </a:p>
          <a:p>
            <a:pPr marL="1371600" lvl="2" indent="-311150" algn="l" rtl="0">
              <a:lnSpc>
                <a:spcPct val="108000"/>
              </a:lnSpc>
              <a:spcBef>
                <a:spcPts val="0"/>
              </a:spcBef>
              <a:spcAft>
                <a:spcPts val="0"/>
              </a:spcAft>
              <a:buClr>
                <a:srgbClr val="434343"/>
              </a:buClr>
              <a:buSzPts val="1300"/>
              <a:buFont typeface="Times New Roman"/>
              <a:buChar char="•"/>
            </a:pPr>
            <a:r>
              <a:rPr lang="en-US" sz="1600">
                <a:solidFill>
                  <a:srgbClr val="434343"/>
                </a:solidFill>
                <a:latin typeface="Times New Roman"/>
                <a:ea typeface="Times New Roman"/>
                <a:cs typeface="Times New Roman"/>
                <a:sym typeface="Times New Roman"/>
              </a:rPr>
              <a:t>If patient reports suicidality, self-injurious behavior, etc., make sure documented clinical intervention a/or referral is identified</a:t>
            </a:r>
          </a:p>
          <a:p>
            <a:pPr marL="1371600" lvl="2" indent="-311150" algn="l" rtl="0">
              <a:lnSpc>
                <a:spcPct val="108000"/>
              </a:lnSpc>
              <a:spcBef>
                <a:spcPts val="0"/>
              </a:spcBef>
              <a:spcAft>
                <a:spcPts val="0"/>
              </a:spcAft>
              <a:buClr>
                <a:srgbClr val="434343"/>
              </a:buClr>
              <a:buSzPts val="1300"/>
              <a:buFont typeface="Times New Roman"/>
              <a:buChar char="•"/>
            </a:pPr>
            <a:r>
              <a:rPr lang="en-US" sz="1600">
                <a:solidFill>
                  <a:srgbClr val="434343"/>
                </a:solidFill>
                <a:latin typeface="Times New Roman"/>
                <a:ea typeface="Times New Roman"/>
                <a:cs typeface="Times New Roman"/>
                <a:sym typeface="Times New Roman"/>
              </a:rPr>
              <a:t>*</a:t>
            </a:r>
            <a:r>
              <a:rPr lang="en-US" sz="1600" b="1">
                <a:solidFill>
                  <a:srgbClr val="434343"/>
                </a:solidFill>
                <a:latin typeface="Times New Roman"/>
                <a:ea typeface="Times New Roman"/>
                <a:cs typeface="Times New Roman"/>
                <a:sym typeface="Times New Roman"/>
              </a:rPr>
              <a:t>Any direction to staff should be documented via a Physician’s Action Order </a:t>
            </a:r>
          </a:p>
          <a:p>
            <a:pPr marL="1371600" lvl="2" indent="-311150" algn="l" rtl="0">
              <a:lnSpc>
                <a:spcPct val="108000"/>
              </a:lnSpc>
              <a:spcBef>
                <a:spcPts val="0"/>
              </a:spcBef>
              <a:spcAft>
                <a:spcPts val="0"/>
              </a:spcAft>
              <a:buClr>
                <a:srgbClr val="434343"/>
              </a:buClr>
              <a:buSzPts val="1300"/>
              <a:buFont typeface="Times New Roman"/>
              <a:buChar char="•"/>
            </a:pPr>
            <a:endParaRPr lang="en-US" sz="1500">
              <a:solidFill>
                <a:srgbClr val="434343"/>
              </a:solidFill>
              <a:latin typeface="Times New Roman"/>
              <a:ea typeface="Times New Roman"/>
              <a:cs typeface="Times New Roman"/>
              <a:sym typeface="Times New Roman"/>
            </a:endParaRPr>
          </a:p>
          <a:p>
            <a:pPr>
              <a:lnSpc>
                <a:spcPct val="108000"/>
              </a:lnSpc>
              <a:spcBef>
                <a:spcPts val="0"/>
              </a:spcBef>
              <a:buClr>
                <a:srgbClr val="434343"/>
              </a:buClr>
              <a:buFont typeface="Times New Roman"/>
              <a:buChar char="🗸"/>
            </a:pPr>
            <a:r>
              <a:rPr lang="en-US" sz="1800" b="1" u="sng">
                <a:solidFill>
                  <a:srgbClr val="434343"/>
                </a:solidFill>
                <a:latin typeface="Times New Roman"/>
                <a:ea typeface="Times New Roman"/>
                <a:cs typeface="Times New Roman"/>
                <a:sym typeface="Times New Roman"/>
              </a:rPr>
              <a:t>Medical Progress Notes:</a:t>
            </a:r>
          </a:p>
          <a:p>
            <a:pPr lvl="1">
              <a:lnSpc>
                <a:spcPct val="108000"/>
              </a:lnSpc>
              <a:spcBef>
                <a:spcPts val="0"/>
              </a:spcBef>
              <a:buClr>
                <a:srgbClr val="434343"/>
              </a:buClr>
              <a:buFont typeface="Times New Roman"/>
              <a:buChar char="🗸"/>
            </a:pPr>
            <a:r>
              <a:rPr lang="en-US" sz="1600" b="1">
                <a:solidFill>
                  <a:srgbClr val="434343"/>
                </a:solidFill>
                <a:latin typeface="Times New Roman"/>
                <a:ea typeface="Times New Roman"/>
                <a:cs typeface="Times New Roman"/>
                <a:sym typeface="Times New Roman"/>
              </a:rPr>
              <a:t>Ensure session dates and times do not overlap with other services </a:t>
            </a:r>
            <a:r>
              <a:rPr lang="en-US" sz="1600">
                <a:solidFill>
                  <a:srgbClr val="434343"/>
                </a:solidFill>
                <a:latin typeface="Times New Roman"/>
                <a:ea typeface="Times New Roman"/>
                <a:cs typeface="Times New Roman"/>
                <a:sym typeface="Times New Roman"/>
              </a:rPr>
              <a:t>(e.g., Group sessions, clinical sessions)</a:t>
            </a:r>
          </a:p>
          <a:p>
            <a:pPr lvl="1">
              <a:lnSpc>
                <a:spcPct val="108000"/>
              </a:lnSpc>
              <a:spcBef>
                <a:spcPts val="0"/>
              </a:spcBef>
              <a:buClr>
                <a:srgbClr val="434343"/>
              </a:buClr>
              <a:buFont typeface="Times New Roman"/>
              <a:buChar char="🗸"/>
            </a:pPr>
            <a:r>
              <a:rPr lang="en-US" sz="1600">
                <a:solidFill>
                  <a:srgbClr val="434343"/>
                </a:solidFill>
                <a:latin typeface="Times New Roman"/>
                <a:ea typeface="Times New Roman"/>
                <a:cs typeface="Times New Roman"/>
                <a:sym typeface="Times New Roman"/>
              </a:rPr>
              <a:t>Ensure Telehealth sessions are accurately documented</a:t>
            </a:r>
          </a:p>
          <a:p>
            <a:pPr>
              <a:lnSpc>
                <a:spcPct val="108000"/>
              </a:lnSpc>
              <a:spcBef>
                <a:spcPts val="0"/>
              </a:spcBef>
              <a:buClr>
                <a:srgbClr val="434343"/>
              </a:buClr>
              <a:buFont typeface="Times New Roman"/>
              <a:buChar char="🗸"/>
            </a:pPr>
            <a:endParaRPr lang="en-US" sz="1500" b="1">
              <a:solidFill>
                <a:srgbClr val="434343"/>
              </a:solidFill>
              <a:latin typeface="Times New Roman"/>
              <a:ea typeface="Times New Roman"/>
              <a:cs typeface="Times New Roman"/>
              <a:sym typeface="Times New Roman"/>
            </a:endParaRPr>
          </a:p>
          <a:p>
            <a:pPr>
              <a:lnSpc>
                <a:spcPct val="108000"/>
              </a:lnSpc>
              <a:spcBef>
                <a:spcPts val="0"/>
              </a:spcBef>
              <a:buClr>
                <a:srgbClr val="434343"/>
              </a:buClr>
              <a:buFont typeface="Times New Roman"/>
              <a:buChar char="🗸"/>
            </a:pPr>
            <a:endParaRPr lang="en-US" sz="1800" b="1">
              <a:solidFill>
                <a:srgbClr val="434343"/>
              </a:solidFill>
              <a:latin typeface="Times New Roman"/>
              <a:ea typeface="Times New Roman"/>
              <a:cs typeface="Times New Roman"/>
              <a:sym typeface="Times New Roman"/>
            </a:endParaRPr>
          </a:p>
          <a:p>
            <a:pPr marL="914400" lvl="0" indent="0" algn="l" rtl="0">
              <a:lnSpc>
                <a:spcPct val="108000"/>
              </a:lnSpc>
              <a:spcBef>
                <a:spcPts val="0"/>
              </a:spcBef>
              <a:spcAft>
                <a:spcPts val="0"/>
              </a:spcAft>
              <a:buNone/>
            </a:pPr>
            <a:endParaRPr sz="1500">
              <a:solidFill>
                <a:srgbClr val="434343"/>
              </a:solidFill>
              <a:latin typeface="Times New Roman"/>
              <a:ea typeface="Times New Roman"/>
              <a:cs typeface="Times New Roman"/>
              <a:sym typeface="Times New Roman"/>
            </a:endParaRPr>
          </a:p>
        </p:txBody>
      </p:sp>
      <p:pic>
        <p:nvPicPr>
          <p:cNvPr id="5" name="Google Shape;162;p20">
            <a:extLst>
              <a:ext uri="{FF2B5EF4-FFF2-40B4-BE49-F238E27FC236}">
                <a16:creationId xmlns:a16="http://schemas.microsoft.com/office/drawing/2014/main" id="{DA05A426-9B42-4D5F-A58D-69458A7AC884}"/>
              </a:ext>
            </a:extLst>
          </p:cNvPr>
          <p:cNvPicPr preferRelativeResize="0"/>
          <p:nvPr/>
        </p:nvPicPr>
        <p:blipFill>
          <a:blip r:embed="rId3">
            <a:alphaModFix/>
          </a:blip>
          <a:stretch>
            <a:fillRect/>
          </a:stretch>
        </p:blipFill>
        <p:spPr>
          <a:xfrm>
            <a:off x="9215918" y="3881063"/>
            <a:ext cx="2139945" cy="2301866"/>
          </a:xfrm>
          <a:prstGeom prst="rect">
            <a:avLst/>
          </a:prstGeom>
          <a:noFill/>
          <a:ln>
            <a:noFill/>
          </a:ln>
        </p:spPr>
      </p:pic>
      <p:pic>
        <p:nvPicPr>
          <p:cNvPr id="8" name="Google Shape;184;p23">
            <a:extLst>
              <a:ext uri="{FF2B5EF4-FFF2-40B4-BE49-F238E27FC236}">
                <a16:creationId xmlns:a16="http://schemas.microsoft.com/office/drawing/2014/main" id="{8392488E-F877-409F-81C2-2DA6FAAF3504}"/>
              </a:ext>
            </a:extLst>
          </p:cNvPr>
          <p:cNvPicPr preferRelativeResize="0"/>
          <p:nvPr/>
        </p:nvPicPr>
        <p:blipFill>
          <a:blip r:embed="rId4">
            <a:alphaModFix/>
          </a:blip>
          <a:stretch>
            <a:fillRect/>
          </a:stretch>
        </p:blipFill>
        <p:spPr>
          <a:xfrm>
            <a:off x="9100417" y="1394742"/>
            <a:ext cx="2116425" cy="21164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471375" y="320222"/>
            <a:ext cx="10515600" cy="53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a:solidFill>
                  <a:srgbClr val="0066A6"/>
                </a:solidFill>
                <a:latin typeface="Times New Roman"/>
                <a:ea typeface="Times New Roman"/>
                <a:cs typeface="Times New Roman"/>
                <a:sym typeface="Times New Roman"/>
              </a:rPr>
              <a:t>Medical Documentation: </a:t>
            </a:r>
            <a:r>
              <a:rPr lang="en-US" sz="2400" b="1">
                <a:solidFill>
                  <a:srgbClr val="0066A6"/>
                </a:solidFill>
                <a:latin typeface="Times New Roman"/>
                <a:ea typeface="Times New Roman"/>
                <a:cs typeface="Times New Roman"/>
                <a:sym typeface="Times New Roman"/>
              </a:rPr>
              <a:t>(Psychiatrist)</a:t>
            </a:r>
            <a:endParaRPr sz="2400" b="1">
              <a:solidFill>
                <a:srgbClr val="0066A6"/>
              </a:solidFill>
              <a:latin typeface="Times New Roman"/>
              <a:ea typeface="Times New Roman"/>
              <a:cs typeface="Times New Roman"/>
              <a:sym typeface="Times New Roman"/>
            </a:endParaRPr>
          </a:p>
        </p:txBody>
      </p:sp>
      <p:sp>
        <p:nvSpPr>
          <p:cNvPr id="153" name="Google Shape;153;p19"/>
          <p:cNvSpPr txBox="1">
            <a:spLocks noGrp="1"/>
          </p:cNvSpPr>
          <p:nvPr>
            <p:ph type="body" idx="1"/>
          </p:nvPr>
        </p:nvSpPr>
        <p:spPr>
          <a:xfrm>
            <a:off x="236524" y="983150"/>
            <a:ext cx="7890333" cy="6075300"/>
          </a:xfrm>
          <a:prstGeom prst="rect">
            <a:avLst/>
          </a:prstGeom>
          <a:noFill/>
          <a:ln>
            <a:noFill/>
          </a:ln>
        </p:spPr>
        <p:txBody>
          <a:bodyPr spcFirstLastPara="1" wrap="square" lIns="91425" tIns="45700" rIns="91425" bIns="45700" anchor="t" anchorCtr="0">
            <a:noAutofit/>
          </a:bodyPr>
          <a:lstStyle/>
          <a:p>
            <a:pPr>
              <a:lnSpc>
                <a:spcPct val="108000"/>
              </a:lnSpc>
              <a:spcBef>
                <a:spcPts val="0"/>
              </a:spcBef>
              <a:buClr>
                <a:srgbClr val="434343"/>
              </a:buClr>
              <a:buFont typeface="Times New Roman"/>
              <a:buChar char="🗸"/>
            </a:pPr>
            <a:r>
              <a:rPr lang="en-US" sz="1700" b="1" u="sng" dirty="0">
                <a:solidFill>
                  <a:srgbClr val="434343"/>
                </a:solidFill>
                <a:latin typeface="Times New Roman"/>
                <a:ea typeface="Times New Roman"/>
                <a:cs typeface="Times New Roman"/>
                <a:sym typeface="Times New Roman"/>
              </a:rPr>
              <a:t>Informed Consent for Psychotropic Medications: </a:t>
            </a:r>
            <a:endParaRPr sz="1700" b="1" u="sng">
              <a:solidFill>
                <a:srgbClr val="434343"/>
              </a:solidFill>
              <a:latin typeface="Times New Roman"/>
              <a:ea typeface="Times New Roman"/>
              <a:cs typeface="Times New Roman"/>
              <a:sym typeface="Times New Roman"/>
            </a:endParaRPr>
          </a:p>
          <a:p>
            <a:pPr marL="914400" lvl="1" indent="-323850" algn="l" rtl="0">
              <a:lnSpc>
                <a:spcPct val="108000"/>
              </a:lnSpc>
              <a:spcBef>
                <a:spcPts val="0"/>
              </a:spcBef>
              <a:spcAft>
                <a:spcPts val="0"/>
              </a:spcAft>
              <a:buClr>
                <a:srgbClr val="434343"/>
              </a:buClr>
              <a:buSzPts val="1500"/>
              <a:buFont typeface="Times New Roman"/>
              <a:buChar char="⋆"/>
            </a:pPr>
            <a:r>
              <a:rPr lang="en-US" sz="1600" dirty="0">
                <a:solidFill>
                  <a:srgbClr val="434343"/>
                </a:solidFill>
                <a:latin typeface="Times New Roman"/>
                <a:ea typeface="Times New Roman"/>
                <a:cs typeface="Times New Roman"/>
                <a:sym typeface="Times New Roman"/>
              </a:rPr>
              <a:t>Ensure patient has completed and signed informed consents for all psychotropic medications that are currently prescribed and taking. Located in the Psychiatry Forms Tab</a:t>
            </a:r>
            <a:endParaRPr lang="en-US" sz="1600" dirty="0">
              <a:solidFill>
                <a:srgbClr val="434343"/>
              </a:solidFill>
              <a:latin typeface="Times New Roman"/>
              <a:ea typeface="Times New Roman"/>
              <a:cs typeface="Times New Roman"/>
            </a:endParaRPr>
          </a:p>
          <a:p>
            <a:pPr marL="590550" lvl="1" indent="0" algn="l" rtl="0">
              <a:lnSpc>
                <a:spcPct val="108000"/>
              </a:lnSpc>
              <a:spcBef>
                <a:spcPts val="0"/>
              </a:spcBef>
              <a:spcAft>
                <a:spcPts val="0"/>
              </a:spcAft>
              <a:buClr>
                <a:srgbClr val="434343"/>
              </a:buClr>
              <a:buSzPts val="1500"/>
              <a:buNone/>
            </a:pPr>
            <a:endParaRPr lang="en-US" sz="1700">
              <a:solidFill>
                <a:srgbClr val="434343"/>
              </a:solidFill>
              <a:latin typeface="Times New Roman"/>
              <a:ea typeface="Times New Roman"/>
              <a:cs typeface="Times New Roman"/>
              <a:sym typeface="Times New Roman"/>
            </a:endParaRPr>
          </a:p>
          <a:p>
            <a:pPr>
              <a:lnSpc>
                <a:spcPct val="108000"/>
              </a:lnSpc>
              <a:spcBef>
                <a:spcPts val="0"/>
              </a:spcBef>
              <a:buClr>
                <a:srgbClr val="434343"/>
              </a:buClr>
              <a:buFont typeface="Times New Roman"/>
              <a:buChar char="🗸"/>
            </a:pPr>
            <a:r>
              <a:rPr lang="en-US" sz="1700" b="1" u="sng" dirty="0">
                <a:solidFill>
                  <a:srgbClr val="434343"/>
                </a:solidFill>
                <a:latin typeface="Times New Roman"/>
                <a:ea typeface="Times New Roman"/>
                <a:cs typeface="Times New Roman"/>
                <a:sym typeface="Times New Roman"/>
              </a:rPr>
              <a:t>Initial Psychiatric Evaluation:</a:t>
            </a:r>
            <a:endParaRPr lang="en-US" sz="1700" b="1" u="sng" dirty="0">
              <a:solidFill>
                <a:srgbClr val="434343"/>
              </a:solidFill>
              <a:latin typeface="Times New Roman"/>
              <a:ea typeface="Times New Roman"/>
              <a:cs typeface="Times New Roman"/>
            </a:endParaRPr>
          </a:p>
          <a:p>
            <a:pPr marL="914400" lvl="1" indent="-323850" algn="l" rtl="0">
              <a:lnSpc>
                <a:spcPct val="108000"/>
              </a:lnSpc>
              <a:spcBef>
                <a:spcPts val="0"/>
              </a:spcBef>
              <a:spcAft>
                <a:spcPts val="0"/>
              </a:spcAft>
              <a:buClr>
                <a:srgbClr val="434343"/>
              </a:buClr>
              <a:buSzPts val="1500"/>
              <a:buFont typeface="Times New Roman"/>
              <a:buChar char="⋆"/>
            </a:pPr>
            <a:r>
              <a:rPr lang="en-US" sz="1600" dirty="0">
                <a:solidFill>
                  <a:srgbClr val="434343"/>
                </a:solidFill>
                <a:latin typeface="Times New Roman"/>
                <a:ea typeface="Times New Roman"/>
                <a:cs typeface="Times New Roman"/>
                <a:sym typeface="Times New Roman"/>
              </a:rPr>
              <a:t>Follow up as necessary! </a:t>
            </a:r>
            <a:endParaRPr lang="en-US" sz="1600" dirty="0">
              <a:solidFill>
                <a:srgbClr val="434343"/>
              </a:solidFill>
              <a:latin typeface="Times New Roman"/>
              <a:ea typeface="Times New Roman"/>
              <a:cs typeface="Times New Roman"/>
            </a:endParaRPr>
          </a:p>
          <a:p>
            <a:pPr marL="1371600" lvl="2" indent="-311150" algn="l" rtl="0">
              <a:lnSpc>
                <a:spcPct val="108000"/>
              </a:lnSpc>
              <a:spcBef>
                <a:spcPts val="0"/>
              </a:spcBef>
              <a:spcAft>
                <a:spcPts val="0"/>
              </a:spcAft>
              <a:buClr>
                <a:srgbClr val="434343"/>
              </a:buClr>
              <a:buSzPts val="1300"/>
              <a:buFont typeface="Times New Roman"/>
              <a:buChar char="•"/>
            </a:pPr>
            <a:r>
              <a:rPr lang="en-US" sz="1600" dirty="0">
                <a:solidFill>
                  <a:srgbClr val="434343"/>
                </a:solidFill>
                <a:latin typeface="Times New Roman"/>
                <a:ea typeface="Times New Roman"/>
                <a:cs typeface="Times New Roman"/>
                <a:sym typeface="Times New Roman"/>
              </a:rPr>
              <a:t>If patient reports suicidality, self-injurious behavior, etc., make sure documented clinical intervention or direction to staff is clearly documented (e.g., Increased observation)</a:t>
            </a:r>
            <a:endParaRPr lang="en-US" sz="1600" dirty="0">
              <a:solidFill>
                <a:srgbClr val="434343"/>
              </a:solidFill>
              <a:latin typeface="Times New Roman"/>
              <a:ea typeface="Times New Roman"/>
              <a:cs typeface="Times New Roman"/>
            </a:endParaRPr>
          </a:p>
          <a:p>
            <a:pPr marL="1060450" lvl="2" indent="0">
              <a:lnSpc>
                <a:spcPct val="108000"/>
              </a:lnSpc>
              <a:spcBef>
                <a:spcPts val="0"/>
              </a:spcBef>
              <a:buClr>
                <a:srgbClr val="434343"/>
              </a:buClr>
              <a:buSzPts val="1300"/>
              <a:buNone/>
            </a:pPr>
            <a:r>
              <a:rPr lang="en-US" sz="1600" dirty="0">
                <a:solidFill>
                  <a:srgbClr val="434343"/>
                </a:solidFill>
                <a:latin typeface="Times New Roman"/>
                <a:ea typeface="Times New Roman"/>
                <a:cs typeface="Times New Roman"/>
                <a:sym typeface="Times New Roman"/>
              </a:rPr>
              <a:t>*</a:t>
            </a:r>
            <a:r>
              <a:rPr lang="en-US" sz="1600" b="1" dirty="0">
                <a:solidFill>
                  <a:srgbClr val="434343"/>
                </a:solidFill>
                <a:latin typeface="Times New Roman"/>
                <a:ea typeface="Times New Roman"/>
                <a:cs typeface="Times New Roman"/>
                <a:sym typeface="Times New Roman"/>
              </a:rPr>
              <a:t>Any direction to staff should be documented via a Physician’s </a:t>
            </a:r>
            <a:r>
              <a:rPr lang="en-US" sz="1600" b="1" i="1" dirty="0">
                <a:solidFill>
                  <a:srgbClr val="434343"/>
                </a:solidFill>
                <a:latin typeface="Times New Roman"/>
                <a:ea typeface="Times New Roman"/>
                <a:cs typeface="Times New Roman"/>
                <a:sym typeface="Times New Roman"/>
              </a:rPr>
              <a:t>Action Order </a:t>
            </a:r>
          </a:p>
          <a:p>
            <a:pPr marL="1060450" lvl="2" indent="0">
              <a:lnSpc>
                <a:spcPct val="108000"/>
              </a:lnSpc>
              <a:spcBef>
                <a:spcPts val="0"/>
              </a:spcBef>
              <a:buClr>
                <a:srgbClr val="434343"/>
              </a:buClr>
              <a:buSzPts val="1300"/>
              <a:buNone/>
            </a:pPr>
            <a:endParaRPr lang="en-US" sz="1600">
              <a:solidFill>
                <a:srgbClr val="434343"/>
              </a:solidFill>
              <a:latin typeface="Times New Roman"/>
              <a:ea typeface="Times New Roman"/>
              <a:cs typeface="Times New Roman"/>
            </a:endParaRPr>
          </a:p>
          <a:p>
            <a:pPr marL="1060450" lvl="2" indent="0" algn="l" rtl="0">
              <a:lnSpc>
                <a:spcPct val="108000"/>
              </a:lnSpc>
              <a:spcBef>
                <a:spcPts val="0"/>
              </a:spcBef>
              <a:spcAft>
                <a:spcPts val="0"/>
              </a:spcAft>
              <a:buClr>
                <a:srgbClr val="434343"/>
              </a:buClr>
              <a:buSzPts val="1300"/>
              <a:buNone/>
            </a:pPr>
            <a:r>
              <a:rPr lang="en-US" sz="1700" b="1" u="sng" dirty="0">
                <a:solidFill>
                  <a:srgbClr val="434343"/>
                </a:solidFill>
                <a:latin typeface="Times New Roman"/>
                <a:ea typeface="Times New Roman"/>
                <a:cs typeface="Times New Roman"/>
                <a:sym typeface="Times New Roman"/>
              </a:rPr>
              <a:t>Psychiatric Progress Notes:</a:t>
            </a:r>
            <a:endParaRPr lang="en-US" sz="1700" b="1" u="sng" dirty="0">
              <a:solidFill>
                <a:srgbClr val="434343"/>
              </a:solidFill>
              <a:latin typeface="Times New Roman"/>
              <a:ea typeface="Times New Roman"/>
              <a:cs typeface="Times New Roman"/>
            </a:endParaRPr>
          </a:p>
          <a:p>
            <a:pPr lvl="1">
              <a:lnSpc>
                <a:spcPct val="108000"/>
              </a:lnSpc>
              <a:spcBef>
                <a:spcPts val="0"/>
              </a:spcBef>
              <a:buClr>
                <a:srgbClr val="434343"/>
              </a:buClr>
              <a:buFont typeface="Times New Roman"/>
              <a:buChar char="🗸"/>
            </a:pPr>
            <a:r>
              <a:rPr lang="en-US" sz="1600" b="1" dirty="0">
                <a:solidFill>
                  <a:srgbClr val="434343"/>
                </a:solidFill>
                <a:latin typeface="Times New Roman"/>
                <a:ea typeface="Times New Roman"/>
                <a:cs typeface="Times New Roman"/>
                <a:sym typeface="Times New Roman"/>
              </a:rPr>
              <a:t>Ensure session dates and times do not overlap with other services </a:t>
            </a:r>
            <a:r>
              <a:rPr lang="en-US" sz="1600" dirty="0">
                <a:solidFill>
                  <a:srgbClr val="434343"/>
                </a:solidFill>
                <a:latin typeface="Times New Roman"/>
                <a:ea typeface="Times New Roman"/>
                <a:cs typeface="Times New Roman"/>
                <a:sym typeface="Times New Roman"/>
              </a:rPr>
              <a:t>(e.g., Group sessions, clinical sessions)</a:t>
            </a:r>
            <a:endParaRPr lang="en-US" sz="1600" dirty="0">
              <a:solidFill>
                <a:srgbClr val="434343"/>
              </a:solidFill>
              <a:latin typeface="Times New Roman"/>
              <a:ea typeface="Times New Roman"/>
              <a:cs typeface="Times New Roman"/>
            </a:endParaRPr>
          </a:p>
          <a:p>
            <a:pPr lvl="1">
              <a:lnSpc>
                <a:spcPct val="108000"/>
              </a:lnSpc>
              <a:spcBef>
                <a:spcPts val="0"/>
              </a:spcBef>
              <a:buClr>
                <a:srgbClr val="434343"/>
              </a:buClr>
              <a:buFont typeface="Times New Roman"/>
              <a:buChar char="🗸"/>
            </a:pPr>
            <a:r>
              <a:rPr lang="en-US" sz="1600" dirty="0">
                <a:solidFill>
                  <a:srgbClr val="434343"/>
                </a:solidFill>
                <a:latin typeface="Times New Roman"/>
                <a:ea typeface="Times New Roman"/>
                <a:cs typeface="Times New Roman"/>
                <a:sym typeface="Times New Roman"/>
              </a:rPr>
              <a:t>Ensure Telehealth sessions are accurately documented</a:t>
            </a:r>
            <a:endParaRPr lang="en-US" sz="1600" dirty="0">
              <a:solidFill>
                <a:srgbClr val="434343"/>
              </a:solidFill>
              <a:latin typeface="Times New Roman"/>
              <a:ea typeface="Times New Roman"/>
              <a:cs typeface="Times New Roman"/>
            </a:endParaRPr>
          </a:p>
          <a:p>
            <a:pPr marL="571500" lvl="1" indent="0">
              <a:lnSpc>
                <a:spcPct val="108000"/>
              </a:lnSpc>
              <a:spcBef>
                <a:spcPts val="0"/>
              </a:spcBef>
              <a:buClr>
                <a:srgbClr val="434343"/>
              </a:buClr>
              <a:buNone/>
            </a:pPr>
            <a:endParaRPr lang="en-US" sz="1700">
              <a:solidFill>
                <a:srgbClr val="434343"/>
              </a:solidFill>
              <a:latin typeface="Times New Roman"/>
              <a:ea typeface="Times New Roman"/>
              <a:cs typeface="Times New Roman"/>
              <a:sym typeface="Times New Roman"/>
            </a:endParaRPr>
          </a:p>
          <a:p>
            <a:pPr>
              <a:lnSpc>
                <a:spcPct val="108000"/>
              </a:lnSpc>
              <a:spcBef>
                <a:spcPts val="0"/>
              </a:spcBef>
              <a:buClr>
                <a:srgbClr val="434343"/>
              </a:buClr>
              <a:buFont typeface="Times New Roman"/>
              <a:buChar char="🗸"/>
            </a:pPr>
            <a:r>
              <a:rPr lang="en-US" sz="1700" b="1" u="sng" dirty="0">
                <a:solidFill>
                  <a:srgbClr val="434343"/>
                </a:solidFill>
                <a:latin typeface="Times New Roman"/>
                <a:ea typeface="Times New Roman"/>
                <a:cs typeface="Times New Roman"/>
                <a:sym typeface="Times New Roman"/>
              </a:rPr>
              <a:t>Contact Note (Family/Support): </a:t>
            </a:r>
            <a:endParaRPr lang="en-US" sz="1700" b="1" u="sng" dirty="0">
              <a:solidFill>
                <a:srgbClr val="434343"/>
              </a:solidFill>
              <a:latin typeface="Times New Roman"/>
              <a:ea typeface="Times New Roman"/>
              <a:cs typeface="Times New Roman"/>
            </a:endParaRPr>
          </a:p>
          <a:p>
            <a:pPr lvl="1">
              <a:lnSpc>
                <a:spcPct val="108000"/>
              </a:lnSpc>
              <a:spcBef>
                <a:spcPts val="0"/>
              </a:spcBef>
              <a:buClr>
                <a:srgbClr val="434343"/>
              </a:buClr>
              <a:buFont typeface="Times New Roman"/>
              <a:buChar char="🗸"/>
            </a:pPr>
            <a:r>
              <a:rPr lang="en-US" sz="1600" dirty="0">
                <a:solidFill>
                  <a:srgbClr val="434343"/>
                </a:solidFill>
                <a:latin typeface="Times New Roman"/>
                <a:cs typeface="Times New Roman"/>
                <a:sym typeface="Times New Roman"/>
              </a:rPr>
              <a:t>Utilize this note to document interactions with patient outside of session, changes in medication dosages and/or any form of contact with patient and/or family/support system</a:t>
            </a:r>
            <a:endParaRPr lang="en-US" sz="1600" dirty="0">
              <a:solidFill>
                <a:srgbClr val="434343"/>
              </a:solidFill>
              <a:latin typeface="Times New Roman"/>
              <a:cs typeface="Times New Roman"/>
            </a:endParaRPr>
          </a:p>
          <a:p>
            <a:pPr>
              <a:lnSpc>
                <a:spcPct val="108000"/>
              </a:lnSpc>
              <a:spcBef>
                <a:spcPts val="0"/>
              </a:spcBef>
              <a:buClr>
                <a:srgbClr val="434343"/>
              </a:buClr>
              <a:buFont typeface="Times New Roman"/>
              <a:buChar char="🗸"/>
            </a:pPr>
            <a:endParaRPr lang="en-US" sz="1500" b="1">
              <a:solidFill>
                <a:srgbClr val="434343"/>
              </a:solidFill>
              <a:latin typeface="Times New Roman"/>
              <a:ea typeface="Times New Roman"/>
              <a:cs typeface="Times New Roman"/>
              <a:sym typeface="Times New Roman"/>
            </a:endParaRPr>
          </a:p>
          <a:p>
            <a:pPr>
              <a:lnSpc>
                <a:spcPct val="108000"/>
              </a:lnSpc>
              <a:spcBef>
                <a:spcPts val="0"/>
              </a:spcBef>
              <a:buClr>
                <a:srgbClr val="434343"/>
              </a:buClr>
              <a:buFont typeface="Times New Roman"/>
              <a:buChar char="🗸"/>
            </a:pPr>
            <a:endParaRPr lang="en-US" sz="1800" b="1">
              <a:solidFill>
                <a:srgbClr val="434343"/>
              </a:solidFill>
              <a:latin typeface="Times New Roman"/>
              <a:ea typeface="Times New Roman"/>
              <a:cs typeface="Times New Roman"/>
              <a:sym typeface="Times New Roman"/>
            </a:endParaRPr>
          </a:p>
          <a:p>
            <a:pPr marL="914400" lvl="0" indent="0" algn="l" rtl="0">
              <a:lnSpc>
                <a:spcPct val="108000"/>
              </a:lnSpc>
              <a:spcBef>
                <a:spcPts val="0"/>
              </a:spcBef>
              <a:spcAft>
                <a:spcPts val="0"/>
              </a:spcAft>
              <a:buNone/>
            </a:pPr>
            <a:endParaRPr sz="1500">
              <a:solidFill>
                <a:srgbClr val="434343"/>
              </a:solidFill>
              <a:latin typeface="Times New Roman"/>
              <a:ea typeface="Times New Roman"/>
              <a:cs typeface="Times New Roman"/>
              <a:sym typeface="Times New Roman"/>
            </a:endParaRPr>
          </a:p>
        </p:txBody>
      </p:sp>
      <p:pic>
        <p:nvPicPr>
          <p:cNvPr id="1026" name="Picture 2" descr="Mental health">
            <a:extLst>
              <a:ext uri="{FF2B5EF4-FFF2-40B4-BE49-F238E27FC236}">
                <a16:creationId xmlns:a16="http://schemas.microsoft.com/office/drawing/2014/main" id="{86AAEF40-65BA-42D2-AC50-9A701E787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0122" y="2229492"/>
            <a:ext cx="2723508" cy="272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765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body" idx="1"/>
          </p:nvPr>
        </p:nvSpPr>
        <p:spPr>
          <a:xfrm>
            <a:off x="122054" y="1069416"/>
            <a:ext cx="8040600" cy="5901600"/>
          </a:xfrm>
          <a:prstGeom prst="rect">
            <a:avLst/>
          </a:prstGeom>
        </p:spPr>
        <p:txBody>
          <a:bodyPr spcFirstLastPara="1" wrap="square" lIns="91425" tIns="45700" rIns="91425" bIns="45700" anchor="t" anchorCtr="0">
            <a:noAutofit/>
          </a:bodyPr>
          <a:lstStyle/>
          <a:p>
            <a:pPr marL="457200" lvl="0" indent="-352425" algn="l" rtl="0">
              <a:lnSpc>
                <a:spcPct val="108000"/>
              </a:lnSpc>
              <a:spcBef>
                <a:spcPts val="0"/>
              </a:spcBef>
              <a:spcAft>
                <a:spcPts val="0"/>
              </a:spcAft>
              <a:buClr>
                <a:srgbClr val="434343"/>
              </a:buClr>
              <a:buSzPts val="1950"/>
              <a:buFont typeface="Times New Roman"/>
              <a:buChar char="🗸"/>
            </a:pPr>
            <a:r>
              <a:rPr lang="en-US" sz="1700" b="1" u="sng">
                <a:solidFill>
                  <a:srgbClr val="434343"/>
                </a:solidFill>
                <a:latin typeface="Times New Roman"/>
                <a:ea typeface="Times New Roman"/>
                <a:cs typeface="Times New Roman"/>
                <a:sym typeface="Times New Roman"/>
              </a:rPr>
              <a:t>Patient Biopsychosocial </a:t>
            </a:r>
          </a:p>
          <a:p>
            <a:pPr lvl="1" indent="-352425">
              <a:lnSpc>
                <a:spcPct val="108000"/>
              </a:lnSpc>
              <a:spcBef>
                <a:spcPts val="0"/>
              </a:spcBef>
              <a:buClr>
                <a:srgbClr val="434343"/>
              </a:buClr>
              <a:buSzPts val="1950"/>
              <a:buFont typeface="Times New Roman"/>
              <a:buChar char="🗸"/>
            </a:pPr>
            <a:r>
              <a:rPr lang="en-US" sz="1700">
                <a:solidFill>
                  <a:srgbClr val="434343"/>
                </a:solidFill>
                <a:latin typeface="Times New Roman"/>
                <a:ea typeface="Times New Roman"/>
                <a:cs typeface="Times New Roman"/>
                <a:sym typeface="Times New Roman"/>
              </a:rPr>
              <a:t>Located in the Clinical Assessments Tab of the EMR, includes extensive ED Assessment, Family history, Pain Assessment, Patient Goals, Initial Treatment Plan, Diagnostic Summary</a:t>
            </a:r>
          </a:p>
          <a:p>
            <a:pPr indent="-352425">
              <a:lnSpc>
                <a:spcPct val="108000"/>
              </a:lnSpc>
              <a:spcBef>
                <a:spcPts val="0"/>
              </a:spcBef>
              <a:buClr>
                <a:srgbClr val="434343"/>
              </a:buClr>
              <a:buSzPts val="1950"/>
              <a:buFont typeface="Times New Roman"/>
              <a:buChar char="🗸"/>
            </a:pPr>
            <a:r>
              <a:rPr lang="en-US" sz="1700" b="1" u="sng">
                <a:solidFill>
                  <a:srgbClr val="434343"/>
                </a:solidFill>
                <a:latin typeface="Times New Roman"/>
                <a:ea typeface="Times New Roman"/>
                <a:cs typeface="Times New Roman"/>
                <a:sym typeface="Times New Roman"/>
              </a:rPr>
              <a:t>Suicide Assessment</a:t>
            </a:r>
            <a:r>
              <a:rPr lang="en-US" sz="1700">
                <a:solidFill>
                  <a:srgbClr val="434343"/>
                </a:solidFill>
                <a:latin typeface="Times New Roman"/>
                <a:ea typeface="Times New Roman"/>
                <a:cs typeface="Times New Roman"/>
                <a:sym typeface="Times New Roman"/>
              </a:rPr>
              <a:t>:</a:t>
            </a:r>
          </a:p>
          <a:p>
            <a:pPr lvl="1" indent="-352425">
              <a:lnSpc>
                <a:spcPct val="108000"/>
              </a:lnSpc>
              <a:spcBef>
                <a:spcPts val="0"/>
              </a:spcBef>
              <a:buClr>
                <a:srgbClr val="434343"/>
              </a:buClr>
              <a:buSzPts val="1950"/>
              <a:buFont typeface="Times New Roman"/>
              <a:buChar char="🗸"/>
            </a:pPr>
            <a:r>
              <a:rPr lang="en-US" sz="1700">
                <a:solidFill>
                  <a:srgbClr val="434343"/>
                </a:solidFill>
                <a:latin typeface="Times New Roman"/>
                <a:ea typeface="Times New Roman"/>
                <a:cs typeface="Times New Roman"/>
                <a:sym typeface="Times New Roman"/>
              </a:rPr>
              <a:t>Along with patient’s Safety Plan are both located in the Clinical Assessments Tab of the EMR. Suicide Assessment will identify patient as Low, Moderate, or High Risk for Suicide</a:t>
            </a:r>
          </a:p>
          <a:p>
            <a:pPr indent="-352425">
              <a:lnSpc>
                <a:spcPct val="108000"/>
              </a:lnSpc>
              <a:spcBef>
                <a:spcPts val="0"/>
              </a:spcBef>
              <a:buClr>
                <a:srgbClr val="434343"/>
              </a:buClr>
              <a:buSzPts val="1950"/>
              <a:buFont typeface="Times New Roman"/>
              <a:buChar char="🗸"/>
            </a:pPr>
            <a:r>
              <a:rPr lang="en-US" sz="1700" b="1" u="sng">
                <a:solidFill>
                  <a:srgbClr val="434343"/>
                </a:solidFill>
                <a:latin typeface="Times New Roman"/>
                <a:ea typeface="Times New Roman"/>
                <a:cs typeface="Times New Roman"/>
                <a:sym typeface="Times New Roman"/>
              </a:rPr>
              <a:t>Nurse Assessment</a:t>
            </a:r>
            <a:r>
              <a:rPr lang="en-US" sz="1700">
                <a:solidFill>
                  <a:srgbClr val="434343"/>
                </a:solidFill>
                <a:latin typeface="Times New Roman"/>
                <a:ea typeface="Times New Roman"/>
                <a:cs typeface="Times New Roman"/>
                <a:sym typeface="Times New Roman"/>
              </a:rPr>
              <a:t>:</a:t>
            </a:r>
          </a:p>
          <a:p>
            <a:pPr>
              <a:lnSpc>
                <a:spcPct val="108000"/>
              </a:lnSpc>
              <a:spcBef>
                <a:spcPts val="0"/>
              </a:spcBef>
              <a:buClr>
                <a:srgbClr val="434343"/>
              </a:buClr>
              <a:buFont typeface="Times New Roman"/>
              <a:buChar char="🗸"/>
            </a:pPr>
            <a:r>
              <a:rPr lang="en-US" sz="1700">
                <a:solidFill>
                  <a:srgbClr val="434343"/>
                </a:solidFill>
                <a:latin typeface="Times New Roman"/>
                <a:ea typeface="Times New Roman"/>
                <a:cs typeface="Times New Roman"/>
                <a:sym typeface="Times New Roman"/>
              </a:rPr>
              <a:t>Located in the Medical Tab, this includes a Fall Risk Assessment </a:t>
            </a:r>
          </a:p>
          <a:p>
            <a:pPr lvl="1" indent="-323850">
              <a:lnSpc>
                <a:spcPct val="108000"/>
              </a:lnSpc>
              <a:spcBef>
                <a:spcPts val="0"/>
              </a:spcBef>
              <a:buClr>
                <a:srgbClr val="434343"/>
              </a:buClr>
              <a:buSzPts val="1500"/>
              <a:buFont typeface="Times New Roman"/>
              <a:buChar char="⋆"/>
            </a:pPr>
            <a:r>
              <a:rPr lang="en-US" sz="1700">
                <a:solidFill>
                  <a:srgbClr val="434343"/>
                </a:solidFill>
                <a:latin typeface="Times New Roman"/>
                <a:cs typeface="Times New Roman"/>
                <a:sym typeface="Times New Roman"/>
              </a:rPr>
              <a:t>Fall Risk Assessment Guide: Score of 25-50 = Low Risk, </a:t>
            </a:r>
            <a:r>
              <a:rPr lang="en-US" sz="1700">
                <a:solidFill>
                  <a:srgbClr val="434343"/>
                </a:solidFill>
                <a:latin typeface="Times New Roman"/>
                <a:ea typeface="Times New Roman"/>
                <a:cs typeface="Times New Roman"/>
                <a:sym typeface="Times New Roman"/>
              </a:rPr>
              <a:t>Score 50+ = High </a:t>
            </a:r>
          </a:p>
          <a:p>
            <a:pPr indent="-352425">
              <a:lnSpc>
                <a:spcPct val="108000"/>
              </a:lnSpc>
              <a:spcBef>
                <a:spcPts val="0"/>
              </a:spcBef>
              <a:buClr>
                <a:srgbClr val="434343"/>
              </a:buClr>
              <a:buSzPts val="1950"/>
              <a:buFont typeface="Times New Roman"/>
              <a:buChar char="🗸"/>
            </a:pPr>
            <a:r>
              <a:rPr lang="en-US" sz="1700" b="1" u="sng">
                <a:solidFill>
                  <a:srgbClr val="434343"/>
                </a:solidFill>
                <a:latin typeface="Times New Roman"/>
                <a:ea typeface="Times New Roman"/>
                <a:cs typeface="Times New Roman"/>
                <a:sym typeface="Times New Roman"/>
              </a:rPr>
              <a:t>Dietary Assessment:</a:t>
            </a:r>
          </a:p>
          <a:p>
            <a:pPr lvl="1" indent="-352425">
              <a:lnSpc>
                <a:spcPct val="108000"/>
              </a:lnSpc>
              <a:spcBef>
                <a:spcPts val="0"/>
              </a:spcBef>
              <a:buClr>
                <a:srgbClr val="434343"/>
              </a:buClr>
              <a:buSzPts val="1950"/>
              <a:buFont typeface="Times New Roman"/>
              <a:buChar char="🗸"/>
            </a:pPr>
            <a:r>
              <a:rPr lang="en-US" sz="1700">
                <a:solidFill>
                  <a:srgbClr val="434343"/>
                </a:solidFill>
                <a:latin typeface="Times New Roman"/>
                <a:ea typeface="Times New Roman"/>
                <a:cs typeface="Times New Roman"/>
                <a:sym typeface="Times New Roman"/>
              </a:rPr>
              <a:t>Located in the Dietary Tab, includes Food &amp; Weight history, Current Dietary Intake , Dietary Goals and Diagnosis, and Meal Plan Recommendations</a:t>
            </a:r>
          </a:p>
          <a:p>
            <a:pPr marL="561975" lvl="1" indent="0">
              <a:lnSpc>
                <a:spcPct val="108000"/>
              </a:lnSpc>
              <a:spcBef>
                <a:spcPts val="0"/>
              </a:spcBef>
              <a:buClr>
                <a:srgbClr val="434343"/>
              </a:buClr>
              <a:buSzPts val="1950"/>
              <a:buNone/>
            </a:pPr>
            <a:r>
              <a:rPr lang="en-US" sz="1700">
                <a:solidFill>
                  <a:srgbClr val="434343"/>
                </a:solidFill>
                <a:latin typeface="Times New Roman"/>
                <a:ea typeface="Times New Roman"/>
                <a:cs typeface="Times New Roman"/>
                <a:sym typeface="Times New Roman"/>
              </a:rPr>
              <a:t>*Reminder: CA ED RTC Physicians must sign patient’s Meal Plans*</a:t>
            </a:r>
          </a:p>
          <a:p>
            <a:pPr indent="-352425">
              <a:lnSpc>
                <a:spcPct val="108000"/>
              </a:lnSpc>
              <a:spcBef>
                <a:spcPts val="0"/>
              </a:spcBef>
              <a:buClr>
                <a:srgbClr val="434343"/>
              </a:buClr>
              <a:buSzPts val="1950"/>
              <a:buFont typeface="Times New Roman"/>
              <a:buChar char="🗸"/>
            </a:pPr>
            <a:r>
              <a:rPr lang="en-US" sz="1700" b="1" u="sng">
                <a:solidFill>
                  <a:srgbClr val="434343"/>
                </a:solidFill>
                <a:latin typeface="Times New Roman"/>
                <a:ea typeface="Times New Roman"/>
                <a:cs typeface="Times New Roman"/>
                <a:sym typeface="Times New Roman"/>
              </a:rPr>
              <a:t>Diagnosis/es and Treatment Plans:</a:t>
            </a:r>
          </a:p>
          <a:p>
            <a:pPr lvl="1" indent="-352425">
              <a:lnSpc>
                <a:spcPct val="108000"/>
              </a:lnSpc>
              <a:spcBef>
                <a:spcPts val="0"/>
              </a:spcBef>
              <a:buClr>
                <a:srgbClr val="434343"/>
              </a:buClr>
              <a:buSzPts val="1950"/>
              <a:buFont typeface="Times New Roman"/>
              <a:buChar char="🗸"/>
            </a:pPr>
            <a:r>
              <a:rPr lang="en-US" sz="1700">
                <a:solidFill>
                  <a:srgbClr val="434343"/>
                </a:solidFill>
                <a:latin typeface="Times New Roman"/>
                <a:ea typeface="Times New Roman"/>
                <a:cs typeface="Times New Roman"/>
                <a:sym typeface="Times New Roman"/>
              </a:rPr>
              <a:t>Diagnosis/es identified at the top of the chart, and Treatment Plans found in the Treatment Plan tab, ensure you and the clinician are on the same page and/or if consultation is needed!</a:t>
            </a:r>
          </a:p>
          <a:p>
            <a:pPr marL="561975" lvl="1" indent="0">
              <a:lnSpc>
                <a:spcPct val="108000"/>
              </a:lnSpc>
              <a:spcBef>
                <a:spcPts val="0"/>
              </a:spcBef>
              <a:buClr>
                <a:srgbClr val="434343"/>
              </a:buClr>
              <a:buSzPts val="1950"/>
              <a:buNone/>
            </a:pPr>
            <a:endParaRPr lang="en-US" sz="1800">
              <a:solidFill>
                <a:srgbClr val="434343"/>
              </a:solidFill>
              <a:latin typeface="Times New Roman"/>
              <a:ea typeface="Times New Roman"/>
              <a:cs typeface="Times New Roman"/>
              <a:sym typeface="Times New Roman"/>
            </a:endParaRPr>
          </a:p>
          <a:p>
            <a:pPr marL="561975" lvl="1" indent="0">
              <a:lnSpc>
                <a:spcPct val="108000"/>
              </a:lnSpc>
              <a:spcBef>
                <a:spcPts val="0"/>
              </a:spcBef>
              <a:buClr>
                <a:srgbClr val="434343"/>
              </a:buClr>
              <a:buSzPts val="1950"/>
              <a:buNone/>
            </a:pPr>
            <a:endParaRPr lang="en-US" sz="1800">
              <a:solidFill>
                <a:srgbClr val="434343"/>
              </a:solidFill>
              <a:latin typeface="Times New Roman"/>
              <a:ea typeface="Times New Roman"/>
              <a:cs typeface="Times New Roman"/>
              <a:sym typeface="Times New Roman"/>
            </a:endParaRPr>
          </a:p>
          <a:p>
            <a:pPr marL="561975" lvl="1" indent="0">
              <a:lnSpc>
                <a:spcPct val="108000"/>
              </a:lnSpc>
              <a:spcBef>
                <a:spcPts val="0"/>
              </a:spcBef>
              <a:buClr>
                <a:srgbClr val="434343"/>
              </a:buClr>
              <a:buSzPts val="1950"/>
              <a:buNone/>
            </a:pPr>
            <a:endParaRPr lang="en-US" sz="1800">
              <a:solidFill>
                <a:srgbClr val="434343"/>
              </a:solidFill>
              <a:latin typeface="Times New Roman"/>
              <a:ea typeface="Times New Roman"/>
              <a:cs typeface="Times New Roman"/>
              <a:sym typeface="Times New Roman"/>
            </a:endParaRPr>
          </a:p>
          <a:p>
            <a:pPr indent="-352425">
              <a:lnSpc>
                <a:spcPct val="108000"/>
              </a:lnSpc>
              <a:spcBef>
                <a:spcPts val="0"/>
              </a:spcBef>
              <a:buClr>
                <a:srgbClr val="434343"/>
              </a:buClr>
              <a:buSzPts val="1950"/>
              <a:buFont typeface="Times New Roman"/>
              <a:buChar char="🗸"/>
            </a:pPr>
            <a:endParaRPr lang="en-US" sz="1950">
              <a:solidFill>
                <a:srgbClr val="434343"/>
              </a:solidFill>
              <a:latin typeface="Times New Roman"/>
              <a:ea typeface="Times New Roman"/>
              <a:cs typeface="Times New Roman"/>
              <a:sym typeface="Times New Roman"/>
            </a:endParaRPr>
          </a:p>
          <a:p>
            <a:pPr marL="457200" lvl="0" indent="-352425" algn="l" rtl="0">
              <a:lnSpc>
                <a:spcPct val="108000"/>
              </a:lnSpc>
              <a:spcBef>
                <a:spcPts val="0"/>
              </a:spcBef>
              <a:spcAft>
                <a:spcPts val="0"/>
              </a:spcAft>
              <a:buClr>
                <a:srgbClr val="434343"/>
              </a:buClr>
              <a:buSzPts val="1950"/>
              <a:buFont typeface="Times New Roman"/>
              <a:buChar char="🗸"/>
            </a:pPr>
            <a:endParaRPr lang="en-US" sz="1950">
              <a:solidFill>
                <a:srgbClr val="434343"/>
              </a:solidFill>
              <a:latin typeface="Times New Roman"/>
              <a:ea typeface="Times New Roman"/>
              <a:cs typeface="Times New Roman"/>
              <a:sym typeface="Times New Roman"/>
            </a:endParaRPr>
          </a:p>
        </p:txBody>
      </p:sp>
      <p:sp>
        <p:nvSpPr>
          <p:cNvPr id="160" name="Google Shape;160;p20"/>
          <p:cNvSpPr txBox="1">
            <a:spLocks noGrp="1"/>
          </p:cNvSpPr>
          <p:nvPr>
            <p:ph type="title"/>
          </p:nvPr>
        </p:nvSpPr>
        <p:spPr>
          <a:xfrm>
            <a:off x="276166" y="340770"/>
            <a:ext cx="10515600" cy="534000"/>
          </a:xfrm>
          <a:prstGeom prst="rect">
            <a:avLst/>
          </a:prstGeom>
          <a:noFill/>
          <a:ln>
            <a:noFill/>
          </a:ln>
        </p:spPr>
        <p:txBody>
          <a:bodyPr spcFirstLastPara="1" wrap="square" lIns="91425" tIns="45700" rIns="91425" bIns="45700" anchor="t" anchorCtr="0">
            <a:noAutofit/>
          </a:bodyPr>
          <a:lstStyle/>
          <a:p>
            <a:r>
              <a:rPr lang="en-US" sz="2800" b="1">
                <a:solidFill>
                  <a:srgbClr val="0066A6"/>
                </a:solidFill>
                <a:latin typeface="Times New Roman"/>
                <a:ea typeface="Times New Roman"/>
                <a:cs typeface="Times New Roman"/>
                <a:sym typeface="Times New Roman"/>
              </a:rPr>
              <a:t>Clinical Documentation To Review:</a:t>
            </a:r>
            <a:endParaRPr lang="en-US" sz="2800" b="1">
              <a:solidFill>
                <a:srgbClr val="0066A6"/>
              </a:solidFill>
              <a:latin typeface="Times New Roman"/>
              <a:ea typeface="Times New Roman"/>
              <a:cs typeface="Times New Roman"/>
            </a:endParaRPr>
          </a:p>
        </p:txBody>
      </p:sp>
      <p:pic>
        <p:nvPicPr>
          <p:cNvPr id="10" name="Google Shape;154;p19">
            <a:extLst>
              <a:ext uri="{FF2B5EF4-FFF2-40B4-BE49-F238E27FC236}">
                <a16:creationId xmlns:a16="http://schemas.microsoft.com/office/drawing/2014/main" id="{3C4B6A9E-63A7-48AD-A0AF-7E0346DAA3CC}"/>
              </a:ext>
            </a:extLst>
          </p:cNvPr>
          <p:cNvPicPr preferRelativeResize="0"/>
          <p:nvPr/>
        </p:nvPicPr>
        <p:blipFill>
          <a:blip r:embed="rId3">
            <a:alphaModFix/>
          </a:blip>
          <a:stretch>
            <a:fillRect/>
          </a:stretch>
        </p:blipFill>
        <p:spPr>
          <a:xfrm>
            <a:off x="8496727" y="1859622"/>
            <a:ext cx="3339101" cy="356513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title"/>
          </p:nvPr>
        </p:nvSpPr>
        <p:spPr>
          <a:xfrm>
            <a:off x="423075" y="376022"/>
            <a:ext cx="10515600" cy="526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000" b="1">
                <a:solidFill>
                  <a:srgbClr val="0066A6"/>
                </a:solidFill>
                <a:latin typeface="Times New Roman"/>
                <a:ea typeface="Times New Roman"/>
                <a:cs typeface="Times New Roman"/>
                <a:sym typeface="Times New Roman"/>
              </a:rPr>
              <a:t>Physician’s Orders:</a:t>
            </a:r>
            <a:endParaRPr sz="3000" b="1">
              <a:solidFill>
                <a:srgbClr val="0066A6"/>
              </a:solidFill>
              <a:latin typeface="Times New Roman"/>
              <a:ea typeface="Times New Roman"/>
              <a:cs typeface="Times New Roman"/>
              <a:sym typeface="Times New Roman"/>
            </a:endParaRPr>
          </a:p>
        </p:txBody>
      </p:sp>
      <p:sp>
        <p:nvSpPr>
          <p:cNvPr id="168" name="Google Shape;168;p21"/>
          <p:cNvSpPr txBox="1">
            <a:spLocks noGrp="1"/>
          </p:cNvSpPr>
          <p:nvPr>
            <p:ph type="body" idx="1"/>
          </p:nvPr>
        </p:nvSpPr>
        <p:spPr>
          <a:xfrm>
            <a:off x="268962" y="1052578"/>
            <a:ext cx="11063433" cy="542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sz="1000">
              <a:solidFill>
                <a:srgbClr val="434343"/>
              </a:solidFill>
              <a:latin typeface="Times New Roman"/>
              <a:ea typeface="Times New Roman"/>
              <a:cs typeface="Times New Roman"/>
              <a:sym typeface="Times New Roman"/>
            </a:endParaRPr>
          </a:p>
          <a:p>
            <a:pPr marR="12700" indent="-368300">
              <a:lnSpc>
                <a:spcPct val="115000"/>
              </a:lnSpc>
              <a:spcBef>
                <a:spcPts val="0"/>
              </a:spcBef>
              <a:buClr>
                <a:srgbClr val="434343"/>
              </a:buClr>
              <a:buSzPts val="2200"/>
              <a:buFont typeface="Times New Roman"/>
              <a:buChar char="🗸"/>
            </a:pPr>
            <a:r>
              <a:rPr lang="en-US" sz="2200">
                <a:solidFill>
                  <a:srgbClr val="434343"/>
                </a:solidFill>
                <a:latin typeface="Times New Roman"/>
                <a:ea typeface="Times New Roman"/>
                <a:cs typeface="Times New Roman"/>
                <a:sym typeface="Times New Roman"/>
              </a:rPr>
              <a:t>Labs and tests must be ordered within 72 hours of patient’s admission date</a:t>
            </a:r>
          </a:p>
          <a:p>
            <a:pPr marL="88900" marR="12700" indent="0">
              <a:lnSpc>
                <a:spcPct val="115000"/>
              </a:lnSpc>
              <a:spcBef>
                <a:spcPts val="0"/>
              </a:spcBef>
              <a:buClr>
                <a:srgbClr val="434343"/>
              </a:buClr>
              <a:buSzPts val="2200"/>
              <a:buNone/>
            </a:pPr>
            <a:endParaRPr lang="en-US" sz="2200">
              <a:solidFill>
                <a:srgbClr val="434343"/>
              </a:solidFill>
              <a:highlight>
                <a:schemeClr val="lt1"/>
              </a:highlight>
              <a:latin typeface="Times New Roman"/>
              <a:ea typeface="Times New Roman"/>
              <a:cs typeface="Times New Roman"/>
              <a:sym typeface="Times New Roman"/>
            </a:endParaRPr>
          </a:p>
          <a:p>
            <a:pPr marL="457200" marR="12700" lvl="0" indent="-368300" algn="l" rtl="0">
              <a:lnSpc>
                <a:spcPct val="115000"/>
              </a:lnSpc>
              <a:spcBef>
                <a:spcPts val="0"/>
              </a:spcBef>
              <a:spcAft>
                <a:spcPts val="0"/>
              </a:spcAft>
              <a:buClr>
                <a:srgbClr val="434343"/>
              </a:buClr>
              <a:buSzPts val="2200"/>
              <a:buFont typeface="Times New Roman"/>
              <a:buChar char="🗸"/>
            </a:pPr>
            <a:r>
              <a:rPr lang="en-US" sz="2200" i="1">
                <a:solidFill>
                  <a:srgbClr val="434343"/>
                </a:solidFill>
                <a:latin typeface="Times New Roman"/>
                <a:ea typeface="Times New Roman"/>
                <a:cs typeface="Times New Roman"/>
                <a:sym typeface="Times New Roman"/>
              </a:rPr>
              <a:t>Action Orders </a:t>
            </a:r>
            <a:r>
              <a:rPr lang="en-US" sz="2200">
                <a:solidFill>
                  <a:srgbClr val="434343"/>
                </a:solidFill>
                <a:latin typeface="Times New Roman"/>
                <a:ea typeface="Times New Roman"/>
                <a:cs typeface="Times New Roman"/>
                <a:sym typeface="Times New Roman"/>
              </a:rPr>
              <a:t>must have matching results (e.g., Labs, vitals, safety observations, etc.) If there is a physician’s order, please make sure there is documentation to back it up!</a:t>
            </a:r>
          </a:p>
          <a:p>
            <a:pPr marL="457200" marR="12700" lvl="0" indent="-368300" algn="l" rtl="0">
              <a:lnSpc>
                <a:spcPct val="115000"/>
              </a:lnSpc>
              <a:spcBef>
                <a:spcPts val="0"/>
              </a:spcBef>
              <a:spcAft>
                <a:spcPts val="0"/>
              </a:spcAft>
              <a:buClr>
                <a:srgbClr val="434343"/>
              </a:buClr>
              <a:buSzPts val="2200"/>
              <a:buFont typeface="Times New Roman"/>
              <a:buChar char="🗸"/>
            </a:pPr>
            <a:endParaRPr sz="2200">
              <a:solidFill>
                <a:srgbClr val="434343"/>
              </a:solidFill>
              <a:latin typeface="Times New Roman"/>
              <a:ea typeface="Times New Roman"/>
              <a:cs typeface="Times New Roman"/>
              <a:sym typeface="Times New Roman"/>
            </a:endParaRPr>
          </a:p>
          <a:p>
            <a:pPr marL="457200" marR="12700" lvl="0"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latin typeface="Times New Roman"/>
                <a:ea typeface="Times New Roman"/>
                <a:cs typeface="Times New Roman"/>
                <a:sym typeface="Times New Roman"/>
              </a:rPr>
              <a:t>Verbal Orders</a:t>
            </a:r>
            <a:endParaRPr sz="2200">
              <a:solidFill>
                <a:srgbClr val="434343"/>
              </a:solidFill>
              <a:latin typeface="Times New Roman"/>
              <a:ea typeface="Times New Roman"/>
              <a:cs typeface="Times New Roman"/>
              <a:sym typeface="Times New Roman"/>
            </a:endParaRPr>
          </a:p>
          <a:p>
            <a:pPr marL="914400" marR="12700" lvl="1"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latin typeface="Times New Roman"/>
                <a:ea typeface="Times New Roman"/>
                <a:cs typeface="Times New Roman"/>
                <a:sym typeface="Times New Roman"/>
              </a:rPr>
              <a:t>Must be documented in Physician’s Orders Tab by the staff recording the order</a:t>
            </a:r>
            <a:endParaRPr sz="2200">
              <a:solidFill>
                <a:srgbClr val="434343"/>
              </a:solidFill>
              <a:latin typeface="Times New Roman"/>
              <a:ea typeface="Times New Roman"/>
              <a:cs typeface="Times New Roman"/>
              <a:sym typeface="Times New Roman"/>
            </a:endParaRPr>
          </a:p>
          <a:p>
            <a:pPr marL="914400" marR="12700" lvl="1"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latin typeface="Times New Roman"/>
                <a:ea typeface="Times New Roman"/>
                <a:cs typeface="Times New Roman"/>
                <a:sym typeface="Times New Roman"/>
              </a:rPr>
              <a:t>Must be read back for confirmation by the prescribing doctor </a:t>
            </a:r>
            <a:endParaRPr sz="2200">
              <a:solidFill>
                <a:srgbClr val="434343"/>
              </a:solidFill>
              <a:latin typeface="Times New Roman"/>
              <a:ea typeface="Times New Roman"/>
              <a:cs typeface="Times New Roman"/>
              <a:sym typeface="Times New Roman"/>
            </a:endParaRPr>
          </a:p>
          <a:p>
            <a:pPr marL="914400" marR="12700" lvl="1"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latin typeface="Times New Roman"/>
                <a:ea typeface="Times New Roman"/>
                <a:cs typeface="Times New Roman"/>
                <a:sym typeface="Times New Roman"/>
              </a:rPr>
              <a:t>Document</a:t>
            </a:r>
            <a:r>
              <a:rPr lang="en-US" sz="2200" i="1">
                <a:solidFill>
                  <a:srgbClr val="434343"/>
                </a:solidFill>
                <a:latin typeface="Times New Roman"/>
                <a:ea typeface="Times New Roman"/>
                <a:cs typeface="Times New Roman"/>
                <a:sym typeface="Times New Roman"/>
              </a:rPr>
              <a:t> </a:t>
            </a:r>
            <a:r>
              <a:rPr lang="en-US" sz="2200" b="1" i="1">
                <a:solidFill>
                  <a:srgbClr val="434343"/>
                </a:solidFill>
                <a:latin typeface="Times New Roman"/>
                <a:ea typeface="Times New Roman"/>
                <a:cs typeface="Times New Roman"/>
                <a:sym typeface="Times New Roman"/>
              </a:rPr>
              <a:t>Read Back and Verified</a:t>
            </a:r>
            <a:r>
              <a:rPr lang="en-US" sz="2200" b="1">
                <a:solidFill>
                  <a:srgbClr val="434343"/>
                </a:solidFill>
                <a:latin typeface="Times New Roman"/>
                <a:ea typeface="Times New Roman"/>
                <a:cs typeface="Times New Roman"/>
                <a:sym typeface="Times New Roman"/>
              </a:rPr>
              <a:t> </a:t>
            </a:r>
            <a:r>
              <a:rPr lang="en-US" sz="2200">
                <a:solidFill>
                  <a:srgbClr val="434343"/>
                </a:solidFill>
                <a:latin typeface="Times New Roman"/>
                <a:ea typeface="Times New Roman"/>
                <a:cs typeface="Times New Roman"/>
                <a:sym typeface="Times New Roman"/>
              </a:rPr>
              <a:t>by choosing from the  drop-down </a:t>
            </a:r>
          </a:p>
          <a:p>
            <a:pPr marL="546100" marR="12700" lvl="1" indent="0" algn="l" rtl="0">
              <a:lnSpc>
                <a:spcPct val="115000"/>
              </a:lnSpc>
              <a:spcBef>
                <a:spcPts val="0"/>
              </a:spcBef>
              <a:spcAft>
                <a:spcPts val="0"/>
              </a:spcAft>
              <a:buClr>
                <a:srgbClr val="434343"/>
              </a:buClr>
              <a:buSzPts val="2200"/>
              <a:buNone/>
            </a:pPr>
            <a:r>
              <a:rPr lang="en-US" sz="2200">
                <a:solidFill>
                  <a:srgbClr val="434343"/>
                </a:solidFill>
                <a:latin typeface="Times New Roman"/>
                <a:ea typeface="Times New Roman"/>
                <a:cs typeface="Times New Roman"/>
                <a:sym typeface="Times New Roman"/>
              </a:rPr>
              <a:t>menu option in EMR</a:t>
            </a:r>
            <a:endParaRPr sz="2200">
              <a:solidFill>
                <a:srgbClr val="434343"/>
              </a:solidFill>
              <a:latin typeface="Times New Roman"/>
              <a:ea typeface="Times New Roman"/>
              <a:cs typeface="Times New Roman"/>
              <a:sym typeface="Times New Roman"/>
            </a:endParaRPr>
          </a:p>
          <a:p>
            <a:pPr marL="914400" marR="12700" lvl="1"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latin typeface="Times New Roman"/>
                <a:ea typeface="Times New Roman"/>
                <a:cs typeface="Times New Roman"/>
                <a:sym typeface="Times New Roman"/>
              </a:rPr>
              <a:t>Physician orders must be signed by the prescribing doctor </a:t>
            </a:r>
            <a:r>
              <a:rPr lang="en-US" sz="2200" b="1">
                <a:solidFill>
                  <a:srgbClr val="434343"/>
                </a:solidFill>
                <a:latin typeface="Times New Roman"/>
                <a:ea typeface="Times New Roman"/>
                <a:cs typeface="Times New Roman"/>
                <a:sym typeface="Times New Roman"/>
              </a:rPr>
              <a:t>within </a:t>
            </a:r>
          </a:p>
          <a:p>
            <a:pPr marL="546100" marR="12700" lvl="1" indent="0" algn="l" rtl="0">
              <a:lnSpc>
                <a:spcPct val="115000"/>
              </a:lnSpc>
              <a:spcBef>
                <a:spcPts val="0"/>
              </a:spcBef>
              <a:spcAft>
                <a:spcPts val="0"/>
              </a:spcAft>
              <a:buClr>
                <a:srgbClr val="434343"/>
              </a:buClr>
              <a:buSzPts val="2200"/>
              <a:buNone/>
            </a:pPr>
            <a:r>
              <a:rPr lang="en-US" sz="2200" b="1">
                <a:solidFill>
                  <a:srgbClr val="434343"/>
                </a:solidFill>
                <a:latin typeface="Times New Roman"/>
                <a:ea typeface="Times New Roman"/>
                <a:cs typeface="Times New Roman"/>
                <a:sym typeface="Times New Roman"/>
              </a:rPr>
              <a:t>72 hours</a:t>
            </a:r>
          </a:p>
          <a:p>
            <a:pPr marL="914400" marR="12700" lvl="1" indent="-368300" algn="l" rtl="0">
              <a:lnSpc>
                <a:spcPct val="115000"/>
              </a:lnSpc>
              <a:spcBef>
                <a:spcPts val="0"/>
              </a:spcBef>
              <a:spcAft>
                <a:spcPts val="0"/>
              </a:spcAft>
              <a:buClr>
                <a:srgbClr val="434343"/>
              </a:buClr>
              <a:buSzPts val="2200"/>
              <a:buFont typeface="Times New Roman"/>
              <a:buChar char="⋆"/>
            </a:pPr>
            <a:endParaRPr sz="2200">
              <a:solidFill>
                <a:srgbClr val="434343"/>
              </a:solidFill>
              <a:latin typeface="Times New Roman"/>
              <a:ea typeface="Times New Roman"/>
              <a:cs typeface="Times New Roman"/>
              <a:sym typeface="Times New Roman"/>
            </a:endParaRPr>
          </a:p>
          <a:p>
            <a:pPr marL="914400" marR="12700" lvl="1" indent="-368300" algn="l" rtl="0">
              <a:lnSpc>
                <a:spcPct val="115000"/>
              </a:lnSpc>
              <a:spcBef>
                <a:spcPts val="0"/>
              </a:spcBef>
              <a:spcAft>
                <a:spcPts val="0"/>
              </a:spcAft>
              <a:buClr>
                <a:srgbClr val="434343"/>
              </a:buClr>
              <a:buSzPts val="2200"/>
              <a:buFont typeface="Times New Roman"/>
              <a:buChar char="⋆"/>
            </a:pPr>
            <a:endParaRPr sz="2200">
              <a:solidFill>
                <a:srgbClr val="434343"/>
              </a:solidFill>
              <a:highlight>
                <a:schemeClr val="lt1"/>
              </a:highlight>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sz="1600">
              <a:solidFill>
                <a:schemeClr val="dk2"/>
              </a:solidFill>
              <a:latin typeface="Times New Roman"/>
              <a:ea typeface="Times New Roman"/>
              <a:cs typeface="Times New Roman"/>
              <a:sym typeface="Times New Roman"/>
            </a:endParaRPr>
          </a:p>
        </p:txBody>
      </p:sp>
      <p:pic>
        <p:nvPicPr>
          <p:cNvPr id="4" name="Google Shape;161;p20">
            <a:extLst>
              <a:ext uri="{FF2B5EF4-FFF2-40B4-BE49-F238E27FC236}">
                <a16:creationId xmlns:a16="http://schemas.microsoft.com/office/drawing/2014/main" id="{E0662CB0-8174-4EA9-BA4A-7C64506FD182}"/>
              </a:ext>
            </a:extLst>
          </p:cNvPr>
          <p:cNvPicPr preferRelativeResize="0"/>
          <p:nvPr/>
        </p:nvPicPr>
        <p:blipFill>
          <a:blip r:embed="rId3">
            <a:alphaModFix/>
          </a:blip>
          <a:stretch>
            <a:fillRect/>
          </a:stretch>
        </p:blipFill>
        <p:spPr>
          <a:xfrm>
            <a:off x="9431676" y="4602822"/>
            <a:ext cx="2264215" cy="210248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09036" y="3200324"/>
            <a:ext cx="6563533" cy="534000"/>
          </a:xfrm>
          <a:prstGeom prst="rect">
            <a:avLst/>
          </a:prstGeom>
          <a:noFill/>
          <a:ln>
            <a:noFill/>
          </a:ln>
        </p:spPr>
        <p:txBody>
          <a:bodyPr spcFirstLastPara="1" wrap="square" lIns="91425" tIns="45700" rIns="91425" bIns="45700" anchor="t" anchorCtr="0">
            <a:noAutofit/>
          </a:bodyPr>
          <a:lstStyle/>
          <a:p>
            <a:pPr algn="ctr"/>
            <a:r>
              <a:rPr lang="en-US" sz="4600" b="1">
                <a:solidFill>
                  <a:srgbClr val="0066A6"/>
                </a:solidFill>
                <a:latin typeface="Times"/>
                <a:cs typeface="Times"/>
                <a:sym typeface="Times New Roman"/>
              </a:rPr>
              <a:t>ED Clinical</a:t>
            </a:r>
            <a:endParaRPr lang="en-US" sz="4600">
              <a:latin typeface="Times"/>
              <a:cs typeface="Times"/>
            </a:endParaRPr>
          </a:p>
        </p:txBody>
      </p:sp>
    </p:spTree>
    <p:extLst>
      <p:ext uri="{BB962C8B-B14F-4D97-AF65-F5344CB8AC3E}">
        <p14:creationId xmlns:p14="http://schemas.microsoft.com/office/powerpoint/2010/main" val="30405296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447900" y="2142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Group Notes:</a:t>
            </a:r>
            <a:r>
              <a:rPr lang="en-US" b="1">
                <a:solidFill>
                  <a:srgbClr val="0066A6"/>
                </a:solidFill>
                <a:latin typeface="Times New Roman"/>
                <a:ea typeface="Times New Roman"/>
                <a:cs typeface="Times New Roman"/>
                <a:sym typeface="Times New Roman"/>
              </a:rPr>
              <a:t> </a:t>
            </a:r>
            <a:r>
              <a:rPr lang="en-US" sz="1800" b="1">
                <a:solidFill>
                  <a:srgbClr val="0066A6"/>
                </a:solidFill>
                <a:latin typeface="Times New Roman"/>
                <a:ea typeface="Times New Roman"/>
                <a:cs typeface="Times New Roman"/>
                <a:sym typeface="Times New Roman"/>
              </a:rPr>
              <a:t>(1 of 5)</a:t>
            </a:r>
            <a:r>
              <a:rPr lang="en-US" b="1">
                <a:solidFill>
                  <a:srgbClr val="0066A6"/>
                </a:solidFill>
                <a:latin typeface="Times New Roman"/>
                <a:ea typeface="Times New Roman"/>
                <a:cs typeface="Times New Roman"/>
                <a:sym typeface="Times New Roman"/>
              </a:rPr>
              <a:t> </a:t>
            </a:r>
            <a:endParaRPr sz="3959" b="1">
              <a:solidFill>
                <a:srgbClr val="0066A6"/>
              </a:solidFill>
              <a:latin typeface="Times New Roman"/>
              <a:ea typeface="Times New Roman"/>
              <a:cs typeface="Times New Roman"/>
              <a:sym typeface="Times New Roman"/>
            </a:endParaRPr>
          </a:p>
        </p:txBody>
      </p:sp>
      <p:sp>
        <p:nvSpPr>
          <p:cNvPr id="154" name="Google Shape;154;p19"/>
          <p:cNvSpPr txBox="1">
            <a:spLocks noGrp="1"/>
          </p:cNvSpPr>
          <p:nvPr>
            <p:ph type="body" idx="1"/>
          </p:nvPr>
        </p:nvSpPr>
        <p:spPr>
          <a:xfrm>
            <a:off x="433350" y="1181955"/>
            <a:ext cx="11325300" cy="4779600"/>
          </a:xfrm>
          <a:prstGeom prst="rect">
            <a:avLst/>
          </a:prstGeom>
          <a:noFill/>
          <a:ln>
            <a:noFill/>
          </a:ln>
        </p:spPr>
        <p:txBody>
          <a:bodyPr spcFirstLastPara="1" wrap="square" lIns="91425" tIns="45700" rIns="91425" bIns="45700" anchor="t" anchorCtr="0">
            <a:noAutofit/>
          </a:bodyPr>
          <a:lstStyle/>
          <a:p>
            <a:pPr marL="457200" lvl="0"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Group Description: I</a:t>
            </a:r>
            <a:r>
              <a:rPr lang="en-US" sz="1900" dirty="0">
                <a:solidFill>
                  <a:srgbClr val="434343"/>
                </a:solidFill>
                <a:highlight>
                  <a:srgbClr val="FFFFFF"/>
                </a:highlight>
                <a:latin typeface="Times New Roman"/>
                <a:ea typeface="Times New Roman"/>
                <a:cs typeface="Times New Roman"/>
                <a:sym typeface="Times New Roman"/>
              </a:rPr>
              <a:t>nclude objective of group and interventions performed</a:t>
            </a:r>
            <a:endParaRPr sz="1900" dirty="0">
              <a:solidFill>
                <a:srgbClr val="434343"/>
              </a:solidFill>
              <a:highlight>
                <a:srgbClr val="FFFFFF"/>
              </a:highlight>
              <a:latin typeface="Times New Roman"/>
              <a:ea typeface="Times New Roman"/>
              <a:cs typeface="Times New Roman"/>
              <a:sym typeface="Times New Roman"/>
            </a:endParaRPr>
          </a:p>
          <a:p>
            <a:pPr marL="457200" lvl="0"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Individual Assessment/Intervention: </a:t>
            </a:r>
            <a:endParaRPr sz="1900" dirty="0">
              <a:solidFill>
                <a:srgbClr val="434343"/>
              </a:solidFill>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Must be individualized and demonstrate quality (e.g., not copied and pasted /cloned) </a:t>
            </a:r>
            <a:endParaRPr sz="1900" dirty="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Individual goals are strongly encouraged (e.g.: “Patient's goal is to practice assertiveness in interpersonal relationship this weekend during visiting hours and report experience in next week's group.”)</a:t>
            </a:r>
            <a:endParaRPr sz="1900" dirty="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latin typeface="Times New Roman"/>
                <a:ea typeface="Times New Roman"/>
                <a:cs typeface="Times New Roman"/>
                <a:sym typeface="Times New Roman"/>
              </a:rPr>
              <a:t>Include patient reports (e.g., urges/cravings, rating of mood)</a:t>
            </a:r>
            <a:endParaRPr sz="1900" dirty="0">
              <a:solidFill>
                <a:srgbClr val="434343"/>
              </a:solidFill>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latin typeface="Times New Roman"/>
                <a:ea typeface="Times New Roman"/>
                <a:cs typeface="Times New Roman"/>
                <a:sym typeface="Times New Roman"/>
              </a:rPr>
              <a:t>Observations of mental and physical status: </a:t>
            </a:r>
            <a:endParaRPr sz="1900" dirty="0">
              <a:solidFill>
                <a:srgbClr val="434343"/>
              </a:solidFill>
              <a:latin typeface="Times New Roman"/>
              <a:ea typeface="Times New Roman"/>
              <a:cs typeface="Times New Roman"/>
              <a:sym typeface="Times New Roman"/>
            </a:endParaRPr>
          </a:p>
          <a:p>
            <a:pPr marL="1371600" lvl="2"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Appearance</a:t>
            </a:r>
            <a:r>
              <a:rPr lang="en-US" sz="1700" dirty="0">
                <a:solidFill>
                  <a:srgbClr val="434343"/>
                </a:solidFill>
                <a:latin typeface="Times New Roman"/>
                <a:ea typeface="Times New Roman"/>
                <a:cs typeface="Times New Roman"/>
                <a:sym typeface="Times New Roman"/>
              </a:rPr>
              <a:t> (e.g., level of engagement with staff and peers, grooming, attitude: cooperative, uncooperative)</a:t>
            </a:r>
            <a:endParaRPr sz="1700" dirty="0">
              <a:solidFill>
                <a:srgbClr val="434343"/>
              </a:solidFill>
              <a:latin typeface="Times New Roman"/>
              <a:ea typeface="Times New Roman"/>
              <a:cs typeface="Times New Roman"/>
              <a:sym typeface="Times New Roman"/>
            </a:endParaRPr>
          </a:p>
          <a:p>
            <a:pPr marL="1371600" lvl="3"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Behavior </a:t>
            </a:r>
            <a:r>
              <a:rPr lang="en-US" dirty="0">
                <a:solidFill>
                  <a:srgbClr val="434343"/>
                </a:solidFill>
                <a:latin typeface="Times New Roman"/>
                <a:ea typeface="Times New Roman"/>
                <a:cs typeface="Times New Roman"/>
                <a:sym typeface="Times New Roman"/>
              </a:rPr>
              <a:t>(e.g., eye contact: poor, good; psychomotor activity: handwringing; coping skills employed)</a:t>
            </a:r>
            <a:endParaRPr dirty="0">
              <a:solidFill>
                <a:srgbClr val="434343"/>
              </a:solidFill>
              <a:latin typeface="Times New Roman"/>
              <a:ea typeface="Times New Roman"/>
              <a:cs typeface="Times New Roman"/>
              <a:sym typeface="Times New Roman"/>
            </a:endParaRPr>
          </a:p>
          <a:p>
            <a:pPr marL="1371600" lvl="3"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Presentation of mood </a:t>
            </a:r>
            <a:r>
              <a:rPr lang="en-US" sz="1700" dirty="0">
                <a:solidFill>
                  <a:srgbClr val="434343"/>
                </a:solidFill>
                <a:latin typeface="Times New Roman"/>
                <a:ea typeface="Times New Roman"/>
                <a:cs typeface="Times New Roman"/>
                <a:sym typeface="Times New Roman"/>
              </a:rPr>
              <a:t>(e.g., sad, angry, elated; self-report congruent or incongruent with observations)</a:t>
            </a:r>
            <a:endParaRPr sz="1700" dirty="0">
              <a:solidFill>
                <a:srgbClr val="434343"/>
              </a:solidFill>
              <a:latin typeface="Times New Roman"/>
              <a:ea typeface="Times New Roman"/>
              <a:cs typeface="Times New Roman"/>
              <a:sym typeface="Times New Roman"/>
            </a:endParaRPr>
          </a:p>
          <a:p>
            <a:pPr marL="1371600" lvl="3"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Speech pattern </a:t>
            </a:r>
            <a:r>
              <a:rPr lang="en-US" sz="1700" dirty="0">
                <a:solidFill>
                  <a:srgbClr val="434343"/>
                </a:solidFill>
                <a:latin typeface="Times New Roman"/>
                <a:ea typeface="Times New Roman"/>
                <a:cs typeface="Times New Roman"/>
                <a:sym typeface="Times New Roman"/>
              </a:rPr>
              <a:t>(e.g., rate: increased/decreased, volume: loud, soft)</a:t>
            </a:r>
            <a:endParaRPr sz="1700" dirty="0">
              <a:solidFill>
                <a:srgbClr val="434343"/>
              </a:solidFill>
              <a:latin typeface="Times New Roman"/>
              <a:ea typeface="Times New Roman"/>
              <a:cs typeface="Times New Roman"/>
              <a:sym typeface="Times New Roman"/>
            </a:endParaRPr>
          </a:p>
          <a:p>
            <a:pPr marL="1371600" lvl="3"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Behavior </a:t>
            </a:r>
            <a:r>
              <a:rPr lang="en-US" sz="1700" dirty="0">
                <a:solidFill>
                  <a:srgbClr val="434343"/>
                </a:solidFill>
                <a:latin typeface="Times New Roman"/>
                <a:ea typeface="Times New Roman"/>
                <a:cs typeface="Times New Roman"/>
                <a:sym typeface="Times New Roman"/>
              </a:rPr>
              <a:t>(e.g., agitation, impulsivity, violence, self-injurious behaviors)</a:t>
            </a:r>
            <a:endParaRPr sz="1700" dirty="0">
              <a:solidFill>
                <a:srgbClr val="434343"/>
              </a:solidFill>
              <a:latin typeface="Times New Roman"/>
              <a:ea typeface="Times New Roman"/>
              <a:cs typeface="Times New Roman"/>
              <a:sym typeface="Times New Roman"/>
            </a:endParaRPr>
          </a:p>
          <a:p>
            <a:pPr marL="0" lvl="0" indent="0" algn="ctr" rtl="0">
              <a:spcBef>
                <a:spcPts val="500"/>
              </a:spcBef>
              <a:spcAft>
                <a:spcPts val="0"/>
              </a:spcAft>
              <a:buNone/>
            </a:pPr>
            <a:endParaRPr sz="800" b="1" i="1" dirty="0">
              <a:solidFill>
                <a:srgbClr val="0066A6"/>
              </a:solidFill>
              <a:latin typeface="Times New Roman"/>
              <a:ea typeface="Times New Roman"/>
              <a:cs typeface="Times New Roman"/>
              <a:sym typeface="Times New Roman"/>
            </a:endParaRPr>
          </a:p>
          <a:p>
            <a:pPr marL="0" lvl="0" indent="0" algn="ctr" rtl="0">
              <a:spcBef>
                <a:spcPts val="0"/>
              </a:spcBef>
              <a:spcAft>
                <a:spcPts val="0"/>
              </a:spcAft>
              <a:buNone/>
            </a:pPr>
            <a:endParaRPr sz="1800" b="1" i="1" dirty="0">
              <a:solidFill>
                <a:srgbClr val="0066A6"/>
              </a:solidFill>
              <a:latin typeface="Times New Roman"/>
              <a:ea typeface="Times New Roman"/>
              <a:cs typeface="Times New Roman"/>
              <a:sym typeface="Times New Roman"/>
            </a:endParaRPr>
          </a:p>
        </p:txBody>
      </p:sp>
      <p:sp>
        <p:nvSpPr>
          <p:cNvPr id="155" name="Google Shape;155;p19"/>
          <p:cNvSpPr txBox="1"/>
          <p:nvPr/>
        </p:nvSpPr>
        <p:spPr>
          <a:xfrm>
            <a:off x="574200" y="5843225"/>
            <a:ext cx="11043600" cy="660000"/>
          </a:xfrm>
          <a:prstGeom prst="rect">
            <a:avLst/>
          </a:prstGeom>
          <a:noFill/>
          <a:ln w="19050"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800" b="1" i="1">
                <a:solidFill>
                  <a:srgbClr val="0066A6"/>
                </a:solidFill>
                <a:latin typeface="Times New Roman"/>
                <a:ea typeface="Times New Roman"/>
                <a:cs typeface="Times New Roman"/>
                <a:sym typeface="Times New Roman"/>
              </a:rPr>
              <a:t>Every effort should be made to complete notes on the same day as the session! </a:t>
            </a:r>
            <a:endParaRPr sz="1800" b="1" i="1">
              <a:solidFill>
                <a:srgbClr val="0066A6"/>
              </a:solidFill>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1100"/>
              <a:buFont typeface="Arial"/>
              <a:buNone/>
            </a:pPr>
            <a:r>
              <a:rPr lang="en-US" sz="1800" b="1" i="1">
                <a:solidFill>
                  <a:srgbClr val="0066A6"/>
                </a:solidFill>
                <a:latin typeface="Times New Roman"/>
                <a:ea typeface="Times New Roman"/>
                <a:cs typeface="Times New Roman"/>
                <a:sym typeface="Times New Roman"/>
              </a:rPr>
              <a:t>Refer to division specific policies for specific timeframes.</a:t>
            </a:r>
            <a:endParaRPr>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0"/>
          <p:cNvPicPr preferRelativeResize="0"/>
          <p:nvPr/>
        </p:nvPicPr>
        <p:blipFill>
          <a:blip r:embed="rId3">
            <a:alphaModFix/>
          </a:blip>
          <a:stretch>
            <a:fillRect/>
          </a:stretch>
        </p:blipFill>
        <p:spPr>
          <a:xfrm>
            <a:off x="5011999" y="5318500"/>
            <a:ext cx="6907201" cy="441875"/>
          </a:xfrm>
          <a:prstGeom prst="rect">
            <a:avLst/>
          </a:prstGeom>
          <a:noFill/>
          <a:ln w="28575" cap="flat" cmpd="sng">
            <a:solidFill>
              <a:srgbClr val="FFD966"/>
            </a:solidFill>
            <a:prstDash val="dot"/>
            <a:round/>
            <a:headEnd type="none" w="sm" len="sm"/>
            <a:tailEnd type="none" w="sm" len="sm"/>
          </a:ln>
        </p:spPr>
      </p:pic>
      <p:sp>
        <p:nvSpPr>
          <p:cNvPr id="161" name="Google Shape;161;p20"/>
          <p:cNvSpPr txBox="1">
            <a:spLocks noGrp="1"/>
          </p:cNvSpPr>
          <p:nvPr>
            <p:ph type="body" idx="1"/>
          </p:nvPr>
        </p:nvSpPr>
        <p:spPr>
          <a:xfrm>
            <a:off x="777100" y="1077000"/>
            <a:ext cx="3042600" cy="55242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2100" b="1" u="sng" dirty="0">
                <a:solidFill>
                  <a:srgbClr val="434343"/>
                </a:solidFill>
                <a:latin typeface="Times New Roman"/>
                <a:ea typeface="Times New Roman"/>
                <a:cs typeface="Times New Roman"/>
                <a:sym typeface="Times New Roman"/>
              </a:rPr>
              <a:t>OP &amp; RTC</a:t>
            </a:r>
            <a:r>
              <a:rPr lang="en-US" sz="2100" dirty="0">
                <a:solidFill>
                  <a:srgbClr val="434343"/>
                </a:solidFill>
                <a:latin typeface="Times New Roman"/>
                <a:ea typeface="Times New Roman"/>
                <a:cs typeface="Times New Roman"/>
                <a:sym typeface="Times New Roman"/>
              </a:rPr>
              <a:t>: </a:t>
            </a:r>
            <a:endParaRPr sz="2100" dirty="0">
              <a:solidFill>
                <a:srgbClr val="434343"/>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endParaRPr sz="2100" dirty="0">
              <a:solidFill>
                <a:srgbClr val="434343"/>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1100"/>
              <a:buFont typeface="Arial"/>
              <a:buNone/>
            </a:pPr>
            <a:r>
              <a:rPr lang="en-US" sz="2100" dirty="0">
                <a:solidFill>
                  <a:srgbClr val="434343"/>
                </a:solidFill>
                <a:latin typeface="Times New Roman"/>
                <a:ea typeface="Times New Roman"/>
                <a:cs typeface="Times New Roman"/>
                <a:sym typeface="Times New Roman"/>
              </a:rPr>
              <a:t>For patients that miss </a:t>
            </a:r>
            <a:r>
              <a:rPr lang="en-US" sz="2100" b="1" u="sng" dirty="0">
                <a:solidFill>
                  <a:srgbClr val="434343"/>
                </a:solidFill>
                <a:latin typeface="Times New Roman"/>
                <a:ea typeface="Times New Roman"/>
                <a:cs typeface="Times New Roman"/>
                <a:sym typeface="Times New Roman"/>
              </a:rPr>
              <a:t>a</a:t>
            </a:r>
            <a:r>
              <a:rPr lang="en-US" sz="2100" dirty="0">
                <a:solidFill>
                  <a:srgbClr val="434343"/>
                </a:solidFill>
                <a:latin typeface="Times New Roman"/>
                <a:ea typeface="Times New Roman"/>
                <a:cs typeface="Times New Roman"/>
                <a:sym typeface="Times New Roman"/>
              </a:rPr>
              <a:t> group, during the course of a scheduled treatment day, please </a:t>
            </a:r>
            <a:r>
              <a:rPr lang="en-US" sz="2100" b="1" dirty="0">
                <a:solidFill>
                  <a:srgbClr val="434343"/>
                </a:solidFill>
                <a:highlight>
                  <a:srgbClr val="D9EAD3"/>
                </a:highlight>
                <a:latin typeface="Times New Roman"/>
                <a:ea typeface="Times New Roman"/>
                <a:cs typeface="Times New Roman"/>
                <a:sym typeface="Times New Roman"/>
              </a:rPr>
              <a:t>“uncheck”</a:t>
            </a:r>
            <a:r>
              <a:rPr lang="en-US" sz="2100" dirty="0">
                <a:solidFill>
                  <a:srgbClr val="434343"/>
                </a:solidFill>
                <a:latin typeface="Times New Roman"/>
                <a:ea typeface="Times New Roman"/>
                <a:cs typeface="Times New Roman"/>
                <a:sym typeface="Times New Roman"/>
              </a:rPr>
              <a:t> them from the group attendance. </a:t>
            </a:r>
            <a:endParaRPr sz="2100" dirty="0">
              <a:solidFill>
                <a:srgbClr val="434343"/>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1100"/>
              <a:buFont typeface="Arial"/>
              <a:buNone/>
            </a:pPr>
            <a:r>
              <a:rPr lang="en-US" sz="2100" dirty="0">
                <a:solidFill>
                  <a:srgbClr val="434343"/>
                </a:solidFill>
                <a:latin typeface="Times New Roman"/>
                <a:ea typeface="Times New Roman"/>
                <a:cs typeface="Times New Roman"/>
                <a:sym typeface="Times New Roman"/>
              </a:rPr>
              <a:t>Explain their absence and ensure there is </a:t>
            </a:r>
            <a:r>
              <a:rPr lang="en-US" sz="2100" b="1" dirty="0">
                <a:solidFill>
                  <a:srgbClr val="434343"/>
                </a:solidFill>
                <a:highlight>
                  <a:srgbClr val="FFF2CC"/>
                </a:highlight>
                <a:latin typeface="Times New Roman"/>
                <a:ea typeface="Times New Roman"/>
                <a:cs typeface="Times New Roman"/>
                <a:sym typeface="Times New Roman"/>
              </a:rPr>
              <a:t>documentation that matches</a:t>
            </a:r>
            <a:r>
              <a:rPr lang="en-US" sz="2100" dirty="0">
                <a:solidFill>
                  <a:srgbClr val="434343"/>
                </a:solidFill>
                <a:latin typeface="Times New Roman"/>
                <a:ea typeface="Times New Roman"/>
                <a:cs typeface="Times New Roman"/>
                <a:sym typeface="Times New Roman"/>
              </a:rPr>
              <a:t>.</a:t>
            </a:r>
            <a:endParaRPr sz="1700" dirty="0">
              <a:solidFill>
                <a:srgbClr val="434343"/>
              </a:solidFill>
              <a:latin typeface="Arial"/>
              <a:ea typeface="Arial"/>
              <a:cs typeface="Arial"/>
              <a:sym typeface="Arial"/>
            </a:endParaRPr>
          </a:p>
          <a:p>
            <a:pPr marL="0" lvl="0" indent="0" algn="l" rtl="0">
              <a:spcBef>
                <a:spcPts val="1000"/>
              </a:spcBef>
              <a:spcAft>
                <a:spcPts val="0"/>
              </a:spcAft>
              <a:buNone/>
            </a:pPr>
            <a:endParaRPr dirty="0"/>
          </a:p>
        </p:txBody>
      </p:sp>
      <p:pic>
        <p:nvPicPr>
          <p:cNvPr id="162" name="Google Shape;162;p20"/>
          <p:cNvPicPr preferRelativeResize="0"/>
          <p:nvPr/>
        </p:nvPicPr>
        <p:blipFill rotWithShape="1">
          <a:blip r:embed="rId4">
            <a:alphaModFix/>
          </a:blip>
          <a:srcRect r="1419"/>
          <a:stretch/>
        </p:blipFill>
        <p:spPr>
          <a:xfrm>
            <a:off x="5090900" y="1343475"/>
            <a:ext cx="6749376" cy="1361475"/>
          </a:xfrm>
          <a:prstGeom prst="rect">
            <a:avLst/>
          </a:prstGeom>
          <a:noFill/>
          <a:ln w="28575" cap="flat" cmpd="sng">
            <a:solidFill>
              <a:srgbClr val="C9DAF8"/>
            </a:solidFill>
            <a:prstDash val="dot"/>
            <a:round/>
            <a:headEnd type="none" w="sm" len="sm"/>
            <a:tailEnd type="none" w="sm" len="sm"/>
          </a:ln>
        </p:spPr>
      </p:pic>
      <p:pic>
        <p:nvPicPr>
          <p:cNvPr id="163" name="Google Shape;163;p20"/>
          <p:cNvPicPr preferRelativeResize="0"/>
          <p:nvPr/>
        </p:nvPicPr>
        <p:blipFill>
          <a:blip r:embed="rId5">
            <a:alphaModFix/>
          </a:blip>
          <a:stretch>
            <a:fillRect/>
          </a:stretch>
        </p:blipFill>
        <p:spPr>
          <a:xfrm>
            <a:off x="4495853" y="1231113"/>
            <a:ext cx="518851" cy="518851"/>
          </a:xfrm>
          <a:prstGeom prst="rect">
            <a:avLst/>
          </a:prstGeom>
          <a:noFill/>
          <a:ln>
            <a:noFill/>
          </a:ln>
        </p:spPr>
      </p:pic>
      <p:sp>
        <p:nvSpPr>
          <p:cNvPr id="164" name="Google Shape;164;p20"/>
          <p:cNvSpPr/>
          <p:nvPr/>
        </p:nvSpPr>
        <p:spPr>
          <a:xfrm>
            <a:off x="5090900" y="1269000"/>
            <a:ext cx="519000" cy="4431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5" name="Google Shape;165;p20"/>
          <p:cNvPicPr preferRelativeResize="0"/>
          <p:nvPr/>
        </p:nvPicPr>
        <p:blipFill>
          <a:blip r:embed="rId6">
            <a:alphaModFix/>
          </a:blip>
          <a:stretch>
            <a:fillRect/>
          </a:stretch>
        </p:blipFill>
        <p:spPr>
          <a:xfrm>
            <a:off x="408125" y="979150"/>
            <a:ext cx="686275" cy="686275"/>
          </a:xfrm>
          <a:prstGeom prst="rect">
            <a:avLst/>
          </a:prstGeom>
          <a:noFill/>
          <a:ln>
            <a:noFill/>
          </a:ln>
        </p:spPr>
      </p:pic>
      <p:pic>
        <p:nvPicPr>
          <p:cNvPr id="166" name="Google Shape;166;p20"/>
          <p:cNvPicPr preferRelativeResize="0"/>
          <p:nvPr/>
        </p:nvPicPr>
        <p:blipFill>
          <a:blip r:embed="rId7">
            <a:alphaModFix/>
          </a:blip>
          <a:stretch>
            <a:fillRect/>
          </a:stretch>
        </p:blipFill>
        <p:spPr>
          <a:xfrm>
            <a:off x="5376250" y="3246450"/>
            <a:ext cx="6542926" cy="1361475"/>
          </a:xfrm>
          <a:prstGeom prst="rect">
            <a:avLst/>
          </a:prstGeom>
          <a:noFill/>
          <a:ln w="28575" cap="flat" cmpd="sng">
            <a:solidFill>
              <a:srgbClr val="B6D7A8"/>
            </a:solidFill>
            <a:prstDash val="dot"/>
            <a:round/>
            <a:headEnd type="none" w="sm" len="sm"/>
            <a:tailEnd type="none" w="sm" len="sm"/>
          </a:ln>
        </p:spPr>
      </p:pic>
      <p:sp>
        <p:nvSpPr>
          <p:cNvPr id="167" name="Google Shape;167;p20"/>
          <p:cNvSpPr/>
          <p:nvPr/>
        </p:nvSpPr>
        <p:spPr>
          <a:xfrm>
            <a:off x="5391675" y="3246450"/>
            <a:ext cx="987300" cy="1665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5315475" y="3877175"/>
            <a:ext cx="4171500" cy="2691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20"/>
          <p:cNvPicPr preferRelativeResize="0"/>
          <p:nvPr/>
        </p:nvPicPr>
        <p:blipFill>
          <a:blip r:embed="rId8">
            <a:alphaModFix/>
          </a:blip>
          <a:stretch>
            <a:fillRect/>
          </a:stretch>
        </p:blipFill>
        <p:spPr>
          <a:xfrm>
            <a:off x="4677975" y="3070275"/>
            <a:ext cx="518851" cy="518851"/>
          </a:xfrm>
          <a:prstGeom prst="rect">
            <a:avLst/>
          </a:prstGeom>
          <a:noFill/>
          <a:ln>
            <a:noFill/>
          </a:ln>
        </p:spPr>
      </p:pic>
      <p:sp>
        <p:nvSpPr>
          <p:cNvPr id="170" name="Google Shape;170;p20"/>
          <p:cNvSpPr/>
          <p:nvPr/>
        </p:nvSpPr>
        <p:spPr>
          <a:xfrm>
            <a:off x="8311500" y="5358250"/>
            <a:ext cx="825000" cy="3624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p:nvPr/>
        </p:nvSpPr>
        <p:spPr>
          <a:xfrm>
            <a:off x="10390650" y="3183150"/>
            <a:ext cx="1433700" cy="5187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a:off x="11047975" y="5358238"/>
            <a:ext cx="871200" cy="3624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 name="Google Shape;173;p20"/>
          <p:cNvCxnSpPr/>
          <p:nvPr/>
        </p:nvCxnSpPr>
        <p:spPr>
          <a:xfrm rot="-5400000" flipH="1">
            <a:off x="1414575" y="3816139"/>
            <a:ext cx="5486400" cy="45900"/>
          </a:xfrm>
          <a:prstGeom prst="straightConnector1">
            <a:avLst/>
          </a:prstGeom>
          <a:noFill/>
          <a:ln w="38100" cap="flat" cmpd="sng">
            <a:solidFill>
              <a:srgbClr val="666666"/>
            </a:solidFill>
            <a:prstDash val="dot"/>
            <a:round/>
            <a:headEnd type="none" w="med" len="med"/>
            <a:tailEnd type="none" w="med" len="med"/>
          </a:ln>
        </p:spPr>
      </p:cxnSp>
      <p:pic>
        <p:nvPicPr>
          <p:cNvPr id="174" name="Google Shape;174;p20"/>
          <p:cNvPicPr preferRelativeResize="0"/>
          <p:nvPr/>
        </p:nvPicPr>
        <p:blipFill>
          <a:blip r:embed="rId9">
            <a:alphaModFix/>
          </a:blip>
          <a:stretch>
            <a:fillRect/>
          </a:stretch>
        </p:blipFill>
        <p:spPr>
          <a:xfrm>
            <a:off x="9851850" y="6162975"/>
            <a:ext cx="518851" cy="518851"/>
          </a:xfrm>
          <a:prstGeom prst="rect">
            <a:avLst/>
          </a:prstGeom>
          <a:noFill/>
          <a:ln>
            <a:noFill/>
          </a:ln>
        </p:spPr>
      </p:pic>
      <p:sp>
        <p:nvSpPr>
          <p:cNvPr id="175" name="Google Shape;175;p20"/>
          <p:cNvSpPr/>
          <p:nvPr/>
        </p:nvSpPr>
        <p:spPr>
          <a:xfrm rot="5400000">
            <a:off x="9909975" y="4756713"/>
            <a:ext cx="402600" cy="2257500"/>
          </a:xfrm>
          <a:prstGeom prst="rightBrace">
            <a:avLst>
              <a:gd name="adj1" fmla="val 50000"/>
              <a:gd name="adj2" fmla="val 50000"/>
            </a:avLst>
          </a:prstGeom>
          <a:noFill/>
          <a:ln w="2857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20"/>
          <p:cNvPicPr preferRelativeResize="0"/>
          <p:nvPr/>
        </p:nvPicPr>
        <p:blipFill>
          <a:blip r:embed="rId9">
            <a:alphaModFix/>
          </a:blip>
          <a:stretch>
            <a:fillRect/>
          </a:stretch>
        </p:blipFill>
        <p:spPr>
          <a:xfrm>
            <a:off x="10848075" y="2551425"/>
            <a:ext cx="518851" cy="518851"/>
          </a:xfrm>
          <a:prstGeom prst="rect">
            <a:avLst/>
          </a:prstGeom>
          <a:noFill/>
          <a:ln>
            <a:noFill/>
          </a:ln>
        </p:spPr>
      </p:pic>
      <p:sp>
        <p:nvSpPr>
          <p:cNvPr id="177" name="Google Shape;177;p20"/>
          <p:cNvSpPr txBox="1">
            <a:spLocks noGrp="1"/>
          </p:cNvSpPr>
          <p:nvPr>
            <p:ph type="title"/>
          </p:nvPr>
        </p:nvSpPr>
        <p:spPr>
          <a:xfrm>
            <a:off x="460825" y="2257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Group Notes: </a:t>
            </a:r>
            <a:r>
              <a:rPr lang="en-US" sz="3200" b="1" i="1">
                <a:solidFill>
                  <a:srgbClr val="0066A6"/>
                </a:solidFill>
                <a:latin typeface="Times New Roman"/>
                <a:ea typeface="Times New Roman"/>
                <a:cs typeface="Times New Roman"/>
                <a:sym typeface="Times New Roman"/>
              </a:rPr>
              <a:t>Details</a:t>
            </a:r>
            <a:r>
              <a:rPr lang="en-US" sz="3600" b="1" i="1">
                <a:solidFill>
                  <a:srgbClr val="0066A6"/>
                </a:solidFill>
                <a:latin typeface="Times New Roman"/>
                <a:ea typeface="Times New Roman"/>
                <a:cs typeface="Times New Roman"/>
                <a:sym typeface="Times New Roman"/>
              </a:rPr>
              <a:t> </a:t>
            </a:r>
            <a:r>
              <a:rPr lang="en-US" sz="1800" b="1">
                <a:solidFill>
                  <a:srgbClr val="0066A6"/>
                </a:solidFill>
                <a:latin typeface="Times New Roman"/>
                <a:ea typeface="Times New Roman"/>
                <a:cs typeface="Times New Roman"/>
                <a:sym typeface="Times New Roman"/>
              </a:rPr>
              <a:t>(2 of 5)</a:t>
            </a:r>
            <a:endParaRPr sz="3959" b="1">
              <a:solidFill>
                <a:srgbClr val="0066A6"/>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1"/>
          <p:cNvSpPr txBox="1">
            <a:spLocks noGrp="1"/>
          </p:cNvSpPr>
          <p:nvPr>
            <p:ph type="title"/>
          </p:nvPr>
        </p:nvSpPr>
        <p:spPr>
          <a:xfrm>
            <a:off x="524100" y="2142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Group Notes: </a:t>
            </a:r>
            <a:r>
              <a:rPr lang="en-US" sz="3200" b="1" i="1">
                <a:solidFill>
                  <a:srgbClr val="0066A6"/>
                </a:solidFill>
                <a:latin typeface="Times New Roman"/>
                <a:ea typeface="Times New Roman"/>
                <a:cs typeface="Times New Roman"/>
                <a:sym typeface="Times New Roman"/>
              </a:rPr>
              <a:t>Details</a:t>
            </a:r>
            <a:r>
              <a:rPr lang="en-US" sz="3600" b="1" i="1">
                <a:solidFill>
                  <a:srgbClr val="0066A6"/>
                </a:solidFill>
                <a:latin typeface="Times New Roman"/>
                <a:ea typeface="Times New Roman"/>
                <a:cs typeface="Times New Roman"/>
                <a:sym typeface="Times New Roman"/>
              </a:rPr>
              <a:t> </a:t>
            </a:r>
            <a:r>
              <a:rPr lang="en-US" sz="1800" b="1">
                <a:solidFill>
                  <a:srgbClr val="0066A6"/>
                </a:solidFill>
                <a:latin typeface="Times New Roman"/>
                <a:ea typeface="Times New Roman"/>
                <a:cs typeface="Times New Roman"/>
                <a:sym typeface="Times New Roman"/>
              </a:rPr>
              <a:t>(3 of 5)</a:t>
            </a:r>
            <a:endParaRPr sz="3959" b="1">
              <a:solidFill>
                <a:srgbClr val="0066A6"/>
              </a:solidFill>
              <a:latin typeface="Times New Roman"/>
              <a:ea typeface="Times New Roman"/>
              <a:cs typeface="Times New Roman"/>
              <a:sym typeface="Times New Roman"/>
            </a:endParaRPr>
          </a:p>
        </p:txBody>
      </p:sp>
      <p:sp>
        <p:nvSpPr>
          <p:cNvPr id="183" name="Google Shape;183;p21"/>
          <p:cNvSpPr txBox="1"/>
          <p:nvPr/>
        </p:nvSpPr>
        <p:spPr>
          <a:xfrm>
            <a:off x="712450" y="942675"/>
            <a:ext cx="3048000" cy="4850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000" b="1" u="sng" dirty="0">
                <a:solidFill>
                  <a:srgbClr val="434343"/>
                </a:solidFill>
                <a:latin typeface="Times New Roman"/>
                <a:ea typeface="Times New Roman"/>
                <a:cs typeface="Times New Roman"/>
                <a:sym typeface="Times New Roman"/>
              </a:rPr>
              <a:t>Outpatient</a:t>
            </a:r>
            <a:r>
              <a:rPr lang="en-US" sz="2000" u="sng" dirty="0">
                <a:solidFill>
                  <a:srgbClr val="434343"/>
                </a:solidFill>
                <a:latin typeface="Times New Roman"/>
                <a:ea typeface="Times New Roman"/>
                <a:cs typeface="Times New Roman"/>
                <a:sym typeface="Times New Roman"/>
              </a:rPr>
              <a:t>:</a:t>
            </a:r>
            <a:r>
              <a:rPr lang="en-US" sz="2000" dirty="0">
                <a:solidFill>
                  <a:srgbClr val="434343"/>
                </a:solidFill>
                <a:latin typeface="Times New Roman"/>
                <a:ea typeface="Times New Roman"/>
                <a:cs typeface="Times New Roman"/>
                <a:sym typeface="Times New Roman"/>
              </a:rPr>
              <a:t> </a:t>
            </a:r>
            <a:endParaRPr sz="2000" dirty="0">
              <a:solidFill>
                <a:srgbClr val="434343"/>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None/>
            </a:pPr>
            <a:endParaRPr sz="2000" dirty="0">
              <a:solidFill>
                <a:srgbClr val="434343"/>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None/>
            </a:pPr>
            <a:r>
              <a:rPr lang="en-US" sz="2000" dirty="0">
                <a:solidFill>
                  <a:srgbClr val="434343"/>
                </a:solidFill>
                <a:latin typeface="Times New Roman"/>
                <a:ea typeface="Times New Roman"/>
                <a:cs typeface="Times New Roman"/>
                <a:sym typeface="Times New Roman"/>
              </a:rPr>
              <a:t>For patients that miss an entire treatment day, (excused or unexcused),</a:t>
            </a:r>
            <a:r>
              <a:rPr lang="en-US" sz="2000" b="1" dirty="0">
                <a:solidFill>
                  <a:srgbClr val="434343"/>
                </a:solidFill>
                <a:latin typeface="Times New Roman"/>
                <a:ea typeface="Times New Roman"/>
                <a:cs typeface="Times New Roman"/>
                <a:sym typeface="Times New Roman"/>
              </a:rPr>
              <a:t> or</a:t>
            </a:r>
            <a:r>
              <a:rPr lang="en-US" sz="2000" dirty="0">
                <a:solidFill>
                  <a:srgbClr val="434343"/>
                </a:solidFill>
                <a:latin typeface="Times New Roman"/>
                <a:ea typeface="Times New Roman"/>
                <a:cs typeface="Times New Roman"/>
                <a:sym typeface="Times New Roman"/>
              </a:rPr>
              <a:t> are not scheduled for the programming day, you will </a:t>
            </a:r>
            <a:r>
              <a:rPr lang="en-US" sz="2000" b="1" dirty="0">
                <a:solidFill>
                  <a:srgbClr val="434343"/>
                </a:solidFill>
                <a:highlight>
                  <a:srgbClr val="CFE2F3"/>
                </a:highlight>
                <a:latin typeface="Times New Roman"/>
                <a:ea typeface="Times New Roman"/>
                <a:cs typeface="Times New Roman"/>
                <a:sym typeface="Times New Roman"/>
              </a:rPr>
              <a:t>remove</a:t>
            </a:r>
            <a:r>
              <a:rPr lang="en-US" sz="2000" dirty="0">
                <a:solidFill>
                  <a:srgbClr val="434343"/>
                </a:solidFill>
                <a:highlight>
                  <a:srgbClr val="CFE2F3"/>
                </a:highlight>
                <a:latin typeface="Times New Roman"/>
                <a:ea typeface="Times New Roman"/>
                <a:cs typeface="Times New Roman"/>
                <a:sym typeface="Times New Roman"/>
              </a:rPr>
              <a:t> them</a:t>
            </a:r>
            <a:r>
              <a:rPr lang="en-US" sz="2000" dirty="0">
                <a:solidFill>
                  <a:srgbClr val="434343"/>
                </a:solidFill>
                <a:latin typeface="Times New Roman"/>
                <a:ea typeface="Times New Roman"/>
                <a:cs typeface="Times New Roman"/>
                <a:sym typeface="Times New Roman"/>
              </a:rPr>
              <a:t> from Group Roster, or you will </a:t>
            </a:r>
            <a:r>
              <a:rPr lang="en-US" sz="2000" b="1" dirty="0">
                <a:solidFill>
                  <a:srgbClr val="434343"/>
                </a:solidFill>
                <a:highlight>
                  <a:srgbClr val="CFE2F3"/>
                </a:highlight>
                <a:latin typeface="Times New Roman"/>
                <a:ea typeface="Times New Roman"/>
                <a:cs typeface="Times New Roman"/>
                <a:sym typeface="Times New Roman"/>
              </a:rPr>
              <a:t>not add them to the Roster</a:t>
            </a:r>
            <a:r>
              <a:rPr lang="en-US" sz="2000" dirty="0">
                <a:solidFill>
                  <a:srgbClr val="434343"/>
                </a:solidFill>
                <a:latin typeface="Times New Roman"/>
                <a:ea typeface="Times New Roman"/>
                <a:cs typeface="Times New Roman"/>
                <a:sym typeface="Times New Roman"/>
              </a:rPr>
              <a:t>. Unexcused absences can be explained via an </a:t>
            </a:r>
            <a:r>
              <a:rPr lang="en-US" sz="2000" i="1" dirty="0">
                <a:solidFill>
                  <a:srgbClr val="434343"/>
                </a:solidFill>
                <a:highlight>
                  <a:srgbClr val="FFF2CC"/>
                </a:highlight>
                <a:latin typeface="Times New Roman"/>
                <a:ea typeface="Times New Roman"/>
                <a:cs typeface="Times New Roman"/>
                <a:sym typeface="Times New Roman"/>
              </a:rPr>
              <a:t>Absence Note</a:t>
            </a:r>
            <a:r>
              <a:rPr lang="en-US" sz="2000" i="1" dirty="0">
                <a:solidFill>
                  <a:srgbClr val="434343"/>
                </a:solidFill>
                <a:latin typeface="Times New Roman"/>
                <a:ea typeface="Times New Roman"/>
                <a:cs typeface="Times New Roman"/>
                <a:sym typeface="Times New Roman"/>
              </a:rPr>
              <a:t>.</a:t>
            </a:r>
            <a:endParaRPr sz="2000" i="1" dirty="0">
              <a:solidFill>
                <a:srgbClr val="434343"/>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None/>
            </a:pPr>
            <a:r>
              <a:rPr lang="en-US" sz="2000" i="1" dirty="0">
                <a:solidFill>
                  <a:srgbClr val="434343"/>
                </a:solidFill>
                <a:latin typeface="Times New Roman"/>
                <a:ea typeface="Times New Roman"/>
                <a:cs typeface="Times New Roman"/>
                <a:sym typeface="Times New Roman"/>
              </a:rPr>
              <a:t>   </a:t>
            </a:r>
            <a:endParaRPr sz="2000" i="1" dirty="0">
              <a:solidFill>
                <a:srgbClr val="434343"/>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None/>
            </a:pPr>
            <a:r>
              <a:rPr lang="en-US" sz="2000" i="1" dirty="0">
                <a:solidFill>
                  <a:srgbClr val="434343"/>
                </a:solidFill>
                <a:latin typeface="Times New Roman"/>
                <a:ea typeface="Times New Roman"/>
                <a:cs typeface="Times New Roman"/>
                <a:sym typeface="Times New Roman"/>
              </a:rPr>
              <a:t>(This will allow for more accurate billing)</a:t>
            </a:r>
            <a:endParaRPr sz="2000" i="1" dirty="0">
              <a:solidFill>
                <a:srgbClr val="434343"/>
              </a:solidFill>
              <a:latin typeface="Times New Roman"/>
              <a:ea typeface="Times New Roman"/>
              <a:cs typeface="Times New Roman"/>
              <a:sym typeface="Times New Roman"/>
            </a:endParaRPr>
          </a:p>
        </p:txBody>
      </p:sp>
      <p:pic>
        <p:nvPicPr>
          <p:cNvPr id="184" name="Google Shape;184;p21"/>
          <p:cNvPicPr preferRelativeResize="0"/>
          <p:nvPr/>
        </p:nvPicPr>
        <p:blipFill>
          <a:blip r:embed="rId3">
            <a:alphaModFix/>
          </a:blip>
          <a:stretch>
            <a:fillRect/>
          </a:stretch>
        </p:blipFill>
        <p:spPr>
          <a:xfrm>
            <a:off x="4555100" y="1796610"/>
            <a:ext cx="6991375" cy="1324275"/>
          </a:xfrm>
          <a:prstGeom prst="rect">
            <a:avLst/>
          </a:prstGeom>
          <a:noFill/>
          <a:ln w="28575" cap="flat" cmpd="sng">
            <a:solidFill>
              <a:srgbClr val="93C47D"/>
            </a:solidFill>
            <a:prstDash val="dot"/>
            <a:round/>
            <a:headEnd type="none" w="sm" len="sm"/>
            <a:tailEnd type="none" w="sm" len="sm"/>
          </a:ln>
        </p:spPr>
      </p:pic>
      <p:pic>
        <p:nvPicPr>
          <p:cNvPr id="185" name="Google Shape;185;p21"/>
          <p:cNvPicPr preferRelativeResize="0"/>
          <p:nvPr/>
        </p:nvPicPr>
        <p:blipFill>
          <a:blip r:embed="rId4">
            <a:alphaModFix/>
          </a:blip>
          <a:stretch>
            <a:fillRect/>
          </a:stretch>
        </p:blipFill>
        <p:spPr>
          <a:xfrm>
            <a:off x="4555098" y="4416505"/>
            <a:ext cx="6991374" cy="1682744"/>
          </a:xfrm>
          <a:prstGeom prst="rect">
            <a:avLst/>
          </a:prstGeom>
          <a:noFill/>
          <a:ln w="28575" cap="flat" cmpd="sng">
            <a:solidFill>
              <a:srgbClr val="F1C232"/>
            </a:solidFill>
            <a:prstDash val="dot"/>
            <a:round/>
            <a:headEnd type="none" w="sm" len="sm"/>
            <a:tailEnd type="none" w="sm" len="sm"/>
          </a:ln>
        </p:spPr>
      </p:pic>
      <p:pic>
        <p:nvPicPr>
          <p:cNvPr id="186" name="Google Shape;186;p21"/>
          <p:cNvPicPr preferRelativeResize="0"/>
          <p:nvPr/>
        </p:nvPicPr>
        <p:blipFill>
          <a:blip r:embed="rId5">
            <a:alphaModFix/>
          </a:blip>
          <a:stretch>
            <a:fillRect/>
          </a:stretch>
        </p:blipFill>
        <p:spPr>
          <a:xfrm>
            <a:off x="612800" y="1020725"/>
            <a:ext cx="686275" cy="686275"/>
          </a:xfrm>
          <a:prstGeom prst="rect">
            <a:avLst/>
          </a:prstGeom>
          <a:noFill/>
          <a:ln>
            <a:noFill/>
          </a:ln>
        </p:spPr>
      </p:pic>
      <p:sp>
        <p:nvSpPr>
          <p:cNvPr id="187" name="Google Shape;187;p21"/>
          <p:cNvSpPr/>
          <p:nvPr/>
        </p:nvSpPr>
        <p:spPr>
          <a:xfrm>
            <a:off x="11031325" y="1897613"/>
            <a:ext cx="366600" cy="2805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21"/>
          <p:cNvPicPr preferRelativeResize="0"/>
          <p:nvPr/>
        </p:nvPicPr>
        <p:blipFill>
          <a:blip r:embed="rId6">
            <a:alphaModFix/>
          </a:blip>
          <a:stretch>
            <a:fillRect/>
          </a:stretch>
        </p:blipFill>
        <p:spPr>
          <a:xfrm>
            <a:off x="6019798" y="4161625"/>
            <a:ext cx="559924" cy="559924"/>
          </a:xfrm>
          <a:prstGeom prst="rect">
            <a:avLst/>
          </a:prstGeom>
          <a:noFill/>
          <a:ln>
            <a:noFill/>
          </a:ln>
        </p:spPr>
      </p:pic>
      <p:sp>
        <p:nvSpPr>
          <p:cNvPr id="189" name="Google Shape;189;p21"/>
          <p:cNvSpPr/>
          <p:nvPr/>
        </p:nvSpPr>
        <p:spPr>
          <a:xfrm>
            <a:off x="4567550" y="4492725"/>
            <a:ext cx="1437300" cy="1647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0" name="Google Shape;190;p21"/>
          <p:cNvPicPr preferRelativeResize="0"/>
          <p:nvPr/>
        </p:nvPicPr>
        <p:blipFill>
          <a:blip r:embed="rId7">
            <a:alphaModFix/>
          </a:blip>
          <a:stretch>
            <a:fillRect/>
          </a:stretch>
        </p:blipFill>
        <p:spPr>
          <a:xfrm>
            <a:off x="11260425" y="1211362"/>
            <a:ext cx="686275" cy="686275"/>
          </a:xfrm>
          <a:prstGeom prst="rect">
            <a:avLst/>
          </a:prstGeom>
          <a:noFill/>
          <a:ln>
            <a:noFill/>
          </a:ln>
        </p:spPr>
      </p:pic>
      <p:cxnSp>
        <p:nvCxnSpPr>
          <p:cNvPr id="191" name="Google Shape;191;p21"/>
          <p:cNvCxnSpPr/>
          <p:nvPr/>
        </p:nvCxnSpPr>
        <p:spPr>
          <a:xfrm rot="-5400000" flipH="1">
            <a:off x="1414575" y="3816139"/>
            <a:ext cx="5486400" cy="45900"/>
          </a:xfrm>
          <a:prstGeom prst="straightConnector1">
            <a:avLst/>
          </a:prstGeom>
          <a:noFill/>
          <a:ln w="38100" cap="flat" cmpd="sng">
            <a:solidFill>
              <a:srgbClr val="666666"/>
            </a:solidFill>
            <a:prstDash val="dot"/>
            <a:round/>
            <a:headEnd type="none" w="med" len="med"/>
            <a:tailEnd type="none" w="med" len="med"/>
          </a:ln>
        </p:spPr>
      </p:cxnSp>
      <p:sp>
        <p:nvSpPr>
          <p:cNvPr id="192" name="Google Shape;192;p21"/>
          <p:cNvSpPr/>
          <p:nvPr/>
        </p:nvSpPr>
        <p:spPr>
          <a:xfrm>
            <a:off x="5786113" y="3632028"/>
            <a:ext cx="4529358" cy="730512"/>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1C232"/>
                </a:solidFill>
                <a:latin typeface="Times New Roman"/>
                <a:ea typeface="Times New Roman"/>
                <a:cs typeface="Times New Roman"/>
                <a:sym typeface="Times New Roman"/>
              </a:rPr>
              <a:t>Absence Note</a:t>
            </a:r>
            <a:endParaRPr sz="2400" b="1">
              <a:solidFill>
                <a:srgbClr val="F1C232"/>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a:spLocks noGrp="1"/>
          </p:cNvSpPr>
          <p:nvPr>
            <p:ph type="title"/>
          </p:nvPr>
        </p:nvSpPr>
        <p:spPr>
          <a:xfrm>
            <a:off x="447900" y="2142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Group Notes: </a:t>
            </a:r>
            <a:r>
              <a:rPr lang="en-US" sz="3200" b="1" i="1">
                <a:solidFill>
                  <a:srgbClr val="0066A6"/>
                </a:solidFill>
                <a:latin typeface="Times New Roman"/>
                <a:ea typeface="Times New Roman"/>
                <a:cs typeface="Times New Roman"/>
                <a:sym typeface="Times New Roman"/>
              </a:rPr>
              <a:t>Details</a:t>
            </a:r>
            <a:r>
              <a:rPr lang="en-US" sz="3600" b="1" i="1">
                <a:solidFill>
                  <a:srgbClr val="0066A6"/>
                </a:solidFill>
                <a:latin typeface="Times New Roman"/>
                <a:ea typeface="Times New Roman"/>
                <a:cs typeface="Times New Roman"/>
                <a:sym typeface="Times New Roman"/>
              </a:rPr>
              <a:t> </a:t>
            </a:r>
            <a:r>
              <a:rPr lang="en-US" sz="1800" b="1">
                <a:solidFill>
                  <a:srgbClr val="0066A6"/>
                </a:solidFill>
                <a:latin typeface="Times New Roman"/>
                <a:ea typeface="Times New Roman"/>
                <a:cs typeface="Times New Roman"/>
                <a:sym typeface="Times New Roman"/>
              </a:rPr>
              <a:t>(4 of 5)</a:t>
            </a:r>
            <a:endParaRPr sz="3959" b="1">
              <a:solidFill>
                <a:srgbClr val="0066A6"/>
              </a:solidFill>
              <a:latin typeface="Times New Roman"/>
              <a:ea typeface="Times New Roman"/>
              <a:cs typeface="Times New Roman"/>
              <a:sym typeface="Times New Roman"/>
            </a:endParaRPr>
          </a:p>
        </p:txBody>
      </p:sp>
      <p:sp>
        <p:nvSpPr>
          <p:cNvPr id="198" name="Google Shape;198;p22"/>
          <p:cNvSpPr txBox="1"/>
          <p:nvPr/>
        </p:nvSpPr>
        <p:spPr>
          <a:xfrm>
            <a:off x="1182375" y="1277200"/>
            <a:ext cx="3615300" cy="44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u="sng">
                <a:solidFill>
                  <a:srgbClr val="434343"/>
                </a:solidFill>
                <a:latin typeface="Times New Roman"/>
                <a:ea typeface="Times New Roman"/>
                <a:cs typeface="Times New Roman"/>
                <a:sym typeface="Times New Roman"/>
              </a:rPr>
              <a:t>Golden Thread function</a:t>
            </a:r>
            <a:r>
              <a:rPr lang="en-US" sz="2000">
                <a:solidFill>
                  <a:srgbClr val="434343"/>
                </a:solidFill>
                <a:latin typeface="Times New Roman"/>
                <a:ea typeface="Times New Roman"/>
                <a:cs typeface="Times New Roman"/>
                <a:sym typeface="Times New Roman"/>
              </a:rPr>
              <a:t>:</a:t>
            </a:r>
            <a:endParaRPr sz="200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2000">
              <a:solidFill>
                <a:srgbClr val="434343"/>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en-US" sz="2000">
                <a:solidFill>
                  <a:srgbClr val="434343"/>
                </a:solidFill>
                <a:latin typeface="Times New Roman"/>
                <a:ea typeface="Times New Roman"/>
                <a:cs typeface="Times New Roman"/>
                <a:sym typeface="Times New Roman"/>
              </a:rPr>
              <a:t>Use the Golden Thread feature to identify which Problem, Objective, and intervention is being addressed in the group (it can be one Problem, it can be all) - whichever is accurate, i.e., </a:t>
            </a:r>
            <a:r>
              <a:rPr lang="en-US" sz="2000" b="1">
                <a:solidFill>
                  <a:srgbClr val="434343"/>
                </a:solidFill>
                <a:latin typeface="Times New Roman"/>
                <a:ea typeface="Times New Roman"/>
                <a:cs typeface="Times New Roman"/>
                <a:sym typeface="Times New Roman"/>
              </a:rPr>
              <a:t>do not click all Problems</a:t>
            </a:r>
            <a:r>
              <a:rPr lang="en-US" sz="2000">
                <a:solidFill>
                  <a:srgbClr val="434343"/>
                </a:solidFill>
                <a:latin typeface="Times New Roman"/>
                <a:ea typeface="Times New Roman"/>
                <a:cs typeface="Times New Roman"/>
                <a:sym typeface="Times New Roman"/>
              </a:rPr>
              <a:t>, if you only addressed the Problems for “Eating Disorder and Anger”.</a:t>
            </a:r>
            <a:endParaRPr sz="200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rgbClr val="434343"/>
              </a:solidFill>
              <a:latin typeface="Times New Roman"/>
              <a:ea typeface="Times New Roman"/>
              <a:cs typeface="Times New Roman"/>
              <a:sym typeface="Times New Roman"/>
            </a:endParaRPr>
          </a:p>
        </p:txBody>
      </p:sp>
      <p:pic>
        <p:nvPicPr>
          <p:cNvPr id="199" name="Google Shape;199;p22"/>
          <p:cNvPicPr preferRelativeResize="0"/>
          <p:nvPr/>
        </p:nvPicPr>
        <p:blipFill rotWithShape="1">
          <a:blip r:embed="rId3">
            <a:alphaModFix/>
          </a:blip>
          <a:srcRect l="3063"/>
          <a:stretch/>
        </p:blipFill>
        <p:spPr>
          <a:xfrm>
            <a:off x="6220900" y="2849675"/>
            <a:ext cx="5372550" cy="1282775"/>
          </a:xfrm>
          <a:prstGeom prst="rect">
            <a:avLst/>
          </a:prstGeom>
          <a:noFill/>
          <a:ln>
            <a:noFill/>
          </a:ln>
        </p:spPr>
      </p:pic>
      <p:pic>
        <p:nvPicPr>
          <p:cNvPr id="200" name="Google Shape;200;p22"/>
          <p:cNvPicPr preferRelativeResize="0"/>
          <p:nvPr/>
        </p:nvPicPr>
        <p:blipFill>
          <a:blip r:embed="rId4">
            <a:alphaModFix/>
          </a:blip>
          <a:stretch>
            <a:fillRect/>
          </a:stretch>
        </p:blipFill>
        <p:spPr>
          <a:xfrm>
            <a:off x="664175" y="1173675"/>
            <a:ext cx="686275" cy="686275"/>
          </a:xfrm>
          <a:prstGeom prst="rect">
            <a:avLst/>
          </a:prstGeom>
          <a:noFill/>
          <a:ln>
            <a:noFill/>
          </a:ln>
        </p:spPr>
      </p:pic>
      <p:pic>
        <p:nvPicPr>
          <p:cNvPr id="201" name="Google Shape;201;p22"/>
          <p:cNvPicPr preferRelativeResize="0"/>
          <p:nvPr/>
        </p:nvPicPr>
        <p:blipFill>
          <a:blip r:embed="rId5">
            <a:alphaModFix/>
          </a:blip>
          <a:stretch>
            <a:fillRect/>
          </a:stretch>
        </p:blipFill>
        <p:spPr>
          <a:xfrm>
            <a:off x="5534625" y="2322912"/>
            <a:ext cx="686275" cy="686275"/>
          </a:xfrm>
          <a:prstGeom prst="rect">
            <a:avLst/>
          </a:prstGeom>
          <a:noFill/>
          <a:ln>
            <a:noFill/>
          </a:ln>
        </p:spPr>
      </p:pic>
      <p:cxnSp>
        <p:nvCxnSpPr>
          <p:cNvPr id="202" name="Google Shape;202;p22"/>
          <p:cNvCxnSpPr/>
          <p:nvPr/>
        </p:nvCxnSpPr>
        <p:spPr>
          <a:xfrm rot="-5400000" flipH="1">
            <a:off x="2285425" y="3802239"/>
            <a:ext cx="5486400" cy="45900"/>
          </a:xfrm>
          <a:prstGeom prst="straightConnector1">
            <a:avLst/>
          </a:prstGeom>
          <a:noFill/>
          <a:ln w="38100" cap="flat" cmpd="sng">
            <a:solidFill>
              <a:srgbClr val="666666"/>
            </a:solidFill>
            <a:prstDash val="dot"/>
            <a:round/>
            <a:headEnd type="none" w="med" len="med"/>
            <a:tailEnd type="none" w="med" len="med"/>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3"/>
          <p:cNvSpPr txBox="1">
            <a:spLocks noGrp="1"/>
          </p:cNvSpPr>
          <p:nvPr>
            <p:ph type="title"/>
          </p:nvPr>
        </p:nvSpPr>
        <p:spPr>
          <a:xfrm>
            <a:off x="295500" y="2142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Group Notes: </a:t>
            </a:r>
            <a:r>
              <a:rPr lang="en-US" sz="3200" b="1" i="1">
                <a:solidFill>
                  <a:srgbClr val="0066A6"/>
                </a:solidFill>
                <a:latin typeface="Times New Roman"/>
                <a:ea typeface="Times New Roman"/>
                <a:cs typeface="Times New Roman"/>
                <a:sym typeface="Times New Roman"/>
              </a:rPr>
              <a:t>Content</a:t>
            </a:r>
            <a:r>
              <a:rPr lang="en-US" b="1" i="1">
                <a:solidFill>
                  <a:srgbClr val="0066A6"/>
                </a:solidFill>
                <a:latin typeface="Times New Roman"/>
                <a:ea typeface="Times New Roman"/>
                <a:cs typeface="Times New Roman"/>
                <a:sym typeface="Times New Roman"/>
              </a:rPr>
              <a:t> </a:t>
            </a:r>
            <a:r>
              <a:rPr lang="en-US" sz="1800" b="1">
                <a:solidFill>
                  <a:srgbClr val="0066A6"/>
                </a:solidFill>
                <a:latin typeface="Times New Roman"/>
                <a:ea typeface="Times New Roman"/>
                <a:cs typeface="Times New Roman"/>
                <a:sym typeface="Times New Roman"/>
              </a:rPr>
              <a:t>(5 of 5)</a:t>
            </a:r>
            <a:endParaRPr sz="3959" b="1">
              <a:solidFill>
                <a:srgbClr val="0066A6"/>
              </a:solidFill>
              <a:latin typeface="Times New Roman"/>
              <a:ea typeface="Times New Roman"/>
              <a:cs typeface="Times New Roman"/>
              <a:sym typeface="Times New Roman"/>
            </a:endParaRPr>
          </a:p>
        </p:txBody>
      </p:sp>
      <p:sp>
        <p:nvSpPr>
          <p:cNvPr id="208" name="Google Shape;208;p23"/>
          <p:cNvSpPr txBox="1"/>
          <p:nvPr/>
        </p:nvSpPr>
        <p:spPr>
          <a:xfrm>
            <a:off x="545375" y="1308150"/>
            <a:ext cx="2788800" cy="1490400"/>
          </a:xfrm>
          <a:prstGeom prst="rect">
            <a:avLst/>
          </a:prstGeom>
          <a:solidFill>
            <a:srgbClr val="F4CCCC"/>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Requires Improvement</a:t>
            </a:r>
            <a:r>
              <a:rPr lang="en-US">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Individual Assessment is generic, does not include any subjective data on patient and does not reference Problem and/or Group Topic. Improper use of abbreviations.</a:t>
            </a:r>
            <a:endParaRPr>
              <a:solidFill>
                <a:srgbClr val="434343"/>
              </a:solidFill>
              <a:latin typeface="Times New Roman"/>
              <a:ea typeface="Times New Roman"/>
              <a:cs typeface="Times New Roman"/>
              <a:sym typeface="Times New Roman"/>
            </a:endParaRPr>
          </a:p>
        </p:txBody>
      </p:sp>
      <p:pic>
        <p:nvPicPr>
          <p:cNvPr id="209" name="Google Shape;209;p23"/>
          <p:cNvPicPr preferRelativeResize="0"/>
          <p:nvPr/>
        </p:nvPicPr>
        <p:blipFill rotWithShape="1">
          <a:blip r:embed="rId3">
            <a:alphaModFix/>
          </a:blip>
          <a:srcRect t="35805" r="7011" b="4903"/>
          <a:stretch/>
        </p:blipFill>
        <p:spPr>
          <a:xfrm>
            <a:off x="3600325" y="1533088"/>
            <a:ext cx="8055865" cy="1134125"/>
          </a:xfrm>
          <a:prstGeom prst="rect">
            <a:avLst/>
          </a:prstGeom>
          <a:noFill/>
          <a:ln>
            <a:noFill/>
          </a:ln>
        </p:spPr>
      </p:pic>
      <p:sp>
        <p:nvSpPr>
          <p:cNvPr id="210" name="Google Shape;210;p23"/>
          <p:cNvSpPr txBox="1"/>
          <p:nvPr/>
        </p:nvSpPr>
        <p:spPr>
          <a:xfrm>
            <a:off x="545375" y="2808800"/>
            <a:ext cx="2788800" cy="2010600"/>
          </a:xfrm>
          <a:prstGeom prst="rect">
            <a:avLst/>
          </a:prstGeom>
          <a:solidFill>
            <a:srgbClr val="FCE5CD"/>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Good</a:t>
            </a:r>
            <a:r>
              <a:rPr lang="en-US" sz="1600" b="1">
                <a:solidFill>
                  <a:srgbClr val="0066A6"/>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Individual Assessment provides brief mental status, observation of patient’s behavior, and how the patient responded to activity and eventually stabilized.. </a:t>
            </a:r>
            <a:r>
              <a:rPr lang="en-US" u="sng">
                <a:latin typeface="Times New Roman"/>
                <a:ea typeface="Times New Roman"/>
                <a:cs typeface="Times New Roman"/>
                <a:sym typeface="Times New Roman"/>
              </a:rPr>
              <a:t>Missing:</a:t>
            </a:r>
            <a:r>
              <a:rPr lang="en-US">
                <a:latin typeface="Times New Roman"/>
                <a:ea typeface="Times New Roman"/>
                <a:cs typeface="Times New Roman"/>
                <a:sym typeface="Times New Roman"/>
              </a:rPr>
              <a:t> Identification of Problem that is being addressed and/or how it relates to Group Topic. Improper use of abbreviations.</a:t>
            </a:r>
            <a:endParaRPr>
              <a:latin typeface="Times New Roman"/>
              <a:ea typeface="Times New Roman"/>
              <a:cs typeface="Times New Roman"/>
              <a:sym typeface="Times New Roman"/>
            </a:endParaRPr>
          </a:p>
        </p:txBody>
      </p:sp>
      <p:sp>
        <p:nvSpPr>
          <p:cNvPr id="211" name="Google Shape;211;p23"/>
          <p:cNvSpPr txBox="1"/>
          <p:nvPr/>
        </p:nvSpPr>
        <p:spPr>
          <a:xfrm>
            <a:off x="545375" y="4829650"/>
            <a:ext cx="2788800" cy="1804200"/>
          </a:xfrm>
          <a:prstGeom prst="rect">
            <a:avLst/>
          </a:prstGeom>
          <a:solidFill>
            <a:srgbClr val="D9EAD3"/>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u="sng">
                <a:solidFill>
                  <a:srgbClr val="0066A6"/>
                </a:solidFill>
                <a:latin typeface="Times New Roman"/>
                <a:ea typeface="Times New Roman"/>
                <a:cs typeface="Times New Roman"/>
                <a:sym typeface="Times New Roman"/>
              </a:rPr>
              <a:t>Excellent </a:t>
            </a:r>
            <a:r>
              <a:rPr lang="en-US" b="1">
                <a:solidFill>
                  <a:srgbClr val="FF0000"/>
                </a:solidFill>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Individual Assessment provides brief mental status, observation of patient’s behavior, patient quote, and connects back to Eating Disorder Problem and/or Group Topic. Proper use of abbreviations. </a:t>
            </a:r>
            <a:endParaRPr>
              <a:solidFill>
                <a:srgbClr val="434343"/>
              </a:solidFill>
              <a:latin typeface="Times New Roman"/>
              <a:ea typeface="Times New Roman"/>
              <a:cs typeface="Times New Roman"/>
              <a:sym typeface="Times New Roman"/>
            </a:endParaRPr>
          </a:p>
        </p:txBody>
      </p:sp>
      <p:pic>
        <p:nvPicPr>
          <p:cNvPr id="212" name="Google Shape;212;p23"/>
          <p:cNvPicPr preferRelativeResize="0"/>
          <p:nvPr/>
        </p:nvPicPr>
        <p:blipFill rotWithShape="1">
          <a:blip r:embed="rId4">
            <a:alphaModFix/>
          </a:blip>
          <a:srcRect t="8317" b="9654"/>
          <a:stretch/>
        </p:blipFill>
        <p:spPr>
          <a:xfrm>
            <a:off x="3600325" y="3007400"/>
            <a:ext cx="8055865" cy="1601675"/>
          </a:xfrm>
          <a:prstGeom prst="rect">
            <a:avLst/>
          </a:prstGeom>
          <a:noFill/>
          <a:ln>
            <a:noFill/>
          </a:ln>
        </p:spPr>
      </p:pic>
      <p:sp>
        <p:nvSpPr>
          <p:cNvPr id="213" name="Google Shape;213;p23"/>
          <p:cNvSpPr/>
          <p:nvPr/>
        </p:nvSpPr>
        <p:spPr>
          <a:xfrm>
            <a:off x="3600325" y="1812425"/>
            <a:ext cx="3468300" cy="2988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3600325" y="3331725"/>
            <a:ext cx="7623900" cy="538500"/>
          </a:xfrm>
          <a:prstGeom prst="roundRect">
            <a:avLst>
              <a:gd name="adj" fmla="val 16667"/>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23"/>
          <p:cNvPicPr preferRelativeResize="0"/>
          <p:nvPr/>
        </p:nvPicPr>
        <p:blipFill rotWithShape="1">
          <a:blip r:embed="rId5">
            <a:alphaModFix/>
          </a:blip>
          <a:srcRect l="509" t="30738" r="3392"/>
          <a:stretch/>
        </p:blipFill>
        <p:spPr>
          <a:xfrm>
            <a:off x="3621475" y="4776250"/>
            <a:ext cx="8013574" cy="1911000"/>
          </a:xfrm>
          <a:prstGeom prst="rect">
            <a:avLst/>
          </a:prstGeom>
          <a:noFill/>
          <a:ln>
            <a:noFill/>
          </a:ln>
        </p:spPr>
      </p:pic>
      <p:sp>
        <p:nvSpPr>
          <p:cNvPr id="216" name="Google Shape;216;p23"/>
          <p:cNvSpPr/>
          <p:nvPr/>
        </p:nvSpPr>
        <p:spPr>
          <a:xfrm>
            <a:off x="3600325" y="5195000"/>
            <a:ext cx="7530300" cy="730500"/>
          </a:xfrm>
          <a:prstGeom prst="roundRect">
            <a:avLst>
              <a:gd name="adj" fmla="val 16667"/>
            </a:avLst>
          </a:prstGeom>
          <a:no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490100" y="231100"/>
            <a:ext cx="82839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dirty="0">
                <a:solidFill>
                  <a:srgbClr val="0066A6"/>
                </a:solidFill>
                <a:latin typeface="Times New Roman"/>
                <a:ea typeface="Times New Roman"/>
                <a:cs typeface="Times New Roman"/>
                <a:sym typeface="Times New Roman"/>
              </a:rPr>
              <a:t>Clinical Documentation and Medical Records </a:t>
            </a:r>
            <a:endParaRPr sz="3000" b="1" dirty="0">
              <a:solidFill>
                <a:srgbClr val="0066A6"/>
              </a:solidFill>
              <a:latin typeface="Times New Roman"/>
              <a:ea typeface="Times New Roman"/>
              <a:cs typeface="Times New Roman"/>
              <a:sym typeface="Times New Roman"/>
            </a:endParaRPr>
          </a:p>
        </p:txBody>
      </p:sp>
      <p:sp>
        <p:nvSpPr>
          <p:cNvPr id="115" name="Google Shape;115;p14"/>
          <p:cNvSpPr txBox="1">
            <a:spLocks noGrp="1"/>
          </p:cNvSpPr>
          <p:nvPr>
            <p:ph type="body" idx="1"/>
          </p:nvPr>
        </p:nvSpPr>
        <p:spPr>
          <a:xfrm>
            <a:off x="490100" y="1345997"/>
            <a:ext cx="5439062" cy="5122179"/>
          </a:xfrm>
          <a:custGeom>
            <a:avLst/>
            <a:gdLst>
              <a:gd name="connsiteX0" fmla="*/ 0 w 5439062"/>
              <a:gd name="connsiteY0" fmla="*/ 0 h 5122179"/>
              <a:gd name="connsiteX1" fmla="*/ 734273 w 5439062"/>
              <a:gd name="connsiteY1" fmla="*/ 0 h 5122179"/>
              <a:gd name="connsiteX2" fmla="*/ 1468547 w 5439062"/>
              <a:gd name="connsiteY2" fmla="*/ 0 h 5122179"/>
              <a:gd name="connsiteX3" fmla="*/ 2202820 w 5439062"/>
              <a:gd name="connsiteY3" fmla="*/ 0 h 5122179"/>
              <a:gd name="connsiteX4" fmla="*/ 2719531 w 5439062"/>
              <a:gd name="connsiteY4" fmla="*/ 0 h 5122179"/>
              <a:gd name="connsiteX5" fmla="*/ 3236242 w 5439062"/>
              <a:gd name="connsiteY5" fmla="*/ 0 h 5122179"/>
              <a:gd name="connsiteX6" fmla="*/ 3970515 w 5439062"/>
              <a:gd name="connsiteY6" fmla="*/ 0 h 5122179"/>
              <a:gd name="connsiteX7" fmla="*/ 4487226 w 5439062"/>
              <a:gd name="connsiteY7" fmla="*/ 0 h 5122179"/>
              <a:gd name="connsiteX8" fmla="*/ 5439062 w 5439062"/>
              <a:gd name="connsiteY8" fmla="*/ 0 h 5122179"/>
              <a:gd name="connsiteX9" fmla="*/ 5439062 w 5439062"/>
              <a:gd name="connsiteY9" fmla="*/ 589051 h 5122179"/>
              <a:gd name="connsiteX10" fmla="*/ 5439062 w 5439062"/>
              <a:gd name="connsiteY10" fmla="*/ 1178101 h 5122179"/>
              <a:gd name="connsiteX11" fmla="*/ 5439062 w 5439062"/>
              <a:gd name="connsiteY11" fmla="*/ 1715930 h 5122179"/>
              <a:gd name="connsiteX12" fmla="*/ 5439062 w 5439062"/>
              <a:gd name="connsiteY12" fmla="*/ 2407424 h 5122179"/>
              <a:gd name="connsiteX13" fmla="*/ 5439062 w 5439062"/>
              <a:gd name="connsiteY13" fmla="*/ 3150140 h 5122179"/>
              <a:gd name="connsiteX14" fmla="*/ 5439062 w 5439062"/>
              <a:gd name="connsiteY14" fmla="*/ 3892856 h 5122179"/>
              <a:gd name="connsiteX15" fmla="*/ 5439062 w 5439062"/>
              <a:gd name="connsiteY15" fmla="*/ 4533128 h 5122179"/>
              <a:gd name="connsiteX16" fmla="*/ 5439062 w 5439062"/>
              <a:gd name="connsiteY16" fmla="*/ 5122179 h 5122179"/>
              <a:gd name="connsiteX17" fmla="*/ 4704789 w 5439062"/>
              <a:gd name="connsiteY17" fmla="*/ 5122179 h 5122179"/>
              <a:gd name="connsiteX18" fmla="*/ 4133687 w 5439062"/>
              <a:gd name="connsiteY18" fmla="*/ 5122179 h 5122179"/>
              <a:gd name="connsiteX19" fmla="*/ 3562586 w 5439062"/>
              <a:gd name="connsiteY19" fmla="*/ 5122179 h 5122179"/>
              <a:gd name="connsiteX20" fmla="*/ 2991484 w 5439062"/>
              <a:gd name="connsiteY20" fmla="*/ 5122179 h 5122179"/>
              <a:gd name="connsiteX21" fmla="*/ 2202820 w 5439062"/>
              <a:gd name="connsiteY21" fmla="*/ 5122179 h 5122179"/>
              <a:gd name="connsiteX22" fmla="*/ 1577328 w 5439062"/>
              <a:gd name="connsiteY22" fmla="*/ 5122179 h 5122179"/>
              <a:gd name="connsiteX23" fmla="*/ 788664 w 5439062"/>
              <a:gd name="connsiteY23" fmla="*/ 5122179 h 5122179"/>
              <a:gd name="connsiteX24" fmla="*/ 0 w 5439062"/>
              <a:gd name="connsiteY24" fmla="*/ 5122179 h 5122179"/>
              <a:gd name="connsiteX25" fmla="*/ 0 w 5439062"/>
              <a:gd name="connsiteY25" fmla="*/ 4533128 h 5122179"/>
              <a:gd name="connsiteX26" fmla="*/ 0 w 5439062"/>
              <a:gd name="connsiteY26" fmla="*/ 3944078 h 5122179"/>
              <a:gd name="connsiteX27" fmla="*/ 0 w 5439062"/>
              <a:gd name="connsiteY27" fmla="*/ 3457471 h 5122179"/>
              <a:gd name="connsiteX28" fmla="*/ 0 w 5439062"/>
              <a:gd name="connsiteY28" fmla="*/ 2919642 h 5122179"/>
              <a:gd name="connsiteX29" fmla="*/ 0 w 5439062"/>
              <a:gd name="connsiteY29" fmla="*/ 2228148 h 5122179"/>
              <a:gd name="connsiteX30" fmla="*/ 0 w 5439062"/>
              <a:gd name="connsiteY30" fmla="*/ 1639097 h 5122179"/>
              <a:gd name="connsiteX31" fmla="*/ 0 w 5439062"/>
              <a:gd name="connsiteY31" fmla="*/ 1152490 h 5122179"/>
              <a:gd name="connsiteX32" fmla="*/ 0 w 5439062"/>
              <a:gd name="connsiteY32" fmla="*/ 665883 h 5122179"/>
              <a:gd name="connsiteX33" fmla="*/ 0 w 5439062"/>
              <a:gd name="connsiteY33" fmla="*/ 0 h 512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39062" h="5122179" extrusionOk="0">
                <a:moveTo>
                  <a:pt x="0" y="0"/>
                </a:moveTo>
                <a:cubicBezTo>
                  <a:pt x="358907" y="26569"/>
                  <a:pt x="513618" y="22071"/>
                  <a:pt x="734273" y="0"/>
                </a:cubicBezTo>
                <a:cubicBezTo>
                  <a:pt x="954928" y="-22071"/>
                  <a:pt x="1174220" y="-36184"/>
                  <a:pt x="1468547" y="0"/>
                </a:cubicBezTo>
                <a:cubicBezTo>
                  <a:pt x="1762874" y="36184"/>
                  <a:pt x="1981461" y="25490"/>
                  <a:pt x="2202820" y="0"/>
                </a:cubicBezTo>
                <a:cubicBezTo>
                  <a:pt x="2424179" y="-25490"/>
                  <a:pt x="2469530" y="-19041"/>
                  <a:pt x="2719531" y="0"/>
                </a:cubicBezTo>
                <a:cubicBezTo>
                  <a:pt x="2969532" y="19041"/>
                  <a:pt x="2998312" y="-12052"/>
                  <a:pt x="3236242" y="0"/>
                </a:cubicBezTo>
                <a:cubicBezTo>
                  <a:pt x="3474172" y="12052"/>
                  <a:pt x="3803708" y="5176"/>
                  <a:pt x="3970515" y="0"/>
                </a:cubicBezTo>
                <a:cubicBezTo>
                  <a:pt x="4137322" y="-5176"/>
                  <a:pt x="4293864" y="7098"/>
                  <a:pt x="4487226" y="0"/>
                </a:cubicBezTo>
                <a:cubicBezTo>
                  <a:pt x="4680588" y="-7098"/>
                  <a:pt x="5071419" y="8087"/>
                  <a:pt x="5439062" y="0"/>
                </a:cubicBezTo>
                <a:cubicBezTo>
                  <a:pt x="5413171" y="286105"/>
                  <a:pt x="5434908" y="343544"/>
                  <a:pt x="5439062" y="589051"/>
                </a:cubicBezTo>
                <a:cubicBezTo>
                  <a:pt x="5443216" y="834558"/>
                  <a:pt x="5441483" y="913145"/>
                  <a:pt x="5439062" y="1178101"/>
                </a:cubicBezTo>
                <a:cubicBezTo>
                  <a:pt x="5436642" y="1443057"/>
                  <a:pt x="5423959" y="1595436"/>
                  <a:pt x="5439062" y="1715930"/>
                </a:cubicBezTo>
                <a:cubicBezTo>
                  <a:pt x="5454165" y="1836424"/>
                  <a:pt x="5468804" y="2157207"/>
                  <a:pt x="5439062" y="2407424"/>
                </a:cubicBezTo>
                <a:cubicBezTo>
                  <a:pt x="5409320" y="2657641"/>
                  <a:pt x="5475012" y="2890394"/>
                  <a:pt x="5439062" y="3150140"/>
                </a:cubicBezTo>
                <a:cubicBezTo>
                  <a:pt x="5403112" y="3409886"/>
                  <a:pt x="5406369" y="3684909"/>
                  <a:pt x="5439062" y="3892856"/>
                </a:cubicBezTo>
                <a:cubicBezTo>
                  <a:pt x="5471755" y="4100803"/>
                  <a:pt x="5466371" y="4244332"/>
                  <a:pt x="5439062" y="4533128"/>
                </a:cubicBezTo>
                <a:cubicBezTo>
                  <a:pt x="5411753" y="4821924"/>
                  <a:pt x="5422123" y="4853509"/>
                  <a:pt x="5439062" y="5122179"/>
                </a:cubicBezTo>
                <a:cubicBezTo>
                  <a:pt x="5136343" y="5152269"/>
                  <a:pt x="5007413" y="5093063"/>
                  <a:pt x="4704789" y="5122179"/>
                </a:cubicBezTo>
                <a:cubicBezTo>
                  <a:pt x="4402165" y="5151295"/>
                  <a:pt x="4273944" y="5116478"/>
                  <a:pt x="4133687" y="5122179"/>
                </a:cubicBezTo>
                <a:cubicBezTo>
                  <a:pt x="3993430" y="5127880"/>
                  <a:pt x="3837825" y="5108111"/>
                  <a:pt x="3562586" y="5122179"/>
                </a:cubicBezTo>
                <a:cubicBezTo>
                  <a:pt x="3287347" y="5136247"/>
                  <a:pt x="3188275" y="5128044"/>
                  <a:pt x="2991484" y="5122179"/>
                </a:cubicBezTo>
                <a:cubicBezTo>
                  <a:pt x="2794693" y="5116314"/>
                  <a:pt x="2429938" y="5132955"/>
                  <a:pt x="2202820" y="5122179"/>
                </a:cubicBezTo>
                <a:cubicBezTo>
                  <a:pt x="1975702" y="5111403"/>
                  <a:pt x="1704978" y="5101209"/>
                  <a:pt x="1577328" y="5122179"/>
                </a:cubicBezTo>
                <a:cubicBezTo>
                  <a:pt x="1449678" y="5143149"/>
                  <a:pt x="1005426" y="5153413"/>
                  <a:pt x="788664" y="5122179"/>
                </a:cubicBezTo>
                <a:cubicBezTo>
                  <a:pt x="571902" y="5090945"/>
                  <a:pt x="350339" y="5156912"/>
                  <a:pt x="0" y="5122179"/>
                </a:cubicBezTo>
                <a:cubicBezTo>
                  <a:pt x="18786" y="4978316"/>
                  <a:pt x="-28090" y="4687701"/>
                  <a:pt x="0" y="4533128"/>
                </a:cubicBezTo>
                <a:cubicBezTo>
                  <a:pt x="28090" y="4378555"/>
                  <a:pt x="7785" y="4149898"/>
                  <a:pt x="0" y="3944078"/>
                </a:cubicBezTo>
                <a:cubicBezTo>
                  <a:pt x="-7785" y="3738258"/>
                  <a:pt x="-4491" y="3597188"/>
                  <a:pt x="0" y="3457471"/>
                </a:cubicBezTo>
                <a:cubicBezTo>
                  <a:pt x="4491" y="3317754"/>
                  <a:pt x="22891" y="3072143"/>
                  <a:pt x="0" y="2919642"/>
                </a:cubicBezTo>
                <a:cubicBezTo>
                  <a:pt x="-22891" y="2767141"/>
                  <a:pt x="7937" y="2528898"/>
                  <a:pt x="0" y="2228148"/>
                </a:cubicBezTo>
                <a:cubicBezTo>
                  <a:pt x="-7937" y="1927398"/>
                  <a:pt x="-7566" y="1791261"/>
                  <a:pt x="0" y="1639097"/>
                </a:cubicBezTo>
                <a:cubicBezTo>
                  <a:pt x="7566" y="1486933"/>
                  <a:pt x="20056" y="1283521"/>
                  <a:pt x="0" y="1152490"/>
                </a:cubicBezTo>
                <a:cubicBezTo>
                  <a:pt x="-20056" y="1021459"/>
                  <a:pt x="-3745" y="780246"/>
                  <a:pt x="0" y="665883"/>
                </a:cubicBezTo>
                <a:cubicBezTo>
                  <a:pt x="3745" y="551520"/>
                  <a:pt x="31404" y="140099"/>
                  <a:pt x="0" y="0"/>
                </a:cubicBezTo>
                <a:close/>
              </a:path>
            </a:pathLst>
          </a:custGeom>
          <a:noFill/>
          <a:ln w="12700">
            <a:solidFill>
              <a:schemeClr val="tx1"/>
            </a:solidFill>
            <a:prstDash val="sysDot"/>
            <a:extLst>
              <a:ext uri="{C807C97D-BFC1-408E-A445-0C87EB9F89A2}">
                <ask:lineSketchStyleProps xmlns:ask="http://schemas.microsoft.com/office/drawing/2018/sketchyshapes" sd="175332036">
                  <a:prstGeom prst="rect">
                    <a:avLst/>
                  </a:prstGeom>
                  <ask:type>
                    <ask:lineSketchFreehand/>
                  </ask:type>
                </ask:lineSketchStyleProps>
              </a:ext>
            </a:extLst>
          </a:ln>
        </p:spPr>
        <p:txBody>
          <a:bodyPr spcFirstLastPara="1" wrap="square" lIns="91425" tIns="45700" rIns="91425" bIns="45700" anchor="t" anchorCtr="0">
            <a:noAutofit/>
          </a:bodyPr>
          <a:lstStyle/>
          <a:p>
            <a:pPr marL="0" lvl="0" indent="0" algn="ctr" rtl="0">
              <a:lnSpc>
                <a:spcPct val="80000"/>
              </a:lnSpc>
              <a:spcBef>
                <a:spcPts val="1000"/>
              </a:spcBef>
              <a:spcAft>
                <a:spcPts val="0"/>
              </a:spcAft>
              <a:buNone/>
            </a:pPr>
            <a:r>
              <a:rPr lang="en-US" sz="2300" i="1" dirty="0">
                <a:solidFill>
                  <a:srgbClr val="434343"/>
                </a:solidFill>
                <a:latin typeface="Times New Roman"/>
                <a:ea typeface="Times New Roman"/>
                <a:cs typeface="Times New Roman"/>
                <a:sym typeface="Times New Roman"/>
              </a:rPr>
              <a:t>Medical/Clinical Records are:</a:t>
            </a:r>
          </a:p>
          <a:p>
            <a:pPr marL="0" lvl="0" indent="0" algn="ctr" rtl="0">
              <a:lnSpc>
                <a:spcPct val="80000"/>
              </a:lnSpc>
              <a:spcBef>
                <a:spcPts val="1000"/>
              </a:spcBef>
              <a:spcAft>
                <a:spcPts val="0"/>
              </a:spcAft>
              <a:buNone/>
            </a:pPr>
            <a:endParaRPr sz="2300" dirty="0">
              <a:solidFill>
                <a:srgbClr val="434343"/>
              </a:solidFill>
              <a:latin typeface="Times New Roman"/>
              <a:ea typeface="Times New Roman"/>
              <a:cs typeface="Times New Roman"/>
              <a:sym typeface="Times New Roman"/>
            </a:endParaRPr>
          </a:p>
          <a:p>
            <a:pPr marL="228600" lvl="0" indent="-184150" algn="ctr" rtl="0">
              <a:lnSpc>
                <a:spcPct val="80000"/>
              </a:lnSpc>
              <a:spcBef>
                <a:spcPts val="1000"/>
              </a:spcBef>
              <a:spcAft>
                <a:spcPts val="0"/>
              </a:spcAft>
              <a:buClr>
                <a:srgbClr val="434343"/>
              </a:buClr>
              <a:buSzPts val="2300"/>
              <a:buFont typeface="Times New Roman"/>
              <a:buChar char="➟"/>
            </a:pPr>
            <a:r>
              <a:rPr lang="en-US" sz="2400" dirty="0">
                <a:solidFill>
                  <a:srgbClr val="434343"/>
                </a:solidFill>
                <a:latin typeface="Times New Roman"/>
                <a:ea typeface="Times New Roman"/>
                <a:cs typeface="Times New Roman"/>
                <a:sym typeface="Times New Roman"/>
              </a:rPr>
              <a:t>Legal documents</a:t>
            </a:r>
            <a:endParaRPr sz="2400" dirty="0">
              <a:solidFill>
                <a:srgbClr val="434343"/>
              </a:solidFill>
              <a:latin typeface="Times New Roman"/>
              <a:ea typeface="Times New Roman"/>
              <a:cs typeface="Times New Roman"/>
            </a:endParaRPr>
          </a:p>
          <a:p>
            <a:pPr marL="228600" lvl="0" indent="-184150" algn="ctr" rtl="0">
              <a:lnSpc>
                <a:spcPct val="80000"/>
              </a:lnSpc>
              <a:spcBef>
                <a:spcPts val="1000"/>
              </a:spcBef>
              <a:spcAft>
                <a:spcPts val="0"/>
              </a:spcAft>
              <a:buClr>
                <a:srgbClr val="434343"/>
              </a:buClr>
              <a:buSzPts val="2300"/>
              <a:buFont typeface="Times New Roman"/>
              <a:buChar char="➟"/>
            </a:pPr>
            <a:r>
              <a:rPr lang="en-US" sz="2400" dirty="0">
                <a:solidFill>
                  <a:srgbClr val="434343"/>
                </a:solidFill>
                <a:latin typeface="Times New Roman"/>
                <a:ea typeface="Times New Roman"/>
                <a:cs typeface="Times New Roman"/>
                <a:sym typeface="Times New Roman"/>
              </a:rPr>
              <a:t>Evidence of services provided by staff within the scope of practice of the individual delivering service</a:t>
            </a:r>
            <a:endParaRPr sz="2400" dirty="0">
              <a:solidFill>
                <a:srgbClr val="434343"/>
              </a:solidFill>
              <a:latin typeface="Times New Roman"/>
              <a:ea typeface="Times New Roman"/>
              <a:cs typeface="Times New Roman"/>
            </a:endParaRPr>
          </a:p>
          <a:p>
            <a:pPr marL="228600" lvl="0" indent="-184150" algn="ctr" rtl="0">
              <a:lnSpc>
                <a:spcPct val="80000"/>
              </a:lnSpc>
              <a:spcBef>
                <a:spcPts val="1000"/>
              </a:spcBef>
              <a:spcAft>
                <a:spcPts val="0"/>
              </a:spcAft>
              <a:buClr>
                <a:srgbClr val="434343"/>
              </a:buClr>
              <a:buSzPts val="2300"/>
              <a:buFont typeface="Times New Roman"/>
              <a:buChar char="➟"/>
            </a:pPr>
            <a:r>
              <a:rPr lang="en-US" sz="2400" dirty="0">
                <a:solidFill>
                  <a:srgbClr val="434343"/>
                </a:solidFill>
                <a:latin typeface="Times New Roman"/>
                <a:ea typeface="Times New Roman"/>
                <a:cs typeface="Times New Roman"/>
                <a:sym typeface="Times New Roman"/>
              </a:rPr>
              <a:t>Substantiation of medical necessity and appropriate level of care</a:t>
            </a:r>
            <a:endParaRPr sz="2400" dirty="0">
              <a:solidFill>
                <a:srgbClr val="434343"/>
              </a:solidFill>
              <a:latin typeface="Times New Roman"/>
              <a:ea typeface="Times New Roman"/>
              <a:cs typeface="Times New Roman"/>
            </a:endParaRPr>
          </a:p>
          <a:p>
            <a:pPr marL="228600" indent="-184150" algn="ctr">
              <a:lnSpc>
                <a:spcPct val="80000"/>
              </a:lnSpc>
              <a:buClr>
                <a:srgbClr val="434343"/>
              </a:buClr>
              <a:buSzPts val="2300"/>
              <a:buFont typeface="Times New Roman"/>
              <a:buChar char="➟"/>
            </a:pPr>
            <a:r>
              <a:rPr lang="en-US" sz="2400" dirty="0">
                <a:solidFill>
                  <a:srgbClr val="434343"/>
                </a:solidFill>
                <a:latin typeface="Times New Roman"/>
                <a:ea typeface="Times New Roman"/>
                <a:cs typeface="Times New Roman"/>
                <a:sym typeface="Times New Roman"/>
              </a:rPr>
              <a:t>Data that relates to the clinical goals and/or links to Diagnosis/es and/or Patient Needs</a:t>
            </a:r>
            <a:endParaRPr sz="2400" dirty="0">
              <a:solidFill>
                <a:srgbClr val="434343"/>
              </a:solidFill>
              <a:latin typeface="Times New Roman"/>
              <a:ea typeface="Times New Roman"/>
              <a:cs typeface="Times New Roman"/>
            </a:endParaRPr>
          </a:p>
          <a:p>
            <a:pPr marL="228600" lvl="0" indent="-184150" algn="ctr" rtl="0">
              <a:lnSpc>
                <a:spcPct val="80000"/>
              </a:lnSpc>
              <a:spcBef>
                <a:spcPts val="1000"/>
              </a:spcBef>
              <a:spcAft>
                <a:spcPts val="0"/>
              </a:spcAft>
              <a:buClr>
                <a:srgbClr val="434343"/>
              </a:buClr>
              <a:buSzPts val="2300"/>
              <a:buFont typeface="Times New Roman"/>
              <a:buChar char="➟"/>
            </a:pPr>
            <a:r>
              <a:rPr lang="en-US" sz="2400" dirty="0">
                <a:solidFill>
                  <a:srgbClr val="434343"/>
                </a:solidFill>
                <a:latin typeface="Times New Roman"/>
                <a:ea typeface="Times New Roman"/>
                <a:cs typeface="Times New Roman"/>
                <a:sym typeface="Times New Roman"/>
              </a:rPr>
              <a:t>Communication with outside readers (e.g., providers, payers, court of law, etc.)</a:t>
            </a:r>
            <a:endParaRPr sz="2400" dirty="0">
              <a:solidFill>
                <a:srgbClr val="434343"/>
              </a:solidFill>
              <a:latin typeface="Times New Roman"/>
              <a:ea typeface="Times New Roman"/>
              <a:cs typeface="Times New Roman"/>
              <a:sym typeface="Times New Roman"/>
            </a:endParaRPr>
          </a:p>
        </p:txBody>
      </p:sp>
      <p:pic>
        <p:nvPicPr>
          <p:cNvPr id="2" name="Picture 2" descr="Icon&#10;&#10;Description automatically generated">
            <a:extLst>
              <a:ext uri="{FF2B5EF4-FFF2-40B4-BE49-F238E27FC236}">
                <a16:creationId xmlns:a16="http://schemas.microsoft.com/office/drawing/2014/main" id="{BA712F07-8DBE-4C52-8D19-C508714F295A}"/>
              </a:ext>
            </a:extLst>
          </p:cNvPr>
          <p:cNvPicPr>
            <a:picLocks noChangeAspect="1"/>
          </p:cNvPicPr>
          <p:nvPr/>
        </p:nvPicPr>
        <p:blipFill>
          <a:blip r:embed="rId3"/>
          <a:stretch>
            <a:fillRect/>
          </a:stretch>
        </p:blipFill>
        <p:spPr>
          <a:xfrm>
            <a:off x="6352674" y="1502920"/>
            <a:ext cx="1283280" cy="1068890"/>
          </a:xfrm>
          <a:prstGeom prst="rect">
            <a:avLst/>
          </a:prstGeom>
        </p:spPr>
      </p:pic>
      <p:sp>
        <p:nvSpPr>
          <p:cNvPr id="6" name="TextBox 5">
            <a:extLst>
              <a:ext uri="{FF2B5EF4-FFF2-40B4-BE49-F238E27FC236}">
                <a16:creationId xmlns:a16="http://schemas.microsoft.com/office/drawing/2014/main" id="{ACF50E77-CC95-4124-A7D5-B71A8ADB4051}"/>
              </a:ext>
            </a:extLst>
          </p:cNvPr>
          <p:cNvSpPr txBox="1"/>
          <p:nvPr/>
        </p:nvSpPr>
        <p:spPr>
          <a:xfrm>
            <a:off x="6751640" y="3020847"/>
            <a:ext cx="4425201" cy="3139321"/>
          </a:xfrm>
          <a:custGeom>
            <a:avLst/>
            <a:gdLst>
              <a:gd name="connsiteX0" fmla="*/ 0 w 4425201"/>
              <a:gd name="connsiteY0" fmla="*/ 0 h 3139321"/>
              <a:gd name="connsiteX1" fmla="*/ 4425201 w 4425201"/>
              <a:gd name="connsiteY1" fmla="*/ 0 h 3139321"/>
              <a:gd name="connsiteX2" fmla="*/ 4425201 w 4425201"/>
              <a:gd name="connsiteY2" fmla="*/ 3139321 h 3139321"/>
              <a:gd name="connsiteX3" fmla="*/ 0 w 4425201"/>
              <a:gd name="connsiteY3" fmla="*/ 3139321 h 3139321"/>
              <a:gd name="connsiteX4" fmla="*/ 0 w 4425201"/>
              <a:gd name="connsiteY4" fmla="*/ 0 h 313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5201" h="3139321" extrusionOk="0">
                <a:moveTo>
                  <a:pt x="0" y="0"/>
                </a:moveTo>
                <a:cubicBezTo>
                  <a:pt x="2039243" y="-92362"/>
                  <a:pt x="3582135" y="80521"/>
                  <a:pt x="4425201" y="0"/>
                </a:cubicBezTo>
                <a:cubicBezTo>
                  <a:pt x="4270914" y="1473078"/>
                  <a:pt x="4370711" y="2283468"/>
                  <a:pt x="4425201" y="3139321"/>
                </a:cubicBezTo>
                <a:cubicBezTo>
                  <a:pt x="2279450" y="3301536"/>
                  <a:pt x="764079" y="3293840"/>
                  <a:pt x="0" y="3139321"/>
                </a:cubicBezTo>
                <a:cubicBezTo>
                  <a:pt x="-71726" y="1629330"/>
                  <a:pt x="-41913" y="782805"/>
                  <a:pt x="0" y="0"/>
                </a:cubicBezTo>
                <a:close/>
              </a:path>
            </a:pathLst>
          </a:custGeom>
          <a:noFill/>
          <a:ln>
            <a:solidFill>
              <a:schemeClr val="tx1"/>
            </a:solidFill>
            <a:extLst>
              <a:ext uri="{C807C97D-BFC1-408E-A445-0C87EB9F89A2}">
                <ask:lineSketchStyleProps xmlns:ask="http://schemas.microsoft.com/office/drawing/2018/sketchyshapes" sd="2253626431">
                  <a:prstGeom prst="rect">
                    <a:avLst/>
                  </a:prstGeom>
                  <ask:type>
                    <ask:lineSketchCurved/>
                  </ask:type>
                </ask:lineSketchStyleProps>
              </a:ext>
            </a:extLst>
          </a:ln>
        </p:spPr>
        <p:txBody>
          <a:bodyPr wrap="square">
            <a:spAutoFit/>
          </a:bodyPr>
          <a:lstStyle/>
          <a:p>
            <a:pPr algn="ctr"/>
            <a:r>
              <a:rPr lang="en-US" sz="1800" b="1" dirty="0">
                <a:latin typeface="Times New Roman" panose="02020603050405020304" pitchFamily="18" charset="0"/>
                <a:cs typeface="Times New Roman" panose="02020603050405020304" pitchFamily="18" charset="0"/>
              </a:rPr>
              <a:t>Clinical documentation </a:t>
            </a:r>
            <a:r>
              <a:rPr lang="en-US" sz="1800" dirty="0">
                <a:latin typeface="Times New Roman" panose="02020603050405020304" pitchFamily="18" charset="0"/>
                <a:cs typeface="Times New Roman" panose="02020603050405020304" pitchFamily="18" charset="0"/>
              </a:rPr>
              <a:t>in </a:t>
            </a:r>
            <a:r>
              <a:rPr lang="en-US" sz="1800" b="1" dirty="0">
                <a:latin typeface="Times New Roman" panose="02020603050405020304" pitchFamily="18" charset="0"/>
                <a:cs typeface="Times New Roman" panose="02020603050405020304" pitchFamily="18" charset="0"/>
              </a:rPr>
              <a:t>behavioral health care </a:t>
            </a:r>
            <a:r>
              <a:rPr lang="en-US" sz="1800" dirty="0">
                <a:latin typeface="Times New Roman" panose="02020603050405020304" pitchFamily="18" charset="0"/>
                <a:cs typeface="Times New Roman" panose="02020603050405020304" pitchFamily="18" charset="0"/>
              </a:rPr>
              <a:t>tells a </a:t>
            </a:r>
            <a:r>
              <a:rPr lang="en-US" sz="1800" b="1" dirty="0">
                <a:latin typeface="Times New Roman" panose="02020603050405020304" pitchFamily="18" charset="0"/>
                <a:cs typeface="Times New Roman" panose="02020603050405020304" pitchFamily="18" charset="0"/>
              </a:rPr>
              <a:t>story</a:t>
            </a:r>
            <a:r>
              <a:rPr lang="en-US" sz="1800" dirty="0">
                <a:latin typeface="Times New Roman" panose="02020603050405020304" pitchFamily="18" charset="0"/>
                <a:cs typeface="Times New Roman" panose="02020603050405020304" pitchFamily="18" charset="0"/>
              </a:rPr>
              <a:t>. That story recounts the </a:t>
            </a:r>
            <a:r>
              <a:rPr lang="en-US" sz="1800" b="1" dirty="0">
                <a:latin typeface="Times New Roman" panose="02020603050405020304" pitchFamily="18" charset="0"/>
                <a:cs typeface="Times New Roman" panose="02020603050405020304" pitchFamily="18" charset="0"/>
              </a:rPr>
              <a:t>entire process </a:t>
            </a:r>
            <a:r>
              <a:rPr lang="en-US" sz="1800" dirty="0">
                <a:latin typeface="Times New Roman" panose="02020603050405020304" pitchFamily="18" charset="0"/>
                <a:cs typeface="Times New Roman" panose="02020603050405020304" pitchFamily="18" charset="0"/>
              </a:rPr>
              <a:t>of care, treatment, or services for an </a:t>
            </a:r>
            <a:r>
              <a:rPr lang="en-US" sz="1800" b="1" dirty="0">
                <a:latin typeface="Times New Roman" panose="02020603050405020304" pitchFamily="18" charset="0"/>
                <a:cs typeface="Times New Roman" panose="02020603050405020304" pitchFamily="18" charset="0"/>
              </a:rPr>
              <a:t>individual served</a:t>
            </a:r>
            <a:r>
              <a:rPr lang="en-US" sz="1800" dirty="0">
                <a:latin typeface="Times New Roman" panose="02020603050405020304" pitchFamily="18" charset="0"/>
                <a:cs typeface="Times New Roman" panose="02020603050405020304" pitchFamily="18" charset="0"/>
              </a:rPr>
              <a:t>, including any </a:t>
            </a:r>
            <a:r>
              <a:rPr lang="en-US" sz="1800" b="1" dirty="0">
                <a:latin typeface="Times New Roman" panose="02020603050405020304" pitchFamily="18" charset="0"/>
                <a:cs typeface="Times New Roman" panose="02020603050405020304" pitchFamily="18" charset="0"/>
              </a:rPr>
              <a:t>transfer</a:t>
            </a:r>
            <a:r>
              <a:rPr lang="en-US" sz="1800" dirty="0">
                <a:latin typeface="Times New Roman" panose="02020603050405020304" pitchFamily="18" charset="0"/>
                <a:cs typeface="Times New Roman" panose="02020603050405020304" pitchFamily="18" charset="0"/>
              </a:rPr>
              <a:t> or </a:t>
            </a:r>
            <a:r>
              <a:rPr lang="en-US" sz="1800" b="1" dirty="0">
                <a:latin typeface="Times New Roman" panose="02020603050405020304" pitchFamily="18" charset="0"/>
                <a:cs typeface="Times New Roman" panose="02020603050405020304" pitchFamily="18" charset="0"/>
              </a:rPr>
              <a:t>discharge</a:t>
            </a:r>
            <a:r>
              <a:rPr lang="en-US" sz="1800" dirty="0">
                <a:latin typeface="Times New Roman" panose="02020603050405020304" pitchFamily="18" charset="0"/>
                <a:cs typeface="Times New Roman" panose="02020603050405020304" pitchFamily="18" charset="0"/>
              </a:rPr>
              <a:t>. The story must be founded on timely, complete</a:t>
            </a:r>
            <a:r>
              <a:rPr lang="en-US" sz="1800" b="1" dirty="0">
                <a:latin typeface="Times New Roman" panose="02020603050405020304" pitchFamily="18" charset="0"/>
                <a:cs typeface="Times New Roman" panose="02020603050405020304" pitchFamily="18" charset="0"/>
              </a:rPr>
              <a:t>, accurate data continuously</a:t>
            </a:r>
            <a:r>
              <a:rPr lang="en-US" sz="1800" dirty="0">
                <a:latin typeface="Times New Roman" panose="02020603050405020304" pitchFamily="18" charset="0"/>
                <a:cs typeface="Times New Roman" panose="02020603050405020304" pitchFamily="18" charset="0"/>
              </a:rPr>
              <a:t> collected and </a:t>
            </a:r>
            <a:r>
              <a:rPr lang="en-US" sz="1800" b="1" dirty="0">
                <a:latin typeface="Times New Roman" panose="02020603050405020304" pitchFamily="18" charset="0"/>
                <a:cs typeface="Times New Roman" panose="02020603050405020304" pitchFamily="18" charset="0"/>
              </a:rPr>
              <a:t>analyzed</a:t>
            </a:r>
            <a:r>
              <a:rPr lang="en-US" sz="1800" dirty="0">
                <a:latin typeface="Times New Roman" panose="02020603050405020304" pitchFamily="18" charset="0"/>
                <a:cs typeface="Times New Roman" panose="02020603050405020304" pitchFamily="18" charset="0"/>
              </a:rPr>
              <a:t>. This enables appropriate </a:t>
            </a:r>
            <a:r>
              <a:rPr lang="en-US" sz="1800" b="1" dirty="0">
                <a:latin typeface="Times New Roman" panose="02020603050405020304" pitchFamily="18" charset="0"/>
                <a:cs typeface="Times New Roman" panose="02020603050405020304" pitchFamily="18" charset="0"/>
              </a:rPr>
              <a:t>assessment of needs </a:t>
            </a:r>
            <a:r>
              <a:rPr lang="en-US" sz="1800" dirty="0">
                <a:latin typeface="Times New Roman" panose="02020603050405020304" pitchFamily="18" charset="0"/>
                <a:cs typeface="Times New Roman" panose="02020603050405020304" pitchFamily="18" charset="0"/>
              </a:rPr>
              <a:t>and an </a:t>
            </a:r>
            <a:r>
              <a:rPr lang="en-US" sz="1800" b="1" dirty="0">
                <a:latin typeface="Times New Roman" panose="02020603050405020304" pitchFamily="18" charset="0"/>
                <a:cs typeface="Times New Roman" panose="02020603050405020304" pitchFamily="18" charset="0"/>
              </a:rPr>
              <a:t>individualized plan </a:t>
            </a:r>
            <a:r>
              <a:rPr lang="en-US" sz="1800" dirty="0">
                <a:latin typeface="Times New Roman" panose="02020603050405020304" pitchFamily="18" charset="0"/>
                <a:cs typeface="Times New Roman" panose="02020603050405020304" pitchFamily="18" charset="0"/>
              </a:rPr>
              <a:t>for care, treatment, or services that reflects the </a:t>
            </a:r>
            <a:r>
              <a:rPr lang="en-US" sz="1800" b="1" dirty="0">
                <a:latin typeface="Times New Roman" panose="02020603050405020304" pitchFamily="18" charset="0"/>
                <a:cs typeface="Times New Roman" panose="02020603050405020304" pitchFamily="18" charset="0"/>
              </a:rPr>
              <a:t>individual’s progress. </a:t>
            </a:r>
          </a:p>
        </p:txBody>
      </p:sp>
      <p:pic>
        <p:nvPicPr>
          <p:cNvPr id="5" name="Picture 4">
            <a:extLst>
              <a:ext uri="{FF2B5EF4-FFF2-40B4-BE49-F238E27FC236}">
                <a16:creationId xmlns:a16="http://schemas.microsoft.com/office/drawing/2014/main" id="{91C9D629-F666-4B9A-95DD-D0000A6F0D59}"/>
              </a:ext>
            </a:extLst>
          </p:cNvPr>
          <p:cNvPicPr>
            <a:picLocks noChangeAspect="1"/>
          </p:cNvPicPr>
          <p:nvPr/>
        </p:nvPicPr>
        <p:blipFill>
          <a:blip r:embed="rId4"/>
          <a:stretch>
            <a:fillRect/>
          </a:stretch>
        </p:blipFill>
        <p:spPr>
          <a:xfrm>
            <a:off x="7738368" y="1502920"/>
            <a:ext cx="1473010" cy="1073575"/>
          </a:xfrm>
          <a:prstGeom prst="rect">
            <a:avLst/>
          </a:prstGeom>
        </p:spPr>
      </p:pic>
      <p:pic>
        <p:nvPicPr>
          <p:cNvPr id="8" name="Picture 7">
            <a:extLst>
              <a:ext uri="{FF2B5EF4-FFF2-40B4-BE49-F238E27FC236}">
                <a16:creationId xmlns:a16="http://schemas.microsoft.com/office/drawing/2014/main" id="{2DA8E1BF-37F1-42A0-8D6D-52487D8C5848}"/>
              </a:ext>
            </a:extLst>
          </p:cNvPr>
          <p:cNvPicPr>
            <a:picLocks noChangeAspect="1"/>
          </p:cNvPicPr>
          <p:nvPr/>
        </p:nvPicPr>
        <p:blipFill>
          <a:blip r:embed="rId5"/>
          <a:stretch>
            <a:fillRect/>
          </a:stretch>
        </p:blipFill>
        <p:spPr>
          <a:xfrm>
            <a:off x="9313792" y="1502921"/>
            <a:ext cx="1285923" cy="106889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p:nvPr/>
        </p:nvSpPr>
        <p:spPr>
          <a:xfrm>
            <a:off x="7458738" y="1277125"/>
            <a:ext cx="2962800" cy="2962800"/>
          </a:xfrm>
          <a:prstGeom prst="ellipse">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1839688" y="1333825"/>
            <a:ext cx="2962800" cy="2962800"/>
          </a:xfrm>
          <a:prstGeom prst="ellipse">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txBox="1"/>
          <p:nvPr/>
        </p:nvSpPr>
        <p:spPr>
          <a:xfrm>
            <a:off x="408125" y="288275"/>
            <a:ext cx="9074100" cy="468900"/>
          </a:xfrm>
          <a:prstGeom prst="rect">
            <a:avLst/>
          </a:prstGeom>
          <a:noFill/>
          <a:ln>
            <a:noFill/>
          </a:ln>
        </p:spPr>
        <p:txBody>
          <a:bodyPr spcFirstLastPara="1" wrap="square" lIns="91425" tIns="91425" rIns="91425" bIns="91425" anchor="t" anchorCtr="0">
            <a:noAutofit/>
          </a:bodyPr>
          <a:lstStyle/>
          <a:p>
            <a:r>
              <a:rPr lang="en-US" sz="2800" b="1" i="1" dirty="0">
                <a:solidFill>
                  <a:srgbClr val="0066A6"/>
                </a:solidFill>
                <a:latin typeface="Times New Roman"/>
                <a:ea typeface="Times New Roman"/>
                <a:cs typeface="Times New Roman"/>
                <a:sym typeface="Times New Roman"/>
              </a:rPr>
              <a:t>Identification of Problem List</a:t>
            </a:r>
            <a:r>
              <a:rPr lang="en-US" sz="2800" b="1" dirty="0">
                <a:solidFill>
                  <a:srgbClr val="0066A6"/>
                </a:solidFill>
                <a:latin typeface="Times New Roman"/>
                <a:ea typeface="Times New Roman"/>
                <a:cs typeface="Times New Roman"/>
                <a:sym typeface="Times New Roman"/>
              </a:rPr>
              <a:t> </a:t>
            </a:r>
            <a:endParaRPr sz="1800" b="1">
              <a:solidFill>
                <a:srgbClr val="0066A6"/>
              </a:solidFill>
              <a:latin typeface="Times New Roman"/>
              <a:ea typeface="Times New Roman"/>
              <a:cs typeface="Times New Roman"/>
              <a:sym typeface="Times New Roman"/>
            </a:endParaRPr>
          </a:p>
        </p:txBody>
      </p:sp>
      <p:sp>
        <p:nvSpPr>
          <p:cNvPr id="224" name="Google Shape;224;p24"/>
          <p:cNvSpPr/>
          <p:nvPr/>
        </p:nvSpPr>
        <p:spPr>
          <a:xfrm rot="-70">
            <a:off x="2069399" y="3019047"/>
            <a:ext cx="2663820" cy="1124712"/>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rgbClr val="FFFFFF"/>
                </a:solidFill>
                <a:latin typeface="Times New Roman"/>
                <a:ea typeface="Times New Roman"/>
                <a:cs typeface="Times New Roman"/>
                <a:sym typeface="Times New Roman"/>
              </a:rPr>
              <a:t>Biopsychosocial</a:t>
            </a:r>
            <a:endParaRPr sz="24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r>
              <a:rPr lang="en-US" sz="2400">
                <a:solidFill>
                  <a:srgbClr val="FFFFFF"/>
                </a:solidFill>
                <a:latin typeface="Times New Roman"/>
                <a:ea typeface="Times New Roman"/>
                <a:cs typeface="Times New Roman"/>
                <a:sym typeface="Times New Roman"/>
              </a:rPr>
              <a:t>Assessment</a:t>
            </a:r>
            <a:endParaRPr sz="2400">
              <a:solidFill>
                <a:srgbClr val="FFFFFF"/>
              </a:solidFill>
              <a:latin typeface="Times New Roman"/>
              <a:ea typeface="Times New Roman"/>
              <a:cs typeface="Times New Roman"/>
              <a:sym typeface="Times New Roman"/>
            </a:endParaRPr>
          </a:p>
        </p:txBody>
      </p:sp>
      <p:sp>
        <p:nvSpPr>
          <p:cNvPr id="225" name="Google Shape;225;p24"/>
          <p:cNvSpPr/>
          <p:nvPr/>
        </p:nvSpPr>
        <p:spPr>
          <a:xfrm>
            <a:off x="5556738" y="1874113"/>
            <a:ext cx="1078500" cy="1159200"/>
          </a:xfrm>
          <a:prstGeom prst="mathPlus">
            <a:avLst>
              <a:gd name="adj1" fmla="val 8965"/>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p:nvPr/>
        </p:nvSpPr>
        <p:spPr>
          <a:xfrm>
            <a:off x="7732713" y="2780712"/>
            <a:ext cx="2414880" cy="1363068"/>
          </a:xfrm>
          <a:prstGeom prst="flowChartTerminator">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1800">
                <a:solidFill>
                  <a:srgbClr val="FFFFFF"/>
                </a:solidFill>
                <a:latin typeface="Times New Roman"/>
                <a:ea typeface="Times New Roman"/>
                <a:cs typeface="Times New Roman"/>
                <a:sym typeface="Times New Roman"/>
              </a:rPr>
              <a:t>Related assessments reviewed for data</a:t>
            </a:r>
            <a:r>
              <a:rPr lang="en-US" sz="1200">
                <a:solidFill>
                  <a:srgbClr val="FFFFFF"/>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200">
                <a:solidFill>
                  <a:srgbClr val="FFFFFF"/>
                </a:solidFill>
                <a:latin typeface="Times New Roman"/>
                <a:ea typeface="Times New Roman"/>
                <a:cs typeface="Times New Roman"/>
                <a:sym typeface="Times New Roman"/>
              </a:rPr>
              <a:t>( e.g., H&amp;P, psych eval,dietary assessment, outcome measures, collateral records, etc.)</a:t>
            </a:r>
            <a:endParaRPr sz="1200">
              <a:solidFill>
                <a:srgbClr val="FFFFFF"/>
              </a:solidFill>
              <a:latin typeface="Times New Roman"/>
              <a:ea typeface="Times New Roman"/>
              <a:cs typeface="Times New Roman"/>
              <a:sym typeface="Times New Roman"/>
            </a:endParaRPr>
          </a:p>
        </p:txBody>
      </p:sp>
      <p:sp>
        <p:nvSpPr>
          <p:cNvPr id="227" name="Google Shape;227;p24"/>
          <p:cNvSpPr/>
          <p:nvPr/>
        </p:nvSpPr>
        <p:spPr>
          <a:xfrm>
            <a:off x="2307599" y="5876025"/>
            <a:ext cx="7576794" cy="980910"/>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FA7A43"/>
                </a:solidFill>
                <a:latin typeface="Times New Roman"/>
                <a:ea typeface="Times New Roman"/>
                <a:cs typeface="Times New Roman"/>
                <a:sym typeface="Times New Roman"/>
              </a:rPr>
              <a:t>The Problem List</a:t>
            </a:r>
            <a:endParaRPr sz="3600" b="1" dirty="0">
              <a:solidFill>
                <a:srgbClr val="FA7A43"/>
              </a:solidFill>
              <a:latin typeface="Times New Roman"/>
              <a:ea typeface="Times New Roman"/>
              <a:cs typeface="Times New Roman"/>
              <a:sym typeface="Times New Roman"/>
            </a:endParaRPr>
          </a:p>
        </p:txBody>
      </p:sp>
      <p:pic>
        <p:nvPicPr>
          <p:cNvPr id="228" name="Google Shape;228;p24"/>
          <p:cNvPicPr preferRelativeResize="0"/>
          <p:nvPr/>
        </p:nvPicPr>
        <p:blipFill>
          <a:blip r:embed="rId3">
            <a:alphaModFix/>
          </a:blip>
          <a:stretch>
            <a:fillRect/>
          </a:stretch>
        </p:blipFill>
        <p:spPr>
          <a:xfrm>
            <a:off x="2494049" y="1375125"/>
            <a:ext cx="1654075" cy="1654075"/>
          </a:xfrm>
          <a:prstGeom prst="rect">
            <a:avLst/>
          </a:prstGeom>
          <a:noFill/>
          <a:ln>
            <a:noFill/>
          </a:ln>
        </p:spPr>
      </p:pic>
      <p:pic>
        <p:nvPicPr>
          <p:cNvPr id="229" name="Google Shape;229;p24"/>
          <p:cNvPicPr preferRelativeResize="0"/>
          <p:nvPr/>
        </p:nvPicPr>
        <p:blipFill>
          <a:blip r:embed="rId4">
            <a:alphaModFix/>
          </a:blip>
          <a:stretch>
            <a:fillRect/>
          </a:stretch>
        </p:blipFill>
        <p:spPr>
          <a:xfrm>
            <a:off x="8258613" y="1520625"/>
            <a:ext cx="1363075" cy="1363075"/>
          </a:xfrm>
          <a:prstGeom prst="rect">
            <a:avLst/>
          </a:prstGeom>
          <a:noFill/>
          <a:ln>
            <a:noFill/>
          </a:ln>
        </p:spPr>
      </p:pic>
      <p:pic>
        <p:nvPicPr>
          <p:cNvPr id="230" name="Google Shape;230;p24"/>
          <p:cNvPicPr preferRelativeResize="0"/>
          <p:nvPr/>
        </p:nvPicPr>
        <p:blipFill>
          <a:blip r:embed="rId5">
            <a:alphaModFix/>
          </a:blip>
          <a:stretch>
            <a:fillRect/>
          </a:stretch>
        </p:blipFill>
        <p:spPr>
          <a:xfrm>
            <a:off x="4797202" y="3619625"/>
            <a:ext cx="2597574" cy="2597574"/>
          </a:xfrm>
          <a:prstGeom prst="rect">
            <a:avLst/>
          </a:prstGeom>
          <a:noFill/>
          <a:ln>
            <a:noFill/>
          </a:ln>
        </p:spPr>
      </p:pic>
      <p:sp>
        <p:nvSpPr>
          <p:cNvPr id="231" name="Google Shape;231;p24"/>
          <p:cNvSpPr/>
          <p:nvPr/>
        </p:nvSpPr>
        <p:spPr>
          <a:xfrm rot="10800000">
            <a:off x="7593975" y="4009675"/>
            <a:ext cx="1449000" cy="936300"/>
          </a:xfrm>
          <a:prstGeom prst="bentArrow">
            <a:avLst>
              <a:gd name="adj1" fmla="val 13084"/>
              <a:gd name="adj2" fmla="val 19382"/>
              <a:gd name="adj3" fmla="val 27653"/>
              <a:gd name="adj4" fmla="val 42555"/>
            </a:avLst>
          </a:prstGeom>
          <a:solidFill>
            <a:srgbClr val="FA7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rot="10800000" flipH="1">
            <a:off x="3149000" y="4009675"/>
            <a:ext cx="1449000" cy="936300"/>
          </a:xfrm>
          <a:prstGeom prst="bentArrow">
            <a:avLst>
              <a:gd name="adj1" fmla="val 13084"/>
              <a:gd name="adj2" fmla="val 19382"/>
              <a:gd name="adj3" fmla="val 27653"/>
              <a:gd name="adj4" fmla="val 42555"/>
            </a:avLst>
          </a:prstGeom>
          <a:solidFill>
            <a:srgbClr val="FA7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246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a:spLocks noGrp="1"/>
          </p:cNvSpPr>
          <p:nvPr>
            <p:ph type="body" idx="1"/>
          </p:nvPr>
        </p:nvSpPr>
        <p:spPr>
          <a:xfrm>
            <a:off x="219000" y="3125907"/>
            <a:ext cx="11563500" cy="3307200"/>
          </a:xfrm>
          <a:prstGeom prst="rect">
            <a:avLst/>
          </a:prstGeom>
        </p:spPr>
        <p:txBody>
          <a:bodyPr spcFirstLastPara="1" wrap="square" lIns="91425" tIns="45700" rIns="91425" bIns="45700" anchor="t" anchorCtr="0">
            <a:noAutofit/>
          </a:bodyPr>
          <a:lstStyle/>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may continue to develop as the patient moves through treatment</a:t>
            </a:r>
            <a:endParaRPr lang="en-US" sz="1500" dirty="0">
              <a:solidFill>
                <a:srgbClr val="666666"/>
              </a:solidFill>
              <a:latin typeface="Times New Roman"/>
              <a:ea typeface="Times New Roman"/>
              <a:cs typeface="Times New Roman"/>
              <a:sym typeface="Times New Roman"/>
            </a:endParaRPr>
          </a:p>
          <a:p>
            <a:pPr lvl="1" indent="-323850">
              <a:lnSpc>
                <a:spcPct val="100000"/>
              </a:lnSpc>
              <a:spcBef>
                <a:spcPts val="0"/>
              </a:spcBef>
              <a:buClr>
                <a:srgbClr val="666666"/>
              </a:buClr>
              <a:buSzPts val="1500"/>
              <a:buFont typeface="Times New Roman"/>
              <a:buChar char="⋆"/>
            </a:pPr>
            <a:r>
              <a:rPr lang="en-US" sz="1500" dirty="0">
                <a:solidFill>
                  <a:srgbClr val="666666"/>
                </a:solidFill>
                <a:latin typeface="Times New Roman"/>
                <a:ea typeface="Times New Roman"/>
                <a:cs typeface="Times New Roman"/>
                <a:sym typeface="Times New Roman"/>
              </a:rPr>
              <a:t>New problems may be added as conditions change </a:t>
            </a:r>
          </a:p>
          <a:p>
            <a:pPr marL="914400" lvl="0" indent="0" algn="l" rtl="0">
              <a:lnSpc>
                <a:spcPct val="100000"/>
              </a:lnSpc>
              <a:spcBef>
                <a:spcPts val="0"/>
              </a:spcBef>
              <a:spcAft>
                <a:spcPts val="0"/>
              </a:spcAft>
              <a:buNone/>
            </a:pPr>
            <a:endParaRPr lang="en-US" sz="1500" dirty="0">
              <a:solidFill>
                <a:srgbClr val="666666"/>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endParaRPr lang="en-US" sz="600" dirty="0">
              <a:solidFill>
                <a:srgbClr val="666666"/>
              </a:solidFill>
              <a:latin typeface="Times New Roman"/>
              <a:ea typeface="Times New Roman"/>
              <a:cs typeface="Times New Roman"/>
              <a:sym typeface="Times New Roman"/>
            </a:endParaRPr>
          </a:p>
          <a:p>
            <a:pPr indent="-323850">
              <a:lnSpc>
                <a:spcPct val="100000"/>
              </a:lnSpc>
              <a:spcBef>
                <a:spcPts val="0"/>
              </a:spcBef>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must </a:t>
            </a:r>
            <a:r>
              <a:rPr lang="en-US" sz="1500" b="1" u="sng" dirty="0">
                <a:solidFill>
                  <a:srgbClr val="666666"/>
                </a:solidFill>
                <a:latin typeface="Times New Roman"/>
                <a:ea typeface="Times New Roman"/>
                <a:cs typeface="Times New Roman"/>
                <a:sym typeface="Times New Roman"/>
              </a:rPr>
              <a:t>address</a:t>
            </a:r>
            <a:r>
              <a:rPr lang="en-US" sz="1500" b="1" dirty="0">
                <a:solidFill>
                  <a:srgbClr val="666666"/>
                </a:solidFill>
                <a:latin typeface="Times New Roman"/>
                <a:ea typeface="Times New Roman"/>
                <a:cs typeface="Times New Roman"/>
                <a:sym typeface="Times New Roman"/>
              </a:rPr>
              <a:t> all Diagnosis/es </a:t>
            </a:r>
            <a:r>
              <a:rPr lang="en-US" sz="1500" dirty="0">
                <a:solidFill>
                  <a:srgbClr val="666666"/>
                </a:solidFill>
                <a:latin typeface="Times New Roman"/>
                <a:ea typeface="Times New Roman"/>
                <a:cs typeface="Times New Roman"/>
                <a:sym typeface="Times New Roman"/>
              </a:rPr>
              <a:t>(but the Problem List may be more Comprehensive than the Diagnosis Form, as it also includes identified Problems that do not meet diagnostic criteria)</a:t>
            </a:r>
            <a:endParaRPr lang="en-US" sz="1500" dirty="0">
              <a:solidFill>
                <a:srgbClr val="666666"/>
              </a:solidFill>
              <a:latin typeface="Times New Roman"/>
              <a:ea typeface="Times New Roman"/>
              <a:cs typeface="Times New Roman"/>
            </a:endParaRPr>
          </a:p>
          <a:p>
            <a:pPr lvl="1" indent="-323850">
              <a:lnSpc>
                <a:spcPct val="100000"/>
              </a:lnSpc>
              <a:spcBef>
                <a:spcPts val="0"/>
              </a:spcBef>
              <a:buClr>
                <a:srgbClr val="666666"/>
              </a:buClr>
              <a:buSzPts val="1500"/>
              <a:buFont typeface="Times New Roman"/>
              <a:buChar char="⋆"/>
            </a:pPr>
            <a:r>
              <a:rPr lang="en-US" sz="1500" i="1" u="sng" dirty="0">
                <a:solidFill>
                  <a:srgbClr val="666666"/>
                </a:solidFill>
                <a:latin typeface="Times New Roman"/>
                <a:ea typeface="Times New Roman"/>
                <a:cs typeface="Times New Roman"/>
                <a:sym typeface="Times New Roman"/>
              </a:rPr>
              <a:t>Example</a:t>
            </a:r>
            <a:r>
              <a:rPr lang="en-US" sz="1500" i="1" dirty="0">
                <a:solidFill>
                  <a:srgbClr val="666666"/>
                </a:solidFill>
                <a:latin typeface="Times New Roman"/>
                <a:ea typeface="Times New Roman"/>
                <a:cs typeface="Times New Roman"/>
                <a:sym typeface="Times New Roman"/>
              </a:rPr>
              <a:t>:</a:t>
            </a:r>
            <a:r>
              <a:rPr lang="en-US" sz="1500" dirty="0">
                <a:solidFill>
                  <a:srgbClr val="666666"/>
                </a:solidFill>
                <a:latin typeface="Times New Roman"/>
                <a:ea typeface="Times New Roman"/>
                <a:cs typeface="Times New Roman"/>
                <a:sym typeface="Times New Roman"/>
              </a:rPr>
              <a:t>  If a diagnosis for PTSD is present, then </a:t>
            </a:r>
            <a:r>
              <a:rPr lang="en-US" sz="1500" i="1" dirty="0">
                <a:solidFill>
                  <a:srgbClr val="666666"/>
                </a:solidFill>
                <a:latin typeface="Times New Roman"/>
                <a:ea typeface="Times New Roman"/>
                <a:cs typeface="Times New Roman"/>
                <a:sym typeface="Times New Roman"/>
              </a:rPr>
              <a:t>Trauma</a:t>
            </a:r>
            <a:r>
              <a:rPr lang="en-US" sz="1500" dirty="0">
                <a:solidFill>
                  <a:srgbClr val="666666"/>
                </a:solidFill>
                <a:latin typeface="Times New Roman"/>
                <a:ea typeface="Times New Roman"/>
                <a:cs typeface="Times New Roman"/>
                <a:sym typeface="Times New Roman"/>
              </a:rPr>
              <a:t> must be included on the Problem list</a:t>
            </a:r>
          </a:p>
          <a:p>
            <a:pPr lvl="1" indent="-323850">
              <a:lnSpc>
                <a:spcPct val="100000"/>
              </a:lnSpc>
              <a:spcBef>
                <a:spcPts val="0"/>
              </a:spcBef>
              <a:buClr>
                <a:srgbClr val="666666"/>
              </a:buClr>
              <a:buSzPts val="1500"/>
              <a:buFont typeface="Times New Roman"/>
              <a:buChar char="⋆"/>
            </a:pPr>
            <a:r>
              <a:rPr lang="en-US" sz="1500" dirty="0">
                <a:solidFill>
                  <a:srgbClr val="666666"/>
                </a:solidFill>
                <a:latin typeface="Times New Roman"/>
                <a:ea typeface="Times New Roman"/>
                <a:cs typeface="Times New Roman"/>
                <a:sym typeface="Times New Roman"/>
              </a:rPr>
              <a:t>Alternatively, if a Problem is identified for</a:t>
            </a:r>
            <a:r>
              <a:rPr lang="en-US" sz="1500" i="1" dirty="0">
                <a:solidFill>
                  <a:srgbClr val="666666"/>
                </a:solidFill>
                <a:latin typeface="Times New Roman"/>
                <a:ea typeface="Times New Roman"/>
                <a:cs typeface="Times New Roman"/>
                <a:sym typeface="Times New Roman"/>
              </a:rPr>
              <a:t> Disordered Eating,</a:t>
            </a:r>
            <a:r>
              <a:rPr lang="en-US" sz="1500" dirty="0">
                <a:solidFill>
                  <a:srgbClr val="666666"/>
                </a:solidFill>
                <a:latin typeface="Times New Roman"/>
                <a:ea typeface="Times New Roman"/>
                <a:cs typeface="Times New Roman"/>
                <a:sym typeface="Times New Roman"/>
              </a:rPr>
              <a:t> then there should be an Eating Disorder diagnosis, or a Rule/Out” or "Provisional" diagnosis” for Eating Disorder</a:t>
            </a:r>
            <a:endParaRPr lang="en-US" sz="1500" dirty="0">
              <a:solidFill>
                <a:srgbClr val="666666"/>
              </a:solidFill>
              <a:latin typeface="Times New Roman"/>
              <a:ea typeface="Times New Roman"/>
              <a:cs typeface="Times New Roman"/>
            </a:endParaRPr>
          </a:p>
          <a:p>
            <a:pPr marL="457200" lvl="0" indent="0" algn="l" rtl="0">
              <a:lnSpc>
                <a:spcPct val="100000"/>
              </a:lnSpc>
              <a:spcBef>
                <a:spcPts val="0"/>
              </a:spcBef>
              <a:spcAft>
                <a:spcPts val="0"/>
              </a:spcAft>
              <a:buNone/>
            </a:pPr>
            <a:endParaRPr lang="en-US" sz="600" b="1" dirty="0">
              <a:solidFill>
                <a:srgbClr val="666666"/>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includes information collected from all assessments and patient concerns (e.g., “Problems”) that have been identified</a:t>
            </a:r>
            <a:endParaRPr lang="en-US" sz="1500" dirty="0">
              <a:solidFill>
                <a:srgbClr val="666666"/>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lang="en-US" sz="1500" dirty="0">
              <a:solidFill>
                <a:srgbClr val="666666"/>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lang="en-US" sz="600" b="1" dirty="0">
              <a:solidFill>
                <a:srgbClr val="666666"/>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and treatment plan(s) should be developed based on a multidisciplinary assessment and “may include, diagnoses, medical conditions, functional limitations, living environment, and/or symptoms”</a:t>
            </a:r>
            <a:r>
              <a:rPr lang="en-US" sz="1500" dirty="0">
                <a:solidFill>
                  <a:srgbClr val="666666"/>
                </a:solidFill>
                <a:latin typeface="Times New Roman"/>
                <a:ea typeface="Times New Roman"/>
                <a:cs typeface="Times New Roman"/>
                <a:sym typeface="Times New Roman"/>
              </a:rPr>
              <a:t> (AHIMA, 2020).</a:t>
            </a:r>
            <a:endParaRPr lang="en-US" sz="1500" dirty="0">
              <a:solidFill>
                <a:srgbClr val="666666"/>
              </a:solidFill>
              <a:latin typeface="Times New Roman"/>
              <a:ea typeface="Times New Roman"/>
              <a:cs typeface="Times New Roman"/>
            </a:endParaRPr>
          </a:p>
        </p:txBody>
      </p:sp>
      <p:sp>
        <p:nvSpPr>
          <p:cNvPr id="238" name="Google Shape;238;p25"/>
          <p:cNvSpPr/>
          <p:nvPr/>
        </p:nvSpPr>
        <p:spPr>
          <a:xfrm>
            <a:off x="3790800" y="1060554"/>
            <a:ext cx="4610400" cy="626400"/>
          </a:xfrm>
          <a:prstGeom prst="roundRect">
            <a:avLst>
              <a:gd name="adj" fmla="val 16667"/>
            </a:avLst>
          </a:prstGeom>
          <a:solidFill>
            <a:srgbClr val="EEF8FF"/>
          </a:solidFill>
          <a:ln w="28575" cap="flat" cmpd="sng">
            <a:solidFill>
              <a:srgbClr val="0066A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0066A6"/>
                </a:solidFill>
                <a:latin typeface="Times New Roman"/>
                <a:ea typeface="Times New Roman"/>
                <a:cs typeface="Times New Roman"/>
                <a:sym typeface="Times New Roman"/>
              </a:rPr>
              <a:t>The Problem List</a:t>
            </a:r>
            <a:endParaRPr sz="3000" b="1">
              <a:solidFill>
                <a:srgbClr val="0066A6"/>
              </a:solidFill>
              <a:latin typeface="Times New Roman"/>
              <a:ea typeface="Times New Roman"/>
              <a:cs typeface="Times New Roman"/>
              <a:sym typeface="Times New Roman"/>
            </a:endParaRPr>
          </a:p>
        </p:txBody>
      </p:sp>
      <p:sp>
        <p:nvSpPr>
          <p:cNvPr id="239" name="Google Shape;239;p25"/>
          <p:cNvSpPr txBox="1"/>
          <p:nvPr/>
        </p:nvSpPr>
        <p:spPr>
          <a:xfrm>
            <a:off x="408125" y="288275"/>
            <a:ext cx="9074100" cy="468900"/>
          </a:xfrm>
          <a:prstGeom prst="rect">
            <a:avLst/>
          </a:prstGeom>
          <a:noFill/>
          <a:ln>
            <a:noFill/>
          </a:ln>
        </p:spPr>
        <p:txBody>
          <a:bodyPr spcFirstLastPara="1" wrap="square" lIns="91425" tIns="91425" rIns="91425" bIns="91425" anchor="t" anchorCtr="0">
            <a:noAutofit/>
          </a:bodyPr>
          <a:lstStyle/>
          <a:p>
            <a:r>
              <a:rPr lang="en-US" sz="2800" b="1" i="1" dirty="0">
                <a:solidFill>
                  <a:srgbClr val="0066A6"/>
                </a:solidFill>
                <a:latin typeface="Times New Roman"/>
                <a:ea typeface="Times New Roman"/>
                <a:cs typeface="Times New Roman"/>
                <a:sym typeface="Times New Roman"/>
              </a:rPr>
              <a:t>Identification of Problem List </a:t>
            </a:r>
            <a:endParaRPr lang="en-US" sz="1800" b="1" i="1">
              <a:solidFill>
                <a:srgbClr val="0066A6"/>
              </a:solidFill>
              <a:latin typeface="Times New Roman"/>
              <a:ea typeface="Times New Roman"/>
              <a:cs typeface="Times New Roman"/>
            </a:endParaRPr>
          </a:p>
        </p:txBody>
      </p:sp>
      <p:pic>
        <p:nvPicPr>
          <p:cNvPr id="240" name="Google Shape;240;p25"/>
          <p:cNvPicPr preferRelativeResize="0"/>
          <p:nvPr/>
        </p:nvPicPr>
        <p:blipFill>
          <a:blip r:embed="rId3">
            <a:alphaModFix/>
          </a:blip>
          <a:stretch>
            <a:fillRect/>
          </a:stretch>
        </p:blipFill>
        <p:spPr>
          <a:xfrm>
            <a:off x="4035775" y="1139304"/>
            <a:ext cx="468900" cy="468900"/>
          </a:xfrm>
          <a:prstGeom prst="rect">
            <a:avLst/>
          </a:prstGeom>
          <a:noFill/>
          <a:ln>
            <a:noFill/>
          </a:ln>
        </p:spPr>
      </p:pic>
      <p:sp>
        <p:nvSpPr>
          <p:cNvPr id="241" name="Google Shape;241;p25"/>
          <p:cNvSpPr/>
          <p:nvPr/>
        </p:nvSpPr>
        <p:spPr>
          <a:xfrm>
            <a:off x="908025" y="1925204"/>
            <a:ext cx="30705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u="sng" dirty="0">
                <a:solidFill>
                  <a:srgbClr val="FA7A43"/>
                </a:solidFill>
                <a:latin typeface="Times New Roman"/>
                <a:ea typeface="Times New Roman"/>
                <a:cs typeface="Times New Roman"/>
                <a:sym typeface="Times New Roman"/>
              </a:rPr>
              <a:t>Defer</a:t>
            </a:r>
            <a:endParaRPr sz="22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b="1" dirty="0">
                <a:solidFill>
                  <a:srgbClr val="FA7A43"/>
                </a:solidFill>
                <a:latin typeface="Times New Roman"/>
                <a:ea typeface="Times New Roman"/>
                <a:cs typeface="Times New Roman"/>
                <a:sym typeface="Times New Roman"/>
              </a:rPr>
              <a:t>Not a current focus of treatment, a/o requires further assessment</a:t>
            </a:r>
            <a:endParaRPr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dirty="0">
                <a:solidFill>
                  <a:srgbClr val="FA7A43"/>
                </a:solidFill>
                <a:latin typeface="Times New Roman"/>
                <a:ea typeface="Times New Roman"/>
                <a:cs typeface="Times New Roman"/>
                <a:sym typeface="Times New Roman"/>
              </a:rPr>
              <a:t>(EMR will not generate a TP</a:t>
            </a:r>
            <a:r>
              <a:rPr lang="en-US" baseline="30000" dirty="0">
                <a:solidFill>
                  <a:srgbClr val="FA7A43"/>
                </a:solidFill>
                <a:latin typeface="Times New Roman"/>
                <a:ea typeface="Times New Roman"/>
                <a:cs typeface="Times New Roman"/>
                <a:sym typeface="Times New Roman"/>
              </a:rPr>
              <a:t>1</a:t>
            </a:r>
            <a:r>
              <a:rPr lang="en-US" dirty="0">
                <a:solidFill>
                  <a:srgbClr val="FA7A43"/>
                </a:solidFill>
                <a:latin typeface="Times New Roman"/>
                <a:cs typeface="Times New Roman"/>
                <a:sym typeface="Times New Roman"/>
              </a:rPr>
              <a:t>)</a:t>
            </a:r>
            <a:endParaRPr dirty="0">
              <a:solidFill>
                <a:srgbClr val="FA7A43"/>
              </a:solidFill>
              <a:latin typeface="Times New Roman"/>
              <a:cs typeface="Times New Roman"/>
            </a:endParaRPr>
          </a:p>
        </p:txBody>
      </p:sp>
      <p:sp>
        <p:nvSpPr>
          <p:cNvPr id="242" name="Google Shape;242;p25"/>
          <p:cNvSpPr/>
          <p:nvPr/>
        </p:nvSpPr>
        <p:spPr>
          <a:xfrm>
            <a:off x="4559850" y="1928371"/>
            <a:ext cx="30723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u="sng" dirty="0">
              <a:solidFill>
                <a:srgbClr val="FA7A43"/>
              </a:solidFill>
              <a:latin typeface="Times New Roman"/>
              <a:ea typeface="Times New Roman"/>
              <a:cs typeface="Times New Roman"/>
              <a:sym typeface="Times New Roman"/>
            </a:endParaRPr>
          </a:p>
          <a:p>
            <a:r>
              <a:rPr lang="en-US" sz="2200" b="1" dirty="0">
                <a:solidFill>
                  <a:srgbClr val="FA7A43"/>
                </a:solidFill>
                <a:latin typeface="Times New Roman"/>
                <a:cs typeface="Times New Roman"/>
              </a:rPr>
              <a:t>              </a:t>
            </a:r>
            <a:r>
              <a:rPr lang="en-US" sz="2200" b="1" u="sng" dirty="0">
                <a:solidFill>
                  <a:srgbClr val="FA7A43"/>
                </a:solidFill>
                <a:latin typeface="Times New Roman"/>
                <a:cs typeface="Times New Roman"/>
              </a:rPr>
              <a:t>Refer </a:t>
            </a:r>
            <a:endParaRPr sz="2200" b="1" u="sng" dirty="0">
              <a:solidFill>
                <a:srgbClr val="FA7A43"/>
              </a:solidFill>
              <a:latin typeface="Times New Roman"/>
              <a:cs typeface="Times New Roman"/>
            </a:endParaRPr>
          </a:p>
          <a:p>
            <a:pPr algn="ctr"/>
            <a:r>
              <a:rPr lang="en-US" sz="1600" b="1" dirty="0">
                <a:solidFill>
                  <a:srgbClr val="FA7A43"/>
                </a:solidFill>
                <a:latin typeface="Times New Roman"/>
                <a:ea typeface="Times New Roman"/>
                <a:cs typeface="Times New Roman"/>
                <a:sym typeface="Times New Roman"/>
              </a:rPr>
              <a:t>Out of scope, a/o requires specialist </a:t>
            </a:r>
            <a:endParaRPr sz="16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1500" u="sng" dirty="0">
              <a:solidFill>
                <a:srgbClr val="666666"/>
              </a:solidFill>
              <a:latin typeface="Times New Roman"/>
              <a:ea typeface="Times New Roman"/>
              <a:cs typeface="Times New Roman"/>
              <a:sym typeface="Times New Roman"/>
            </a:endParaRPr>
          </a:p>
        </p:txBody>
      </p:sp>
      <p:sp>
        <p:nvSpPr>
          <p:cNvPr id="243" name="Google Shape;243;p25"/>
          <p:cNvSpPr/>
          <p:nvPr/>
        </p:nvSpPr>
        <p:spPr>
          <a:xfrm>
            <a:off x="8213475" y="1928371"/>
            <a:ext cx="30723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sz="2200" b="1" u="sng" dirty="0">
                <a:solidFill>
                  <a:srgbClr val="FA7A43"/>
                </a:solidFill>
                <a:latin typeface="Times New Roman"/>
                <a:ea typeface="Times New Roman"/>
                <a:cs typeface="Times New Roman"/>
                <a:sym typeface="Times New Roman"/>
              </a:rPr>
              <a:t>Treat</a:t>
            </a:r>
            <a:endParaRPr lang="en-US" sz="2200" b="1" u="sng" dirty="0">
              <a:solidFill>
                <a:srgbClr val="FA7A43"/>
              </a:solidFill>
              <a:latin typeface="Times New Roman"/>
              <a:ea typeface="Times New Roman"/>
              <a:cs typeface="Times New Roman"/>
            </a:endParaRPr>
          </a:p>
          <a:p>
            <a:pPr marL="0" lvl="0" indent="0" rtl="0">
              <a:spcBef>
                <a:spcPts val="0"/>
              </a:spcBef>
              <a:spcAft>
                <a:spcPts val="0"/>
              </a:spcAft>
              <a:buNone/>
            </a:pPr>
            <a:endParaRPr sz="600" b="1" u="sng">
              <a:solidFill>
                <a:srgbClr val="FA7A43"/>
              </a:solidFill>
              <a:latin typeface="Times New Roman"/>
              <a:ea typeface="Times New Roman"/>
              <a:cs typeface="Times New Roman"/>
            </a:endParaRPr>
          </a:p>
          <a:p>
            <a:pPr marL="0" lvl="0" indent="0" algn="ctr" rtl="0">
              <a:spcBef>
                <a:spcPts val="0"/>
              </a:spcBef>
              <a:spcAft>
                <a:spcPts val="0"/>
              </a:spcAft>
              <a:buNone/>
            </a:pPr>
            <a:r>
              <a:rPr lang="en-US" sz="1600" b="1" dirty="0">
                <a:solidFill>
                  <a:srgbClr val="FA7A43"/>
                </a:solidFill>
                <a:latin typeface="Times New Roman"/>
                <a:ea typeface="Times New Roman"/>
                <a:cs typeface="Times New Roman"/>
                <a:sym typeface="Times New Roman"/>
              </a:rPr>
              <a:t>Active Treatment Plan</a:t>
            </a:r>
            <a:endParaRPr sz="16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800" b="1">
              <a:solidFill>
                <a:srgbClr val="666666"/>
              </a:solidFill>
              <a:latin typeface="Times New Roman"/>
              <a:ea typeface="Times New Roman"/>
              <a:cs typeface="Times New Roman"/>
              <a:sym typeface="Times New Roman"/>
            </a:endParaRPr>
          </a:p>
          <a:p>
            <a:pPr marL="0" lvl="0" indent="0" algn="ctr" rtl="0">
              <a:spcBef>
                <a:spcPts val="0"/>
              </a:spcBef>
              <a:spcAft>
                <a:spcPts val="0"/>
              </a:spcAft>
              <a:buNone/>
            </a:pPr>
            <a:endParaRPr sz="800">
              <a:solidFill>
                <a:srgbClr val="666666"/>
              </a:solidFill>
              <a:latin typeface="Times New Roman"/>
              <a:ea typeface="Times New Roman"/>
              <a:cs typeface="Times New Roman"/>
              <a:sym typeface="Times New Roman"/>
            </a:endParaRPr>
          </a:p>
        </p:txBody>
      </p:sp>
      <p:sp>
        <p:nvSpPr>
          <p:cNvPr id="244" name="Google Shape;244;p25"/>
          <p:cNvSpPr/>
          <p:nvPr/>
        </p:nvSpPr>
        <p:spPr>
          <a:xfrm>
            <a:off x="6035700" y="1597242"/>
            <a:ext cx="120600" cy="27420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rot="1168300">
            <a:off x="3872887" y="1599771"/>
            <a:ext cx="120597" cy="27431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rot="20431700" flipH="1">
            <a:off x="8198537" y="1599771"/>
            <a:ext cx="120597" cy="27431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B2D68453-B5FB-429D-9B2E-1F7535C05B8E}"/>
              </a:ext>
            </a:extLst>
          </p:cNvPr>
          <p:cNvSpPr txBox="1"/>
          <p:nvPr/>
        </p:nvSpPr>
        <p:spPr>
          <a:xfrm>
            <a:off x="607483" y="6184901"/>
            <a:ext cx="3407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latin typeface="Times New Roman"/>
              </a:rPr>
              <a:t>1</a:t>
            </a:r>
            <a:endParaRPr lang="en-US" dirty="0">
              <a:solidFill>
                <a:schemeClr val="tx1"/>
              </a:solidFill>
            </a:endParaRPr>
          </a:p>
        </p:txBody>
      </p:sp>
      <p:pic>
        <p:nvPicPr>
          <p:cNvPr id="4" name="Picture 4" descr="Graphical user interface, text, application&#10;&#10;Description automatically generated">
            <a:extLst>
              <a:ext uri="{FF2B5EF4-FFF2-40B4-BE49-F238E27FC236}">
                <a16:creationId xmlns:a16="http://schemas.microsoft.com/office/drawing/2014/main" id="{F1413BC9-E08A-4051-B237-C377070306A6}"/>
              </a:ext>
            </a:extLst>
          </p:cNvPr>
          <p:cNvPicPr>
            <a:picLocks noChangeAspect="1"/>
          </p:cNvPicPr>
          <p:nvPr/>
        </p:nvPicPr>
        <p:blipFill rotWithShape="1">
          <a:blip r:embed="rId4"/>
          <a:srcRect t="24162" r="-386" b="885"/>
          <a:stretch/>
        </p:blipFill>
        <p:spPr>
          <a:xfrm>
            <a:off x="903816" y="6088043"/>
            <a:ext cx="2065878" cy="656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430647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B430-1B66-48B0-9730-8CAA28B14540}"/>
              </a:ext>
            </a:extLst>
          </p:cNvPr>
          <p:cNvSpPr>
            <a:spLocks noGrp="1"/>
          </p:cNvSpPr>
          <p:nvPr>
            <p:ph type="title"/>
          </p:nvPr>
        </p:nvSpPr>
        <p:spPr>
          <a:xfrm>
            <a:off x="488427" y="187372"/>
            <a:ext cx="9164320" cy="705168"/>
          </a:xfrm>
        </p:spPr>
        <p:txBody>
          <a:bodyPr/>
          <a:lstStyle/>
          <a:p>
            <a:pPr>
              <a:lnSpc>
                <a:spcPct val="100000"/>
              </a:lnSpc>
              <a:spcBef>
                <a:spcPts val="0"/>
              </a:spcBef>
              <a:buClr>
                <a:srgbClr val="000000"/>
              </a:buClr>
              <a:buFont typeface="Arial"/>
            </a:pPr>
            <a:r>
              <a:rPr lang="en-US" sz="2800" b="1" i="1" dirty="0">
                <a:solidFill>
                  <a:srgbClr val="0066A6"/>
                </a:solidFill>
                <a:latin typeface="Times New Roman"/>
                <a:cs typeface="Times New Roman"/>
                <a:sym typeface="Arial"/>
              </a:rPr>
              <a:t>Problem List versus Treatment Plan</a:t>
            </a:r>
            <a:endParaRPr lang="en-US" sz="2800" b="1" i="1">
              <a:solidFill>
                <a:srgbClr val="0066A6"/>
              </a:solidFill>
              <a:latin typeface="Times New Roman"/>
              <a:cs typeface="Times New Roman"/>
              <a:sym typeface="Arial"/>
            </a:endParaRPr>
          </a:p>
        </p:txBody>
      </p:sp>
      <p:sp>
        <p:nvSpPr>
          <p:cNvPr id="6" name="TextBox 5">
            <a:extLst>
              <a:ext uri="{FF2B5EF4-FFF2-40B4-BE49-F238E27FC236}">
                <a16:creationId xmlns:a16="http://schemas.microsoft.com/office/drawing/2014/main" id="{41FA0F30-BFD0-4954-AA6F-B7A82C8923CB}"/>
              </a:ext>
            </a:extLst>
          </p:cNvPr>
          <p:cNvSpPr txBox="1"/>
          <p:nvPr/>
        </p:nvSpPr>
        <p:spPr>
          <a:xfrm>
            <a:off x="488428" y="1121321"/>
            <a:ext cx="4334585" cy="830997"/>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600" b="1" dirty="0">
                <a:latin typeface="Times New Roman"/>
              </a:rPr>
              <a:t>The Problem List </a:t>
            </a:r>
            <a:r>
              <a:rPr lang="en-US" sz="1600" dirty="0">
                <a:latin typeface="Times New Roman"/>
              </a:rPr>
              <a:t>must include any significant issues reported by the patient,</a:t>
            </a:r>
            <a:r>
              <a:rPr lang="en-US" sz="1600" b="1" dirty="0">
                <a:latin typeface="Times New Roman"/>
              </a:rPr>
              <a:t> </a:t>
            </a:r>
            <a:r>
              <a:rPr lang="en-US" sz="1600" b="1" i="1" u="sng" dirty="0">
                <a:latin typeface="Times New Roman"/>
              </a:rPr>
              <a:t>even if they are not </a:t>
            </a:r>
            <a:r>
              <a:rPr lang="en-US" sz="1600" b="1" dirty="0">
                <a:latin typeface="Times New Roman"/>
              </a:rPr>
              <a:t>a focus of treatment:</a:t>
            </a:r>
            <a:endParaRPr lang="en-US" sz="1600" b="1" dirty="0"/>
          </a:p>
        </p:txBody>
      </p:sp>
      <p:sp>
        <p:nvSpPr>
          <p:cNvPr id="8" name="TextBox 7">
            <a:extLst>
              <a:ext uri="{FF2B5EF4-FFF2-40B4-BE49-F238E27FC236}">
                <a16:creationId xmlns:a16="http://schemas.microsoft.com/office/drawing/2014/main" id="{43D85E4A-C7CB-4FA8-BE14-9EBED3A171B0}"/>
              </a:ext>
            </a:extLst>
          </p:cNvPr>
          <p:cNvSpPr txBox="1"/>
          <p:nvPr/>
        </p:nvSpPr>
        <p:spPr>
          <a:xfrm>
            <a:off x="7321447" y="1056617"/>
            <a:ext cx="4286475" cy="830997"/>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600" dirty="0">
                <a:latin typeface="Times New Roman"/>
              </a:rPr>
              <a:t>The </a:t>
            </a:r>
            <a:r>
              <a:rPr lang="en-US" sz="1600" b="1" dirty="0">
                <a:latin typeface="Times New Roman"/>
              </a:rPr>
              <a:t>Treatment Plan(s)</a:t>
            </a:r>
            <a:r>
              <a:rPr lang="en-US" sz="1600" dirty="0">
                <a:latin typeface="Times New Roman"/>
              </a:rPr>
              <a:t> must include any significant issues reported by the patient </a:t>
            </a:r>
            <a:r>
              <a:rPr lang="en-US" sz="1600" b="1" dirty="0">
                <a:latin typeface="Times New Roman"/>
              </a:rPr>
              <a:t>that are a focus of treatment:</a:t>
            </a:r>
            <a:endParaRPr lang="en-US" sz="1600" b="1" dirty="0"/>
          </a:p>
        </p:txBody>
      </p:sp>
      <p:pic>
        <p:nvPicPr>
          <p:cNvPr id="9" name="Picture 10" descr="Graphical user interface, text, application, chat or text message&#10;&#10;Description automatically generated">
            <a:extLst>
              <a:ext uri="{FF2B5EF4-FFF2-40B4-BE49-F238E27FC236}">
                <a16:creationId xmlns:a16="http://schemas.microsoft.com/office/drawing/2014/main" id="{52E4F3CC-AD3E-4536-9F93-BB4C3AED4C9C}"/>
              </a:ext>
            </a:extLst>
          </p:cNvPr>
          <p:cNvPicPr>
            <a:picLocks noChangeAspect="1"/>
          </p:cNvPicPr>
          <p:nvPr/>
        </p:nvPicPr>
        <p:blipFill>
          <a:blip r:embed="rId3"/>
          <a:stretch>
            <a:fillRect/>
          </a:stretch>
        </p:blipFill>
        <p:spPr>
          <a:xfrm>
            <a:off x="6788150" y="2232096"/>
            <a:ext cx="4881033" cy="1504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2" name="Straight Arrow Connector 11">
            <a:extLst>
              <a:ext uri="{FF2B5EF4-FFF2-40B4-BE49-F238E27FC236}">
                <a16:creationId xmlns:a16="http://schemas.microsoft.com/office/drawing/2014/main" id="{A33CB661-31B5-4ED7-916E-AC9F5233292C}"/>
              </a:ext>
            </a:extLst>
          </p:cNvPr>
          <p:cNvCxnSpPr/>
          <p:nvPr/>
        </p:nvCxnSpPr>
        <p:spPr>
          <a:xfrm>
            <a:off x="7850718" y="3913717"/>
            <a:ext cx="300567" cy="670983"/>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8DD6127-793C-43E4-B745-92B78324E83A}"/>
              </a:ext>
            </a:extLst>
          </p:cNvPr>
          <p:cNvCxnSpPr>
            <a:cxnSpLocks/>
          </p:cNvCxnSpPr>
          <p:nvPr/>
        </p:nvCxnSpPr>
        <p:spPr>
          <a:xfrm flipH="1">
            <a:off x="10373785" y="3903133"/>
            <a:ext cx="133350" cy="692149"/>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BB9796E-0193-4DAB-93EE-A0A4DA5E1709}"/>
              </a:ext>
            </a:extLst>
          </p:cNvPr>
          <p:cNvSpPr txBox="1"/>
          <p:nvPr/>
        </p:nvSpPr>
        <p:spPr>
          <a:xfrm>
            <a:off x="7014529" y="4824283"/>
            <a:ext cx="4445225" cy="1200329"/>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800" b="1" dirty="0">
                <a:latin typeface="Times New Roman"/>
              </a:rPr>
              <a:t>Focus of Treatment  </a:t>
            </a:r>
          </a:p>
          <a:p>
            <a:pPr algn="ctr"/>
            <a:r>
              <a:rPr lang="en-US" sz="1800" b="1" dirty="0">
                <a:latin typeface="Times New Roman"/>
              </a:rPr>
              <a:t>=</a:t>
            </a:r>
            <a:r>
              <a:rPr lang="en-US" sz="1800" dirty="0">
                <a:latin typeface="Times New Roman"/>
              </a:rPr>
              <a:t> </a:t>
            </a:r>
          </a:p>
          <a:p>
            <a:pPr algn="ctr"/>
            <a:r>
              <a:rPr lang="en-US" sz="1800" dirty="0">
                <a:latin typeface="Times New Roman"/>
              </a:rPr>
              <a:t>1. Depression </a:t>
            </a:r>
          </a:p>
          <a:p>
            <a:pPr algn="ctr"/>
            <a:r>
              <a:rPr lang="en-US" sz="1800" dirty="0">
                <a:latin typeface="Times New Roman"/>
              </a:rPr>
              <a:t>2. Family Involvement</a:t>
            </a:r>
          </a:p>
        </p:txBody>
      </p:sp>
      <p:cxnSp>
        <p:nvCxnSpPr>
          <p:cNvPr id="16" name="Straight Arrow Connector 15">
            <a:extLst>
              <a:ext uri="{FF2B5EF4-FFF2-40B4-BE49-F238E27FC236}">
                <a16:creationId xmlns:a16="http://schemas.microsoft.com/office/drawing/2014/main" id="{9DADBD48-43E9-4F7D-B0CC-452A4E1F0EC6}"/>
              </a:ext>
            </a:extLst>
          </p:cNvPr>
          <p:cNvCxnSpPr/>
          <p:nvPr/>
        </p:nvCxnSpPr>
        <p:spPr>
          <a:xfrm>
            <a:off x="6464300" y="1119717"/>
            <a:ext cx="21166" cy="5355165"/>
          </a:xfrm>
          <a:prstGeom prst="straightConnector1">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9" name="Picture 19" descr="Graphical user interface, application&#10;&#10;Description automatically generated">
            <a:extLst>
              <a:ext uri="{FF2B5EF4-FFF2-40B4-BE49-F238E27FC236}">
                <a16:creationId xmlns:a16="http://schemas.microsoft.com/office/drawing/2014/main" id="{D84A5C58-9848-4153-A13F-3CB3A8373D06}"/>
              </a:ext>
            </a:extLst>
          </p:cNvPr>
          <p:cNvPicPr>
            <a:picLocks noChangeAspect="1"/>
          </p:cNvPicPr>
          <p:nvPr/>
        </p:nvPicPr>
        <p:blipFill>
          <a:blip r:embed="rId4"/>
          <a:stretch>
            <a:fillRect/>
          </a:stretch>
        </p:blipFill>
        <p:spPr>
          <a:xfrm>
            <a:off x="427567" y="2124333"/>
            <a:ext cx="4563532" cy="3985168"/>
          </a:xfrm>
          <a:prstGeom prst="rect">
            <a:avLst/>
          </a:prstGeom>
        </p:spPr>
      </p:pic>
      <p:cxnSp>
        <p:nvCxnSpPr>
          <p:cNvPr id="18" name="Straight Arrow Connector 17">
            <a:extLst>
              <a:ext uri="{FF2B5EF4-FFF2-40B4-BE49-F238E27FC236}">
                <a16:creationId xmlns:a16="http://schemas.microsoft.com/office/drawing/2014/main" id="{D3FF1BEB-A265-4307-BD92-91B15CD1FA66}"/>
              </a:ext>
            </a:extLst>
          </p:cNvPr>
          <p:cNvCxnSpPr>
            <a:cxnSpLocks/>
          </p:cNvCxnSpPr>
          <p:nvPr/>
        </p:nvCxnSpPr>
        <p:spPr>
          <a:xfrm flipV="1">
            <a:off x="1543051" y="4161368"/>
            <a:ext cx="3528483" cy="662516"/>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0105373-A95C-427D-990C-DDAAE3E3353C}"/>
              </a:ext>
            </a:extLst>
          </p:cNvPr>
          <p:cNvCxnSpPr>
            <a:cxnSpLocks/>
          </p:cNvCxnSpPr>
          <p:nvPr/>
        </p:nvCxnSpPr>
        <p:spPr>
          <a:xfrm flipV="1">
            <a:off x="1553634" y="4690533"/>
            <a:ext cx="3517900" cy="831851"/>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C8EA075-74D1-4D97-B2DD-F0C6D49DFAAF}"/>
              </a:ext>
            </a:extLst>
          </p:cNvPr>
          <p:cNvCxnSpPr>
            <a:cxnSpLocks/>
          </p:cNvCxnSpPr>
          <p:nvPr/>
        </p:nvCxnSpPr>
        <p:spPr>
          <a:xfrm flipV="1">
            <a:off x="1426633" y="3716865"/>
            <a:ext cx="3634317" cy="514351"/>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0D5F7B4-5651-4344-8A05-11732F041CB4}"/>
              </a:ext>
            </a:extLst>
          </p:cNvPr>
          <p:cNvSpPr txBox="1"/>
          <p:nvPr/>
        </p:nvSpPr>
        <p:spPr>
          <a:xfrm>
            <a:off x="5082117" y="3205032"/>
            <a:ext cx="1329387" cy="2031325"/>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800" b="1" dirty="0">
                <a:latin typeface="Times New Roman"/>
              </a:rPr>
              <a:t>Not a Focus of Treatment </a:t>
            </a:r>
            <a:r>
              <a:rPr lang="en-US" sz="1800" dirty="0">
                <a:latin typeface="Times New Roman"/>
              </a:rPr>
              <a:t>BUT, identified in assessments as Problems</a:t>
            </a:r>
          </a:p>
        </p:txBody>
      </p:sp>
    </p:spTree>
    <p:extLst>
      <p:ext uri="{BB962C8B-B14F-4D97-AF65-F5344CB8AC3E}">
        <p14:creationId xmlns:p14="http://schemas.microsoft.com/office/powerpoint/2010/main" val="2283514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9"/>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a:solidFill>
                  <a:srgbClr val="0066A6"/>
                </a:solidFill>
                <a:latin typeface="Times New Roman"/>
                <a:ea typeface="Times New Roman"/>
                <a:cs typeface="Times New Roman"/>
                <a:sym typeface="Times New Roman"/>
              </a:rPr>
              <a:t>Treatment Planning: </a:t>
            </a:r>
            <a:r>
              <a:rPr lang="en-US" sz="2800" b="1" i="1">
                <a:solidFill>
                  <a:srgbClr val="0066A6"/>
                </a:solidFill>
                <a:latin typeface="Times New Roman"/>
                <a:ea typeface="Times New Roman"/>
                <a:cs typeface="Times New Roman"/>
                <a:sym typeface="Times New Roman"/>
              </a:rPr>
              <a:t>Clinical Information Reviewed</a:t>
            </a:r>
            <a:r>
              <a:rPr lang="en-US" sz="2600" b="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(1 of 2)</a:t>
            </a:r>
            <a:endParaRPr sz="2600" b="1">
              <a:solidFill>
                <a:srgbClr val="0066A6"/>
              </a:solidFill>
              <a:latin typeface="Times New Roman"/>
              <a:ea typeface="Times New Roman"/>
              <a:cs typeface="Times New Roman"/>
              <a:sym typeface="Times New Roman"/>
            </a:endParaRPr>
          </a:p>
        </p:txBody>
      </p:sp>
      <p:sp>
        <p:nvSpPr>
          <p:cNvPr id="276" name="Google Shape;276;p29"/>
          <p:cNvSpPr txBox="1"/>
          <p:nvPr/>
        </p:nvSpPr>
        <p:spPr>
          <a:xfrm>
            <a:off x="936300" y="1019000"/>
            <a:ext cx="10319400" cy="2315100"/>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0"/>
              </a:spcBef>
              <a:spcAft>
                <a:spcPts val="0"/>
              </a:spcAft>
              <a:buNone/>
            </a:pPr>
            <a:r>
              <a:rPr lang="en-US" sz="2400" i="1">
                <a:solidFill>
                  <a:schemeClr val="dk1"/>
                </a:solidFill>
                <a:latin typeface="Times New Roman"/>
                <a:ea typeface="Times New Roman"/>
                <a:cs typeface="Times New Roman"/>
                <a:sym typeface="Times New Roman"/>
              </a:rPr>
              <a:t>Clinical information reviewed to formulate treatment plan</a:t>
            </a:r>
            <a:endParaRPr sz="24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8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8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b="1">
                <a:latin typeface="Times New Roman"/>
                <a:ea typeface="Times New Roman"/>
                <a:cs typeface="Times New Roman"/>
                <a:sym typeface="Times New Roman"/>
              </a:rPr>
              <a:t>Prior to checking off an item below</a:t>
            </a:r>
            <a:r>
              <a:rPr lang="en-US" sz="1800">
                <a:latin typeface="Times New Roman"/>
                <a:ea typeface="Times New Roman"/>
                <a:cs typeface="Times New Roman"/>
                <a:sym typeface="Times New Roman"/>
              </a:rPr>
              <a:t>, it is your responsibility to ensure the information is accurate!</a:t>
            </a: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a:latin typeface="Times New Roman"/>
                <a:ea typeface="Times New Roman"/>
                <a:cs typeface="Times New Roman"/>
                <a:sym typeface="Times New Roman"/>
              </a:rPr>
              <a:t>Ideally, all available assessments and evaluations are reviewed prior to the creation of the Treatment Plan. However, all assessments and evaluations do not need to be incorporated into each Treatment Plan.</a:t>
            </a: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u="sng">
                <a:latin typeface="Times New Roman"/>
                <a:ea typeface="Times New Roman"/>
                <a:cs typeface="Times New Roman"/>
                <a:sym typeface="Times New Roman"/>
              </a:rPr>
              <a:t>Examples:</a:t>
            </a:r>
            <a:endParaRPr sz="1800" u="sng">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b="1">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b="1">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b="1">
                <a:latin typeface="Times New Roman"/>
                <a:ea typeface="Times New Roman"/>
                <a:cs typeface="Times New Roman"/>
                <a:sym typeface="Times New Roman"/>
              </a:rPr>
              <a:t>Do not check off</a:t>
            </a:r>
            <a:r>
              <a:rPr lang="en-US" sz="1800">
                <a:latin typeface="Times New Roman"/>
                <a:ea typeface="Times New Roman"/>
                <a:cs typeface="Times New Roman"/>
                <a:sym typeface="Times New Roman"/>
              </a:rPr>
              <a:t> “History and Physical”, if there is no History and Physical in the chart. </a:t>
            </a:r>
            <a:endParaRPr sz="1800">
              <a:latin typeface="Times New Roman"/>
              <a:ea typeface="Times New Roman"/>
              <a:cs typeface="Times New Roman"/>
              <a:sym typeface="Times New Roman"/>
            </a:endParaRPr>
          </a:p>
          <a:p>
            <a:pPr marL="0" lvl="0" indent="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latin typeface="Times New Roman"/>
              <a:ea typeface="Times New Roman"/>
              <a:cs typeface="Times New Roman"/>
              <a:sym typeface="Times New Roman"/>
            </a:endParaRPr>
          </a:p>
          <a:p>
            <a:pPr marL="1714500" lvl="5" indent="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374017" lvl="1" indent="-111790" algn="ctr" rtl="0">
              <a:lnSpc>
                <a:spcPct val="90000"/>
              </a:lnSpc>
              <a:spcBef>
                <a:spcPts val="265"/>
              </a:spcBef>
              <a:spcAft>
                <a:spcPts val="0"/>
              </a:spcAft>
              <a:buNone/>
            </a:pPr>
            <a:endParaRPr sz="1350">
              <a:solidFill>
                <a:srgbClr val="000000"/>
              </a:solidFill>
              <a:latin typeface="Times New Roman"/>
              <a:ea typeface="Times New Roman"/>
              <a:cs typeface="Times New Roman"/>
              <a:sym typeface="Times New Roman"/>
            </a:endParaRPr>
          </a:p>
          <a:p>
            <a:pPr marL="374017" lvl="1" indent="-111790" algn="ctr" rtl="0">
              <a:lnSpc>
                <a:spcPct val="90000"/>
              </a:lnSpc>
              <a:spcBef>
                <a:spcPts val="265"/>
              </a:spcBef>
              <a:spcAft>
                <a:spcPts val="0"/>
              </a:spcAft>
              <a:buNone/>
            </a:pPr>
            <a:endParaRPr sz="1350">
              <a:solidFill>
                <a:srgbClr val="000000"/>
              </a:solidFill>
              <a:latin typeface="Times New Roman"/>
              <a:ea typeface="Times New Roman"/>
              <a:cs typeface="Times New Roman"/>
              <a:sym typeface="Times New Roman"/>
            </a:endParaRPr>
          </a:p>
        </p:txBody>
      </p:sp>
      <p:pic>
        <p:nvPicPr>
          <p:cNvPr id="277" name="Google Shape;277;p29"/>
          <p:cNvPicPr preferRelativeResize="0"/>
          <p:nvPr/>
        </p:nvPicPr>
        <p:blipFill rotWithShape="1">
          <a:blip r:embed="rId3">
            <a:alphaModFix/>
          </a:blip>
          <a:srcRect t="3651" r="22462"/>
          <a:stretch/>
        </p:blipFill>
        <p:spPr>
          <a:xfrm>
            <a:off x="4708300" y="4287787"/>
            <a:ext cx="6949849" cy="1859350"/>
          </a:xfrm>
          <a:prstGeom prst="rect">
            <a:avLst/>
          </a:prstGeom>
          <a:noFill/>
          <a:ln w="28575" cap="flat" cmpd="sng">
            <a:solidFill>
              <a:srgbClr val="0066A6"/>
            </a:solidFill>
            <a:prstDash val="dot"/>
            <a:round/>
            <a:headEnd type="none" w="sm" len="sm"/>
            <a:tailEnd type="none" w="sm" len="sm"/>
          </a:ln>
        </p:spPr>
      </p:pic>
      <p:sp>
        <p:nvSpPr>
          <p:cNvPr id="278" name="Google Shape;278;p29"/>
          <p:cNvSpPr txBox="1"/>
          <p:nvPr/>
        </p:nvSpPr>
        <p:spPr>
          <a:xfrm>
            <a:off x="4632100" y="3505200"/>
            <a:ext cx="6949800" cy="73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latin typeface="Times New Roman"/>
                <a:ea typeface="Times New Roman"/>
                <a:cs typeface="Times New Roman"/>
                <a:sym typeface="Times New Roman"/>
              </a:rPr>
              <a:t>The below example makes sense for an </a:t>
            </a:r>
            <a:r>
              <a:rPr lang="en-US" sz="1800" b="1" dirty="0">
                <a:latin typeface="Times New Roman"/>
                <a:ea typeface="Times New Roman"/>
                <a:cs typeface="Times New Roman"/>
                <a:sym typeface="Times New Roman"/>
              </a:rPr>
              <a:t>ANXIETY </a:t>
            </a:r>
            <a:r>
              <a:rPr lang="en-US" sz="1800" dirty="0">
                <a:latin typeface="Times New Roman"/>
                <a:ea typeface="Times New Roman"/>
                <a:cs typeface="Times New Roman"/>
                <a:sym typeface="Times New Roman"/>
              </a:rPr>
              <a:t>Treatment Plan but </a:t>
            </a:r>
            <a:r>
              <a:rPr lang="en-US" sz="1800" b="1" dirty="0">
                <a:latin typeface="Times New Roman"/>
                <a:ea typeface="Times New Roman"/>
                <a:cs typeface="Times New Roman"/>
                <a:sym typeface="Times New Roman"/>
              </a:rPr>
              <a:t>would not </a:t>
            </a:r>
            <a:r>
              <a:rPr lang="en-US" sz="1800" dirty="0">
                <a:latin typeface="Times New Roman"/>
                <a:ea typeface="Times New Roman"/>
                <a:cs typeface="Times New Roman"/>
                <a:sym typeface="Times New Roman"/>
              </a:rPr>
              <a:t>make much as much sense for an </a:t>
            </a:r>
            <a:r>
              <a:rPr lang="en-US" sz="1800" i="1" dirty="0">
                <a:latin typeface="Times New Roman"/>
                <a:ea typeface="Times New Roman"/>
                <a:cs typeface="Times New Roman"/>
                <a:sym typeface="Times New Roman"/>
              </a:rPr>
              <a:t>Education</a:t>
            </a:r>
            <a:r>
              <a:rPr lang="en-US" sz="1800" dirty="0">
                <a:latin typeface="Times New Roman"/>
                <a:ea typeface="Times New Roman"/>
                <a:cs typeface="Times New Roman"/>
                <a:sym typeface="Times New Roman"/>
              </a:rPr>
              <a:t> Treatment Plan.</a:t>
            </a:r>
            <a:endParaRPr sz="1800" dirty="0">
              <a:latin typeface="Calibri"/>
              <a:ea typeface="Calibri"/>
              <a:cs typeface="Calibri"/>
              <a:sym typeface="Calibri"/>
            </a:endParaRPr>
          </a:p>
        </p:txBody>
      </p:sp>
      <p:pic>
        <p:nvPicPr>
          <p:cNvPr id="279" name="Google Shape;279;p29" descr="The Importance Of Completing A Patient Treatment Plan | The ..."/>
          <p:cNvPicPr preferRelativeResize="0"/>
          <p:nvPr/>
        </p:nvPicPr>
        <p:blipFill rotWithShape="1">
          <a:blip r:embed="rId4">
            <a:alphaModFix/>
          </a:blip>
          <a:srcRect l="9712" r="9210"/>
          <a:stretch/>
        </p:blipFill>
        <p:spPr>
          <a:xfrm>
            <a:off x="596875" y="3573488"/>
            <a:ext cx="3753925" cy="23152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30"/>
          <p:cNvPicPr preferRelativeResize="0"/>
          <p:nvPr/>
        </p:nvPicPr>
        <p:blipFill rotWithShape="1">
          <a:blip r:embed="rId3">
            <a:alphaModFix/>
          </a:blip>
          <a:srcRect r="9222"/>
          <a:stretch/>
        </p:blipFill>
        <p:spPr>
          <a:xfrm>
            <a:off x="4876194" y="4763276"/>
            <a:ext cx="6689668" cy="1895475"/>
          </a:xfrm>
          <a:prstGeom prst="rect">
            <a:avLst/>
          </a:prstGeom>
          <a:noFill/>
          <a:ln w="28575" cap="flat" cmpd="sng">
            <a:solidFill>
              <a:srgbClr val="0066A6"/>
            </a:solidFill>
            <a:prstDash val="dot"/>
            <a:round/>
            <a:headEnd type="none" w="sm" len="sm"/>
            <a:tailEnd type="none" w="sm" len="sm"/>
          </a:ln>
        </p:spPr>
      </p:pic>
      <p:pic>
        <p:nvPicPr>
          <p:cNvPr id="285" name="Google Shape;285;p30"/>
          <p:cNvPicPr preferRelativeResize="0"/>
          <p:nvPr/>
        </p:nvPicPr>
        <p:blipFill rotWithShape="1">
          <a:blip r:embed="rId4">
            <a:alphaModFix/>
          </a:blip>
          <a:srcRect r="20873"/>
          <a:stretch/>
        </p:blipFill>
        <p:spPr>
          <a:xfrm>
            <a:off x="702775" y="1968800"/>
            <a:ext cx="6686167" cy="1895475"/>
          </a:xfrm>
          <a:prstGeom prst="rect">
            <a:avLst/>
          </a:prstGeom>
          <a:noFill/>
          <a:ln w="28575" cap="flat" cmpd="sng">
            <a:solidFill>
              <a:srgbClr val="0066A6"/>
            </a:solidFill>
            <a:prstDash val="dot"/>
            <a:round/>
            <a:headEnd type="none" w="sm" len="sm"/>
            <a:tailEnd type="none" w="sm" len="sm"/>
          </a:ln>
        </p:spPr>
      </p:pic>
      <p:sp>
        <p:nvSpPr>
          <p:cNvPr id="286" name="Google Shape;286;p30"/>
          <p:cNvSpPr txBox="1"/>
          <p:nvPr/>
        </p:nvSpPr>
        <p:spPr>
          <a:xfrm>
            <a:off x="4417000" y="3997175"/>
            <a:ext cx="7512600" cy="60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latin typeface="Times New Roman"/>
                <a:ea typeface="Times New Roman"/>
                <a:cs typeface="Times New Roman"/>
                <a:sym typeface="Times New Roman"/>
              </a:rPr>
              <a:t>The below example makes sense for a </a:t>
            </a:r>
            <a:r>
              <a:rPr lang="en-US" sz="1800" b="1" dirty="0">
                <a:latin typeface="Times New Roman"/>
                <a:ea typeface="Times New Roman"/>
                <a:cs typeface="Times New Roman"/>
                <a:sym typeface="Times New Roman"/>
              </a:rPr>
              <a:t>DISORDERED EATING</a:t>
            </a:r>
            <a:r>
              <a:rPr lang="en-US" sz="1800" dirty="0">
                <a:latin typeface="Times New Roman"/>
                <a:ea typeface="Times New Roman"/>
                <a:cs typeface="Times New Roman"/>
                <a:sym typeface="Times New Roman"/>
              </a:rPr>
              <a:t> Treatment Plan but </a:t>
            </a:r>
            <a:r>
              <a:rPr lang="en-US" sz="1800" b="1" dirty="0">
                <a:latin typeface="Times New Roman"/>
                <a:ea typeface="Times New Roman"/>
                <a:cs typeface="Times New Roman"/>
                <a:sym typeface="Times New Roman"/>
              </a:rPr>
              <a:t>would not</a:t>
            </a:r>
            <a:r>
              <a:rPr lang="en-US" sz="1800" dirty="0">
                <a:latin typeface="Times New Roman"/>
                <a:ea typeface="Times New Roman"/>
                <a:cs typeface="Times New Roman"/>
                <a:sym typeface="Times New Roman"/>
              </a:rPr>
              <a:t> make much sense for a </a:t>
            </a:r>
            <a:r>
              <a:rPr lang="en-US" sz="1800" i="1" dirty="0">
                <a:latin typeface="Times New Roman"/>
                <a:ea typeface="Times New Roman"/>
                <a:cs typeface="Times New Roman"/>
                <a:sym typeface="Times New Roman"/>
              </a:rPr>
              <a:t>Substance Misuse </a:t>
            </a:r>
            <a:r>
              <a:rPr lang="en-US" sz="1800" dirty="0">
                <a:latin typeface="Times New Roman"/>
                <a:ea typeface="Times New Roman"/>
                <a:cs typeface="Times New Roman"/>
                <a:sym typeface="Times New Roman"/>
              </a:rPr>
              <a:t>Treatment Plan.</a:t>
            </a:r>
            <a:endParaRPr sz="1800" dirty="0">
              <a:latin typeface="Times New Roman"/>
              <a:ea typeface="Times New Roman"/>
              <a:cs typeface="Times New Roman"/>
              <a:sym typeface="Times New Roman"/>
            </a:endParaRPr>
          </a:p>
        </p:txBody>
      </p:sp>
      <p:sp>
        <p:nvSpPr>
          <p:cNvPr id="287" name="Google Shape;287;p30"/>
          <p:cNvSpPr/>
          <p:nvPr/>
        </p:nvSpPr>
        <p:spPr>
          <a:xfrm>
            <a:off x="5200100" y="6332070"/>
            <a:ext cx="1974600" cy="241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txBox="1"/>
          <p:nvPr/>
        </p:nvSpPr>
        <p:spPr>
          <a:xfrm>
            <a:off x="236525" y="1009625"/>
            <a:ext cx="7749300" cy="88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latin typeface="Times New Roman"/>
                <a:ea typeface="Times New Roman"/>
                <a:cs typeface="Times New Roman"/>
                <a:sym typeface="Times New Roman"/>
              </a:rPr>
              <a:t>The below example makes sense for a </a:t>
            </a:r>
            <a:r>
              <a:rPr lang="en-US" sz="1800" b="1" dirty="0">
                <a:latin typeface="Times New Roman"/>
                <a:ea typeface="Times New Roman"/>
                <a:cs typeface="Times New Roman"/>
                <a:sym typeface="Times New Roman"/>
              </a:rPr>
              <a:t>MALNUTRITION </a:t>
            </a:r>
            <a:r>
              <a:rPr lang="en-US" sz="1800" dirty="0">
                <a:latin typeface="Times New Roman"/>
                <a:ea typeface="Times New Roman"/>
                <a:cs typeface="Times New Roman"/>
                <a:sym typeface="Times New Roman"/>
              </a:rPr>
              <a:t>Treatment Plan but </a:t>
            </a:r>
            <a:r>
              <a:rPr lang="en-US" sz="1800" b="1" dirty="0">
                <a:latin typeface="Times New Roman"/>
                <a:ea typeface="Times New Roman"/>
                <a:cs typeface="Times New Roman"/>
                <a:sym typeface="Times New Roman"/>
              </a:rPr>
              <a:t>would not </a:t>
            </a:r>
            <a:r>
              <a:rPr lang="en-US" sz="1800" dirty="0">
                <a:latin typeface="Times New Roman"/>
                <a:ea typeface="Times New Roman"/>
                <a:cs typeface="Times New Roman"/>
                <a:sym typeface="Times New Roman"/>
              </a:rPr>
              <a:t>make as much sense for a </a:t>
            </a:r>
            <a:r>
              <a:rPr lang="en-US" sz="1800" i="1" dirty="0">
                <a:latin typeface="Times New Roman"/>
                <a:ea typeface="Times New Roman"/>
                <a:cs typeface="Times New Roman"/>
                <a:sym typeface="Times New Roman"/>
              </a:rPr>
              <a:t>Family Conflicts/Social Support </a:t>
            </a:r>
            <a:endParaRPr sz="1800" i="1" dirty="0">
              <a:latin typeface="Times New Roman"/>
              <a:ea typeface="Times New Roman"/>
              <a:cs typeface="Times New Roman"/>
              <a:sym typeface="Times New Roman"/>
            </a:endParaRPr>
          </a:p>
          <a:p>
            <a:pPr marL="0" lvl="0" indent="0" algn="ctr" rtl="0">
              <a:spcBef>
                <a:spcPts val="0"/>
              </a:spcBef>
              <a:spcAft>
                <a:spcPts val="0"/>
              </a:spcAft>
              <a:buNone/>
            </a:pPr>
            <a:r>
              <a:rPr lang="en-US" sz="1800" i="1" dirty="0">
                <a:latin typeface="Times New Roman"/>
                <a:ea typeface="Times New Roman"/>
                <a:cs typeface="Times New Roman"/>
                <a:sym typeface="Times New Roman"/>
              </a:rPr>
              <a:t>Involvement</a:t>
            </a:r>
            <a:r>
              <a:rPr lang="en-US" sz="1800" dirty="0">
                <a:latin typeface="Times New Roman"/>
                <a:ea typeface="Times New Roman"/>
                <a:cs typeface="Times New Roman"/>
                <a:sym typeface="Times New Roman"/>
              </a:rPr>
              <a:t> Treatment Plan.  </a:t>
            </a:r>
            <a:endParaRPr sz="1800" dirty="0">
              <a:latin typeface="Times New Roman"/>
              <a:ea typeface="Times New Roman"/>
              <a:cs typeface="Times New Roman"/>
              <a:sym typeface="Times New Roman"/>
            </a:endParaRPr>
          </a:p>
        </p:txBody>
      </p:sp>
      <p:pic>
        <p:nvPicPr>
          <p:cNvPr id="289" name="Google Shape;289;p30" descr="BESPOKE TREATMENT PLANS – Wellbeing In Work"/>
          <p:cNvPicPr preferRelativeResize="0"/>
          <p:nvPr/>
        </p:nvPicPr>
        <p:blipFill>
          <a:blip r:embed="rId5">
            <a:alphaModFix/>
          </a:blip>
          <a:stretch>
            <a:fillRect/>
          </a:stretch>
        </p:blipFill>
        <p:spPr>
          <a:xfrm>
            <a:off x="8756775" y="1107851"/>
            <a:ext cx="2571875" cy="2571875"/>
          </a:xfrm>
          <a:prstGeom prst="rect">
            <a:avLst/>
          </a:prstGeom>
          <a:noFill/>
          <a:ln>
            <a:noFill/>
          </a:ln>
        </p:spPr>
      </p:pic>
      <p:pic>
        <p:nvPicPr>
          <p:cNvPr id="290" name="Google Shape;290;p30" descr="PLAN YOUR TREATMENT - Vejthani Hospital"/>
          <p:cNvPicPr preferRelativeResize="0"/>
          <p:nvPr/>
        </p:nvPicPr>
        <p:blipFill>
          <a:blip r:embed="rId6">
            <a:alphaModFix/>
          </a:blip>
          <a:stretch>
            <a:fillRect/>
          </a:stretch>
        </p:blipFill>
        <p:spPr>
          <a:xfrm>
            <a:off x="1322675" y="3985275"/>
            <a:ext cx="2571875" cy="2571875"/>
          </a:xfrm>
          <a:prstGeom prst="rect">
            <a:avLst/>
          </a:prstGeom>
          <a:noFill/>
          <a:ln>
            <a:noFill/>
          </a:ln>
        </p:spPr>
      </p:pic>
      <p:sp>
        <p:nvSpPr>
          <p:cNvPr id="291" name="Google Shape;291;p30"/>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Treatment Planning: </a:t>
            </a:r>
            <a:r>
              <a:rPr lang="en-US" sz="2800" b="1" i="1" dirty="0">
                <a:solidFill>
                  <a:srgbClr val="0066A6"/>
                </a:solidFill>
                <a:latin typeface="Times New Roman"/>
                <a:ea typeface="Times New Roman"/>
                <a:cs typeface="Times New Roman"/>
                <a:sym typeface="Times New Roman"/>
              </a:rPr>
              <a:t>Clinical Information Reviewed</a:t>
            </a:r>
            <a:r>
              <a:rPr lang="en-US" sz="2600" b="1" dirty="0">
                <a:solidFill>
                  <a:srgbClr val="0066A6"/>
                </a:solidFill>
                <a:latin typeface="Times New Roman"/>
                <a:ea typeface="Times New Roman"/>
                <a:cs typeface="Times New Roman"/>
                <a:sym typeface="Times New Roman"/>
              </a:rPr>
              <a:t> </a:t>
            </a:r>
            <a:r>
              <a:rPr lang="en-US" sz="2000" b="1" dirty="0">
                <a:solidFill>
                  <a:srgbClr val="0066A6"/>
                </a:solidFill>
                <a:latin typeface="Times New Roman"/>
                <a:ea typeface="Times New Roman"/>
                <a:cs typeface="Times New Roman"/>
                <a:sym typeface="Times New Roman"/>
              </a:rPr>
              <a:t>(2 of 2)</a:t>
            </a:r>
            <a:endParaRPr sz="2600" b="1" dirty="0">
              <a:solidFill>
                <a:srgbClr val="0066A6"/>
              </a:solidFill>
              <a:latin typeface="Times New Roman"/>
              <a:ea typeface="Times New Roman"/>
              <a:cs typeface="Times New Roman"/>
              <a:sym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Progress Notes:</a:t>
            </a:r>
            <a:r>
              <a:rPr lang="en-US" sz="2500" b="1">
                <a:solidFill>
                  <a:srgbClr val="0066A6"/>
                </a:solidFill>
                <a:latin typeface="Times New Roman"/>
                <a:ea typeface="Times New Roman"/>
                <a:cs typeface="Times New Roman"/>
                <a:sym typeface="Times New Roman"/>
              </a:rPr>
              <a:t> </a:t>
            </a:r>
            <a:r>
              <a:rPr lang="en-US" sz="2200" b="1">
                <a:solidFill>
                  <a:srgbClr val="0066A6"/>
                </a:solidFill>
                <a:latin typeface="Times New Roman"/>
                <a:ea typeface="Times New Roman"/>
                <a:cs typeface="Times New Roman"/>
                <a:sym typeface="Times New Roman"/>
              </a:rPr>
              <a:t>(1 of 2)</a:t>
            </a:r>
            <a:endParaRPr sz="2200" b="1">
              <a:solidFill>
                <a:srgbClr val="0066A6"/>
              </a:solidFill>
              <a:latin typeface="Times New Roman"/>
              <a:ea typeface="Times New Roman"/>
              <a:cs typeface="Times New Roman"/>
              <a:sym typeface="Times New Roman"/>
            </a:endParaRPr>
          </a:p>
        </p:txBody>
      </p:sp>
      <p:sp>
        <p:nvSpPr>
          <p:cNvPr id="297" name="Google Shape;297;p31"/>
          <p:cNvSpPr txBox="1">
            <a:spLocks noGrp="1"/>
          </p:cNvSpPr>
          <p:nvPr>
            <p:ph type="body" idx="1"/>
          </p:nvPr>
        </p:nvSpPr>
        <p:spPr>
          <a:xfrm>
            <a:off x="5488375" y="852273"/>
            <a:ext cx="6231600" cy="613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endParaRPr sz="1800" b="1" dirty="0">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b="1" dirty="0">
                <a:solidFill>
                  <a:srgbClr val="434343"/>
                </a:solidFill>
                <a:latin typeface="Times New Roman"/>
                <a:ea typeface="Times New Roman"/>
                <a:cs typeface="Times New Roman"/>
                <a:sym typeface="Times New Roman"/>
              </a:rPr>
              <a:t>Reminders!</a:t>
            </a:r>
            <a:endParaRPr b="1" dirty="0">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700" b="1" dirty="0">
              <a:solidFill>
                <a:srgbClr val="434343"/>
              </a:solidFill>
              <a:latin typeface="Times New Roman"/>
              <a:ea typeface="Times New Roman"/>
              <a:cs typeface="Times New Roman"/>
              <a:sym typeface="Times New Roman"/>
            </a:endParaRPr>
          </a:p>
          <a:p>
            <a:pPr marL="457200" lvl="0" indent="-336550" algn="l" rtl="0">
              <a:lnSpc>
                <a:spcPct val="90000"/>
              </a:lnSpc>
              <a:spcBef>
                <a:spcPts val="0"/>
              </a:spcBef>
              <a:spcAft>
                <a:spcPts val="0"/>
              </a:spcAft>
              <a:buClr>
                <a:srgbClr val="434343"/>
              </a:buClr>
              <a:buSzPts val="1700"/>
              <a:buFont typeface="Times New Roman"/>
              <a:buChar char="➟"/>
            </a:pPr>
            <a:r>
              <a:rPr lang="en-US" sz="1700" dirty="0">
                <a:solidFill>
                  <a:srgbClr val="434343"/>
                </a:solidFill>
                <a:latin typeface="Times New Roman"/>
                <a:ea typeface="Times New Roman"/>
                <a:cs typeface="Times New Roman"/>
                <a:sym typeface="Times New Roman"/>
              </a:rPr>
              <a:t>Use the</a:t>
            </a:r>
            <a:r>
              <a:rPr lang="en-US" sz="1700" b="1" dirty="0">
                <a:solidFill>
                  <a:srgbClr val="434343"/>
                </a:solidFill>
                <a:latin typeface="Times New Roman"/>
                <a:ea typeface="Times New Roman"/>
                <a:cs typeface="Times New Roman"/>
                <a:sym typeface="Times New Roman"/>
              </a:rPr>
              <a:t> Golden Thread </a:t>
            </a:r>
            <a:r>
              <a:rPr lang="en-US" sz="1700" dirty="0">
                <a:solidFill>
                  <a:srgbClr val="434343"/>
                </a:solidFill>
                <a:latin typeface="Times New Roman"/>
                <a:ea typeface="Times New Roman"/>
                <a:cs typeface="Times New Roman"/>
                <a:sym typeface="Times New Roman"/>
              </a:rPr>
              <a:t>to identify which Problems, Objectives, and Interventions were addressed in a specific session (Remember, you only want to check off the ones that were addressed in the session!)</a:t>
            </a:r>
            <a:endParaRPr sz="1700" dirty="0">
              <a:solidFill>
                <a:srgbClr val="434343"/>
              </a:solidFill>
              <a:latin typeface="Times New Roman"/>
              <a:ea typeface="Times New Roman"/>
              <a:cs typeface="Times New Roman"/>
              <a:sym typeface="Times New Roman"/>
            </a:endParaRPr>
          </a:p>
          <a:p>
            <a:pPr marL="45720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latin typeface="Times New Roman"/>
                <a:ea typeface="Times New Roman"/>
                <a:cs typeface="Times New Roman"/>
                <a:sym typeface="Times New Roman"/>
              </a:rPr>
              <a:t>Make sure the times do not overlap with other sessions (patients can’t be two places at once)</a:t>
            </a:r>
            <a:endParaRPr sz="1800" dirty="0">
              <a:solidFill>
                <a:srgbClr val="434343"/>
              </a:solidFill>
              <a:latin typeface="Times New Roman"/>
              <a:ea typeface="Times New Roman"/>
              <a:cs typeface="Times New Roman"/>
              <a:sym typeface="Times New Roman"/>
            </a:endParaRPr>
          </a:p>
          <a:p>
            <a:pPr marL="45720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latin typeface="Times New Roman"/>
                <a:ea typeface="Times New Roman"/>
                <a:cs typeface="Times New Roman"/>
                <a:sym typeface="Times New Roman"/>
              </a:rPr>
              <a:t>For conjoint sessions, </a:t>
            </a:r>
            <a:r>
              <a:rPr lang="en-US" sz="1800" u="sng" dirty="0">
                <a:solidFill>
                  <a:srgbClr val="434343"/>
                </a:solidFill>
                <a:latin typeface="Times New Roman"/>
                <a:ea typeface="Times New Roman"/>
                <a:cs typeface="Times New Roman"/>
                <a:sym typeface="Times New Roman"/>
              </a:rPr>
              <a:t>only one clinician should document a note</a:t>
            </a:r>
            <a:r>
              <a:rPr lang="en-US" sz="1800" dirty="0">
                <a:solidFill>
                  <a:srgbClr val="434343"/>
                </a:solidFill>
                <a:latin typeface="Times New Roman"/>
                <a:ea typeface="Times New Roman"/>
                <a:cs typeface="Times New Roman"/>
                <a:sym typeface="Times New Roman"/>
              </a:rPr>
              <a:t>. E.g., if a therapist and dietitian hold a conjoint session with a mutual patient, only one clinician is  to write a note and can document that the dietitian was present, under “additional attendees”. Duplicate notes can be viewed as “double billing”.  Using this example, the dietitian can write a “contact note”, indicating the conjoint session (non-billable) by emphasizing the coordination of care</a:t>
            </a:r>
            <a:endParaRPr sz="1800" dirty="0">
              <a:solidFill>
                <a:srgbClr val="434343"/>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700" dirty="0">
                <a:solidFill>
                  <a:srgbClr val="FF0000"/>
                </a:solidFill>
                <a:latin typeface="Times New Roman"/>
                <a:ea typeface="Times New Roman"/>
                <a:cs typeface="Times New Roman"/>
                <a:sym typeface="Times New Roman"/>
              </a:rPr>
              <a:t>Include any safety concerns observed and actions completed to ensure safety</a:t>
            </a:r>
            <a:endParaRPr sz="1700" dirty="0">
              <a:solidFill>
                <a:srgbClr val="FF0000"/>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700" dirty="0">
                <a:solidFill>
                  <a:srgbClr val="FF0000"/>
                </a:solidFill>
                <a:latin typeface="Times New Roman"/>
                <a:ea typeface="Times New Roman"/>
                <a:cs typeface="Times New Roman"/>
                <a:sym typeface="Times New Roman"/>
              </a:rPr>
              <a:t>If patient reports suicidality, the </a:t>
            </a:r>
            <a:r>
              <a:rPr lang="en-US" sz="1700" i="1" dirty="0">
                <a:solidFill>
                  <a:srgbClr val="FF0000"/>
                </a:solidFill>
                <a:latin typeface="Times New Roman"/>
                <a:ea typeface="Times New Roman"/>
                <a:cs typeface="Times New Roman"/>
                <a:sym typeface="Times New Roman"/>
              </a:rPr>
              <a:t>Suicide Reassessment </a:t>
            </a:r>
            <a:r>
              <a:rPr lang="en-US" sz="1700" dirty="0">
                <a:solidFill>
                  <a:srgbClr val="FF0000"/>
                </a:solidFill>
                <a:latin typeface="Times New Roman"/>
                <a:ea typeface="Times New Roman"/>
                <a:cs typeface="Times New Roman"/>
                <a:sym typeface="Times New Roman"/>
              </a:rPr>
              <a:t>(Frequent Screener) should be completed</a:t>
            </a:r>
            <a:endParaRPr sz="1700" dirty="0">
              <a:solidFill>
                <a:srgbClr val="FF0000"/>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700" dirty="0">
                <a:solidFill>
                  <a:srgbClr val="FF0000"/>
                </a:solidFill>
                <a:latin typeface="Times New Roman"/>
                <a:ea typeface="Times New Roman"/>
                <a:cs typeface="Times New Roman"/>
                <a:sym typeface="Times New Roman"/>
              </a:rPr>
              <a:t>If client is on a 1:1 observation, and accompanied by another staff member in session, please document that </a:t>
            </a:r>
            <a:endParaRPr sz="1700" b="1" dirty="0">
              <a:solidFill>
                <a:srgbClr val="FF0000"/>
              </a:solidFill>
              <a:latin typeface="Times New Roman"/>
              <a:ea typeface="Times New Roman"/>
              <a:cs typeface="Times New Roman"/>
              <a:sym typeface="Times New Roman"/>
            </a:endParaRPr>
          </a:p>
        </p:txBody>
      </p:sp>
      <p:pic>
        <p:nvPicPr>
          <p:cNvPr id="298" name="Google Shape;298;p31"/>
          <p:cNvPicPr preferRelativeResize="0"/>
          <p:nvPr/>
        </p:nvPicPr>
        <p:blipFill>
          <a:blip r:embed="rId3">
            <a:alphaModFix/>
          </a:blip>
          <a:stretch>
            <a:fillRect/>
          </a:stretch>
        </p:blipFill>
        <p:spPr>
          <a:xfrm>
            <a:off x="6720825" y="1008973"/>
            <a:ext cx="730500" cy="730500"/>
          </a:xfrm>
          <a:prstGeom prst="rect">
            <a:avLst/>
          </a:prstGeom>
          <a:noFill/>
          <a:ln>
            <a:noFill/>
          </a:ln>
        </p:spPr>
      </p:pic>
      <p:pic>
        <p:nvPicPr>
          <p:cNvPr id="299" name="Google Shape;299;p31"/>
          <p:cNvPicPr preferRelativeResize="0"/>
          <p:nvPr/>
        </p:nvPicPr>
        <p:blipFill>
          <a:blip r:embed="rId4">
            <a:alphaModFix/>
          </a:blip>
          <a:stretch>
            <a:fillRect/>
          </a:stretch>
        </p:blipFill>
        <p:spPr>
          <a:xfrm>
            <a:off x="522900" y="1721800"/>
            <a:ext cx="4290851" cy="4290851"/>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2"/>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Progress Notes:</a:t>
            </a:r>
            <a:r>
              <a:rPr lang="en-US" sz="2300" b="1">
                <a:solidFill>
                  <a:srgbClr val="0066A6"/>
                </a:solidFill>
                <a:latin typeface="Times New Roman"/>
                <a:ea typeface="Times New Roman"/>
                <a:cs typeface="Times New Roman"/>
                <a:sym typeface="Times New Roman"/>
              </a:rPr>
              <a:t> </a:t>
            </a:r>
            <a:r>
              <a:rPr lang="en-US" sz="2200" b="1">
                <a:solidFill>
                  <a:srgbClr val="0066A6"/>
                </a:solidFill>
                <a:latin typeface="Times New Roman"/>
                <a:ea typeface="Times New Roman"/>
                <a:cs typeface="Times New Roman"/>
                <a:sym typeface="Times New Roman"/>
              </a:rPr>
              <a:t>(2 of 2)</a:t>
            </a:r>
            <a:endParaRPr sz="2200" b="1">
              <a:solidFill>
                <a:srgbClr val="0066A6"/>
              </a:solidFill>
              <a:latin typeface="Times New Roman"/>
              <a:ea typeface="Times New Roman"/>
              <a:cs typeface="Times New Roman"/>
              <a:sym typeface="Times New Roman"/>
            </a:endParaRPr>
          </a:p>
        </p:txBody>
      </p:sp>
      <p:sp>
        <p:nvSpPr>
          <p:cNvPr id="305" name="Google Shape;305;p32"/>
          <p:cNvSpPr txBox="1">
            <a:spLocks noGrp="1"/>
          </p:cNvSpPr>
          <p:nvPr>
            <p:ph type="body" idx="1"/>
          </p:nvPr>
        </p:nvSpPr>
        <p:spPr>
          <a:xfrm>
            <a:off x="627875" y="1974200"/>
            <a:ext cx="5754900" cy="427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a:solidFill>
                  <a:srgbClr val="434343"/>
                </a:solidFill>
                <a:latin typeface="Times New Roman"/>
                <a:ea typeface="Times New Roman"/>
                <a:cs typeface="Times New Roman"/>
                <a:sym typeface="Times New Roman"/>
              </a:rPr>
              <a:t>Here are a few scenarios to help:</a:t>
            </a:r>
            <a:endParaRPr sz="1800" b="1">
              <a:solidFill>
                <a:srgbClr val="434343"/>
              </a:solidFill>
              <a:latin typeface="Times New Roman"/>
              <a:ea typeface="Times New Roman"/>
              <a:cs typeface="Times New Roman"/>
              <a:sym typeface="Times New Roman"/>
            </a:endParaRPr>
          </a:p>
          <a:p>
            <a:pPr marL="0" lvl="0" indent="457200" algn="l" rtl="0">
              <a:spcBef>
                <a:spcPts val="0"/>
              </a:spcBef>
              <a:spcAft>
                <a:spcPts val="0"/>
              </a:spcAft>
              <a:buNone/>
            </a:pPr>
            <a:endParaRPr sz="180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a:solidFill>
                  <a:srgbClr val="434343"/>
                </a:solidFill>
                <a:latin typeface="Times New Roman"/>
                <a:ea typeface="Times New Roman"/>
                <a:cs typeface="Times New Roman"/>
                <a:sym typeface="Times New Roman"/>
              </a:rPr>
              <a:t>Therapist and patient are physically present in therapist’s Discovery Behavioral Health company  office and patient’s family “zooms in” for a session, due to being outside the geographic area of the treatment center = </a:t>
            </a:r>
            <a:r>
              <a:rPr lang="en-US" sz="1800" b="1">
                <a:solidFill>
                  <a:srgbClr val="434343"/>
                </a:solidFill>
                <a:latin typeface="Times New Roman"/>
                <a:ea typeface="Times New Roman"/>
                <a:cs typeface="Times New Roman"/>
                <a:sym typeface="Times New Roman"/>
              </a:rPr>
              <a:t>Family and/or Conjoint session</a:t>
            </a:r>
            <a:endParaRPr sz="1800" b="1">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endParaRPr sz="1800" b="1">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a:solidFill>
                  <a:srgbClr val="434343"/>
                </a:solidFill>
                <a:latin typeface="Times New Roman"/>
                <a:ea typeface="Times New Roman"/>
                <a:cs typeface="Times New Roman"/>
                <a:sym typeface="Times New Roman"/>
              </a:rPr>
              <a:t>Therapist is in their Discovery Behavioral Health company office and receives a call that her patient is feeling symptomatic and is unable to make it to session, but is requesting a virtual session (from home if outpatient, from room if residential) =</a:t>
            </a:r>
            <a:r>
              <a:rPr lang="en-US" sz="1800" b="1">
                <a:solidFill>
                  <a:srgbClr val="434343"/>
                </a:solidFill>
                <a:latin typeface="Times New Roman"/>
                <a:ea typeface="Times New Roman"/>
                <a:cs typeface="Times New Roman"/>
                <a:sym typeface="Times New Roman"/>
              </a:rPr>
              <a:t> Telehealth</a:t>
            </a:r>
            <a:endParaRPr sz="1800" b="1">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800" b="1">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a:solidFill>
                  <a:srgbClr val="434343"/>
                </a:solidFill>
                <a:latin typeface="Times New Roman"/>
                <a:ea typeface="Times New Roman"/>
                <a:cs typeface="Times New Roman"/>
                <a:sym typeface="Times New Roman"/>
              </a:rPr>
              <a:t>Both Therapist and patient are in their respective homes, due to a “stay-at-home” order and are meeting virtually via Zoom</a:t>
            </a:r>
            <a:r>
              <a:rPr lang="en-US" sz="1800" b="1">
                <a:solidFill>
                  <a:srgbClr val="434343"/>
                </a:solidFill>
                <a:latin typeface="Times New Roman"/>
                <a:ea typeface="Times New Roman"/>
                <a:cs typeface="Times New Roman"/>
                <a:sym typeface="Times New Roman"/>
              </a:rPr>
              <a:t> = Telehealth</a:t>
            </a:r>
            <a:endParaRPr sz="1900" b="1">
              <a:solidFill>
                <a:srgbClr val="434343"/>
              </a:solidFill>
              <a:latin typeface="Times New Roman"/>
              <a:ea typeface="Times New Roman"/>
              <a:cs typeface="Times New Roman"/>
              <a:sym typeface="Times New Roman"/>
            </a:endParaRPr>
          </a:p>
        </p:txBody>
      </p:sp>
      <p:pic>
        <p:nvPicPr>
          <p:cNvPr id="306" name="Google Shape;306;p32" descr="Example Vector Stamp Icon. Sample Watermark Rubber Stamp Stock ..."/>
          <p:cNvPicPr preferRelativeResize="0"/>
          <p:nvPr/>
        </p:nvPicPr>
        <p:blipFill rotWithShape="1">
          <a:blip r:embed="rId3">
            <a:alphaModFix/>
          </a:blip>
          <a:srcRect t="11267" b="22061"/>
          <a:stretch/>
        </p:blipFill>
        <p:spPr>
          <a:xfrm>
            <a:off x="281200" y="2619850"/>
            <a:ext cx="837375" cy="362263"/>
          </a:xfrm>
          <a:prstGeom prst="rect">
            <a:avLst/>
          </a:prstGeom>
          <a:noFill/>
          <a:ln>
            <a:noFill/>
          </a:ln>
        </p:spPr>
      </p:pic>
      <p:pic>
        <p:nvPicPr>
          <p:cNvPr id="307" name="Google Shape;307;p32" descr="Example Vector Stamp Icon. Sample Watermark Rubber Stamp Stock ..."/>
          <p:cNvPicPr preferRelativeResize="0"/>
          <p:nvPr/>
        </p:nvPicPr>
        <p:blipFill rotWithShape="1">
          <a:blip r:embed="rId3">
            <a:alphaModFix/>
          </a:blip>
          <a:srcRect t="11267" b="22061"/>
          <a:stretch/>
        </p:blipFill>
        <p:spPr>
          <a:xfrm>
            <a:off x="281200" y="3989884"/>
            <a:ext cx="837375" cy="362263"/>
          </a:xfrm>
          <a:prstGeom prst="rect">
            <a:avLst/>
          </a:prstGeom>
          <a:noFill/>
          <a:ln>
            <a:noFill/>
          </a:ln>
        </p:spPr>
      </p:pic>
      <p:pic>
        <p:nvPicPr>
          <p:cNvPr id="308" name="Google Shape;308;p32" descr="Example Vector Stamp Icon. Sample Watermark Rubber Stamp Stock ..."/>
          <p:cNvPicPr preferRelativeResize="0"/>
          <p:nvPr/>
        </p:nvPicPr>
        <p:blipFill rotWithShape="1">
          <a:blip r:embed="rId3">
            <a:alphaModFix/>
          </a:blip>
          <a:srcRect t="11267" b="22061"/>
          <a:stretch/>
        </p:blipFill>
        <p:spPr>
          <a:xfrm>
            <a:off x="281200" y="5472937"/>
            <a:ext cx="837375" cy="362263"/>
          </a:xfrm>
          <a:prstGeom prst="rect">
            <a:avLst/>
          </a:prstGeom>
          <a:noFill/>
          <a:ln>
            <a:noFill/>
          </a:ln>
        </p:spPr>
      </p:pic>
      <p:sp>
        <p:nvSpPr>
          <p:cNvPr id="309" name="Google Shape;309;p32"/>
          <p:cNvSpPr txBox="1">
            <a:spLocks noGrp="1"/>
          </p:cNvSpPr>
          <p:nvPr>
            <p:ph type="body" idx="1"/>
          </p:nvPr>
        </p:nvSpPr>
        <p:spPr>
          <a:xfrm>
            <a:off x="562200" y="1076900"/>
            <a:ext cx="11067600" cy="897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600" b="1">
                <a:solidFill>
                  <a:srgbClr val="434343"/>
                </a:solidFill>
                <a:latin typeface="Times New Roman"/>
                <a:ea typeface="Times New Roman"/>
                <a:cs typeface="Times New Roman"/>
                <a:sym typeface="Times New Roman"/>
              </a:rPr>
              <a:t>Tips for Telehealth! </a:t>
            </a:r>
            <a:endParaRPr sz="2600" b="1">
              <a:solidFill>
                <a:srgbClr val="434343"/>
              </a:solidFill>
              <a:latin typeface="Times New Roman"/>
              <a:ea typeface="Times New Roman"/>
              <a:cs typeface="Times New Roman"/>
              <a:sym typeface="Times New Roman"/>
            </a:endParaRPr>
          </a:p>
          <a:p>
            <a:pPr marL="0" lvl="0" indent="0" algn="ctr" rtl="0">
              <a:spcBef>
                <a:spcPts val="1000"/>
              </a:spcBef>
              <a:spcAft>
                <a:spcPts val="0"/>
              </a:spcAft>
              <a:buNone/>
            </a:pPr>
            <a:r>
              <a:rPr lang="en-US" sz="2000" i="1">
                <a:solidFill>
                  <a:srgbClr val="434343"/>
                </a:solidFill>
                <a:latin typeface="Times New Roman"/>
                <a:ea typeface="Times New Roman"/>
                <a:cs typeface="Times New Roman"/>
                <a:sym typeface="Times New Roman"/>
              </a:rPr>
              <a:t>Make sure to identify Telehealth  sessions appropriately!</a:t>
            </a:r>
            <a:endParaRPr sz="1900" b="1">
              <a:solidFill>
                <a:srgbClr val="434343"/>
              </a:solidFill>
              <a:latin typeface="Times New Roman"/>
              <a:ea typeface="Times New Roman"/>
              <a:cs typeface="Times New Roman"/>
              <a:sym typeface="Times New Roman"/>
            </a:endParaRPr>
          </a:p>
        </p:txBody>
      </p:sp>
      <p:pic>
        <p:nvPicPr>
          <p:cNvPr id="310" name="Google Shape;310;p32" descr="Telehealth Resources - WSRGN"/>
          <p:cNvPicPr preferRelativeResize="0"/>
          <p:nvPr/>
        </p:nvPicPr>
        <p:blipFill rotWithShape="1">
          <a:blip r:embed="rId4">
            <a:alphaModFix/>
          </a:blip>
          <a:srcRect l="9357" r="22933"/>
          <a:stretch/>
        </p:blipFill>
        <p:spPr>
          <a:xfrm>
            <a:off x="6568500" y="2331875"/>
            <a:ext cx="5204268" cy="3557825"/>
          </a:xfrm>
          <a:prstGeom prst="rect">
            <a:avLst/>
          </a:prstGeom>
          <a:noFill/>
          <a:ln>
            <a:noFill/>
          </a:ln>
        </p:spPr>
      </p:pic>
      <p:pic>
        <p:nvPicPr>
          <p:cNvPr id="311" name="Google Shape;311;p32"/>
          <p:cNvPicPr preferRelativeResize="0"/>
          <p:nvPr/>
        </p:nvPicPr>
        <p:blipFill rotWithShape="1">
          <a:blip r:embed="rId5">
            <a:alphaModFix/>
          </a:blip>
          <a:srcRect b="7158"/>
          <a:stretch/>
        </p:blipFill>
        <p:spPr>
          <a:xfrm>
            <a:off x="3936900" y="942788"/>
            <a:ext cx="609498" cy="56586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3"/>
          <p:cNvSpPr/>
          <p:nvPr/>
        </p:nvSpPr>
        <p:spPr>
          <a:xfrm>
            <a:off x="638775" y="1039350"/>
            <a:ext cx="5364600" cy="5084100"/>
          </a:xfrm>
          <a:prstGeom prst="round2DiagRect">
            <a:avLst>
              <a:gd name="adj1" fmla="val 44471"/>
              <a:gd name="adj2" fmla="val 0"/>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600" b="1">
                <a:solidFill>
                  <a:srgbClr val="0066A6"/>
                </a:solidFill>
                <a:latin typeface="Times New Roman"/>
                <a:ea typeface="Times New Roman"/>
                <a:cs typeface="Times New Roman"/>
                <a:sym typeface="Times New Roman"/>
              </a:rPr>
              <a:t>Discharge Plan and Discharge Summary:</a:t>
            </a:r>
            <a:r>
              <a:rPr lang="en-US" sz="2800" b="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(1 of 2)</a:t>
            </a:r>
            <a:endParaRPr sz="2000" b="1">
              <a:solidFill>
                <a:srgbClr val="0066A6"/>
              </a:solidFill>
              <a:latin typeface="Times New Roman"/>
              <a:ea typeface="Times New Roman"/>
              <a:cs typeface="Times New Roman"/>
              <a:sym typeface="Times New Roman"/>
            </a:endParaRPr>
          </a:p>
        </p:txBody>
      </p:sp>
      <p:sp>
        <p:nvSpPr>
          <p:cNvPr id="318" name="Google Shape;318;p33"/>
          <p:cNvSpPr txBox="1"/>
          <p:nvPr/>
        </p:nvSpPr>
        <p:spPr>
          <a:xfrm>
            <a:off x="727675" y="2997725"/>
            <a:ext cx="2292000" cy="2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19" name="Google Shape;319;p33"/>
          <p:cNvSpPr txBox="1"/>
          <p:nvPr/>
        </p:nvSpPr>
        <p:spPr>
          <a:xfrm>
            <a:off x="2946975" y="4234700"/>
            <a:ext cx="18555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20" name="Google Shape;320;p33"/>
          <p:cNvSpPr txBox="1"/>
          <p:nvPr/>
        </p:nvSpPr>
        <p:spPr>
          <a:xfrm>
            <a:off x="919263" y="1088300"/>
            <a:ext cx="4776600" cy="42793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solidFill>
                  <a:srgbClr val="FFFFFF"/>
                </a:solidFill>
                <a:latin typeface="Times New Roman"/>
                <a:ea typeface="Times New Roman"/>
                <a:cs typeface="Times New Roman"/>
                <a:sym typeface="Times New Roman"/>
              </a:rPr>
              <a:t>Discharge Plan</a:t>
            </a:r>
          </a:p>
          <a:p>
            <a:pPr marL="0" lvl="0" indent="0" algn="ctr" rtl="0">
              <a:spcBef>
                <a:spcPts val="0"/>
              </a:spcBef>
              <a:spcAft>
                <a:spcPts val="0"/>
              </a:spcAft>
              <a:buNone/>
            </a:pPr>
            <a:r>
              <a:rPr lang="en-US" sz="2000" dirty="0">
                <a:solidFill>
                  <a:srgbClr val="FFFFFF"/>
                </a:solidFill>
                <a:latin typeface="Times New Roman"/>
                <a:ea typeface="Times New Roman"/>
                <a:cs typeface="Times New Roman"/>
                <a:sym typeface="Times New Roman"/>
              </a:rPr>
              <a:t>(For the patient)</a:t>
            </a:r>
            <a:endParaRPr sz="2000" dirty="0">
              <a:solidFill>
                <a:srgbClr val="FFFFFF"/>
              </a:solidFill>
              <a:latin typeface="Times New Roman"/>
              <a:ea typeface="Times New Roman"/>
              <a:cs typeface="Times New Roman"/>
              <a:sym typeface="Times New Roman"/>
            </a:endParaRPr>
          </a:p>
          <a:p>
            <a:pPr marL="457200" lvl="0" indent="-336550" algn="l" rtl="0">
              <a:spcBef>
                <a:spcPts val="100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Is for the</a:t>
            </a:r>
            <a:r>
              <a:rPr lang="en-US" sz="1600" b="1" dirty="0">
                <a:solidFill>
                  <a:srgbClr val="FFFFFF"/>
                </a:solidFill>
                <a:latin typeface="Times New Roman"/>
                <a:ea typeface="Times New Roman"/>
                <a:cs typeface="Times New Roman"/>
                <a:sym typeface="Times New Roman"/>
              </a:rPr>
              <a:t> patient</a:t>
            </a:r>
            <a:r>
              <a:rPr lang="en-US" sz="1600" dirty="0">
                <a:solidFill>
                  <a:srgbClr val="FFFFFF"/>
                </a:solidFill>
                <a:latin typeface="Times New Roman"/>
                <a:ea typeface="Times New Roman"/>
                <a:cs typeface="Times New Roman"/>
                <a:sym typeface="Times New Roman"/>
              </a:rPr>
              <a:t> (and for the clinical record) </a:t>
            </a:r>
            <a:endParaRPr sz="1600"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Is completed throughout treatment and functions as an </a:t>
            </a:r>
            <a:r>
              <a:rPr lang="en-US" sz="1600" b="1" dirty="0">
                <a:solidFill>
                  <a:srgbClr val="FFFFFF"/>
                </a:solidFill>
                <a:latin typeface="Times New Roman"/>
                <a:ea typeface="Times New Roman"/>
                <a:cs typeface="Times New Roman"/>
                <a:sym typeface="Times New Roman"/>
              </a:rPr>
              <a:t>evolving</a:t>
            </a:r>
            <a:r>
              <a:rPr lang="en-US" sz="1600" dirty="0">
                <a:solidFill>
                  <a:srgbClr val="FFFFFF"/>
                </a:solidFill>
                <a:latin typeface="Times New Roman"/>
                <a:ea typeface="Times New Roman"/>
                <a:cs typeface="Times New Roman"/>
                <a:sym typeface="Times New Roman"/>
              </a:rPr>
              <a:t> document/process</a:t>
            </a:r>
            <a:endParaRPr sz="1600"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Includes Safety Plan/Crisis Management Plan</a:t>
            </a:r>
            <a:endParaRPr sz="1600"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Includes specifics of aftercare appointments (e.g., Full Name and Address of Provider, Date and time of initial appt. </a:t>
            </a:r>
          </a:p>
          <a:p>
            <a:pPr marL="457200" lvl="0" indent="-336550" algn="l" rtl="0">
              <a:spcBef>
                <a:spcPts val="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Referrals provided</a:t>
            </a:r>
            <a:endParaRPr sz="16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US" dirty="0">
                <a:solidFill>
                  <a:srgbClr val="FFFFFF"/>
                </a:solidFill>
                <a:latin typeface="Times New Roman"/>
                <a:ea typeface="Times New Roman"/>
                <a:cs typeface="Times New Roman"/>
                <a:sym typeface="Times New Roman"/>
              </a:rPr>
              <a:t>Discharge Plan must be </a:t>
            </a:r>
            <a:r>
              <a:rPr lang="en-US" dirty="0">
                <a:solidFill>
                  <a:srgbClr val="FFFFFF"/>
                </a:solidFill>
                <a:latin typeface="Times New Roman"/>
                <a:cs typeface="Times New Roman"/>
                <a:sym typeface="Times New Roman"/>
              </a:rPr>
              <a:t>signed by the patient, and staff member responsible (counselor, therapist, case manager, discharge planner, etc.) prior to the patient discharging! For unexpected discharges, send the patient the discharge summary via secure email or patient portal.</a:t>
            </a:r>
            <a:endParaRPr dirty="0">
              <a:solidFill>
                <a:srgbClr val="FFFFFF"/>
              </a:solidFill>
              <a:latin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b="1" dirty="0">
                <a:solidFill>
                  <a:srgbClr val="FFFFFF"/>
                </a:solidFill>
                <a:latin typeface="Times New Roman"/>
                <a:ea typeface="Times New Roman"/>
                <a:cs typeface="Times New Roman"/>
                <a:sym typeface="Times New Roman"/>
              </a:rPr>
              <a:t>Discharge planning must be initiated within 24 hours of admit! </a:t>
            </a:r>
            <a:endParaRPr sz="1700" b="1" dirty="0">
              <a:solidFill>
                <a:srgbClr val="FFFFFF"/>
              </a:solidFill>
              <a:latin typeface="Times New Roman"/>
              <a:ea typeface="Times New Roman"/>
              <a:cs typeface="Times New Roman"/>
              <a:sym typeface="Times New Roman"/>
            </a:endParaRPr>
          </a:p>
        </p:txBody>
      </p:sp>
      <p:sp>
        <p:nvSpPr>
          <p:cNvPr id="321" name="Google Shape;321;p33"/>
          <p:cNvSpPr txBox="1"/>
          <p:nvPr/>
        </p:nvSpPr>
        <p:spPr>
          <a:xfrm>
            <a:off x="990000" y="6206375"/>
            <a:ext cx="10212000" cy="589050"/>
          </a:xfrm>
          <a:prstGeom prst="rect">
            <a:avLst/>
          </a:prstGeom>
          <a:noFill/>
          <a:ln w="28575" cap="flat" cmpd="sng">
            <a:solidFill>
              <a:srgbClr val="0066A6"/>
            </a:solidFill>
            <a:prstDash val="dot"/>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600" b="1" i="1" dirty="0">
                <a:solidFill>
                  <a:srgbClr val="FF0000"/>
                </a:solidFill>
                <a:latin typeface="Times New Roman"/>
                <a:ea typeface="Times New Roman"/>
                <a:cs typeface="Times New Roman"/>
                <a:sym typeface="Times New Roman"/>
              </a:rPr>
              <a:t>*NEW*: </a:t>
            </a:r>
            <a:r>
              <a:rPr lang="en-US" sz="1600" i="1" dirty="0">
                <a:solidFill>
                  <a:srgbClr val="0066A6"/>
                </a:solidFill>
                <a:latin typeface="Times New Roman"/>
                <a:ea typeface="Times New Roman"/>
                <a:cs typeface="Times New Roman"/>
                <a:sym typeface="Times New Roman"/>
              </a:rPr>
              <a:t>A </a:t>
            </a:r>
            <a:r>
              <a:rPr lang="en-US" sz="1600" b="1" i="1" dirty="0">
                <a:solidFill>
                  <a:srgbClr val="0066A6"/>
                </a:solidFill>
                <a:latin typeface="Times New Roman"/>
                <a:ea typeface="Times New Roman"/>
                <a:cs typeface="Times New Roman"/>
                <a:sym typeface="Times New Roman"/>
              </a:rPr>
              <a:t>Discharge Statement </a:t>
            </a:r>
            <a:r>
              <a:rPr lang="en-US" sz="1600" i="1" dirty="0">
                <a:solidFill>
                  <a:srgbClr val="0066A6"/>
                </a:solidFill>
                <a:latin typeface="Times New Roman"/>
                <a:ea typeface="Times New Roman"/>
                <a:cs typeface="Times New Roman"/>
                <a:sym typeface="Times New Roman"/>
              </a:rPr>
              <a:t>can now be completed in lieu of a Discharge Plan &amp; Summary, </a:t>
            </a:r>
            <a:r>
              <a:rPr lang="en-US" sz="1600" b="1" i="1" dirty="0">
                <a:solidFill>
                  <a:srgbClr val="0066A6"/>
                </a:solidFill>
                <a:latin typeface="Times New Roman"/>
                <a:ea typeface="Times New Roman"/>
                <a:cs typeface="Times New Roman"/>
                <a:sym typeface="Times New Roman"/>
              </a:rPr>
              <a:t>WHEN:</a:t>
            </a:r>
            <a:r>
              <a:rPr lang="en-US" sz="1600" i="1" dirty="0">
                <a:solidFill>
                  <a:srgbClr val="0066A6"/>
                </a:solidFill>
                <a:latin typeface="Times New Roman"/>
                <a:ea typeface="Times New Roman"/>
                <a:cs typeface="Times New Roman"/>
                <a:sym typeface="Times New Roman"/>
              </a:rPr>
              <a:t> Patient discharges ATA within &lt; 72 hrs. of admission, </a:t>
            </a:r>
            <a:r>
              <a:rPr lang="en-US" sz="1600" b="1" i="1" dirty="0">
                <a:solidFill>
                  <a:srgbClr val="0066A6"/>
                </a:solidFill>
                <a:latin typeface="Times New Roman"/>
                <a:ea typeface="Times New Roman"/>
                <a:cs typeface="Times New Roman"/>
                <a:sym typeface="Times New Roman"/>
              </a:rPr>
              <a:t>OR,</a:t>
            </a:r>
            <a:r>
              <a:rPr lang="en-US" sz="1600" i="1" dirty="0">
                <a:solidFill>
                  <a:srgbClr val="0066A6"/>
                </a:solidFill>
                <a:latin typeface="Times New Roman"/>
                <a:ea typeface="Times New Roman"/>
                <a:cs typeface="Times New Roman"/>
                <a:sym typeface="Times New Roman"/>
              </a:rPr>
              <a:t> for internal DBH transfers</a:t>
            </a:r>
            <a:r>
              <a:rPr lang="en-US" i="1" dirty="0">
                <a:solidFill>
                  <a:srgbClr val="0066A6"/>
                </a:solidFill>
                <a:latin typeface="Times New Roman"/>
                <a:ea typeface="Times New Roman"/>
                <a:cs typeface="Times New Roman"/>
                <a:sym typeface="Times New Roman"/>
              </a:rPr>
              <a:t>. </a:t>
            </a:r>
            <a:r>
              <a:rPr lang="en-US" dirty="0">
                <a:solidFill>
                  <a:srgbClr val="0066A6"/>
                </a:solidFill>
                <a:latin typeface="Times New Roman"/>
                <a:ea typeface="Times New Roman"/>
                <a:cs typeface="Times New Roman"/>
                <a:sym typeface="Times New Roman"/>
              </a:rPr>
              <a:t>[Refer to Policy: DC 001]</a:t>
            </a:r>
            <a:endParaRPr dirty="0">
              <a:solidFill>
                <a:srgbClr val="0066A6"/>
              </a:solidFill>
              <a:latin typeface="Times New Roman"/>
              <a:ea typeface="Times New Roman"/>
              <a:cs typeface="Times New Roman"/>
              <a:sym typeface="Times New Roman"/>
            </a:endParaRPr>
          </a:p>
        </p:txBody>
      </p:sp>
      <p:sp>
        <p:nvSpPr>
          <p:cNvPr id="322" name="Google Shape;322;p33"/>
          <p:cNvSpPr/>
          <p:nvPr/>
        </p:nvSpPr>
        <p:spPr>
          <a:xfrm>
            <a:off x="6213175" y="1025725"/>
            <a:ext cx="5364600" cy="5084100"/>
          </a:xfrm>
          <a:prstGeom prst="round2DiagRect">
            <a:avLst>
              <a:gd name="adj1" fmla="val 44471"/>
              <a:gd name="adj2" fmla="val 0"/>
            </a:avLst>
          </a:prstGeom>
          <a:solidFill>
            <a:srgbClr val="0066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3"/>
          <p:cNvSpPr txBox="1"/>
          <p:nvPr/>
        </p:nvSpPr>
        <p:spPr>
          <a:xfrm>
            <a:off x="6969525" y="1160975"/>
            <a:ext cx="4494799" cy="467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solidFill>
                  <a:srgbClr val="FFFFFF"/>
                </a:solidFill>
                <a:latin typeface="Times New Roman"/>
                <a:ea typeface="Times New Roman"/>
                <a:cs typeface="Times New Roman"/>
                <a:sym typeface="Times New Roman"/>
              </a:rPr>
              <a:t>Discharge Summary</a:t>
            </a:r>
          </a:p>
          <a:p>
            <a:pPr algn="ctr"/>
            <a:r>
              <a:rPr lang="en-US" sz="1800" dirty="0">
                <a:solidFill>
                  <a:srgbClr val="FFFFFF"/>
                </a:solidFill>
                <a:latin typeface="Times New Roman"/>
                <a:ea typeface="Times New Roman"/>
                <a:cs typeface="Times New Roman"/>
                <a:sym typeface="Times New Roman"/>
              </a:rPr>
              <a:t>(For the clinical record)</a:t>
            </a:r>
          </a:p>
          <a:p>
            <a:pPr marL="457200" lvl="0" indent="-336550" algn="l" rtl="0">
              <a:spcBef>
                <a:spcPts val="100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Is for the </a:t>
            </a:r>
            <a:r>
              <a:rPr lang="en-US" sz="1700" b="1" dirty="0">
                <a:solidFill>
                  <a:srgbClr val="FFFFFF"/>
                </a:solidFill>
                <a:latin typeface="Times New Roman"/>
                <a:ea typeface="Times New Roman"/>
                <a:cs typeface="Times New Roman"/>
                <a:sym typeface="Times New Roman"/>
              </a:rPr>
              <a:t>clinical record</a:t>
            </a:r>
            <a:endParaRPr sz="1700" b="1"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Is completed upon patient’s discharge containing all relevant clinical information</a:t>
            </a:r>
          </a:p>
          <a:p>
            <a:pPr marL="457200" lvl="0" indent="-336550" algn="l" rtl="0">
              <a:spcBef>
                <a:spcPts val="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Discharge summary </a:t>
            </a:r>
            <a:r>
              <a:rPr lang="en-US" sz="1700" b="1" dirty="0">
                <a:solidFill>
                  <a:srgbClr val="FFFFFF"/>
                </a:solidFill>
                <a:latin typeface="Times New Roman"/>
                <a:ea typeface="Times New Roman"/>
                <a:cs typeface="Times New Roman"/>
                <a:sym typeface="Times New Roman"/>
              </a:rPr>
              <a:t>must be signed</a:t>
            </a:r>
            <a:r>
              <a:rPr lang="en-US" sz="1700" dirty="0">
                <a:solidFill>
                  <a:srgbClr val="FFFFFF"/>
                </a:solidFill>
                <a:latin typeface="Times New Roman"/>
                <a:ea typeface="Times New Roman"/>
                <a:cs typeface="Times New Roman"/>
                <a:sym typeface="Times New Roman"/>
              </a:rPr>
              <a:t> by the </a:t>
            </a:r>
            <a:r>
              <a:rPr lang="en-US" sz="1700" dirty="0">
                <a:solidFill>
                  <a:srgbClr val="FFFFFF"/>
                </a:solidFill>
                <a:latin typeface="Times New Roman"/>
                <a:cs typeface="Times New Roman"/>
                <a:sym typeface="Times New Roman"/>
              </a:rPr>
              <a:t>therapist and clinical supervisor, </a:t>
            </a:r>
            <a:r>
              <a:rPr lang="en-US" sz="1700" i="1" dirty="0">
                <a:solidFill>
                  <a:srgbClr val="FFFFFF"/>
                </a:solidFill>
                <a:latin typeface="Times New Roman"/>
                <a:cs typeface="Times New Roman"/>
                <a:sym typeface="Times New Roman"/>
              </a:rPr>
              <a:t>(if applicable).</a:t>
            </a:r>
            <a:endParaRPr sz="1700" i="1" dirty="0">
              <a:solidFill>
                <a:srgbClr val="FFFFFF"/>
              </a:solidFill>
              <a:latin typeface="Times New Roman"/>
              <a:cs typeface="Times New Roman"/>
              <a:sym typeface="Times New Roman"/>
            </a:endParaRPr>
          </a:p>
          <a:p>
            <a:pPr marL="457200" lvl="0" indent="-336550" algn="l" rtl="0">
              <a:lnSpc>
                <a:spcPct val="90000"/>
              </a:lnSpc>
              <a:spcBef>
                <a:spcPts val="0"/>
              </a:spcBef>
              <a:spcAft>
                <a:spcPts val="0"/>
              </a:spcAft>
              <a:buClr>
                <a:srgbClr val="FFFFFF"/>
              </a:buClr>
              <a:buSzPts val="1700"/>
              <a:buFont typeface="Times New Roman"/>
              <a:buChar char="⋆"/>
            </a:pPr>
            <a:endParaRPr lang="en-US" sz="1500" dirty="0">
              <a:solidFill>
                <a:srgbClr val="FFFFFF"/>
              </a:solidFill>
              <a:latin typeface="Times New Roman"/>
              <a:ea typeface="Times New Roman"/>
              <a:cs typeface="Times New Roman"/>
              <a:sym typeface="Times New Roman"/>
            </a:endParaRPr>
          </a:p>
          <a:p>
            <a:pPr marL="457200" lvl="0"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a:ea typeface="Times New Roman"/>
                <a:cs typeface="Times New Roman"/>
                <a:sym typeface="Times New Roman"/>
              </a:rPr>
              <a:t>Discharge summaries </a:t>
            </a:r>
            <a:r>
              <a:rPr lang="en-US" sz="1500" b="1" dirty="0">
                <a:solidFill>
                  <a:srgbClr val="FFFFFF"/>
                </a:solidFill>
                <a:latin typeface="Times New Roman"/>
                <a:ea typeface="Times New Roman"/>
                <a:cs typeface="Times New Roman"/>
                <a:sym typeface="Times New Roman"/>
              </a:rPr>
              <a:t>MUST </a:t>
            </a:r>
            <a:r>
              <a:rPr lang="en-US" sz="1500" dirty="0">
                <a:solidFill>
                  <a:srgbClr val="FFFFFF"/>
                </a:solidFill>
                <a:latin typeface="Times New Roman"/>
                <a:ea typeface="Times New Roman"/>
                <a:cs typeface="Times New Roman"/>
                <a:sym typeface="Times New Roman"/>
              </a:rPr>
              <a:t>include:</a:t>
            </a:r>
          </a:p>
          <a:p>
            <a:pPr marL="914400" lvl="1" indent="-336550">
              <a:lnSpc>
                <a:spcPct val="90000"/>
              </a:lnSpc>
              <a:spcBef>
                <a:spcPts val="1000"/>
              </a:spcBef>
              <a:buClr>
                <a:srgbClr val="FFFFFF"/>
              </a:buClr>
              <a:buSzPts val="1700"/>
              <a:buFont typeface="Times New Roman"/>
              <a:buChar char="➟"/>
            </a:pPr>
            <a:r>
              <a:rPr lang="en-US" sz="1500" dirty="0">
                <a:solidFill>
                  <a:srgbClr val="FFFFFF"/>
                </a:solidFill>
                <a:latin typeface="Times New Roman" panose="02020603050405020304" pitchFamily="18" charset="0"/>
                <a:cs typeface="Times New Roman" panose="02020603050405020304" pitchFamily="18" charset="0"/>
                <a:sym typeface="Times New Roman"/>
              </a:rPr>
              <a:t>Reason patient sought treatment</a:t>
            </a:r>
          </a:p>
          <a:p>
            <a:pPr marL="914400" lvl="1" indent="-336550">
              <a:lnSpc>
                <a:spcPct val="90000"/>
              </a:lnSpc>
              <a:spcBef>
                <a:spcPts val="1000"/>
              </a:spcBef>
              <a:buClr>
                <a:srgbClr val="FFFFFF"/>
              </a:buClr>
              <a:buSzPts val="1700"/>
              <a:buFont typeface="Times New Roman"/>
              <a:buChar char="➟"/>
            </a:pPr>
            <a:r>
              <a:rPr lang="en-US" sz="1500" dirty="0">
                <a:solidFill>
                  <a:srgbClr val="FFFFFF"/>
                </a:solidFill>
                <a:latin typeface="Times New Roman" panose="02020603050405020304" pitchFamily="18" charset="0"/>
                <a:cs typeface="Times New Roman" panose="02020603050405020304" pitchFamily="18" charset="0"/>
                <a:sym typeface="Times New Roman"/>
              </a:rPr>
              <a:t>Treatment Summary</a:t>
            </a:r>
          </a:p>
          <a:p>
            <a:pPr marL="914400" lvl="1" indent="-336550">
              <a:lnSpc>
                <a:spcPct val="90000"/>
              </a:lnSpc>
              <a:spcBef>
                <a:spcPts val="1000"/>
              </a:spcBef>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Clinical recommendations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Condition upon discharge</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Summary of Treatment goals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Prognosis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Accurate Discharge Type</a:t>
            </a: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Evidence of referrals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pic>
        <p:nvPicPr>
          <p:cNvPr id="324" name="Google Shape;324;p33"/>
          <p:cNvPicPr preferRelativeResize="0"/>
          <p:nvPr/>
        </p:nvPicPr>
        <p:blipFill>
          <a:blip r:embed="rId3">
            <a:alphaModFix/>
          </a:blip>
          <a:stretch>
            <a:fillRect/>
          </a:stretch>
        </p:blipFill>
        <p:spPr>
          <a:xfrm>
            <a:off x="3321075" y="5240364"/>
            <a:ext cx="810801" cy="783959"/>
          </a:xfrm>
          <a:prstGeom prst="rect">
            <a:avLst/>
          </a:prstGeom>
          <a:noFill/>
          <a:ln>
            <a:noFill/>
          </a:ln>
        </p:spPr>
      </p:pic>
    </p:spTree>
    <p:extLst>
      <p:ext uri="{BB962C8B-B14F-4D97-AF65-F5344CB8AC3E}">
        <p14:creationId xmlns:p14="http://schemas.microsoft.com/office/powerpoint/2010/main" val="31753843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4"/>
          <p:cNvSpPr/>
          <p:nvPr/>
        </p:nvSpPr>
        <p:spPr>
          <a:xfrm flipH="1">
            <a:off x="383088" y="984838"/>
            <a:ext cx="5569800" cy="5043000"/>
          </a:xfrm>
          <a:prstGeom prst="snip2SameRect">
            <a:avLst>
              <a:gd name="adj1" fmla="val 16667"/>
              <a:gd name="adj2" fmla="val 0"/>
            </a:avLst>
          </a:prstGeom>
          <a:solidFill>
            <a:srgbClr val="FCE5CD"/>
          </a:solidFill>
          <a:ln w="28575" cap="flat" cmpd="sng">
            <a:solidFill>
              <a:srgbClr val="F6B26B"/>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flipH="1">
            <a:off x="6239113" y="982563"/>
            <a:ext cx="5569800" cy="5043000"/>
          </a:xfrm>
          <a:prstGeom prst="snip2SameRect">
            <a:avLst>
              <a:gd name="adj1" fmla="val 16667"/>
              <a:gd name="adj2" fmla="val 0"/>
            </a:avLst>
          </a:prstGeom>
          <a:solidFill>
            <a:srgbClr val="FFF2CC"/>
          </a:solidFill>
          <a:ln w="28575" cap="flat" cmpd="sng">
            <a:solidFill>
              <a:srgbClr val="FFD966"/>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txBox="1"/>
          <p:nvPr/>
        </p:nvSpPr>
        <p:spPr>
          <a:xfrm>
            <a:off x="527838" y="1069113"/>
            <a:ext cx="5280300" cy="486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latin typeface="Times New Roman"/>
                <a:ea typeface="Times New Roman"/>
                <a:cs typeface="Times New Roman"/>
                <a:sym typeface="Times New Roman"/>
              </a:rPr>
              <a:t>Discharge Plan</a:t>
            </a:r>
            <a:endParaRPr sz="2300" b="1" dirty="0">
              <a:latin typeface="Times New Roman"/>
              <a:ea typeface="Times New Roman"/>
              <a:cs typeface="Times New Roman"/>
              <a:sym typeface="Times New Roman"/>
            </a:endParaRPr>
          </a:p>
          <a:p>
            <a:pPr marL="0" lvl="0" indent="0" algn="l" rtl="0">
              <a:spcBef>
                <a:spcPts val="0"/>
              </a:spcBef>
              <a:spcAft>
                <a:spcPts val="0"/>
              </a:spcAft>
              <a:buNone/>
            </a:pPr>
            <a:r>
              <a:rPr lang="en-US" sz="1600" dirty="0">
                <a:latin typeface="Times New Roman"/>
                <a:ea typeface="Times New Roman"/>
                <a:cs typeface="Times New Roman"/>
                <a:sym typeface="Times New Roman"/>
              </a:rPr>
              <a:t>A Discharge Plan and Referrals:</a:t>
            </a:r>
            <a:endParaRPr sz="1600" dirty="0">
              <a:latin typeface="Times New Roman"/>
              <a:ea typeface="Times New Roman"/>
              <a:cs typeface="Times New Roman"/>
              <a:sym typeface="Times New Roman"/>
            </a:endParaRPr>
          </a:p>
          <a:p>
            <a:pPr marL="0" lvl="0" indent="0" algn="l" rtl="0">
              <a:spcBef>
                <a:spcPts val="0"/>
              </a:spcBef>
              <a:spcAft>
                <a:spcPts val="0"/>
              </a:spcAft>
              <a:buNone/>
            </a:pPr>
            <a:endParaRPr sz="7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Must include specifics of appointments for </a:t>
            </a:r>
            <a:r>
              <a:rPr lang="en-US" sz="1600" u="sng" dirty="0">
                <a:latin typeface="Times New Roman"/>
                <a:ea typeface="Times New Roman"/>
                <a:cs typeface="Times New Roman"/>
                <a:sym typeface="Times New Roman"/>
              </a:rPr>
              <a:t>Problems Addressed</a:t>
            </a:r>
            <a:r>
              <a:rPr lang="en-US" sz="1600" dirty="0">
                <a:latin typeface="Times New Roman"/>
                <a:ea typeface="Times New Roman"/>
                <a:cs typeface="Times New Roman"/>
                <a:sym typeface="Times New Roman"/>
              </a:rPr>
              <a:t> (e.g., Substance use disorder)</a:t>
            </a:r>
            <a:endParaRPr sz="1600" dirty="0">
              <a:latin typeface="Times New Roman"/>
              <a:ea typeface="Times New Roman"/>
              <a:cs typeface="Times New Roman"/>
              <a:sym typeface="Times New Roman"/>
            </a:endParaRPr>
          </a:p>
          <a:p>
            <a:pPr marL="914400" lvl="1" indent="-361950" algn="l" rtl="0">
              <a:spcBef>
                <a:spcPts val="0"/>
              </a:spcBef>
              <a:spcAft>
                <a:spcPts val="0"/>
              </a:spcAft>
              <a:buSzPts val="2100"/>
              <a:buFont typeface="Times New Roman"/>
              <a:buChar char="⋆"/>
            </a:pPr>
            <a:r>
              <a:rPr lang="en-US" sz="1600" b="1" dirty="0">
                <a:latin typeface="Times New Roman"/>
                <a:ea typeface="Times New Roman"/>
                <a:cs typeface="Times New Roman"/>
                <a:sym typeface="Times New Roman"/>
              </a:rPr>
              <a:t>“TBD” is insufficient</a:t>
            </a:r>
            <a:endParaRPr sz="1600" b="1" dirty="0">
              <a:latin typeface="Times New Roman"/>
              <a:ea typeface="Times New Roman"/>
              <a:cs typeface="Times New Roman"/>
              <a:sym typeface="Times New Roman"/>
            </a:endParaRPr>
          </a:p>
          <a:p>
            <a:pPr marL="914400" lvl="0" indent="0" algn="l" rtl="0">
              <a:spcBef>
                <a:spcPts val="0"/>
              </a:spcBef>
              <a:spcAft>
                <a:spcPts val="0"/>
              </a:spcAft>
              <a:buNone/>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Must include follow-up appointments for </a:t>
            </a:r>
            <a:r>
              <a:rPr lang="en-US" sz="1600" b="1" dirty="0">
                <a:latin typeface="Times New Roman"/>
                <a:ea typeface="Times New Roman"/>
                <a:cs typeface="Times New Roman"/>
                <a:sym typeface="Times New Roman"/>
              </a:rPr>
              <a:t>medication management; </a:t>
            </a:r>
            <a:r>
              <a:rPr lang="en-US" sz="1600" dirty="0">
                <a:latin typeface="Times New Roman"/>
                <a:ea typeface="Times New Roman"/>
                <a:cs typeface="Times New Roman"/>
                <a:sym typeface="Times New Roman"/>
              </a:rPr>
              <a:t>please ensure patient has sufficient  medications to bridge the gap from discharge and their first follow-up appointment w/ psych a/o physician</a:t>
            </a:r>
          </a:p>
          <a:p>
            <a:pPr marL="127000" lvl="0" algn="l" rtl="0">
              <a:spcBef>
                <a:spcPts val="0"/>
              </a:spcBef>
              <a:spcAft>
                <a:spcPts val="0"/>
              </a:spcAft>
              <a:buSzPts val="1600"/>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b="1" dirty="0">
                <a:latin typeface="Times New Roman"/>
                <a:ea typeface="Times New Roman"/>
                <a:cs typeface="Times New Roman"/>
                <a:sym typeface="Times New Roman"/>
              </a:rPr>
              <a:t>Must include follow up appointment within 72 hrs. for patients determined to be high-risk level</a:t>
            </a:r>
            <a:endParaRPr sz="1600" b="1" dirty="0">
              <a:latin typeface="Times New Roman"/>
              <a:ea typeface="Times New Roman"/>
              <a:cs typeface="Times New Roman"/>
              <a:sym typeface="Times New Roman"/>
            </a:endParaRPr>
          </a:p>
          <a:p>
            <a:pPr marL="0" lvl="0" indent="0" algn="l" rtl="0">
              <a:spcBef>
                <a:spcPts val="0"/>
              </a:spcBef>
              <a:spcAft>
                <a:spcPts val="0"/>
              </a:spcAft>
              <a:buNone/>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Must include </a:t>
            </a:r>
            <a:r>
              <a:rPr lang="en-US" sz="1600" b="1" dirty="0">
                <a:latin typeface="Times New Roman"/>
                <a:ea typeface="Times New Roman"/>
                <a:cs typeface="Times New Roman"/>
                <a:sym typeface="Times New Roman"/>
              </a:rPr>
              <a:t>referral list for Problems not addressed </a:t>
            </a:r>
            <a:r>
              <a:rPr lang="en-US" sz="1600" dirty="0">
                <a:latin typeface="Times New Roman"/>
                <a:ea typeface="Times New Roman"/>
                <a:cs typeface="Times New Roman"/>
                <a:sym typeface="Times New Roman"/>
              </a:rPr>
              <a:t>(e.g., If Trauma was identified as a Problem, but “Deferred”, the discharge plan should include (3) referrals for a trauma-focused therapists</a:t>
            </a:r>
            <a:endParaRPr sz="1600" dirty="0">
              <a:latin typeface="Times New Roman"/>
              <a:ea typeface="Times New Roman"/>
              <a:cs typeface="Times New Roman"/>
              <a:sym typeface="Times New Roman"/>
            </a:endParaRPr>
          </a:p>
        </p:txBody>
      </p:sp>
      <p:sp>
        <p:nvSpPr>
          <p:cNvPr id="333" name="Google Shape;333;p34"/>
          <p:cNvSpPr txBox="1"/>
          <p:nvPr/>
        </p:nvSpPr>
        <p:spPr>
          <a:xfrm>
            <a:off x="6383875" y="1068825"/>
            <a:ext cx="5280300" cy="50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latin typeface="Times New Roman"/>
                <a:ea typeface="Times New Roman"/>
                <a:cs typeface="Times New Roman"/>
                <a:sym typeface="Times New Roman"/>
              </a:rPr>
              <a:t>Discharge Summary</a:t>
            </a:r>
            <a:endParaRPr sz="2300" b="1" dirty="0">
              <a:latin typeface="Times New Roman"/>
              <a:ea typeface="Times New Roman"/>
              <a:cs typeface="Times New Roman"/>
              <a:sym typeface="Times New Roman"/>
            </a:endParaRPr>
          </a:p>
          <a:p>
            <a:pPr marL="0" lvl="0" indent="0" algn="l" rtl="0">
              <a:spcBef>
                <a:spcPts val="0"/>
              </a:spcBef>
              <a:spcAft>
                <a:spcPts val="0"/>
              </a:spcAft>
              <a:buNone/>
            </a:pPr>
            <a:r>
              <a:rPr lang="en-US" sz="1600" dirty="0">
                <a:latin typeface="Times New Roman"/>
                <a:ea typeface="Times New Roman"/>
                <a:cs typeface="Times New Roman"/>
                <a:sym typeface="Times New Roman"/>
              </a:rPr>
              <a:t>A Discharge Summary and Referrals:</a:t>
            </a:r>
            <a:endParaRPr sz="1600" dirty="0">
              <a:latin typeface="Times New Roman"/>
              <a:ea typeface="Times New Roman"/>
              <a:cs typeface="Times New Roman"/>
              <a:sym typeface="Times New Roman"/>
            </a:endParaRPr>
          </a:p>
          <a:p>
            <a:pPr marL="0" lvl="0" indent="0" algn="l" rtl="0">
              <a:spcBef>
                <a:spcPts val="0"/>
              </a:spcBef>
              <a:spcAft>
                <a:spcPts val="0"/>
              </a:spcAft>
              <a:buNone/>
            </a:pPr>
            <a:endParaRPr sz="7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Must include a summary of appointments arranged for: </a:t>
            </a:r>
            <a:r>
              <a:rPr lang="en-US" sz="1600" b="1" dirty="0">
                <a:latin typeface="Times New Roman"/>
                <a:ea typeface="Times New Roman"/>
                <a:cs typeface="Times New Roman"/>
                <a:sym typeface="Times New Roman"/>
              </a:rPr>
              <a:t>Problems Addressed </a:t>
            </a:r>
            <a:r>
              <a:rPr lang="en-US" sz="1600" dirty="0">
                <a:latin typeface="Times New Roman"/>
                <a:ea typeface="Times New Roman"/>
                <a:cs typeface="Times New Roman"/>
                <a:sym typeface="Times New Roman"/>
              </a:rPr>
              <a:t>(e.g., Substance use disorder), follow-up for relevant </a:t>
            </a:r>
            <a:r>
              <a:rPr lang="en-US" sz="1600" b="1" dirty="0">
                <a:latin typeface="Times New Roman"/>
                <a:ea typeface="Times New Roman"/>
                <a:cs typeface="Times New Roman"/>
                <a:sym typeface="Times New Roman"/>
              </a:rPr>
              <a:t>medication management </a:t>
            </a:r>
            <a:r>
              <a:rPr lang="en-US" sz="1600" dirty="0">
                <a:latin typeface="Times New Roman"/>
                <a:ea typeface="Times New Roman"/>
                <a:cs typeface="Times New Roman"/>
                <a:sym typeface="Times New Roman"/>
              </a:rPr>
              <a:t>and follow-up appointment within 72 hrs. for </a:t>
            </a:r>
            <a:r>
              <a:rPr lang="en-US" sz="1600" b="1" dirty="0">
                <a:latin typeface="Times New Roman"/>
                <a:ea typeface="Times New Roman"/>
                <a:cs typeface="Times New Roman"/>
                <a:sym typeface="Times New Roman"/>
              </a:rPr>
              <a:t>high-risk patients, </a:t>
            </a:r>
            <a:r>
              <a:rPr lang="en-US" sz="1600" dirty="0">
                <a:latin typeface="Times New Roman"/>
                <a:ea typeface="Times New Roman"/>
                <a:cs typeface="Times New Roman"/>
                <a:sym typeface="Times New Roman"/>
              </a:rPr>
              <a:t>and general referral list provided for </a:t>
            </a:r>
            <a:r>
              <a:rPr lang="en-US" sz="1600" b="1" dirty="0">
                <a:latin typeface="Times New Roman"/>
                <a:ea typeface="Times New Roman"/>
                <a:cs typeface="Times New Roman"/>
                <a:sym typeface="Times New Roman"/>
              </a:rPr>
              <a:t>Problems identified</a:t>
            </a:r>
            <a:r>
              <a:rPr lang="en-US" sz="1600" dirty="0">
                <a:latin typeface="Times New Roman"/>
                <a:ea typeface="Times New Roman"/>
                <a:cs typeface="Times New Roman"/>
                <a:sym typeface="Times New Roman"/>
              </a:rPr>
              <a:t>, but not addressed</a:t>
            </a:r>
            <a:endParaRPr sz="1600" dirty="0">
              <a:latin typeface="Times New Roman"/>
              <a:ea typeface="Times New Roman"/>
              <a:cs typeface="Times New Roman"/>
              <a:sym typeface="Times New Roman"/>
            </a:endParaRPr>
          </a:p>
          <a:p>
            <a:pPr marL="457200" lvl="0" indent="0" algn="l" rtl="0">
              <a:spcBef>
                <a:spcPts val="0"/>
              </a:spcBef>
              <a:spcAft>
                <a:spcPts val="0"/>
              </a:spcAft>
              <a:buNone/>
            </a:pPr>
            <a:endParaRPr sz="1600" b="1" dirty="0">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u="sng" dirty="0">
                <a:solidFill>
                  <a:schemeClr val="dk1"/>
                </a:solidFill>
                <a:latin typeface="Times New Roman"/>
                <a:ea typeface="Times New Roman"/>
                <a:cs typeface="Times New Roman"/>
                <a:sym typeface="Times New Roman"/>
              </a:rPr>
              <a:t>Must include evidence referrals were provided: </a:t>
            </a:r>
            <a:endParaRPr sz="1600" u="sng" dirty="0">
              <a:solidFill>
                <a:schemeClr val="dk1"/>
              </a:solidFill>
              <a:latin typeface="Times New Roman"/>
              <a:ea typeface="Times New Roman"/>
              <a:cs typeface="Times New Roman"/>
              <a:sym typeface="Times New Roman"/>
            </a:endParaRPr>
          </a:p>
          <a:p>
            <a:pPr marL="914400" lvl="1" indent="-323850" algn="l" rtl="0">
              <a:spcBef>
                <a:spcPts val="0"/>
              </a:spcBef>
              <a:spcAft>
                <a:spcPts val="0"/>
              </a:spcAft>
              <a:buClr>
                <a:schemeClr val="dk1"/>
              </a:buClr>
              <a:buSzPts val="1500"/>
              <a:buFont typeface="Times New Roman"/>
              <a:buChar char="⋆"/>
            </a:pPr>
            <a:r>
              <a:rPr lang="en-US" sz="1500" b="1" dirty="0">
                <a:solidFill>
                  <a:schemeClr val="dk1"/>
                </a:solidFill>
                <a:latin typeface="Times New Roman"/>
                <a:ea typeface="Times New Roman"/>
                <a:cs typeface="Times New Roman"/>
                <a:sym typeface="Times New Roman"/>
              </a:rPr>
              <a:t>Referrals</a:t>
            </a:r>
            <a:r>
              <a:rPr lang="en-US" sz="1500" dirty="0">
                <a:solidFill>
                  <a:schemeClr val="dk1"/>
                </a:solidFill>
                <a:latin typeface="Times New Roman"/>
                <a:ea typeface="Times New Roman"/>
                <a:cs typeface="Times New Roman"/>
                <a:sym typeface="Times New Roman"/>
              </a:rPr>
              <a:t> include both aftercare </a:t>
            </a:r>
            <a:r>
              <a:rPr lang="en-US" sz="1500" b="1" dirty="0">
                <a:solidFill>
                  <a:schemeClr val="dk1"/>
                </a:solidFill>
                <a:latin typeface="Times New Roman"/>
                <a:ea typeface="Times New Roman"/>
                <a:cs typeface="Times New Roman"/>
                <a:sym typeface="Times New Roman"/>
              </a:rPr>
              <a:t>appointments</a:t>
            </a:r>
            <a:r>
              <a:rPr lang="en-US" sz="1500" dirty="0">
                <a:solidFill>
                  <a:schemeClr val="dk1"/>
                </a:solidFill>
                <a:latin typeface="Times New Roman"/>
                <a:ea typeface="Times New Roman"/>
                <a:cs typeface="Times New Roman"/>
                <a:sym typeface="Times New Roman"/>
              </a:rPr>
              <a:t> (within DBH and outside of DBH), as well as general </a:t>
            </a:r>
            <a:r>
              <a:rPr lang="en-US" sz="1500" b="1" dirty="0">
                <a:solidFill>
                  <a:schemeClr val="dk1"/>
                </a:solidFill>
                <a:latin typeface="Times New Roman"/>
                <a:ea typeface="Times New Roman"/>
                <a:cs typeface="Times New Roman"/>
                <a:sym typeface="Times New Roman"/>
              </a:rPr>
              <a:t>referral lists</a:t>
            </a:r>
            <a:endParaRPr sz="1500" dirty="0">
              <a:solidFill>
                <a:schemeClr val="dk1"/>
              </a:solidFill>
              <a:latin typeface="Times New Roman"/>
              <a:ea typeface="Times New Roman"/>
              <a:cs typeface="Times New Roman"/>
              <a:sym typeface="Times New Roman"/>
            </a:endParaRPr>
          </a:p>
          <a:p>
            <a:pPr marL="914400" lvl="1" indent="-323850" algn="l" rtl="0">
              <a:spcBef>
                <a:spcPts val="0"/>
              </a:spcBef>
              <a:spcAft>
                <a:spcPts val="0"/>
              </a:spcAft>
              <a:buClr>
                <a:schemeClr val="dk1"/>
              </a:buClr>
              <a:buSzPts val="1500"/>
              <a:buFont typeface="Times New Roman"/>
              <a:buChar char="⋆"/>
            </a:pPr>
            <a:r>
              <a:rPr lang="en-US" sz="1500" b="1" dirty="0">
                <a:solidFill>
                  <a:schemeClr val="dk1"/>
                </a:solidFill>
                <a:latin typeface="Times New Roman"/>
                <a:ea typeface="Times New Roman"/>
                <a:cs typeface="Times New Roman"/>
                <a:sym typeface="Times New Roman"/>
              </a:rPr>
              <a:t>If you are unable to provide one of the above two mentioned options</a:t>
            </a:r>
            <a:r>
              <a:rPr lang="en-US" sz="1500" dirty="0">
                <a:solidFill>
                  <a:schemeClr val="dk1"/>
                </a:solidFill>
                <a:latin typeface="Times New Roman"/>
                <a:ea typeface="Times New Roman"/>
                <a:cs typeface="Times New Roman"/>
                <a:sym typeface="Times New Roman"/>
              </a:rPr>
              <a:t>, you will want to document that referrals were not provided</a:t>
            </a:r>
            <a:r>
              <a:rPr lang="en-US" sz="1600" dirty="0">
                <a:solidFill>
                  <a:schemeClr val="dk1"/>
                </a:solidFill>
                <a:latin typeface="Times New Roman"/>
                <a:ea typeface="Times New Roman"/>
                <a:cs typeface="Times New Roman"/>
                <a:sym typeface="Times New Roman"/>
              </a:rPr>
              <a:t> (due to patient refusal, </a:t>
            </a:r>
            <a:r>
              <a:rPr lang="en-US" sz="1600" b="1" dirty="0">
                <a:solidFill>
                  <a:schemeClr val="dk1"/>
                </a:solidFill>
                <a:latin typeface="Times New Roman"/>
                <a:ea typeface="Times New Roman"/>
                <a:cs typeface="Times New Roman"/>
                <a:sym typeface="Times New Roman"/>
              </a:rPr>
              <a:t>ATA, </a:t>
            </a:r>
            <a:r>
              <a:rPr lang="en-US" sz="1600" dirty="0">
                <a:solidFill>
                  <a:schemeClr val="dk1"/>
                </a:solidFill>
                <a:latin typeface="Times New Roman"/>
                <a:ea typeface="Times New Roman"/>
                <a:cs typeface="Times New Roman"/>
                <a:sym typeface="Times New Roman"/>
              </a:rPr>
              <a:t>etc.)</a:t>
            </a:r>
            <a:r>
              <a:rPr lang="en-US" sz="1500" dirty="0">
                <a:solidFill>
                  <a:schemeClr val="dk1"/>
                </a:solidFill>
                <a:latin typeface="Times New Roman"/>
                <a:ea typeface="Times New Roman"/>
                <a:cs typeface="Times New Roman"/>
                <a:sym typeface="Times New Roman"/>
              </a:rPr>
              <a:t> You would then include action steps, (e.g., sent a referral list via secure email, snail mail, or patient portal)</a:t>
            </a:r>
            <a:endParaRPr sz="1600" dirty="0">
              <a:solidFill>
                <a:schemeClr val="dk1"/>
              </a:solidFill>
              <a:latin typeface="Times New Roman"/>
              <a:ea typeface="Times New Roman"/>
              <a:cs typeface="Times New Roman"/>
              <a:sym typeface="Times New Roman"/>
            </a:endParaRPr>
          </a:p>
        </p:txBody>
      </p:sp>
      <p:sp>
        <p:nvSpPr>
          <p:cNvPr id="334" name="Google Shape;334;p34"/>
          <p:cNvSpPr txBox="1">
            <a:spLocks noGrp="1"/>
          </p:cNvSpPr>
          <p:nvPr>
            <p:ph type="title"/>
          </p:nvPr>
        </p:nvSpPr>
        <p:spPr>
          <a:xfrm>
            <a:off x="323200" y="212300"/>
            <a:ext cx="97365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Discharge Plan, Summary and Referrals</a:t>
            </a:r>
            <a:endParaRPr sz="2800" b="1" dirty="0">
              <a:solidFill>
                <a:srgbClr val="0066A6"/>
              </a:solidFill>
              <a:latin typeface="Times New Roman"/>
              <a:ea typeface="Times New Roman"/>
              <a:cs typeface="Times New Roman"/>
              <a:sym typeface="Times New Roman"/>
            </a:endParaRPr>
          </a:p>
        </p:txBody>
      </p:sp>
      <p:sp>
        <p:nvSpPr>
          <p:cNvPr id="335" name="Google Shape;335;p34"/>
          <p:cNvSpPr txBox="1"/>
          <p:nvPr/>
        </p:nvSpPr>
        <p:spPr>
          <a:xfrm>
            <a:off x="383087" y="6125014"/>
            <a:ext cx="11425825" cy="673717"/>
          </a:xfrm>
          <a:prstGeom prst="rect">
            <a:avLst/>
          </a:prstGeom>
          <a:noFill/>
          <a:ln w="28575" cap="flat" cmpd="sng">
            <a:solidFill>
              <a:srgbClr val="0066A6"/>
            </a:solidFill>
            <a:prstDash val="dot"/>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i="1" dirty="0">
                <a:solidFill>
                  <a:srgbClr val="0066A6"/>
                </a:solidFill>
                <a:latin typeface="Times New Roman"/>
                <a:ea typeface="Times New Roman"/>
                <a:cs typeface="Times New Roman"/>
                <a:sym typeface="Times New Roman"/>
              </a:rPr>
              <a:t>If patient was in our care for a brief period and you are unable to sufficiently complete items on the DC summary, indicate that (e.g., “Patient left against treatment advice and as a result did not set up aftercare appointments. Referrals have been sent to patient via …” Remember, while YOU may know what the circumstances of patients admit and sudden discharge are, it needs to be clear to a reader six months after patient’s discharge!</a:t>
            </a:r>
            <a:endParaRPr i="1" dirty="0">
              <a:solidFill>
                <a:srgbClr val="0066A6"/>
              </a:solidFill>
              <a:latin typeface="Times New Roman"/>
              <a:ea typeface="Times New Roman"/>
              <a:cs typeface="Times New Roman"/>
              <a:sym typeface="Times New Roman"/>
            </a:endParaRPr>
          </a:p>
        </p:txBody>
      </p:sp>
      <p:sp>
        <p:nvSpPr>
          <p:cNvPr id="336" name="Google Shape;336;p34"/>
          <p:cNvSpPr/>
          <p:nvPr/>
        </p:nvSpPr>
        <p:spPr>
          <a:xfrm>
            <a:off x="5741850" y="3848675"/>
            <a:ext cx="708300" cy="273600"/>
          </a:xfrm>
          <a:prstGeom prst="leftRightArrow">
            <a:avLst>
              <a:gd name="adj1" fmla="val 50000"/>
              <a:gd name="adj2" fmla="val 50000"/>
            </a:avLst>
          </a:prstGeom>
          <a:solidFill>
            <a:srgbClr val="0066A6"/>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84338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09036" y="3200324"/>
            <a:ext cx="6563533" cy="534000"/>
          </a:xfrm>
          <a:prstGeom prst="rect">
            <a:avLst/>
          </a:prstGeom>
          <a:noFill/>
          <a:ln>
            <a:noFill/>
          </a:ln>
        </p:spPr>
        <p:txBody>
          <a:bodyPr spcFirstLastPara="1" wrap="square" lIns="91425" tIns="45700" rIns="91425" bIns="45700" anchor="t" anchorCtr="0">
            <a:noAutofit/>
          </a:bodyPr>
          <a:lstStyle/>
          <a:p>
            <a:pPr algn="ctr"/>
            <a:r>
              <a:rPr lang="en-US" sz="4600" b="1" dirty="0">
                <a:solidFill>
                  <a:srgbClr val="0066A6"/>
                </a:solidFill>
                <a:latin typeface="Times"/>
                <a:cs typeface="Times"/>
                <a:sym typeface="Times New Roman"/>
              </a:rPr>
              <a:t>ED Dietitians</a:t>
            </a:r>
            <a:endParaRPr lang="en-US" sz="4600" dirty="0">
              <a:latin typeface="Times"/>
              <a:cs typeface="Times"/>
            </a:endParaRPr>
          </a:p>
        </p:txBody>
      </p:sp>
    </p:spTree>
    <p:extLst>
      <p:ext uri="{BB962C8B-B14F-4D97-AF65-F5344CB8AC3E}">
        <p14:creationId xmlns:p14="http://schemas.microsoft.com/office/powerpoint/2010/main" val="389032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a:spLocks noGrp="1"/>
          </p:cNvSpPr>
          <p:nvPr>
            <p:ph type="title"/>
          </p:nvPr>
        </p:nvSpPr>
        <p:spPr>
          <a:xfrm>
            <a:off x="457200" y="16874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dirty="0">
                <a:solidFill>
                  <a:srgbClr val="0066A6"/>
                </a:solidFill>
                <a:latin typeface="Times New Roman"/>
                <a:ea typeface="Times New Roman"/>
                <a:cs typeface="Times New Roman"/>
                <a:sym typeface="Times New Roman"/>
              </a:rPr>
              <a:t>Documentation Do’s:</a:t>
            </a:r>
            <a:endParaRPr sz="3000" b="1" dirty="0">
              <a:solidFill>
                <a:srgbClr val="0066A6"/>
              </a:solidFill>
              <a:latin typeface="Times New Roman"/>
              <a:ea typeface="Times New Roman"/>
              <a:cs typeface="Times New Roman"/>
              <a:sym typeface="Times New Roman"/>
            </a:endParaRPr>
          </a:p>
        </p:txBody>
      </p:sp>
      <p:sp>
        <p:nvSpPr>
          <p:cNvPr id="124" name="Google Shape;124;p15"/>
          <p:cNvSpPr txBox="1">
            <a:spLocks noGrp="1"/>
          </p:cNvSpPr>
          <p:nvPr>
            <p:ph type="body" idx="1"/>
          </p:nvPr>
        </p:nvSpPr>
        <p:spPr>
          <a:xfrm>
            <a:off x="4153989" y="1147951"/>
            <a:ext cx="7881599" cy="55413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434343"/>
              </a:buClr>
              <a:buSzPts val="2400"/>
              <a:buFont typeface="Times New Roman"/>
              <a:buChar char="🗸"/>
            </a:pPr>
            <a:r>
              <a:rPr lang="en-US" sz="2200" b="1" dirty="0">
                <a:solidFill>
                  <a:srgbClr val="434343"/>
                </a:solidFill>
                <a:latin typeface="Times New Roman"/>
                <a:ea typeface="Times New Roman"/>
                <a:cs typeface="Times New Roman"/>
                <a:sym typeface="Times New Roman"/>
              </a:rPr>
              <a:t>Document all attempts for Coordination of Care!</a:t>
            </a:r>
          </a:p>
          <a:p>
            <a:pPr lvl="1">
              <a:lnSpc>
                <a:spcPct val="115000"/>
              </a:lnSpc>
              <a:buClr>
                <a:srgbClr val="434343"/>
              </a:buClr>
              <a:buFont typeface="Times New Roman"/>
              <a:buChar char="•"/>
            </a:pPr>
            <a:r>
              <a:rPr lang="en-US" sz="2200" dirty="0">
                <a:solidFill>
                  <a:srgbClr val="434343"/>
                </a:solidFill>
                <a:latin typeface="Times New Roman"/>
                <a:cs typeface="Times New Roman"/>
                <a:sym typeface="Times New Roman"/>
              </a:rPr>
              <a:t>Give yourself credit for your hard work; include Contact or Communication Notes when reaching out to outside providers, family, social support, collateral, or requesting medical records</a:t>
            </a:r>
            <a:endParaRPr sz="2200" dirty="0">
              <a:solidFill>
                <a:srgbClr val="434343"/>
              </a:solidFill>
              <a:latin typeface="Times New Roman"/>
              <a:cs typeface="Times New Roman"/>
              <a:sym typeface="Times New Roman"/>
            </a:endParaRPr>
          </a:p>
          <a:p>
            <a:pPr marL="457200" marR="0" lvl="0" indent="-381000" algn="l" rtl="0">
              <a:lnSpc>
                <a:spcPct val="115000"/>
              </a:lnSpc>
              <a:spcBef>
                <a:spcPts val="0"/>
              </a:spcBef>
              <a:spcAft>
                <a:spcPts val="0"/>
              </a:spcAft>
              <a:buClr>
                <a:srgbClr val="434343"/>
              </a:buClr>
              <a:buSzPts val="2400"/>
              <a:buFont typeface="Times New Roman"/>
              <a:buChar char="🗸"/>
            </a:pPr>
            <a:r>
              <a:rPr lang="en-US" sz="2200" b="1" dirty="0">
                <a:solidFill>
                  <a:srgbClr val="434343"/>
                </a:solidFill>
                <a:latin typeface="Times New Roman"/>
                <a:ea typeface="Times New Roman"/>
                <a:cs typeface="Times New Roman"/>
                <a:sym typeface="Times New Roman"/>
              </a:rPr>
              <a:t>Document so that the record flows logically </a:t>
            </a:r>
            <a:endParaRPr sz="2200" b="1" dirty="0">
              <a:solidFill>
                <a:srgbClr val="434343"/>
              </a:solidFill>
              <a:latin typeface="Times New Roman"/>
              <a:ea typeface="Times New Roman"/>
              <a:cs typeface="Times New Roman"/>
              <a:sym typeface="Times New Roman"/>
            </a:endParaRPr>
          </a:p>
          <a:p>
            <a:pPr marL="914400" lvl="1" indent="-342900" algn="l" rtl="0">
              <a:lnSpc>
                <a:spcPct val="115000"/>
              </a:lnSpc>
              <a:spcBef>
                <a:spcPts val="500"/>
              </a:spcBef>
              <a:spcAft>
                <a:spcPts val="0"/>
              </a:spcAft>
              <a:buClr>
                <a:srgbClr val="434343"/>
              </a:buClr>
              <a:buSzPts val="1800"/>
              <a:buFont typeface="Times New Roman"/>
              <a:buChar char="•"/>
            </a:pPr>
            <a:r>
              <a:rPr lang="en-US" sz="2200" dirty="0">
                <a:solidFill>
                  <a:srgbClr val="434343"/>
                </a:solidFill>
                <a:latin typeface="Times New Roman"/>
                <a:ea typeface="Times New Roman"/>
                <a:cs typeface="Times New Roman"/>
                <a:sym typeface="Times New Roman"/>
              </a:rPr>
              <a:t>Assume another person will be reviewing the record; follow the logic and flow of the Golden Thread Treatment Path</a:t>
            </a:r>
            <a:endParaRPr sz="2200" dirty="0">
              <a:solidFill>
                <a:srgbClr val="434343"/>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434343"/>
              </a:buClr>
              <a:buSzPts val="2400"/>
              <a:buFont typeface="Times New Roman"/>
              <a:buChar char="🗸"/>
            </a:pPr>
            <a:r>
              <a:rPr lang="en-US" sz="2200" b="1" dirty="0">
                <a:solidFill>
                  <a:srgbClr val="434343"/>
                </a:solidFill>
                <a:latin typeface="Times New Roman"/>
                <a:ea typeface="Times New Roman"/>
                <a:cs typeface="Times New Roman"/>
                <a:sym typeface="Times New Roman"/>
              </a:rPr>
              <a:t>Collaborative with patient and document with them!</a:t>
            </a:r>
            <a:endParaRPr sz="2200" b="1" dirty="0">
              <a:solidFill>
                <a:srgbClr val="434343"/>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434343"/>
              </a:buClr>
              <a:buSzPts val="1800"/>
              <a:buFont typeface="Times New Roman"/>
              <a:buChar char="•"/>
            </a:pPr>
            <a:r>
              <a:rPr lang="en-US" sz="2200" dirty="0">
                <a:solidFill>
                  <a:srgbClr val="434343"/>
                </a:solidFill>
                <a:latin typeface="Times New Roman"/>
                <a:ea typeface="Times New Roman"/>
                <a:cs typeface="Times New Roman"/>
                <a:sym typeface="Times New Roman"/>
              </a:rPr>
              <a:t>Include patient in the treatment planning or discharge planning process. View the training on </a:t>
            </a:r>
            <a:r>
              <a:rPr lang="en-US" sz="2200" dirty="0">
                <a:solidFill>
                  <a:srgbClr val="434343"/>
                </a:solidFill>
                <a:latin typeface="Times New Roman"/>
                <a:ea typeface="Times New Roman"/>
                <a:cs typeface="Times New Roman"/>
                <a:sym typeface="Times New Roman"/>
                <a:hlinkClick r:id="rId3"/>
              </a:rPr>
              <a:t>Collaborative Documentation </a:t>
            </a:r>
            <a:r>
              <a:rPr lang="en-US" sz="2200" dirty="0">
                <a:solidFill>
                  <a:srgbClr val="434343"/>
                </a:solidFill>
                <a:latin typeface="Times New Roman"/>
                <a:ea typeface="Times New Roman"/>
                <a:cs typeface="Times New Roman"/>
                <a:sym typeface="Times New Roman"/>
              </a:rPr>
              <a:t>for more information on how to reduce clinician burnout and improve patient engagement!</a:t>
            </a:r>
            <a:endParaRPr sz="2200" dirty="0">
              <a:solidFill>
                <a:srgbClr val="434343"/>
              </a:solidFill>
            </a:endParaRPr>
          </a:p>
        </p:txBody>
      </p:sp>
      <p:sp>
        <p:nvSpPr>
          <p:cNvPr id="6" name="TextBox 5">
            <a:extLst>
              <a:ext uri="{FF2B5EF4-FFF2-40B4-BE49-F238E27FC236}">
                <a16:creationId xmlns:a16="http://schemas.microsoft.com/office/drawing/2014/main" id="{D062C6D4-AD5F-406E-827E-8A8AC24F6ED2}"/>
              </a:ext>
            </a:extLst>
          </p:cNvPr>
          <p:cNvSpPr txBox="1"/>
          <p:nvPr/>
        </p:nvSpPr>
        <p:spPr>
          <a:xfrm>
            <a:off x="457200" y="4890349"/>
            <a:ext cx="3592286" cy="1200329"/>
          </a:xfrm>
          <a:prstGeom prst="rect">
            <a:avLst/>
          </a:prstGeom>
          <a:solidFill>
            <a:schemeClr val="accent4">
              <a:lumMod val="40000"/>
              <a:lumOff val="60000"/>
            </a:schemeClr>
          </a:solidFill>
          <a:ln>
            <a:solidFill>
              <a:schemeClr val="tx1"/>
            </a:solidFill>
            <a:prstDash val="lgDashDot"/>
          </a:ln>
        </p:spPr>
        <p:txBody>
          <a:bodyPr wrap="square">
            <a:spAutoFit/>
          </a:bodyPr>
          <a:lstStyle/>
          <a:p>
            <a:pPr algn="ctr"/>
            <a:r>
              <a:rPr lang="en-US" sz="1800" b="0" i="1" dirty="0">
                <a:solidFill>
                  <a:srgbClr val="000000"/>
                </a:solidFill>
                <a:effectLst/>
                <a:latin typeface="Walbaum Display" panose="020B0604020202020204" pitchFamily="18" charset="0"/>
              </a:rPr>
              <a:t>“Verba volant, scripta manent” </a:t>
            </a:r>
          </a:p>
          <a:p>
            <a:pPr algn="ctr"/>
            <a:r>
              <a:rPr lang="en-US" sz="1800" b="0" i="1" dirty="0">
                <a:solidFill>
                  <a:srgbClr val="000000"/>
                </a:solidFill>
                <a:effectLst/>
                <a:latin typeface="Walbaum Display" panose="020B0604020202020204" pitchFamily="18" charset="0"/>
              </a:rPr>
              <a:t>(spoken words fly away, written words remain) </a:t>
            </a:r>
          </a:p>
          <a:p>
            <a:pPr algn="ctr"/>
            <a:r>
              <a:rPr lang="en-US" sz="1800" b="0" i="1" dirty="0">
                <a:solidFill>
                  <a:srgbClr val="000000"/>
                </a:solidFill>
                <a:effectLst/>
                <a:latin typeface="Walbaum Display" panose="020B0604020202020204" pitchFamily="18" charset="0"/>
              </a:rPr>
              <a:t>- Caius Titus</a:t>
            </a:r>
            <a:endParaRPr lang="en-US" sz="1800" dirty="0">
              <a:latin typeface="Walbaum Display" panose="020B0604020202020204" pitchFamily="18" charset="0"/>
            </a:endParaRPr>
          </a:p>
        </p:txBody>
      </p:sp>
      <p:pic>
        <p:nvPicPr>
          <p:cNvPr id="4" name="Picture 3">
            <a:extLst>
              <a:ext uri="{FF2B5EF4-FFF2-40B4-BE49-F238E27FC236}">
                <a16:creationId xmlns:a16="http://schemas.microsoft.com/office/drawing/2014/main" id="{63838103-8661-4F02-80EB-9E8D992E3D20}"/>
              </a:ext>
            </a:extLst>
          </p:cNvPr>
          <p:cNvPicPr>
            <a:picLocks noChangeAspect="1"/>
          </p:cNvPicPr>
          <p:nvPr/>
        </p:nvPicPr>
        <p:blipFill>
          <a:blip r:embed="rId4"/>
          <a:stretch>
            <a:fillRect/>
          </a:stretch>
        </p:blipFill>
        <p:spPr>
          <a:xfrm>
            <a:off x="339292" y="1636296"/>
            <a:ext cx="3422747" cy="2517006"/>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p:nvPr/>
        </p:nvSpPr>
        <p:spPr>
          <a:xfrm>
            <a:off x="7458738" y="1277125"/>
            <a:ext cx="2962800" cy="2962800"/>
          </a:xfrm>
          <a:prstGeom prst="ellipse">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1839688" y="1333825"/>
            <a:ext cx="2962800" cy="2962800"/>
          </a:xfrm>
          <a:prstGeom prst="ellipse">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txBox="1"/>
          <p:nvPr/>
        </p:nvSpPr>
        <p:spPr>
          <a:xfrm>
            <a:off x="408125" y="288275"/>
            <a:ext cx="9074100" cy="468900"/>
          </a:xfrm>
          <a:prstGeom prst="rect">
            <a:avLst/>
          </a:prstGeom>
          <a:noFill/>
          <a:ln>
            <a:noFill/>
          </a:ln>
        </p:spPr>
        <p:txBody>
          <a:bodyPr spcFirstLastPara="1" wrap="square" lIns="91425" tIns="91425" rIns="91425" bIns="91425" anchor="t" anchorCtr="0">
            <a:noAutofit/>
          </a:bodyPr>
          <a:lstStyle/>
          <a:p>
            <a:r>
              <a:rPr lang="en-US" sz="2800" b="1" i="1" dirty="0">
                <a:solidFill>
                  <a:srgbClr val="0066A6"/>
                </a:solidFill>
                <a:latin typeface="Times New Roman"/>
                <a:ea typeface="Times New Roman"/>
                <a:cs typeface="Times New Roman"/>
                <a:sym typeface="Times New Roman"/>
              </a:rPr>
              <a:t>Identification of Problem List</a:t>
            </a:r>
            <a:r>
              <a:rPr lang="en-US" sz="2800" b="1" dirty="0">
                <a:solidFill>
                  <a:srgbClr val="0066A6"/>
                </a:solidFill>
                <a:latin typeface="Times New Roman"/>
                <a:ea typeface="Times New Roman"/>
                <a:cs typeface="Times New Roman"/>
                <a:sym typeface="Times New Roman"/>
              </a:rPr>
              <a:t> </a:t>
            </a:r>
            <a:endParaRPr sz="1800" b="1">
              <a:solidFill>
                <a:srgbClr val="0066A6"/>
              </a:solidFill>
              <a:latin typeface="Times New Roman"/>
              <a:ea typeface="Times New Roman"/>
              <a:cs typeface="Times New Roman"/>
              <a:sym typeface="Times New Roman"/>
            </a:endParaRPr>
          </a:p>
        </p:txBody>
      </p:sp>
      <p:sp>
        <p:nvSpPr>
          <p:cNvPr id="224" name="Google Shape;224;p24"/>
          <p:cNvSpPr/>
          <p:nvPr/>
        </p:nvSpPr>
        <p:spPr>
          <a:xfrm rot="-70">
            <a:off x="2069399" y="3019047"/>
            <a:ext cx="2663820" cy="1124712"/>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rgbClr val="FFFFFF"/>
                </a:solidFill>
                <a:latin typeface="Times New Roman"/>
                <a:ea typeface="Times New Roman"/>
                <a:cs typeface="Times New Roman"/>
                <a:sym typeface="Times New Roman"/>
              </a:rPr>
              <a:t>Biopsychosocial</a:t>
            </a:r>
            <a:endParaRPr sz="24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r>
              <a:rPr lang="en-US" sz="2400">
                <a:solidFill>
                  <a:srgbClr val="FFFFFF"/>
                </a:solidFill>
                <a:latin typeface="Times New Roman"/>
                <a:ea typeface="Times New Roman"/>
                <a:cs typeface="Times New Roman"/>
                <a:sym typeface="Times New Roman"/>
              </a:rPr>
              <a:t>Assessment</a:t>
            </a:r>
            <a:endParaRPr sz="2400">
              <a:solidFill>
                <a:srgbClr val="FFFFFF"/>
              </a:solidFill>
              <a:latin typeface="Times New Roman"/>
              <a:ea typeface="Times New Roman"/>
              <a:cs typeface="Times New Roman"/>
              <a:sym typeface="Times New Roman"/>
            </a:endParaRPr>
          </a:p>
        </p:txBody>
      </p:sp>
      <p:sp>
        <p:nvSpPr>
          <p:cNvPr id="225" name="Google Shape;225;p24"/>
          <p:cNvSpPr/>
          <p:nvPr/>
        </p:nvSpPr>
        <p:spPr>
          <a:xfrm>
            <a:off x="5556738" y="1874113"/>
            <a:ext cx="1078500" cy="1159200"/>
          </a:xfrm>
          <a:prstGeom prst="mathPlus">
            <a:avLst>
              <a:gd name="adj1" fmla="val 8965"/>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p:nvPr/>
        </p:nvSpPr>
        <p:spPr>
          <a:xfrm>
            <a:off x="7732713" y="2780712"/>
            <a:ext cx="2414880" cy="1363068"/>
          </a:xfrm>
          <a:prstGeom prst="flowChartTerminator">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1800">
                <a:solidFill>
                  <a:srgbClr val="FFFFFF"/>
                </a:solidFill>
                <a:latin typeface="Times New Roman"/>
                <a:ea typeface="Times New Roman"/>
                <a:cs typeface="Times New Roman"/>
                <a:sym typeface="Times New Roman"/>
              </a:rPr>
              <a:t>Related assessments reviewed for data</a:t>
            </a:r>
            <a:r>
              <a:rPr lang="en-US" sz="1200">
                <a:solidFill>
                  <a:srgbClr val="FFFFFF"/>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200">
                <a:solidFill>
                  <a:srgbClr val="FFFFFF"/>
                </a:solidFill>
                <a:latin typeface="Times New Roman"/>
                <a:ea typeface="Times New Roman"/>
                <a:cs typeface="Times New Roman"/>
                <a:sym typeface="Times New Roman"/>
              </a:rPr>
              <a:t>( e.g., H&amp;P, psych eval,dietary assessment, outcome measures, collateral records, etc.)</a:t>
            </a:r>
            <a:endParaRPr sz="1200">
              <a:solidFill>
                <a:srgbClr val="FFFFFF"/>
              </a:solidFill>
              <a:latin typeface="Times New Roman"/>
              <a:ea typeface="Times New Roman"/>
              <a:cs typeface="Times New Roman"/>
              <a:sym typeface="Times New Roman"/>
            </a:endParaRPr>
          </a:p>
        </p:txBody>
      </p:sp>
      <p:sp>
        <p:nvSpPr>
          <p:cNvPr id="227" name="Google Shape;227;p24"/>
          <p:cNvSpPr/>
          <p:nvPr/>
        </p:nvSpPr>
        <p:spPr>
          <a:xfrm>
            <a:off x="2307599" y="5876025"/>
            <a:ext cx="7576794" cy="980910"/>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FA7A43"/>
                </a:solidFill>
                <a:latin typeface="Times New Roman"/>
                <a:ea typeface="Times New Roman"/>
                <a:cs typeface="Times New Roman"/>
                <a:sym typeface="Times New Roman"/>
              </a:rPr>
              <a:t>The Problem List</a:t>
            </a:r>
            <a:endParaRPr sz="3600" b="1" dirty="0">
              <a:solidFill>
                <a:srgbClr val="FA7A43"/>
              </a:solidFill>
              <a:latin typeface="Times New Roman"/>
              <a:ea typeface="Times New Roman"/>
              <a:cs typeface="Times New Roman"/>
              <a:sym typeface="Times New Roman"/>
            </a:endParaRPr>
          </a:p>
        </p:txBody>
      </p:sp>
      <p:pic>
        <p:nvPicPr>
          <p:cNvPr id="228" name="Google Shape;228;p24"/>
          <p:cNvPicPr preferRelativeResize="0"/>
          <p:nvPr/>
        </p:nvPicPr>
        <p:blipFill>
          <a:blip r:embed="rId3">
            <a:alphaModFix/>
          </a:blip>
          <a:stretch>
            <a:fillRect/>
          </a:stretch>
        </p:blipFill>
        <p:spPr>
          <a:xfrm>
            <a:off x="2494049" y="1375125"/>
            <a:ext cx="1654075" cy="1654075"/>
          </a:xfrm>
          <a:prstGeom prst="rect">
            <a:avLst/>
          </a:prstGeom>
          <a:noFill/>
          <a:ln>
            <a:noFill/>
          </a:ln>
        </p:spPr>
      </p:pic>
      <p:pic>
        <p:nvPicPr>
          <p:cNvPr id="229" name="Google Shape;229;p24"/>
          <p:cNvPicPr preferRelativeResize="0"/>
          <p:nvPr/>
        </p:nvPicPr>
        <p:blipFill>
          <a:blip r:embed="rId4">
            <a:alphaModFix/>
          </a:blip>
          <a:stretch>
            <a:fillRect/>
          </a:stretch>
        </p:blipFill>
        <p:spPr>
          <a:xfrm>
            <a:off x="8258613" y="1520625"/>
            <a:ext cx="1363075" cy="1363075"/>
          </a:xfrm>
          <a:prstGeom prst="rect">
            <a:avLst/>
          </a:prstGeom>
          <a:noFill/>
          <a:ln>
            <a:noFill/>
          </a:ln>
        </p:spPr>
      </p:pic>
      <p:pic>
        <p:nvPicPr>
          <p:cNvPr id="230" name="Google Shape;230;p24"/>
          <p:cNvPicPr preferRelativeResize="0"/>
          <p:nvPr/>
        </p:nvPicPr>
        <p:blipFill>
          <a:blip r:embed="rId5">
            <a:alphaModFix/>
          </a:blip>
          <a:stretch>
            <a:fillRect/>
          </a:stretch>
        </p:blipFill>
        <p:spPr>
          <a:xfrm>
            <a:off x="4797202" y="3619625"/>
            <a:ext cx="2597574" cy="2597574"/>
          </a:xfrm>
          <a:prstGeom prst="rect">
            <a:avLst/>
          </a:prstGeom>
          <a:noFill/>
          <a:ln>
            <a:noFill/>
          </a:ln>
        </p:spPr>
      </p:pic>
      <p:sp>
        <p:nvSpPr>
          <p:cNvPr id="231" name="Google Shape;231;p24"/>
          <p:cNvSpPr/>
          <p:nvPr/>
        </p:nvSpPr>
        <p:spPr>
          <a:xfrm rot="10800000">
            <a:off x="7593975" y="4009675"/>
            <a:ext cx="1449000" cy="936300"/>
          </a:xfrm>
          <a:prstGeom prst="bentArrow">
            <a:avLst>
              <a:gd name="adj1" fmla="val 13084"/>
              <a:gd name="adj2" fmla="val 19382"/>
              <a:gd name="adj3" fmla="val 27653"/>
              <a:gd name="adj4" fmla="val 42555"/>
            </a:avLst>
          </a:prstGeom>
          <a:solidFill>
            <a:srgbClr val="FA7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rot="10800000" flipH="1">
            <a:off x="3149000" y="4009675"/>
            <a:ext cx="1449000" cy="936300"/>
          </a:xfrm>
          <a:prstGeom prst="bentArrow">
            <a:avLst>
              <a:gd name="adj1" fmla="val 13084"/>
              <a:gd name="adj2" fmla="val 19382"/>
              <a:gd name="adj3" fmla="val 27653"/>
              <a:gd name="adj4" fmla="val 42555"/>
            </a:avLst>
          </a:prstGeom>
          <a:solidFill>
            <a:srgbClr val="FA7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27923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a:spLocks noGrp="1"/>
          </p:cNvSpPr>
          <p:nvPr>
            <p:ph type="body" idx="1"/>
          </p:nvPr>
        </p:nvSpPr>
        <p:spPr>
          <a:xfrm>
            <a:off x="219000" y="3125907"/>
            <a:ext cx="11563500" cy="3307200"/>
          </a:xfrm>
          <a:prstGeom prst="rect">
            <a:avLst/>
          </a:prstGeom>
        </p:spPr>
        <p:txBody>
          <a:bodyPr spcFirstLastPara="1" wrap="square" lIns="91425" tIns="45700" rIns="91425" bIns="45700" anchor="t" anchorCtr="0">
            <a:noAutofit/>
          </a:bodyPr>
          <a:lstStyle/>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may continue to develop as the patient moves through treatment</a:t>
            </a:r>
            <a:endParaRPr lang="en-US" sz="1500" dirty="0">
              <a:solidFill>
                <a:srgbClr val="666666"/>
              </a:solidFill>
              <a:latin typeface="Times New Roman"/>
              <a:ea typeface="Times New Roman"/>
              <a:cs typeface="Times New Roman"/>
              <a:sym typeface="Times New Roman"/>
            </a:endParaRPr>
          </a:p>
          <a:p>
            <a:pPr lvl="1" indent="-323850">
              <a:lnSpc>
                <a:spcPct val="100000"/>
              </a:lnSpc>
              <a:spcBef>
                <a:spcPts val="0"/>
              </a:spcBef>
              <a:buClr>
                <a:srgbClr val="666666"/>
              </a:buClr>
              <a:buSzPts val="1500"/>
              <a:buFont typeface="Times New Roman"/>
              <a:buChar char="⋆"/>
            </a:pPr>
            <a:r>
              <a:rPr lang="en-US" sz="1500" dirty="0">
                <a:solidFill>
                  <a:srgbClr val="666666"/>
                </a:solidFill>
                <a:latin typeface="Times New Roman"/>
                <a:ea typeface="Times New Roman"/>
                <a:cs typeface="Times New Roman"/>
                <a:sym typeface="Times New Roman"/>
              </a:rPr>
              <a:t>New problems may be added as conditions change </a:t>
            </a:r>
          </a:p>
          <a:p>
            <a:pPr marL="914400" lvl="0" indent="0" algn="l" rtl="0">
              <a:lnSpc>
                <a:spcPct val="100000"/>
              </a:lnSpc>
              <a:spcBef>
                <a:spcPts val="0"/>
              </a:spcBef>
              <a:spcAft>
                <a:spcPts val="0"/>
              </a:spcAft>
              <a:buNone/>
            </a:pPr>
            <a:endParaRPr lang="en-US" sz="1500" dirty="0">
              <a:solidFill>
                <a:srgbClr val="666666"/>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endParaRPr lang="en-US" sz="600" dirty="0">
              <a:solidFill>
                <a:srgbClr val="666666"/>
              </a:solidFill>
              <a:latin typeface="Times New Roman"/>
              <a:ea typeface="Times New Roman"/>
              <a:cs typeface="Times New Roman"/>
              <a:sym typeface="Times New Roman"/>
            </a:endParaRPr>
          </a:p>
          <a:p>
            <a:pPr indent="-323850">
              <a:lnSpc>
                <a:spcPct val="100000"/>
              </a:lnSpc>
              <a:spcBef>
                <a:spcPts val="0"/>
              </a:spcBef>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must </a:t>
            </a:r>
            <a:r>
              <a:rPr lang="en-US" sz="1500" b="1" u="sng" dirty="0">
                <a:solidFill>
                  <a:srgbClr val="666666"/>
                </a:solidFill>
                <a:latin typeface="Times New Roman"/>
                <a:ea typeface="Times New Roman"/>
                <a:cs typeface="Times New Roman"/>
                <a:sym typeface="Times New Roman"/>
              </a:rPr>
              <a:t>address</a:t>
            </a:r>
            <a:r>
              <a:rPr lang="en-US" sz="1500" b="1" dirty="0">
                <a:solidFill>
                  <a:srgbClr val="666666"/>
                </a:solidFill>
                <a:latin typeface="Times New Roman"/>
                <a:ea typeface="Times New Roman"/>
                <a:cs typeface="Times New Roman"/>
                <a:sym typeface="Times New Roman"/>
              </a:rPr>
              <a:t> all Diagnosis/es </a:t>
            </a:r>
            <a:r>
              <a:rPr lang="en-US" sz="1500" dirty="0">
                <a:solidFill>
                  <a:srgbClr val="666666"/>
                </a:solidFill>
                <a:latin typeface="Times New Roman"/>
                <a:ea typeface="Times New Roman"/>
                <a:cs typeface="Times New Roman"/>
                <a:sym typeface="Times New Roman"/>
              </a:rPr>
              <a:t>(but the Problem List may be more Comprehensive than the Diagnosis Form, as it also includes identified Problems that do not meet diagnostic criteria)</a:t>
            </a:r>
            <a:endParaRPr lang="en-US" sz="1500" dirty="0">
              <a:solidFill>
                <a:srgbClr val="666666"/>
              </a:solidFill>
              <a:latin typeface="Times New Roman"/>
              <a:ea typeface="Times New Roman"/>
              <a:cs typeface="Times New Roman"/>
            </a:endParaRPr>
          </a:p>
          <a:p>
            <a:pPr lvl="1" indent="-323850">
              <a:lnSpc>
                <a:spcPct val="100000"/>
              </a:lnSpc>
              <a:spcBef>
                <a:spcPts val="0"/>
              </a:spcBef>
              <a:buClr>
                <a:srgbClr val="666666"/>
              </a:buClr>
              <a:buSzPts val="1500"/>
              <a:buFont typeface="Times New Roman"/>
              <a:buChar char="⋆"/>
            </a:pPr>
            <a:r>
              <a:rPr lang="en-US" sz="1500" i="1" u="sng" dirty="0">
                <a:solidFill>
                  <a:srgbClr val="666666"/>
                </a:solidFill>
                <a:latin typeface="Times New Roman"/>
                <a:ea typeface="Times New Roman"/>
                <a:cs typeface="Times New Roman"/>
                <a:sym typeface="Times New Roman"/>
              </a:rPr>
              <a:t>Example</a:t>
            </a:r>
            <a:r>
              <a:rPr lang="en-US" sz="1500" i="1" dirty="0">
                <a:solidFill>
                  <a:srgbClr val="666666"/>
                </a:solidFill>
                <a:latin typeface="Times New Roman"/>
                <a:ea typeface="Times New Roman"/>
                <a:cs typeface="Times New Roman"/>
                <a:sym typeface="Times New Roman"/>
              </a:rPr>
              <a:t>:</a:t>
            </a:r>
            <a:r>
              <a:rPr lang="en-US" sz="1500" dirty="0">
                <a:solidFill>
                  <a:srgbClr val="666666"/>
                </a:solidFill>
                <a:latin typeface="Times New Roman"/>
                <a:ea typeface="Times New Roman"/>
                <a:cs typeface="Times New Roman"/>
                <a:sym typeface="Times New Roman"/>
              </a:rPr>
              <a:t>  If a diagnosis for PTSD is present, then </a:t>
            </a:r>
            <a:r>
              <a:rPr lang="en-US" sz="1500" i="1" dirty="0">
                <a:solidFill>
                  <a:srgbClr val="666666"/>
                </a:solidFill>
                <a:latin typeface="Times New Roman"/>
                <a:ea typeface="Times New Roman"/>
                <a:cs typeface="Times New Roman"/>
                <a:sym typeface="Times New Roman"/>
              </a:rPr>
              <a:t>Trauma</a:t>
            </a:r>
            <a:r>
              <a:rPr lang="en-US" sz="1500" dirty="0">
                <a:solidFill>
                  <a:srgbClr val="666666"/>
                </a:solidFill>
                <a:latin typeface="Times New Roman"/>
                <a:ea typeface="Times New Roman"/>
                <a:cs typeface="Times New Roman"/>
                <a:sym typeface="Times New Roman"/>
              </a:rPr>
              <a:t> must be included on the Problem list</a:t>
            </a:r>
          </a:p>
          <a:p>
            <a:pPr lvl="1" indent="-323850">
              <a:lnSpc>
                <a:spcPct val="100000"/>
              </a:lnSpc>
              <a:spcBef>
                <a:spcPts val="0"/>
              </a:spcBef>
              <a:buClr>
                <a:srgbClr val="666666"/>
              </a:buClr>
              <a:buSzPts val="1500"/>
              <a:buFont typeface="Times New Roman"/>
              <a:buChar char="⋆"/>
            </a:pPr>
            <a:r>
              <a:rPr lang="en-US" sz="1500" dirty="0">
                <a:solidFill>
                  <a:srgbClr val="666666"/>
                </a:solidFill>
                <a:latin typeface="Times New Roman"/>
                <a:ea typeface="Times New Roman"/>
                <a:cs typeface="Times New Roman"/>
                <a:sym typeface="Times New Roman"/>
              </a:rPr>
              <a:t>Alternatively, if a Problem is identified for</a:t>
            </a:r>
            <a:r>
              <a:rPr lang="en-US" sz="1500" i="1" dirty="0">
                <a:solidFill>
                  <a:srgbClr val="666666"/>
                </a:solidFill>
                <a:latin typeface="Times New Roman"/>
                <a:ea typeface="Times New Roman"/>
                <a:cs typeface="Times New Roman"/>
                <a:sym typeface="Times New Roman"/>
              </a:rPr>
              <a:t> Disordered Eating,</a:t>
            </a:r>
            <a:r>
              <a:rPr lang="en-US" sz="1500" dirty="0">
                <a:solidFill>
                  <a:srgbClr val="666666"/>
                </a:solidFill>
                <a:latin typeface="Times New Roman"/>
                <a:ea typeface="Times New Roman"/>
                <a:cs typeface="Times New Roman"/>
                <a:sym typeface="Times New Roman"/>
              </a:rPr>
              <a:t> then there should be an Eating Disorder diagnosis, or a Rule/Out” or "Provisional" diagnosis” for Eating Disorder</a:t>
            </a:r>
            <a:endParaRPr lang="en-US" sz="1500" dirty="0">
              <a:solidFill>
                <a:srgbClr val="666666"/>
              </a:solidFill>
              <a:latin typeface="Times New Roman"/>
              <a:ea typeface="Times New Roman"/>
              <a:cs typeface="Times New Roman"/>
            </a:endParaRPr>
          </a:p>
          <a:p>
            <a:pPr marL="457200" lvl="0" indent="0" algn="l" rtl="0">
              <a:lnSpc>
                <a:spcPct val="100000"/>
              </a:lnSpc>
              <a:spcBef>
                <a:spcPts val="0"/>
              </a:spcBef>
              <a:spcAft>
                <a:spcPts val="0"/>
              </a:spcAft>
              <a:buNone/>
            </a:pPr>
            <a:endParaRPr lang="en-US" sz="600" b="1" dirty="0">
              <a:solidFill>
                <a:srgbClr val="666666"/>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includes information collected from all assessments and patient concerns (e.g., “Problems”) that have been identified</a:t>
            </a:r>
            <a:endParaRPr lang="en-US" sz="1500" dirty="0">
              <a:solidFill>
                <a:srgbClr val="666666"/>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lang="en-US" sz="1500" dirty="0">
              <a:solidFill>
                <a:srgbClr val="666666"/>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lang="en-US" sz="600" b="1" dirty="0">
              <a:solidFill>
                <a:srgbClr val="666666"/>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and treatment plan(s) should be developed based on a multidisciplinary assessment and “may include, diagnoses, medical conditions, functional limitations, living environment, and/or symptoms”</a:t>
            </a:r>
            <a:r>
              <a:rPr lang="en-US" sz="1500" dirty="0">
                <a:solidFill>
                  <a:srgbClr val="666666"/>
                </a:solidFill>
                <a:latin typeface="Times New Roman"/>
                <a:ea typeface="Times New Roman"/>
                <a:cs typeface="Times New Roman"/>
                <a:sym typeface="Times New Roman"/>
              </a:rPr>
              <a:t> (AHIMA, 2020).</a:t>
            </a:r>
            <a:endParaRPr lang="en-US" sz="1500" dirty="0">
              <a:solidFill>
                <a:srgbClr val="666666"/>
              </a:solidFill>
              <a:latin typeface="Times New Roman"/>
              <a:ea typeface="Times New Roman"/>
              <a:cs typeface="Times New Roman"/>
            </a:endParaRPr>
          </a:p>
        </p:txBody>
      </p:sp>
      <p:sp>
        <p:nvSpPr>
          <p:cNvPr id="238" name="Google Shape;238;p25"/>
          <p:cNvSpPr/>
          <p:nvPr/>
        </p:nvSpPr>
        <p:spPr>
          <a:xfrm>
            <a:off x="3790800" y="1060554"/>
            <a:ext cx="4610400" cy="626400"/>
          </a:xfrm>
          <a:prstGeom prst="roundRect">
            <a:avLst>
              <a:gd name="adj" fmla="val 16667"/>
            </a:avLst>
          </a:prstGeom>
          <a:solidFill>
            <a:srgbClr val="EEF8FF"/>
          </a:solidFill>
          <a:ln w="28575" cap="flat" cmpd="sng">
            <a:solidFill>
              <a:srgbClr val="0066A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0066A6"/>
                </a:solidFill>
                <a:latin typeface="Times New Roman"/>
                <a:ea typeface="Times New Roman"/>
                <a:cs typeface="Times New Roman"/>
                <a:sym typeface="Times New Roman"/>
              </a:rPr>
              <a:t>The Problem List</a:t>
            </a:r>
            <a:endParaRPr sz="3000" b="1">
              <a:solidFill>
                <a:srgbClr val="0066A6"/>
              </a:solidFill>
              <a:latin typeface="Times New Roman"/>
              <a:ea typeface="Times New Roman"/>
              <a:cs typeface="Times New Roman"/>
              <a:sym typeface="Times New Roman"/>
            </a:endParaRPr>
          </a:p>
        </p:txBody>
      </p:sp>
      <p:sp>
        <p:nvSpPr>
          <p:cNvPr id="239" name="Google Shape;239;p25"/>
          <p:cNvSpPr txBox="1"/>
          <p:nvPr/>
        </p:nvSpPr>
        <p:spPr>
          <a:xfrm>
            <a:off x="408125" y="288275"/>
            <a:ext cx="9074100" cy="468900"/>
          </a:xfrm>
          <a:prstGeom prst="rect">
            <a:avLst/>
          </a:prstGeom>
          <a:noFill/>
          <a:ln>
            <a:noFill/>
          </a:ln>
        </p:spPr>
        <p:txBody>
          <a:bodyPr spcFirstLastPara="1" wrap="square" lIns="91425" tIns="91425" rIns="91425" bIns="91425" anchor="t" anchorCtr="0">
            <a:noAutofit/>
          </a:bodyPr>
          <a:lstStyle/>
          <a:p>
            <a:r>
              <a:rPr lang="en-US" sz="2800" b="1" i="1" dirty="0">
                <a:solidFill>
                  <a:srgbClr val="0066A6"/>
                </a:solidFill>
                <a:latin typeface="Times New Roman"/>
                <a:ea typeface="Times New Roman"/>
                <a:cs typeface="Times New Roman"/>
                <a:sym typeface="Times New Roman"/>
              </a:rPr>
              <a:t>Identification of Problem List </a:t>
            </a:r>
            <a:endParaRPr lang="en-US" sz="1800" b="1" i="1">
              <a:solidFill>
                <a:srgbClr val="0066A6"/>
              </a:solidFill>
              <a:latin typeface="Times New Roman"/>
              <a:ea typeface="Times New Roman"/>
              <a:cs typeface="Times New Roman"/>
            </a:endParaRPr>
          </a:p>
        </p:txBody>
      </p:sp>
      <p:pic>
        <p:nvPicPr>
          <p:cNvPr id="240" name="Google Shape;240;p25"/>
          <p:cNvPicPr preferRelativeResize="0"/>
          <p:nvPr/>
        </p:nvPicPr>
        <p:blipFill>
          <a:blip r:embed="rId3">
            <a:alphaModFix/>
          </a:blip>
          <a:stretch>
            <a:fillRect/>
          </a:stretch>
        </p:blipFill>
        <p:spPr>
          <a:xfrm>
            <a:off x="4035775" y="1139304"/>
            <a:ext cx="468900" cy="468900"/>
          </a:xfrm>
          <a:prstGeom prst="rect">
            <a:avLst/>
          </a:prstGeom>
          <a:noFill/>
          <a:ln>
            <a:noFill/>
          </a:ln>
        </p:spPr>
      </p:pic>
      <p:sp>
        <p:nvSpPr>
          <p:cNvPr id="241" name="Google Shape;241;p25"/>
          <p:cNvSpPr/>
          <p:nvPr/>
        </p:nvSpPr>
        <p:spPr>
          <a:xfrm>
            <a:off x="908025" y="1925204"/>
            <a:ext cx="30705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u="sng" dirty="0">
                <a:solidFill>
                  <a:srgbClr val="FA7A43"/>
                </a:solidFill>
                <a:latin typeface="Times New Roman"/>
                <a:ea typeface="Times New Roman"/>
                <a:cs typeface="Times New Roman"/>
                <a:sym typeface="Times New Roman"/>
              </a:rPr>
              <a:t>Defer</a:t>
            </a:r>
            <a:endParaRPr sz="22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b="1" dirty="0">
                <a:solidFill>
                  <a:srgbClr val="FA7A43"/>
                </a:solidFill>
                <a:latin typeface="Times New Roman"/>
                <a:ea typeface="Times New Roman"/>
                <a:cs typeface="Times New Roman"/>
                <a:sym typeface="Times New Roman"/>
              </a:rPr>
              <a:t>Not a current focus of treatment, a/o requires further assessment</a:t>
            </a:r>
            <a:endParaRPr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dirty="0">
                <a:solidFill>
                  <a:srgbClr val="FA7A43"/>
                </a:solidFill>
                <a:latin typeface="Times New Roman"/>
                <a:ea typeface="Times New Roman"/>
                <a:cs typeface="Times New Roman"/>
                <a:sym typeface="Times New Roman"/>
              </a:rPr>
              <a:t>(EMR will not generate a TP</a:t>
            </a:r>
            <a:r>
              <a:rPr lang="en-US" baseline="30000" dirty="0">
                <a:solidFill>
                  <a:srgbClr val="FA7A43"/>
                </a:solidFill>
                <a:latin typeface="Times New Roman"/>
                <a:ea typeface="Times New Roman"/>
                <a:cs typeface="Times New Roman"/>
                <a:sym typeface="Times New Roman"/>
              </a:rPr>
              <a:t>1</a:t>
            </a:r>
            <a:r>
              <a:rPr lang="en-US" dirty="0">
                <a:solidFill>
                  <a:srgbClr val="FA7A43"/>
                </a:solidFill>
                <a:latin typeface="Times New Roman"/>
                <a:cs typeface="Times New Roman"/>
                <a:sym typeface="Times New Roman"/>
              </a:rPr>
              <a:t>)</a:t>
            </a:r>
            <a:endParaRPr dirty="0">
              <a:solidFill>
                <a:srgbClr val="FA7A43"/>
              </a:solidFill>
              <a:latin typeface="Times New Roman"/>
              <a:cs typeface="Times New Roman"/>
            </a:endParaRPr>
          </a:p>
        </p:txBody>
      </p:sp>
      <p:sp>
        <p:nvSpPr>
          <p:cNvPr id="242" name="Google Shape;242;p25"/>
          <p:cNvSpPr/>
          <p:nvPr/>
        </p:nvSpPr>
        <p:spPr>
          <a:xfrm>
            <a:off x="4559850" y="1928371"/>
            <a:ext cx="30723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u="sng" dirty="0">
              <a:solidFill>
                <a:srgbClr val="FA7A43"/>
              </a:solidFill>
              <a:latin typeface="Times New Roman"/>
              <a:ea typeface="Times New Roman"/>
              <a:cs typeface="Times New Roman"/>
              <a:sym typeface="Times New Roman"/>
            </a:endParaRPr>
          </a:p>
          <a:p>
            <a:r>
              <a:rPr lang="en-US" sz="2200" b="1" dirty="0">
                <a:solidFill>
                  <a:srgbClr val="FA7A43"/>
                </a:solidFill>
                <a:latin typeface="Times New Roman"/>
                <a:cs typeface="Times New Roman"/>
              </a:rPr>
              <a:t>              </a:t>
            </a:r>
            <a:r>
              <a:rPr lang="en-US" sz="2200" b="1" u="sng" dirty="0">
                <a:solidFill>
                  <a:srgbClr val="FA7A43"/>
                </a:solidFill>
                <a:latin typeface="Times New Roman"/>
                <a:cs typeface="Times New Roman"/>
              </a:rPr>
              <a:t>Refer </a:t>
            </a:r>
            <a:endParaRPr sz="2200" b="1" u="sng" dirty="0">
              <a:solidFill>
                <a:srgbClr val="FA7A43"/>
              </a:solidFill>
              <a:latin typeface="Times New Roman"/>
              <a:cs typeface="Times New Roman"/>
            </a:endParaRPr>
          </a:p>
          <a:p>
            <a:pPr algn="ctr"/>
            <a:r>
              <a:rPr lang="en-US" sz="1600" b="1" dirty="0">
                <a:solidFill>
                  <a:srgbClr val="FA7A43"/>
                </a:solidFill>
                <a:latin typeface="Times New Roman"/>
                <a:ea typeface="Times New Roman"/>
                <a:cs typeface="Times New Roman"/>
                <a:sym typeface="Times New Roman"/>
              </a:rPr>
              <a:t>Out of scope, a/o requires specialist </a:t>
            </a:r>
            <a:endParaRPr sz="16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1500" u="sng" dirty="0">
              <a:solidFill>
                <a:srgbClr val="666666"/>
              </a:solidFill>
              <a:latin typeface="Times New Roman"/>
              <a:ea typeface="Times New Roman"/>
              <a:cs typeface="Times New Roman"/>
              <a:sym typeface="Times New Roman"/>
            </a:endParaRPr>
          </a:p>
        </p:txBody>
      </p:sp>
      <p:sp>
        <p:nvSpPr>
          <p:cNvPr id="243" name="Google Shape;243;p25"/>
          <p:cNvSpPr/>
          <p:nvPr/>
        </p:nvSpPr>
        <p:spPr>
          <a:xfrm>
            <a:off x="8213475" y="1928371"/>
            <a:ext cx="30723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sz="2200" b="1" u="sng" dirty="0">
                <a:solidFill>
                  <a:srgbClr val="FA7A43"/>
                </a:solidFill>
                <a:latin typeface="Times New Roman"/>
                <a:ea typeface="Times New Roman"/>
                <a:cs typeface="Times New Roman"/>
                <a:sym typeface="Times New Roman"/>
              </a:rPr>
              <a:t>Treat</a:t>
            </a:r>
            <a:endParaRPr lang="en-US" sz="2200" b="1" u="sng" dirty="0">
              <a:solidFill>
                <a:srgbClr val="FA7A43"/>
              </a:solidFill>
              <a:latin typeface="Times New Roman"/>
              <a:ea typeface="Times New Roman"/>
              <a:cs typeface="Times New Roman"/>
            </a:endParaRPr>
          </a:p>
          <a:p>
            <a:pPr marL="0" lvl="0" indent="0" rtl="0">
              <a:spcBef>
                <a:spcPts val="0"/>
              </a:spcBef>
              <a:spcAft>
                <a:spcPts val="0"/>
              </a:spcAft>
              <a:buNone/>
            </a:pPr>
            <a:endParaRPr sz="600" b="1" u="sng">
              <a:solidFill>
                <a:srgbClr val="FA7A43"/>
              </a:solidFill>
              <a:latin typeface="Times New Roman"/>
              <a:ea typeface="Times New Roman"/>
              <a:cs typeface="Times New Roman"/>
            </a:endParaRPr>
          </a:p>
          <a:p>
            <a:pPr marL="0" lvl="0" indent="0" algn="ctr" rtl="0">
              <a:spcBef>
                <a:spcPts val="0"/>
              </a:spcBef>
              <a:spcAft>
                <a:spcPts val="0"/>
              </a:spcAft>
              <a:buNone/>
            </a:pPr>
            <a:r>
              <a:rPr lang="en-US" sz="1600" b="1" dirty="0">
                <a:solidFill>
                  <a:srgbClr val="FA7A43"/>
                </a:solidFill>
                <a:latin typeface="Times New Roman"/>
                <a:ea typeface="Times New Roman"/>
                <a:cs typeface="Times New Roman"/>
                <a:sym typeface="Times New Roman"/>
              </a:rPr>
              <a:t>Active Treatment Plan</a:t>
            </a:r>
            <a:endParaRPr sz="16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800" b="1">
              <a:solidFill>
                <a:srgbClr val="666666"/>
              </a:solidFill>
              <a:latin typeface="Times New Roman"/>
              <a:ea typeface="Times New Roman"/>
              <a:cs typeface="Times New Roman"/>
              <a:sym typeface="Times New Roman"/>
            </a:endParaRPr>
          </a:p>
          <a:p>
            <a:pPr marL="0" lvl="0" indent="0" algn="ctr" rtl="0">
              <a:spcBef>
                <a:spcPts val="0"/>
              </a:spcBef>
              <a:spcAft>
                <a:spcPts val="0"/>
              </a:spcAft>
              <a:buNone/>
            </a:pPr>
            <a:endParaRPr sz="800">
              <a:solidFill>
                <a:srgbClr val="666666"/>
              </a:solidFill>
              <a:latin typeface="Times New Roman"/>
              <a:ea typeface="Times New Roman"/>
              <a:cs typeface="Times New Roman"/>
              <a:sym typeface="Times New Roman"/>
            </a:endParaRPr>
          </a:p>
        </p:txBody>
      </p:sp>
      <p:sp>
        <p:nvSpPr>
          <p:cNvPr id="244" name="Google Shape;244;p25"/>
          <p:cNvSpPr/>
          <p:nvPr/>
        </p:nvSpPr>
        <p:spPr>
          <a:xfrm>
            <a:off x="6035700" y="1597242"/>
            <a:ext cx="120600" cy="27420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rot="1168300">
            <a:off x="3872887" y="1599771"/>
            <a:ext cx="120597" cy="27431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rot="20431700" flipH="1">
            <a:off x="8198537" y="1599771"/>
            <a:ext cx="120597" cy="27431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B2D68453-B5FB-429D-9B2E-1F7535C05B8E}"/>
              </a:ext>
            </a:extLst>
          </p:cNvPr>
          <p:cNvSpPr txBox="1"/>
          <p:nvPr/>
        </p:nvSpPr>
        <p:spPr>
          <a:xfrm>
            <a:off x="607483" y="6184901"/>
            <a:ext cx="3407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latin typeface="Times New Roman"/>
              </a:rPr>
              <a:t>1</a:t>
            </a:r>
            <a:endParaRPr lang="en-US" dirty="0">
              <a:solidFill>
                <a:schemeClr val="tx1"/>
              </a:solidFill>
            </a:endParaRPr>
          </a:p>
        </p:txBody>
      </p:sp>
      <p:pic>
        <p:nvPicPr>
          <p:cNvPr id="4" name="Picture 4" descr="Graphical user interface, text, application&#10;&#10;Description automatically generated">
            <a:extLst>
              <a:ext uri="{FF2B5EF4-FFF2-40B4-BE49-F238E27FC236}">
                <a16:creationId xmlns:a16="http://schemas.microsoft.com/office/drawing/2014/main" id="{F1413BC9-E08A-4051-B237-C377070306A6}"/>
              </a:ext>
            </a:extLst>
          </p:cNvPr>
          <p:cNvPicPr>
            <a:picLocks noChangeAspect="1"/>
          </p:cNvPicPr>
          <p:nvPr/>
        </p:nvPicPr>
        <p:blipFill rotWithShape="1">
          <a:blip r:embed="rId4"/>
          <a:srcRect t="24162" r="-386" b="885"/>
          <a:stretch/>
        </p:blipFill>
        <p:spPr>
          <a:xfrm>
            <a:off x="903816" y="6088043"/>
            <a:ext cx="2065878" cy="656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517084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B430-1B66-48B0-9730-8CAA28B14540}"/>
              </a:ext>
            </a:extLst>
          </p:cNvPr>
          <p:cNvSpPr>
            <a:spLocks noGrp="1"/>
          </p:cNvSpPr>
          <p:nvPr>
            <p:ph type="title"/>
          </p:nvPr>
        </p:nvSpPr>
        <p:spPr>
          <a:xfrm>
            <a:off x="488427" y="187372"/>
            <a:ext cx="9164320" cy="705168"/>
          </a:xfrm>
        </p:spPr>
        <p:txBody>
          <a:bodyPr/>
          <a:lstStyle/>
          <a:p>
            <a:pPr>
              <a:lnSpc>
                <a:spcPct val="100000"/>
              </a:lnSpc>
              <a:spcBef>
                <a:spcPts val="0"/>
              </a:spcBef>
              <a:buClr>
                <a:srgbClr val="000000"/>
              </a:buClr>
              <a:buFont typeface="Arial"/>
            </a:pPr>
            <a:r>
              <a:rPr lang="en-US" sz="2800" b="1" i="1" dirty="0">
                <a:solidFill>
                  <a:srgbClr val="0066A6"/>
                </a:solidFill>
                <a:latin typeface="Times New Roman"/>
                <a:cs typeface="Times New Roman"/>
                <a:sym typeface="Arial"/>
              </a:rPr>
              <a:t>Problem List versus Treatment Plan</a:t>
            </a:r>
            <a:endParaRPr lang="en-US" sz="2800" b="1" i="1">
              <a:solidFill>
                <a:srgbClr val="0066A6"/>
              </a:solidFill>
              <a:latin typeface="Times New Roman"/>
              <a:cs typeface="Times New Roman"/>
              <a:sym typeface="Arial"/>
            </a:endParaRPr>
          </a:p>
        </p:txBody>
      </p:sp>
      <p:sp>
        <p:nvSpPr>
          <p:cNvPr id="6" name="TextBox 5">
            <a:extLst>
              <a:ext uri="{FF2B5EF4-FFF2-40B4-BE49-F238E27FC236}">
                <a16:creationId xmlns:a16="http://schemas.microsoft.com/office/drawing/2014/main" id="{41FA0F30-BFD0-4954-AA6F-B7A82C8923CB}"/>
              </a:ext>
            </a:extLst>
          </p:cNvPr>
          <p:cNvSpPr txBox="1"/>
          <p:nvPr/>
        </p:nvSpPr>
        <p:spPr>
          <a:xfrm>
            <a:off x="488428" y="1121321"/>
            <a:ext cx="4334585" cy="830997"/>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600" b="1" dirty="0">
                <a:latin typeface="Times New Roman"/>
              </a:rPr>
              <a:t>The Problem List </a:t>
            </a:r>
            <a:r>
              <a:rPr lang="en-US" sz="1600" dirty="0">
                <a:latin typeface="Times New Roman"/>
              </a:rPr>
              <a:t>must include any significant issues reported by the patient,</a:t>
            </a:r>
            <a:r>
              <a:rPr lang="en-US" sz="1600" b="1" dirty="0">
                <a:latin typeface="Times New Roman"/>
              </a:rPr>
              <a:t> </a:t>
            </a:r>
            <a:r>
              <a:rPr lang="en-US" sz="1600" b="1" i="1" u="sng" dirty="0">
                <a:latin typeface="Times New Roman"/>
              </a:rPr>
              <a:t>even if they are not </a:t>
            </a:r>
            <a:r>
              <a:rPr lang="en-US" sz="1600" b="1" dirty="0">
                <a:latin typeface="Times New Roman"/>
              </a:rPr>
              <a:t>a focus of treatment:</a:t>
            </a:r>
            <a:endParaRPr lang="en-US" sz="1600" b="1" dirty="0"/>
          </a:p>
        </p:txBody>
      </p:sp>
      <p:sp>
        <p:nvSpPr>
          <p:cNvPr id="8" name="TextBox 7">
            <a:extLst>
              <a:ext uri="{FF2B5EF4-FFF2-40B4-BE49-F238E27FC236}">
                <a16:creationId xmlns:a16="http://schemas.microsoft.com/office/drawing/2014/main" id="{43D85E4A-C7CB-4FA8-BE14-9EBED3A171B0}"/>
              </a:ext>
            </a:extLst>
          </p:cNvPr>
          <p:cNvSpPr txBox="1"/>
          <p:nvPr/>
        </p:nvSpPr>
        <p:spPr>
          <a:xfrm>
            <a:off x="7321447" y="1056617"/>
            <a:ext cx="4286475" cy="830997"/>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600" dirty="0">
                <a:latin typeface="Times New Roman"/>
              </a:rPr>
              <a:t>The </a:t>
            </a:r>
            <a:r>
              <a:rPr lang="en-US" sz="1600" b="1" dirty="0">
                <a:latin typeface="Times New Roman"/>
              </a:rPr>
              <a:t>Treatment Plan(s)</a:t>
            </a:r>
            <a:r>
              <a:rPr lang="en-US" sz="1600" dirty="0">
                <a:latin typeface="Times New Roman"/>
              </a:rPr>
              <a:t> must include any significant issues reported by the patient </a:t>
            </a:r>
            <a:r>
              <a:rPr lang="en-US" sz="1600" b="1" dirty="0">
                <a:latin typeface="Times New Roman"/>
              </a:rPr>
              <a:t>that are a focus of treatment:</a:t>
            </a:r>
            <a:endParaRPr lang="en-US" sz="1600" b="1" dirty="0"/>
          </a:p>
        </p:txBody>
      </p:sp>
      <p:pic>
        <p:nvPicPr>
          <p:cNvPr id="9" name="Picture 10" descr="Graphical user interface, text, application, chat or text message&#10;&#10;Description automatically generated">
            <a:extLst>
              <a:ext uri="{FF2B5EF4-FFF2-40B4-BE49-F238E27FC236}">
                <a16:creationId xmlns:a16="http://schemas.microsoft.com/office/drawing/2014/main" id="{52E4F3CC-AD3E-4536-9F93-BB4C3AED4C9C}"/>
              </a:ext>
            </a:extLst>
          </p:cNvPr>
          <p:cNvPicPr>
            <a:picLocks noChangeAspect="1"/>
          </p:cNvPicPr>
          <p:nvPr/>
        </p:nvPicPr>
        <p:blipFill>
          <a:blip r:embed="rId3"/>
          <a:stretch>
            <a:fillRect/>
          </a:stretch>
        </p:blipFill>
        <p:spPr>
          <a:xfrm>
            <a:off x="6788150" y="2232096"/>
            <a:ext cx="4881033" cy="1504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2" name="Straight Arrow Connector 11">
            <a:extLst>
              <a:ext uri="{FF2B5EF4-FFF2-40B4-BE49-F238E27FC236}">
                <a16:creationId xmlns:a16="http://schemas.microsoft.com/office/drawing/2014/main" id="{A33CB661-31B5-4ED7-916E-AC9F5233292C}"/>
              </a:ext>
            </a:extLst>
          </p:cNvPr>
          <p:cNvCxnSpPr/>
          <p:nvPr/>
        </p:nvCxnSpPr>
        <p:spPr>
          <a:xfrm>
            <a:off x="7850718" y="3913717"/>
            <a:ext cx="300567" cy="670983"/>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8DD6127-793C-43E4-B745-92B78324E83A}"/>
              </a:ext>
            </a:extLst>
          </p:cNvPr>
          <p:cNvCxnSpPr>
            <a:cxnSpLocks/>
          </p:cNvCxnSpPr>
          <p:nvPr/>
        </p:nvCxnSpPr>
        <p:spPr>
          <a:xfrm flipH="1">
            <a:off x="10373785" y="3903133"/>
            <a:ext cx="133350" cy="692149"/>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BB9796E-0193-4DAB-93EE-A0A4DA5E1709}"/>
              </a:ext>
            </a:extLst>
          </p:cNvPr>
          <p:cNvSpPr txBox="1"/>
          <p:nvPr/>
        </p:nvSpPr>
        <p:spPr>
          <a:xfrm>
            <a:off x="7014529" y="4824283"/>
            <a:ext cx="4445225" cy="1200329"/>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800" b="1" dirty="0">
                <a:latin typeface="Times New Roman"/>
              </a:rPr>
              <a:t>Focus of Treatment  </a:t>
            </a:r>
          </a:p>
          <a:p>
            <a:pPr algn="ctr"/>
            <a:r>
              <a:rPr lang="en-US" sz="1800" b="1" dirty="0">
                <a:latin typeface="Times New Roman"/>
              </a:rPr>
              <a:t>=</a:t>
            </a:r>
            <a:r>
              <a:rPr lang="en-US" sz="1800" dirty="0">
                <a:latin typeface="Times New Roman"/>
              </a:rPr>
              <a:t> </a:t>
            </a:r>
          </a:p>
          <a:p>
            <a:pPr algn="ctr"/>
            <a:r>
              <a:rPr lang="en-US" sz="1800" dirty="0">
                <a:latin typeface="Times New Roman"/>
              </a:rPr>
              <a:t>1. Depression </a:t>
            </a:r>
          </a:p>
          <a:p>
            <a:pPr algn="ctr"/>
            <a:r>
              <a:rPr lang="en-US" sz="1800" dirty="0">
                <a:latin typeface="Times New Roman"/>
              </a:rPr>
              <a:t>2. Family Involvement</a:t>
            </a:r>
          </a:p>
        </p:txBody>
      </p:sp>
      <p:cxnSp>
        <p:nvCxnSpPr>
          <p:cNvPr id="16" name="Straight Arrow Connector 15">
            <a:extLst>
              <a:ext uri="{FF2B5EF4-FFF2-40B4-BE49-F238E27FC236}">
                <a16:creationId xmlns:a16="http://schemas.microsoft.com/office/drawing/2014/main" id="{9DADBD48-43E9-4F7D-B0CC-452A4E1F0EC6}"/>
              </a:ext>
            </a:extLst>
          </p:cNvPr>
          <p:cNvCxnSpPr/>
          <p:nvPr/>
        </p:nvCxnSpPr>
        <p:spPr>
          <a:xfrm>
            <a:off x="6464300" y="1119717"/>
            <a:ext cx="21166" cy="5355165"/>
          </a:xfrm>
          <a:prstGeom prst="straightConnector1">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9" name="Picture 19" descr="Graphical user interface, application&#10;&#10;Description automatically generated">
            <a:extLst>
              <a:ext uri="{FF2B5EF4-FFF2-40B4-BE49-F238E27FC236}">
                <a16:creationId xmlns:a16="http://schemas.microsoft.com/office/drawing/2014/main" id="{D84A5C58-9848-4153-A13F-3CB3A8373D06}"/>
              </a:ext>
            </a:extLst>
          </p:cNvPr>
          <p:cNvPicPr>
            <a:picLocks noChangeAspect="1"/>
          </p:cNvPicPr>
          <p:nvPr/>
        </p:nvPicPr>
        <p:blipFill>
          <a:blip r:embed="rId4"/>
          <a:stretch>
            <a:fillRect/>
          </a:stretch>
        </p:blipFill>
        <p:spPr>
          <a:xfrm>
            <a:off x="427567" y="2124333"/>
            <a:ext cx="4563532" cy="3985168"/>
          </a:xfrm>
          <a:prstGeom prst="rect">
            <a:avLst/>
          </a:prstGeom>
        </p:spPr>
      </p:pic>
      <p:cxnSp>
        <p:nvCxnSpPr>
          <p:cNvPr id="18" name="Straight Arrow Connector 17">
            <a:extLst>
              <a:ext uri="{FF2B5EF4-FFF2-40B4-BE49-F238E27FC236}">
                <a16:creationId xmlns:a16="http://schemas.microsoft.com/office/drawing/2014/main" id="{D3FF1BEB-A265-4307-BD92-91B15CD1FA66}"/>
              </a:ext>
            </a:extLst>
          </p:cNvPr>
          <p:cNvCxnSpPr>
            <a:cxnSpLocks/>
          </p:cNvCxnSpPr>
          <p:nvPr/>
        </p:nvCxnSpPr>
        <p:spPr>
          <a:xfrm flipV="1">
            <a:off x="1543051" y="4161368"/>
            <a:ext cx="3528483" cy="662516"/>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0105373-A95C-427D-990C-DDAAE3E3353C}"/>
              </a:ext>
            </a:extLst>
          </p:cNvPr>
          <p:cNvCxnSpPr>
            <a:cxnSpLocks/>
          </p:cNvCxnSpPr>
          <p:nvPr/>
        </p:nvCxnSpPr>
        <p:spPr>
          <a:xfrm flipV="1">
            <a:off x="1553634" y="4690533"/>
            <a:ext cx="3517900" cy="831851"/>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C8EA075-74D1-4D97-B2DD-F0C6D49DFAAF}"/>
              </a:ext>
            </a:extLst>
          </p:cNvPr>
          <p:cNvCxnSpPr>
            <a:cxnSpLocks/>
          </p:cNvCxnSpPr>
          <p:nvPr/>
        </p:nvCxnSpPr>
        <p:spPr>
          <a:xfrm flipV="1">
            <a:off x="1426633" y="3716865"/>
            <a:ext cx="3634317" cy="514351"/>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0D5F7B4-5651-4344-8A05-11732F041CB4}"/>
              </a:ext>
            </a:extLst>
          </p:cNvPr>
          <p:cNvSpPr txBox="1"/>
          <p:nvPr/>
        </p:nvSpPr>
        <p:spPr>
          <a:xfrm>
            <a:off x="5082117" y="3205032"/>
            <a:ext cx="1329387" cy="2031325"/>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800" b="1" dirty="0">
                <a:latin typeface="Times New Roman"/>
              </a:rPr>
              <a:t>Not a Focus of Treatment </a:t>
            </a:r>
            <a:r>
              <a:rPr lang="en-US" sz="1800" dirty="0">
                <a:latin typeface="Times New Roman"/>
              </a:rPr>
              <a:t>BUT, identified in assessments as Problems</a:t>
            </a:r>
          </a:p>
        </p:txBody>
      </p:sp>
    </p:spTree>
    <p:extLst>
      <p:ext uri="{BB962C8B-B14F-4D97-AF65-F5344CB8AC3E}">
        <p14:creationId xmlns:p14="http://schemas.microsoft.com/office/powerpoint/2010/main" val="30829694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6"/>
          <p:cNvSpPr txBox="1"/>
          <p:nvPr/>
        </p:nvSpPr>
        <p:spPr>
          <a:xfrm>
            <a:off x="1237200" y="813700"/>
            <a:ext cx="11078400" cy="6741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800" b="1">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000" b="1">
                <a:solidFill>
                  <a:srgbClr val="666666"/>
                </a:solidFill>
                <a:latin typeface="Times New Roman"/>
                <a:ea typeface="Times New Roman"/>
                <a:cs typeface="Times New Roman"/>
                <a:sym typeface="Times New Roman"/>
              </a:rPr>
              <a:t>Signatures</a:t>
            </a:r>
            <a:r>
              <a:rPr lang="en-US" sz="2000">
                <a:solidFill>
                  <a:srgbClr val="666666"/>
                </a:solidFill>
                <a:latin typeface="Times New Roman"/>
                <a:ea typeface="Times New Roman"/>
                <a:cs typeface="Times New Roman"/>
                <a:sym typeface="Times New Roman"/>
              </a:rPr>
              <a:t>:</a:t>
            </a:r>
            <a:endParaRPr sz="2000">
              <a:solidFill>
                <a:srgbClr val="666666"/>
              </a:solidFill>
              <a:latin typeface="Times New Roman"/>
              <a:ea typeface="Times New Roman"/>
              <a:cs typeface="Times New Roman"/>
              <a:sym typeface="Times New Roman"/>
            </a:endParaRPr>
          </a:p>
          <a:p>
            <a:pPr marL="457200" lvl="0" indent="-349250" algn="l" rtl="0">
              <a:lnSpc>
                <a:spcPct val="90000"/>
              </a:lnSpc>
              <a:spcBef>
                <a:spcPts val="0"/>
              </a:spcBef>
              <a:spcAft>
                <a:spcPts val="0"/>
              </a:spcAft>
              <a:buClr>
                <a:srgbClr val="666666"/>
              </a:buClr>
              <a:buSzPts val="1900"/>
              <a:buFont typeface="Times New Roman"/>
              <a:buChar char="➟"/>
            </a:pPr>
            <a:r>
              <a:rPr lang="en-US" sz="1900">
                <a:solidFill>
                  <a:srgbClr val="666666"/>
                </a:solidFill>
                <a:latin typeface="Times New Roman"/>
                <a:ea typeface="Times New Roman"/>
                <a:cs typeface="Times New Roman"/>
                <a:sym typeface="Times New Roman"/>
              </a:rPr>
              <a:t>Signatures must be captured within 72 hours of admission </a:t>
            </a:r>
            <a:endParaRPr sz="1900">
              <a:solidFill>
                <a:srgbClr val="666666"/>
              </a:solidFill>
              <a:latin typeface="Times New Roman"/>
              <a:ea typeface="Times New Roman"/>
              <a:cs typeface="Times New Roman"/>
              <a:sym typeface="Times New Roman"/>
            </a:endParaRPr>
          </a:p>
          <a:p>
            <a:pPr marL="1371600" lvl="2" indent="-349250" algn="l" rtl="0">
              <a:lnSpc>
                <a:spcPct val="90000"/>
              </a:lnSpc>
              <a:spcBef>
                <a:spcPts val="0"/>
              </a:spcBef>
              <a:spcAft>
                <a:spcPts val="0"/>
              </a:spcAft>
              <a:buClr>
                <a:srgbClr val="666666"/>
              </a:buClr>
              <a:buSzPts val="1900"/>
              <a:buFont typeface="Times New Roman"/>
              <a:buChar char="⋆"/>
            </a:pPr>
            <a:r>
              <a:rPr lang="en-US" sz="1900">
                <a:solidFill>
                  <a:srgbClr val="666666"/>
                </a:solidFill>
                <a:latin typeface="Times New Roman"/>
                <a:ea typeface="Times New Roman"/>
                <a:cs typeface="Times New Roman"/>
                <a:sym typeface="Times New Roman"/>
              </a:rPr>
              <a:t>(patient, guarantor (if minor), dietitian)</a:t>
            </a:r>
            <a:endParaRPr sz="1900">
              <a:solidFill>
                <a:srgbClr val="666666"/>
              </a:solidFill>
              <a:latin typeface="Times New Roman"/>
              <a:ea typeface="Times New Roman"/>
              <a:cs typeface="Times New Roman"/>
              <a:sym typeface="Times New Roman"/>
            </a:endParaRPr>
          </a:p>
          <a:p>
            <a:pPr marL="914400" lvl="0" indent="-349250" algn="l" rtl="0">
              <a:spcBef>
                <a:spcPts val="0"/>
              </a:spcBef>
              <a:spcAft>
                <a:spcPts val="0"/>
              </a:spcAft>
              <a:buClr>
                <a:srgbClr val="666666"/>
              </a:buClr>
              <a:buSzPts val="1900"/>
              <a:buFont typeface="Times New Roman"/>
              <a:buChar char="🗸"/>
            </a:pPr>
            <a:r>
              <a:rPr lang="en-US" sz="1900">
                <a:solidFill>
                  <a:srgbClr val="666666"/>
                </a:solidFill>
                <a:latin typeface="Times New Roman"/>
                <a:ea typeface="Times New Roman"/>
                <a:cs typeface="Times New Roman"/>
                <a:sym typeface="Times New Roman"/>
              </a:rPr>
              <a:t>Signatures on Treatment Plans is best practice! (Reserve Attestations for when patients and/or guarantor are unavailable) </a:t>
            </a:r>
            <a:endParaRPr sz="190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000" b="1">
                <a:solidFill>
                  <a:srgbClr val="666666"/>
                </a:solidFill>
                <a:latin typeface="Times New Roman"/>
                <a:ea typeface="Times New Roman"/>
                <a:cs typeface="Times New Roman"/>
                <a:sym typeface="Times New Roman"/>
              </a:rPr>
              <a:t>Needs Assessment</a:t>
            </a:r>
            <a:r>
              <a:rPr lang="en-US" sz="2000">
                <a:solidFill>
                  <a:srgbClr val="666666"/>
                </a:solidFill>
                <a:latin typeface="Times New Roman"/>
                <a:ea typeface="Times New Roman"/>
                <a:cs typeface="Times New Roman"/>
                <a:sym typeface="Times New Roman"/>
              </a:rPr>
              <a:t>:</a:t>
            </a:r>
            <a:endParaRPr sz="200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000">
                <a:solidFill>
                  <a:srgbClr val="666666"/>
                </a:solidFill>
                <a:latin typeface="Times New Roman"/>
                <a:ea typeface="Times New Roman"/>
                <a:cs typeface="Times New Roman"/>
                <a:sym typeface="Times New Roman"/>
              </a:rPr>
              <a:t>Treatment plans must include language from the Needs, Strengths, Preferences, Goals (NSPG) section of Patient BPS (Check for dietary Goals and/or Needs)</a:t>
            </a:r>
            <a:endParaRPr sz="2000">
              <a:solidFill>
                <a:srgbClr val="666666"/>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000" b="1">
                <a:solidFill>
                  <a:srgbClr val="666666"/>
                </a:solidFill>
                <a:latin typeface="Times New Roman"/>
                <a:ea typeface="Times New Roman"/>
                <a:cs typeface="Times New Roman"/>
                <a:sym typeface="Times New Roman"/>
              </a:rPr>
              <a:t>Goals</a:t>
            </a:r>
            <a:r>
              <a:rPr lang="en-US" sz="2000">
                <a:solidFill>
                  <a:srgbClr val="666666"/>
                </a:solidFill>
                <a:latin typeface="Times New Roman"/>
                <a:ea typeface="Times New Roman"/>
                <a:cs typeface="Times New Roman"/>
                <a:sym typeface="Times New Roman"/>
              </a:rPr>
              <a:t>:</a:t>
            </a:r>
            <a:endParaRPr sz="2000">
              <a:solidFill>
                <a:srgbClr val="666666"/>
              </a:solidFill>
              <a:latin typeface="Times New Roman"/>
              <a:ea typeface="Times New Roman"/>
              <a:cs typeface="Times New Roman"/>
              <a:sym typeface="Times New Roman"/>
            </a:endParaRPr>
          </a:p>
          <a:p>
            <a:pPr marL="457200" marR="0" lvl="0" indent="-374650" algn="l" rtl="0">
              <a:lnSpc>
                <a:spcPct val="100000"/>
              </a:lnSpc>
              <a:spcBef>
                <a:spcPts val="0"/>
              </a:spcBef>
              <a:spcAft>
                <a:spcPts val="0"/>
              </a:spcAft>
              <a:buClr>
                <a:srgbClr val="666666"/>
              </a:buClr>
              <a:buSzPts val="2300"/>
              <a:buFont typeface="Times New Roman"/>
              <a:buChar char="➟"/>
            </a:pPr>
            <a:r>
              <a:rPr lang="en-US" sz="1900">
                <a:solidFill>
                  <a:srgbClr val="666666"/>
                </a:solidFill>
                <a:latin typeface="Times New Roman"/>
                <a:ea typeface="Times New Roman"/>
                <a:cs typeface="Times New Roman"/>
                <a:sym typeface="Times New Roman"/>
              </a:rPr>
              <a:t>Include at least one goal stated in the patient’s words for each Problem</a:t>
            </a:r>
            <a:endParaRPr sz="1900">
              <a:solidFill>
                <a:srgbClr val="666666"/>
              </a:solidFill>
              <a:latin typeface="Times New Roman"/>
              <a:ea typeface="Times New Roman"/>
              <a:cs typeface="Times New Roman"/>
              <a:sym typeface="Times New Roman"/>
            </a:endParaRPr>
          </a:p>
          <a:p>
            <a:pPr marL="457200" marR="0" lvl="0" indent="-374650" algn="l" rtl="0">
              <a:lnSpc>
                <a:spcPct val="100000"/>
              </a:lnSpc>
              <a:spcBef>
                <a:spcPts val="0"/>
              </a:spcBef>
              <a:spcAft>
                <a:spcPts val="0"/>
              </a:spcAft>
              <a:buClr>
                <a:srgbClr val="666666"/>
              </a:buClr>
              <a:buSzPts val="2300"/>
              <a:buFont typeface="Times New Roman"/>
              <a:buChar char="➟"/>
            </a:pPr>
            <a:r>
              <a:rPr lang="en-US" sz="1900" u="sng">
                <a:solidFill>
                  <a:srgbClr val="666666"/>
                </a:solidFill>
                <a:latin typeface="Times New Roman"/>
                <a:ea typeface="Times New Roman"/>
                <a:cs typeface="Times New Roman"/>
                <a:sym typeface="Times New Roman"/>
              </a:rPr>
              <a:t>Highly recommend</a:t>
            </a:r>
            <a:r>
              <a:rPr lang="en-US" sz="1900">
                <a:solidFill>
                  <a:srgbClr val="666666"/>
                </a:solidFill>
                <a:latin typeface="Times New Roman"/>
                <a:ea typeface="Times New Roman"/>
                <a:cs typeface="Times New Roman"/>
                <a:sym typeface="Times New Roman"/>
              </a:rPr>
              <a:t> to also include the Clinical Interpretation of the goal</a:t>
            </a:r>
            <a:endParaRPr sz="1900">
              <a:solidFill>
                <a:srgbClr val="666666"/>
              </a:solidFill>
              <a:latin typeface="Times New Roman"/>
              <a:ea typeface="Times New Roman"/>
              <a:cs typeface="Times New Roman"/>
              <a:sym typeface="Times New Roman"/>
            </a:endParaRPr>
          </a:p>
          <a:p>
            <a:pPr marL="457200" marR="0" lvl="0" indent="0" algn="l" rtl="0">
              <a:lnSpc>
                <a:spcPct val="100000"/>
              </a:lnSpc>
              <a:spcBef>
                <a:spcPts val="0"/>
              </a:spcBef>
              <a:spcAft>
                <a:spcPts val="0"/>
              </a:spcAft>
              <a:buNone/>
            </a:pPr>
            <a:endParaRPr sz="160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000" b="1">
                <a:solidFill>
                  <a:srgbClr val="666666"/>
                </a:solidFill>
                <a:latin typeface="Times New Roman"/>
                <a:ea typeface="Times New Roman"/>
                <a:cs typeface="Times New Roman"/>
                <a:sym typeface="Times New Roman"/>
              </a:rPr>
              <a:t>Statuses and Status Updates</a:t>
            </a:r>
            <a:r>
              <a:rPr lang="en-US" sz="2000">
                <a:solidFill>
                  <a:srgbClr val="666666"/>
                </a:solidFill>
                <a:latin typeface="Times New Roman"/>
                <a:ea typeface="Times New Roman"/>
                <a:cs typeface="Times New Roman"/>
                <a:sym typeface="Times New Roman"/>
              </a:rPr>
              <a:t>:</a:t>
            </a:r>
            <a:endParaRPr sz="2000">
              <a:solidFill>
                <a:srgbClr val="666666"/>
              </a:solidFill>
              <a:latin typeface="Times New Roman"/>
              <a:ea typeface="Times New Roman"/>
              <a:cs typeface="Times New Roman"/>
              <a:sym typeface="Times New Roman"/>
            </a:endParaRPr>
          </a:p>
          <a:p>
            <a:pPr marL="457200" lvl="0" indent="-336550" algn="l" rtl="0">
              <a:spcBef>
                <a:spcPts val="0"/>
              </a:spcBef>
              <a:spcAft>
                <a:spcPts val="0"/>
              </a:spcAft>
              <a:buClr>
                <a:srgbClr val="666666"/>
              </a:buClr>
              <a:buSzPts val="1700"/>
              <a:buFont typeface="Times New Roman"/>
              <a:buChar char="➟"/>
            </a:pPr>
            <a:r>
              <a:rPr lang="en-US" sz="1700">
                <a:solidFill>
                  <a:srgbClr val="666666"/>
                </a:solidFill>
                <a:latin typeface="Times New Roman"/>
                <a:ea typeface="Times New Roman"/>
                <a:cs typeface="Times New Roman"/>
                <a:sym typeface="Times New Roman"/>
              </a:rPr>
              <a:t>Initial Status must be added to each intervention when the Treatment Plan (TP)  is created. This allows for you to enter a Target Date for each intervention</a:t>
            </a:r>
            <a:endParaRPr sz="1700">
              <a:solidFill>
                <a:srgbClr val="666666"/>
              </a:solidFill>
              <a:latin typeface="Times New Roman"/>
              <a:ea typeface="Times New Roman"/>
              <a:cs typeface="Times New Roman"/>
              <a:sym typeface="Times New Roman"/>
            </a:endParaRPr>
          </a:p>
          <a:p>
            <a:pPr marL="457200" lvl="0" indent="-336550" algn="l" rtl="0">
              <a:spcBef>
                <a:spcPts val="0"/>
              </a:spcBef>
              <a:spcAft>
                <a:spcPts val="0"/>
              </a:spcAft>
              <a:buClr>
                <a:srgbClr val="666666"/>
              </a:buClr>
              <a:buSzPts val="1700"/>
              <a:buFont typeface="Times New Roman"/>
              <a:buChar char="➟"/>
            </a:pPr>
            <a:r>
              <a:rPr lang="en-US" sz="1700">
                <a:solidFill>
                  <a:srgbClr val="666666"/>
                </a:solidFill>
                <a:latin typeface="Times New Roman"/>
                <a:ea typeface="Times New Roman"/>
                <a:cs typeface="Times New Roman"/>
                <a:sym typeface="Times New Roman"/>
              </a:rPr>
              <a:t>Patient can sign the TP </a:t>
            </a:r>
            <a:r>
              <a:rPr lang="en-US" sz="1700" u="sng">
                <a:solidFill>
                  <a:srgbClr val="666666"/>
                </a:solidFill>
                <a:latin typeface="Times New Roman"/>
                <a:ea typeface="Times New Roman"/>
                <a:cs typeface="Times New Roman"/>
                <a:sym typeface="Times New Roman"/>
              </a:rPr>
              <a:t>and </a:t>
            </a:r>
            <a:r>
              <a:rPr lang="en-US" sz="1700">
                <a:solidFill>
                  <a:srgbClr val="666666"/>
                </a:solidFill>
                <a:latin typeface="Times New Roman"/>
                <a:ea typeface="Times New Roman"/>
                <a:cs typeface="Times New Roman"/>
                <a:sym typeface="Times New Roman"/>
              </a:rPr>
              <a:t>TP Statuses at the same time when the TP is created (Golden List Thread View)</a:t>
            </a:r>
            <a:endParaRPr sz="1700">
              <a:solidFill>
                <a:srgbClr val="666666"/>
              </a:solidFill>
              <a:latin typeface="Times New Roman"/>
              <a:ea typeface="Times New Roman"/>
              <a:cs typeface="Times New Roman"/>
              <a:sym typeface="Times New Roman"/>
            </a:endParaRPr>
          </a:p>
          <a:p>
            <a:pPr marL="457200" lvl="0" indent="-336550" algn="l" rtl="0">
              <a:spcBef>
                <a:spcPts val="0"/>
              </a:spcBef>
              <a:spcAft>
                <a:spcPts val="0"/>
              </a:spcAft>
              <a:buClr>
                <a:srgbClr val="666666"/>
              </a:buClr>
              <a:buSzPts val="1700"/>
              <a:buFont typeface="Times New Roman"/>
              <a:buChar char="➟"/>
            </a:pPr>
            <a:r>
              <a:rPr lang="en-US" sz="1700">
                <a:solidFill>
                  <a:srgbClr val="666666"/>
                </a:solidFill>
                <a:latin typeface="Times New Roman"/>
                <a:ea typeface="Times New Roman"/>
                <a:cs typeface="Times New Roman"/>
                <a:sym typeface="Times New Roman"/>
              </a:rPr>
              <a:t>Status Updates are required 30 days from admission date and every two weeks thereafter</a:t>
            </a:r>
            <a:endParaRPr sz="1700">
              <a:solidFill>
                <a:srgbClr val="666666"/>
              </a:solidFill>
              <a:latin typeface="Times New Roman"/>
              <a:ea typeface="Times New Roman"/>
              <a:cs typeface="Times New Roman"/>
              <a:sym typeface="Times New Roman"/>
            </a:endParaRPr>
          </a:p>
          <a:p>
            <a:pPr marL="457200" lvl="0" indent="-336550" algn="l" rtl="0">
              <a:spcBef>
                <a:spcPts val="0"/>
              </a:spcBef>
              <a:spcAft>
                <a:spcPts val="0"/>
              </a:spcAft>
              <a:buClr>
                <a:srgbClr val="666666"/>
              </a:buClr>
              <a:buSzPts val="1700"/>
              <a:buFont typeface="Times New Roman"/>
              <a:buChar char="➟"/>
            </a:pPr>
            <a:r>
              <a:rPr lang="en-US" sz="1700">
                <a:solidFill>
                  <a:srgbClr val="666666"/>
                </a:solidFill>
                <a:latin typeface="Times New Roman"/>
                <a:ea typeface="Times New Roman"/>
                <a:cs typeface="Times New Roman"/>
                <a:sym typeface="Times New Roman"/>
              </a:rPr>
              <a:t>Client must sign at each Status Update. Guarantors must show evidence of review by signing a Family Attestation Form</a:t>
            </a:r>
            <a:endParaRPr sz="1700">
              <a:solidFill>
                <a:srgbClr val="666666"/>
              </a:solidFill>
              <a:latin typeface="Times New Roman"/>
              <a:ea typeface="Times New Roman"/>
              <a:cs typeface="Times New Roman"/>
              <a:sym typeface="Times New Roman"/>
            </a:endParaRPr>
          </a:p>
          <a:p>
            <a:pPr marL="914400" lvl="1" indent="-330200" algn="l" rtl="0">
              <a:spcBef>
                <a:spcPts val="0"/>
              </a:spcBef>
              <a:spcAft>
                <a:spcPts val="0"/>
              </a:spcAft>
              <a:buClr>
                <a:srgbClr val="666666"/>
              </a:buClr>
              <a:buSzPts val="1600"/>
              <a:buFont typeface="Times New Roman"/>
              <a:buChar char="⋆"/>
            </a:pPr>
            <a:r>
              <a:rPr lang="en-US" sz="1600">
                <a:solidFill>
                  <a:srgbClr val="666666"/>
                </a:solidFill>
                <a:latin typeface="Times New Roman"/>
                <a:ea typeface="Times New Roman"/>
                <a:cs typeface="Times New Roman"/>
                <a:sym typeface="Times New Roman"/>
              </a:rPr>
              <a:t>Status Updates allow you to update the Target Date, enter commentary on patient’s progress, and change the Status from the drop down menu (if applicable)</a:t>
            </a:r>
            <a:endParaRPr sz="1600">
              <a:solidFill>
                <a:srgbClr val="666666"/>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rgbClr val="666666"/>
              </a:solidFill>
              <a:latin typeface="Times New Roman"/>
              <a:ea typeface="Times New Roman"/>
              <a:cs typeface="Times New Roman"/>
              <a:sym typeface="Times New Roman"/>
            </a:endParaRPr>
          </a:p>
          <a:p>
            <a:pPr marL="0" lvl="0" indent="0" algn="l" rtl="0">
              <a:spcBef>
                <a:spcPts val="0"/>
              </a:spcBef>
              <a:spcAft>
                <a:spcPts val="0"/>
              </a:spcAft>
              <a:buNone/>
            </a:pPr>
            <a:endParaRPr sz="1900">
              <a:solidFill>
                <a:srgbClr val="666666"/>
              </a:solidFill>
              <a:latin typeface="Times New Roman"/>
              <a:ea typeface="Times New Roman"/>
              <a:cs typeface="Times New Roman"/>
              <a:sym typeface="Times New Roman"/>
            </a:endParaRPr>
          </a:p>
        </p:txBody>
      </p:sp>
      <p:sp>
        <p:nvSpPr>
          <p:cNvPr id="252" name="Google Shape;252;p26"/>
          <p:cNvSpPr txBox="1"/>
          <p:nvPr/>
        </p:nvSpPr>
        <p:spPr>
          <a:xfrm>
            <a:off x="408125" y="288275"/>
            <a:ext cx="80361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66A6"/>
                </a:solidFill>
                <a:latin typeface="Times New Roman"/>
                <a:ea typeface="Times New Roman"/>
                <a:cs typeface="Times New Roman"/>
                <a:sym typeface="Times New Roman"/>
              </a:rPr>
              <a:t>Treatment Planning: </a:t>
            </a:r>
            <a:r>
              <a:rPr lang="en-US" sz="2800" b="1" i="1">
                <a:solidFill>
                  <a:srgbClr val="0066A6"/>
                </a:solidFill>
                <a:latin typeface="Times New Roman"/>
                <a:ea typeface="Times New Roman"/>
                <a:cs typeface="Times New Roman"/>
                <a:sym typeface="Times New Roman"/>
              </a:rPr>
              <a:t>Requirements at a glance</a:t>
            </a:r>
            <a:r>
              <a:rPr lang="en-US" sz="2600" b="1" i="1">
                <a:solidFill>
                  <a:srgbClr val="0066A6"/>
                </a:solidFill>
                <a:latin typeface="Times New Roman"/>
                <a:ea typeface="Times New Roman"/>
                <a:cs typeface="Times New Roman"/>
                <a:sym typeface="Times New Roman"/>
              </a:rPr>
              <a:t> </a:t>
            </a:r>
            <a:endParaRPr sz="2000" b="1">
              <a:solidFill>
                <a:srgbClr val="0066A6"/>
              </a:solidFill>
              <a:latin typeface="Times New Roman"/>
              <a:ea typeface="Times New Roman"/>
              <a:cs typeface="Times New Roman"/>
              <a:sym typeface="Times New Roman"/>
            </a:endParaRPr>
          </a:p>
        </p:txBody>
      </p:sp>
      <p:pic>
        <p:nvPicPr>
          <p:cNvPr id="253" name="Google Shape;253;p26"/>
          <p:cNvPicPr preferRelativeResize="0"/>
          <p:nvPr/>
        </p:nvPicPr>
        <p:blipFill>
          <a:blip r:embed="rId3">
            <a:alphaModFix/>
          </a:blip>
          <a:stretch>
            <a:fillRect/>
          </a:stretch>
        </p:blipFill>
        <p:spPr>
          <a:xfrm>
            <a:off x="408125" y="1094900"/>
            <a:ext cx="686275" cy="686275"/>
          </a:xfrm>
          <a:prstGeom prst="rect">
            <a:avLst/>
          </a:prstGeom>
          <a:noFill/>
          <a:ln>
            <a:noFill/>
          </a:ln>
        </p:spPr>
      </p:pic>
      <p:pic>
        <p:nvPicPr>
          <p:cNvPr id="254" name="Google Shape;254;p26"/>
          <p:cNvPicPr preferRelativeResize="0"/>
          <p:nvPr/>
        </p:nvPicPr>
        <p:blipFill>
          <a:blip r:embed="rId4">
            <a:alphaModFix/>
          </a:blip>
          <a:stretch>
            <a:fillRect/>
          </a:stretch>
        </p:blipFill>
        <p:spPr>
          <a:xfrm>
            <a:off x="408125" y="2543125"/>
            <a:ext cx="686275" cy="686275"/>
          </a:xfrm>
          <a:prstGeom prst="rect">
            <a:avLst/>
          </a:prstGeom>
          <a:noFill/>
          <a:ln>
            <a:noFill/>
          </a:ln>
        </p:spPr>
      </p:pic>
      <p:pic>
        <p:nvPicPr>
          <p:cNvPr id="255" name="Google Shape;255;p26"/>
          <p:cNvPicPr preferRelativeResize="0"/>
          <p:nvPr/>
        </p:nvPicPr>
        <p:blipFill>
          <a:blip r:embed="rId5">
            <a:alphaModFix/>
          </a:blip>
          <a:stretch>
            <a:fillRect/>
          </a:stretch>
        </p:blipFill>
        <p:spPr>
          <a:xfrm>
            <a:off x="408125" y="3674325"/>
            <a:ext cx="686275" cy="686275"/>
          </a:xfrm>
          <a:prstGeom prst="rect">
            <a:avLst/>
          </a:prstGeom>
          <a:noFill/>
          <a:ln>
            <a:noFill/>
          </a:ln>
        </p:spPr>
      </p:pic>
      <p:pic>
        <p:nvPicPr>
          <p:cNvPr id="256" name="Google Shape;256;p26"/>
          <p:cNvPicPr preferRelativeResize="0"/>
          <p:nvPr/>
        </p:nvPicPr>
        <p:blipFill>
          <a:blip r:embed="rId6">
            <a:alphaModFix/>
          </a:blip>
          <a:stretch>
            <a:fillRect/>
          </a:stretch>
        </p:blipFill>
        <p:spPr>
          <a:xfrm>
            <a:off x="352500" y="4991425"/>
            <a:ext cx="685800" cy="6858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7"/>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a:solidFill>
                  <a:srgbClr val="0066A6"/>
                </a:solidFill>
                <a:latin typeface="Times New Roman"/>
                <a:ea typeface="Times New Roman"/>
                <a:cs typeface="Times New Roman"/>
                <a:sym typeface="Times New Roman"/>
              </a:rPr>
              <a:t>Treatment Planning: </a:t>
            </a:r>
            <a:r>
              <a:rPr lang="en-US" sz="2800" b="1" i="1">
                <a:solidFill>
                  <a:srgbClr val="0066A6"/>
                </a:solidFill>
                <a:latin typeface="Times New Roman"/>
                <a:ea typeface="Times New Roman"/>
                <a:cs typeface="Times New Roman"/>
                <a:sym typeface="Times New Roman"/>
              </a:rPr>
              <a:t>Clinical Information Reviewed</a:t>
            </a:r>
            <a:r>
              <a:rPr lang="en-US" sz="2600" b="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(1 of 2)</a:t>
            </a:r>
            <a:endParaRPr sz="2600" b="1">
              <a:solidFill>
                <a:srgbClr val="0066A6"/>
              </a:solidFill>
              <a:latin typeface="Times New Roman"/>
              <a:ea typeface="Times New Roman"/>
              <a:cs typeface="Times New Roman"/>
              <a:sym typeface="Times New Roman"/>
            </a:endParaRPr>
          </a:p>
        </p:txBody>
      </p:sp>
      <p:sp>
        <p:nvSpPr>
          <p:cNvPr id="262" name="Google Shape;262;p27"/>
          <p:cNvSpPr txBox="1"/>
          <p:nvPr/>
        </p:nvSpPr>
        <p:spPr>
          <a:xfrm>
            <a:off x="936300" y="1019000"/>
            <a:ext cx="10319400" cy="2315100"/>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0"/>
              </a:spcBef>
              <a:spcAft>
                <a:spcPts val="0"/>
              </a:spcAft>
              <a:buNone/>
            </a:pPr>
            <a:r>
              <a:rPr lang="en-US" sz="2400" i="1">
                <a:solidFill>
                  <a:schemeClr val="dk1"/>
                </a:solidFill>
                <a:latin typeface="Times New Roman"/>
                <a:ea typeface="Times New Roman"/>
                <a:cs typeface="Times New Roman"/>
                <a:sym typeface="Times New Roman"/>
              </a:rPr>
              <a:t>Clinical information reviewed to formulate treatment plan</a:t>
            </a:r>
            <a:endParaRPr sz="24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8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8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b="1">
                <a:latin typeface="Times New Roman"/>
                <a:ea typeface="Times New Roman"/>
                <a:cs typeface="Times New Roman"/>
                <a:sym typeface="Times New Roman"/>
              </a:rPr>
              <a:t>Prior to checking off an item below</a:t>
            </a:r>
            <a:r>
              <a:rPr lang="en-US" sz="1800">
                <a:latin typeface="Times New Roman"/>
                <a:ea typeface="Times New Roman"/>
                <a:cs typeface="Times New Roman"/>
                <a:sym typeface="Times New Roman"/>
              </a:rPr>
              <a:t>, it is your responsibility to ensure the information is accurate!</a:t>
            </a: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a:latin typeface="Times New Roman"/>
                <a:ea typeface="Times New Roman"/>
                <a:cs typeface="Times New Roman"/>
                <a:sym typeface="Times New Roman"/>
              </a:rPr>
              <a:t>Ideally, all available assessments and evaluations are reviewed prior to the creation of the Treatment Plan. However, all assessments and evaluations do not need to be incorporated into each Treatment Plan.</a:t>
            </a: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u="sng">
                <a:latin typeface="Times New Roman"/>
                <a:ea typeface="Times New Roman"/>
                <a:cs typeface="Times New Roman"/>
                <a:sym typeface="Times New Roman"/>
              </a:rPr>
              <a:t>Examples:</a:t>
            </a:r>
            <a:endParaRPr sz="1800" u="sng">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b="1">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b="1">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b="1">
                <a:latin typeface="Times New Roman"/>
                <a:ea typeface="Times New Roman"/>
                <a:cs typeface="Times New Roman"/>
                <a:sym typeface="Times New Roman"/>
              </a:rPr>
              <a:t>Do not check off</a:t>
            </a:r>
            <a:r>
              <a:rPr lang="en-US" sz="1800">
                <a:latin typeface="Times New Roman"/>
                <a:ea typeface="Times New Roman"/>
                <a:cs typeface="Times New Roman"/>
                <a:sym typeface="Times New Roman"/>
              </a:rPr>
              <a:t> “History and Physical”, if there is no History and Physical in the chart. </a:t>
            </a:r>
            <a:endParaRPr sz="1800">
              <a:latin typeface="Times New Roman"/>
              <a:ea typeface="Times New Roman"/>
              <a:cs typeface="Times New Roman"/>
              <a:sym typeface="Times New Roman"/>
            </a:endParaRPr>
          </a:p>
          <a:p>
            <a:pPr marL="0" lvl="0" indent="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latin typeface="Times New Roman"/>
              <a:ea typeface="Times New Roman"/>
              <a:cs typeface="Times New Roman"/>
              <a:sym typeface="Times New Roman"/>
            </a:endParaRPr>
          </a:p>
          <a:p>
            <a:pPr marL="1714500" lvl="5" indent="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374017" lvl="1" indent="-111790" algn="ctr" rtl="0">
              <a:lnSpc>
                <a:spcPct val="90000"/>
              </a:lnSpc>
              <a:spcBef>
                <a:spcPts val="265"/>
              </a:spcBef>
              <a:spcAft>
                <a:spcPts val="0"/>
              </a:spcAft>
              <a:buNone/>
            </a:pPr>
            <a:endParaRPr sz="1350">
              <a:solidFill>
                <a:srgbClr val="000000"/>
              </a:solidFill>
              <a:latin typeface="Times New Roman"/>
              <a:ea typeface="Times New Roman"/>
              <a:cs typeface="Times New Roman"/>
              <a:sym typeface="Times New Roman"/>
            </a:endParaRPr>
          </a:p>
          <a:p>
            <a:pPr marL="374017" lvl="1" indent="-111790" algn="ctr" rtl="0">
              <a:lnSpc>
                <a:spcPct val="90000"/>
              </a:lnSpc>
              <a:spcBef>
                <a:spcPts val="265"/>
              </a:spcBef>
              <a:spcAft>
                <a:spcPts val="0"/>
              </a:spcAft>
              <a:buNone/>
            </a:pPr>
            <a:endParaRPr sz="1350">
              <a:solidFill>
                <a:srgbClr val="000000"/>
              </a:solidFill>
              <a:latin typeface="Times New Roman"/>
              <a:ea typeface="Times New Roman"/>
              <a:cs typeface="Times New Roman"/>
              <a:sym typeface="Times New Roman"/>
            </a:endParaRPr>
          </a:p>
        </p:txBody>
      </p:sp>
      <p:pic>
        <p:nvPicPr>
          <p:cNvPr id="263" name="Google Shape;263;p27"/>
          <p:cNvPicPr preferRelativeResize="0"/>
          <p:nvPr/>
        </p:nvPicPr>
        <p:blipFill rotWithShape="1">
          <a:blip r:embed="rId3">
            <a:alphaModFix/>
          </a:blip>
          <a:srcRect t="3651" r="22462"/>
          <a:stretch/>
        </p:blipFill>
        <p:spPr>
          <a:xfrm>
            <a:off x="4708300" y="4287787"/>
            <a:ext cx="6949849" cy="1859350"/>
          </a:xfrm>
          <a:prstGeom prst="rect">
            <a:avLst/>
          </a:prstGeom>
          <a:noFill/>
          <a:ln w="28575" cap="flat" cmpd="sng">
            <a:solidFill>
              <a:srgbClr val="0066A6"/>
            </a:solidFill>
            <a:prstDash val="dot"/>
            <a:round/>
            <a:headEnd type="none" w="sm" len="sm"/>
            <a:tailEnd type="none" w="sm" len="sm"/>
          </a:ln>
        </p:spPr>
      </p:pic>
      <p:sp>
        <p:nvSpPr>
          <p:cNvPr id="264" name="Google Shape;264;p27"/>
          <p:cNvSpPr txBox="1"/>
          <p:nvPr/>
        </p:nvSpPr>
        <p:spPr>
          <a:xfrm>
            <a:off x="4632100" y="3505200"/>
            <a:ext cx="6949800" cy="73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latin typeface="Times New Roman"/>
                <a:ea typeface="Times New Roman"/>
                <a:cs typeface="Times New Roman"/>
                <a:sym typeface="Times New Roman"/>
              </a:rPr>
              <a:t>The below example makes sense for an </a:t>
            </a:r>
            <a:r>
              <a:rPr lang="en-US" sz="1800" b="1">
                <a:latin typeface="Times New Roman"/>
                <a:ea typeface="Times New Roman"/>
                <a:cs typeface="Times New Roman"/>
                <a:sym typeface="Times New Roman"/>
              </a:rPr>
              <a:t>ANXIETY </a:t>
            </a:r>
            <a:r>
              <a:rPr lang="en-US" sz="1800">
                <a:latin typeface="Times New Roman"/>
                <a:ea typeface="Times New Roman"/>
                <a:cs typeface="Times New Roman"/>
                <a:sym typeface="Times New Roman"/>
              </a:rPr>
              <a:t>Treatment Plan, but </a:t>
            </a:r>
            <a:r>
              <a:rPr lang="en-US" sz="1800" b="1">
                <a:latin typeface="Times New Roman"/>
                <a:ea typeface="Times New Roman"/>
                <a:cs typeface="Times New Roman"/>
                <a:sym typeface="Times New Roman"/>
              </a:rPr>
              <a:t>would not </a:t>
            </a:r>
            <a:r>
              <a:rPr lang="en-US" sz="1800">
                <a:latin typeface="Times New Roman"/>
                <a:ea typeface="Times New Roman"/>
                <a:cs typeface="Times New Roman"/>
                <a:sym typeface="Times New Roman"/>
              </a:rPr>
              <a:t>make much as much sense for a </a:t>
            </a:r>
            <a:r>
              <a:rPr lang="en-US" sz="1800" i="1">
                <a:latin typeface="Times New Roman"/>
                <a:ea typeface="Times New Roman"/>
                <a:cs typeface="Times New Roman"/>
                <a:sym typeface="Times New Roman"/>
              </a:rPr>
              <a:t>Malnutrition</a:t>
            </a:r>
            <a:r>
              <a:rPr lang="en-US" sz="1800">
                <a:latin typeface="Times New Roman"/>
                <a:ea typeface="Times New Roman"/>
                <a:cs typeface="Times New Roman"/>
                <a:sym typeface="Times New Roman"/>
              </a:rPr>
              <a:t> Treatment Plan.</a:t>
            </a:r>
            <a:endParaRPr sz="1800">
              <a:latin typeface="Calibri"/>
              <a:ea typeface="Calibri"/>
              <a:cs typeface="Calibri"/>
              <a:sym typeface="Calibri"/>
            </a:endParaRPr>
          </a:p>
        </p:txBody>
      </p:sp>
      <p:pic>
        <p:nvPicPr>
          <p:cNvPr id="265" name="Google Shape;265;p27" descr="The Importance Of Completing A Patient Treatment Plan | The ..."/>
          <p:cNvPicPr preferRelativeResize="0"/>
          <p:nvPr/>
        </p:nvPicPr>
        <p:blipFill rotWithShape="1">
          <a:blip r:embed="rId4">
            <a:alphaModFix/>
          </a:blip>
          <a:srcRect l="9712" r="9210"/>
          <a:stretch/>
        </p:blipFill>
        <p:spPr>
          <a:xfrm>
            <a:off x="596875" y="3573488"/>
            <a:ext cx="3753925" cy="231525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28"/>
          <p:cNvPicPr preferRelativeResize="0"/>
          <p:nvPr/>
        </p:nvPicPr>
        <p:blipFill rotWithShape="1">
          <a:blip r:embed="rId3">
            <a:alphaModFix/>
          </a:blip>
          <a:srcRect r="9222"/>
          <a:stretch/>
        </p:blipFill>
        <p:spPr>
          <a:xfrm>
            <a:off x="4876194" y="4737875"/>
            <a:ext cx="6689668" cy="1895475"/>
          </a:xfrm>
          <a:prstGeom prst="rect">
            <a:avLst/>
          </a:prstGeom>
          <a:noFill/>
          <a:ln w="28575" cap="flat" cmpd="sng">
            <a:solidFill>
              <a:srgbClr val="0066A6"/>
            </a:solidFill>
            <a:prstDash val="dot"/>
            <a:round/>
            <a:headEnd type="none" w="sm" len="sm"/>
            <a:tailEnd type="none" w="sm" len="sm"/>
          </a:ln>
        </p:spPr>
      </p:pic>
      <p:pic>
        <p:nvPicPr>
          <p:cNvPr id="271" name="Google Shape;271;p28"/>
          <p:cNvPicPr preferRelativeResize="0"/>
          <p:nvPr/>
        </p:nvPicPr>
        <p:blipFill rotWithShape="1">
          <a:blip r:embed="rId4">
            <a:alphaModFix/>
          </a:blip>
          <a:srcRect r="20873"/>
          <a:stretch/>
        </p:blipFill>
        <p:spPr>
          <a:xfrm>
            <a:off x="702775" y="1968800"/>
            <a:ext cx="6686167" cy="1895475"/>
          </a:xfrm>
          <a:prstGeom prst="rect">
            <a:avLst/>
          </a:prstGeom>
          <a:noFill/>
          <a:ln w="28575" cap="flat" cmpd="sng">
            <a:solidFill>
              <a:srgbClr val="0066A6"/>
            </a:solidFill>
            <a:prstDash val="dot"/>
            <a:round/>
            <a:headEnd type="none" w="sm" len="sm"/>
            <a:tailEnd type="none" w="sm" len="sm"/>
          </a:ln>
        </p:spPr>
      </p:pic>
      <p:sp>
        <p:nvSpPr>
          <p:cNvPr id="272" name="Google Shape;272;p28"/>
          <p:cNvSpPr txBox="1"/>
          <p:nvPr/>
        </p:nvSpPr>
        <p:spPr>
          <a:xfrm>
            <a:off x="4417000" y="3997175"/>
            <a:ext cx="7512600" cy="60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latin typeface="Times New Roman"/>
                <a:ea typeface="Times New Roman"/>
                <a:cs typeface="Times New Roman"/>
                <a:sym typeface="Times New Roman"/>
              </a:rPr>
              <a:t>The below example makes sense for a </a:t>
            </a:r>
            <a:r>
              <a:rPr lang="en-US" sz="1800" b="1">
                <a:latin typeface="Times New Roman"/>
                <a:ea typeface="Times New Roman"/>
                <a:cs typeface="Times New Roman"/>
                <a:sym typeface="Times New Roman"/>
              </a:rPr>
              <a:t>DISORDERED EATING</a:t>
            </a:r>
            <a:r>
              <a:rPr lang="en-US" sz="1800">
                <a:latin typeface="Times New Roman"/>
                <a:ea typeface="Times New Roman"/>
                <a:cs typeface="Times New Roman"/>
                <a:sym typeface="Times New Roman"/>
              </a:rPr>
              <a:t> Treatment Plan, but </a:t>
            </a:r>
            <a:r>
              <a:rPr lang="en-US" sz="1800" b="1">
                <a:latin typeface="Times New Roman"/>
                <a:ea typeface="Times New Roman"/>
                <a:cs typeface="Times New Roman"/>
                <a:sym typeface="Times New Roman"/>
              </a:rPr>
              <a:t>would not</a:t>
            </a:r>
            <a:r>
              <a:rPr lang="en-US" sz="1800">
                <a:latin typeface="Times New Roman"/>
                <a:ea typeface="Times New Roman"/>
                <a:cs typeface="Times New Roman"/>
                <a:sym typeface="Times New Roman"/>
              </a:rPr>
              <a:t> make much sense for a </a:t>
            </a:r>
            <a:r>
              <a:rPr lang="en-US" sz="1800" i="1">
                <a:latin typeface="Times New Roman"/>
                <a:ea typeface="Times New Roman"/>
                <a:cs typeface="Times New Roman"/>
                <a:sym typeface="Times New Roman"/>
              </a:rPr>
              <a:t>Substance Misuse </a:t>
            </a:r>
            <a:r>
              <a:rPr lang="en-US" sz="1800">
                <a:latin typeface="Times New Roman"/>
                <a:ea typeface="Times New Roman"/>
                <a:cs typeface="Times New Roman"/>
                <a:sym typeface="Times New Roman"/>
              </a:rPr>
              <a:t>Treatment Plan.</a:t>
            </a:r>
            <a:endParaRPr sz="1800">
              <a:latin typeface="Times New Roman"/>
              <a:ea typeface="Times New Roman"/>
              <a:cs typeface="Times New Roman"/>
              <a:sym typeface="Times New Roman"/>
            </a:endParaRPr>
          </a:p>
        </p:txBody>
      </p:sp>
      <p:sp>
        <p:nvSpPr>
          <p:cNvPr id="273" name="Google Shape;273;p28"/>
          <p:cNvSpPr/>
          <p:nvPr/>
        </p:nvSpPr>
        <p:spPr>
          <a:xfrm>
            <a:off x="5200100" y="6323600"/>
            <a:ext cx="1974600" cy="241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txBox="1"/>
          <p:nvPr/>
        </p:nvSpPr>
        <p:spPr>
          <a:xfrm>
            <a:off x="236525" y="1009625"/>
            <a:ext cx="7749300" cy="88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latin typeface="Times New Roman"/>
                <a:ea typeface="Times New Roman"/>
                <a:cs typeface="Times New Roman"/>
                <a:sym typeface="Times New Roman"/>
              </a:rPr>
              <a:t>The below example makes sense for a </a:t>
            </a:r>
            <a:r>
              <a:rPr lang="en-US" sz="1800" b="1">
                <a:latin typeface="Times New Roman"/>
                <a:ea typeface="Times New Roman"/>
                <a:cs typeface="Times New Roman"/>
                <a:sym typeface="Times New Roman"/>
              </a:rPr>
              <a:t>MALNUTRITION </a:t>
            </a:r>
            <a:r>
              <a:rPr lang="en-US" sz="1800">
                <a:latin typeface="Times New Roman"/>
                <a:ea typeface="Times New Roman"/>
                <a:cs typeface="Times New Roman"/>
                <a:sym typeface="Times New Roman"/>
              </a:rPr>
              <a:t>Treatment Plan, but </a:t>
            </a:r>
            <a:r>
              <a:rPr lang="en-US" sz="1800" b="1">
                <a:latin typeface="Times New Roman"/>
                <a:ea typeface="Times New Roman"/>
                <a:cs typeface="Times New Roman"/>
                <a:sym typeface="Times New Roman"/>
              </a:rPr>
              <a:t>would not </a:t>
            </a:r>
            <a:r>
              <a:rPr lang="en-US" sz="1800">
                <a:latin typeface="Times New Roman"/>
                <a:ea typeface="Times New Roman"/>
                <a:cs typeface="Times New Roman"/>
                <a:sym typeface="Times New Roman"/>
              </a:rPr>
              <a:t>make as much sense for a </a:t>
            </a:r>
            <a:r>
              <a:rPr lang="en-US" sz="1800" i="1">
                <a:latin typeface="Times New Roman"/>
                <a:ea typeface="Times New Roman"/>
                <a:cs typeface="Times New Roman"/>
                <a:sym typeface="Times New Roman"/>
              </a:rPr>
              <a:t>Family Conflicts/Social Support </a:t>
            </a:r>
            <a:endParaRPr sz="1800" i="1">
              <a:latin typeface="Times New Roman"/>
              <a:ea typeface="Times New Roman"/>
              <a:cs typeface="Times New Roman"/>
              <a:sym typeface="Times New Roman"/>
            </a:endParaRPr>
          </a:p>
          <a:p>
            <a:pPr marL="0" lvl="0" indent="0" algn="ctr" rtl="0">
              <a:spcBef>
                <a:spcPts val="0"/>
              </a:spcBef>
              <a:spcAft>
                <a:spcPts val="0"/>
              </a:spcAft>
              <a:buNone/>
            </a:pPr>
            <a:r>
              <a:rPr lang="en-US" sz="1800" i="1">
                <a:latin typeface="Times New Roman"/>
                <a:ea typeface="Times New Roman"/>
                <a:cs typeface="Times New Roman"/>
                <a:sym typeface="Times New Roman"/>
              </a:rPr>
              <a:t>Involvement</a:t>
            </a:r>
            <a:r>
              <a:rPr lang="en-US" sz="1800">
                <a:latin typeface="Times New Roman"/>
                <a:ea typeface="Times New Roman"/>
                <a:cs typeface="Times New Roman"/>
                <a:sym typeface="Times New Roman"/>
              </a:rPr>
              <a:t> Treatment Plan.  </a:t>
            </a:r>
            <a:endParaRPr sz="1800">
              <a:latin typeface="Times New Roman"/>
              <a:ea typeface="Times New Roman"/>
              <a:cs typeface="Times New Roman"/>
              <a:sym typeface="Times New Roman"/>
            </a:endParaRPr>
          </a:p>
        </p:txBody>
      </p:sp>
      <p:pic>
        <p:nvPicPr>
          <p:cNvPr id="275" name="Google Shape;275;p28" descr="BESPOKE TREATMENT PLANS – Wellbeing In Work"/>
          <p:cNvPicPr preferRelativeResize="0"/>
          <p:nvPr/>
        </p:nvPicPr>
        <p:blipFill>
          <a:blip r:embed="rId5">
            <a:alphaModFix/>
          </a:blip>
          <a:stretch>
            <a:fillRect/>
          </a:stretch>
        </p:blipFill>
        <p:spPr>
          <a:xfrm>
            <a:off x="8756775" y="1107851"/>
            <a:ext cx="2571875" cy="2571875"/>
          </a:xfrm>
          <a:prstGeom prst="rect">
            <a:avLst/>
          </a:prstGeom>
          <a:noFill/>
          <a:ln>
            <a:noFill/>
          </a:ln>
        </p:spPr>
      </p:pic>
      <p:pic>
        <p:nvPicPr>
          <p:cNvPr id="276" name="Google Shape;276;p28" descr="PLAN YOUR TREATMENT - Vejthani Hospital"/>
          <p:cNvPicPr preferRelativeResize="0"/>
          <p:nvPr/>
        </p:nvPicPr>
        <p:blipFill>
          <a:blip r:embed="rId6">
            <a:alphaModFix/>
          </a:blip>
          <a:stretch>
            <a:fillRect/>
          </a:stretch>
        </p:blipFill>
        <p:spPr>
          <a:xfrm>
            <a:off x="1322675" y="3985275"/>
            <a:ext cx="2571875" cy="2571875"/>
          </a:xfrm>
          <a:prstGeom prst="rect">
            <a:avLst/>
          </a:prstGeom>
          <a:noFill/>
          <a:ln>
            <a:noFill/>
          </a:ln>
        </p:spPr>
      </p:pic>
      <p:sp>
        <p:nvSpPr>
          <p:cNvPr id="277" name="Google Shape;277;p28"/>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a:solidFill>
                  <a:srgbClr val="0066A6"/>
                </a:solidFill>
                <a:latin typeface="Times New Roman"/>
                <a:ea typeface="Times New Roman"/>
                <a:cs typeface="Times New Roman"/>
                <a:sym typeface="Times New Roman"/>
              </a:rPr>
              <a:t>Treatment Planning: </a:t>
            </a:r>
            <a:r>
              <a:rPr lang="en-US" sz="2800" b="1" i="1">
                <a:solidFill>
                  <a:srgbClr val="0066A6"/>
                </a:solidFill>
                <a:latin typeface="Times New Roman"/>
                <a:ea typeface="Times New Roman"/>
                <a:cs typeface="Times New Roman"/>
                <a:sym typeface="Times New Roman"/>
              </a:rPr>
              <a:t>Clinical Information Reviewed</a:t>
            </a:r>
            <a:r>
              <a:rPr lang="en-US" sz="2600" b="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(2 of 2)</a:t>
            </a:r>
            <a:endParaRPr sz="2600" b="1">
              <a:solidFill>
                <a:srgbClr val="0066A6"/>
              </a:solidFill>
              <a:latin typeface="Times New Roman"/>
              <a:ea typeface="Times New Roman"/>
              <a:cs typeface="Times New Roman"/>
              <a:sym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9"/>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Progress Notes:</a:t>
            </a:r>
            <a:r>
              <a:rPr lang="en-US" sz="2500" b="1">
                <a:solidFill>
                  <a:srgbClr val="0066A6"/>
                </a:solidFill>
                <a:latin typeface="Times New Roman"/>
                <a:ea typeface="Times New Roman"/>
                <a:cs typeface="Times New Roman"/>
                <a:sym typeface="Times New Roman"/>
              </a:rPr>
              <a:t> </a:t>
            </a:r>
            <a:r>
              <a:rPr lang="en-US" sz="2200" b="1">
                <a:solidFill>
                  <a:srgbClr val="0066A6"/>
                </a:solidFill>
                <a:latin typeface="Times New Roman"/>
                <a:ea typeface="Times New Roman"/>
                <a:cs typeface="Times New Roman"/>
                <a:sym typeface="Times New Roman"/>
              </a:rPr>
              <a:t>(1 of 2)</a:t>
            </a:r>
            <a:endParaRPr sz="2200" b="1">
              <a:solidFill>
                <a:srgbClr val="0066A6"/>
              </a:solidFill>
              <a:latin typeface="Times New Roman"/>
              <a:ea typeface="Times New Roman"/>
              <a:cs typeface="Times New Roman"/>
              <a:sym typeface="Times New Roman"/>
            </a:endParaRPr>
          </a:p>
        </p:txBody>
      </p:sp>
      <p:sp>
        <p:nvSpPr>
          <p:cNvPr id="283" name="Google Shape;283;p29"/>
          <p:cNvSpPr txBox="1">
            <a:spLocks noGrp="1"/>
          </p:cNvSpPr>
          <p:nvPr>
            <p:ph type="body" idx="1"/>
          </p:nvPr>
        </p:nvSpPr>
        <p:spPr>
          <a:xfrm>
            <a:off x="5488375" y="979275"/>
            <a:ext cx="6231600" cy="613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endParaRPr sz="1800" b="1">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b="1">
                <a:solidFill>
                  <a:srgbClr val="434343"/>
                </a:solidFill>
                <a:latin typeface="Times New Roman"/>
                <a:ea typeface="Times New Roman"/>
                <a:cs typeface="Times New Roman"/>
                <a:sym typeface="Times New Roman"/>
              </a:rPr>
              <a:t>Reminders!</a:t>
            </a:r>
            <a:endParaRPr b="1">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700" b="1">
              <a:solidFill>
                <a:srgbClr val="434343"/>
              </a:solidFill>
              <a:latin typeface="Times New Roman"/>
              <a:ea typeface="Times New Roman"/>
              <a:cs typeface="Times New Roman"/>
              <a:sym typeface="Times New Roman"/>
            </a:endParaRPr>
          </a:p>
          <a:p>
            <a:pPr marL="457200" lvl="0" indent="-349250" algn="l" rtl="0">
              <a:lnSpc>
                <a:spcPct val="90000"/>
              </a:lnSpc>
              <a:spcBef>
                <a:spcPts val="0"/>
              </a:spcBef>
              <a:spcAft>
                <a:spcPts val="0"/>
              </a:spcAft>
              <a:buClr>
                <a:srgbClr val="434343"/>
              </a:buClr>
              <a:buSzPts val="1900"/>
              <a:buFont typeface="Times New Roman"/>
              <a:buChar char="➟"/>
            </a:pPr>
            <a:r>
              <a:rPr lang="en-US" sz="1900">
                <a:solidFill>
                  <a:srgbClr val="434343"/>
                </a:solidFill>
                <a:latin typeface="Times New Roman"/>
                <a:ea typeface="Times New Roman"/>
                <a:cs typeface="Times New Roman"/>
                <a:sym typeface="Times New Roman"/>
              </a:rPr>
              <a:t>Use the</a:t>
            </a:r>
            <a:r>
              <a:rPr lang="en-US" sz="1900" b="1">
                <a:solidFill>
                  <a:srgbClr val="434343"/>
                </a:solidFill>
                <a:latin typeface="Times New Roman"/>
                <a:ea typeface="Times New Roman"/>
                <a:cs typeface="Times New Roman"/>
                <a:sym typeface="Times New Roman"/>
              </a:rPr>
              <a:t> Golden Thread </a:t>
            </a:r>
            <a:r>
              <a:rPr lang="en-US" sz="1900">
                <a:solidFill>
                  <a:srgbClr val="434343"/>
                </a:solidFill>
                <a:latin typeface="Times New Roman"/>
                <a:ea typeface="Times New Roman"/>
                <a:cs typeface="Times New Roman"/>
                <a:sym typeface="Times New Roman"/>
              </a:rPr>
              <a:t>to identify which Problems, Objectives, and Interventions were addressed in a specific session (Remember, you only want to check off the ones that were addressed in the session!)</a:t>
            </a:r>
            <a:endParaRPr sz="1900">
              <a:solidFill>
                <a:srgbClr val="434343"/>
              </a:solidFill>
              <a:latin typeface="Times New Roman"/>
              <a:ea typeface="Times New Roman"/>
              <a:cs typeface="Times New Roman"/>
              <a:sym typeface="Times New Roman"/>
            </a:endParaRPr>
          </a:p>
          <a:p>
            <a:pPr marL="457200" lvl="0" indent="-349250" algn="l" rtl="0">
              <a:lnSpc>
                <a:spcPct val="90000"/>
              </a:lnSpc>
              <a:spcBef>
                <a:spcPts val="0"/>
              </a:spcBef>
              <a:spcAft>
                <a:spcPts val="0"/>
              </a:spcAft>
              <a:buClr>
                <a:srgbClr val="434343"/>
              </a:buClr>
              <a:buSzPts val="1900"/>
              <a:buFont typeface="Times New Roman"/>
              <a:buChar char="➟"/>
            </a:pPr>
            <a:r>
              <a:rPr lang="en-US" sz="1900">
                <a:solidFill>
                  <a:srgbClr val="434343"/>
                </a:solidFill>
                <a:latin typeface="Times New Roman"/>
                <a:ea typeface="Times New Roman"/>
                <a:cs typeface="Times New Roman"/>
                <a:sym typeface="Times New Roman"/>
              </a:rPr>
              <a:t>Make sure the times do not overlap with other sessions (patients can’t be two places at once).</a:t>
            </a:r>
            <a:endParaRPr sz="1900">
              <a:solidFill>
                <a:srgbClr val="434343"/>
              </a:solidFill>
              <a:latin typeface="Times New Roman"/>
              <a:ea typeface="Times New Roman"/>
              <a:cs typeface="Times New Roman"/>
              <a:sym typeface="Times New Roman"/>
            </a:endParaRPr>
          </a:p>
          <a:p>
            <a:pPr marL="457200" lvl="0" indent="-349250" algn="l" rtl="0">
              <a:lnSpc>
                <a:spcPct val="90000"/>
              </a:lnSpc>
              <a:spcBef>
                <a:spcPts val="0"/>
              </a:spcBef>
              <a:spcAft>
                <a:spcPts val="0"/>
              </a:spcAft>
              <a:buClr>
                <a:srgbClr val="434343"/>
              </a:buClr>
              <a:buSzPts val="1900"/>
              <a:buFont typeface="Times New Roman"/>
              <a:buChar char="➟"/>
            </a:pPr>
            <a:r>
              <a:rPr lang="en-US" sz="1900">
                <a:solidFill>
                  <a:srgbClr val="434343"/>
                </a:solidFill>
                <a:latin typeface="Times New Roman"/>
                <a:ea typeface="Times New Roman"/>
                <a:cs typeface="Times New Roman"/>
                <a:sym typeface="Times New Roman"/>
              </a:rPr>
              <a:t>For conjoint sessions, </a:t>
            </a:r>
            <a:r>
              <a:rPr lang="en-US" sz="1900" u="sng">
                <a:solidFill>
                  <a:srgbClr val="434343"/>
                </a:solidFill>
                <a:latin typeface="Times New Roman"/>
                <a:ea typeface="Times New Roman"/>
                <a:cs typeface="Times New Roman"/>
                <a:sym typeface="Times New Roman"/>
              </a:rPr>
              <a:t>only one clinician should document a note.</a:t>
            </a:r>
            <a:r>
              <a:rPr lang="en-US" sz="1900">
                <a:solidFill>
                  <a:srgbClr val="434343"/>
                </a:solidFill>
                <a:latin typeface="Times New Roman"/>
                <a:ea typeface="Times New Roman"/>
                <a:cs typeface="Times New Roman"/>
                <a:sym typeface="Times New Roman"/>
              </a:rPr>
              <a:t> Eg., if a therapist and dietitian hold a conjoint session with a mutual patient, only one clinician is to write a note and can document that the dietitian was present, under “additional attendees”. Duplicate notes can be viewed as “double billing”.  Using this example, the dietitian can write a “contact note”, indicating the conjoint session (non-billable) by emphasizing the coordination of care.</a:t>
            </a:r>
            <a:endParaRPr sz="1900">
              <a:solidFill>
                <a:srgbClr val="FF0000"/>
              </a:solidFill>
              <a:latin typeface="Times New Roman"/>
              <a:ea typeface="Times New Roman"/>
              <a:cs typeface="Times New Roman"/>
              <a:sym typeface="Times New Roman"/>
            </a:endParaRPr>
          </a:p>
          <a:p>
            <a:pPr marL="457200" lvl="0" indent="-349250" algn="l" rtl="0">
              <a:spcBef>
                <a:spcPts val="500"/>
              </a:spcBef>
              <a:spcAft>
                <a:spcPts val="0"/>
              </a:spcAft>
              <a:buClr>
                <a:srgbClr val="FF0000"/>
              </a:buClr>
              <a:buSzPts val="1900"/>
              <a:buFont typeface="Times New Roman"/>
              <a:buChar char="⋆"/>
            </a:pPr>
            <a:r>
              <a:rPr lang="en-US" sz="1900">
                <a:solidFill>
                  <a:srgbClr val="FF0000"/>
                </a:solidFill>
                <a:latin typeface="Times New Roman"/>
                <a:ea typeface="Times New Roman"/>
                <a:cs typeface="Times New Roman"/>
                <a:sym typeface="Times New Roman"/>
              </a:rPr>
              <a:t>If patient is on a 1:1 observation, and accompanied by another staff member during session, please document that.</a:t>
            </a:r>
            <a:endParaRPr sz="1900" b="1">
              <a:solidFill>
                <a:srgbClr val="FF0000"/>
              </a:solidFill>
              <a:latin typeface="Times New Roman"/>
              <a:ea typeface="Times New Roman"/>
              <a:cs typeface="Times New Roman"/>
              <a:sym typeface="Times New Roman"/>
            </a:endParaRPr>
          </a:p>
        </p:txBody>
      </p:sp>
      <p:pic>
        <p:nvPicPr>
          <p:cNvPr id="284" name="Google Shape;284;p29"/>
          <p:cNvPicPr preferRelativeResize="0"/>
          <p:nvPr/>
        </p:nvPicPr>
        <p:blipFill>
          <a:blip r:embed="rId3">
            <a:alphaModFix/>
          </a:blip>
          <a:stretch>
            <a:fillRect/>
          </a:stretch>
        </p:blipFill>
        <p:spPr>
          <a:xfrm>
            <a:off x="6720825" y="1059775"/>
            <a:ext cx="730500" cy="730500"/>
          </a:xfrm>
          <a:prstGeom prst="rect">
            <a:avLst/>
          </a:prstGeom>
          <a:noFill/>
          <a:ln>
            <a:noFill/>
          </a:ln>
        </p:spPr>
      </p:pic>
      <p:pic>
        <p:nvPicPr>
          <p:cNvPr id="285" name="Google Shape;285;p29"/>
          <p:cNvPicPr preferRelativeResize="0"/>
          <p:nvPr/>
        </p:nvPicPr>
        <p:blipFill>
          <a:blip r:embed="rId4">
            <a:alphaModFix/>
          </a:blip>
          <a:stretch>
            <a:fillRect/>
          </a:stretch>
        </p:blipFill>
        <p:spPr>
          <a:xfrm>
            <a:off x="522900" y="1721800"/>
            <a:ext cx="4290851" cy="4290851"/>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0"/>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Progress Notes:</a:t>
            </a:r>
            <a:r>
              <a:rPr lang="en-US" sz="2300" b="1">
                <a:solidFill>
                  <a:srgbClr val="0066A6"/>
                </a:solidFill>
                <a:latin typeface="Times New Roman"/>
                <a:ea typeface="Times New Roman"/>
                <a:cs typeface="Times New Roman"/>
                <a:sym typeface="Times New Roman"/>
              </a:rPr>
              <a:t> </a:t>
            </a:r>
            <a:r>
              <a:rPr lang="en-US" sz="2200" b="1">
                <a:solidFill>
                  <a:srgbClr val="0066A6"/>
                </a:solidFill>
                <a:latin typeface="Times New Roman"/>
                <a:ea typeface="Times New Roman"/>
                <a:cs typeface="Times New Roman"/>
                <a:sym typeface="Times New Roman"/>
              </a:rPr>
              <a:t>(2 of 2)</a:t>
            </a:r>
            <a:endParaRPr sz="2200" b="1">
              <a:solidFill>
                <a:srgbClr val="0066A6"/>
              </a:solidFill>
              <a:latin typeface="Times New Roman"/>
              <a:ea typeface="Times New Roman"/>
              <a:cs typeface="Times New Roman"/>
              <a:sym typeface="Times New Roman"/>
            </a:endParaRPr>
          </a:p>
        </p:txBody>
      </p:sp>
      <p:sp>
        <p:nvSpPr>
          <p:cNvPr id="291" name="Google Shape;291;p30"/>
          <p:cNvSpPr txBox="1">
            <a:spLocks noGrp="1"/>
          </p:cNvSpPr>
          <p:nvPr>
            <p:ph type="body" idx="1"/>
          </p:nvPr>
        </p:nvSpPr>
        <p:spPr>
          <a:xfrm>
            <a:off x="627875" y="1974200"/>
            <a:ext cx="5940600" cy="427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a:solidFill>
                  <a:srgbClr val="434343"/>
                </a:solidFill>
                <a:latin typeface="Times New Roman"/>
                <a:ea typeface="Times New Roman"/>
                <a:cs typeface="Times New Roman"/>
                <a:sym typeface="Times New Roman"/>
              </a:rPr>
              <a:t>Here are a few scenarios to help:</a:t>
            </a:r>
            <a:endParaRPr sz="1800" b="1">
              <a:solidFill>
                <a:srgbClr val="434343"/>
              </a:solidFill>
              <a:latin typeface="Times New Roman"/>
              <a:ea typeface="Times New Roman"/>
              <a:cs typeface="Times New Roman"/>
              <a:sym typeface="Times New Roman"/>
            </a:endParaRPr>
          </a:p>
          <a:p>
            <a:pPr marL="0" lvl="0" indent="457200" algn="l" rtl="0">
              <a:spcBef>
                <a:spcPts val="0"/>
              </a:spcBef>
              <a:spcAft>
                <a:spcPts val="0"/>
              </a:spcAft>
              <a:buNone/>
            </a:pPr>
            <a:endParaRPr sz="180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a:solidFill>
                  <a:srgbClr val="434343"/>
                </a:solidFill>
                <a:latin typeface="Times New Roman"/>
                <a:ea typeface="Times New Roman"/>
                <a:cs typeface="Times New Roman"/>
                <a:sym typeface="Times New Roman"/>
              </a:rPr>
              <a:t>Dietitian and patient are physically present in dietitian’s Discovery Behavioral Health company office and patient’s family “zooms in” for a session, due to being outside the geographic area of the treatment center = </a:t>
            </a:r>
            <a:r>
              <a:rPr lang="en-US" sz="1800" b="1">
                <a:solidFill>
                  <a:srgbClr val="434343"/>
                </a:solidFill>
                <a:latin typeface="Times New Roman"/>
                <a:ea typeface="Times New Roman"/>
                <a:cs typeface="Times New Roman"/>
                <a:sym typeface="Times New Roman"/>
              </a:rPr>
              <a:t>Family Support System Dietary Session Progress Note</a:t>
            </a:r>
            <a:endParaRPr sz="1800" b="1">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endParaRPr sz="1800" b="1">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a:solidFill>
                  <a:srgbClr val="434343"/>
                </a:solidFill>
                <a:latin typeface="Times New Roman"/>
                <a:ea typeface="Times New Roman"/>
                <a:cs typeface="Times New Roman"/>
                <a:sym typeface="Times New Roman"/>
              </a:rPr>
              <a:t>Dietitian  is in their Discovery Behavioral Health company office and receives a call that their patient is feeling symptomatic and is unable to make it to session, but is requesting a virtual session (from home if outpatient, from room if residential) =</a:t>
            </a:r>
            <a:r>
              <a:rPr lang="en-US" sz="1800" b="1">
                <a:solidFill>
                  <a:srgbClr val="434343"/>
                </a:solidFill>
                <a:latin typeface="Times New Roman"/>
                <a:ea typeface="Times New Roman"/>
                <a:cs typeface="Times New Roman"/>
                <a:sym typeface="Times New Roman"/>
              </a:rPr>
              <a:t> Telehealth</a:t>
            </a:r>
            <a:endParaRPr sz="1800" b="1">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800" b="1">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a:solidFill>
                  <a:srgbClr val="434343"/>
                </a:solidFill>
                <a:latin typeface="Times New Roman"/>
                <a:ea typeface="Times New Roman"/>
                <a:cs typeface="Times New Roman"/>
                <a:sym typeface="Times New Roman"/>
              </a:rPr>
              <a:t>Both Dietitian and patient are in their respective homes, due to a “stay-at-home” order and are meeting virtually via Zoom</a:t>
            </a:r>
            <a:r>
              <a:rPr lang="en-US" sz="1800" b="1">
                <a:solidFill>
                  <a:srgbClr val="434343"/>
                </a:solidFill>
                <a:latin typeface="Times New Roman"/>
                <a:ea typeface="Times New Roman"/>
                <a:cs typeface="Times New Roman"/>
                <a:sym typeface="Times New Roman"/>
              </a:rPr>
              <a:t> = Telehealth</a:t>
            </a:r>
            <a:endParaRPr sz="1900" b="1">
              <a:solidFill>
                <a:srgbClr val="434343"/>
              </a:solidFill>
              <a:latin typeface="Times New Roman"/>
              <a:ea typeface="Times New Roman"/>
              <a:cs typeface="Times New Roman"/>
              <a:sym typeface="Times New Roman"/>
            </a:endParaRPr>
          </a:p>
        </p:txBody>
      </p:sp>
      <p:pic>
        <p:nvPicPr>
          <p:cNvPr id="292" name="Google Shape;292;p30" descr="Example Vector Stamp Icon. Sample Watermark Rubber Stamp Stock ..."/>
          <p:cNvPicPr preferRelativeResize="0"/>
          <p:nvPr/>
        </p:nvPicPr>
        <p:blipFill rotWithShape="1">
          <a:blip r:embed="rId3">
            <a:alphaModFix/>
          </a:blip>
          <a:srcRect t="11267" b="22061"/>
          <a:stretch/>
        </p:blipFill>
        <p:spPr>
          <a:xfrm>
            <a:off x="281200" y="2619850"/>
            <a:ext cx="837375" cy="362263"/>
          </a:xfrm>
          <a:prstGeom prst="rect">
            <a:avLst/>
          </a:prstGeom>
          <a:noFill/>
          <a:ln>
            <a:noFill/>
          </a:ln>
        </p:spPr>
      </p:pic>
      <p:pic>
        <p:nvPicPr>
          <p:cNvPr id="293" name="Google Shape;293;p30" descr="Example Vector Stamp Icon. Sample Watermark Rubber Stamp Stock ..."/>
          <p:cNvPicPr preferRelativeResize="0"/>
          <p:nvPr/>
        </p:nvPicPr>
        <p:blipFill rotWithShape="1">
          <a:blip r:embed="rId3">
            <a:alphaModFix/>
          </a:blip>
          <a:srcRect t="11267" b="22061"/>
          <a:stretch/>
        </p:blipFill>
        <p:spPr>
          <a:xfrm>
            <a:off x="281200" y="3989884"/>
            <a:ext cx="837375" cy="362263"/>
          </a:xfrm>
          <a:prstGeom prst="rect">
            <a:avLst/>
          </a:prstGeom>
          <a:noFill/>
          <a:ln>
            <a:noFill/>
          </a:ln>
        </p:spPr>
      </p:pic>
      <p:pic>
        <p:nvPicPr>
          <p:cNvPr id="294" name="Google Shape;294;p30" descr="Example Vector Stamp Icon. Sample Watermark Rubber Stamp Stock ..."/>
          <p:cNvPicPr preferRelativeResize="0"/>
          <p:nvPr/>
        </p:nvPicPr>
        <p:blipFill rotWithShape="1">
          <a:blip r:embed="rId3">
            <a:alphaModFix/>
          </a:blip>
          <a:srcRect t="11267" b="22061"/>
          <a:stretch/>
        </p:blipFill>
        <p:spPr>
          <a:xfrm>
            <a:off x="281200" y="5472937"/>
            <a:ext cx="837375" cy="362263"/>
          </a:xfrm>
          <a:prstGeom prst="rect">
            <a:avLst/>
          </a:prstGeom>
          <a:noFill/>
          <a:ln>
            <a:noFill/>
          </a:ln>
        </p:spPr>
      </p:pic>
      <p:sp>
        <p:nvSpPr>
          <p:cNvPr id="295" name="Google Shape;295;p30"/>
          <p:cNvSpPr txBox="1">
            <a:spLocks noGrp="1"/>
          </p:cNvSpPr>
          <p:nvPr>
            <p:ph type="body" idx="1"/>
          </p:nvPr>
        </p:nvSpPr>
        <p:spPr>
          <a:xfrm>
            <a:off x="562200" y="1076900"/>
            <a:ext cx="11067600" cy="897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600" b="1">
                <a:solidFill>
                  <a:srgbClr val="434343"/>
                </a:solidFill>
                <a:latin typeface="Times New Roman"/>
                <a:ea typeface="Times New Roman"/>
                <a:cs typeface="Times New Roman"/>
                <a:sym typeface="Times New Roman"/>
              </a:rPr>
              <a:t>Tips for Telehealth! </a:t>
            </a:r>
            <a:endParaRPr sz="2600" b="1">
              <a:solidFill>
                <a:srgbClr val="434343"/>
              </a:solidFill>
              <a:latin typeface="Times New Roman"/>
              <a:ea typeface="Times New Roman"/>
              <a:cs typeface="Times New Roman"/>
              <a:sym typeface="Times New Roman"/>
            </a:endParaRPr>
          </a:p>
          <a:p>
            <a:pPr marL="0" lvl="0" indent="0" algn="ctr" rtl="0">
              <a:spcBef>
                <a:spcPts val="1000"/>
              </a:spcBef>
              <a:spcAft>
                <a:spcPts val="0"/>
              </a:spcAft>
              <a:buNone/>
            </a:pPr>
            <a:r>
              <a:rPr lang="en-US" sz="2000" i="1">
                <a:solidFill>
                  <a:srgbClr val="434343"/>
                </a:solidFill>
                <a:latin typeface="Times New Roman"/>
                <a:ea typeface="Times New Roman"/>
                <a:cs typeface="Times New Roman"/>
                <a:sym typeface="Times New Roman"/>
              </a:rPr>
              <a:t>Make sure to identify Telehealth  sessions appropriately!</a:t>
            </a:r>
            <a:endParaRPr sz="1900" b="1">
              <a:solidFill>
                <a:srgbClr val="434343"/>
              </a:solidFill>
              <a:latin typeface="Times New Roman"/>
              <a:ea typeface="Times New Roman"/>
              <a:cs typeface="Times New Roman"/>
              <a:sym typeface="Times New Roman"/>
            </a:endParaRPr>
          </a:p>
        </p:txBody>
      </p:sp>
      <p:pic>
        <p:nvPicPr>
          <p:cNvPr id="296" name="Google Shape;296;p30" descr="Telehealth Resources - WSRGN"/>
          <p:cNvPicPr preferRelativeResize="0"/>
          <p:nvPr/>
        </p:nvPicPr>
        <p:blipFill rotWithShape="1">
          <a:blip r:embed="rId4">
            <a:alphaModFix/>
          </a:blip>
          <a:srcRect l="9357" r="22933"/>
          <a:stretch/>
        </p:blipFill>
        <p:spPr>
          <a:xfrm>
            <a:off x="6568500" y="2331875"/>
            <a:ext cx="5204268" cy="3557825"/>
          </a:xfrm>
          <a:prstGeom prst="rect">
            <a:avLst/>
          </a:prstGeom>
          <a:noFill/>
          <a:ln>
            <a:noFill/>
          </a:ln>
        </p:spPr>
      </p:pic>
      <p:pic>
        <p:nvPicPr>
          <p:cNvPr id="297" name="Google Shape;297;p30"/>
          <p:cNvPicPr preferRelativeResize="0"/>
          <p:nvPr/>
        </p:nvPicPr>
        <p:blipFill rotWithShape="1">
          <a:blip r:embed="rId5">
            <a:alphaModFix/>
          </a:blip>
          <a:srcRect b="7158"/>
          <a:stretch/>
        </p:blipFill>
        <p:spPr>
          <a:xfrm>
            <a:off x="3936900" y="942788"/>
            <a:ext cx="609498" cy="565862"/>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1"/>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a:solidFill>
                  <a:srgbClr val="0066A6"/>
                </a:solidFill>
                <a:latin typeface="Times New Roman"/>
                <a:ea typeface="Times New Roman"/>
                <a:cs typeface="Times New Roman"/>
                <a:sym typeface="Times New Roman"/>
              </a:rPr>
              <a:t>Discharge Planning:</a:t>
            </a:r>
            <a:endParaRPr sz="2200" b="1">
              <a:solidFill>
                <a:srgbClr val="0066A6"/>
              </a:solidFill>
              <a:latin typeface="Times New Roman"/>
              <a:ea typeface="Times New Roman"/>
              <a:cs typeface="Times New Roman"/>
              <a:sym typeface="Times New Roman"/>
            </a:endParaRPr>
          </a:p>
        </p:txBody>
      </p:sp>
      <p:sp>
        <p:nvSpPr>
          <p:cNvPr id="303" name="Google Shape;303;p31"/>
          <p:cNvSpPr txBox="1"/>
          <p:nvPr/>
        </p:nvSpPr>
        <p:spPr>
          <a:xfrm>
            <a:off x="727675" y="2997725"/>
            <a:ext cx="2292000" cy="2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04" name="Google Shape;304;p31"/>
          <p:cNvSpPr txBox="1"/>
          <p:nvPr/>
        </p:nvSpPr>
        <p:spPr>
          <a:xfrm>
            <a:off x="2946975" y="4234700"/>
            <a:ext cx="18555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305" name="Google Shape;305;p31"/>
          <p:cNvPicPr preferRelativeResize="0"/>
          <p:nvPr/>
        </p:nvPicPr>
        <p:blipFill>
          <a:blip r:embed="rId3">
            <a:alphaModFix/>
          </a:blip>
          <a:stretch>
            <a:fillRect/>
          </a:stretch>
        </p:blipFill>
        <p:spPr>
          <a:xfrm>
            <a:off x="6269875" y="1112800"/>
            <a:ext cx="5008082" cy="5674675"/>
          </a:xfrm>
          <a:prstGeom prst="rect">
            <a:avLst/>
          </a:prstGeom>
          <a:noFill/>
          <a:ln w="9525" cap="flat" cmpd="sng">
            <a:solidFill>
              <a:schemeClr val="dk2"/>
            </a:solidFill>
            <a:prstDash val="solid"/>
            <a:round/>
            <a:headEnd type="none" w="sm" len="sm"/>
            <a:tailEnd type="none" w="sm" len="sm"/>
          </a:ln>
        </p:spPr>
      </p:pic>
      <p:pic>
        <p:nvPicPr>
          <p:cNvPr id="306" name="Google Shape;306;p31"/>
          <p:cNvPicPr preferRelativeResize="0"/>
          <p:nvPr/>
        </p:nvPicPr>
        <p:blipFill>
          <a:blip r:embed="rId4">
            <a:alphaModFix/>
          </a:blip>
          <a:stretch>
            <a:fillRect/>
          </a:stretch>
        </p:blipFill>
        <p:spPr>
          <a:xfrm>
            <a:off x="402800" y="1112800"/>
            <a:ext cx="5228200" cy="56746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09036" y="3200324"/>
            <a:ext cx="6563533" cy="534000"/>
          </a:xfrm>
          <a:prstGeom prst="rect">
            <a:avLst/>
          </a:prstGeom>
          <a:noFill/>
          <a:ln>
            <a:noFill/>
          </a:ln>
        </p:spPr>
        <p:txBody>
          <a:bodyPr spcFirstLastPara="1" wrap="square" lIns="91425" tIns="45700" rIns="91425" bIns="45700" anchor="t" anchorCtr="0">
            <a:noAutofit/>
          </a:bodyPr>
          <a:lstStyle/>
          <a:p>
            <a:pPr algn="ctr"/>
            <a:r>
              <a:rPr lang="en-US" sz="4600" b="1">
                <a:solidFill>
                  <a:srgbClr val="0066A6"/>
                </a:solidFill>
                <a:latin typeface="Times"/>
                <a:cs typeface="Times"/>
                <a:sym typeface="Times New Roman"/>
              </a:rPr>
              <a:t>MH Effective Documentation</a:t>
            </a:r>
            <a:endParaRPr lang="en-US" sz="4600">
              <a:latin typeface="Times"/>
              <a:cs typeface="Times"/>
            </a:endParaRPr>
          </a:p>
        </p:txBody>
      </p:sp>
    </p:spTree>
    <p:extLst>
      <p:ext uri="{BB962C8B-B14F-4D97-AF65-F5344CB8AC3E}">
        <p14:creationId xmlns:p14="http://schemas.microsoft.com/office/powerpoint/2010/main" val="334344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533400" y="24494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dirty="0">
                <a:solidFill>
                  <a:srgbClr val="0066A6"/>
                </a:solidFill>
                <a:latin typeface="Times New Roman"/>
                <a:ea typeface="Times New Roman"/>
                <a:cs typeface="Times New Roman"/>
                <a:sym typeface="Times New Roman"/>
              </a:rPr>
              <a:t>Documentation Do’s:</a:t>
            </a:r>
            <a:endParaRPr sz="3000" b="1" dirty="0">
              <a:solidFill>
                <a:srgbClr val="0066A6"/>
              </a:solidFill>
              <a:latin typeface="Times New Roman"/>
              <a:ea typeface="Times New Roman"/>
              <a:cs typeface="Times New Roman"/>
              <a:sym typeface="Times New Roman"/>
            </a:endParaRPr>
          </a:p>
        </p:txBody>
      </p:sp>
      <p:sp>
        <p:nvSpPr>
          <p:cNvPr id="131" name="Google Shape;131;p16"/>
          <p:cNvSpPr txBox="1">
            <a:spLocks noGrp="1"/>
          </p:cNvSpPr>
          <p:nvPr>
            <p:ph type="body" idx="1"/>
          </p:nvPr>
        </p:nvSpPr>
        <p:spPr>
          <a:xfrm>
            <a:off x="300447" y="1144618"/>
            <a:ext cx="12017828" cy="6288147"/>
          </a:xfrm>
          <a:prstGeom prst="rect">
            <a:avLst/>
          </a:prstGeom>
          <a:noFill/>
          <a:ln>
            <a:noFill/>
          </a:ln>
        </p:spPr>
        <p:txBody>
          <a:bodyPr spcFirstLastPara="1" wrap="square" lIns="91425" tIns="45700" rIns="91425" bIns="45700" anchor="t" anchorCtr="0">
            <a:noAutofit/>
          </a:bodyPr>
          <a:lstStyle/>
          <a:p>
            <a:pPr marL="228600" indent="-190500">
              <a:lnSpc>
                <a:spcPct val="100000"/>
              </a:lnSpc>
              <a:spcBef>
                <a:spcPts val="0"/>
              </a:spcBef>
              <a:buClr>
                <a:schemeClr val="dk2"/>
              </a:buClr>
              <a:buSzPts val="2200"/>
              <a:buFont typeface="Times New Roman"/>
              <a:buChar char="🗸"/>
            </a:pPr>
            <a:r>
              <a:rPr lang="en-US" sz="2000" b="1" dirty="0">
                <a:solidFill>
                  <a:srgbClr val="434343"/>
                </a:solidFill>
                <a:latin typeface="Times New Roman"/>
                <a:ea typeface="Times New Roman"/>
                <a:cs typeface="Times New Roman"/>
                <a:sym typeface="Times New Roman"/>
              </a:rPr>
              <a:t>DO use abbreviations that are consistent with Discovery Behavioral Health’s </a:t>
            </a:r>
            <a:r>
              <a:rPr lang="en-US" sz="2000" b="1" u="sng" dirty="0">
                <a:solidFill>
                  <a:schemeClr val="hlink"/>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Abbreviation Use and Elimination Policy (IM-002)</a:t>
            </a:r>
            <a:r>
              <a:rPr lang="en-US" sz="2000" b="1" dirty="0">
                <a:solidFill>
                  <a:schemeClr val="tx1">
                    <a:lumMod val="95000"/>
                    <a:lumOff val="5000"/>
                  </a:schemeClr>
                </a:solidFill>
                <a:latin typeface="Times New Roman"/>
                <a:ea typeface="Times New Roman"/>
                <a:cs typeface="Times New Roman"/>
                <a:sym typeface="Times New Roman"/>
              </a:rPr>
              <a:t> Policy.</a:t>
            </a:r>
            <a:endParaRPr sz="2000" b="1" dirty="0">
              <a:solidFill>
                <a:schemeClr val="tx1">
                  <a:lumMod val="95000"/>
                  <a:lumOff val="5000"/>
                </a:schemeClr>
              </a:solidFill>
              <a:latin typeface="Times New Roman"/>
              <a:ea typeface="Times New Roman"/>
              <a:cs typeface="Times New Roman"/>
              <a:sym typeface="Times New Roman"/>
            </a:endParaRPr>
          </a:p>
          <a:p>
            <a:pPr marL="914400" lvl="1" indent="-355600" algn="l" rtl="0">
              <a:lnSpc>
                <a:spcPct val="100000"/>
              </a:lnSpc>
              <a:spcBef>
                <a:spcPts val="0"/>
              </a:spcBef>
              <a:spcAft>
                <a:spcPts val="0"/>
              </a:spcAft>
              <a:buClr>
                <a:srgbClr val="434343"/>
              </a:buClr>
              <a:buSzPts val="2000"/>
              <a:buFont typeface="Times New Roman"/>
              <a:buChar char="➟"/>
            </a:pPr>
            <a:r>
              <a:rPr lang="en-US" sz="1900" dirty="0">
                <a:solidFill>
                  <a:srgbClr val="434343"/>
                </a:solidFill>
                <a:latin typeface="Times New Roman"/>
                <a:ea typeface="Times New Roman"/>
                <a:cs typeface="Times New Roman"/>
                <a:sym typeface="Times New Roman"/>
              </a:rPr>
              <a:t>e.g.: “This writer spoke to patient’s boyfriend (bf) on the phone regarding her recent verbal altercation with </a:t>
            </a:r>
          </a:p>
          <a:p>
            <a:pPr marL="558800" lvl="1" indent="0" algn="l" rtl="0">
              <a:lnSpc>
                <a:spcPct val="100000"/>
              </a:lnSpc>
              <a:spcBef>
                <a:spcPts val="0"/>
              </a:spcBef>
              <a:spcAft>
                <a:spcPts val="0"/>
              </a:spcAft>
              <a:buClr>
                <a:srgbClr val="434343"/>
              </a:buClr>
              <a:buSzPts val="2000"/>
              <a:buNone/>
            </a:pPr>
            <a:r>
              <a:rPr lang="en-US" sz="1900" dirty="0">
                <a:solidFill>
                  <a:srgbClr val="434343"/>
                </a:solidFill>
                <a:latin typeface="Times New Roman"/>
                <a:ea typeface="Times New Roman"/>
                <a:cs typeface="Times New Roman"/>
                <a:sym typeface="Times New Roman"/>
              </a:rPr>
              <a:t>staff. Bf shared with writer an incident from weekend.”</a:t>
            </a:r>
            <a:endParaRPr sz="1900" dirty="0">
              <a:solidFill>
                <a:srgbClr val="434343"/>
              </a:solidFill>
              <a:latin typeface="Times New Roman"/>
              <a:ea typeface="Times New Roman"/>
              <a:cs typeface="Times New Roman"/>
              <a:sym typeface="Times New Roman"/>
            </a:endParaRPr>
          </a:p>
          <a:p>
            <a:pPr marL="228600" indent="-190500">
              <a:lnSpc>
                <a:spcPct val="100000"/>
              </a:lnSpc>
              <a:spcBef>
                <a:spcPts val="0"/>
              </a:spcBef>
              <a:buClr>
                <a:srgbClr val="434343"/>
              </a:buClr>
              <a:buSzPts val="2200"/>
              <a:buFont typeface="Times New Roman"/>
              <a:buChar char="🗸"/>
            </a:pPr>
            <a:r>
              <a:rPr lang="en-US" sz="2000" b="1" dirty="0">
                <a:solidFill>
                  <a:srgbClr val="434343"/>
                </a:solidFill>
                <a:latin typeface="Times New Roman"/>
                <a:ea typeface="Times New Roman"/>
                <a:cs typeface="Times New Roman"/>
                <a:sym typeface="Times New Roman"/>
              </a:rPr>
              <a:t>DO include Job Title, Credentials, and License Number </a:t>
            </a:r>
            <a:r>
              <a:rPr lang="en-US" sz="2000" dirty="0">
                <a:solidFill>
                  <a:srgbClr val="434343"/>
                </a:solidFill>
                <a:latin typeface="Times New Roman"/>
                <a:ea typeface="Times New Roman"/>
                <a:cs typeface="Times New Roman"/>
                <a:sym typeface="Times New Roman"/>
              </a:rPr>
              <a:t>in EMR Signature/Title Line, (</a:t>
            </a:r>
            <a:r>
              <a:rPr lang="en-US" sz="2000" i="1" dirty="0">
                <a:solidFill>
                  <a:srgbClr val="434343"/>
                </a:solidFill>
                <a:latin typeface="Times New Roman"/>
                <a:ea typeface="Times New Roman"/>
                <a:cs typeface="Times New Roman"/>
                <a:sym typeface="Times New Roman"/>
              </a:rPr>
              <a:t>when applicable)</a:t>
            </a:r>
            <a:endParaRPr sz="2000" i="1" dirty="0">
              <a:solidFill>
                <a:srgbClr val="434343"/>
              </a:solidFill>
              <a:latin typeface="Times New Roman"/>
              <a:ea typeface="Times New Roman"/>
              <a:cs typeface="Times New Roman"/>
              <a:sym typeface="Times New Roman"/>
            </a:endParaRPr>
          </a:p>
          <a:p>
            <a:pPr marL="91440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Staff without a license or discipline must include a job title: </a:t>
            </a:r>
          </a:p>
          <a:p>
            <a:pPr marL="1016000" lvl="2" indent="0" algn="l" rtl="0">
              <a:lnSpc>
                <a:spcPct val="100000"/>
              </a:lnSpc>
              <a:spcBef>
                <a:spcPts val="0"/>
              </a:spcBef>
              <a:spcAft>
                <a:spcPts val="0"/>
              </a:spcAft>
              <a:buClr>
                <a:srgbClr val="434343"/>
              </a:buClr>
              <a:buSzPts val="2000"/>
              <a:buNone/>
            </a:pPr>
            <a:r>
              <a:rPr lang="en-US" dirty="0">
                <a:solidFill>
                  <a:srgbClr val="434343"/>
                </a:solidFill>
                <a:latin typeface="Times New Roman"/>
                <a:ea typeface="Times New Roman"/>
                <a:cs typeface="Times New Roman"/>
                <a:sym typeface="Times New Roman"/>
              </a:rPr>
              <a:t>(e.g., Sandy Stone, Behavioral Health Technician)</a:t>
            </a:r>
          </a:p>
          <a:p>
            <a:pPr marL="914400" marR="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Staff must include a license or designation, when applicable: </a:t>
            </a:r>
            <a:endParaRPr sz="2000" dirty="0">
              <a:solidFill>
                <a:srgbClr val="434343"/>
              </a:solidFill>
              <a:latin typeface="Times New Roman"/>
              <a:ea typeface="Times New Roman"/>
              <a:cs typeface="Times New Roman"/>
              <a:sym typeface="Times New Roman"/>
            </a:endParaRPr>
          </a:p>
          <a:p>
            <a:pPr lvl="2" indent="-355600">
              <a:lnSpc>
                <a:spcPct val="100000"/>
              </a:lnSpc>
              <a:spcBef>
                <a:spcPts val="0"/>
              </a:spcBef>
              <a:buClr>
                <a:srgbClr val="434343"/>
              </a:buClr>
              <a:buSzPts val="2000"/>
              <a:buFont typeface="Times New Roman"/>
              <a:buChar char="•"/>
            </a:pPr>
            <a:r>
              <a:rPr lang="en-US" sz="1900" dirty="0">
                <a:solidFill>
                  <a:srgbClr val="434343"/>
                </a:solidFill>
                <a:latin typeface="Times New Roman"/>
                <a:ea typeface="Times New Roman"/>
                <a:cs typeface="Times New Roman"/>
                <a:sym typeface="Times New Roman"/>
              </a:rPr>
              <a:t>(e.g., Peter Roberts, Licensed Clinical Social Worker #12345 (TX)</a:t>
            </a:r>
            <a:endParaRPr lang="en-US" sz="1900" b="1" dirty="0">
              <a:solidFill>
                <a:srgbClr val="434343"/>
              </a:solidFill>
              <a:latin typeface="Times New Roman"/>
              <a:ea typeface="Times New Roman"/>
              <a:cs typeface="Times New Roman"/>
            </a:endParaRPr>
          </a:p>
          <a:p>
            <a:pPr indent="-355600">
              <a:lnSpc>
                <a:spcPct val="100000"/>
              </a:lnSpc>
              <a:spcBef>
                <a:spcPts val="0"/>
              </a:spcBef>
              <a:buClr>
                <a:srgbClr val="434343"/>
              </a:buClr>
              <a:buSzPts val="2000"/>
              <a:buFont typeface="Wingdings" panose="05000000000000000000" pitchFamily="2" charset="2"/>
              <a:buChar char="ü"/>
            </a:pPr>
            <a:r>
              <a:rPr lang="en-US" sz="2000" b="1" dirty="0">
                <a:solidFill>
                  <a:srgbClr val="434343"/>
                </a:solidFill>
                <a:latin typeface="Times New Roman"/>
                <a:ea typeface="Times New Roman"/>
                <a:cs typeface="Times New Roman"/>
                <a:sym typeface="Times New Roman"/>
              </a:rPr>
              <a:t>DO Sign your full name legibly!</a:t>
            </a:r>
          </a:p>
          <a:p>
            <a:pPr marL="91440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cs typeface="Times New Roman"/>
                <a:sym typeface="Times New Roman"/>
              </a:rPr>
              <a:t>Signatures that are illegible and ‘scribbled’ are unacceptable</a:t>
            </a:r>
          </a:p>
          <a:p>
            <a:pPr marL="91440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cs typeface="Times New Roman"/>
                <a:sym typeface="Times New Roman"/>
              </a:rPr>
              <a:t>Initials or incomplete names are unacceptable</a:t>
            </a:r>
          </a:p>
          <a:p>
            <a:pPr indent="-355600">
              <a:lnSpc>
                <a:spcPct val="100000"/>
              </a:lnSpc>
              <a:spcBef>
                <a:spcPts val="0"/>
              </a:spcBef>
              <a:buClr>
                <a:srgbClr val="434343"/>
              </a:buClr>
              <a:buSzPts val="2000"/>
              <a:buFont typeface="Wingdings" panose="05000000000000000000" pitchFamily="2" charset="2"/>
              <a:buChar char="ü"/>
            </a:pPr>
            <a:r>
              <a:rPr lang="en-US" sz="2000" b="1" dirty="0">
                <a:solidFill>
                  <a:srgbClr val="434343"/>
                </a:solidFill>
                <a:latin typeface="Times New Roman"/>
                <a:ea typeface="Times New Roman"/>
                <a:cs typeface="Times New Roman"/>
                <a:sym typeface="Times New Roman"/>
              </a:rPr>
              <a:t>DO utilize the Annotation feature, </a:t>
            </a:r>
            <a:r>
              <a:rPr lang="en-US" sz="2000" dirty="0">
                <a:solidFill>
                  <a:srgbClr val="434343"/>
                </a:solidFill>
                <a:latin typeface="Times New Roman"/>
                <a:ea typeface="Times New Roman"/>
                <a:cs typeface="Times New Roman"/>
                <a:sym typeface="Times New Roman"/>
              </a:rPr>
              <a:t>when necessary:</a:t>
            </a:r>
          </a:p>
          <a:p>
            <a:pPr marL="91440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Use as an annotation to include an addendum when a form is closed (e.g., clarification, late entry, error). </a:t>
            </a:r>
            <a:endParaRPr sz="2000" dirty="0">
              <a:solidFill>
                <a:srgbClr val="434343"/>
              </a:solidFill>
              <a:latin typeface="Times New Roman"/>
              <a:ea typeface="Times New Roman"/>
              <a:cs typeface="Times New Roman"/>
              <a:sym typeface="Times New Roman"/>
            </a:endParaRPr>
          </a:p>
          <a:p>
            <a:pPr marL="1371600" lvl="2" indent="-355600" algn="l" rtl="0">
              <a:lnSpc>
                <a:spcPct val="100000"/>
              </a:lnSpc>
              <a:spcBef>
                <a:spcPts val="0"/>
              </a:spcBef>
              <a:spcAft>
                <a:spcPts val="0"/>
              </a:spcAft>
              <a:buClr>
                <a:srgbClr val="434343"/>
              </a:buClr>
              <a:buSzPts val="2000"/>
              <a:buFont typeface="Times New Roman"/>
              <a:buChar char="•"/>
            </a:pPr>
            <a:r>
              <a:rPr lang="en-US" sz="1900" dirty="0">
                <a:solidFill>
                  <a:srgbClr val="434343"/>
                </a:solidFill>
                <a:latin typeface="Times New Roman"/>
                <a:ea typeface="Times New Roman"/>
                <a:cs typeface="Times New Roman"/>
                <a:sym typeface="Times New Roman"/>
              </a:rPr>
              <a:t>e.g.: </a:t>
            </a:r>
            <a:r>
              <a:rPr lang="en-US" sz="1900" i="1" dirty="0">
                <a:solidFill>
                  <a:srgbClr val="434343"/>
                </a:solidFill>
                <a:latin typeface="Times New Roman"/>
                <a:ea typeface="Times New Roman"/>
                <a:cs typeface="Times New Roman"/>
                <a:sym typeface="Times New Roman"/>
              </a:rPr>
              <a:t>Shift note was performed and completed at time dated above. Signature late due to Technician error.</a:t>
            </a:r>
            <a:endParaRPr sz="1900" i="1" dirty="0">
              <a:solidFill>
                <a:srgbClr val="434343"/>
              </a:solidFill>
              <a:latin typeface="Times New Roman"/>
              <a:ea typeface="Times New Roman"/>
              <a:cs typeface="Times New Roman"/>
              <a:sym typeface="Times New Roman"/>
            </a:endParaRPr>
          </a:p>
          <a:p>
            <a:pPr marL="1371600" lvl="2" indent="-355600" algn="l" rtl="0">
              <a:lnSpc>
                <a:spcPct val="100000"/>
              </a:lnSpc>
              <a:spcBef>
                <a:spcPts val="0"/>
              </a:spcBef>
              <a:spcAft>
                <a:spcPts val="0"/>
              </a:spcAft>
              <a:buClr>
                <a:srgbClr val="434343"/>
              </a:buClr>
              <a:buSzPts val="2000"/>
              <a:buFont typeface="Times New Roman"/>
              <a:buChar char="•"/>
            </a:pPr>
            <a:r>
              <a:rPr lang="en-US" sz="1900" i="1" dirty="0">
                <a:solidFill>
                  <a:srgbClr val="434343"/>
                </a:solidFill>
                <a:latin typeface="Times New Roman"/>
                <a:ea typeface="Times New Roman"/>
                <a:cs typeface="Times New Roman"/>
                <a:sym typeface="Times New Roman"/>
              </a:rPr>
              <a:t>e.g..: Late entry for service provided on x/x/xx due to crisis in milieu that required writer’s attention..</a:t>
            </a:r>
            <a:endParaRPr sz="1900" i="1" dirty="0">
              <a:solidFill>
                <a:srgbClr val="434343"/>
              </a:solidFill>
              <a:latin typeface="Times New Roman"/>
              <a:ea typeface="Times New Roman"/>
              <a:cs typeface="Times New Roman"/>
              <a:sym typeface="Times New Roman"/>
            </a:endParaRPr>
          </a:p>
          <a:p>
            <a:pPr marL="914400" lvl="1" indent="-342900" algn="l" rtl="0">
              <a:lnSpc>
                <a:spcPct val="100000"/>
              </a:lnSpc>
              <a:spcBef>
                <a:spcPts val="0"/>
              </a:spcBef>
              <a:spcAft>
                <a:spcPts val="0"/>
              </a:spcAft>
              <a:buClr>
                <a:srgbClr val="434343"/>
              </a:buClr>
              <a:buSzPts val="1800"/>
              <a:buFont typeface="Times New Roman"/>
              <a:buChar char="➟"/>
            </a:pPr>
            <a:r>
              <a:rPr lang="en-US" sz="2000" dirty="0">
                <a:solidFill>
                  <a:srgbClr val="434343"/>
                </a:solidFill>
                <a:latin typeface="Times New Roman"/>
                <a:ea typeface="Times New Roman"/>
                <a:cs typeface="Times New Roman"/>
                <a:sym typeface="Times New Roman"/>
              </a:rPr>
              <a:t>Use as evidence of additional reviewer</a:t>
            </a:r>
            <a:r>
              <a:rPr lang="en-US" sz="2000" i="1" dirty="0">
                <a:solidFill>
                  <a:srgbClr val="434343"/>
                </a:solidFill>
                <a:latin typeface="Times New Roman"/>
                <a:ea typeface="Times New Roman"/>
                <a:cs typeface="Times New Roman"/>
                <a:sym typeface="Times New Roman"/>
              </a:rPr>
              <a:t> (e.g., Physician indicating they reviewed patient’s lab  results. Physician can add annotation to document or upload stating, “Reviewed”. </a:t>
            </a:r>
            <a:r>
              <a:rPr lang="en-US" sz="1800" i="1" dirty="0">
                <a:solidFill>
                  <a:srgbClr val="434343"/>
                </a:solidFill>
                <a:latin typeface="Times New Roman"/>
                <a:ea typeface="Times New Roman"/>
                <a:cs typeface="Times New Roman"/>
                <a:sym typeface="Times New Roman"/>
              </a:rPr>
              <a:t> </a:t>
            </a:r>
            <a:endParaRPr sz="1800" b="1" dirty="0">
              <a:solidFill>
                <a:srgbClr val="434343"/>
              </a:solidFill>
              <a:latin typeface="Times New Roman"/>
              <a:ea typeface="Times New Roman"/>
              <a:cs typeface="Times New Roman"/>
              <a:sym typeface="Times New Roman"/>
            </a:endParaRPr>
          </a:p>
        </p:txBody>
      </p:sp>
      <p:sp>
        <p:nvSpPr>
          <p:cNvPr id="132" name="Google Shape;132;p16"/>
          <p:cNvSpPr/>
          <p:nvPr/>
        </p:nvSpPr>
        <p:spPr>
          <a:xfrm>
            <a:off x="4608007" y="1759078"/>
            <a:ext cx="1641124" cy="426341"/>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16"/>
          <p:cNvSpPr/>
          <p:nvPr/>
        </p:nvSpPr>
        <p:spPr>
          <a:xfrm>
            <a:off x="1396913" y="1981933"/>
            <a:ext cx="424199" cy="46046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09036" y="3200324"/>
            <a:ext cx="6563533" cy="534000"/>
          </a:xfrm>
          <a:prstGeom prst="rect">
            <a:avLst/>
          </a:prstGeom>
          <a:noFill/>
          <a:ln>
            <a:noFill/>
          </a:ln>
        </p:spPr>
        <p:txBody>
          <a:bodyPr spcFirstLastPara="1" wrap="square" lIns="91425" tIns="45700" rIns="91425" bIns="45700" anchor="t" anchorCtr="0">
            <a:noAutofit/>
          </a:bodyPr>
          <a:lstStyle/>
          <a:p>
            <a:pPr algn="ctr"/>
            <a:r>
              <a:rPr lang="en-US" sz="4600" b="1">
                <a:solidFill>
                  <a:srgbClr val="0066A6"/>
                </a:solidFill>
                <a:latin typeface="Times"/>
                <a:cs typeface="Times"/>
                <a:sym typeface="Times New Roman"/>
              </a:rPr>
              <a:t>MH Technicians</a:t>
            </a:r>
            <a:endParaRPr lang="en-US" sz="4600">
              <a:latin typeface="Times"/>
              <a:cs typeface="Times"/>
            </a:endParaRPr>
          </a:p>
        </p:txBody>
      </p:sp>
    </p:spTree>
    <p:extLst>
      <p:ext uri="{BB962C8B-B14F-4D97-AF65-F5344CB8AC3E}">
        <p14:creationId xmlns:p14="http://schemas.microsoft.com/office/powerpoint/2010/main" val="10832852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B430-1B66-48B0-9730-8CAA28B14540}"/>
              </a:ext>
            </a:extLst>
          </p:cNvPr>
          <p:cNvSpPr>
            <a:spLocks noGrp="1"/>
          </p:cNvSpPr>
          <p:nvPr>
            <p:ph type="title"/>
          </p:nvPr>
        </p:nvSpPr>
        <p:spPr/>
        <p:txBody>
          <a:bodyPr/>
          <a:lstStyle/>
          <a:p>
            <a:r>
              <a:rPr lang="en-US" dirty="0">
                <a:latin typeface="Times New Roman"/>
                <a:cs typeface="Times New Roman"/>
              </a:rPr>
              <a:t>Treatment Plan Updates</a:t>
            </a:r>
          </a:p>
        </p:txBody>
      </p:sp>
      <p:sp>
        <p:nvSpPr>
          <p:cNvPr id="3" name="Content Placeholder 2">
            <a:extLst>
              <a:ext uri="{FF2B5EF4-FFF2-40B4-BE49-F238E27FC236}">
                <a16:creationId xmlns:a16="http://schemas.microsoft.com/office/drawing/2014/main" id="{F01E0CEB-98C6-43D3-B8C0-69F1D9F20C78}"/>
              </a:ext>
            </a:extLst>
          </p:cNvPr>
          <p:cNvSpPr>
            <a:spLocks noGrp="1"/>
          </p:cNvSpPr>
          <p:nvPr>
            <p:ph idx="1"/>
          </p:nvPr>
        </p:nvSpPr>
        <p:spPr>
          <a:xfrm>
            <a:off x="589279" y="1433219"/>
            <a:ext cx="4487687" cy="5835089"/>
          </a:xfrm>
        </p:spPr>
        <p:txBody>
          <a:bodyPr vert="horz" lIns="91440" tIns="45720" rIns="91440" bIns="45720" rtlCol="0" anchor="t">
            <a:noAutofit/>
          </a:bodyPr>
          <a:lstStyle/>
          <a:p>
            <a:pPr fontAlgn="base"/>
            <a:r>
              <a:rPr lang="en-US" sz="1600" b="0" i="0" dirty="0">
                <a:solidFill>
                  <a:srgbClr val="000000"/>
                </a:solidFill>
                <a:effectLst/>
                <a:latin typeface="Times New Roman"/>
                <a:cs typeface="Times New Roman"/>
              </a:rPr>
              <a:t>The Treatment Plan must be updated</a:t>
            </a:r>
            <a:r>
              <a:rPr lang="en-US" sz="1600" dirty="0">
                <a:solidFill>
                  <a:srgbClr val="000000"/>
                </a:solidFill>
                <a:latin typeface="Times New Roman"/>
                <a:cs typeface="Times New Roman"/>
              </a:rPr>
              <a:t>!</a:t>
            </a:r>
            <a:endParaRPr lang="en-US" dirty="0"/>
          </a:p>
          <a:p>
            <a:r>
              <a:rPr lang="en-US" sz="1600" b="0" i="0" dirty="0">
                <a:solidFill>
                  <a:srgbClr val="000000"/>
                </a:solidFill>
                <a:effectLst/>
                <a:latin typeface="Times New Roman"/>
                <a:cs typeface="Times New Roman"/>
              </a:rPr>
              <a:t>Statuses must be updated to reflect new target date and include comments on patient’s progress.</a:t>
            </a:r>
            <a:endParaRPr lang="en-US"/>
          </a:p>
          <a:p>
            <a:pPr lvl="1" fontAlgn="base"/>
            <a:r>
              <a:rPr lang="en-US" sz="1600" dirty="0">
                <a:solidFill>
                  <a:srgbClr val="000000"/>
                </a:solidFill>
                <a:latin typeface="Times New Roman"/>
                <a:cs typeface="Times New Roman"/>
              </a:rPr>
              <a:t>It is imperative to have the patient sign the statuses every time so that no changes can be made, and progress can be tracked. When a patient signs the statuses, the box turns gray, and no edits can be made. </a:t>
            </a:r>
          </a:p>
          <a:p>
            <a:pPr fontAlgn="base"/>
            <a:r>
              <a:rPr lang="en-US" sz="1600" b="0" i="0" dirty="0">
                <a:solidFill>
                  <a:srgbClr val="000000"/>
                </a:solidFill>
                <a:effectLst/>
                <a:latin typeface="Times New Roman"/>
                <a:cs typeface="Times New Roman"/>
              </a:rPr>
              <a:t>Once you add the new status, you want to include a comment about patient’s progress, such as how the patient has/has not made progress on that intervention and what the therapist plans to do in order to meet the goal.</a:t>
            </a:r>
            <a:r>
              <a:rPr lang="en-US" sz="1600" dirty="0">
                <a:solidFill>
                  <a:srgbClr val="000000"/>
                </a:solidFill>
                <a:latin typeface="Times New Roman"/>
                <a:cs typeface="Times New Roman"/>
              </a:rPr>
              <a:t> </a:t>
            </a:r>
            <a:endParaRPr lang="en-US" sz="1600" b="0" i="0" dirty="0">
              <a:solidFill>
                <a:srgbClr val="000000"/>
              </a:solidFill>
              <a:effectLst/>
              <a:latin typeface="Times New Roman"/>
              <a:cs typeface="Times New Roman"/>
            </a:endParaRPr>
          </a:p>
          <a:p>
            <a:pPr algn="l" rtl="0" fontAlgn="base">
              <a:buFont typeface="Arial" panose="020B0604020202020204" pitchFamily="34" charset="0"/>
              <a:buChar char="•"/>
            </a:pPr>
            <a:r>
              <a:rPr lang="en-US" sz="1600" b="0" i="0" dirty="0">
                <a:solidFill>
                  <a:srgbClr val="000000"/>
                </a:solidFill>
                <a:effectLst/>
                <a:latin typeface="Times New Roman"/>
                <a:cs typeface="Times New Roman"/>
              </a:rPr>
              <a:t>As you complete interventions and/or as new problems come up, you will want to add a new goal, objective and/or plan with something to be worked on over the subsequent weeks.</a:t>
            </a:r>
          </a:p>
          <a:p>
            <a:pPr fontAlgn="base"/>
            <a:r>
              <a:rPr lang="en-US" sz="1600" b="0" i="0" dirty="0">
                <a:solidFill>
                  <a:srgbClr val="000000"/>
                </a:solidFill>
                <a:effectLst/>
                <a:latin typeface="Times New Roman"/>
                <a:cs typeface="Times New Roman"/>
              </a:rPr>
              <a:t>Each update must be re-signed by patient and guarantor </a:t>
            </a:r>
            <a:r>
              <a:rPr lang="en-US" sz="1600" dirty="0">
                <a:solidFill>
                  <a:srgbClr val="000000"/>
                </a:solidFill>
                <a:latin typeface="Times New Roman"/>
                <a:cs typeface="Times New Roman"/>
              </a:rPr>
              <a:t>(when applicable) </a:t>
            </a:r>
            <a:endParaRPr lang="en-US" sz="1600" b="0" i="0" dirty="0">
              <a:solidFill>
                <a:srgbClr val="000000"/>
              </a:solidFill>
              <a:effectLst/>
              <a:latin typeface="Times New Roman"/>
              <a:cs typeface="Times New Roman"/>
            </a:endParaRPr>
          </a:p>
        </p:txBody>
      </p:sp>
      <p:pic>
        <p:nvPicPr>
          <p:cNvPr id="5" name="Picture 4">
            <a:extLst>
              <a:ext uri="{FF2B5EF4-FFF2-40B4-BE49-F238E27FC236}">
                <a16:creationId xmlns:a16="http://schemas.microsoft.com/office/drawing/2014/main" id="{AF6972BE-B595-4F0A-875B-4287ADF2D1D3}"/>
              </a:ext>
            </a:extLst>
          </p:cNvPr>
          <p:cNvPicPr/>
          <p:nvPr/>
        </p:nvPicPr>
        <p:blipFill rotWithShape="1">
          <a:blip r:embed="rId2"/>
          <a:srcRect l="5760" t="9796" r="43724" b="6064"/>
          <a:stretch/>
        </p:blipFill>
        <p:spPr>
          <a:xfrm>
            <a:off x="8802805" y="3738815"/>
            <a:ext cx="3002508" cy="2811440"/>
          </a:xfrm>
          <a:prstGeom prst="rect">
            <a:avLst/>
          </a:prstGeom>
        </p:spPr>
      </p:pic>
      <p:sp>
        <p:nvSpPr>
          <p:cNvPr id="6" name="Rectangle 5">
            <a:extLst>
              <a:ext uri="{FF2B5EF4-FFF2-40B4-BE49-F238E27FC236}">
                <a16:creationId xmlns:a16="http://schemas.microsoft.com/office/drawing/2014/main" id="{2DCF900D-74DB-452F-A59C-395A832C7127}"/>
              </a:ext>
            </a:extLst>
          </p:cNvPr>
          <p:cNvSpPr/>
          <p:nvPr/>
        </p:nvSpPr>
        <p:spPr>
          <a:xfrm>
            <a:off x="10145396" y="5128625"/>
            <a:ext cx="1551304" cy="14216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F801682-317B-4838-B691-F4FB0C07B791}"/>
              </a:ext>
            </a:extLst>
          </p:cNvPr>
          <p:cNvSpPr txBox="1"/>
          <p:nvPr/>
        </p:nvSpPr>
        <p:spPr>
          <a:xfrm>
            <a:off x="9471034" y="1244719"/>
            <a:ext cx="1682415" cy="369332"/>
          </a:xfrm>
          <a:prstGeom prst="rect">
            <a:avLst/>
          </a:prstGeom>
          <a:noFill/>
          <a:ln w="19050">
            <a:solidFill>
              <a:schemeClr val="accent2"/>
            </a:solidFill>
          </a:ln>
        </p:spPr>
        <p:txBody>
          <a:bodyPr wrap="square" rtlCol="0">
            <a:spAutoFit/>
          </a:bodyPr>
          <a:lstStyle/>
          <a:p>
            <a:r>
              <a:rPr lang="en-US"/>
              <a:t>Sample updates</a:t>
            </a:r>
          </a:p>
        </p:txBody>
      </p:sp>
      <p:sp>
        <p:nvSpPr>
          <p:cNvPr id="8" name="TextBox 7">
            <a:extLst>
              <a:ext uri="{FF2B5EF4-FFF2-40B4-BE49-F238E27FC236}">
                <a16:creationId xmlns:a16="http://schemas.microsoft.com/office/drawing/2014/main" id="{C4904B6C-1CE7-4586-8F4D-321DD0976025}"/>
              </a:ext>
            </a:extLst>
          </p:cNvPr>
          <p:cNvSpPr txBox="1"/>
          <p:nvPr/>
        </p:nvSpPr>
        <p:spPr>
          <a:xfrm>
            <a:off x="5898392" y="4666960"/>
            <a:ext cx="2686050" cy="923330"/>
          </a:xfrm>
          <a:prstGeom prst="rect">
            <a:avLst/>
          </a:prstGeom>
          <a:noFill/>
          <a:ln w="19050">
            <a:solidFill>
              <a:schemeClr val="accent2"/>
            </a:solidFill>
          </a:ln>
        </p:spPr>
        <p:txBody>
          <a:bodyPr wrap="square" rtlCol="0">
            <a:spAutoFit/>
          </a:bodyPr>
          <a:lstStyle/>
          <a:p>
            <a:r>
              <a:rPr lang="en-US"/>
              <a:t>Example of how to update Outcome Measures intervention</a:t>
            </a:r>
          </a:p>
        </p:txBody>
      </p:sp>
      <p:pic>
        <p:nvPicPr>
          <p:cNvPr id="9" name="Picture 8">
            <a:extLst>
              <a:ext uri="{FF2B5EF4-FFF2-40B4-BE49-F238E27FC236}">
                <a16:creationId xmlns:a16="http://schemas.microsoft.com/office/drawing/2014/main" id="{F3351AC3-9969-4E37-ACB3-4BEB65E054D6}"/>
              </a:ext>
            </a:extLst>
          </p:cNvPr>
          <p:cNvPicPr/>
          <p:nvPr/>
        </p:nvPicPr>
        <p:blipFill rotWithShape="1">
          <a:blip r:embed="rId3"/>
          <a:srcRect l="38528" t="21663" r="27070" b="34068"/>
          <a:stretch/>
        </p:blipFill>
        <p:spPr bwMode="auto">
          <a:xfrm>
            <a:off x="5879217" y="1199547"/>
            <a:ext cx="2580957" cy="1706879"/>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0D26E9CB-31AA-44DB-B0FA-3DB29C06E737}"/>
              </a:ext>
            </a:extLst>
          </p:cNvPr>
          <p:cNvPicPr/>
          <p:nvPr/>
        </p:nvPicPr>
        <p:blipFill rotWithShape="1">
          <a:blip r:embed="rId4"/>
          <a:srcRect l="38528" t="30702" r="26813" b="29077"/>
          <a:stretch/>
        </p:blipFill>
        <p:spPr bwMode="auto">
          <a:xfrm>
            <a:off x="9021764" y="1740967"/>
            <a:ext cx="2580957" cy="1706880"/>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4111D1A8-42F2-4CE0-988B-626DB39017C2}"/>
              </a:ext>
            </a:extLst>
          </p:cNvPr>
          <p:cNvSpPr/>
          <p:nvPr/>
        </p:nvSpPr>
        <p:spPr>
          <a:xfrm>
            <a:off x="7333389" y="1199546"/>
            <a:ext cx="1126785" cy="17068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842F03E-D065-44D8-A3FA-B90CFE49CA28}"/>
              </a:ext>
            </a:extLst>
          </p:cNvPr>
          <p:cNvSpPr/>
          <p:nvPr/>
        </p:nvSpPr>
        <p:spPr>
          <a:xfrm>
            <a:off x="10475936" y="1905019"/>
            <a:ext cx="1126785" cy="15239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1466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09036" y="3200324"/>
            <a:ext cx="6563533" cy="534000"/>
          </a:xfrm>
          <a:prstGeom prst="rect">
            <a:avLst/>
          </a:prstGeom>
          <a:noFill/>
          <a:ln>
            <a:noFill/>
          </a:ln>
        </p:spPr>
        <p:txBody>
          <a:bodyPr spcFirstLastPara="1" wrap="square" lIns="91425" tIns="45700" rIns="91425" bIns="45700" anchor="t" anchorCtr="0">
            <a:noAutofit/>
          </a:bodyPr>
          <a:lstStyle/>
          <a:p>
            <a:pPr algn="ctr"/>
            <a:r>
              <a:rPr lang="en-US" sz="4600" b="1">
                <a:solidFill>
                  <a:srgbClr val="0066A6"/>
                </a:solidFill>
                <a:latin typeface="Times"/>
                <a:cs typeface="Times"/>
                <a:sym typeface="Times New Roman"/>
              </a:rPr>
              <a:t>MH Nursing</a:t>
            </a:r>
            <a:endParaRPr lang="en-US" sz="4600">
              <a:latin typeface="Times"/>
              <a:cs typeface="Times"/>
            </a:endParaRPr>
          </a:p>
        </p:txBody>
      </p:sp>
    </p:spTree>
    <p:extLst>
      <p:ext uri="{BB962C8B-B14F-4D97-AF65-F5344CB8AC3E}">
        <p14:creationId xmlns:p14="http://schemas.microsoft.com/office/powerpoint/2010/main" val="31801890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14233" y="2685974"/>
            <a:ext cx="6563533" cy="534000"/>
          </a:xfrm>
          <a:prstGeom prst="rect">
            <a:avLst/>
          </a:prstGeom>
          <a:noFill/>
          <a:ln>
            <a:noFill/>
          </a:ln>
        </p:spPr>
        <p:txBody>
          <a:bodyPr spcFirstLastPara="1" wrap="square" lIns="91425" tIns="45700" rIns="91425" bIns="45700" anchor="t" anchorCtr="0">
            <a:noAutofit/>
          </a:bodyPr>
          <a:lstStyle/>
          <a:p>
            <a:pPr algn="ctr"/>
            <a:r>
              <a:rPr lang="en-US" sz="4600" b="1">
                <a:solidFill>
                  <a:srgbClr val="0066A6"/>
                </a:solidFill>
                <a:latin typeface="Times"/>
                <a:cs typeface="Times"/>
                <a:sym typeface="Times New Roman"/>
              </a:rPr>
              <a:t>MH Medical </a:t>
            </a:r>
            <a:br>
              <a:rPr lang="en-US" sz="4600" b="1">
                <a:solidFill>
                  <a:srgbClr val="0066A6"/>
                </a:solidFill>
                <a:latin typeface="Times"/>
                <a:cs typeface="Times"/>
                <a:sym typeface="Times New Roman"/>
              </a:rPr>
            </a:br>
            <a:r>
              <a:rPr lang="en-US" sz="4600" b="1">
                <a:solidFill>
                  <a:srgbClr val="0066A6"/>
                </a:solidFill>
                <a:latin typeface="Times"/>
                <a:cs typeface="Times"/>
                <a:sym typeface="Times New Roman"/>
              </a:rPr>
              <a:t>&amp; </a:t>
            </a:r>
            <a:br>
              <a:rPr lang="en-US" sz="4600" b="1">
                <a:solidFill>
                  <a:srgbClr val="0066A6"/>
                </a:solidFill>
                <a:latin typeface="Times"/>
                <a:cs typeface="Times"/>
                <a:sym typeface="Times New Roman"/>
              </a:rPr>
            </a:br>
            <a:r>
              <a:rPr lang="en-US" sz="4600" b="1">
                <a:solidFill>
                  <a:srgbClr val="0066A6"/>
                </a:solidFill>
                <a:latin typeface="Times"/>
                <a:cs typeface="Times"/>
                <a:sym typeface="Times New Roman"/>
              </a:rPr>
              <a:t>Psychiatry</a:t>
            </a:r>
            <a:endParaRPr lang="en-US" sz="4600">
              <a:latin typeface="Times"/>
              <a:cs typeface="Times"/>
            </a:endParaRPr>
          </a:p>
        </p:txBody>
      </p:sp>
    </p:spTree>
    <p:extLst>
      <p:ext uri="{BB962C8B-B14F-4D97-AF65-F5344CB8AC3E}">
        <p14:creationId xmlns:p14="http://schemas.microsoft.com/office/powerpoint/2010/main" val="31128046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09036" y="3200324"/>
            <a:ext cx="6563533" cy="534000"/>
          </a:xfrm>
          <a:prstGeom prst="rect">
            <a:avLst/>
          </a:prstGeom>
          <a:noFill/>
          <a:ln>
            <a:noFill/>
          </a:ln>
        </p:spPr>
        <p:txBody>
          <a:bodyPr spcFirstLastPara="1" wrap="square" lIns="91425" tIns="45700" rIns="91425" bIns="45700" anchor="t" anchorCtr="0">
            <a:noAutofit/>
          </a:bodyPr>
          <a:lstStyle/>
          <a:p>
            <a:pPr algn="ctr"/>
            <a:r>
              <a:rPr lang="en-US" sz="4600" b="1">
                <a:solidFill>
                  <a:srgbClr val="0066A6"/>
                </a:solidFill>
                <a:latin typeface="Times"/>
                <a:cs typeface="Times"/>
                <a:sym typeface="Times New Roman"/>
              </a:rPr>
              <a:t>MH Clinical</a:t>
            </a:r>
            <a:endParaRPr lang="en-US" sz="4600">
              <a:latin typeface="Times"/>
              <a:cs typeface="Times"/>
            </a:endParaRPr>
          </a:p>
        </p:txBody>
      </p:sp>
    </p:spTree>
    <p:extLst>
      <p:ext uri="{BB962C8B-B14F-4D97-AF65-F5344CB8AC3E}">
        <p14:creationId xmlns:p14="http://schemas.microsoft.com/office/powerpoint/2010/main" val="33179747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907e0c4129_0_504"/>
          <p:cNvSpPr txBox="1">
            <a:spLocks noGrp="1"/>
          </p:cNvSpPr>
          <p:nvPr>
            <p:ph type="title"/>
          </p:nvPr>
        </p:nvSpPr>
        <p:spPr>
          <a:xfrm>
            <a:off x="295500" y="1380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600" b="1">
                <a:solidFill>
                  <a:srgbClr val="0066A6"/>
                </a:solidFill>
                <a:latin typeface="Times New Roman"/>
                <a:ea typeface="Times New Roman"/>
                <a:cs typeface="Times New Roman"/>
                <a:sym typeface="Times New Roman"/>
              </a:rPr>
              <a:t>Group Note</a:t>
            </a:r>
            <a:r>
              <a:rPr lang="en-US" b="1">
                <a:solidFill>
                  <a:srgbClr val="0066A6"/>
                </a:solidFill>
                <a:latin typeface="Times New Roman"/>
                <a:ea typeface="Times New Roman"/>
                <a:cs typeface="Times New Roman"/>
                <a:sym typeface="Times New Roman"/>
              </a:rPr>
              <a:t>s: </a:t>
            </a:r>
            <a:r>
              <a:rPr lang="en-US" b="1" i="1">
                <a:solidFill>
                  <a:srgbClr val="0066A6"/>
                </a:solidFill>
                <a:latin typeface="Times New Roman"/>
                <a:ea typeface="Times New Roman"/>
                <a:cs typeface="Times New Roman"/>
                <a:sym typeface="Times New Roman"/>
              </a:rPr>
              <a:t>Content </a:t>
            </a:r>
            <a:r>
              <a:rPr lang="en-US" sz="1800" b="1">
                <a:solidFill>
                  <a:srgbClr val="0066A6"/>
                </a:solidFill>
                <a:latin typeface="Times New Roman"/>
                <a:ea typeface="Times New Roman"/>
                <a:cs typeface="Times New Roman"/>
                <a:sym typeface="Times New Roman"/>
              </a:rPr>
              <a:t>(3 of 3)</a:t>
            </a:r>
            <a:endParaRPr sz="3959" b="1">
              <a:solidFill>
                <a:srgbClr val="0066A6"/>
              </a:solidFill>
              <a:latin typeface="Times New Roman"/>
              <a:ea typeface="Times New Roman"/>
              <a:cs typeface="Times New Roman"/>
              <a:sym typeface="Times New Roman"/>
            </a:endParaRPr>
          </a:p>
        </p:txBody>
      </p:sp>
      <p:sp>
        <p:nvSpPr>
          <p:cNvPr id="296" name="Google Shape;296;g907e0c4129_0_504"/>
          <p:cNvSpPr txBox="1"/>
          <p:nvPr/>
        </p:nvSpPr>
        <p:spPr>
          <a:xfrm>
            <a:off x="545375" y="1471200"/>
            <a:ext cx="2788800" cy="1708500"/>
          </a:xfrm>
          <a:prstGeom prst="rect">
            <a:avLst/>
          </a:prstGeom>
          <a:solidFill>
            <a:srgbClr val="F4CCCC"/>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Requires Improvement</a:t>
            </a:r>
            <a:r>
              <a:rPr lang="en-US">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Individual Assessment is generic, does not include any subjective data on patient and does not reference any Problem(s) and/or Group Topic. Improper use of abbreviations.</a:t>
            </a:r>
            <a:endParaRPr>
              <a:solidFill>
                <a:srgbClr val="434343"/>
              </a:solidFill>
              <a:latin typeface="Times New Roman"/>
              <a:ea typeface="Times New Roman"/>
              <a:cs typeface="Times New Roman"/>
              <a:sym typeface="Times New Roman"/>
            </a:endParaRPr>
          </a:p>
        </p:txBody>
      </p:sp>
      <p:sp>
        <p:nvSpPr>
          <p:cNvPr id="297" name="Google Shape;297;g907e0c4129_0_504"/>
          <p:cNvSpPr txBox="1"/>
          <p:nvPr/>
        </p:nvSpPr>
        <p:spPr>
          <a:xfrm>
            <a:off x="545375" y="3189800"/>
            <a:ext cx="2788800" cy="1708500"/>
          </a:xfrm>
          <a:prstGeom prst="rect">
            <a:avLst/>
          </a:prstGeom>
          <a:solidFill>
            <a:srgbClr val="FCE5CD"/>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Good</a:t>
            </a:r>
            <a:r>
              <a:rPr lang="en-US" sz="1600" b="1">
                <a:solidFill>
                  <a:srgbClr val="0066A6"/>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Individual Assessment provides patient quote, observation of patient’s behavior, how the patient responded to activity and interpersonal interactions.  </a:t>
            </a:r>
            <a:r>
              <a:rPr lang="en-US" u="sng">
                <a:latin typeface="Times New Roman"/>
                <a:ea typeface="Times New Roman"/>
                <a:cs typeface="Times New Roman"/>
                <a:sym typeface="Times New Roman"/>
              </a:rPr>
              <a:t>Missing:</a:t>
            </a:r>
            <a:r>
              <a:rPr lang="en-US">
                <a:latin typeface="Times New Roman"/>
                <a:ea typeface="Times New Roman"/>
                <a:cs typeface="Times New Roman"/>
                <a:sym typeface="Times New Roman"/>
              </a:rPr>
              <a:t> Brief mental status and/or clinical assessment.</a:t>
            </a:r>
            <a:endParaRPr>
              <a:latin typeface="Times New Roman"/>
              <a:ea typeface="Times New Roman"/>
              <a:cs typeface="Times New Roman"/>
              <a:sym typeface="Times New Roman"/>
            </a:endParaRPr>
          </a:p>
        </p:txBody>
      </p:sp>
      <p:sp>
        <p:nvSpPr>
          <p:cNvPr id="298" name="Google Shape;298;g907e0c4129_0_504"/>
          <p:cNvSpPr txBox="1"/>
          <p:nvPr/>
        </p:nvSpPr>
        <p:spPr>
          <a:xfrm>
            <a:off x="545375" y="4898300"/>
            <a:ext cx="2788800" cy="1708500"/>
          </a:xfrm>
          <a:prstGeom prst="rect">
            <a:avLst/>
          </a:prstGeom>
          <a:solidFill>
            <a:srgbClr val="D9EAD3"/>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u="sng">
                <a:solidFill>
                  <a:srgbClr val="0066A6"/>
                </a:solidFill>
                <a:latin typeface="Times New Roman"/>
                <a:ea typeface="Times New Roman"/>
                <a:cs typeface="Times New Roman"/>
                <a:sym typeface="Times New Roman"/>
              </a:rPr>
              <a:t>Excellent </a:t>
            </a:r>
            <a:r>
              <a:rPr lang="en-US" b="1">
                <a:solidFill>
                  <a:srgbClr val="FF0000"/>
                </a:solidFill>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a:t>
            </a:r>
            <a:r>
              <a:rPr lang="en-US">
                <a:solidFill>
                  <a:schemeClr val="dk1"/>
                </a:solidFill>
                <a:latin typeface="Times New Roman"/>
                <a:ea typeface="Times New Roman"/>
                <a:cs typeface="Times New Roman"/>
                <a:sym typeface="Times New Roman"/>
              </a:rPr>
              <a:t>ndividual Assessment  provides brief mental status, observation of patient’s behavior, quote, how patient responded to prompt and connects back to SUD Problem and Group Topic. No abbreviations used.</a:t>
            </a:r>
            <a:endParaRPr>
              <a:solidFill>
                <a:srgbClr val="434343"/>
              </a:solidFill>
              <a:latin typeface="Times New Roman"/>
              <a:ea typeface="Times New Roman"/>
              <a:cs typeface="Times New Roman"/>
              <a:sym typeface="Times New Roman"/>
            </a:endParaRPr>
          </a:p>
        </p:txBody>
      </p:sp>
      <p:pic>
        <p:nvPicPr>
          <p:cNvPr id="299" name="Google Shape;299;g907e0c4129_0_504"/>
          <p:cNvPicPr preferRelativeResize="0"/>
          <p:nvPr/>
        </p:nvPicPr>
        <p:blipFill rotWithShape="1">
          <a:blip r:embed="rId3">
            <a:alphaModFix/>
          </a:blip>
          <a:srcRect l="644" r="5897"/>
          <a:stretch/>
        </p:blipFill>
        <p:spPr>
          <a:xfrm>
            <a:off x="3501138" y="3004375"/>
            <a:ext cx="8436626" cy="1490400"/>
          </a:xfrm>
          <a:prstGeom prst="rect">
            <a:avLst/>
          </a:prstGeom>
          <a:noFill/>
          <a:ln>
            <a:noFill/>
          </a:ln>
        </p:spPr>
      </p:pic>
      <p:sp>
        <p:nvSpPr>
          <p:cNvPr id="300" name="Google Shape;300;g907e0c4129_0_504"/>
          <p:cNvSpPr/>
          <p:nvPr/>
        </p:nvSpPr>
        <p:spPr>
          <a:xfrm>
            <a:off x="3524700" y="3303000"/>
            <a:ext cx="8436600" cy="427200"/>
          </a:xfrm>
          <a:prstGeom prst="roundRect">
            <a:avLst>
              <a:gd name="adj" fmla="val 16667"/>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1" name="Google Shape;301;g907e0c4129_0_504"/>
          <p:cNvPicPr preferRelativeResize="0"/>
          <p:nvPr/>
        </p:nvPicPr>
        <p:blipFill rotWithShape="1">
          <a:blip r:embed="rId4">
            <a:alphaModFix/>
          </a:blip>
          <a:srcRect t="34998" r="5338" b="4439"/>
          <a:stretch/>
        </p:blipFill>
        <p:spPr>
          <a:xfrm>
            <a:off x="3524700" y="1323063"/>
            <a:ext cx="8055875" cy="1226837"/>
          </a:xfrm>
          <a:prstGeom prst="rect">
            <a:avLst/>
          </a:prstGeom>
          <a:noFill/>
          <a:ln>
            <a:noFill/>
          </a:ln>
        </p:spPr>
      </p:pic>
      <p:sp>
        <p:nvSpPr>
          <p:cNvPr id="302" name="Google Shape;302;g907e0c4129_0_504"/>
          <p:cNvSpPr/>
          <p:nvPr/>
        </p:nvSpPr>
        <p:spPr>
          <a:xfrm>
            <a:off x="3546175" y="1778650"/>
            <a:ext cx="156900" cy="181200"/>
          </a:xfrm>
          <a:prstGeom prst="roundRect">
            <a:avLst>
              <a:gd name="adj" fmla="val 16667"/>
            </a:avLst>
          </a:prstGeom>
          <a:solidFill>
            <a:srgbClr val="FFFFFF"/>
          </a:solidFill>
          <a:ln>
            <a:noFill/>
          </a:ln>
        </p:spPr>
        <p:txBody>
          <a:bodyPr spcFirstLastPara="1" wrap="square" lIns="0" tIns="0" rIns="0" bIns="0" anchor="ctr" anchorCtr="0">
            <a:noAutofit/>
          </a:bodyPr>
          <a:lstStyle/>
          <a:p>
            <a:pPr marL="0" lvl="0" indent="0" algn="r" rtl="0">
              <a:spcBef>
                <a:spcPts val="0"/>
              </a:spcBef>
              <a:spcAft>
                <a:spcPts val="0"/>
              </a:spcAft>
              <a:buNone/>
            </a:pPr>
            <a:r>
              <a:rPr lang="en-US" sz="1100"/>
              <a:t>Pt</a:t>
            </a:r>
            <a:endParaRPr sz="1100"/>
          </a:p>
        </p:txBody>
      </p:sp>
      <p:sp>
        <p:nvSpPr>
          <p:cNvPr id="303" name="Google Shape;303;g907e0c4129_0_504"/>
          <p:cNvSpPr/>
          <p:nvPr/>
        </p:nvSpPr>
        <p:spPr>
          <a:xfrm>
            <a:off x="3570000" y="1464325"/>
            <a:ext cx="1331400" cy="181200"/>
          </a:xfrm>
          <a:prstGeom prst="roundRect">
            <a:avLst>
              <a:gd name="adj" fmla="val 16667"/>
            </a:avLst>
          </a:prstGeom>
          <a:solidFill>
            <a:srgbClr val="FFFFFF"/>
          </a:solidFill>
          <a:ln>
            <a:noFill/>
          </a:ln>
        </p:spPr>
        <p:txBody>
          <a:bodyPr spcFirstLastPara="1" wrap="square" lIns="0" tIns="0" rIns="0" bIns="0" anchor="ctr" anchorCtr="0">
            <a:noAutofit/>
          </a:bodyPr>
          <a:lstStyle/>
          <a:p>
            <a:pPr marL="0" lvl="0" indent="0" algn="l" rtl="0">
              <a:spcBef>
                <a:spcPts val="0"/>
              </a:spcBef>
              <a:spcAft>
                <a:spcPts val="0"/>
              </a:spcAft>
              <a:buNone/>
            </a:pPr>
            <a:r>
              <a:rPr lang="en-US" sz="1000"/>
              <a:t>Commitments Group</a:t>
            </a:r>
            <a:endParaRPr sz="1000"/>
          </a:p>
        </p:txBody>
      </p:sp>
      <p:sp>
        <p:nvSpPr>
          <p:cNvPr id="304" name="Google Shape;304;g907e0c4129_0_504"/>
          <p:cNvSpPr/>
          <p:nvPr/>
        </p:nvSpPr>
        <p:spPr>
          <a:xfrm>
            <a:off x="3524725" y="1645525"/>
            <a:ext cx="3479100" cy="3144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5" name="Google Shape;305;g907e0c4129_0_504"/>
          <p:cNvPicPr preferRelativeResize="0"/>
          <p:nvPr/>
        </p:nvPicPr>
        <p:blipFill rotWithShape="1">
          <a:blip r:embed="rId5">
            <a:alphaModFix/>
          </a:blip>
          <a:srcRect l="655" t="8667" r="8277"/>
          <a:stretch/>
        </p:blipFill>
        <p:spPr>
          <a:xfrm>
            <a:off x="3485575" y="4936100"/>
            <a:ext cx="8274049" cy="1315950"/>
          </a:xfrm>
          <a:prstGeom prst="rect">
            <a:avLst/>
          </a:prstGeom>
          <a:noFill/>
          <a:ln>
            <a:noFill/>
          </a:ln>
        </p:spPr>
      </p:pic>
      <p:sp>
        <p:nvSpPr>
          <p:cNvPr id="306" name="Google Shape;306;g907e0c4129_0_504"/>
          <p:cNvSpPr/>
          <p:nvPr/>
        </p:nvSpPr>
        <p:spPr>
          <a:xfrm>
            <a:off x="3523450" y="5357025"/>
            <a:ext cx="8095200" cy="468900"/>
          </a:xfrm>
          <a:prstGeom prst="roundRect">
            <a:avLst>
              <a:gd name="adj" fmla="val 16667"/>
            </a:avLst>
          </a:prstGeom>
          <a:no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p:nvPr/>
        </p:nvSpPr>
        <p:spPr>
          <a:xfrm>
            <a:off x="7458738" y="1277125"/>
            <a:ext cx="2962800" cy="2962800"/>
          </a:xfrm>
          <a:prstGeom prst="ellipse">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1839688" y="1333825"/>
            <a:ext cx="2962800" cy="2962800"/>
          </a:xfrm>
          <a:prstGeom prst="ellipse">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txBox="1"/>
          <p:nvPr/>
        </p:nvSpPr>
        <p:spPr>
          <a:xfrm>
            <a:off x="408125" y="288275"/>
            <a:ext cx="9074100" cy="468900"/>
          </a:xfrm>
          <a:prstGeom prst="rect">
            <a:avLst/>
          </a:prstGeom>
          <a:noFill/>
          <a:ln>
            <a:noFill/>
          </a:ln>
        </p:spPr>
        <p:txBody>
          <a:bodyPr spcFirstLastPara="1" wrap="square" lIns="91425" tIns="91425" rIns="91425" bIns="91425" anchor="t" anchorCtr="0">
            <a:noAutofit/>
          </a:bodyPr>
          <a:lstStyle/>
          <a:p>
            <a:r>
              <a:rPr lang="en-US" sz="2800" b="1" i="1" dirty="0">
                <a:solidFill>
                  <a:srgbClr val="0066A6"/>
                </a:solidFill>
                <a:latin typeface="Times New Roman"/>
                <a:ea typeface="Times New Roman"/>
                <a:cs typeface="Times New Roman"/>
                <a:sym typeface="Times New Roman"/>
              </a:rPr>
              <a:t>Identification of Problem List</a:t>
            </a:r>
            <a:r>
              <a:rPr lang="en-US" sz="2800" b="1" dirty="0">
                <a:solidFill>
                  <a:srgbClr val="0066A6"/>
                </a:solidFill>
                <a:latin typeface="Times New Roman"/>
                <a:ea typeface="Times New Roman"/>
                <a:cs typeface="Times New Roman"/>
                <a:sym typeface="Times New Roman"/>
              </a:rPr>
              <a:t> </a:t>
            </a:r>
            <a:endParaRPr sz="1800" b="1">
              <a:solidFill>
                <a:srgbClr val="0066A6"/>
              </a:solidFill>
              <a:latin typeface="Times New Roman"/>
              <a:ea typeface="Times New Roman"/>
              <a:cs typeface="Times New Roman"/>
              <a:sym typeface="Times New Roman"/>
            </a:endParaRPr>
          </a:p>
        </p:txBody>
      </p:sp>
      <p:sp>
        <p:nvSpPr>
          <p:cNvPr id="224" name="Google Shape;224;p24"/>
          <p:cNvSpPr/>
          <p:nvPr/>
        </p:nvSpPr>
        <p:spPr>
          <a:xfrm rot="-70">
            <a:off x="2069399" y="3019047"/>
            <a:ext cx="2663820" cy="1124712"/>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rgbClr val="FFFFFF"/>
                </a:solidFill>
                <a:latin typeface="Times New Roman"/>
                <a:ea typeface="Times New Roman"/>
                <a:cs typeface="Times New Roman"/>
                <a:sym typeface="Times New Roman"/>
              </a:rPr>
              <a:t>Biopsychosocial</a:t>
            </a:r>
            <a:endParaRPr sz="24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r>
              <a:rPr lang="en-US" sz="2400">
                <a:solidFill>
                  <a:srgbClr val="FFFFFF"/>
                </a:solidFill>
                <a:latin typeface="Times New Roman"/>
                <a:ea typeface="Times New Roman"/>
                <a:cs typeface="Times New Roman"/>
                <a:sym typeface="Times New Roman"/>
              </a:rPr>
              <a:t>Assessment</a:t>
            </a:r>
            <a:endParaRPr sz="2400">
              <a:solidFill>
                <a:srgbClr val="FFFFFF"/>
              </a:solidFill>
              <a:latin typeface="Times New Roman"/>
              <a:ea typeface="Times New Roman"/>
              <a:cs typeface="Times New Roman"/>
              <a:sym typeface="Times New Roman"/>
            </a:endParaRPr>
          </a:p>
        </p:txBody>
      </p:sp>
      <p:sp>
        <p:nvSpPr>
          <p:cNvPr id="225" name="Google Shape;225;p24"/>
          <p:cNvSpPr/>
          <p:nvPr/>
        </p:nvSpPr>
        <p:spPr>
          <a:xfrm>
            <a:off x="5556738" y="1874113"/>
            <a:ext cx="1078500" cy="1159200"/>
          </a:xfrm>
          <a:prstGeom prst="mathPlus">
            <a:avLst>
              <a:gd name="adj1" fmla="val 8965"/>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p:nvPr/>
        </p:nvSpPr>
        <p:spPr>
          <a:xfrm>
            <a:off x="7732713" y="2780712"/>
            <a:ext cx="2414880" cy="1363068"/>
          </a:xfrm>
          <a:prstGeom prst="flowChartTerminator">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1800">
                <a:solidFill>
                  <a:srgbClr val="FFFFFF"/>
                </a:solidFill>
                <a:latin typeface="Times New Roman"/>
                <a:ea typeface="Times New Roman"/>
                <a:cs typeface="Times New Roman"/>
                <a:sym typeface="Times New Roman"/>
              </a:rPr>
              <a:t>Related assessments reviewed for data</a:t>
            </a:r>
            <a:r>
              <a:rPr lang="en-US" sz="1200">
                <a:solidFill>
                  <a:srgbClr val="FFFFFF"/>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200">
                <a:solidFill>
                  <a:srgbClr val="FFFFFF"/>
                </a:solidFill>
                <a:latin typeface="Times New Roman"/>
                <a:ea typeface="Times New Roman"/>
                <a:cs typeface="Times New Roman"/>
                <a:sym typeface="Times New Roman"/>
              </a:rPr>
              <a:t>( e.g., H&amp;P, psych eval,dietary assessment, outcome measures, collateral records, etc.)</a:t>
            </a:r>
            <a:endParaRPr sz="1200">
              <a:solidFill>
                <a:srgbClr val="FFFFFF"/>
              </a:solidFill>
              <a:latin typeface="Times New Roman"/>
              <a:ea typeface="Times New Roman"/>
              <a:cs typeface="Times New Roman"/>
              <a:sym typeface="Times New Roman"/>
            </a:endParaRPr>
          </a:p>
        </p:txBody>
      </p:sp>
      <p:sp>
        <p:nvSpPr>
          <p:cNvPr id="227" name="Google Shape;227;p24"/>
          <p:cNvSpPr/>
          <p:nvPr/>
        </p:nvSpPr>
        <p:spPr>
          <a:xfrm>
            <a:off x="2307599" y="5876025"/>
            <a:ext cx="7576794" cy="980910"/>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FA7A43"/>
                </a:solidFill>
                <a:latin typeface="Times New Roman"/>
                <a:ea typeface="Times New Roman"/>
                <a:cs typeface="Times New Roman"/>
                <a:sym typeface="Times New Roman"/>
              </a:rPr>
              <a:t>The Problem List</a:t>
            </a:r>
            <a:endParaRPr sz="3600" b="1" dirty="0">
              <a:solidFill>
                <a:srgbClr val="FA7A43"/>
              </a:solidFill>
              <a:latin typeface="Times New Roman"/>
              <a:ea typeface="Times New Roman"/>
              <a:cs typeface="Times New Roman"/>
              <a:sym typeface="Times New Roman"/>
            </a:endParaRPr>
          </a:p>
        </p:txBody>
      </p:sp>
      <p:pic>
        <p:nvPicPr>
          <p:cNvPr id="228" name="Google Shape;228;p24"/>
          <p:cNvPicPr preferRelativeResize="0"/>
          <p:nvPr/>
        </p:nvPicPr>
        <p:blipFill>
          <a:blip r:embed="rId3">
            <a:alphaModFix/>
          </a:blip>
          <a:stretch>
            <a:fillRect/>
          </a:stretch>
        </p:blipFill>
        <p:spPr>
          <a:xfrm>
            <a:off x="2494049" y="1375125"/>
            <a:ext cx="1654075" cy="1654075"/>
          </a:xfrm>
          <a:prstGeom prst="rect">
            <a:avLst/>
          </a:prstGeom>
          <a:noFill/>
          <a:ln>
            <a:noFill/>
          </a:ln>
        </p:spPr>
      </p:pic>
      <p:pic>
        <p:nvPicPr>
          <p:cNvPr id="229" name="Google Shape;229;p24"/>
          <p:cNvPicPr preferRelativeResize="0"/>
          <p:nvPr/>
        </p:nvPicPr>
        <p:blipFill>
          <a:blip r:embed="rId4">
            <a:alphaModFix/>
          </a:blip>
          <a:stretch>
            <a:fillRect/>
          </a:stretch>
        </p:blipFill>
        <p:spPr>
          <a:xfrm>
            <a:off x="8258613" y="1520625"/>
            <a:ext cx="1363075" cy="1363075"/>
          </a:xfrm>
          <a:prstGeom prst="rect">
            <a:avLst/>
          </a:prstGeom>
          <a:noFill/>
          <a:ln>
            <a:noFill/>
          </a:ln>
        </p:spPr>
      </p:pic>
      <p:pic>
        <p:nvPicPr>
          <p:cNvPr id="230" name="Google Shape;230;p24"/>
          <p:cNvPicPr preferRelativeResize="0"/>
          <p:nvPr/>
        </p:nvPicPr>
        <p:blipFill>
          <a:blip r:embed="rId5">
            <a:alphaModFix/>
          </a:blip>
          <a:stretch>
            <a:fillRect/>
          </a:stretch>
        </p:blipFill>
        <p:spPr>
          <a:xfrm>
            <a:off x="4797202" y="3619625"/>
            <a:ext cx="2597574" cy="2597574"/>
          </a:xfrm>
          <a:prstGeom prst="rect">
            <a:avLst/>
          </a:prstGeom>
          <a:noFill/>
          <a:ln>
            <a:noFill/>
          </a:ln>
        </p:spPr>
      </p:pic>
      <p:sp>
        <p:nvSpPr>
          <p:cNvPr id="231" name="Google Shape;231;p24"/>
          <p:cNvSpPr/>
          <p:nvPr/>
        </p:nvSpPr>
        <p:spPr>
          <a:xfrm rot="10800000">
            <a:off x="7593975" y="4009675"/>
            <a:ext cx="1449000" cy="936300"/>
          </a:xfrm>
          <a:prstGeom prst="bentArrow">
            <a:avLst>
              <a:gd name="adj1" fmla="val 13084"/>
              <a:gd name="adj2" fmla="val 19382"/>
              <a:gd name="adj3" fmla="val 27653"/>
              <a:gd name="adj4" fmla="val 42555"/>
            </a:avLst>
          </a:prstGeom>
          <a:solidFill>
            <a:srgbClr val="FA7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rot="10800000" flipH="1">
            <a:off x="3149000" y="4009675"/>
            <a:ext cx="1449000" cy="936300"/>
          </a:xfrm>
          <a:prstGeom prst="bentArrow">
            <a:avLst>
              <a:gd name="adj1" fmla="val 13084"/>
              <a:gd name="adj2" fmla="val 19382"/>
              <a:gd name="adj3" fmla="val 27653"/>
              <a:gd name="adj4" fmla="val 42555"/>
            </a:avLst>
          </a:prstGeom>
          <a:solidFill>
            <a:srgbClr val="FA7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7527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a:spLocks noGrp="1"/>
          </p:cNvSpPr>
          <p:nvPr>
            <p:ph type="body" idx="1"/>
          </p:nvPr>
        </p:nvSpPr>
        <p:spPr>
          <a:xfrm>
            <a:off x="219000" y="3125907"/>
            <a:ext cx="11563500" cy="3307200"/>
          </a:xfrm>
          <a:prstGeom prst="rect">
            <a:avLst/>
          </a:prstGeom>
        </p:spPr>
        <p:txBody>
          <a:bodyPr spcFirstLastPara="1" wrap="square" lIns="91425" tIns="45700" rIns="91425" bIns="45700" anchor="t" anchorCtr="0">
            <a:noAutofit/>
          </a:bodyPr>
          <a:lstStyle/>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may continue to develop as the patient moves through treatment</a:t>
            </a:r>
            <a:endParaRPr lang="en-US" sz="1500" dirty="0">
              <a:solidFill>
                <a:srgbClr val="666666"/>
              </a:solidFill>
              <a:latin typeface="Times New Roman"/>
              <a:ea typeface="Times New Roman"/>
              <a:cs typeface="Times New Roman"/>
              <a:sym typeface="Times New Roman"/>
            </a:endParaRPr>
          </a:p>
          <a:p>
            <a:pPr lvl="1" indent="-323850">
              <a:lnSpc>
                <a:spcPct val="100000"/>
              </a:lnSpc>
              <a:spcBef>
                <a:spcPts val="0"/>
              </a:spcBef>
              <a:buClr>
                <a:srgbClr val="666666"/>
              </a:buClr>
              <a:buSzPts val="1500"/>
              <a:buFont typeface="Times New Roman"/>
              <a:buChar char="⋆"/>
            </a:pPr>
            <a:r>
              <a:rPr lang="en-US" sz="1500" dirty="0">
                <a:solidFill>
                  <a:srgbClr val="666666"/>
                </a:solidFill>
                <a:latin typeface="Times New Roman"/>
                <a:ea typeface="Times New Roman"/>
                <a:cs typeface="Times New Roman"/>
                <a:sym typeface="Times New Roman"/>
              </a:rPr>
              <a:t>New problems may be added as conditions change </a:t>
            </a:r>
          </a:p>
          <a:p>
            <a:pPr marL="914400" lvl="0" indent="0" algn="l" rtl="0">
              <a:lnSpc>
                <a:spcPct val="100000"/>
              </a:lnSpc>
              <a:spcBef>
                <a:spcPts val="0"/>
              </a:spcBef>
              <a:spcAft>
                <a:spcPts val="0"/>
              </a:spcAft>
              <a:buNone/>
            </a:pPr>
            <a:endParaRPr lang="en-US" sz="1500" dirty="0">
              <a:solidFill>
                <a:srgbClr val="666666"/>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endParaRPr lang="en-US" sz="600" dirty="0">
              <a:solidFill>
                <a:srgbClr val="666666"/>
              </a:solidFill>
              <a:latin typeface="Times New Roman"/>
              <a:ea typeface="Times New Roman"/>
              <a:cs typeface="Times New Roman"/>
              <a:sym typeface="Times New Roman"/>
            </a:endParaRPr>
          </a:p>
          <a:p>
            <a:pPr indent="-323850">
              <a:lnSpc>
                <a:spcPct val="100000"/>
              </a:lnSpc>
              <a:spcBef>
                <a:spcPts val="0"/>
              </a:spcBef>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must </a:t>
            </a:r>
            <a:r>
              <a:rPr lang="en-US" sz="1500" b="1" u="sng" dirty="0">
                <a:solidFill>
                  <a:srgbClr val="666666"/>
                </a:solidFill>
                <a:latin typeface="Times New Roman"/>
                <a:ea typeface="Times New Roman"/>
                <a:cs typeface="Times New Roman"/>
                <a:sym typeface="Times New Roman"/>
              </a:rPr>
              <a:t>address</a:t>
            </a:r>
            <a:r>
              <a:rPr lang="en-US" sz="1500" b="1" dirty="0">
                <a:solidFill>
                  <a:srgbClr val="666666"/>
                </a:solidFill>
                <a:latin typeface="Times New Roman"/>
                <a:ea typeface="Times New Roman"/>
                <a:cs typeface="Times New Roman"/>
                <a:sym typeface="Times New Roman"/>
              </a:rPr>
              <a:t> all Diagnosis/es </a:t>
            </a:r>
            <a:r>
              <a:rPr lang="en-US" sz="1500" dirty="0">
                <a:solidFill>
                  <a:srgbClr val="666666"/>
                </a:solidFill>
                <a:latin typeface="Times New Roman"/>
                <a:ea typeface="Times New Roman"/>
                <a:cs typeface="Times New Roman"/>
                <a:sym typeface="Times New Roman"/>
              </a:rPr>
              <a:t>(but the Problem List may be more Comprehensive than the Diagnosis Form, as it also includes identified Problems that do not meet diagnostic criteria)</a:t>
            </a:r>
            <a:endParaRPr lang="en-US" sz="1500" dirty="0">
              <a:solidFill>
                <a:srgbClr val="666666"/>
              </a:solidFill>
              <a:latin typeface="Times New Roman"/>
              <a:ea typeface="Times New Roman"/>
              <a:cs typeface="Times New Roman"/>
            </a:endParaRPr>
          </a:p>
          <a:p>
            <a:pPr lvl="1" indent="-323850">
              <a:lnSpc>
                <a:spcPct val="100000"/>
              </a:lnSpc>
              <a:spcBef>
                <a:spcPts val="0"/>
              </a:spcBef>
              <a:buClr>
                <a:srgbClr val="666666"/>
              </a:buClr>
              <a:buSzPts val="1500"/>
              <a:buFont typeface="Times New Roman"/>
              <a:buChar char="⋆"/>
            </a:pPr>
            <a:r>
              <a:rPr lang="en-US" sz="1500" i="1" u="sng" dirty="0">
                <a:solidFill>
                  <a:srgbClr val="666666"/>
                </a:solidFill>
                <a:latin typeface="Times New Roman"/>
                <a:ea typeface="Times New Roman"/>
                <a:cs typeface="Times New Roman"/>
                <a:sym typeface="Times New Roman"/>
              </a:rPr>
              <a:t>Example</a:t>
            </a:r>
            <a:r>
              <a:rPr lang="en-US" sz="1500" i="1" dirty="0">
                <a:solidFill>
                  <a:srgbClr val="666666"/>
                </a:solidFill>
                <a:latin typeface="Times New Roman"/>
                <a:ea typeface="Times New Roman"/>
                <a:cs typeface="Times New Roman"/>
                <a:sym typeface="Times New Roman"/>
              </a:rPr>
              <a:t>:</a:t>
            </a:r>
            <a:r>
              <a:rPr lang="en-US" sz="1500" dirty="0">
                <a:solidFill>
                  <a:srgbClr val="666666"/>
                </a:solidFill>
                <a:latin typeface="Times New Roman"/>
                <a:ea typeface="Times New Roman"/>
                <a:cs typeface="Times New Roman"/>
                <a:sym typeface="Times New Roman"/>
              </a:rPr>
              <a:t>  If a diagnosis for PTSD is present, then </a:t>
            </a:r>
            <a:r>
              <a:rPr lang="en-US" sz="1500" i="1" dirty="0">
                <a:solidFill>
                  <a:srgbClr val="666666"/>
                </a:solidFill>
                <a:latin typeface="Times New Roman"/>
                <a:ea typeface="Times New Roman"/>
                <a:cs typeface="Times New Roman"/>
                <a:sym typeface="Times New Roman"/>
              </a:rPr>
              <a:t>Trauma</a:t>
            </a:r>
            <a:r>
              <a:rPr lang="en-US" sz="1500" dirty="0">
                <a:solidFill>
                  <a:srgbClr val="666666"/>
                </a:solidFill>
                <a:latin typeface="Times New Roman"/>
                <a:ea typeface="Times New Roman"/>
                <a:cs typeface="Times New Roman"/>
                <a:sym typeface="Times New Roman"/>
              </a:rPr>
              <a:t> must be included on the Problem list</a:t>
            </a:r>
          </a:p>
          <a:p>
            <a:pPr lvl="1" indent="-323850">
              <a:lnSpc>
                <a:spcPct val="100000"/>
              </a:lnSpc>
              <a:spcBef>
                <a:spcPts val="0"/>
              </a:spcBef>
              <a:buClr>
                <a:srgbClr val="666666"/>
              </a:buClr>
              <a:buSzPts val="1500"/>
              <a:buFont typeface="Times New Roman"/>
              <a:buChar char="⋆"/>
            </a:pPr>
            <a:r>
              <a:rPr lang="en-US" sz="1500" dirty="0">
                <a:solidFill>
                  <a:srgbClr val="666666"/>
                </a:solidFill>
                <a:latin typeface="Times New Roman"/>
                <a:ea typeface="Times New Roman"/>
                <a:cs typeface="Times New Roman"/>
                <a:sym typeface="Times New Roman"/>
              </a:rPr>
              <a:t>Alternatively, if a Problem is identified for</a:t>
            </a:r>
            <a:r>
              <a:rPr lang="en-US" sz="1500" i="1" dirty="0">
                <a:solidFill>
                  <a:srgbClr val="666666"/>
                </a:solidFill>
                <a:latin typeface="Times New Roman"/>
                <a:ea typeface="Times New Roman"/>
                <a:cs typeface="Times New Roman"/>
                <a:sym typeface="Times New Roman"/>
              </a:rPr>
              <a:t> Disordered Eating,</a:t>
            </a:r>
            <a:r>
              <a:rPr lang="en-US" sz="1500" dirty="0">
                <a:solidFill>
                  <a:srgbClr val="666666"/>
                </a:solidFill>
                <a:latin typeface="Times New Roman"/>
                <a:ea typeface="Times New Roman"/>
                <a:cs typeface="Times New Roman"/>
                <a:sym typeface="Times New Roman"/>
              </a:rPr>
              <a:t> then there should be an Eating Disorder diagnosis, or a Rule/Out” or "Provisional" diagnosis” for Eating Disorder</a:t>
            </a:r>
            <a:endParaRPr lang="en-US" sz="1500" dirty="0">
              <a:solidFill>
                <a:srgbClr val="666666"/>
              </a:solidFill>
              <a:latin typeface="Times New Roman"/>
              <a:ea typeface="Times New Roman"/>
              <a:cs typeface="Times New Roman"/>
            </a:endParaRPr>
          </a:p>
          <a:p>
            <a:pPr marL="457200" lvl="0" indent="0" algn="l" rtl="0">
              <a:lnSpc>
                <a:spcPct val="100000"/>
              </a:lnSpc>
              <a:spcBef>
                <a:spcPts val="0"/>
              </a:spcBef>
              <a:spcAft>
                <a:spcPts val="0"/>
              </a:spcAft>
              <a:buNone/>
            </a:pPr>
            <a:endParaRPr lang="en-US" sz="600" b="1" dirty="0">
              <a:solidFill>
                <a:srgbClr val="666666"/>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includes information collected from all assessments and patient concerns (e.g., “Problems”) that have been identified</a:t>
            </a:r>
            <a:endParaRPr lang="en-US" sz="1500" dirty="0">
              <a:solidFill>
                <a:srgbClr val="666666"/>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lang="en-US" sz="1500" dirty="0">
              <a:solidFill>
                <a:srgbClr val="666666"/>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lang="en-US" sz="600" b="1" dirty="0">
              <a:solidFill>
                <a:srgbClr val="666666"/>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and treatment plan(s) should be developed based on a multidisciplinary assessment and “may include, diagnoses, medical conditions, functional limitations, living environment, and/or symptoms”</a:t>
            </a:r>
            <a:r>
              <a:rPr lang="en-US" sz="1500" dirty="0">
                <a:solidFill>
                  <a:srgbClr val="666666"/>
                </a:solidFill>
                <a:latin typeface="Times New Roman"/>
                <a:ea typeface="Times New Roman"/>
                <a:cs typeface="Times New Roman"/>
                <a:sym typeface="Times New Roman"/>
              </a:rPr>
              <a:t> (AHIMA, 2020).</a:t>
            </a:r>
            <a:endParaRPr lang="en-US" sz="1500" dirty="0">
              <a:solidFill>
                <a:srgbClr val="666666"/>
              </a:solidFill>
              <a:latin typeface="Times New Roman"/>
              <a:ea typeface="Times New Roman"/>
              <a:cs typeface="Times New Roman"/>
            </a:endParaRPr>
          </a:p>
        </p:txBody>
      </p:sp>
      <p:sp>
        <p:nvSpPr>
          <p:cNvPr id="238" name="Google Shape;238;p25"/>
          <p:cNvSpPr/>
          <p:nvPr/>
        </p:nvSpPr>
        <p:spPr>
          <a:xfrm>
            <a:off x="3790800" y="1060554"/>
            <a:ext cx="4610400" cy="626400"/>
          </a:xfrm>
          <a:prstGeom prst="roundRect">
            <a:avLst>
              <a:gd name="adj" fmla="val 16667"/>
            </a:avLst>
          </a:prstGeom>
          <a:solidFill>
            <a:srgbClr val="EEF8FF"/>
          </a:solidFill>
          <a:ln w="28575" cap="flat" cmpd="sng">
            <a:solidFill>
              <a:srgbClr val="0066A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0066A6"/>
                </a:solidFill>
                <a:latin typeface="Times New Roman"/>
                <a:ea typeface="Times New Roman"/>
                <a:cs typeface="Times New Roman"/>
                <a:sym typeface="Times New Roman"/>
              </a:rPr>
              <a:t>The Problem List</a:t>
            </a:r>
            <a:endParaRPr sz="3000" b="1">
              <a:solidFill>
                <a:srgbClr val="0066A6"/>
              </a:solidFill>
              <a:latin typeface="Times New Roman"/>
              <a:ea typeface="Times New Roman"/>
              <a:cs typeface="Times New Roman"/>
              <a:sym typeface="Times New Roman"/>
            </a:endParaRPr>
          </a:p>
        </p:txBody>
      </p:sp>
      <p:sp>
        <p:nvSpPr>
          <p:cNvPr id="239" name="Google Shape;239;p25"/>
          <p:cNvSpPr txBox="1"/>
          <p:nvPr/>
        </p:nvSpPr>
        <p:spPr>
          <a:xfrm>
            <a:off x="408125" y="288275"/>
            <a:ext cx="9074100" cy="468900"/>
          </a:xfrm>
          <a:prstGeom prst="rect">
            <a:avLst/>
          </a:prstGeom>
          <a:noFill/>
          <a:ln>
            <a:noFill/>
          </a:ln>
        </p:spPr>
        <p:txBody>
          <a:bodyPr spcFirstLastPara="1" wrap="square" lIns="91425" tIns="91425" rIns="91425" bIns="91425" anchor="t" anchorCtr="0">
            <a:noAutofit/>
          </a:bodyPr>
          <a:lstStyle/>
          <a:p>
            <a:r>
              <a:rPr lang="en-US" sz="2800" b="1" i="1" dirty="0">
                <a:solidFill>
                  <a:srgbClr val="0066A6"/>
                </a:solidFill>
                <a:latin typeface="Times New Roman"/>
                <a:ea typeface="Times New Roman"/>
                <a:cs typeface="Times New Roman"/>
                <a:sym typeface="Times New Roman"/>
              </a:rPr>
              <a:t>Identification of Problem List </a:t>
            </a:r>
            <a:endParaRPr lang="en-US" sz="1800" b="1" i="1">
              <a:solidFill>
                <a:srgbClr val="0066A6"/>
              </a:solidFill>
              <a:latin typeface="Times New Roman"/>
              <a:ea typeface="Times New Roman"/>
              <a:cs typeface="Times New Roman"/>
            </a:endParaRPr>
          </a:p>
        </p:txBody>
      </p:sp>
      <p:pic>
        <p:nvPicPr>
          <p:cNvPr id="240" name="Google Shape;240;p25"/>
          <p:cNvPicPr preferRelativeResize="0"/>
          <p:nvPr/>
        </p:nvPicPr>
        <p:blipFill>
          <a:blip r:embed="rId3">
            <a:alphaModFix/>
          </a:blip>
          <a:stretch>
            <a:fillRect/>
          </a:stretch>
        </p:blipFill>
        <p:spPr>
          <a:xfrm>
            <a:off x="4035775" y="1139304"/>
            <a:ext cx="468900" cy="468900"/>
          </a:xfrm>
          <a:prstGeom prst="rect">
            <a:avLst/>
          </a:prstGeom>
          <a:noFill/>
          <a:ln>
            <a:noFill/>
          </a:ln>
        </p:spPr>
      </p:pic>
      <p:sp>
        <p:nvSpPr>
          <p:cNvPr id="241" name="Google Shape;241;p25"/>
          <p:cNvSpPr/>
          <p:nvPr/>
        </p:nvSpPr>
        <p:spPr>
          <a:xfrm>
            <a:off x="908025" y="1925204"/>
            <a:ext cx="30705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u="sng" dirty="0">
                <a:solidFill>
                  <a:srgbClr val="FA7A43"/>
                </a:solidFill>
                <a:latin typeface="Times New Roman"/>
                <a:ea typeface="Times New Roman"/>
                <a:cs typeface="Times New Roman"/>
                <a:sym typeface="Times New Roman"/>
              </a:rPr>
              <a:t>Defer</a:t>
            </a:r>
            <a:endParaRPr sz="22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b="1" dirty="0">
                <a:solidFill>
                  <a:srgbClr val="FA7A43"/>
                </a:solidFill>
                <a:latin typeface="Times New Roman"/>
                <a:ea typeface="Times New Roman"/>
                <a:cs typeface="Times New Roman"/>
                <a:sym typeface="Times New Roman"/>
              </a:rPr>
              <a:t>Not a current focus of treatment, a/o requires further assessment</a:t>
            </a:r>
            <a:endParaRPr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dirty="0">
                <a:solidFill>
                  <a:srgbClr val="FA7A43"/>
                </a:solidFill>
                <a:latin typeface="Times New Roman"/>
                <a:ea typeface="Times New Roman"/>
                <a:cs typeface="Times New Roman"/>
                <a:sym typeface="Times New Roman"/>
              </a:rPr>
              <a:t>(EMR will not generate a TP</a:t>
            </a:r>
            <a:r>
              <a:rPr lang="en-US" baseline="30000" dirty="0">
                <a:solidFill>
                  <a:srgbClr val="FA7A43"/>
                </a:solidFill>
                <a:latin typeface="Times New Roman"/>
                <a:ea typeface="Times New Roman"/>
                <a:cs typeface="Times New Roman"/>
                <a:sym typeface="Times New Roman"/>
              </a:rPr>
              <a:t>1</a:t>
            </a:r>
            <a:r>
              <a:rPr lang="en-US" dirty="0">
                <a:solidFill>
                  <a:srgbClr val="FA7A43"/>
                </a:solidFill>
                <a:latin typeface="Times New Roman"/>
                <a:cs typeface="Times New Roman"/>
                <a:sym typeface="Times New Roman"/>
              </a:rPr>
              <a:t>)</a:t>
            </a:r>
            <a:endParaRPr dirty="0">
              <a:solidFill>
                <a:srgbClr val="FA7A43"/>
              </a:solidFill>
              <a:latin typeface="Times New Roman"/>
              <a:cs typeface="Times New Roman"/>
            </a:endParaRPr>
          </a:p>
        </p:txBody>
      </p:sp>
      <p:sp>
        <p:nvSpPr>
          <p:cNvPr id="242" name="Google Shape;242;p25"/>
          <p:cNvSpPr/>
          <p:nvPr/>
        </p:nvSpPr>
        <p:spPr>
          <a:xfrm>
            <a:off x="4559850" y="1928371"/>
            <a:ext cx="30723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u="sng" dirty="0">
              <a:solidFill>
                <a:srgbClr val="FA7A43"/>
              </a:solidFill>
              <a:latin typeface="Times New Roman"/>
              <a:ea typeface="Times New Roman"/>
              <a:cs typeface="Times New Roman"/>
              <a:sym typeface="Times New Roman"/>
            </a:endParaRPr>
          </a:p>
          <a:p>
            <a:r>
              <a:rPr lang="en-US" sz="2200" b="1" dirty="0">
                <a:solidFill>
                  <a:srgbClr val="FA7A43"/>
                </a:solidFill>
                <a:latin typeface="Times New Roman"/>
                <a:cs typeface="Times New Roman"/>
              </a:rPr>
              <a:t>              </a:t>
            </a:r>
            <a:r>
              <a:rPr lang="en-US" sz="2200" b="1" u="sng" dirty="0">
                <a:solidFill>
                  <a:srgbClr val="FA7A43"/>
                </a:solidFill>
                <a:latin typeface="Times New Roman"/>
                <a:cs typeface="Times New Roman"/>
              </a:rPr>
              <a:t>Refer </a:t>
            </a:r>
            <a:endParaRPr sz="2200" b="1" u="sng" dirty="0">
              <a:solidFill>
                <a:srgbClr val="FA7A43"/>
              </a:solidFill>
              <a:latin typeface="Times New Roman"/>
              <a:cs typeface="Times New Roman"/>
            </a:endParaRPr>
          </a:p>
          <a:p>
            <a:pPr algn="ctr"/>
            <a:r>
              <a:rPr lang="en-US" sz="1600" b="1" dirty="0">
                <a:solidFill>
                  <a:srgbClr val="FA7A43"/>
                </a:solidFill>
                <a:latin typeface="Times New Roman"/>
                <a:ea typeface="Times New Roman"/>
                <a:cs typeface="Times New Roman"/>
                <a:sym typeface="Times New Roman"/>
              </a:rPr>
              <a:t>Out of scope, a/o requires specialist </a:t>
            </a:r>
            <a:endParaRPr sz="16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1500" u="sng" dirty="0">
              <a:solidFill>
                <a:srgbClr val="666666"/>
              </a:solidFill>
              <a:latin typeface="Times New Roman"/>
              <a:ea typeface="Times New Roman"/>
              <a:cs typeface="Times New Roman"/>
              <a:sym typeface="Times New Roman"/>
            </a:endParaRPr>
          </a:p>
        </p:txBody>
      </p:sp>
      <p:sp>
        <p:nvSpPr>
          <p:cNvPr id="243" name="Google Shape;243;p25"/>
          <p:cNvSpPr/>
          <p:nvPr/>
        </p:nvSpPr>
        <p:spPr>
          <a:xfrm>
            <a:off x="8213475" y="1928371"/>
            <a:ext cx="30723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sz="2200" b="1" u="sng" dirty="0">
                <a:solidFill>
                  <a:srgbClr val="FA7A43"/>
                </a:solidFill>
                <a:latin typeface="Times New Roman"/>
                <a:ea typeface="Times New Roman"/>
                <a:cs typeface="Times New Roman"/>
                <a:sym typeface="Times New Roman"/>
              </a:rPr>
              <a:t>Treat</a:t>
            </a:r>
            <a:endParaRPr lang="en-US" sz="2200" b="1" u="sng" dirty="0">
              <a:solidFill>
                <a:srgbClr val="FA7A43"/>
              </a:solidFill>
              <a:latin typeface="Times New Roman"/>
              <a:ea typeface="Times New Roman"/>
              <a:cs typeface="Times New Roman"/>
            </a:endParaRPr>
          </a:p>
          <a:p>
            <a:pPr marL="0" lvl="0" indent="0" rtl="0">
              <a:spcBef>
                <a:spcPts val="0"/>
              </a:spcBef>
              <a:spcAft>
                <a:spcPts val="0"/>
              </a:spcAft>
              <a:buNone/>
            </a:pPr>
            <a:endParaRPr sz="600" b="1" u="sng">
              <a:solidFill>
                <a:srgbClr val="FA7A43"/>
              </a:solidFill>
              <a:latin typeface="Times New Roman"/>
              <a:ea typeface="Times New Roman"/>
              <a:cs typeface="Times New Roman"/>
            </a:endParaRPr>
          </a:p>
          <a:p>
            <a:pPr marL="0" lvl="0" indent="0" algn="ctr" rtl="0">
              <a:spcBef>
                <a:spcPts val="0"/>
              </a:spcBef>
              <a:spcAft>
                <a:spcPts val="0"/>
              </a:spcAft>
              <a:buNone/>
            </a:pPr>
            <a:r>
              <a:rPr lang="en-US" sz="1600" b="1" dirty="0">
                <a:solidFill>
                  <a:srgbClr val="FA7A43"/>
                </a:solidFill>
                <a:latin typeface="Times New Roman"/>
                <a:ea typeface="Times New Roman"/>
                <a:cs typeface="Times New Roman"/>
                <a:sym typeface="Times New Roman"/>
              </a:rPr>
              <a:t>Active Treatment Plan</a:t>
            </a:r>
            <a:endParaRPr sz="16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800" b="1">
              <a:solidFill>
                <a:srgbClr val="666666"/>
              </a:solidFill>
              <a:latin typeface="Times New Roman"/>
              <a:ea typeface="Times New Roman"/>
              <a:cs typeface="Times New Roman"/>
              <a:sym typeface="Times New Roman"/>
            </a:endParaRPr>
          </a:p>
          <a:p>
            <a:pPr marL="0" lvl="0" indent="0" algn="ctr" rtl="0">
              <a:spcBef>
                <a:spcPts val="0"/>
              </a:spcBef>
              <a:spcAft>
                <a:spcPts val="0"/>
              </a:spcAft>
              <a:buNone/>
            </a:pPr>
            <a:endParaRPr sz="800">
              <a:solidFill>
                <a:srgbClr val="666666"/>
              </a:solidFill>
              <a:latin typeface="Times New Roman"/>
              <a:ea typeface="Times New Roman"/>
              <a:cs typeface="Times New Roman"/>
              <a:sym typeface="Times New Roman"/>
            </a:endParaRPr>
          </a:p>
        </p:txBody>
      </p:sp>
      <p:sp>
        <p:nvSpPr>
          <p:cNvPr id="244" name="Google Shape;244;p25"/>
          <p:cNvSpPr/>
          <p:nvPr/>
        </p:nvSpPr>
        <p:spPr>
          <a:xfrm>
            <a:off x="6035700" y="1597242"/>
            <a:ext cx="120600" cy="27420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rot="1168300">
            <a:off x="3872887" y="1599771"/>
            <a:ext cx="120597" cy="27431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rot="20431700" flipH="1">
            <a:off x="8198537" y="1599771"/>
            <a:ext cx="120597" cy="27431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B2D68453-B5FB-429D-9B2E-1F7535C05B8E}"/>
              </a:ext>
            </a:extLst>
          </p:cNvPr>
          <p:cNvSpPr txBox="1"/>
          <p:nvPr/>
        </p:nvSpPr>
        <p:spPr>
          <a:xfrm>
            <a:off x="607483" y="6184901"/>
            <a:ext cx="3407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latin typeface="Times New Roman"/>
              </a:rPr>
              <a:t>1</a:t>
            </a:r>
            <a:endParaRPr lang="en-US" dirty="0">
              <a:solidFill>
                <a:schemeClr val="tx1"/>
              </a:solidFill>
            </a:endParaRPr>
          </a:p>
        </p:txBody>
      </p:sp>
      <p:pic>
        <p:nvPicPr>
          <p:cNvPr id="4" name="Picture 4" descr="Graphical user interface, text, application&#10;&#10;Description automatically generated">
            <a:extLst>
              <a:ext uri="{FF2B5EF4-FFF2-40B4-BE49-F238E27FC236}">
                <a16:creationId xmlns:a16="http://schemas.microsoft.com/office/drawing/2014/main" id="{F1413BC9-E08A-4051-B237-C377070306A6}"/>
              </a:ext>
            </a:extLst>
          </p:cNvPr>
          <p:cNvPicPr>
            <a:picLocks noChangeAspect="1"/>
          </p:cNvPicPr>
          <p:nvPr/>
        </p:nvPicPr>
        <p:blipFill rotWithShape="1">
          <a:blip r:embed="rId4"/>
          <a:srcRect t="24162" r="-386" b="885"/>
          <a:stretch/>
        </p:blipFill>
        <p:spPr>
          <a:xfrm>
            <a:off x="903816" y="6088043"/>
            <a:ext cx="2065878" cy="656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97633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B430-1B66-48B0-9730-8CAA28B14540}"/>
              </a:ext>
            </a:extLst>
          </p:cNvPr>
          <p:cNvSpPr>
            <a:spLocks noGrp="1"/>
          </p:cNvSpPr>
          <p:nvPr>
            <p:ph type="title"/>
          </p:nvPr>
        </p:nvSpPr>
        <p:spPr>
          <a:xfrm>
            <a:off x="488427" y="187372"/>
            <a:ext cx="9164320" cy="705168"/>
          </a:xfrm>
        </p:spPr>
        <p:txBody>
          <a:bodyPr/>
          <a:lstStyle/>
          <a:p>
            <a:pPr>
              <a:lnSpc>
                <a:spcPct val="100000"/>
              </a:lnSpc>
              <a:spcBef>
                <a:spcPts val="0"/>
              </a:spcBef>
              <a:buClr>
                <a:srgbClr val="000000"/>
              </a:buClr>
              <a:buFont typeface="Arial"/>
            </a:pPr>
            <a:r>
              <a:rPr lang="en-US" sz="2800" b="1" i="1" dirty="0">
                <a:solidFill>
                  <a:srgbClr val="0066A6"/>
                </a:solidFill>
                <a:latin typeface="Times New Roman"/>
                <a:cs typeface="Times New Roman"/>
                <a:sym typeface="Arial"/>
              </a:rPr>
              <a:t>Problem List versus Treatment Plan</a:t>
            </a:r>
            <a:endParaRPr lang="en-US" sz="2800" b="1" i="1">
              <a:solidFill>
                <a:srgbClr val="0066A6"/>
              </a:solidFill>
              <a:latin typeface="Times New Roman"/>
              <a:cs typeface="Times New Roman"/>
              <a:sym typeface="Arial"/>
            </a:endParaRPr>
          </a:p>
        </p:txBody>
      </p:sp>
      <p:sp>
        <p:nvSpPr>
          <p:cNvPr id="6" name="TextBox 5">
            <a:extLst>
              <a:ext uri="{FF2B5EF4-FFF2-40B4-BE49-F238E27FC236}">
                <a16:creationId xmlns:a16="http://schemas.microsoft.com/office/drawing/2014/main" id="{41FA0F30-BFD0-4954-AA6F-B7A82C8923CB}"/>
              </a:ext>
            </a:extLst>
          </p:cNvPr>
          <p:cNvSpPr txBox="1"/>
          <p:nvPr/>
        </p:nvSpPr>
        <p:spPr>
          <a:xfrm>
            <a:off x="488428" y="1121321"/>
            <a:ext cx="4334585" cy="830997"/>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600" b="1" dirty="0">
                <a:latin typeface="Times New Roman"/>
              </a:rPr>
              <a:t>The Problem List </a:t>
            </a:r>
            <a:r>
              <a:rPr lang="en-US" sz="1600" dirty="0">
                <a:latin typeface="Times New Roman"/>
              </a:rPr>
              <a:t>must include any significant issues reported by the patient,</a:t>
            </a:r>
            <a:r>
              <a:rPr lang="en-US" sz="1600" b="1" dirty="0">
                <a:latin typeface="Times New Roman"/>
              </a:rPr>
              <a:t> </a:t>
            </a:r>
            <a:r>
              <a:rPr lang="en-US" sz="1600" b="1" i="1" u="sng" dirty="0">
                <a:latin typeface="Times New Roman"/>
              </a:rPr>
              <a:t>even if they are not </a:t>
            </a:r>
            <a:r>
              <a:rPr lang="en-US" sz="1600" b="1" dirty="0">
                <a:latin typeface="Times New Roman"/>
              </a:rPr>
              <a:t>a focus of treatment:</a:t>
            </a:r>
            <a:endParaRPr lang="en-US" sz="1600" b="1" dirty="0"/>
          </a:p>
        </p:txBody>
      </p:sp>
      <p:sp>
        <p:nvSpPr>
          <p:cNvPr id="8" name="TextBox 7">
            <a:extLst>
              <a:ext uri="{FF2B5EF4-FFF2-40B4-BE49-F238E27FC236}">
                <a16:creationId xmlns:a16="http://schemas.microsoft.com/office/drawing/2014/main" id="{43D85E4A-C7CB-4FA8-BE14-9EBED3A171B0}"/>
              </a:ext>
            </a:extLst>
          </p:cNvPr>
          <p:cNvSpPr txBox="1"/>
          <p:nvPr/>
        </p:nvSpPr>
        <p:spPr>
          <a:xfrm>
            <a:off x="7321447" y="1056617"/>
            <a:ext cx="4286475" cy="830997"/>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600" dirty="0">
                <a:latin typeface="Times New Roman"/>
              </a:rPr>
              <a:t>The </a:t>
            </a:r>
            <a:r>
              <a:rPr lang="en-US" sz="1600" b="1" dirty="0">
                <a:latin typeface="Times New Roman"/>
              </a:rPr>
              <a:t>Treatment Plan(s)</a:t>
            </a:r>
            <a:r>
              <a:rPr lang="en-US" sz="1600" dirty="0">
                <a:latin typeface="Times New Roman"/>
              </a:rPr>
              <a:t> must include any significant issues reported by the patient </a:t>
            </a:r>
            <a:r>
              <a:rPr lang="en-US" sz="1600" b="1" dirty="0">
                <a:latin typeface="Times New Roman"/>
              </a:rPr>
              <a:t>that are a focus of treatment:</a:t>
            </a:r>
            <a:endParaRPr lang="en-US" sz="1600" b="1" dirty="0"/>
          </a:p>
        </p:txBody>
      </p:sp>
      <p:pic>
        <p:nvPicPr>
          <p:cNvPr id="9" name="Picture 10" descr="Graphical user interface, text, application, chat or text message&#10;&#10;Description automatically generated">
            <a:extLst>
              <a:ext uri="{FF2B5EF4-FFF2-40B4-BE49-F238E27FC236}">
                <a16:creationId xmlns:a16="http://schemas.microsoft.com/office/drawing/2014/main" id="{52E4F3CC-AD3E-4536-9F93-BB4C3AED4C9C}"/>
              </a:ext>
            </a:extLst>
          </p:cNvPr>
          <p:cNvPicPr>
            <a:picLocks noChangeAspect="1"/>
          </p:cNvPicPr>
          <p:nvPr/>
        </p:nvPicPr>
        <p:blipFill>
          <a:blip r:embed="rId3"/>
          <a:stretch>
            <a:fillRect/>
          </a:stretch>
        </p:blipFill>
        <p:spPr>
          <a:xfrm>
            <a:off x="6788150" y="2232096"/>
            <a:ext cx="4881033" cy="1504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2" name="Straight Arrow Connector 11">
            <a:extLst>
              <a:ext uri="{FF2B5EF4-FFF2-40B4-BE49-F238E27FC236}">
                <a16:creationId xmlns:a16="http://schemas.microsoft.com/office/drawing/2014/main" id="{A33CB661-31B5-4ED7-916E-AC9F5233292C}"/>
              </a:ext>
            </a:extLst>
          </p:cNvPr>
          <p:cNvCxnSpPr/>
          <p:nvPr/>
        </p:nvCxnSpPr>
        <p:spPr>
          <a:xfrm>
            <a:off x="7850718" y="3913717"/>
            <a:ext cx="300567" cy="670983"/>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8DD6127-793C-43E4-B745-92B78324E83A}"/>
              </a:ext>
            </a:extLst>
          </p:cNvPr>
          <p:cNvCxnSpPr>
            <a:cxnSpLocks/>
          </p:cNvCxnSpPr>
          <p:nvPr/>
        </p:nvCxnSpPr>
        <p:spPr>
          <a:xfrm flipH="1">
            <a:off x="10373785" y="3903133"/>
            <a:ext cx="133350" cy="692149"/>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BB9796E-0193-4DAB-93EE-A0A4DA5E1709}"/>
              </a:ext>
            </a:extLst>
          </p:cNvPr>
          <p:cNvSpPr txBox="1"/>
          <p:nvPr/>
        </p:nvSpPr>
        <p:spPr>
          <a:xfrm>
            <a:off x="7014529" y="4824283"/>
            <a:ext cx="4445225" cy="1200329"/>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800" b="1" dirty="0">
                <a:latin typeface="Times New Roman"/>
              </a:rPr>
              <a:t>Focus of Treatment  </a:t>
            </a:r>
          </a:p>
          <a:p>
            <a:pPr algn="ctr"/>
            <a:r>
              <a:rPr lang="en-US" sz="1800" b="1" dirty="0">
                <a:latin typeface="Times New Roman"/>
              </a:rPr>
              <a:t>=</a:t>
            </a:r>
            <a:r>
              <a:rPr lang="en-US" sz="1800" dirty="0">
                <a:latin typeface="Times New Roman"/>
              </a:rPr>
              <a:t> </a:t>
            </a:r>
          </a:p>
          <a:p>
            <a:pPr algn="ctr"/>
            <a:r>
              <a:rPr lang="en-US" sz="1800" dirty="0">
                <a:latin typeface="Times New Roman"/>
              </a:rPr>
              <a:t>1. Depression </a:t>
            </a:r>
          </a:p>
          <a:p>
            <a:pPr algn="ctr"/>
            <a:r>
              <a:rPr lang="en-US" sz="1800" dirty="0">
                <a:latin typeface="Times New Roman"/>
              </a:rPr>
              <a:t>2. Family Involvement</a:t>
            </a:r>
          </a:p>
        </p:txBody>
      </p:sp>
      <p:cxnSp>
        <p:nvCxnSpPr>
          <p:cNvPr id="16" name="Straight Arrow Connector 15">
            <a:extLst>
              <a:ext uri="{FF2B5EF4-FFF2-40B4-BE49-F238E27FC236}">
                <a16:creationId xmlns:a16="http://schemas.microsoft.com/office/drawing/2014/main" id="{9DADBD48-43E9-4F7D-B0CC-452A4E1F0EC6}"/>
              </a:ext>
            </a:extLst>
          </p:cNvPr>
          <p:cNvCxnSpPr/>
          <p:nvPr/>
        </p:nvCxnSpPr>
        <p:spPr>
          <a:xfrm>
            <a:off x="6464300" y="1119717"/>
            <a:ext cx="21166" cy="5355165"/>
          </a:xfrm>
          <a:prstGeom prst="straightConnector1">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9" name="Picture 19" descr="Graphical user interface, application&#10;&#10;Description automatically generated">
            <a:extLst>
              <a:ext uri="{FF2B5EF4-FFF2-40B4-BE49-F238E27FC236}">
                <a16:creationId xmlns:a16="http://schemas.microsoft.com/office/drawing/2014/main" id="{D84A5C58-9848-4153-A13F-3CB3A8373D06}"/>
              </a:ext>
            </a:extLst>
          </p:cNvPr>
          <p:cNvPicPr>
            <a:picLocks noChangeAspect="1"/>
          </p:cNvPicPr>
          <p:nvPr/>
        </p:nvPicPr>
        <p:blipFill>
          <a:blip r:embed="rId4"/>
          <a:stretch>
            <a:fillRect/>
          </a:stretch>
        </p:blipFill>
        <p:spPr>
          <a:xfrm>
            <a:off x="427567" y="2124333"/>
            <a:ext cx="4563532" cy="3985168"/>
          </a:xfrm>
          <a:prstGeom prst="rect">
            <a:avLst/>
          </a:prstGeom>
        </p:spPr>
      </p:pic>
      <p:cxnSp>
        <p:nvCxnSpPr>
          <p:cNvPr id="18" name="Straight Arrow Connector 17">
            <a:extLst>
              <a:ext uri="{FF2B5EF4-FFF2-40B4-BE49-F238E27FC236}">
                <a16:creationId xmlns:a16="http://schemas.microsoft.com/office/drawing/2014/main" id="{D3FF1BEB-A265-4307-BD92-91B15CD1FA66}"/>
              </a:ext>
            </a:extLst>
          </p:cNvPr>
          <p:cNvCxnSpPr>
            <a:cxnSpLocks/>
          </p:cNvCxnSpPr>
          <p:nvPr/>
        </p:nvCxnSpPr>
        <p:spPr>
          <a:xfrm flipV="1">
            <a:off x="1543051" y="4161368"/>
            <a:ext cx="3528483" cy="662516"/>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0105373-A95C-427D-990C-DDAAE3E3353C}"/>
              </a:ext>
            </a:extLst>
          </p:cNvPr>
          <p:cNvCxnSpPr>
            <a:cxnSpLocks/>
          </p:cNvCxnSpPr>
          <p:nvPr/>
        </p:nvCxnSpPr>
        <p:spPr>
          <a:xfrm flipV="1">
            <a:off x="1553634" y="4690533"/>
            <a:ext cx="3517900" cy="831851"/>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C8EA075-74D1-4D97-B2DD-F0C6D49DFAAF}"/>
              </a:ext>
            </a:extLst>
          </p:cNvPr>
          <p:cNvCxnSpPr>
            <a:cxnSpLocks/>
          </p:cNvCxnSpPr>
          <p:nvPr/>
        </p:nvCxnSpPr>
        <p:spPr>
          <a:xfrm flipV="1">
            <a:off x="1426633" y="3716865"/>
            <a:ext cx="3634317" cy="514351"/>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0D5F7B4-5651-4344-8A05-11732F041CB4}"/>
              </a:ext>
            </a:extLst>
          </p:cNvPr>
          <p:cNvSpPr txBox="1"/>
          <p:nvPr/>
        </p:nvSpPr>
        <p:spPr>
          <a:xfrm>
            <a:off x="5082117" y="3205032"/>
            <a:ext cx="1329387" cy="2031325"/>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800" b="1" dirty="0">
                <a:latin typeface="Times New Roman"/>
              </a:rPr>
              <a:t>Not a Focus of Treatment </a:t>
            </a:r>
            <a:r>
              <a:rPr lang="en-US" sz="1800" dirty="0">
                <a:latin typeface="Times New Roman"/>
              </a:rPr>
              <a:t>BUT, identified in assessments as Problems</a:t>
            </a:r>
          </a:p>
        </p:txBody>
      </p:sp>
    </p:spTree>
    <p:extLst>
      <p:ext uri="{BB962C8B-B14F-4D97-AF65-F5344CB8AC3E}">
        <p14:creationId xmlns:p14="http://schemas.microsoft.com/office/powerpoint/2010/main" val="16755181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6"/>
          <p:cNvSpPr txBox="1"/>
          <p:nvPr/>
        </p:nvSpPr>
        <p:spPr>
          <a:xfrm>
            <a:off x="1237200" y="966100"/>
            <a:ext cx="10807800" cy="5528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8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000" b="1" dirty="0">
                <a:solidFill>
                  <a:srgbClr val="666666"/>
                </a:solidFill>
                <a:latin typeface="Times New Roman"/>
                <a:ea typeface="Times New Roman"/>
                <a:cs typeface="Times New Roman"/>
                <a:sym typeface="Times New Roman"/>
              </a:rPr>
              <a:t>Signatures</a:t>
            </a:r>
            <a:r>
              <a:rPr lang="en-US" sz="2000" dirty="0">
                <a:solidFill>
                  <a:srgbClr val="666666"/>
                </a:solidFill>
                <a:latin typeface="Times New Roman"/>
                <a:ea typeface="Times New Roman"/>
                <a:cs typeface="Times New Roman"/>
                <a:sym typeface="Times New Roman"/>
              </a:rPr>
              <a:t>:</a:t>
            </a:r>
            <a:endParaRPr sz="2000" dirty="0">
              <a:solidFill>
                <a:srgbClr val="666666"/>
              </a:solidFill>
              <a:latin typeface="Times New Roman"/>
              <a:ea typeface="Times New Roman"/>
              <a:cs typeface="Times New Roman"/>
              <a:sym typeface="Times New Roman"/>
            </a:endParaRPr>
          </a:p>
          <a:p>
            <a:pPr marL="457200" lvl="0" indent="-349250" algn="l" rtl="0">
              <a:lnSpc>
                <a:spcPct val="90000"/>
              </a:lnSpc>
              <a:spcBef>
                <a:spcPts val="0"/>
              </a:spcBef>
              <a:spcAft>
                <a:spcPts val="0"/>
              </a:spcAft>
              <a:buClr>
                <a:srgbClr val="666666"/>
              </a:buClr>
              <a:buSzPts val="1900"/>
              <a:buFont typeface="Times New Roman"/>
              <a:buChar char="➟"/>
            </a:pPr>
            <a:r>
              <a:rPr lang="en-US" sz="1900" dirty="0">
                <a:solidFill>
                  <a:srgbClr val="666666"/>
                </a:solidFill>
                <a:latin typeface="Times New Roman"/>
                <a:ea typeface="Times New Roman"/>
                <a:cs typeface="Times New Roman"/>
                <a:sym typeface="Times New Roman"/>
              </a:rPr>
              <a:t>Signatures must be captured within 72 hours of admission </a:t>
            </a:r>
            <a:endParaRPr sz="1900" dirty="0">
              <a:solidFill>
                <a:srgbClr val="666666"/>
              </a:solidFill>
              <a:latin typeface="Times New Roman"/>
              <a:ea typeface="Times New Roman"/>
              <a:cs typeface="Times New Roman"/>
              <a:sym typeface="Times New Roman"/>
            </a:endParaRPr>
          </a:p>
          <a:p>
            <a:pPr marL="1371600" lvl="2" indent="-349250" algn="l" rtl="0">
              <a:lnSpc>
                <a:spcPct val="90000"/>
              </a:lnSpc>
              <a:spcBef>
                <a:spcPts val="0"/>
              </a:spcBef>
              <a:spcAft>
                <a:spcPts val="0"/>
              </a:spcAft>
              <a:buClr>
                <a:srgbClr val="666666"/>
              </a:buClr>
              <a:buSzPts val="1900"/>
              <a:buFont typeface="Times New Roman"/>
              <a:buChar char="⋆"/>
            </a:pPr>
            <a:r>
              <a:rPr lang="en-US" sz="1900" dirty="0">
                <a:solidFill>
                  <a:srgbClr val="666666"/>
                </a:solidFill>
                <a:latin typeface="Times New Roman"/>
                <a:ea typeface="Times New Roman"/>
                <a:cs typeface="Times New Roman"/>
                <a:sym typeface="Times New Roman"/>
              </a:rPr>
              <a:t>(patient, guarantor, therapist, clinical supervisor)</a:t>
            </a:r>
            <a:endParaRPr sz="1900" dirty="0">
              <a:solidFill>
                <a:srgbClr val="666666"/>
              </a:solidFill>
              <a:latin typeface="Times New Roman"/>
              <a:ea typeface="Times New Roman"/>
              <a:cs typeface="Times New Roman"/>
              <a:sym typeface="Times New Roman"/>
            </a:endParaRPr>
          </a:p>
          <a:p>
            <a:pPr marL="914400" lvl="0" indent="-349250" algn="l" rtl="0">
              <a:spcBef>
                <a:spcPts val="0"/>
              </a:spcBef>
              <a:spcAft>
                <a:spcPts val="0"/>
              </a:spcAft>
              <a:buClr>
                <a:srgbClr val="666666"/>
              </a:buClr>
              <a:buSzPts val="1900"/>
              <a:buFont typeface="Times New Roman"/>
              <a:buChar char="🗸"/>
            </a:pPr>
            <a:r>
              <a:rPr lang="en-US" sz="1900" dirty="0">
                <a:solidFill>
                  <a:srgbClr val="666666"/>
                </a:solidFill>
                <a:latin typeface="Times New Roman"/>
                <a:ea typeface="Times New Roman"/>
                <a:cs typeface="Times New Roman"/>
                <a:sym typeface="Times New Roman"/>
              </a:rPr>
              <a:t>Therapist signatures must be on treatment plan (not Attestations)</a:t>
            </a:r>
            <a:endParaRPr sz="1900" dirty="0">
              <a:solidFill>
                <a:srgbClr val="666666"/>
              </a:solidFill>
              <a:latin typeface="Times New Roman"/>
              <a:ea typeface="Times New Roman"/>
              <a:cs typeface="Times New Roman"/>
              <a:sym typeface="Times New Roman"/>
            </a:endParaRPr>
          </a:p>
          <a:p>
            <a:pPr marL="914400" lvl="0" indent="-349250" algn="l" rtl="0">
              <a:spcBef>
                <a:spcPts val="0"/>
              </a:spcBef>
              <a:spcAft>
                <a:spcPts val="0"/>
              </a:spcAft>
              <a:buClr>
                <a:srgbClr val="666666"/>
              </a:buClr>
              <a:buSzPts val="1900"/>
              <a:buFont typeface="Times New Roman"/>
              <a:buChar char="🗸"/>
            </a:pPr>
            <a:r>
              <a:rPr lang="en-US" sz="1900" dirty="0">
                <a:solidFill>
                  <a:srgbClr val="666666"/>
                </a:solidFill>
                <a:latin typeface="Times New Roman"/>
                <a:ea typeface="Times New Roman"/>
                <a:cs typeface="Times New Roman"/>
                <a:sym typeface="Times New Roman"/>
              </a:rPr>
              <a:t>Signatures on Treatment Plans is best practice! (Reserve Attestations for when patients and/or guarantor are unavailable) </a:t>
            </a:r>
            <a:endParaRPr sz="1900"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20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000" b="1" dirty="0">
                <a:solidFill>
                  <a:srgbClr val="666666"/>
                </a:solidFill>
                <a:latin typeface="Times New Roman"/>
                <a:ea typeface="Times New Roman"/>
                <a:cs typeface="Times New Roman"/>
                <a:sym typeface="Times New Roman"/>
              </a:rPr>
              <a:t>Needs Assessment</a:t>
            </a:r>
            <a:r>
              <a:rPr lang="en-US" sz="2000" dirty="0">
                <a:solidFill>
                  <a:srgbClr val="666666"/>
                </a:solidFill>
                <a:latin typeface="Times New Roman"/>
                <a:ea typeface="Times New Roman"/>
                <a:cs typeface="Times New Roman"/>
                <a:sym typeface="Times New Roman"/>
              </a:rPr>
              <a:t>:</a:t>
            </a:r>
            <a:endParaRPr sz="2000" dirty="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000" dirty="0">
                <a:solidFill>
                  <a:srgbClr val="666666"/>
                </a:solidFill>
                <a:latin typeface="Times New Roman"/>
                <a:ea typeface="Times New Roman"/>
                <a:cs typeface="Times New Roman"/>
                <a:sym typeface="Times New Roman"/>
              </a:rPr>
              <a:t>Treatment plans MUST include language from the Needs, Strengths, Preferences, Goals (NSPG) section of Patient BPS</a:t>
            </a:r>
            <a:endParaRPr sz="2000"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8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1100"/>
              <a:buFont typeface="Arial"/>
              <a:buNone/>
            </a:pPr>
            <a:r>
              <a:rPr lang="en-US" sz="1800" b="1" dirty="0">
                <a:solidFill>
                  <a:srgbClr val="666666"/>
                </a:solidFill>
                <a:latin typeface="Times New Roman"/>
                <a:ea typeface="Times New Roman"/>
                <a:cs typeface="Times New Roman"/>
                <a:sym typeface="Times New Roman"/>
              </a:rPr>
              <a:t>Outcome Measures</a:t>
            </a:r>
            <a:r>
              <a:rPr lang="en-US" sz="1800" dirty="0">
                <a:solidFill>
                  <a:srgbClr val="666666"/>
                </a:solidFill>
                <a:latin typeface="Times New Roman"/>
                <a:ea typeface="Times New Roman"/>
                <a:cs typeface="Times New Roman"/>
                <a:sym typeface="Times New Roman"/>
              </a:rPr>
              <a:t>:</a:t>
            </a:r>
            <a:endParaRPr sz="1800" dirty="0">
              <a:solidFill>
                <a:srgbClr val="666666"/>
              </a:solidFill>
              <a:latin typeface="Times New Roman"/>
              <a:ea typeface="Times New Roman"/>
              <a:cs typeface="Times New Roman"/>
              <a:sym typeface="Times New Roman"/>
            </a:endParaRPr>
          </a:p>
          <a:p>
            <a:pPr marL="457200" lvl="0" indent="-342900" algn="l" rtl="0">
              <a:spcBef>
                <a:spcPts val="0"/>
              </a:spcBef>
              <a:spcAft>
                <a:spcPts val="0"/>
              </a:spcAft>
              <a:buClr>
                <a:srgbClr val="666666"/>
              </a:buClr>
              <a:buSzPts val="1800"/>
              <a:buFont typeface="Times New Roman"/>
              <a:buChar char="➟"/>
            </a:pPr>
            <a:r>
              <a:rPr lang="en-US" sz="1800" dirty="0">
                <a:solidFill>
                  <a:srgbClr val="666666"/>
                </a:solidFill>
                <a:latin typeface="Times New Roman"/>
                <a:ea typeface="Times New Roman"/>
                <a:cs typeface="Times New Roman"/>
                <a:sym typeface="Times New Roman"/>
              </a:rPr>
              <a:t>Treatment plans MUST include a treatment objective that focuses on outcome measures (DASS-21/RAS) and </a:t>
            </a:r>
            <a:r>
              <a:rPr lang="en-US" sz="1800" b="1" u="sng" dirty="0">
                <a:solidFill>
                  <a:srgbClr val="666666"/>
                </a:solidFill>
                <a:latin typeface="Times New Roman"/>
                <a:ea typeface="Times New Roman"/>
                <a:cs typeface="Times New Roman"/>
                <a:sym typeface="Times New Roman"/>
              </a:rPr>
              <a:t>how the score informs treatment planning.</a:t>
            </a:r>
            <a:r>
              <a:rPr lang="en-US" sz="1800" b="1" dirty="0">
                <a:solidFill>
                  <a:srgbClr val="666666"/>
                </a:solidFill>
                <a:latin typeface="Times New Roman"/>
                <a:ea typeface="Times New Roman"/>
                <a:cs typeface="Times New Roman"/>
                <a:sym typeface="Times New Roman"/>
              </a:rPr>
              <a:t> </a:t>
            </a:r>
            <a:endParaRPr sz="1800" b="1" dirty="0">
              <a:solidFill>
                <a:srgbClr val="666666"/>
              </a:solidFill>
              <a:latin typeface="Times New Roman"/>
              <a:ea typeface="Times New Roman"/>
              <a:cs typeface="Times New Roman"/>
              <a:sym typeface="Times New Roman"/>
            </a:endParaRPr>
          </a:p>
          <a:p>
            <a:pPr marL="914400" lvl="1" indent="-336550" algn="l" rtl="0">
              <a:spcBef>
                <a:spcPts val="0"/>
              </a:spcBef>
              <a:spcAft>
                <a:spcPts val="0"/>
              </a:spcAft>
              <a:buClr>
                <a:srgbClr val="666666"/>
              </a:buClr>
              <a:buSzPts val="1700"/>
              <a:buFont typeface="Times New Roman"/>
              <a:buChar char="○"/>
            </a:pPr>
            <a:r>
              <a:rPr lang="en-US" sz="1700" dirty="0">
                <a:solidFill>
                  <a:srgbClr val="666666"/>
                </a:solidFill>
                <a:latin typeface="Times New Roman"/>
                <a:ea typeface="Times New Roman"/>
                <a:cs typeface="Times New Roman"/>
                <a:sym typeface="Times New Roman"/>
              </a:rPr>
              <a:t>I.e., including the score without any context of what this means for the treatment plan is insufficient. </a:t>
            </a:r>
            <a:endParaRPr sz="1700" dirty="0">
              <a:solidFill>
                <a:srgbClr val="666666"/>
              </a:solidFill>
              <a:latin typeface="Times New Roman"/>
              <a:ea typeface="Times New Roman"/>
              <a:cs typeface="Times New Roman"/>
              <a:sym typeface="Times New Roman"/>
            </a:endParaRPr>
          </a:p>
          <a:p>
            <a:pPr marL="1371600" lvl="2" indent="-336550" algn="l" rtl="0">
              <a:spcBef>
                <a:spcPts val="0"/>
              </a:spcBef>
              <a:spcAft>
                <a:spcPts val="0"/>
              </a:spcAft>
              <a:buClr>
                <a:srgbClr val="666666"/>
              </a:buClr>
              <a:buSzPts val="1700"/>
              <a:buFont typeface="Times New Roman"/>
              <a:buChar char="■"/>
            </a:pPr>
            <a:r>
              <a:rPr lang="en-US" sz="1700" dirty="0">
                <a:solidFill>
                  <a:srgbClr val="666666"/>
                </a:solidFill>
                <a:latin typeface="Times New Roman"/>
                <a:ea typeface="Times New Roman"/>
                <a:cs typeface="Times New Roman"/>
                <a:sym typeface="Times New Roman"/>
              </a:rPr>
              <a:t>Is the RAS score increasing?  Does that evidence the current treatment plan is effective and no changes are indicated at this time? </a:t>
            </a:r>
            <a:endParaRPr sz="1700" dirty="0">
              <a:solidFill>
                <a:srgbClr val="666666"/>
              </a:solidFill>
              <a:latin typeface="Times New Roman"/>
              <a:ea typeface="Times New Roman"/>
              <a:cs typeface="Times New Roman"/>
              <a:sym typeface="Times New Roman"/>
            </a:endParaRPr>
          </a:p>
          <a:p>
            <a:pPr marL="1371600" lvl="2" indent="-336550" algn="l" rtl="0">
              <a:spcBef>
                <a:spcPts val="0"/>
              </a:spcBef>
              <a:spcAft>
                <a:spcPts val="0"/>
              </a:spcAft>
              <a:buClr>
                <a:srgbClr val="666666"/>
              </a:buClr>
              <a:buSzPts val="1700"/>
              <a:buFont typeface="Times New Roman"/>
              <a:buChar char="■"/>
            </a:pPr>
            <a:r>
              <a:rPr lang="en-US" sz="1700" dirty="0">
                <a:solidFill>
                  <a:srgbClr val="666666"/>
                </a:solidFill>
                <a:latin typeface="Times New Roman"/>
                <a:ea typeface="Times New Roman"/>
                <a:cs typeface="Times New Roman"/>
                <a:sym typeface="Times New Roman"/>
              </a:rPr>
              <a:t>Is the RAS score decreasing and as a result, therapist will increase family therapy from 1x/wk. to 2x/wk. w/ the goal that by doing so, client’s engagement in recovery will improve (and RAS score will increase?)</a:t>
            </a:r>
            <a:endParaRPr sz="1700" dirty="0">
              <a:solidFill>
                <a:srgbClr val="666666"/>
              </a:solidFill>
              <a:latin typeface="Times New Roman"/>
              <a:ea typeface="Times New Roman"/>
              <a:cs typeface="Times New Roman"/>
              <a:sym typeface="Times New Roman"/>
            </a:endParaRPr>
          </a:p>
          <a:p>
            <a:pPr marL="0" lvl="0" indent="0" algn="l" rtl="0">
              <a:spcBef>
                <a:spcPts val="0"/>
              </a:spcBef>
              <a:spcAft>
                <a:spcPts val="0"/>
              </a:spcAft>
              <a:buNone/>
            </a:pPr>
            <a:endParaRPr sz="1900" dirty="0">
              <a:solidFill>
                <a:srgbClr val="666666"/>
              </a:solidFill>
              <a:latin typeface="Times New Roman"/>
              <a:ea typeface="Times New Roman"/>
              <a:cs typeface="Times New Roman"/>
              <a:sym typeface="Times New Roman"/>
            </a:endParaRPr>
          </a:p>
        </p:txBody>
      </p:sp>
      <p:sp>
        <p:nvSpPr>
          <p:cNvPr id="252" name="Google Shape;252;p26"/>
          <p:cNvSpPr txBox="1"/>
          <p:nvPr/>
        </p:nvSpPr>
        <p:spPr>
          <a:xfrm>
            <a:off x="408125" y="288275"/>
            <a:ext cx="80361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66A6"/>
                </a:solidFill>
                <a:latin typeface="Times New Roman"/>
                <a:ea typeface="Times New Roman"/>
                <a:cs typeface="Times New Roman"/>
                <a:sym typeface="Times New Roman"/>
              </a:rPr>
              <a:t>Treatment Planning: </a:t>
            </a:r>
            <a:r>
              <a:rPr lang="en-US" sz="2800" b="1" i="1">
                <a:solidFill>
                  <a:srgbClr val="0066A6"/>
                </a:solidFill>
                <a:latin typeface="Times New Roman"/>
                <a:ea typeface="Times New Roman"/>
                <a:cs typeface="Times New Roman"/>
                <a:sym typeface="Times New Roman"/>
              </a:rPr>
              <a:t>Requirements at a glance</a:t>
            </a:r>
            <a:r>
              <a:rPr lang="en-US" sz="2600" b="1" i="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(1 of 3)</a:t>
            </a:r>
            <a:endParaRPr sz="2000" b="1">
              <a:solidFill>
                <a:srgbClr val="0066A6"/>
              </a:solidFill>
              <a:latin typeface="Times New Roman"/>
              <a:ea typeface="Times New Roman"/>
              <a:cs typeface="Times New Roman"/>
              <a:sym typeface="Times New Roman"/>
            </a:endParaRPr>
          </a:p>
        </p:txBody>
      </p:sp>
      <p:pic>
        <p:nvPicPr>
          <p:cNvPr id="253" name="Google Shape;253;p26"/>
          <p:cNvPicPr preferRelativeResize="0"/>
          <p:nvPr/>
        </p:nvPicPr>
        <p:blipFill>
          <a:blip r:embed="rId3">
            <a:alphaModFix/>
          </a:blip>
          <a:stretch>
            <a:fillRect/>
          </a:stretch>
        </p:blipFill>
        <p:spPr>
          <a:xfrm>
            <a:off x="408125" y="1094900"/>
            <a:ext cx="686275" cy="686275"/>
          </a:xfrm>
          <a:prstGeom prst="rect">
            <a:avLst/>
          </a:prstGeom>
          <a:noFill/>
          <a:ln>
            <a:noFill/>
          </a:ln>
        </p:spPr>
      </p:pic>
      <p:pic>
        <p:nvPicPr>
          <p:cNvPr id="254" name="Google Shape;254;p26"/>
          <p:cNvPicPr preferRelativeResize="0"/>
          <p:nvPr/>
        </p:nvPicPr>
        <p:blipFill>
          <a:blip r:embed="rId4">
            <a:alphaModFix/>
          </a:blip>
          <a:stretch>
            <a:fillRect/>
          </a:stretch>
        </p:blipFill>
        <p:spPr>
          <a:xfrm>
            <a:off x="408125" y="2847925"/>
            <a:ext cx="686275" cy="686275"/>
          </a:xfrm>
          <a:prstGeom prst="rect">
            <a:avLst/>
          </a:prstGeom>
          <a:noFill/>
          <a:ln>
            <a:noFill/>
          </a:ln>
        </p:spPr>
      </p:pic>
      <p:pic>
        <p:nvPicPr>
          <p:cNvPr id="255" name="Google Shape;255;p26"/>
          <p:cNvPicPr preferRelativeResize="0"/>
          <p:nvPr/>
        </p:nvPicPr>
        <p:blipFill>
          <a:blip r:embed="rId5">
            <a:alphaModFix/>
          </a:blip>
          <a:stretch>
            <a:fillRect/>
          </a:stretch>
        </p:blipFill>
        <p:spPr>
          <a:xfrm>
            <a:off x="408125" y="4055325"/>
            <a:ext cx="686275" cy="686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467700" y="252014"/>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dirty="0">
                <a:solidFill>
                  <a:srgbClr val="FF0000"/>
                </a:solidFill>
                <a:latin typeface="Times New Roman"/>
                <a:ea typeface="Times New Roman"/>
                <a:cs typeface="Times New Roman"/>
                <a:sym typeface="Times New Roman"/>
              </a:rPr>
              <a:t>Documentation Don’ts!</a:t>
            </a:r>
            <a:endParaRPr sz="3000" b="1" dirty="0">
              <a:solidFill>
                <a:srgbClr val="FF0000"/>
              </a:solidFill>
              <a:latin typeface="Times New Roman"/>
              <a:ea typeface="Times New Roman"/>
              <a:cs typeface="Times New Roman"/>
              <a:sym typeface="Times New Roman"/>
            </a:endParaRPr>
          </a:p>
        </p:txBody>
      </p:sp>
      <p:sp>
        <p:nvSpPr>
          <p:cNvPr id="139" name="Google Shape;139;p17"/>
          <p:cNvSpPr txBox="1">
            <a:spLocks noGrp="1"/>
          </p:cNvSpPr>
          <p:nvPr>
            <p:ph type="body" idx="1"/>
          </p:nvPr>
        </p:nvSpPr>
        <p:spPr>
          <a:xfrm>
            <a:off x="337310" y="988983"/>
            <a:ext cx="11854690" cy="5750864"/>
          </a:xfrm>
          <a:prstGeom prst="rect">
            <a:avLst/>
          </a:prstGeom>
          <a:noFill/>
          <a:ln>
            <a:noFill/>
          </a:ln>
        </p:spPr>
        <p:txBody>
          <a:bodyPr spcFirstLastPara="1" wrap="square" lIns="91425" tIns="45700" rIns="91425" bIns="45700" anchor="t" anchorCtr="0">
            <a:noAutofit/>
          </a:bodyPr>
          <a:lstStyle/>
          <a:p>
            <a:pPr indent="-381000">
              <a:spcBef>
                <a:spcPts val="0"/>
              </a:spcBef>
              <a:buClr>
                <a:srgbClr val="434343"/>
              </a:buClr>
              <a:buSzPts val="2400"/>
              <a:buFont typeface="Times New Roman"/>
              <a:buChar char="✗"/>
            </a:pPr>
            <a:r>
              <a:rPr lang="en-US" sz="2400" b="1" dirty="0">
                <a:solidFill>
                  <a:srgbClr val="434343"/>
                </a:solidFill>
                <a:latin typeface="Times New Roman"/>
                <a:ea typeface="Times New Roman"/>
                <a:cs typeface="Times New Roman"/>
                <a:sym typeface="Times New Roman"/>
              </a:rPr>
              <a:t>Don’t use judgmental or opinionated language </a:t>
            </a:r>
            <a:r>
              <a:rPr lang="en-US" sz="2000" dirty="0">
                <a:solidFill>
                  <a:srgbClr val="434343"/>
                </a:solidFill>
                <a:latin typeface="Times New Roman"/>
                <a:ea typeface="Times New Roman"/>
                <a:cs typeface="Times New Roman"/>
                <a:sym typeface="Times New Roman"/>
              </a:rPr>
              <a:t>e.g.: “It seems like she doesn’t know how to listen or follow program guidelines.”</a:t>
            </a:r>
            <a:endParaRPr sz="2000" dirty="0">
              <a:solidFill>
                <a:srgbClr val="434343"/>
              </a:solidFill>
              <a:latin typeface="Times New Roman"/>
              <a:ea typeface="Times New Roman"/>
              <a:cs typeface="Times New Roman"/>
              <a:sym typeface="Times New Roman"/>
            </a:endParaRPr>
          </a:p>
          <a:p>
            <a:pPr lvl="2" indent="-381000">
              <a:buClr>
                <a:srgbClr val="434343"/>
              </a:buClr>
              <a:buSzPts val="2400"/>
              <a:buFont typeface="Times New Roman"/>
              <a:buChar char="•"/>
            </a:pPr>
            <a:r>
              <a:rPr lang="en-US" dirty="0">
                <a:solidFill>
                  <a:srgbClr val="434343"/>
                </a:solidFill>
                <a:latin typeface="Times New Roman"/>
                <a:ea typeface="Times New Roman"/>
                <a:cs typeface="Times New Roman"/>
              </a:rPr>
              <a:t>Alternative: "Patient appears to be having a difficult time following program guidelines, as evidenced by......."</a:t>
            </a:r>
          </a:p>
          <a:p>
            <a:pPr marL="457200" lvl="0" indent="-381000" algn="l" rtl="0">
              <a:spcBef>
                <a:spcPts val="1000"/>
              </a:spcBef>
              <a:spcAft>
                <a:spcPts val="0"/>
              </a:spcAft>
              <a:buClr>
                <a:srgbClr val="434343"/>
              </a:buClr>
              <a:buSzPts val="2400"/>
              <a:buFont typeface="Times New Roman"/>
              <a:buChar char="✗"/>
            </a:pPr>
            <a:r>
              <a:rPr lang="en-US" sz="2400" b="1" dirty="0">
                <a:solidFill>
                  <a:srgbClr val="434343"/>
                </a:solidFill>
                <a:latin typeface="Times New Roman"/>
                <a:ea typeface="Times New Roman"/>
                <a:cs typeface="Times New Roman"/>
                <a:sym typeface="Times New Roman"/>
              </a:rPr>
              <a:t>Don’t use jargon/subjective language/opinions of patient</a:t>
            </a:r>
            <a:r>
              <a:rPr lang="en-US" dirty="0">
                <a:solidFill>
                  <a:srgbClr val="434343"/>
                </a:solidFill>
                <a:latin typeface="Times New Roman"/>
                <a:ea typeface="Times New Roman"/>
                <a:cs typeface="Times New Roman"/>
                <a:sym typeface="Times New Roman"/>
              </a:rPr>
              <a:t> </a:t>
            </a:r>
            <a:r>
              <a:rPr lang="en-US" sz="2000" dirty="0">
                <a:solidFill>
                  <a:srgbClr val="434343"/>
                </a:solidFill>
                <a:latin typeface="Times New Roman"/>
                <a:ea typeface="Times New Roman"/>
                <a:cs typeface="Times New Roman"/>
                <a:sym typeface="Times New Roman"/>
              </a:rPr>
              <a:t>e.g.: “Patient looked irritated, is OCD about her clothes and seems rude to everyone.”</a:t>
            </a:r>
            <a:endParaRPr sz="2000" dirty="0">
              <a:solidFill>
                <a:srgbClr val="434343"/>
              </a:solidFill>
              <a:latin typeface="Times New Roman"/>
              <a:ea typeface="Times New Roman"/>
              <a:cs typeface="Times New Roman"/>
              <a:sym typeface="Times New Roman"/>
            </a:endParaRPr>
          </a:p>
          <a:p>
            <a:pPr lvl="2" indent="-381000">
              <a:buClr>
                <a:srgbClr val="434343"/>
              </a:buClr>
              <a:buSzPts val="2400"/>
              <a:buFont typeface="Times New Roman"/>
              <a:buChar char="•"/>
            </a:pPr>
            <a:r>
              <a:rPr lang="en-US" dirty="0">
                <a:solidFill>
                  <a:srgbClr val="434343"/>
                </a:solidFill>
                <a:latin typeface="Times New Roman"/>
                <a:ea typeface="Times New Roman"/>
                <a:cs typeface="Times New Roman"/>
              </a:rPr>
              <a:t>Alternative: "Patient was visibly upset, as evidenced by expressing feelings of discomfort related to her attire while interrupting peers during group."</a:t>
            </a:r>
          </a:p>
          <a:p>
            <a:pPr indent="-381000">
              <a:buClr>
                <a:srgbClr val="434343"/>
              </a:buClr>
              <a:buSzPts val="2400"/>
              <a:buFont typeface="Times New Roman"/>
              <a:buChar char="✗"/>
            </a:pPr>
            <a:r>
              <a:rPr lang="en-US" sz="2400" b="1" dirty="0">
                <a:solidFill>
                  <a:srgbClr val="434343"/>
                </a:solidFill>
                <a:latin typeface="Times New Roman"/>
                <a:ea typeface="Times New Roman"/>
                <a:cs typeface="Times New Roman"/>
                <a:sym typeface="Times New Roman"/>
              </a:rPr>
              <a:t>Avoid </a:t>
            </a:r>
            <a:r>
              <a:rPr lang="en-US" sz="2400" b="1" i="1" dirty="0">
                <a:solidFill>
                  <a:srgbClr val="434343"/>
                </a:solidFill>
                <a:latin typeface="Times New Roman"/>
                <a:ea typeface="Times New Roman"/>
                <a:cs typeface="Times New Roman"/>
                <a:sym typeface="Times New Roman"/>
              </a:rPr>
              <a:t>labeling or identifying</a:t>
            </a:r>
            <a:r>
              <a:rPr lang="en-US" sz="2400" b="1" dirty="0">
                <a:solidFill>
                  <a:srgbClr val="434343"/>
                </a:solidFill>
                <a:latin typeface="Times New Roman"/>
                <a:ea typeface="Times New Roman"/>
                <a:cs typeface="Times New Roman"/>
                <a:sym typeface="Times New Roman"/>
              </a:rPr>
              <a:t> the patient </a:t>
            </a:r>
            <a:r>
              <a:rPr lang="en-US" sz="2400" dirty="0">
                <a:solidFill>
                  <a:srgbClr val="434343"/>
                </a:solidFill>
                <a:latin typeface="Times New Roman"/>
                <a:ea typeface="Times New Roman"/>
                <a:cs typeface="Times New Roman"/>
                <a:sym typeface="Times New Roman"/>
              </a:rPr>
              <a:t>that may negatively impact them if  reviewing their chart. </a:t>
            </a:r>
            <a:r>
              <a:rPr lang="en-US" sz="2000" dirty="0">
                <a:solidFill>
                  <a:srgbClr val="434343"/>
                </a:solidFill>
                <a:latin typeface="Times New Roman"/>
                <a:ea typeface="Times New Roman"/>
                <a:cs typeface="Times New Roman"/>
                <a:sym typeface="Times New Roman"/>
              </a:rPr>
              <a:t>e.g.: “Patient is a cutter and a purger.” </a:t>
            </a:r>
            <a:endParaRPr lang="en-US" sz="2000" b="1" dirty="0">
              <a:solidFill>
                <a:srgbClr val="434343"/>
              </a:solidFill>
              <a:latin typeface="Times New Roman"/>
              <a:ea typeface="Times New Roman"/>
              <a:cs typeface="Times New Roman"/>
            </a:endParaRPr>
          </a:p>
          <a:p>
            <a:pPr lvl="2" indent="-381000" algn="l">
              <a:spcBef>
                <a:spcPts val="500"/>
              </a:spcBef>
              <a:spcAft>
                <a:spcPts val="0"/>
              </a:spcAft>
              <a:buClr>
                <a:srgbClr val="434343"/>
              </a:buClr>
              <a:buSzPts val="2400"/>
              <a:buFont typeface="Times New Roman"/>
              <a:buChar char="•"/>
            </a:pPr>
            <a:r>
              <a:rPr lang="en-US" i="1" dirty="0">
                <a:solidFill>
                  <a:srgbClr val="434343"/>
                </a:solidFill>
                <a:latin typeface="Times New Roman"/>
                <a:ea typeface="Times New Roman"/>
                <a:cs typeface="Times New Roman"/>
                <a:sym typeface="Times New Roman"/>
              </a:rPr>
              <a:t>Alternative:</a:t>
            </a:r>
            <a:r>
              <a:rPr lang="en-US" dirty="0">
                <a:solidFill>
                  <a:srgbClr val="434343"/>
                </a:solidFill>
                <a:latin typeface="Times New Roman"/>
                <a:ea typeface="Times New Roman"/>
                <a:cs typeface="Times New Roman"/>
                <a:sym typeface="Times New Roman"/>
              </a:rPr>
              <a:t> “Patient reported purging and engaging in self-injurious behavior.”</a:t>
            </a:r>
          </a:p>
          <a:p>
            <a:pPr indent="-381000">
              <a:buClr>
                <a:srgbClr val="434343"/>
              </a:buClr>
              <a:buSzPts val="2400"/>
              <a:buFont typeface="Times New Roman"/>
              <a:buChar char="✗"/>
            </a:pPr>
            <a:r>
              <a:rPr lang="en-US" sz="2400" b="1" dirty="0">
                <a:solidFill>
                  <a:srgbClr val="434343"/>
                </a:solidFill>
                <a:latin typeface="Times New Roman"/>
                <a:cs typeface="Times New Roman"/>
                <a:sym typeface="Times New Roman"/>
              </a:rPr>
              <a:t>Don’t write “N/A” when it IS “A”!</a:t>
            </a:r>
          </a:p>
          <a:p>
            <a:pPr lvl="1" indent="-381000">
              <a:buClr>
                <a:srgbClr val="434343"/>
              </a:buClr>
              <a:buSzPts val="2400"/>
              <a:buFont typeface="Times New Roman"/>
              <a:buChar char="•"/>
            </a:pPr>
            <a:r>
              <a:rPr lang="en-US" sz="2000" dirty="0">
                <a:solidFill>
                  <a:srgbClr val="434343"/>
                </a:solidFill>
                <a:latin typeface="Times New Roman"/>
                <a:cs typeface="Times New Roman"/>
                <a:sym typeface="Times New Roman"/>
              </a:rPr>
              <a:t>‘</a:t>
            </a:r>
            <a:r>
              <a:rPr lang="en-US" sz="1900" dirty="0">
                <a:solidFill>
                  <a:srgbClr val="434343"/>
                </a:solidFill>
                <a:latin typeface="Times New Roman"/>
                <a:cs typeface="Times New Roman"/>
                <a:sym typeface="Times New Roman"/>
              </a:rPr>
              <a:t>N/A’ should be reserved for when the response is Not Applicable (e.g., “How old are your children?” If patient does not have any children, ‘N/A’ would be an appropriate response.</a:t>
            </a:r>
          </a:p>
          <a:p>
            <a:pPr lvl="1" indent="-381000">
              <a:buClr>
                <a:srgbClr val="434343"/>
              </a:buClr>
              <a:buSzPts val="2400"/>
              <a:buFont typeface="Times New Roman"/>
              <a:buChar char="•"/>
            </a:pPr>
            <a:r>
              <a:rPr lang="en-US" sz="1900" dirty="0">
                <a:solidFill>
                  <a:srgbClr val="434343"/>
                </a:solidFill>
                <a:latin typeface="Times New Roman"/>
                <a:cs typeface="Times New Roman"/>
                <a:sym typeface="Times New Roman"/>
              </a:rPr>
              <a:t>If a patient discharges against treatment advice (ATA), avoid using ‘N/A’ as a response in the aftercare appointment section of the Discharge Plan. Rather, indicate the circumstance (ATA) and give yourself credit; write out all attempts to make appointments and/or discuss aftercare with patient prior to them leaving ATA</a:t>
            </a:r>
            <a:r>
              <a:rPr lang="en-US" sz="2000" dirty="0">
                <a:solidFill>
                  <a:srgbClr val="434343"/>
                </a:solidFill>
                <a:latin typeface="Times New Roman"/>
                <a:cs typeface="Times New Roman"/>
                <a:sym typeface="Times New Roman"/>
              </a:rPr>
              <a:t>.</a:t>
            </a:r>
            <a:endParaRPr lang="en-US" dirty="0">
              <a:solidFill>
                <a:srgbClr val="434343"/>
              </a:solidFill>
              <a:latin typeface="Times New Roman"/>
              <a:ea typeface="Times New Roman"/>
              <a:cs typeface="Times New Roman"/>
              <a:sym typeface="Times New Roman"/>
            </a:endParaRPr>
          </a:p>
          <a:p>
            <a:pPr lvl="2" indent="-381000" algn="l">
              <a:spcBef>
                <a:spcPts val="500"/>
              </a:spcBef>
              <a:spcAft>
                <a:spcPts val="0"/>
              </a:spcAft>
              <a:buClr>
                <a:srgbClr val="434343"/>
              </a:buClr>
              <a:buSzPts val="2400"/>
              <a:buFont typeface="Times New Roman"/>
              <a:buChar char="•"/>
            </a:pPr>
            <a:endParaRPr lang="en-US" b="1" dirty="0">
              <a:solidFill>
                <a:srgbClr val="434343"/>
              </a:solidFill>
              <a:latin typeface="Times New Roman"/>
              <a:ea typeface="Times New Roman"/>
              <a:cs typeface="Times New Roman"/>
              <a:sym typeface="Times New Roman"/>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7"/>
          <p:cNvSpPr txBox="1"/>
          <p:nvPr/>
        </p:nvSpPr>
        <p:spPr>
          <a:xfrm>
            <a:off x="408125" y="288275"/>
            <a:ext cx="85431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66A6"/>
                </a:solidFill>
                <a:latin typeface="Times New Roman"/>
                <a:ea typeface="Times New Roman"/>
                <a:cs typeface="Times New Roman"/>
                <a:sym typeface="Times New Roman"/>
              </a:rPr>
              <a:t>Treatment Planning: </a:t>
            </a:r>
            <a:r>
              <a:rPr lang="en-US" sz="2800" b="1" i="1">
                <a:solidFill>
                  <a:srgbClr val="0066A6"/>
                </a:solidFill>
                <a:latin typeface="Times New Roman"/>
                <a:ea typeface="Times New Roman"/>
                <a:cs typeface="Times New Roman"/>
                <a:sym typeface="Times New Roman"/>
              </a:rPr>
              <a:t>Requirements at a glance</a:t>
            </a:r>
            <a:r>
              <a:rPr lang="en-US" sz="2400" b="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(2 of 3)</a:t>
            </a:r>
            <a:endParaRPr sz="2000" b="1">
              <a:solidFill>
                <a:srgbClr val="0066A6"/>
              </a:solidFill>
              <a:latin typeface="Times New Roman"/>
              <a:ea typeface="Times New Roman"/>
              <a:cs typeface="Times New Roman"/>
              <a:sym typeface="Times New Roman"/>
            </a:endParaRPr>
          </a:p>
        </p:txBody>
      </p:sp>
      <p:sp>
        <p:nvSpPr>
          <p:cNvPr id="261" name="Google Shape;261;p27"/>
          <p:cNvSpPr txBox="1"/>
          <p:nvPr/>
        </p:nvSpPr>
        <p:spPr>
          <a:xfrm>
            <a:off x="986600" y="985775"/>
            <a:ext cx="10764900" cy="597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700" b="1" dirty="0">
                <a:solidFill>
                  <a:srgbClr val="666666"/>
                </a:solidFill>
                <a:latin typeface="Times New Roman"/>
                <a:ea typeface="Times New Roman"/>
                <a:cs typeface="Times New Roman"/>
                <a:sym typeface="Times New Roman"/>
              </a:rPr>
              <a:t>Goals</a:t>
            </a:r>
            <a:r>
              <a:rPr lang="en-US" sz="1700" dirty="0">
                <a:solidFill>
                  <a:srgbClr val="666666"/>
                </a:solidFill>
                <a:latin typeface="Times New Roman"/>
                <a:ea typeface="Times New Roman"/>
                <a:cs typeface="Times New Roman"/>
                <a:sym typeface="Times New Roman"/>
              </a:rPr>
              <a:t>:</a:t>
            </a:r>
            <a:endParaRPr sz="1700" dirty="0">
              <a:solidFill>
                <a:srgbClr val="666666"/>
              </a:solidFill>
              <a:latin typeface="Times New Roman"/>
              <a:ea typeface="Times New Roman"/>
              <a:cs typeface="Times New Roman"/>
              <a:sym typeface="Times New Roman"/>
            </a:endParaRPr>
          </a:p>
          <a:p>
            <a:pPr marL="4572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Include at least one goal stated in the patient’s words for each Problem</a:t>
            </a:r>
            <a:endParaRPr sz="1600" dirty="0">
              <a:solidFill>
                <a:srgbClr val="666666"/>
              </a:solidFill>
              <a:latin typeface="Times New Roman"/>
              <a:ea typeface="Times New Roman"/>
              <a:cs typeface="Times New Roman"/>
              <a:sym typeface="Times New Roman"/>
            </a:endParaRPr>
          </a:p>
          <a:p>
            <a:pPr marL="457200" lvl="0" indent="-330200" algn="l" rtl="0">
              <a:spcBef>
                <a:spcPts val="0"/>
              </a:spcBef>
              <a:spcAft>
                <a:spcPts val="0"/>
              </a:spcAft>
              <a:buClr>
                <a:srgbClr val="666666"/>
              </a:buClr>
              <a:buSzPts val="1600"/>
              <a:buFont typeface="Times New Roman"/>
              <a:buChar char="➟"/>
            </a:pPr>
            <a:r>
              <a:rPr lang="en-US" sz="1600" u="sng" dirty="0">
                <a:solidFill>
                  <a:srgbClr val="666666"/>
                </a:solidFill>
                <a:latin typeface="Times New Roman"/>
                <a:ea typeface="Times New Roman"/>
                <a:cs typeface="Times New Roman"/>
                <a:sym typeface="Times New Roman"/>
              </a:rPr>
              <a:t>Highly recommend</a:t>
            </a:r>
            <a:r>
              <a:rPr lang="en-US" sz="1600" dirty="0">
                <a:solidFill>
                  <a:srgbClr val="666666"/>
                </a:solidFill>
                <a:latin typeface="Times New Roman"/>
                <a:ea typeface="Times New Roman"/>
                <a:cs typeface="Times New Roman"/>
                <a:sym typeface="Times New Roman"/>
              </a:rPr>
              <a:t> to also include the Clinical Interpretation of the goal</a:t>
            </a:r>
            <a:endParaRPr sz="1600" dirty="0">
              <a:solidFill>
                <a:srgbClr val="666666"/>
              </a:solidFill>
              <a:latin typeface="Times New Roman"/>
              <a:ea typeface="Times New Roman"/>
              <a:cs typeface="Times New Roman"/>
              <a:sym typeface="Times New Roman"/>
            </a:endParaRPr>
          </a:p>
          <a:p>
            <a:pPr marL="914400" lvl="0" indent="0" algn="l" rtl="0">
              <a:spcBef>
                <a:spcPts val="0"/>
              </a:spcBef>
              <a:spcAft>
                <a:spcPts val="0"/>
              </a:spcAft>
              <a:buNone/>
            </a:pPr>
            <a:endParaRPr sz="900"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1900" b="1" dirty="0">
                <a:solidFill>
                  <a:srgbClr val="666666"/>
                </a:solidFill>
                <a:latin typeface="Times New Roman"/>
                <a:ea typeface="Times New Roman"/>
                <a:cs typeface="Times New Roman"/>
                <a:sym typeface="Times New Roman"/>
              </a:rPr>
              <a:t>Statuses and Status Updates</a:t>
            </a:r>
            <a:r>
              <a:rPr lang="en-US" sz="1900" dirty="0">
                <a:solidFill>
                  <a:srgbClr val="666666"/>
                </a:solidFill>
                <a:latin typeface="Times New Roman"/>
                <a:ea typeface="Times New Roman"/>
                <a:cs typeface="Times New Roman"/>
                <a:sym typeface="Times New Roman"/>
              </a:rPr>
              <a:t>:</a:t>
            </a:r>
            <a:endParaRPr sz="1900" dirty="0">
              <a:solidFill>
                <a:srgbClr val="666666"/>
              </a:solidFill>
              <a:latin typeface="Times New Roman"/>
              <a:ea typeface="Times New Roman"/>
              <a:cs typeface="Times New Roman"/>
              <a:sym typeface="Times New Roman"/>
            </a:endParaRPr>
          </a:p>
          <a:p>
            <a:pPr marL="4572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Initial Status must be added to each intervention when the Treatment Plan (TP)  is created. This allows for you to enter a Target Date for each intervention</a:t>
            </a:r>
            <a:endParaRPr sz="1600" dirty="0">
              <a:solidFill>
                <a:srgbClr val="666666"/>
              </a:solidFill>
              <a:latin typeface="Times New Roman"/>
              <a:ea typeface="Times New Roman"/>
              <a:cs typeface="Times New Roman"/>
              <a:sym typeface="Times New Roman"/>
            </a:endParaRPr>
          </a:p>
          <a:p>
            <a:pPr marL="4572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Patient can sign the TP </a:t>
            </a:r>
            <a:r>
              <a:rPr lang="en-US" sz="1600" u="sng" dirty="0">
                <a:solidFill>
                  <a:srgbClr val="666666"/>
                </a:solidFill>
                <a:latin typeface="Times New Roman"/>
                <a:ea typeface="Times New Roman"/>
                <a:cs typeface="Times New Roman"/>
                <a:sym typeface="Times New Roman"/>
              </a:rPr>
              <a:t>and </a:t>
            </a:r>
            <a:r>
              <a:rPr lang="en-US" sz="1600" dirty="0">
                <a:solidFill>
                  <a:srgbClr val="666666"/>
                </a:solidFill>
                <a:latin typeface="Times New Roman"/>
                <a:ea typeface="Times New Roman"/>
                <a:cs typeface="Times New Roman"/>
                <a:sym typeface="Times New Roman"/>
              </a:rPr>
              <a:t>TP Statuses at the same time when the TP is created (Golden List Thread View)</a:t>
            </a:r>
            <a:endParaRPr sz="1600" dirty="0">
              <a:solidFill>
                <a:srgbClr val="666666"/>
              </a:solidFill>
              <a:latin typeface="Times New Roman"/>
              <a:ea typeface="Times New Roman"/>
              <a:cs typeface="Times New Roman"/>
              <a:sym typeface="Times New Roman"/>
            </a:endParaRPr>
          </a:p>
          <a:p>
            <a:pPr marL="4572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Status Updates (which are Kipu’s form of TP “reviews”) are required 30 days from admission date and every two weeks thereafter</a:t>
            </a:r>
            <a:endParaRPr sz="1600" dirty="0">
              <a:solidFill>
                <a:srgbClr val="666666"/>
              </a:solidFill>
              <a:latin typeface="Times New Roman"/>
              <a:ea typeface="Times New Roman"/>
              <a:cs typeface="Times New Roman"/>
              <a:sym typeface="Times New Roman"/>
            </a:endParaRPr>
          </a:p>
          <a:p>
            <a:pPr marL="4572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Client must sign for at each Status Update. Guarantors must show evidence of review by signing a Family Attestation Form</a:t>
            </a:r>
            <a:endParaRPr sz="1600" dirty="0">
              <a:solidFill>
                <a:srgbClr val="666666"/>
              </a:solidFill>
              <a:latin typeface="Times New Roman"/>
              <a:ea typeface="Times New Roman"/>
              <a:cs typeface="Times New Roman"/>
              <a:sym typeface="Times New Roman"/>
            </a:endParaRPr>
          </a:p>
          <a:p>
            <a:pPr marL="914400" lvl="1"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Status Updates allow you to update the Target Date, enter commentary on patient’s progress, and change the Status from the drop-down menu (if applicable)</a:t>
            </a:r>
            <a:endParaRPr sz="1600" dirty="0">
              <a:solidFill>
                <a:srgbClr val="666666"/>
              </a:solidFill>
              <a:latin typeface="Times New Roman"/>
              <a:ea typeface="Times New Roman"/>
              <a:cs typeface="Times New Roman"/>
              <a:sym typeface="Times New Roman"/>
            </a:endParaRPr>
          </a:p>
          <a:p>
            <a:pPr marL="0" lvl="0" indent="0" algn="l" rtl="0">
              <a:spcBef>
                <a:spcPts val="0"/>
              </a:spcBef>
              <a:spcAft>
                <a:spcPts val="0"/>
              </a:spcAft>
              <a:buNone/>
            </a:pPr>
            <a:endParaRPr sz="700"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1100"/>
              <a:buFont typeface="Arial"/>
              <a:buNone/>
            </a:pPr>
            <a:r>
              <a:rPr lang="en-US" sz="1700" b="1" dirty="0">
                <a:solidFill>
                  <a:srgbClr val="666666"/>
                </a:solidFill>
                <a:latin typeface="Times New Roman"/>
                <a:ea typeface="Times New Roman"/>
                <a:cs typeface="Times New Roman"/>
                <a:sym typeface="Times New Roman"/>
              </a:rPr>
              <a:t>Determination of Treatment Plans:</a:t>
            </a:r>
            <a:endParaRPr sz="1700" b="1" dirty="0">
              <a:solidFill>
                <a:srgbClr val="666666"/>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Primary Diagnosis/Presenting Problem: e.g., </a:t>
            </a:r>
            <a:r>
              <a:rPr lang="en-US" sz="1600" b="1" dirty="0">
                <a:solidFill>
                  <a:srgbClr val="666666"/>
                </a:solidFill>
                <a:latin typeface="Times New Roman"/>
                <a:ea typeface="Times New Roman"/>
                <a:cs typeface="Times New Roman"/>
                <a:sym typeface="Times New Roman"/>
              </a:rPr>
              <a:t>Mental health diagnosis </a:t>
            </a:r>
            <a:endParaRPr sz="1600" b="1" dirty="0">
              <a:solidFill>
                <a:srgbClr val="666666"/>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666666"/>
              </a:buClr>
              <a:buSzPts val="1600"/>
              <a:buFont typeface="Times New Roman"/>
              <a:buChar char="➟"/>
            </a:pPr>
            <a:r>
              <a:rPr lang="en-US" sz="1600" b="1" dirty="0">
                <a:solidFill>
                  <a:srgbClr val="666666"/>
                </a:solidFill>
                <a:latin typeface="Times New Roman"/>
                <a:ea typeface="Times New Roman"/>
                <a:cs typeface="Times New Roman"/>
                <a:sym typeface="Times New Roman"/>
              </a:rPr>
              <a:t>Secondary and Tertiary Diagnoses</a:t>
            </a:r>
            <a:r>
              <a:rPr lang="en-US" sz="1600" dirty="0">
                <a:solidFill>
                  <a:srgbClr val="666666"/>
                </a:solidFill>
                <a:latin typeface="Times New Roman"/>
                <a:ea typeface="Times New Roman"/>
                <a:cs typeface="Times New Roman"/>
                <a:sym typeface="Times New Roman"/>
              </a:rPr>
              <a:t>: e.g., PTSD, Substance Use Disorder (Trauma, Substance Abuse Problems)</a:t>
            </a:r>
            <a:endParaRPr sz="1600" dirty="0">
              <a:solidFill>
                <a:srgbClr val="666666"/>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Other clinically relevant focuses of treatment: </a:t>
            </a:r>
            <a:r>
              <a:rPr lang="en-US" sz="1600" b="1" dirty="0">
                <a:solidFill>
                  <a:srgbClr val="666666"/>
                </a:solidFill>
                <a:latin typeface="Times New Roman"/>
                <a:ea typeface="Times New Roman"/>
                <a:cs typeface="Times New Roman"/>
                <a:sym typeface="Times New Roman"/>
              </a:rPr>
              <a:t>Education</a:t>
            </a:r>
            <a:r>
              <a:rPr lang="en-US" sz="1600" dirty="0">
                <a:solidFill>
                  <a:srgbClr val="666666"/>
                </a:solidFill>
                <a:latin typeface="Times New Roman"/>
                <a:ea typeface="Times New Roman"/>
                <a:cs typeface="Times New Roman"/>
                <a:sym typeface="Times New Roman"/>
              </a:rPr>
              <a:t> and</a:t>
            </a:r>
            <a:r>
              <a:rPr lang="en-US" sz="1600" b="1" dirty="0">
                <a:solidFill>
                  <a:srgbClr val="666666"/>
                </a:solidFill>
                <a:latin typeface="Times New Roman"/>
                <a:ea typeface="Times New Roman"/>
                <a:cs typeface="Times New Roman"/>
                <a:sym typeface="Times New Roman"/>
              </a:rPr>
              <a:t> Family Conflicts a/o Social Support Involvement</a:t>
            </a:r>
            <a:endParaRPr sz="1600" b="1" dirty="0">
              <a:solidFill>
                <a:srgbClr val="666666"/>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666666"/>
              </a:buClr>
              <a:buSzPts val="1600"/>
              <a:buFont typeface="Times New Roman"/>
              <a:buChar char="➟"/>
            </a:pPr>
            <a:r>
              <a:rPr lang="en-US" sz="1600" b="1" dirty="0">
                <a:solidFill>
                  <a:srgbClr val="666666"/>
                </a:solidFill>
                <a:latin typeface="Times New Roman"/>
                <a:ea typeface="Times New Roman"/>
                <a:cs typeface="Times New Roman"/>
                <a:sym typeface="Times New Roman"/>
              </a:rPr>
              <a:t>Suicide Risk a/o Safety Related TP: </a:t>
            </a:r>
            <a:endParaRPr sz="1600" b="1" dirty="0">
              <a:solidFill>
                <a:srgbClr val="666666"/>
              </a:solidFill>
              <a:latin typeface="Times New Roman"/>
              <a:ea typeface="Times New Roman"/>
              <a:cs typeface="Times New Roman"/>
              <a:sym typeface="Times New Roman"/>
            </a:endParaRPr>
          </a:p>
          <a:p>
            <a:pPr marL="9144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If patient is determined to be a  </a:t>
            </a:r>
            <a:r>
              <a:rPr lang="en-US" sz="1600" b="1" dirty="0" err="1">
                <a:solidFill>
                  <a:srgbClr val="CC0000"/>
                </a:solidFill>
                <a:latin typeface="Times New Roman"/>
                <a:ea typeface="Times New Roman"/>
                <a:cs typeface="Times New Roman"/>
                <a:sym typeface="Times New Roman"/>
              </a:rPr>
              <a:t>HIGH-risk</a:t>
            </a:r>
            <a:r>
              <a:rPr lang="en-US" sz="1600" dirty="0">
                <a:solidFill>
                  <a:srgbClr val="666666"/>
                </a:solidFill>
                <a:latin typeface="Times New Roman"/>
                <a:ea typeface="Times New Roman"/>
                <a:cs typeface="Times New Roman"/>
                <a:sym typeface="Times New Roman"/>
              </a:rPr>
              <a:t> level, they must have a TP for Suicidal Ideation, or Suicide Risk (Suicide Risk OP Care Plan OP)</a:t>
            </a:r>
            <a:endParaRPr sz="1600" dirty="0">
              <a:solidFill>
                <a:srgbClr val="666666"/>
              </a:solidFill>
              <a:latin typeface="Times New Roman"/>
              <a:ea typeface="Times New Roman"/>
              <a:cs typeface="Times New Roman"/>
              <a:sym typeface="Times New Roman"/>
            </a:endParaRPr>
          </a:p>
          <a:p>
            <a:pPr marL="9144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For </a:t>
            </a:r>
            <a:r>
              <a:rPr lang="en-US" sz="1600" b="1" dirty="0">
                <a:solidFill>
                  <a:srgbClr val="FF9900"/>
                </a:solidFill>
                <a:latin typeface="Times New Roman"/>
                <a:ea typeface="Times New Roman"/>
                <a:cs typeface="Times New Roman"/>
                <a:sym typeface="Times New Roman"/>
              </a:rPr>
              <a:t>MODERATE</a:t>
            </a:r>
            <a:r>
              <a:rPr lang="en-US" sz="1600" dirty="0">
                <a:solidFill>
                  <a:srgbClr val="666666"/>
                </a:solidFill>
                <a:latin typeface="Times New Roman"/>
                <a:ea typeface="Times New Roman"/>
                <a:cs typeface="Times New Roman"/>
                <a:sym typeface="Times New Roman"/>
              </a:rPr>
              <a:t> risk level, you can either include a SI or Suicide Risk TP, or you can include  </a:t>
            </a:r>
            <a:r>
              <a:rPr lang="en-US" sz="1600" u="sng" dirty="0">
                <a:solidFill>
                  <a:srgbClr val="666666"/>
                </a:solidFill>
                <a:latin typeface="Times New Roman"/>
                <a:ea typeface="Times New Roman"/>
                <a:cs typeface="Times New Roman"/>
                <a:sym typeface="Times New Roman"/>
              </a:rPr>
              <a:t>suicide risk mitigation strategies</a:t>
            </a:r>
            <a:r>
              <a:rPr lang="en-US" sz="1600" dirty="0">
                <a:solidFill>
                  <a:srgbClr val="666666"/>
                </a:solidFill>
                <a:latin typeface="Times New Roman"/>
                <a:ea typeface="Times New Roman"/>
                <a:cs typeface="Times New Roman"/>
                <a:sym typeface="Times New Roman"/>
              </a:rPr>
              <a:t> in another treatment plan (e.g. Depression). </a:t>
            </a:r>
            <a:endParaRPr sz="1600" dirty="0">
              <a:solidFill>
                <a:srgbClr val="666666"/>
              </a:solidFill>
              <a:latin typeface="Times New Roman"/>
              <a:ea typeface="Times New Roman"/>
              <a:cs typeface="Times New Roman"/>
              <a:sym typeface="Times New Roman"/>
            </a:endParaRPr>
          </a:p>
          <a:p>
            <a:pPr marL="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800" b="1" dirty="0">
              <a:solidFill>
                <a:srgbClr val="666666"/>
              </a:solidFill>
              <a:latin typeface="Times New Roman"/>
              <a:ea typeface="Times New Roman"/>
              <a:cs typeface="Times New Roman"/>
              <a:sym typeface="Times New Roman"/>
            </a:endParaRPr>
          </a:p>
        </p:txBody>
      </p:sp>
      <p:pic>
        <p:nvPicPr>
          <p:cNvPr id="262" name="Google Shape;262;p27"/>
          <p:cNvPicPr preferRelativeResize="0"/>
          <p:nvPr/>
        </p:nvPicPr>
        <p:blipFill>
          <a:blip r:embed="rId3">
            <a:alphaModFix/>
          </a:blip>
          <a:stretch>
            <a:fillRect/>
          </a:stretch>
        </p:blipFill>
        <p:spPr>
          <a:xfrm>
            <a:off x="179525" y="1061975"/>
            <a:ext cx="685800" cy="685800"/>
          </a:xfrm>
          <a:prstGeom prst="rect">
            <a:avLst/>
          </a:prstGeom>
          <a:noFill/>
          <a:ln>
            <a:noFill/>
          </a:ln>
        </p:spPr>
      </p:pic>
      <p:pic>
        <p:nvPicPr>
          <p:cNvPr id="263" name="Google Shape;263;p27"/>
          <p:cNvPicPr preferRelativeResize="0"/>
          <p:nvPr/>
        </p:nvPicPr>
        <p:blipFill>
          <a:blip r:embed="rId4">
            <a:alphaModFix/>
          </a:blip>
          <a:stretch>
            <a:fillRect/>
          </a:stretch>
        </p:blipFill>
        <p:spPr>
          <a:xfrm>
            <a:off x="179525" y="1998175"/>
            <a:ext cx="685800" cy="685800"/>
          </a:xfrm>
          <a:prstGeom prst="rect">
            <a:avLst/>
          </a:prstGeom>
          <a:noFill/>
          <a:ln>
            <a:noFill/>
          </a:ln>
        </p:spPr>
      </p:pic>
      <p:pic>
        <p:nvPicPr>
          <p:cNvPr id="264" name="Google Shape;264;p27"/>
          <p:cNvPicPr preferRelativeResize="0"/>
          <p:nvPr/>
        </p:nvPicPr>
        <p:blipFill>
          <a:blip r:embed="rId5">
            <a:alphaModFix/>
          </a:blip>
          <a:stretch>
            <a:fillRect/>
          </a:stretch>
        </p:blipFill>
        <p:spPr>
          <a:xfrm>
            <a:off x="179525" y="4494775"/>
            <a:ext cx="685800" cy="68580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p:nvPr/>
        </p:nvSpPr>
        <p:spPr>
          <a:xfrm>
            <a:off x="408125" y="288275"/>
            <a:ext cx="89238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66A6"/>
                </a:solidFill>
                <a:latin typeface="Times New Roman"/>
                <a:ea typeface="Times New Roman"/>
                <a:cs typeface="Times New Roman"/>
                <a:sym typeface="Times New Roman"/>
              </a:rPr>
              <a:t>Treatment Planning: </a:t>
            </a:r>
            <a:r>
              <a:rPr lang="en-US" sz="2800" b="1" i="1">
                <a:solidFill>
                  <a:srgbClr val="0066A6"/>
                </a:solidFill>
                <a:latin typeface="Times New Roman"/>
                <a:ea typeface="Times New Roman"/>
                <a:cs typeface="Times New Roman"/>
                <a:sym typeface="Times New Roman"/>
              </a:rPr>
              <a:t>Personal check-off list</a:t>
            </a:r>
            <a:r>
              <a:rPr lang="en-US" sz="2800" b="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(3 of 3)</a:t>
            </a:r>
            <a:endParaRPr sz="2000" b="1">
              <a:solidFill>
                <a:srgbClr val="0066A6"/>
              </a:solidFill>
              <a:latin typeface="Times New Roman"/>
              <a:ea typeface="Times New Roman"/>
              <a:cs typeface="Times New Roman"/>
              <a:sym typeface="Times New Roman"/>
            </a:endParaRPr>
          </a:p>
        </p:txBody>
      </p:sp>
      <p:graphicFrame>
        <p:nvGraphicFramePr>
          <p:cNvPr id="270" name="Google Shape;270;p28"/>
          <p:cNvGraphicFramePr/>
          <p:nvPr/>
        </p:nvGraphicFramePr>
        <p:xfrm>
          <a:off x="685801" y="1050725"/>
          <a:ext cx="10787688" cy="5882460"/>
        </p:xfrm>
        <a:graphic>
          <a:graphicData uri="http://schemas.openxmlformats.org/drawingml/2006/table">
            <a:tbl>
              <a:tblPr>
                <a:noFill/>
              </a:tblPr>
              <a:tblGrid>
                <a:gridCol w="2248117">
                  <a:extLst>
                    <a:ext uri="{9D8B030D-6E8A-4147-A177-3AD203B41FA5}">
                      <a16:colId xmlns:a16="http://schemas.microsoft.com/office/drawing/2014/main" val="20000"/>
                    </a:ext>
                  </a:extLst>
                </a:gridCol>
                <a:gridCol w="8539571">
                  <a:extLst>
                    <a:ext uri="{9D8B030D-6E8A-4147-A177-3AD203B41FA5}">
                      <a16:colId xmlns:a16="http://schemas.microsoft.com/office/drawing/2014/main" val="20001"/>
                    </a:ext>
                  </a:extLst>
                </a:gridCol>
              </a:tblGrid>
              <a:tr h="1187795">
                <a:tc>
                  <a:txBody>
                    <a:bodyPr/>
                    <a:lstStyle/>
                    <a:p>
                      <a:pPr marL="0" lvl="0" indent="0" algn="l" rtl="0">
                        <a:spcBef>
                          <a:spcPts val="0"/>
                        </a:spcBef>
                        <a:spcAft>
                          <a:spcPts val="0"/>
                        </a:spcAft>
                        <a:buClr>
                          <a:schemeClr val="dk1"/>
                        </a:buClr>
                        <a:buSzPts val="1100"/>
                        <a:buFont typeface="Arial"/>
                        <a:buNone/>
                      </a:pPr>
                      <a:r>
                        <a:rPr lang="en-US" sz="1900" b="1">
                          <a:solidFill>
                            <a:srgbClr val="434343"/>
                          </a:solidFill>
                          <a:latin typeface="Times New Roman"/>
                          <a:ea typeface="Times New Roman"/>
                          <a:cs typeface="Times New Roman"/>
                          <a:sym typeface="Times New Roman"/>
                        </a:rPr>
                        <a:t>Signatures</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lnT w="28575" cap="flat" cmpd="sng">
                      <a:solidFill>
                        <a:srgbClr val="9E9E9E"/>
                      </a:solidFill>
                      <a:prstDash val="dot"/>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Patient</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Guarantor or </a:t>
                      </a: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N/A </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Therapist</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b="1">
                          <a:latin typeface="Times New Roman"/>
                          <a:ea typeface="Times New Roman"/>
                          <a:cs typeface="Times New Roman"/>
                          <a:sym typeface="Times New Roman"/>
                        </a:rPr>
                        <a:t>𐄂</a:t>
                      </a:r>
                      <a:r>
                        <a:rPr lang="en-US" sz="1600" b="1">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Clinical Supervisor or </a:t>
                      </a: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N/A </a:t>
                      </a:r>
                      <a:endParaRPr sz="160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lnT w="28575" cap="flat" cmpd="sng">
                      <a:solidFill>
                        <a:srgbClr val="9E9E9E"/>
                      </a:solidFill>
                      <a:prstDash val="dot"/>
                      <a:round/>
                      <a:headEnd type="none" w="sm" len="sm"/>
                      <a:tailEnd type="none" w="sm" len="sm"/>
                    </a:lnT>
                  </a:tcPr>
                </a:tc>
                <a:extLst>
                  <a:ext uri="{0D108BD9-81ED-4DB2-BD59-A6C34878D82A}">
                    <a16:rowId xmlns:a16="http://schemas.microsoft.com/office/drawing/2014/main" val="10000"/>
                  </a:ext>
                </a:extLst>
              </a:tr>
              <a:tr h="460253">
                <a:tc>
                  <a:txBody>
                    <a:bodyPr/>
                    <a:lstStyle/>
                    <a:p>
                      <a:pPr marL="0" lvl="0" indent="0" algn="l" rtl="0">
                        <a:spcBef>
                          <a:spcPts val="0"/>
                        </a:spcBef>
                        <a:spcAft>
                          <a:spcPts val="0"/>
                        </a:spcAft>
                        <a:buNone/>
                      </a:pPr>
                      <a:r>
                        <a:rPr lang="en-US" sz="1900" b="1">
                          <a:solidFill>
                            <a:srgbClr val="434343"/>
                          </a:solidFill>
                          <a:latin typeface="Times New Roman"/>
                          <a:ea typeface="Times New Roman"/>
                          <a:cs typeface="Times New Roman"/>
                          <a:sym typeface="Times New Roman"/>
                        </a:rPr>
                        <a:t>Needs Assessment </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 Included language from the Needs, Strengths, Preferences, Goals (NSPG) section of Patient BPS</a:t>
                      </a:r>
                      <a:endParaRPr sz="160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1"/>
                  </a:ext>
                </a:extLst>
              </a:tr>
              <a:tr h="682970">
                <a:tc>
                  <a:txBody>
                    <a:bodyPr/>
                    <a:lstStyle/>
                    <a:p>
                      <a:pPr marL="0" lvl="0" indent="0" algn="l" rtl="0">
                        <a:spcBef>
                          <a:spcPts val="0"/>
                        </a:spcBef>
                        <a:spcAft>
                          <a:spcPts val="0"/>
                        </a:spcAft>
                        <a:buNone/>
                      </a:pPr>
                      <a:r>
                        <a:rPr lang="en-US" sz="1900" b="1">
                          <a:solidFill>
                            <a:srgbClr val="434343"/>
                          </a:solidFill>
                          <a:latin typeface="Times New Roman"/>
                          <a:ea typeface="Times New Roman"/>
                          <a:cs typeface="Times New Roman"/>
                          <a:sym typeface="Times New Roman"/>
                        </a:rPr>
                        <a:t>Outcome Measures</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Included a treatment objective that focuses on outcome measures (DASS-21/RAS) </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a:solidFill>
                            <a:schemeClr val="dk1"/>
                          </a:solidFill>
                          <a:latin typeface="Times New Roman"/>
                          <a:ea typeface="Times New Roman"/>
                          <a:cs typeface="Times New Roman"/>
                          <a:sym typeface="Times New Roman"/>
                        </a:rPr>
                        <a:t>𐄂</a:t>
                      </a:r>
                      <a:r>
                        <a:rPr lang="en-US" sz="1600">
                          <a:solidFill>
                            <a:srgbClr val="434343"/>
                          </a:solidFill>
                          <a:latin typeface="Times New Roman"/>
                          <a:ea typeface="Times New Roman"/>
                          <a:cs typeface="Times New Roman"/>
                          <a:sym typeface="Times New Roman"/>
                        </a:rPr>
                        <a:t> Included how the score informs treatment planning</a:t>
                      </a:r>
                      <a:endParaRPr sz="160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2"/>
                  </a:ext>
                </a:extLst>
              </a:tr>
              <a:tr h="786904">
                <a:tc>
                  <a:txBody>
                    <a:bodyPr/>
                    <a:lstStyle/>
                    <a:p>
                      <a:pPr marL="0" lvl="0" indent="0" algn="l" rtl="0">
                        <a:spcBef>
                          <a:spcPts val="0"/>
                        </a:spcBef>
                        <a:spcAft>
                          <a:spcPts val="0"/>
                        </a:spcAft>
                        <a:buNone/>
                      </a:pPr>
                      <a:r>
                        <a:rPr lang="en-US" sz="1900" b="1">
                          <a:solidFill>
                            <a:srgbClr val="434343"/>
                          </a:solidFill>
                          <a:latin typeface="Times New Roman"/>
                          <a:ea typeface="Times New Roman"/>
                          <a:cs typeface="Times New Roman"/>
                          <a:sym typeface="Times New Roman"/>
                        </a:rPr>
                        <a:t>Goals</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a:t>
                      </a:r>
                      <a:r>
                        <a:rPr lang="en-US" sz="1600" dirty="0">
                          <a:solidFill>
                            <a:srgbClr val="434343"/>
                          </a:solidFill>
                          <a:latin typeface="Times New Roman"/>
                          <a:ea typeface="Times New Roman"/>
                          <a:cs typeface="Times New Roman"/>
                          <a:sym typeface="Times New Roman"/>
                        </a:rPr>
                        <a:t> Included at least one goal stated in the patient’s words for each Problem</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8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600" b="1" dirty="0">
                          <a:solidFill>
                            <a:srgbClr val="38761D"/>
                          </a:solidFill>
                          <a:latin typeface="Times New Roman"/>
                          <a:ea typeface="Times New Roman"/>
                          <a:cs typeface="Times New Roman"/>
                          <a:sym typeface="Times New Roman"/>
                        </a:rPr>
                        <a:t>    </a:t>
                      </a:r>
                      <a:r>
                        <a:rPr lang="en-US" sz="1600" b="1" u="sng" dirty="0">
                          <a:solidFill>
                            <a:srgbClr val="38761D"/>
                          </a:solidFill>
                          <a:latin typeface="Times New Roman"/>
                          <a:ea typeface="Times New Roman"/>
                          <a:cs typeface="Times New Roman"/>
                          <a:sym typeface="Times New Roman"/>
                        </a:rPr>
                        <a:t>Highly recommended</a:t>
                      </a:r>
                      <a:r>
                        <a:rPr lang="en-US" sz="1600" b="1" dirty="0">
                          <a:solidFill>
                            <a:srgbClr val="434343"/>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include the Clinical Interpretation of the goal</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3"/>
                  </a:ext>
                </a:extLst>
              </a:tr>
              <a:tr h="1187894">
                <a:tc>
                  <a:txBody>
                    <a:bodyPr/>
                    <a:lstStyle/>
                    <a:p>
                      <a:pPr marL="0" lvl="0" indent="0" algn="l" rtl="0">
                        <a:spcBef>
                          <a:spcPts val="0"/>
                        </a:spcBef>
                        <a:spcAft>
                          <a:spcPts val="0"/>
                        </a:spcAft>
                        <a:buNone/>
                      </a:pPr>
                      <a:r>
                        <a:rPr lang="en-US" sz="1900" b="1">
                          <a:solidFill>
                            <a:srgbClr val="434343"/>
                          </a:solidFill>
                          <a:latin typeface="Times New Roman"/>
                          <a:ea typeface="Times New Roman"/>
                          <a:cs typeface="Times New Roman"/>
                          <a:sym typeface="Times New Roman"/>
                        </a:rPr>
                        <a:t>Statuses and Status Updates</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Initial Status added to </a:t>
                      </a:r>
                      <a:r>
                        <a:rPr lang="en-US" sz="1600" u="sng" dirty="0">
                          <a:solidFill>
                            <a:srgbClr val="434343"/>
                          </a:solidFill>
                          <a:latin typeface="Times New Roman"/>
                          <a:ea typeface="Times New Roman"/>
                          <a:cs typeface="Times New Roman"/>
                          <a:sym typeface="Times New Roman"/>
                        </a:rPr>
                        <a:t>each intervention</a:t>
                      </a:r>
                      <a:r>
                        <a:rPr lang="en-US" sz="1600" dirty="0">
                          <a:solidFill>
                            <a:srgbClr val="434343"/>
                          </a:solidFill>
                          <a:latin typeface="Times New Roman"/>
                          <a:ea typeface="Times New Roman"/>
                          <a:cs typeface="Times New Roman"/>
                          <a:sym typeface="Times New Roman"/>
                        </a:rPr>
                        <a:t> when the Treatment Plan is created (w/ target date entered)</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Status Updates made 30 days from admission date and every two weeks thereafter</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Client signature at each Status Update </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Guarantors show evidence of review by signing a Family Attestation Form</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4"/>
                  </a:ext>
                </a:extLst>
              </a:tr>
              <a:tr h="1187795">
                <a:tc>
                  <a:txBody>
                    <a:bodyPr/>
                    <a:lstStyle/>
                    <a:p>
                      <a:pPr marL="0" lvl="0" indent="0" algn="l" rtl="0">
                        <a:spcBef>
                          <a:spcPts val="0"/>
                        </a:spcBef>
                        <a:spcAft>
                          <a:spcPts val="0"/>
                        </a:spcAft>
                        <a:buNone/>
                      </a:pPr>
                      <a:r>
                        <a:rPr lang="en-US" sz="1900" b="1">
                          <a:solidFill>
                            <a:srgbClr val="434343"/>
                          </a:solidFill>
                          <a:latin typeface="Times New Roman"/>
                          <a:ea typeface="Times New Roman"/>
                          <a:cs typeface="Times New Roman"/>
                          <a:sym typeface="Times New Roman"/>
                        </a:rPr>
                        <a:t>Determination of Treatment Plans </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lnB w="28575" cap="flat" cmpd="sng">
                      <a:solidFill>
                        <a:srgbClr val="9E9E9E"/>
                      </a:solidFill>
                      <a:prstDash val="dot"/>
                      <a:round/>
                      <a:headEnd type="none" w="sm" len="sm"/>
                      <a:tailEnd type="none" w="sm" len="sm"/>
                    </a:lnB>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Primary Diagnosis/Presenting Problem</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Secondary and Tertiary Diagnoses</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Education a/o Family Conflicts/Social Support Involvement</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Suicide Risk a/o Safety Related Treatment Plans</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lnB w="28575" cap="flat" cmpd="sng">
                      <a:solidFill>
                        <a:srgbClr val="9E9E9E"/>
                      </a:solidFill>
                      <a:prstDash val="dot"/>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9"/>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a:solidFill>
                  <a:srgbClr val="0066A6"/>
                </a:solidFill>
                <a:latin typeface="Times New Roman"/>
                <a:ea typeface="Times New Roman"/>
                <a:cs typeface="Times New Roman"/>
                <a:sym typeface="Times New Roman"/>
              </a:rPr>
              <a:t>Treatment Planning: </a:t>
            </a:r>
            <a:r>
              <a:rPr lang="en-US" sz="2800" b="1" i="1">
                <a:solidFill>
                  <a:srgbClr val="0066A6"/>
                </a:solidFill>
                <a:latin typeface="Times New Roman"/>
                <a:ea typeface="Times New Roman"/>
                <a:cs typeface="Times New Roman"/>
                <a:sym typeface="Times New Roman"/>
              </a:rPr>
              <a:t>Clinical Information Reviewed</a:t>
            </a:r>
            <a:r>
              <a:rPr lang="en-US" sz="2600" b="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(1 of 2)</a:t>
            </a:r>
            <a:endParaRPr sz="2600" b="1">
              <a:solidFill>
                <a:srgbClr val="0066A6"/>
              </a:solidFill>
              <a:latin typeface="Times New Roman"/>
              <a:ea typeface="Times New Roman"/>
              <a:cs typeface="Times New Roman"/>
              <a:sym typeface="Times New Roman"/>
            </a:endParaRPr>
          </a:p>
        </p:txBody>
      </p:sp>
      <p:sp>
        <p:nvSpPr>
          <p:cNvPr id="276" name="Google Shape;276;p29"/>
          <p:cNvSpPr txBox="1"/>
          <p:nvPr/>
        </p:nvSpPr>
        <p:spPr>
          <a:xfrm>
            <a:off x="936300" y="1019000"/>
            <a:ext cx="10319400" cy="2315100"/>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0"/>
              </a:spcBef>
              <a:spcAft>
                <a:spcPts val="0"/>
              </a:spcAft>
              <a:buNone/>
            </a:pPr>
            <a:r>
              <a:rPr lang="en-US" sz="2400" i="1">
                <a:solidFill>
                  <a:schemeClr val="dk1"/>
                </a:solidFill>
                <a:latin typeface="Times New Roman"/>
                <a:ea typeface="Times New Roman"/>
                <a:cs typeface="Times New Roman"/>
                <a:sym typeface="Times New Roman"/>
              </a:rPr>
              <a:t>Clinical information reviewed to formulate treatment plan</a:t>
            </a:r>
            <a:endParaRPr sz="24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8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8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b="1">
                <a:latin typeface="Times New Roman"/>
                <a:ea typeface="Times New Roman"/>
                <a:cs typeface="Times New Roman"/>
                <a:sym typeface="Times New Roman"/>
              </a:rPr>
              <a:t>Prior to checking off an item below</a:t>
            </a:r>
            <a:r>
              <a:rPr lang="en-US" sz="1800">
                <a:latin typeface="Times New Roman"/>
                <a:ea typeface="Times New Roman"/>
                <a:cs typeface="Times New Roman"/>
                <a:sym typeface="Times New Roman"/>
              </a:rPr>
              <a:t>, it is your responsibility to ensure the information is accurate!</a:t>
            </a: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a:latin typeface="Times New Roman"/>
                <a:ea typeface="Times New Roman"/>
                <a:cs typeface="Times New Roman"/>
                <a:sym typeface="Times New Roman"/>
              </a:rPr>
              <a:t>Ideally, all available assessments and evaluations are reviewed prior to the creation of the Treatment Plan. However, all assessments and evaluations do not need to be incorporated into each Treatment Plan.</a:t>
            </a: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u="sng">
                <a:latin typeface="Times New Roman"/>
                <a:ea typeface="Times New Roman"/>
                <a:cs typeface="Times New Roman"/>
                <a:sym typeface="Times New Roman"/>
              </a:rPr>
              <a:t>Examples:</a:t>
            </a:r>
            <a:endParaRPr sz="1800" u="sng">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b="1">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b="1">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b="1">
                <a:latin typeface="Times New Roman"/>
                <a:ea typeface="Times New Roman"/>
                <a:cs typeface="Times New Roman"/>
                <a:sym typeface="Times New Roman"/>
              </a:rPr>
              <a:t>Do not check off</a:t>
            </a:r>
            <a:r>
              <a:rPr lang="en-US" sz="1800">
                <a:latin typeface="Times New Roman"/>
                <a:ea typeface="Times New Roman"/>
                <a:cs typeface="Times New Roman"/>
                <a:sym typeface="Times New Roman"/>
              </a:rPr>
              <a:t> “History and Physical”, if there is no History and Physical in the chart. </a:t>
            </a:r>
            <a:endParaRPr sz="1800">
              <a:latin typeface="Times New Roman"/>
              <a:ea typeface="Times New Roman"/>
              <a:cs typeface="Times New Roman"/>
              <a:sym typeface="Times New Roman"/>
            </a:endParaRPr>
          </a:p>
          <a:p>
            <a:pPr marL="0" lvl="0" indent="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latin typeface="Times New Roman"/>
              <a:ea typeface="Times New Roman"/>
              <a:cs typeface="Times New Roman"/>
              <a:sym typeface="Times New Roman"/>
            </a:endParaRPr>
          </a:p>
          <a:p>
            <a:pPr marL="1714500" lvl="5" indent="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374017" lvl="1" indent="-111790" algn="ctr" rtl="0">
              <a:lnSpc>
                <a:spcPct val="90000"/>
              </a:lnSpc>
              <a:spcBef>
                <a:spcPts val="265"/>
              </a:spcBef>
              <a:spcAft>
                <a:spcPts val="0"/>
              </a:spcAft>
              <a:buNone/>
            </a:pPr>
            <a:endParaRPr sz="1350">
              <a:solidFill>
                <a:srgbClr val="000000"/>
              </a:solidFill>
              <a:latin typeface="Times New Roman"/>
              <a:ea typeface="Times New Roman"/>
              <a:cs typeface="Times New Roman"/>
              <a:sym typeface="Times New Roman"/>
            </a:endParaRPr>
          </a:p>
          <a:p>
            <a:pPr marL="374017" lvl="1" indent="-111790" algn="ctr" rtl="0">
              <a:lnSpc>
                <a:spcPct val="90000"/>
              </a:lnSpc>
              <a:spcBef>
                <a:spcPts val="265"/>
              </a:spcBef>
              <a:spcAft>
                <a:spcPts val="0"/>
              </a:spcAft>
              <a:buNone/>
            </a:pPr>
            <a:endParaRPr sz="1350">
              <a:solidFill>
                <a:srgbClr val="000000"/>
              </a:solidFill>
              <a:latin typeface="Times New Roman"/>
              <a:ea typeface="Times New Roman"/>
              <a:cs typeface="Times New Roman"/>
              <a:sym typeface="Times New Roman"/>
            </a:endParaRPr>
          </a:p>
        </p:txBody>
      </p:sp>
      <p:pic>
        <p:nvPicPr>
          <p:cNvPr id="277" name="Google Shape;277;p29"/>
          <p:cNvPicPr preferRelativeResize="0"/>
          <p:nvPr/>
        </p:nvPicPr>
        <p:blipFill rotWithShape="1">
          <a:blip r:embed="rId3">
            <a:alphaModFix/>
          </a:blip>
          <a:srcRect t="3651" r="22462"/>
          <a:stretch/>
        </p:blipFill>
        <p:spPr>
          <a:xfrm>
            <a:off x="4708300" y="4287787"/>
            <a:ext cx="6949849" cy="1859350"/>
          </a:xfrm>
          <a:prstGeom prst="rect">
            <a:avLst/>
          </a:prstGeom>
          <a:noFill/>
          <a:ln w="28575" cap="flat" cmpd="sng">
            <a:solidFill>
              <a:srgbClr val="0066A6"/>
            </a:solidFill>
            <a:prstDash val="dot"/>
            <a:round/>
            <a:headEnd type="none" w="sm" len="sm"/>
            <a:tailEnd type="none" w="sm" len="sm"/>
          </a:ln>
        </p:spPr>
      </p:pic>
      <p:sp>
        <p:nvSpPr>
          <p:cNvPr id="278" name="Google Shape;278;p29"/>
          <p:cNvSpPr txBox="1"/>
          <p:nvPr/>
        </p:nvSpPr>
        <p:spPr>
          <a:xfrm>
            <a:off x="4632100" y="3505200"/>
            <a:ext cx="6949800" cy="73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latin typeface="Times New Roman"/>
                <a:ea typeface="Times New Roman"/>
                <a:cs typeface="Times New Roman"/>
                <a:sym typeface="Times New Roman"/>
              </a:rPr>
              <a:t>The below example makes sense for an </a:t>
            </a:r>
            <a:r>
              <a:rPr lang="en-US" sz="1800" b="1" dirty="0">
                <a:latin typeface="Times New Roman"/>
                <a:ea typeface="Times New Roman"/>
                <a:cs typeface="Times New Roman"/>
                <a:sym typeface="Times New Roman"/>
              </a:rPr>
              <a:t>ANXIETY </a:t>
            </a:r>
            <a:r>
              <a:rPr lang="en-US" sz="1800" dirty="0">
                <a:latin typeface="Times New Roman"/>
                <a:ea typeface="Times New Roman"/>
                <a:cs typeface="Times New Roman"/>
                <a:sym typeface="Times New Roman"/>
              </a:rPr>
              <a:t>Treatment Plan but </a:t>
            </a:r>
            <a:r>
              <a:rPr lang="en-US" sz="1800" b="1" dirty="0">
                <a:latin typeface="Times New Roman"/>
                <a:ea typeface="Times New Roman"/>
                <a:cs typeface="Times New Roman"/>
                <a:sym typeface="Times New Roman"/>
              </a:rPr>
              <a:t>would not </a:t>
            </a:r>
            <a:r>
              <a:rPr lang="en-US" sz="1800" dirty="0">
                <a:latin typeface="Times New Roman"/>
                <a:ea typeface="Times New Roman"/>
                <a:cs typeface="Times New Roman"/>
                <a:sym typeface="Times New Roman"/>
              </a:rPr>
              <a:t>make much as much sense for an </a:t>
            </a:r>
            <a:r>
              <a:rPr lang="en-US" sz="1800" i="1" dirty="0">
                <a:latin typeface="Times New Roman"/>
                <a:ea typeface="Times New Roman"/>
                <a:cs typeface="Times New Roman"/>
                <a:sym typeface="Times New Roman"/>
              </a:rPr>
              <a:t>Education</a:t>
            </a:r>
            <a:r>
              <a:rPr lang="en-US" sz="1800" dirty="0">
                <a:latin typeface="Times New Roman"/>
                <a:ea typeface="Times New Roman"/>
                <a:cs typeface="Times New Roman"/>
                <a:sym typeface="Times New Roman"/>
              </a:rPr>
              <a:t> Treatment Plan.</a:t>
            </a:r>
            <a:endParaRPr sz="1800" dirty="0">
              <a:latin typeface="Calibri"/>
              <a:ea typeface="Calibri"/>
              <a:cs typeface="Calibri"/>
              <a:sym typeface="Calibri"/>
            </a:endParaRPr>
          </a:p>
        </p:txBody>
      </p:sp>
      <p:pic>
        <p:nvPicPr>
          <p:cNvPr id="279" name="Google Shape;279;p29" descr="The Importance Of Completing A Patient Treatment Plan | The ..."/>
          <p:cNvPicPr preferRelativeResize="0"/>
          <p:nvPr/>
        </p:nvPicPr>
        <p:blipFill rotWithShape="1">
          <a:blip r:embed="rId4">
            <a:alphaModFix/>
          </a:blip>
          <a:srcRect l="9712" r="9210"/>
          <a:stretch/>
        </p:blipFill>
        <p:spPr>
          <a:xfrm>
            <a:off x="596875" y="3573488"/>
            <a:ext cx="3753925" cy="231525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30"/>
          <p:cNvPicPr preferRelativeResize="0"/>
          <p:nvPr/>
        </p:nvPicPr>
        <p:blipFill rotWithShape="1">
          <a:blip r:embed="rId3">
            <a:alphaModFix/>
          </a:blip>
          <a:srcRect r="9222"/>
          <a:stretch/>
        </p:blipFill>
        <p:spPr>
          <a:xfrm>
            <a:off x="4876194" y="4763276"/>
            <a:ext cx="6689668" cy="1895475"/>
          </a:xfrm>
          <a:prstGeom prst="rect">
            <a:avLst/>
          </a:prstGeom>
          <a:noFill/>
          <a:ln w="28575" cap="flat" cmpd="sng">
            <a:solidFill>
              <a:srgbClr val="0066A6"/>
            </a:solidFill>
            <a:prstDash val="dot"/>
            <a:round/>
            <a:headEnd type="none" w="sm" len="sm"/>
            <a:tailEnd type="none" w="sm" len="sm"/>
          </a:ln>
        </p:spPr>
      </p:pic>
      <p:pic>
        <p:nvPicPr>
          <p:cNvPr id="285" name="Google Shape;285;p30"/>
          <p:cNvPicPr preferRelativeResize="0"/>
          <p:nvPr/>
        </p:nvPicPr>
        <p:blipFill rotWithShape="1">
          <a:blip r:embed="rId4">
            <a:alphaModFix/>
          </a:blip>
          <a:srcRect r="20873"/>
          <a:stretch/>
        </p:blipFill>
        <p:spPr>
          <a:xfrm>
            <a:off x="702775" y="1968800"/>
            <a:ext cx="6686167" cy="1895475"/>
          </a:xfrm>
          <a:prstGeom prst="rect">
            <a:avLst/>
          </a:prstGeom>
          <a:noFill/>
          <a:ln w="28575" cap="flat" cmpd="sng">
            <a:solidFill>
              <a:srgbClr val="0066A6"/>
            </a:solidFill>
            <a:prstDash val="dot"/>
            <a:round/>
            <a:headEnd type="none" w="sm" len="sm"/>
            <a:tailEnd type="none" w="sm" len="sm"/>
          </a:ln>
        </p:spPr>
      </p:pic>
      <p:sp>
        <p:nvSpPr>
          <p:cNvPr id="286" name="Google Shape;286;p30"/>
          <p:cNvSpPr txBox="1"/>
          <p:nvPr/>
        </p:nvSpPr>
        <p:spPr>
          <a:xfrm>
            <a:off x="4417000" y="3997175"/>
            <a:ext cx="7512600" cy="60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latin typeface="Times New Roman"/>
                <a:ea typeface="Times New Roman"/>
                <a:cs typeface="Times New Roman"/>
                <a:sym typeface="Times New Roman"/>
              </a:rPr>
              <a:t>The below example makes sense for a </a:t>
            </a:r>
            <a:r>
              <a:rPr lang="en-US" sz="1800" b="1" dirty="0">
                <a:latin typeface="Times New Roman"/>
                <a:ea typeface="Times New Roman"/>
                <a:cs typeface="Times New Roman"/>
                <a:sym typeface="Times New Roman"/>
              </a:rPr>
              <a:t>DISORDERED EATING</a:t>
            </a:r>
            <a:r>
              <a:rPr lang="en-US" sz="1800" dirty="0">
                <a:latin typeface="Times New Roman"/>
                <a:ea typeface="Times New Roman"/>
                <a:cs typeface="Times New Roman"/>
                <a:sym typeface="Times New Roman"/>
              </a:rPr>
              <a:t> Treatment Plan but </a:t>
            </a:r>
            <a:r>
              <a:rPr lang="en-US" sz="1800" b="1" dirty="0">
                <a:latin typeface="Times New Roman"/>
                <a:ea typeface="Times New Roman"/>
                <a:cs typeface="Times New Roman"/>
                <a:sym typeface="Times New Roman"/>
              </a:rPr>
              <a:t>would not</a:t>
            </a:r>
            <a:r>
              <a:rPr lang="en-US" sz="1800" dirty="0">
                <a:latin typeface="Times New Roman"/>
                <a:ea typeface="Times New Roman"/>
                <a:cs typeface="Times New Roman"/>
                <a:sym typeface="Times New Roman"/>
              </a:rPr>
              <a:t> make much sense for a </a:t>
            </a:r>
            <a:r>
              <a:rPr lang="en-US" sz="1800" i="1" dirty="0">
                <a:latin typeface="Times New Roman"/>
                <a:ea typeface="Times New Roman"/>
                <a:cs typeface="Times New Roman"/>
                <a:sym typeface="Times New Roman"/>
              </a:rPr>
              <a:t>Substance Abuse </a:t>
            </a:r>
            <a:r>
              <a:rPr lang="en-US" sz="1800" dirty="0">
                <a:latin typeface="Times New Roman"/>
                <a:ea typeface="Times New Roman"/>
                <a:cs typeface="Times New Roman"/>
                <a:sym typeface="Times New Roman"/>
              </a:rPr>
              <a:t>Treatment Plan.</a:t>
            </a:r>
            <a:endParaRPr sz="1800" dirty="0">
              <a:latin typeface="Times New Roman"/>
              <a:ea typeface="Times New Roman"/>
              <a:cs typeface="Times New Roman"/>
              <a:sym typeface="Times New Roman"/>
            </a:endParaRPr>
          </a:p>
        </p:txBody>
      </p:sp>
      <p:sp>
        <p:nvSpPr>
          <p:cNvPr id="287" name="Google Shape;287;p30"/>
          <p:cNvSpPr/>
          <p:nvPr/>
        </p:nvSpPr>
        <p:spPr>
          <a:xfrm>
            <a:off x="5200100" y="6332070"/>
            <a:ext cx="1974600" cy="241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txBox="1"/>
          <p:nvPr/>
        </p:nvSpPr>
        <p:spPr>
          <a:xfrm>
            <a:off x="236525" y="1009625"/>
            <a:ext cx="8060808" cy="88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latin typeface="Times New Roman"/>
                <a:ea typeface="Times New Roman"/>
                <a:cs typeface="Times New Roman"/>
                <a:sym typeface="Times New Roman"/>
              </a:rPr>
              <a:t>The below example makes sense for a </a:t>
            </a:r>
            <a:r>
              <a:rPr lang="en-US" sz="1800" b="1" dirty="0">
                <a:latin typeface="Times New Roman"/>
                <a:ea typeface="Times New Roman"/>
                <a:cs typeface="Times New Roman"/>
                <a:sym typeface="Times New Roman"/>
              </a:rPr>
              <a:t>MEDICATION MANAGEMENT </a:t>
            </a:r>
            <a:r>
              <a:rPr lang="en-US" sz="1800" dirty="0">
                <a:latin typeface="Times New Roman"/>
                <a:ea typeface="Times New Roman"/>
                <a:cs typeface="Times New Roman"/>
                <a:sym typeface="Times New Roman"/>
              </a:rPr>
              <a:t>Treatment Plan but </a:t>
            </a:r>
            <a:r>
              <a:rPr lang="en-US" sz="1800" b="1" dirty="0">
                <a:latin typeface="Times New Roman"/>
                <a:ea typeface="Times New Roman"/>
                <a:cs typeface="Times New Roman"/>
                <a:sym typeface="Times New Roman"/>
              </a:rPr>
              <a:t>would not </a:t>
            </a:r>
            <a:r>
              <a:rPr lang="en-US" sz="1800" dirty="0">
                <a:latin typeface="Times New Roman"/>
                <a:ea typeface="Times New Roman"/>
                <a:cs typeface="Times New Roman"/>
                <a:sym typeface="Times New Roman"/>
              </a:rPr>
              <a:t>make as much sense for a </a:t>
            </a:r>
            <a:r>
              <a:rPr lang="en-US" sz="1800" i="1" dirty="0">
                <a:latin typeface="Times New Roman"/>
                <a:ea typeface="Times New Roman"/>
                <a:cs typeface="Times New Roman"/>
                <a:sym typeface="Times New Roman"/>
              </a:rPr>
              <a:t>Family Conflicts/Social Support </a:t>
            </a:r>
            <a:endParaRPr sz="1800" i="1" dirty="0">
              <a:latin typeface="Times New Roman"/>
              <a:ea typeface="Times New Roman"/>
              <a:cs typeface="Times New Roman"/>
              <a:sym typeface="Times New Roman"/>
            </a:endParaRPr>
          </a:p>
          <a:p>
            <a:pPr marL="0" lvl="0" indent="0" algn="ctr" rtl="0">
              <a:spcBef>
                <a:spcPts val="0"/>
              </a:spcBef>
              <a:spcAft>
                <a:spcPts val="0"/>
              </a:spcAft>
              <a:buNone/>
            </a:pPr>
            <a:r>
              <a:rPr lang="en-US" sz="1800" i="1" dirty="0">
                <a:latin typeface="Times New Roman"/>
                <a:ea typeface="Times New Roman"/>
                <a:cs typeface="Times New Roman"/>
                <a:sym typeface="Times New Roman"/>
              </a:rPr>
              <a:t>Involvement</a:t>
            </a:r>
            <a:r>
              <a:rPr lang="en-US" sz="1800" dirty="0">
                <a:latin typeface="Times New Roman"/>
                <a:ea typeface="Times New Roman"/>
                <a:cs typeface="Times New Roman"/>
                <a:sym typeface="Times New Roman"/>
              </a:rPr>
              <a:t> Treatment Plan.  </a:t>
            </a:r>
            <a:endParaRPr sz="1800" dirty="0">
              <a:latin typeface="Times New Roman"/>
              <a:ea typeface="Times New Roman"/>
              <a:cs typeface="Times New Roman"/>
              <a:sym typeface="Times New Roman"/>
            </a:endParaRPr>
          </a:p>
        </p:txBody>
      </p:sp>
      <p:pic>
        <p:nvPicPr>
          <p:cNvPr id="289" name="Google Shape;289;p30" descr="BESPOKE TREATMENT PLANS – Wellbeing In Work"/>
          <p:cNvPicPr preferRelativeResize="0"/>
          <p:nvPr/>
        </p:nvPicPr>
        <p:blipFill>
          <a:blip r:embed="rId5">
            <a:alphaModFix/>
          </a:blip>
          <a:stretch>
            <a:fillRect/>
          </a:stretch>
        </p:blipFill>
        <p:spPr>
          <a:xfrm>
            <a:off x="8756775" y="1107851"/>
            <a:ext cx="2571875" cy="2571875"/>
          </a:xfrm>
          <a:prstGeom prst="rect">
            <a:avLst/>
          </a:prstGeom>
          <a:noFill/>
          <a:ln>
            <a:noFill/>
          </a:ln>
        </p:spPr>
      </p:pic>
      <p:pic>
        <p:nvPicPr>
          <p:cNvPr id="290" name="Google Shape;290;p30" descr="PLAN YOUR TREATMENT - Vejthani Hospital"/>
          <p:cNvPicPr preferRelativeResize="0"/>
          <p:nvPr/>
        </p:nvPicPr>
        <p:blipFill>
          <a:blip r:embed="rId6">
            <a:alphaModFix/>
          </a:blip>
          <a:stretch>
            <a:fillRect/>
          </a:stretch>
        </p:blipFill>
        <p:spPr>
          <a:xfrm>
            <a:off x="1322675" y="3985275"/>
            <a:ext cx="2571875" cy="2571875"/>
          </a:xfrm>
          <a:prstGeom prst="rect">
            <a:avLst/>
          </a:prstGeom>
          <a:noFill/>
          <a:ln>
            <a:noFill/>
          </a:ln>
        </p:spPr>
      </p:pic>
      <p:sp>
        <p:nvSpPr>
          <p:cNvPr id="291" name="Google Shape;291;p30"/>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Treatment Planning: </a:t>
            </a:r>
            <a:r>
              <a:rPr lang="en-US" sz="2800" b="1" i="1" dirty="0">
                <a:solidFill>
                  <a:srgbClr val="0066A6"/>
                </a:solidFill>
                <a:latin typeface="Times New Roman"/>
                <a:ea typeface="Times New Roman"/>
                <a:cs typeface="Times New Roman"/>
                <a:sym typeface="Times New Roman"/>
              </a:rPr>
              <a:t>Clinical Information Reviewed</a:t>
            </a:r>
            <a:r>
              <a:rPr lang="en-US" sz="2600" b="1" dirty="0">
                <a:solidFill>
                  <a:srgbClr val="0066A6"/>
                </a:solidFill>
                <a:latin typeface="Times New Roman"/>
                <a:ea typeface="Times New Roman"/>
                <a:cs typeface="Times New Roman"/>
                <a:sym typeface="Times New Roman"/>
              </a:rPr>
              <a:t> </a:t>
            </a:r>
            <a:r>
              <a:rPr lang="en-US" sz="2000" b="1" dirty="0">
                <a:solidFill>
                  <a:srgbClr val="0066A6"/>
                </a:solidFill>
                <a:latin typeface="Times New Roman"/>
                <a:ea typeface="Times New Roman"/>
                <a:cs typeface="Times New Roman"/>
                <a:sym typeface="Times New Roman"/>
              </a:rPr>
              <a:t>(2 of 2)</a:t>
            </a:r>
            <a:endParaRPr sz="2600" b="1" dirty="0">
              <a:solidFill>
                <a:srgbClr val="0066A6"/>
              </a:solidFill>
              <a:latin typeface="Times New Roman"/>
              <a:ea typeface="Times New Roman"/>
              <a:cs typeface="Times New Roman"/>
              <a:sym typeface="Times New Roman"/>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Progress Notes:</a:t>
            </a:r>
            <a:r>
              <a:rPr lang="en-US" sz="2500" b="1">
                <a:solidFill>
                  <a:srgbClr val="0066A6"/>
                </a:solidFill>
                <a:latin typeface="Times New Roman"/>
                <a:ea typeface="Times New Roman"/>
                <a:cs typeface="Times New Roman"/>
                <a:sym typeface="Times New Roman"/>
              </a:rPr>
              <a:t> </a:t>
            </a:r>
            <a:r>
              <a:rPr lang="en-US" sz="2200" b="1">
                <a:solidFill>
                  <a:srgbClr val="0066A6"/>
                </a:solidFill>
                <a:latin typeface="Times New Roman"/>
                <a:ea typeface="Times New Roman"/>
                <a:cs typeface="Times New Roman"/>
                <a:sym typeface="Times New Roman"/>
              </a:rPr>
              <a:t>(1 of 2)</a:t>
            </a:r>
            <a:endParaRPr sz="2200" b="1">
              <a:solidFill>
                <a:srgbClr val="0066A6"/>
              </a:solidFill>
              <a:latin typeface="Times New Roman"/>
              <a:ea typeface="Times New Roman"/>
              <a:cs typeface="Times New Roman"/>
              <a:sym typeface="Times New Roman"/>
            </a:endParaRPr>
          </a:p>
        </p:txBody>
      </p:sp>
      <p:sp>
        <p:nvSpPr>
          <p:cNvPr id="297" name="Google Shape;297;p31"/>
          <p:cNvSpPr txBox="1">
            <a:spLocks noGrp="1"/>
          </p:cNvSpPr>
          <p:nvPr>
            <p:ph type="body" idx="1"/>
          </p:nvPr>
        </p:nvSpPr>
        <p:spPr>
          <a:xfrm>
            <a:off x="5488375" y="852273"/>
            <a:ext cx="6231600" cy="613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endParaRPr sz="1800" b="1" dirty="0">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b="1" dirty="0">
                <a:solidFill>
                  <a:srgbClr val="434343"/>
                </a:solidFill>
                <a:latin typeface="Times New Roman"/>
                <a:ea typeface="Times New Roman"/>
                <a:cs typeface="Times New Roman"/>
                <a:sym typeface="Times New Roman"/>
              </a:rPr>
              <a:t>Reminders!</a:t>
            </a:r>
            <a:endParaRPr b="1" dirty="0">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700" b="1" dirty="0">
              <a:solidFill>
                <a:srgbClr val="434343"/>
              </a:solidFill>
              <a:latin typeface="Times New Roman"/>
              <a:ea typeface="Times New Roman"/>
              <a:cs typeface="Times New Roman"/>
              <a:sym typeface="Times New Roman"/>
            </a:endParaRPr>
          </a:p>
          <a:p>
            <a:pPr marL="457200" lvl="0" indent="-336550" algn="l" rtl="0">
              <a:lnSpc>
                <a:spcPct val="90000"/>
              </a:lnSpc>
              <a:spcBef>
                <a:spcPts val="0"/>
              </a:spcBef>
              <a:spcAft>
                <a:spcPts val="0"/>
              </a:spcAft>
              <a:buClr>
                <a:srgbClr val="434343"/>
              </a:buClr>
              <a:buSzPts val="1700"/>
              <a:buFont typeface="Times New Roman"/>
              <a:buChar char="➟"/>
            </a:pPr>
            <a:r>
              <a:rPr lang="en-US" sz="1700" dirty="0">
                <a:solidFill>
                  <a:srgbClr val="434343"/>
                </a:solidFill>
                <a:latin typeface="Times New Roman"/>
                <a:ea typeface="Times New Roman"/>
                <a:cs typeface="Times New Roman"/>
                <a:sym typeface="Times New Roman"/>
              </a:rPr>
              <a:t>Use the</a:t>
            </a:r>
            <a:r>
              <a:rPr lang="en-US" sz="1700" b="1" dirty="0">
                <a:solidFill>
                  <a:srgbClr val="434343"/>
                </a:solidFill>
                <a:latin typeface="Times New Roman"/>
                <a:ea typeface="Times New Roman"/>
                <a:cs typeface="Times New Roman"/>
                <a:sym typeface="Times New Roman"/>
              </a:rPr>
              <a:t> Golden Thread </a:t>
            </a:r>
            <a:r>
              <a:rPr lang="en-US" sz="1700" dirty="0">
                <a:solidFill>
                  <a:srgbClr val="434343"/>
                </a:solidFill>
                <a:latin typeface="Times New Roman"/>
                <a:ea typeface="Times New Roman"/>
                <a:cs typeface="Times New Roman"/>
                <a:sym typeface="Times New Roman"/>
              </a:rPr>
              <a:t>to identify which Problems, Objectives, and Interventions were addressed in a specific session (Remember, you only want to check off the ones that were addressed in the session!)</a:t>
            </a:r>
            <a:endParaRPr sz="1700" dirty="0">
              <a:solidFill>
                <a:srgbClr val="434343"/>
              </a:solidFill>
              <a:latin typeface="Times New Roman"/>
              <a:ea typeface="Times New Roman"/>
              <a:cs typeface="Times New Roman"/>
              <a:sym typeface="Times New Roman"/>
            </a:endParaRPr>
          </a:p>
          <a:p>
            <a:pPr marL="45720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latin typeface="Times New Roman"/>
                <a:ea typeface="Times New Roman"/>
                <a:cs typeface="Times New Roman"/>
                <a:sym typeface="Times New Roman"/>
              </a:rPr>
              <a:t>Make sure the times do not overlap with other sessions (patients can’t be two places at once)</a:t>
            </a:r>
            <a:endParaRPr sz="1800" dirty="0">
              <a:solidFill>
                <a:srgbClr val="434343"/>
              </a:solidFill>
              <a:latin typeface="Times New Roman"/>
              <a:ea typeface="Times New Roman"/>
              <a:cs typeface="Times New Roman"/>
              <a:sym typeface="Times New Roman"/>
            </a:endParaRPr>
          </a:p>
          <a:p>
            <a:pPr marL="45720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latin typeface="Times New Roman"/>
                <a:ea typeface="Times New Roman"/>
                <a:cs typeface="Times New Roman"/>
                <a:sym typeface="Times New Roman"/>
              </a:rPr>
              <a:t>For conjoint sessions, </a:t>
            </a:r>
            <a:r>
              <a:rPr lang="en-US" sz="1800" u="sng" dirty="0">
                <a:solidFill>
                  <a:srgbClr val="434343"/>
                </a:solidFill>
                <a:latin typeface="Times New Roman"/>
                <a:ea typeface="Times New Roman"/>
                <a:cs typeface="Times New Roman"/>
                <a:sym typeface="Times New Roman"/>
              </a:rPr>
              <a:t>only one clinician should document a note</a:t>
            </a:r>
            <a:r>
              <a:rPr lang="en-US" sz="1800" dirty="0">
                <a:solidFill>
                  <a:srgbClr val="434343"/>
                </a:solidFill>
                <a:latin typeface="Times New Roman"/>
                <a:ea typeface="Times New Roman"/>
                <a:cs typeface="Times New Roman"/>
                <a:sym typeface="Times New Roman"/>
              </a:rPr>
              <a:t>. E.g., if a therapist and dietitian hold a conjoint session with a mutual patient, only one clinician is  to write a note and can document that the dietitian was present, under “additional attendees”. Duplicate notes can be viewed as “double billing”.  Using this example, the dietitian can write a “contact note”, indicating the conjoint session (non-billable) by emphasizing the coordination of care</a:t>
            </a:r>
            <a:endParaRPr sz="1800" dirty="0">
              <a:solidFill>
                <a:srgbClr val="434343"/>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700" dirty="0">
                <a:solidFill>
                  <a:srgbClr val="FF0000"/>
                </a:solidFill>
                <a:latin typeface="Times New Roman"/>
                <a:ea typeface="Times New Roman"/>
                <a:cs typeface="Times New Roman"/>
                <a:sym typeface="Times New Roman"/>
              </a:rPr>
              <a:t>Include any safety concerns observed and actions completed to ensure safety</a:t>
            </a:r>
            <a:endParaRPr sz="1700" dirty="0">
              <a:solidFill>
                <a:srgbClr val="FF0000"/>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700" dirty="0">
                <a:solidFill>
                  <a:srgbClr val="FF0000"/>
                </a:solidFill>
                <a:latin typeface="Times New Roman"/>
                <a:ea typeface="Times New Roman"/>
                <a:cs typeface="Times New Roman"/>
                <a:sym typeface="Times New Roman"/>
              </a:rPr>
              <a:t>If patient reports suicidality, the </a:t>
            </a:r>
            <a:r>
              <a:rPr lang="en-US" sz="1700" i="1" dirty="0">
                <a:solidFill>
                  <a:srgbClr val="FF0000"/>
                </a:solidFill>
                <a:latin typeface="Times New Roman"/>
                <a:ea typeface="Times New Roman"/>
                <a:cs typeface="Times New Roman"/>
                <a:sym typeface="Times New Roman"/>
              </a:rPr>
              <a:t>Suicide Reassessment </a:t>
            </a:r>
            <a:r>
              <a:rPr lang="en-US" sz="1700" dirty="0">
                <a:solidFill>
                  <a:srgbClr val="FF0000"/>
                </a:solidFill>
                <a:latin typeface="Times New Roman"/>
                <a:ea typeface="Times New Roman"/>
                <a:cs typeface="Times New Roman"/>
                <a:sym typeface="Times New Roman"/>
              </a:rPr>
              <a:t>(Frequent Screener) should be completed</a:t>
            </a:r>
            <a:endParaRPr sz="1700" dirty="0">
              <a:solidFill>
                <a:srgbClr val="FF0000"/>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700" dirty="0">
                <a:solidFill>
                  <a:srgbClr val="FF0000"/>
                </a:solidFill>
                <a:latin typeface="Times New Roman"/>
                <a:ea typeface="Times New Roman"/>
                <a:cs typeface="Times New Roman"/>
                <a:sym typeface="Times New Roman"/>
              </a:rPr>
              <a:t>If client is on a 1:1 observation, and accompanied by another staff member in session, please document that </a:t>
            </a:r>
            <a:endParaRPr sz="1700" b="1" dirty="0">
              <a:solidFill>
                <a:srgbClr val="FF0000"/>
              </a:solidFill>
              <a:latin typeface="Times New Roman"/>
              <a:ea typeface="Times New Roman"/>
              <a:cs typeface="Times New Roman"/>
              <a:sym typeface="Times New Roman"/>
            </a:endParaRPr>
          </a:p>
        </p:txBody>
      </p:sp>
      <p:pic>
        <p:nvPicPr>
          <p:cNvPr id="298" name="Google Shape;298;p31"/>
          <p:cNvPicPr preferRelativeResize="0"/>
          <p:nvPr/>
        </p:nvPicPr>
        <p:blipFill>
          <a:blip r:embed="rId3">
            <a:alphaModFix/>
          </a:blip>
          <a:stretch>
            <a:fillRect/>
          </a:stretch>
        </p:blipFill>
        <p:spPr>
          <a:xfrm>
            <a:off x="6720825" y="1008973"/>
            <a:ext cx="730500" cy="730500"/>
          </a:xfrm>
          <a:prstGeom prst="rect">
            <a:avLst/>
          </a:prstGeom>
          <a:noFill/>
          <a:ln>
            <a:noFill/>
          </a:ln>
        </p:spPr>
      </p:pic>
      <p:pic>
        <p:nvPicPr>
          <p:cNvPr id="299" name="Google Shape;299;p31"/>
          <p:cNvPicPr preferRelativeResize="0"/>
          <p:nvPr/>
        </p:nvPicPr>
        <p:blipFill>
          <a:blip r:embed="rId4">
            <a:alphaModFix/>
          </a:blip>
          <a:stretch>
            <a:fillRect/>
          </a:stretch>
        </p:blipFill>
        <p:spPr>
          <a:xfrm>
            <a:off x="522900" y="1721800"/>
            <a:ext cx="4290851" cy="4290851"/>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2"/>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Progress Notes:</a:t>
            </a:r>
            <a:r>
              <a:rPr lang="en-US" sz="2300" b="1">
                <a:solidFill>
                  <a:srgbClr val="0066A6"/>
                </a:solidFill>
                <a:latin typeface="Times New Roman"/>
                <a:ea typeface="Times New Roman"/>
                <a:cs typeface="Times New Roman"/>
                <a:sym typeface="Times New Roman"/>
              </a:rPr>
              <a:t> </a:t>
            </a:r>
            <a:r>
              <a:rPr lang="en-US" sz="2200" b="1">
                <a:solidFill>
                  <a:srgbClr val="0066A6"/>
                </a:solidFill>
                <a:latin typeface="Times New Roman"/>
                <a:ea typeface="Times New Roman"/>
                <a:cs typeface="Times New Roman"/>
                <a:sym typeface="Times New Roman"/>
              </a:rPr>
              <a:t>(2 of 2)</a:t>
            </a:r>
            <a:endParaRPr sz="2200" b="1">
              <a:solidFill>
                <a:srgbClr val="0066A6"/>
              </a:solidFill>
              <a:latin typeface="Times New Roman"/>
              <a:ea typeface="Times New Roman"/>
              <a:cs typeface="Times New Roman"/>
              <a:sym typeface="Times New Roman"/>
            </a:endParaRPr>
          </a:p>
        </p:txBody>
      </p:sp>
      <p:sp>
        <p:nvSpPr>
          <p:cNvPr id="305" name="Google Shape;305;p32"/>
          <p:cNvSpPr txBox="1">
            <a:spLocks noGrp="1"/>
          </p:cNvSpPr>
          <p:nvPr>
            <p:ph type="body" idx="1"/>
          </p:nvPr>
        </p:nvSpPr>
        <p:spPr>
          <a:xfrm>
            <a:off x="627875" y="1974200"/>
            <a:ext cx="5754900" cy="427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dirty="0">
                <a:solidFill>
                  <a:srgbClr val="434343"/>
                </a:solidFill>
                <a:latin typeface="Times New Roman"/>
                <a:ea typeface="Times New Roman"/>
                <a:cs typeface="Times New Roman"/>
                <a:sym typeface="Times New Roman"/>
              </a:rPr>
              <a:t>Here are a few scenarios to help:</a:t>
            </a:r>
            <a:endParaRPr sz="1800" b="1" dirty="0">
              <a:solidFill>
                <a:srgbClr val="434343"/>
              </a:solidFill>
              <a:latin typeface="Times New Roman"/>
              <a:ea typeface="Times New Roman"/>
              <a:cs typeface="Times New Roman"/>
              <a:sym typeface="Times New Roman"/>
            </a:endParaRPr>
          </a:p>
          <a:p>
            <a:pPr marL="0" lvl="0" indent="457200" algn="l" rtl="0">
              <a:spcBef>
                <a:spcPts val="0"/>
              </a:spcBef>
              <a:spcAft>
                <a:spcPts val="0"/>
              </a:spcAft>
              <a:buNone/>
            </a:pPr>
            <a:endParaRPr sz="1800" dirty="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dirty="0">
                <a:solidFill>
                  <a:srgbClr val="434343"/>
                </a:solidFill>
                <a:latin typeface="Times New Roman"/>
                <a:ea typeface="Times New Roman"/>
                <a:cs typeface="Times New Roman"/>
                <a:sym typeface="Times New Roman"/>
              </a:rPr>
              <a:t>Therapist and patient are physically present in therapist’s Discovery Behavioral Health company  office and patient’s family “zooms in” for a session, due to being outside the geographic area of the treatment center = </a:t>
            </a:r>
            <a:r>
              <a:rPr lang="en-US" sz="1800" b="1" dirty="0">
                <a:solidFill>
                  <a:srgbClr val="434343"/>
                </a:solidFill>
                <a:latin typeface="Times New Roman"/>
                <a:ea typeface="Times New Roman"/>
                <a:cs typeface="Times New Roman"/>
                <a:sym typeface="Times New Roman"/>
              </a:rPr>
              <a:t>Family and/or Collateral session</a:t>
            </a:r>
            <a:endParaRPr sz="1800" b="1" dirty="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endParaRPr sz="1800" b="1" dirty="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dirty="0">
                <a:solidFill>
                  <a:srgbClr val="434343"/>
                </a:solidFill>
                <a:latin typeface="Times New Roman"/>
                <a:ea typeface="Times New Roman"/>
                <a:cs typeface="Times New Roman"/>
                <a:sym typeface="Times New Roman"/>
              </a:rPr>
              <a:t>Therapist is in their Discovery Behavioral Health company office and receives a call that her patient is feeling symptomatic and is unable to make it to session, but is requesting a virtual session (from home if outpatient, from room if residential) =</a:t>
            </a:r>
            <a:r>
              <a:rPr lang="en-US" sz="1800" b="1" dirty="0">
                <a:solidFill>
                  <a:srgbClr val="434343"/>
                </a:solidFill>
                <a:latin typeface="Times New Roman"/>
                <a:ea typeface="Times New Roman"/>
                <a:cs typeface="Times New Roman"/>
                <a:sym typeface="Times New Roman"/>
              </a:rPr>
              <a:t> Telehealth</a:t>
            </a:r>
            <a:endParaRPr sz="1800" b="1"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800" b="1" dirty="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dirty="0">
                <a:solidFill>
                  <a:srgbClr val="434343"/>
                </a:solidFill>
                <a:latin typeface="Times New Roman"/>
                <a:ea typeface="Times New Roman"/>
                <a:cs typeface="Times New Roman"/>
                <a:sym typeface="Times New Roman"/>
              </a:rPr>
              <a:t>Both Therapist and patient are in their respective homes, due to a “stay-at-home” order and are meeting virtually via Zoom</a:t>
            </a:r>
            <a:r>
              <a:rPr lang="en-US" sz="1800" b="1" dirty="0">
                <a:solidFill>
                  <a:srgbClr val="434343"/>
                </a:solidFill>
                <a:latin typeface="Times New Roman"/>
                <a:ea typeface="Times New Roman"/>
                <a:cs typeface="Times New Roman"/>
                <a:sym typeface="Times New Roman"/>
              </a:rPr>
              <a:t> = Telehealth</a:t>
            </a:r>
            <a:endParaRPr sz="1900" b="1" dirty="0">
              <a:solidFill>
                <a:srgbClr val="434343"/>
              </a:solidFill>
              <a:latin typeface="Times New Roman"/>
              <a:ea typeface="Times New Roman"/>
              <a:cs typeface="Times New Roman"/>
              <a:sym typeface="Times New Roman"/>
            </a:endParaRPr>
          </a:p>
        </p:txBody>
      </p:sp>
      <p:pic>
        <p:nvPicPr>
          <p:cNvPr id="306" name="Google Shape;306;p32" descr="Example Vector Stamp Icon. Sample Watermark Rubber Stamp Stock ..."/>
          <p:cNvPicPr preferRelativeResize="0"/>
          <p:nvPr/>
        </p:nvPicPr>
        <p:blipFill rotWithShape="1">
          <a:blip r:embed="rId3">
            <a:alphaModFix/>
          </a:blip>
          <a:srcRect t="11267" b="22061"/>
          <a:stretch/>
        </p:blipFill>
        <p:spPr>
          <a:xfrm>
            <a:off x="281200" y="2619850"/>
            <a:ext cx="837375" cy="362263"/>
          </a:xfrm>
          <a:prstGeom prst="rect">
            <a:avLst/>
          </a:prstGeom>
          <a:noFill/>
          <a:ln>
            <a:noFill/>
          </a:ln>
        </p:spPr>
      </p:pic>
      <p:pic>
        <p:nvPicPr>
          <p:cNvPr id="307" name="Google Shape;307;p32" descr="Example Vector Stamp Icon. Sample Watermark Rubber Stamp Stock ..."/>
          <p:cNvPicPr preferRelativeResize="0"/>
          <p:nvPr/>
        </p:nvPicPr>
        <p:blipFill rotWithShape="1">
          <a:blip r:embed="rId3">
            <a:alphaModFix/>
          </a:blip>
          <a:srcRect t="11267" b="22061"/>
          <a:stretch/>
        </p:blipFill>
        <p:spPr>
          <a:xfrm>
            <a:off x="281200" y="3989884"/>
            <a:ext cx="837375" cy="362263"/>
          </a:xfrm>
          <a:prstGeom prst="rect">
            <a:avLst/>
          </a:prstGeom>
          <a:noFill/>
          <a:ln>
            <a:noFill/>
          </a:ln>
        </p:spPr>
      </p:pic>
      <p:pic>
        <p:nvPicPr>
          <p:cNvPr id="308" name="Google Shape;308;p32" descr="Example Vector Stamp Icon. Sample Watermark Rubber Stamp Stock ..."/>
          <p:cNvPicPr preferRelativeResize="0"/>
          <p:nvPr/>
        </p:nvPicPr>
        <p:blipFill rotWithShape="1">
          <a:blip r:embed="rId3">
            <a:alphaModFix/>
          </a:blip>
          <a:srcRect t="11267" b="22061"/>
          <a:stretch/>
        </p:blipFill>
        <p:spPr>
          <a:xfrm>
            <a:off x="281200" y="5472937"/>
            <a:ext cx="837375" cy="362263"/>
          </a:xfrm>
          <a:prstGeom prst="rect">
            <a:avLst/>
          </a:prstGeom>
          <a:noFill/>
          <a:ln>
            <a:noFill/>
          </a:ln>
        </p:spPr>
      </p:pic>
      <p:sp>
        <p:nvSpPr>
          <p:cNvPr id="309" name="Google Shape;309;p32"/>
          <p:cNvSpPr txBox="1">
            <a:spLocks noGrp="1"/>
          </p:cNvSpPr>
          <p:nvPr>
            <p:ph type="body" idx="1"/>
          </p:nvPr>
        </p:nvSpPr>
        <p:spPr>
          <a:xfrm>
            <a:off x="562200" y="1076900"/>
            <a:ext cx="11067600" cy="897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600" b="1">
                <a:solidFill>
                  <a:srgbClr val="434343"/>
                </a:solidFill>
                <a:latin typeface="Times New Roman"/>
                <a:ea typeface="Times New Roman"/>
                <a:cs typeface="Times New Roman"/>
                <a:sym typeface="Times New Roman"/>
              </a:rPr>
              <a:t>Tips for Telehealth! </a:t>
            </a:r>
            <a:endParaRPr sz="2600" b="1">
              <a:solidFill>
                <a:srgbClr val="434343"/>
              </a:solidFill>
              <a:latin typeface="Times New Roman"/>
              <a:ea typeface="Times New Roman"/>
              <a:cs typeface="Times New Roman"/>
              <a:sym typeface="Times New Roman"/>
            </a:endParaRPr>
          </a:p>
          <a:p>
            <a:pPr marL="0" lvl="0" indent="0" algn="ctr" rtl="0">
              <a:spcBef>
                <a:spcPts val="1000"/>
              </a:spcBef>
              <a:spcAft>
                <a:spcPts val="0"/>
              </a:spcAft>
              <a:buNone/>
            </a:pPr>
            <a:r>
              <a:rPr lang="en-US" sz="2000" i="1">
                <a:solidFill>
                  <a:srgbClr val="434343"/>
                </a:solidFill>
                <a:latin typeface="Times New Roman"/>
                <a:ea typeface="Times New Roman"/>
                <a:cs typeface="Times New Roman"/>
                <a:sym typeface="Times New Roman"/>
              </a:rPr>
              <a:t>Make sure to identify Telehealth  sessions appropriately!</a:t>
            </a:r>
            <a:endParaRPr sz="1900" b="1">
              <a:solidFill>
                <a:srgbClr val="434343"/>
              </a:solidFill>
              <a:latin typeface="Times New Roman"/>
              <a:ea typeface="Times New Roman"/>
              <a:cs typeface="Times New Roman"/>
              <a:sym typeface="Times New Roman"/>
            </a:endParaRPr>
          </a:p>
        </p:txBody>
      </p:sp>
      <p:pic>
        <p:nvPicPr>
          <p:cNvPr id="310" name="Google Shape;310;p32" descr="Telehealth Resources - WSRGN"/>
          <p:cNvPicPr preferRelativeResize="0"/>
          <p:nvPr/>
        </p:nvPicPr>
        <p:blipFill rotWithShape="1">
          <a:blip r:embed="rId4">
            <a:alphaModFix/>
          </a:blip>
          <a:srcRect l="9357" r="22933"/>
          <a:stretch/>
        </p:blipFill>
        <p:spPr>
          <a:xfrm>
            <a:off x="6568500" y="2331875"/>
            <a:ext cx="5204268" cy="3557825"/>
          </a:xfrm>
          <a:prstGeom prst="rect">
            <a:avLst/>
          </a:prstGeom>
          <a:noFill/>
          <a:ln>
            <a:noFill/>
          </a:ln>
        </p:spPr>
      </p:pic>
      <p:pic>
        <p:nvPicPr>
          <p:cNvPr id="311" name="Google Shape;311;p32"/>
          <p:cNvPicPr preferRelativeResize="0"/>
          <p:nvPr/>
        </p:nvPicPr>
        <p:blipFill rotWithShape="1">
          <a:blip r:embed="rId5">
            <a:alphaModFix/>
          </a:blip>
          <a:srcRect b="7158"/>
          <a:stretch/>
        </p:blipFill>
        <p:spPr>
          <a:xfrm>
            <a:off x="3936900" y="942788"/>
            <a:ext cx="609498" cy="565862"/>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3"/>
          <p:cNvSpPr/>
          <p:nvPr/>
        </p:nvSpPr>
        <p:spPr>
          <a:xfrm>
            <a:off x="638775" y="1039350"/>
            <a:ext cx="5364600" cy="5084100"/>
          </a:xfrm>
          <a:prstGeom prst="round2DiagRect">
            <a:avLst>
              <a:gd name="adj1" fmla="val 44471"/>
              <a:gd name="adj2" fmla="val 0"/>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600" b="1">
                <a:solidFill>
                  <a:srgbClr val="0066A6"/>
                </a:solidFill>
                <a:latin typeface="Times New Roman"/>
                <a:ea typeface="Times New Roman"/>
                <a:cs typeface="Times New Roman"/>
                <a:sym typeface="Times New Roman"/>
              </a:rPr>
              <a:t>Discharge Plan and Discharge Summary:</a:t>
            </a:r>
            <a:r>
              <a:rPr lang="en-US" sz="2800" b="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(1 of 2)</a:t>
            </a:r>
            <a:endParaRPr sz="2000" b="1">
              <a:solidFill>
                <a:srgbClr val="0066A6"/>
              </a:solidFill>
              <a:latin typeface="Times New Roman"/>
              <a:ea typeface="Times New Roman"/>
              <a:cs typeface="Times New Roman"/>
              <a:sym typeface="Times New Roman"/>
            </a:endParaRPr>
          </a:p>
        </p:txBody>
      </p:sp>
      <p:sp>
        <p:nvSpPr>
          <p:cNvPr id="318" name="Google Shape;318;p33"/>
          <p:cNvSpPr txBox="1"/>
          <p:nvPr/>
        </p:nvSpPr>
        <p:spPr>
          <a:xfrm>
            <a:off x="727675" y="2997725"/>
            <a:ext cx="2292000" cy="2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19" name="Google Shape;319;p33"/>
          <p:cNvSpPr txBox="1"/>
          <p:nvPr/>
        </p:nvSpPr>
        <p:spPr>
          <a:xfrm>
            <a:off x="2946975" y="4234700"/>
            <a:ext cx="18555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20" name="Google Shape;320;p33"/>
          <p:cNvSpPr txBox="1"/>
          <p:nvPr/>
        </p:nvSpPr>
        <p:spPr>
          <a:xfrm>
            <a:off x="919263" y="1088300"/>
            <a:ext cx="4776600" cy="42793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solidFill>
                  <a:srgbClr val="FFFFFF"/>
                </a:solidFill>
                <a:latin typeface="Times New Roman"/>
                <a:ea typeface="Times New Roman"/>
                <a:cs typeface="Times New Roman"/>
                <a:sym typeface="Times New Roman"/>
              </a:rPr>
              <a:t>Discharge Plan</a:t>
            </a:r>
          </a:p>
          <a:p>
            <a:pPr marL="0" lvl="0" indent="0" algn="ctr" rtl="0">
              <a:spcBef>
                <a:spcPts val="0"/>
              </a:spcBef>
              <a:spcAft>
                <a:spcPts val="0"/>
              </a:spcAft>
              <a:buNone/>
            </a:pPr>
            <a:r>
              <a:rPr lang="en-US" sz="2000" dirty="0">
                <a:solidFill>
                  <a:srgbClr val="FFFFFF"/>
                </a:solidFill>
                <a:latin typeface="Times New Roman"/>
                <a:ea typeface="Times New Roman"/>
                <a:cs typeface="Times New Roman"/>
                <a:sym typeface="Times New Roman"/>
              </a:rPr>
              <a:t>(For the patient)</a:t>
            </a:r>
            <a:endParaRPr sz="2000" dirty="0">
              <a:solidFill>
                <a:srgbClr val="FFFFFF"/>
              </a:solidFill>
              <a:latin typeface="Times New Roman"/>
              <a:ea typeface="Times New Roman"/>
              <a:cs typeface="Times New Roman"/>
              <a:sym typeface="Times New Roman"/>
            </a:endParaRPr>
          </a:p>
          <a:p>
            <a:pPr marL="457200" lvl="0" indent="-336550" algn="l" rtl="0">
              <a:spcBef>
                <a:spcPts val="100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Is for the</a:t>
            </a:r>
            <a:r>
              <a:rPr lang="en-US" sz="1600" b="1" dirty="0">
                <a:solidFill>
                  <a:srgbClr val="FFFFFF"/>
                </a:solidFill>
                <a:latin typeface="Times New Roman"/>
                <a:ea typeface="Times New Roman"/>
                <a:cs typeface="Times New Roman"/>
                <a:sym typeface="Times New Roman"/>
              </a:rPr>
              <a:t> patient</a:t>
            </a:r>
            <a:r>
              <a:rPr lang="en-US" sz="1600" dirty="0">
                <a:solidFill>
                  <a:srgbClr val="FFFFFF"/>
                </a:solidFill>
                <a:latin typeface="Times New Roman"/>
                <a:ea typeface="Times New Roman"/>
                <a:cs typeface="Times New Roman"/>
                <a:sym typeface="Times New Roman"/>
              </a:rPr>
              <a:t> (and for the clinical record) </a:t>
            </a:r>
            <a:endParaRPr sz="1600"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Is completed throughout treatment and functions as an </a:t>
            </a:r>
            <a:r>
              <a:rPr lang="en-US" sz="1600" b="1" dirty="0">
                <a:solidFill>
                  <a:srgbClr val="FFFFFF"/>
                </a:solidFill>
                <a:latin typeface="Times New Roman"/>
                <a:ea typeface="Times New Roman"/>
                <a:cs typeface="Times New Roman"/>
                <a:sym typeface="Times New Roman"/>
              </a:rPr>
              <a:t>evolving</a:t>
            </a:r>
            <a:r>
              <a:rPr lang="en-US" sz="1600" dirty="0">
                <a:solidFill>
                  <a:srgbClr val="FFFFFF"/>
                </a:solidFill>
                <a:latin typeface="Times New Roman"/>
                <a:ea typeface="Times New Roman"/>
                <a:cs typeface="Times New Roman"/>
                <a:sym typeface="Times New Roman"/>
              </a:rPr>
              <a:t> document/process</a:t>
            </a:r>
            <a:endParaRPr sz="1600"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Includes Safety Plan/Crisis Management Plan</a:t>
            </a:r>
            <a:endParaRPr sz="1600"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Includes specifics of aftercare appointments (e.g., Full Name and Address of Provider, Date and time of initial appt. </a:t>
            </a:r>
          </a:p>
          <a:p>
            <a:pPr marL="457200" lvl="0" indent="-336550" algn="l" rtl="0">
              <a:spcBef>
                <a:spcPts val="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Referrals provided</a:t>
            </a:r>
            <a:endParaRPr sz="16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US" dirty="0">
                <a:solidFill>
                  <a:srgbClr val="FFFFFF"/>
                </a:solidFill>
                <a:latin typeface="Times New Roman"/>
                <a:ea typeface="Times New Roman"/>
                <a:cs typeface="Times New Roman"/>
                <a:sym typeface="Times New Roman"/>
              </a:rPr>
              <a:t>Discharge Plan must be </a:t>
            </a:r>
            <a:r>
              <a:rPr lang="en-US" dirty="0">
                <a:solidFill>
                  <a:srgbClr val="FFFFFF"/>
                </a:solidFill>
                <a:latin typeface="Times New Roman"/>
                <a:cs typeface="Times New Roman"/>
                <a:sym typeface="Times New Roman"/>
              </a:rPr>
              <a:t>signed by the patient, and staff member responsible (counselor, therapist, case manager, discharge planner, etc.) prior to the patient discharging! For unexpected discharges, send the patient the discharge summary via secure email or patient portal.</a:t>
            </a:r>
            <a:endParaRPr dirty="0">
              <a:solidFill>
                <a:srgbClr val="FFFFFF"/>
              </a:solidFill>
              <a:latin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b="1" dirty="0">
                <a:solidFill>
                  <a:srgbClr val="FFFFFF"/>
                </a:solidFill>
                <a:latin typeface="Times New Roman"/>
                <a:ea typeface="Times New Roman"/>
                <a:cs typeface="Times New Roman"/>
                <a:sym typeface="Times New Roman"/>
              </a:rPr>
              <a:t>Discharge planning must be initiated within 24 hours of admit! </a:t>
            </a:r>
            <a:endParaRPr sz="1700" b="1" dirty="0">
              <a:solidFill>
                <a:srgbClr val="FFFFFF"/>
              </a:solidFill>
              <a:latin typeface="Times New Roman"/>
              <a:ea typeface="Times New Roman"/>
              <a:cs typeface="Times New Roman"/>
              <a:sym typeface="Times New Roman"/>
            </a:endParaRPr>
          </a:p>
        </p:txBody>
      </p:sp>
      <p:sp>
        <p:nvSpPr>
          <p:cNvPr id="321" name="Google Shape;321;p33"/>
          <p:cNvSpPr txBox="1"/>
          <p:nvPr/>
        </p:nvSpPr>
        <p:spPr>
          <a:xfrm>
            <a:off x="990000" y="6206375"/>
            <a:ext cx="10212000" cy="589050"/>
          </a:xfrm>
          <a:prstGeom prst="rect">
            <a:avLst/>
          </a:prstGeom>
          <a:noFill/>
          <a:ln w="28575" cap="flat" cmpd="sng">
            <a:solidFill>
              <a:srgbClr val="0066A6"/>
            </a:solidFill>
            <a:prstDash val="dot"/>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600" b="1" i="1" dirty="0">
                <a:solidFill>
                  <a:srgbClr val="FF0000"/>
                </a:solidFill>
                <a:latin typeface="Times New Roman"/>
                <a:ea typeface="Times New Roman"/>
                <a:cs typeface="Times New Roman"/>
                <a:sym typeface="Times New Roman"/>
              </a:rPr>
              <a:t>*NEW*: </a:t>
            </a:r>
            <a:r>
              <a:rPr lang="en-US" sz="1600" i="1" dirty="0">
                <a:solidFill>
                  <a:srgbClr val="0066A6"/>
                </a:solidFill>
                <a:latin typeface="Times New Roman"/>
                <a:ea typeface="Times New Roman"/>
                <a:cs typeface="Times New Roman"/>
                <a:sym typeface="Times New Roman"/>
              </a:rPr>
              <a:t>A </a:t>
            </a:r>
            <a:r>
              <a:rPr lang="en-US" sz="1600" b="1" i="1" dirty="0">
                <a:solidFill>
                  <a:srgbClr val="0066A6"/>
                </a:solidFill>
                <a:latin typeface="Times New Roman"/>
                <a:ea typeface="Times New Roman"/>
                <a:cs typeface="Times New Roman"/>
                <a:sym typeface="Times New Roman"/>
              </a:rPr>
              <a:t>Discharge Statement </a:t>
            </a:r>
            <a:r>
              <a:rPr lang="en-US" sz="1600" i="1" dirty="0">
                <a:solidFill>
                  <a:srgbClr val="0066A6"/>
                </a:solidFill>
                <a:latin typeface="Times New Roman"/>
                <a:ea typeface="Times New Roman"/>
                <a:cs typeface="Times New Roman"/>
                <a:sym typeface="Times New Roman"/>
              </a:rPr>
              <a:t>can now be completed in lieu of a Discharge Plan &amp; Summary, </a:t>
            </a:r>
            <a:r>
              <a:rPr lang="en-US" sz="1600" b="1" i="1" dirty="0">
                <a:solidFill>
                  <a:srgbClr val="0066A6"/>
                </a:solidFill>
                <a:latin typeface="Times New Roman"/>
                <a:ea typeface="Times New Roman"/>
                <a:cs typeface="Times New Roman"/>
                <a:sym typeface="Times New Roman"/>
              </a:rPr>
              <a:t>WHEN:</a:t>
            </a:r>
            <a:r>
              <a:rPr lang="en-US" sz="1600" i="1" dirty="0">
                <a:solidFill>
                  <a:srgbClr val="0066A6"/>
                </a:solidFill>
                <a:latin typeface="Times New Roman"/>
                <a:ea typeface="Times New Roman"/>
                <a:cs typeface="Times New Roman"/>
                <a:sym typeface="Times New Roman"/>
              </a:rPr>
              <a:t> Patient discharges ATA within &lt; 72 hrs. of admission, </a:t>
            </a:r>
            <a:r>
              <a:rPr lang="en-US" sz="1600" b="1" i="1" dirty="0">
                <a:solidFill>
                  <a:srgbClr val="0066A6"/>
                </a:solidFill>
                <a:latin typeface="Times New Roman"/>
                <a:ea typeface="Times New Roman"/>
                <a:cs typeface="Times New Roman"/>
                <a:sym typeface="Times New Roman"/>
              </a:rPr>
              <a:t>OR,</a:t>
            </a:r>
            <a:r>
              <a:rPr lang="en-US" sz="1600" i="1" dirty="0">
                <a:solidFill>
                  <a:srgbClr val="0066A6"/>
                </a:solidFill>
                <a:latin typeface="Times New Roman"/>
                <a:ea typeface="Times New Roman"/>
                <a:cs typeface="Times New Roman"/>
                <a:sym typeface="Times New Roman"/>
              </a:rPr>
              <a:t> for internal DBH transfers</a:t>
            </a:r>
            <a:r>
              <a:rPr lang="en-US" i="1" dirty="0">
                <a:solidFill>
                  <a:srgbClr val="0066A6"/>
                </a:solidFill>
                <a:latin typeface="Times New Roman"/>
                <a:ea typeface="Times New Roman"/>
                <a:cs typeface="Times New Roman"/>
                <a:sym typeface="Times New Roman"/>
              </a:rPr>
              <a:t>. </a:t>
            </a:r>
            <a:r>
              <a:rPr lang="en-US" dirty="0">
                <a:solidFill>
                  <a:srgbClr val="0066A6"/>
                </a:solidFill>
                <a:latin typeface="Times New Roman"/>
                <a:ea typeface="Times New Roman"/>
                <a:cs typeface="Times New Roman"/>
                <a:sym typeface="Times New Roman"/>
              </a:rPr>
              <a:t>[Refer to Policy: DC 001]</a:t>
            </a:r>
            <a:endParaRPr dirty="0">
              <a:solidFill>
                <a:srgbClr val="0066A6"/>
              </a:solidFill>
              <a:latin typeface="Times New Roman"/>
              <a:ea typeface="Times New Roman"/>
              <a:cs typeface="Times New Roman"/>
              <a:sym typeface="Times New Roman"/>
            </a:endParaRPr>
          </a:p>
        </p:txBody>
      </p:sp>
      <p:sp>
        <p:nvSpPr>
          <p:cNvPr id="322" name="Google Shape;322;p33"/>
          <p:cNvSpPr/>
          <p:nvPr/>
        </p:nvSpPr>
        <p:spPr>
          <a:xfrm>
            <a:off x="6213175" y="1025725"/>
            <a:ext cx="5364600" cy="5084100"/>
          </a:xfrm>
          <a:prstGeom prst="round2DiagRect">
            <a:avLst>
              <a:gd name="adj1" fmla="val 44471"/>
              <a:gd name="adj2" fmla="val 0"/>
            </a:avLst>
          </a:prstGeom>
          <a:solidFill>
            <a:srgbClr val="0066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3"/>
          <p:cNvSpPr txBox="1"/>
          <p:nvPr/>
        </p:nvSpPr>
        <p:spPr>
          <a:xfrm>
            <a:off x="6969525" y="1160975"/>
            <a:ext cx="4494799" cy="467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solidFill>
                  <a:srgbClr val="FFFFFF"/>
                </a:solidFill>
                <a:latin typeface="Times New Roman"/>
                <a:ea typeface="Times New Roman"/>
                <a:cs typeface="Times New Roman"/>
                <a:sym typeface="Times New Roman"/>
              </a:rPr>
              <a:t>Discharge Summary</a:t>
            </a:r>
          </a:p>
          <a:p>
            <a:pPr algn="ctr"/>
            <a:r>
              <a:rPr lang="en-US" sz="1800" dirty="0">
                <a:solidFill>
                  <a:srgbClr val="FFFFFF"/>
                </a:solidFill>
                <a:latin typeface="Times New Roman"/>
                <a:ea typeface="Times New Roman"/>
                <a:cs typeface="Times New Roman"/>
                <a:sym typeface="Times New Roman"/>
              </a:rPr>
              <a:t>(For the clinical record)</a:t>
            </a:r>
          </a:p>
          <a:p>
            <a:pPr marL="457200" lvl="0" indent="-336550" algn="l" rtl="0">
              <a:spcBef>
                <a:spcPts val="100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Is for the </a:t>
            </a:r>
            <a:r>
              <a:rPr lang="en-US" sz="1700" b="1" dirty="0">
                <a:solidFill>
                  <a:srgbClr val="FFFFFF"/>
                </a:solidFill>
                <a:latin typeface="Times New Roman"/>
                <a:ea typeface="Times New Roman"/>
                <a:cs typeface="Times New Roman"/>
                <a:sym typeface="Times New Roman"/>
              </a:rPr>
              <a:t>clinical record</a:t>
            </a:r>
            <a:endParaRPr sz="1700" b="1"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Is completed upon patient’s discharge containing all relevant clinical information</a:t>
            </a:r>
          </a:p>
          <a:p>
            <a:pPr marL="457200" lvl="0" indent="-336550" algn="l" rtl="0">
              <a:spcBef>
                <a:spcPts val="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Discharge summary </a:t>
            </a:r>
            <a:r>
              <a:rPr lang="en-US" sz="1700" b="1" dirty="0">
                <a:solidFill>
                  <a:srgbClr val="FFFFFF"/>
                </a:solidFill>
                <a:latin typeface="Times New Roman"/>
                <a:ea typeface="Times New Roman"/>
                <a:cs typeface="Times New Roman"/>
                <a:sym typeface="Times New Roman"/>
              </a:rPr>
              <a:t>must be signed</a:t>
            </a:r>
            <a:r>
              <a:rPr lang="en-US" sz="1700" dirty="0">
                <a:solidFill>
                  <a:srgbClr val="FFFFFF"/>
                </a:solidFill>
                <a:latin typeface="Times New Roman"/>
                <a:ea typeface="Times New Roman"/>
                <a:cs typeface="Times New Roman"/>
                <a:sym typeface="Times New Roman"/>
              </a:rPr>
              <a:t> by the </a:t>
            </a:r>
            <a:r>
              <a:rPr lang="en-US" sz="1700" dirty="0">
                <a:solidFill>
                  <a:srgbClr val="FFFFFF"/>
                </a:solidFill>
                <a:latin typeface="Times New Roman"/>
                <a:cs typeface="Times New Roman"/>
                <a:sym typeface="Times New Roman"/>
              </a:rPr>
              <a:t>therapist and clinical supervisor, </a:t>
            </a:r>
            <a:r>
              <a:rPr lang="en-US" sz="1700" i="1" dirty="0">
                <a:solidFill>
                  <a:srgbClr val="FFFFFF"/>
                </a:solidFill>
                <a:latin typeface="Times New Roman"/>
                <a:cs typeface="Times New Roman"/>
                <a:sym typeface="Times New Roman"/>
              </a:rPr>
              <a:t>(if applicable).</a:t>
            </a:r>
            <a:endParaRPr sz="1700" i="1" dirty="0">
              <a:solidFill>
                <a:srgbClr val="FFFFFF"/>
              </a:solidFill>
              <a:latin typeface="Times New Roman"/>
              <a:cs typeface="Times New Roman"/>
              <a:sym typeface="Times New Roman"/>
            </a:endParaRPr>
          </a:p>
          <a:p>
            <a:pPr marL="457200" lvl="0" indent="-336550" algn="l" rtl="0">
              <a:lnSpc>
                <a:spcPct val="90000"/>
              </a:lnSpc>
              <a:spcBef>
                <a:spcPts val="0"/>
              </a:spcBef>
              <a:spcAft>
                <a:spcPts val="0"/>
              </a:spcAft>
              <a:buClr>
                <a:srgbClr val="FFFFFF"/>
              </a:buClr>
              <a:buSzPts val="1700"/>
              <a:buFont typeface="Times New Roman"/>
              <a:buChar char="⋆"/>
            </a:pPr>
            <a:endParaRPr lang="en-US" sz="1500" dirty="0">
              <a:solidFill>
                <a:srgbClr val="FFFFFF"/>
              </a:solidFill>
              <a:latin typeface="Times New Roman"/>
              <a:ea typeface="Times New Roman"/>
              <a:cs typeface="Times New Roman"/>
              <a:sym typeface="Times New Roman"/>
            </a:endParaRPr>
          </a:p>
          <a:p>
            <a:pPr marL="457200" lvl="0"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a:ea typeface="Times New Roman"/>
                <a:cs typeface="Times New Roman"/>
                <a:sym typeface="Times New Roman"/>
              </a:rPr>
              <a:t>Discharge summaries </a:t>
            </a:r>
            <a:r>
              <a:rPr lang="en-US" sz="1500" b="1" dirty="0">
                <a:solidFill>
                  <a:srgbClr val="FFFFFF"/>
                </a:solidFill>
                <a:latin typeface="Times New Roman"/>
                <a:ea typeface="Times New Roman"/>
                <a:cs typeface="Times New Roman"/>
                <a:sym typeface="Times New Roman"/>
              </a:rPr>
              <a:t>MUST </a:t>
            </a:r>
            <a:r>
              <a:rPr lang="en-US" sz="1500" dirty="0">
                <a:solidFill>
                  <a:srgbClr val="FFFFFF"/>
                </a:solidFill>
                <a:latin typeface="Times New Roman"/>
                <a:ea typeface="Times New Roman"/>
                <a:cs typeface="Times New Roman"/>
                <a:sym typeface="Times New Roman"/>
              </a:rPr>
              <a:t>include:</a:t>
            </a:r>
          </a:p>
          <a:p>
            <a:pPr marL="914400" lvl="1" indent="-336550">
              <a:lnSpc>
                <a:spcPct val="90000"/>
              </a:lnSpc>
              <a:spcBef>
                <a:spcPts val="1000"/>
              </a:spcBef>
              <a:buClr>
                <a:srgbClr val="FFFFFF"/>
              </a:buClr>
              <a:buSzPts val="1700"/>
              <a:buFont typeface="Times New Roman"/>
              <a:buChar char="➟"/>
            </a:pPr>
            <a:r>
              <a:rPr lang="en-US" sz="1500" dirty="0">
                <a:solidFill>
                  <a:srgbClr val="FFFFFF"/>
                </a:solidFill>
                <a:latin typeface="Times New Roman" panose="02020603050405020304" pitchFamily="18" charset="0"/>
                <a:cs typeface="Times New Roman" panose="02020603050405020304" pitchFamily="18" charset="0"/>
                <a:sym typeface="Times New Roman"/>
              </a:rPr>
              <a:t>Reason patient sought treatment</a:t>
            </a:r>
          </a:p>
          <a:p>
            <a:pPr marL="914400" lvl="1" indent="-336550">
              <a:lnSpc>
                <a:spcPct val="90000"/>
              </a:lnSpc>
              <a:spcBef>
                <a:spcPts val="1000"/>
              </a:spcBef>
              <a:buClr>
                <a:srgbClr val="FFFFFF"/>
              </a:buClr>
              <a:buSzPts val="1700"/>
              <a:buFont typeface="Times New Roman"/>
              <a:buChar char="➟"/>
            </a:pPr>
            <a:r>
              <a:rPr lang="en-US" sz="1500" dirty="0">
                <a:solidFill>
                  <a:srgbClr val="FFFFFF"/>
                </a:solidFill>
                <a:latin typeface="Times New Roman" panose="02020603050405020304" pitchFamily="18" charset="0"/>
                <a:cs typeface="Times New Roman" panose="02020603050405020304" pitchFamily="18" charset="0"/>
                <a:sym typeface="Times New Roman"/>
              </a:rPr>
              <a:t>Treatment Summary</a:t>
            </a:r>
          </a:p>
          <a:p>
            <a:pPr marL="914400" lvl="1" indent="-336550">
              <a:lnSpc>
                <a:spcPct val="90000"/>
              </a:lnSpc>
              <a:spcBef>
                <a:spcPts val="1000"/>
              </a:spcBef>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Clinical recommendations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Condition upon discharge</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Summary of Treatment goals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Prognosis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Accurate Discharge Type</a:t>
            </a: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Evidence of referrals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pic>
        <p:nvPicPr>
          <p:cNvPr id="324" name="Google Shape;324;p33"/>
          <p:cNvPicPr preferRelativeResize="0"/>
          <p:nvPr/>
        </p:nvPicPr>
        <p:blipFill>
          <a:blip r:embed="rId3">
            <a:alphaModFix/>
          </a:blip>
          <a:stretch>
            <a:fillRect/>
          </a:stretch>
        </p:blipFill>
        <p:spPr>
          <a:xfrm>
            <a:off x="3321075" y="5240364"/>
            <a:ext cx="810801" cy="783959"/>
          </a:xfrm>
          <a:prstGeom prst="rect">
            <a:avLst/>
          </a:prstGeom>
          <a:noFill/>
          <a:ln>
            <a:noFill/>
          </a:ln>
        </p:spPr>
      </p:pic>
    </p:spTree>
    <p:extLst>
      <p:ext uri="{BB962C8B-B14F-4D97-AF65-F5344CB8AC3E}">
        <p14:creationId xmlns:p14="http://schemas.microsoft.com/office/powerpoint/2010/main" val="15277756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4"/>
          <p:cNvSpPr/>
          <p:nvPr/>
        </p:nvSpPr>
        <p:spPr>
          <a:xfrm flipH="1">
            <a:off x="383088" y="984838"/>
            <a:ext cx="5569800" cy="5043000"/>
          </a:xfrm>
          <a:prstGeom prst="snip2SameRect">
            <a:avLst>
              <a:gd name="adj1" fmla="val 16667"/>
              <a:gd name="adj2" fmla="val 0"/>
            </a:avLst>
          </a:prstGeom>
          <a:solidFill>
            <a:srgbClr val="FCE5CD"/>
          </a:solidFill>
          <a:ln w="28575" cap="flat" cmpd="sng">
            <a:solidFill>
              <a:srgbClr val="F6B26B"/>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flipH="1">
            <a:off x="6239113" y="982563"/>
            <a:ext cx="5569800" cy="5043000"/>
          </a:xfrm>
          <a:prstGeom prst="snip2SameRect">
            <a:avLst>
              <a:gd name="adj1" fmla="val 16667"/>
              <a:gd name="adj2" fmla="val 0"/>
            </a:avLst>
          </a:prstGeom>
          <a:solidFill>
            <a:srgbClr val="FFF2CC"/>
          </a:solidFill>
          <a:ln w="28575" cap="flat" cmpd="sng">
            <a:solidFill>
              <a:srgbClr val="FFD966"/>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txBox="1"/>
          <p:nvPr/>
        </p:nvSpPr>
        <p:spPr>
          <a:xfrm>
            <a:off x="527838" y="1069113"/>
            <a:ext cx="5280300" cy="486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latin typeface="Times New Roman"/>
                <a:ea typeface="Times New Roman"/>
                <a:cs typeface="Times New Roman"/>
                <a:sym typeface="Times New Roman"/>
              </a:rPr>
              <a:t>Discharge Plan</a:t>
            </a:r>
            <a:endParaRPr sz="2300" b="1" dirty="0">
              <a:latin typeface="Times New Roman"/>
              <a:ea typeface="Times New Roman"/>
              <a:cs typeface="Times New Roman"/>
              <a:sym typeface="Times New Roman"/>
            </a:endParaRPr>
          </a:p>
          <a:p>
            <a:pPr marL="0" lvl="0" indent="0" algn="l" rtl="0">
              <a:spcBef>
                <a:spcPts val="0"/>
              </a:spcBef>
              <a:spcAft>
                <a:spcPts val="0"/>
              </a:spcAft>
              <a:buNone/>
            </a:pPr>
            <a:r>
              <a:rPr lang="en-US" sz="1600" dirty="0">
                <a:latin typeface="Times New Roman"/>
                <a:ea typeface="Times New Roman"/>
                <a:cs typeface="Times New Roman"/>
                <a:sym typeface="Times New Roman"/>
              </a:rPr>
              <a:t>A Discharge Plan and Referrals:</a:t>
            </a:r>
            <a:endParaRPr sz="1600" dirty="0">
              <a:latin typeface="Times New Roman"/>
              <a:ea typeface="Times New Roman"/>
              <a:cs typeface="Times New Roman"/>
              <a:sym typeface="Times New Roman"/>
            </a:endParaRPr>
          </a:p>
          <a:p>
            <a:pPr marL="0" lvl="0" indent="0" algn="l" rtl="0">
              <a:spcBef>
                <a:spcPts val="0"/>
              </a:spcBef>
              <a:spcAft>
                <a:spcPts val="0"/>
              </a:spcAft>
              <a:buNone/>
            </a:pPr>
            <a:endParaRPr sz="7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Must include specifics of appointments for </a:t>
            </a:r>
            <a:r>
              <a:rPr lang="en-US" sz="1600" u="sng" dirty="0">
                <a:latin typeface="Times New Roman"/>
                <a:ea typeface="Times New Roman"/>
                <a:cs typeface="Times New Roman"/>
                <a:sym typeface="Times New Roman"/>
              </a:rPr>
              <a:t>Problems Addressed</a:t>
            </a:r>
            <a:r>
              <a:rPr lang="en-US" sz="1600" dirty="0">
                <a:latin typeface="Times New Roman"/>
                <a:ea typeface="Times New Roman"/>
                <a:cs typeface="Times New Roman"/>
                <a:sym typeface="Times New Roman"/>
              </a:rPr>
              <a:t> (e.g., Substance use disorder)</a:t>
            </a:r>
            <a:endParaRPr sz="1600" dirty="0">
              <a:latin typeface="Times New Roman"/>
              <a:ea typeface="Times New Roman"/>
              <a:cs typeface="Times New Roman"/>
              <a:sym typeface="Times New Roman"/>
            </a:endParaRPr>
          </a:p>
          <a:p>
            <a:pPr marL="914400" lvl="1" indent="-361950" algn="l" rtl="0">
              <a:spcBef>
                <a:spcPts val="0"/>
              </a:spcBef>
              <a:spcAft>
                <a:spcPts val="0"/>
              </a:spcAft>
              <a:buSzPts val="2100"/>
              <a:buFont typeface="Times New Roman"/>
              <a:buChar char="⋆"/>
            </a:pPr>
            <a:r>
              <a:rPr lang="en-US" sz="1600" b="1" dirty="0">
                <a:latin typeface="Times New Roman"/>
                <a:ea typeface="Times New Roman"/>
                <a:cs typeface="Times New Roman"/>
                <a:sym typeface="Times New Roman"/>
              </a:rPr>
              <a:t>“TBD” is insufficient</a:t>
            </a:r>
            <a:endParaRPr sz="1600" b="1" dirty="0">
              <a:latin typeface="Times New Roman"/>
              <a:ea typeface="Times New Roman"/>
              <a:cs typeface="Times New Roman"/>
              <a:sym typeface="Times New Roman"/>
            </a:endParaRPr>
          </a:p>
          <a:p>
            <a:pPr marL="914400" lvl="0" indent="0" algn="l" rtl="0">
              <a:spcBef>
                <a:spcPts val="0"/>
              </a:spcBef>
              <a:spcAft>
                <a:spcPts val="0"/>
              </a:spcAft>
              <a:buNone/>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Must include follow-up appointments for </a:t>
            </a:r>
            <a:r>
              <a:rPr lang="en-US" sz="1600" b="1" dirty="0">
                <a:latin typeface="Times New Roman"/>
                <a:ea typeface="Times New Roman"/>
                <a:cs typeface="Times New Roman"/>
                <a:sym typeface="Times New Roman"/>
              </a:rPr>
              <a:t>medication management; </a:t>
            </a:r>
            <a:r>
              <a:rPr lang="en-US" sz="1600" dirty="0">
                <a:latin typeface="Times New Roman"/>
                <a:ea typeface="Times New Roman"/>
                <a:cs typeface="Times New Roman"/>
                <a:sym typeface="Times New Roman"/>
              </a:rPr>
              <a:t>please ensure patient has sufficient  medications to bridge the gap from discharge and their first follow-up appointment w/ psych a/o physician</a:t>
            </a:r>
          </a:p>
          <a:p>
            <a:pPr marL="127000" lvl="0" algn="l" rtl="0">
              <a:spcBef>
                <a:spcPts val="0"/>
              </a:spcBef>
              <a:spcAft>
                <a:spcPts val="0"/>
              </a:spcAft>
              <a:buSzPts val="1600"/>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b="1" dirty="0">
                <a:latin typeface="Times New Roman"/>
                <a:ea typeface="Times New Roman"/>
                <a:cs typeface="Times New Roman"/>
                <a:sym typeface="Times New Roman"/>
              </a:rPr>
              <a:t>Must include follow up appointment within 72 hrs. for patients determined to be high-risk level</a:t>
            </a:r>
            <a:endParaRPr sz="1600" b="1" dirty="0">
              <a:latin typeface="Times New Roman"/>
              <a:ea typeface="Times New Roman"/>
              <a:cs typeface="Times New Roman"/>
              <a:sym typeface="Times New Roman"/>
            </a:endParaRPr>
          </a:p>
          <a:p>
            <a:pPr marL="0" lvl="0" indent="0" algn="l" rtl="0">
              <a:spcBef>
                <a:spcPts val="0"/>
              </a:spcBef>
              <a:spcAft>
                <a:spcPts val="0"/>
              </a:spcAft>
              <a:buNone/>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Must include </a:t>
            </a:r>
            <a:r>
              <a:rPr lang="en-US" sz="1600" b="1" dirty="0">
                <a:latin typeface="Times New Roman"/>
                <a:ea typeface="Times New Roman"/>
                <a:cs typeface="Times New Roman"/>
                <a:sym typeface="Times New Roman"/>
              </a:rPr>
              <a:t>referral list for Problems not addressed </a:t>
            </a:r>
            <a:r>
              <a:rPr lang="en-US" sz="1600" dirty="0">
                <a:latin typeface="Times New Roman"/>
                <a:ea typeface="Times New Roman"/>
                <a:cs typeface="Times New Roman"/>
                <a:sym typeface="Times New Roman"/>
              </a:rPr>
              <a:t>(e.g., If Trauma was identified as a Problem, but “Deferred”, the discharge plan should include (3) referrals for a trauma-focused therapists</a:t>
            </a:r>
            <a:endParaRPr sz="1600" dirty="0">
              <a:latin typeface="Times New Roman"/>
              <a:ea typeface="Times New Roman"/>
              <a:cs typeface="Times New Roman"/>
              <a:sym typeface="Times New Roman"/>
            </a:endParaRPr>
          </a:p>
        </p:txBody>
      </p:sp>
      <p:sp>
        <p:nvSpPr>
          <p:cNvPr id="333" name="Google Shape;333;p34"/>
          <p:cNvSpPr txBox="1"/>
          <p:nvPr/>
        </p:nvSpPr>
        <p:spPr>
          <a:xfrm>
            <a:off x="6383875" y="1068825"/>
            <a:ext cx="5280300" cy="50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latin typeface="Times New Roman"/>
                <a:ea typeface="Times New Roman"/>
                <a:cs typeface="Times New Roman"/>
                <a:sym typeface="Times New Roman"/>
              </a:rPr>
              <a:t>Discharge Summary</a:t>
            </a:r>
            <a:endParaRPr sz="2300" b="1" dirty="0">
              <a:latin typeface="Times New Roman"/>
              <a:ea typeface="Times New Roman"/>
              <a:cs typeface="Times New Roman"/>
              <a:sym typeface="Times New Roman"/>
            </a:endParaRPr>
          </a:p>
          <a:p>
            <a:pPr marL="0" lvl="0" indent="0" algn="l" rtl="0">
              <a:spcBef>
                <a:spcPts val="0"/>
              </a:spcBef>
              <a:spcAft>
                <a:spcPts val="0"/>
              </a:spcAft>
              <a:buNone/>
            </a:pPr>
            <a:r>
              <a:rPr lang="en-US" sz="1600" dirty="0">
                <a:latin typeface="Times New Roman"/>
                <a:ea typeface="Times New Roman"/>
                <a:cs typeface="Times New Roman"/>
                <a:sym typeface="Times New Roman"/>
              </a:rPr>
              <a:t>A Discharge Summary and Referrals:</a:t>
            </a:r>
            <a:endParaRPr sz="1600" dirty="0">
              <a:latin typeface="Times New Roman"/>
              <a:ea typeface="Times New Roman"/>
              <a:cs typeface="Times New Roman"/>
              <a:sym typeface="Times New Roman"/>
            </a:endParaRPr>
          </a:p>
          <a:p>
            <a:pPr marL="0" lvl="0" indent="0" algn="l" rtl="0">
              <a:spcBef>
                <a:spcPts val="0"/>
              </a:spcBef>
              <a:spcAft>
                <a:spcPts val="0"/>
              </a:spcAft>
              <a:buNone/>
            </a:pPr>
            <a:endParaRPr sz="7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Must include a summary of appointments arranged for: </a:t>
            </a:r>
            <a:r>
              <a:rPr lang="en-US" sz="1600" b="1" dirty="0">
                <a:latin typeface="Times New Roman"/>
                <a:ea typeface="Times New Roman"/>
                <a:cs typeface="Times New Roman"/>
                <a:sym typeface="Times New Roman"/>
              </a:rPr>
              <a:t>Problems Addressed </a:t>
            </a:r>
            <a:r>
              <a:rPr lang="en-US" sz="1600" dirty="0">
                <a:latin typeface="Times New Roman"/>
                <a:ea typeface="Times New Roman"/>
                <a:cs typeface="Times New Roman"/>
                <a:sym typeface="Times New Roman"/>
              </a:rPr>
              <a:t>(e.g., Substance use disorder), follow-up for relevant </a:t>
            </a:r>
            <a:r>
              <a:rPr lang="en-US" sz="1600" b="1" dirty="0">
                <a:latin typeface="Times New Roman"/>
                <a:ea typeface="Times New Roman"/>
                <a:cs typeface="Times New Roman"/>
                <a:sym typeface="Times New Roman"/>
              </a:rPr>
              <a:t>medication management </a:t>
            </a:r>
            <a:r>
              <a:rPr lang="en-US" sz="1600" dirty="0">
                <a:latin typeface="Times New Roman"/>
                <a:ea typeface="Times New Roman"/>
                <a:cs typeface="Times New Roman"/>
                <a:sym typeface="Times New Roman"/>
              </a:rPr>
              <a:t>and follow-up appointment within 72 hrs. for </a:t>
            </a:r>
            <a:r>
              <a:rPr lang="en-US" sz="1600" b="1" dirty="0">
                <a:latin typeface="Times New Roman"/>
                <a:ea typeface="Times New Roman"/>
                <a:cs typeface="Times New Roman"/>
                <a:sym typeface="Times New Roman"/>
              </a:rPr>
              <a:t>high-risk patients, </a:t>
            </a:r>
            <a:r>
              <a:rPr lang="en-US" sz="1600" dirty="0">
                <a:latin typeface="Times New Roman"/>
                <a:ea typeface="Times New Roman"/>
                <a:cs typeface="Times New Roman"/>
                <a:sym typeface="Times New Roman"/>
              </a:rPr>
              <a:t>and general referral list provided for </a:t>
            </a:r>
            <a:r>
              <a:rPr lang="en-US" sz="1600" b="1" dirty="0">
                <a:latin typeface="Times New Roman"/>
                <a:ea typeface="Times New Roman"/>
                <a:cs typeface="Times New Roman"/>
                <a:sym typeface="Times New Roman"/>
              </a:rPr>
              <a:t>Problems identified</a:t>
            </a:r>
            <a:r>
              <a:rPr lang="en-US" sz="1600" dirty="0">
                <a:latin typeface="Times New Roman"/>
                <a:ea typeface="Times New Roman"/>
                <a:cs typeface="Times New Roman"/>
                <a:sym typeface="Times New Roman"/>
              </a:rPr>
              <a:t>, but not addressed</a:t>
            </a:r>
            <a:endParaRPr sz="1600" dirty="0">
              <a:latin typeface="Times New Roman"/>
              <a:ea typeface="Times New Roman"/>
              <a:cs typeface="Times New Roman"/>
              <a:sym typeface="Times New Roman"/>
            </a:endParaRPr>
          </a:p>
          <a:p>
            <a:pPr marL="457200" lvl="0" indent="0" algn="l" rtl="0">
              <a:spcBef>
                <a:spcPts val="0"/>
              </a:spcBef>
              <a:spcAft>
                <a:spcPts val="0"/>
              </a:spcAft>
              <a:buNone/>
            </a:pPr>
            <a:endParaRPr sz="1600" b="1" dirty="0">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u="sng" dirty="0">
                <a:solidFill>
                  <a:schemeClr val="dk1"/>
                </a:solidFill>
                <a:latin typeface="Times New Roman"/>
                <a:ea typeface="Times New Roman"/>
                <a:cs typeface="Times New Roman"/>
                <a:sym typeface="Times New Roman"/>
              </a:rPr>
              <a:t>Must include evidence referrals were provided: </a:t>
            </a:r>
            <a:endParaRPr sz="1600" u="sng" dirty="0">
              <a:solidFill>
                <a:schemeClr val="dk1"/>
              </a:solidFill>
              <a:latin typeface="Times New Roman"/>
              <a:ea typeface="Times New Roman"/>
              <a:cs typeface="Times New Roman"/>
              <a:sym typeface="Times New Roman"/>
            </a:endParaRPr>
          </a:p>
          <a:p>
            <a:pPr marL="914400" lvl="1" indent="-323850" algn="l" rtl="0">
              <a:spcBef>
                <a:spcPts val="0"/>
              </a:spcBef>
              <a:spcAft>
                <a:spcPts val="0"/>
              </a:spcAft>
              <a:buClr>
                <a:schemeClr val="dk1"/>
              </a:buClr>
              <a:buSzPts val="1500"/>
              <a:buFont typeface="Times New Roman"/>
              <a:buChar char="⋆"/>
            </a:pPr>
            <a:r>
              <a:rPr lang="en-US" sz="1500" b="1" dirty="0">
                <a:solidFill>
                  <a:schemeClr val="dk1"/>
                </a:solidFill>
                <a:latin typeface="Times New Roman"/>
                <a:ea typeface="Times New Roman"/>
                <a:cs typeface="Times New Roman"/>
                <a:sym typeface="Times New Roman"/>
              </a:rPr>
              <a:t>Referrals</a:t>
            </a:r>
            <a:r>
              <a:rPr lang="en-US" sz="1500" dirty="0">
                <a:solidFill>
                  <a:schemeClr val="dk1"/>
                </a:solidFill>
                <a:latin typeface="Times New Roman"/>
                <a:ea typeface="Times New Roman"/>
                <a:cs typeface="Times New Roman"/>
                <a:sym typeface="Times New Roman"/>
              </a:rPr>
              <a:t> include both aftercare </a:t>
            </a:r>
            <a:r>
              <a:rPr lang="en-US" sz="1500" b="1" dirty="0">
                <a:solidFill>
                  <a:schemeClr val="dk1"/>
                </a:solidFill>
                <a:latin typeface="Times New Roman"/>
                <a:ea typeface="Times New Roman"/>
                <a:cs typeface="Times New Roman"/>
                <a:sym typeface="Times New Roman"/>
              </a:rPr>
              <a:t>appointments</a:t>
            </a:r>
            <a:r>
              <a:rPr lang="en-US" sz="1500" dirty="0">
                <a:solidFill>
                  <a:schemeClr val="dk1"/>
                </a:solidFill>
                <a:latin typeface="Times New Roman"/>
                <a:ea typeface="Times New Roman"/>
                <a:cs typeface="Times New Roman"/>
                <a:sym typeface="Times New Roman"/>
              </a:rPr>
              <a:t> (within DBH and outside of DBH), as well as general </a:t>
            </a:r>
            <a:r>
              <a:rPr lang="en-US" sz="1500" b="1" dirty="0">
                <a:solidFill>
                  <a:schemeClr val="dk1"/>
                </a:solidFill>
                <a:latin typeface="Times New Roman"/>
                <a:ea typeface="Times New Roman"/>
                <a:cs typeface="Times New Roman"/>
                <a:sym typeface="Times New Roman"/>
              </a:rPr>
              <a:t>referral lists</a:t>
            </a:r>
            <a:endParaRPr sz="1500" dirty="0">
              <a:solidFill>
                <a:schemeClr val="dk1"/>
              </a:solidFill>
              <a:latin typeface="Times New Roman"/>
              <a:ea typeface="Times New Roman"/>
              <a:cs typeface="Times New Roman"/>
              <a:sym typeface="Times New Roman"/>
            </a:endParaRPr>
          </a:p>
          <a:p>
            <a:pPr marL="914400" lvl="1" indent="-323850" algn="l" rtl="0">
              <a:spcBef>
                <a:spcPts val="0"/>
              </a:spcBef>
              <a:spcAft>
                <a:spcPts val="0"/>
              </a:spcAft>
              <a:buClr>
                <a:schemeClr val="dk1"/>
              </a:buClr>
              <a:buSzPts val="1500"/>
              <a:buFont typeface="Times New Roman"/>
              <a:buChar char="⋆"/>
            </a:pPr>
            <a:r>
              <a:rPr lang="en-US" sz="1500" b="1" dirty="0">
                <a:solidFill>
                  <a:schemeClr val="dk1"/>
                </a:solidFill>
                <a:latin typeface="Times New Roman"/>
                <a:ea typeface="Times New Roman"/>
                <a:cs typeface="Times New Roman"/>
                <a:sym typeface="Times New Roman"/>
              </a:rPr>
              <a:t>If you are unable to provide one of the above two mentioned options</a:t>
            </a:r>
            <a:r>
              <a:rPr lang="en-US" sz="1500" dirty="0">
                <a:solidFill>
                  <a:schemeClr val="dk1"/>
                </a:solidFill>
                <a:latin typeface="Times New Roman"/>
                <a:ea typeface="Times New Roman"/>
                <a:cs typeface="Times New Roman"/>
                <a:sym typeface="Times New Roman"/>
              </a:rPr>
              <a:t>, you will want to document that referrals were not provided</a:t>
            </a:r>
            <a:r>
              <a:rPr lang="en-US" sz="1600" dirty="0">
                <a:solidFill>
                  <a:schemeClr val="dk1"/>
                </a:solidFill>
                <a:latin typeface="Times New Roman"/>
                <a:ea typeface="Times New Roman"/>
                <a:cs typeface="Times New Roman"/>
                <a:sym typeface="Times New Roman"/>
              </a:rPr>
              <a:t> (due to patient refusal, </a:t>
            </a:r>
            <a:r>
              <a:rPr lang="en-US" sz="1600" b="1" dirty="0">
                <a:solidFill>
                  <a:schemeClr val="dk1"/>
                </a:solidFill>
                <a:latin typeface="Times New Roman"/>
                <a:ea typeface="Times New Roman"/>
                <a:cs typeface="Times New Roman"/>
                <a:sym typeface="Times New Roman"/>
              </a:rPr>
              <a:t>ATA, </a:t>
            </a:r>
            <a:r>
              <a:rPr lang="en-US" sz="1600" dirty="0">
                <a:solidFill>
                  <a:schemeClr val="dk1"/>
                </a:solidFill>
                <a:latin typeface="Times New Roman"/>
                <a:ea typeface="Times New Roman"/>
                <a:cs typeface="Times New Roman"/>
                <a:sym typeface="Times New Roman"/>
              </a:rPr>
              <a:t>etc.)</a:t>
            </a:r>
            <a:r>
              <a:rPr lang="en-US" sz="1500" dirty="0">
                <a:solidFill>
                  <a:schemeClr val="dk1"/>
                </a:solidFill>
                <a:latin typeface="Times New Roman"/>
                <a:ea typeface="Times New Roman"/>
                <a:cs typeface="Times New Roman"/>
                <a:sym typeface="Times New Roman"/>
              </a:rPr>
              <a:t> You would then include action steps, (e.g., sent a referral list via secure email, snail mail, or patient portal)</a:t>
            </a:r>
            <a:endParaRPr sz="1600" dirty="0">
              <a:solidFill>
                <a:schemeClr val="dk1"/>
              </a:solidFill>
              <a:latin typeface="Times New Roman"/>
              <a:ea typeface="Times New Roman"/>
              <a:cs typeface="Times New Roman"/>
              <a:sym typeface="Times New Roman"/>
            </a:endParaRPr>
          </a:p>
        </p:txBody>
      </p:sp>
      <p:sp>
        <p:nvSpPr>
          <p:cNvPr id="334" name="Google Shape;334;p34"/>
          <p:cNvSpPr txBox="1">
            <a:spLocks noGrp="1"/>
          </p:cNvSpPr>
          <p:nvPr>
            <p:ph type="title"/>
          </p:nvPr>
        </p:nvSpPr>
        <p:spPr>
          <a:xfrm>
            <a:off x="323200" y="212300"/>
            <a:ext cx="97365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Discharge Plan, Summary and Referrals</a:t>
            </a:r>
            <a:endParaRPr sz="2800" b="1" dirty="0">
              <a:solidFill>
                <a:srgbClr val="0066A6"/>
              </a:solidFill>
              <a:latin typeface="Times New Roman"/>
              <a:ea typeface="Times New Roman"/>
              <a:cs typeface="Times New Roman"/>
              <a:sym typeface="Times New Roman"/>
            </a:endParaRPr>
          </a:p>
        </p:txBody>
      </p:sp>
      <p:sp>
        <p:nvSpPr>
          <p:cNvPr id="335" name="Google Shape;335;p34"/>
          <p:cNvSpPr txBox="1"/>
          <p:nvPr/>
        </p:nvSpPr>
        <p:spPr>
          <a:xfrm>
            <a:off x="383087" y="6125014"/>
            <a:ext cx="11425825" cy="673717"/>
          </a:xfrm>
          <a:prstGeom prst="rect">
            <a:avLst/>
          </a:prstGeom>
          <a:noFill/>
          <a:ln w="28575" cap="flat" cmpd="sng">
            <a:solidFill>
              <a:srgbClr val="0066A6"/>
            </a:solidFill>
            <a:prstDash val="dot"/>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i="1" dirty="0">
                <a:solidFill>
                  <a:srgbClr val="0066A6"/>
                </a:solidFill>
                <a:latin typeface="Times New Roman"/>
                <a:ea typeface="Times New Roman"/>
                <a:cs typeface="Times New Roman"/>
                <a:sym typeface="Times New Roman"/>
              </a:rPr>
              <a:t>If patient was in our care for a brief period and you are unable to sufficiently complete items on the DC summary, indicate that (e.g., “Patient left against treatment advice and as a result did not set up aftercare appointments. Referrals have been sent to patient via …” Remember, while YOU may know what the circumstances of patients admit and sudden discharge are, it needs to be clear to a reader six months after patient’s discharge!</a:t>
            </a:r>
            <a:endParaRPr i="1" dirty="0">
              <a:solidFill>
                <a:srgbClr val="0066A6"/>
              </a:solidFill>
              <a:latin typeface="Times New Roman"/>
              <a:ea typeface="Times New Roman"/>
              <a:cs typeface="Times New Roman"/>
              <a:sym typeface="Times New Roman"/>
            </a:endParaRPr>
          </a:p>
        </p:txBody>
      </p:sp>
      <p:sp>
        <p:nvSpPr>
          <p:cNvPr id="336" name="Google Shape;336;p34"/>
          <p:cNvSpPr/>
          <p:nvPr/>
        </p:nvSpPr>
        <p:spPr>
          <a:xfrm>
            <a:off x="5741850" y="3848675"/>
            <a:ext cx="708300" cy="273600"/>
          </a:xfrm>
          <a:prstGeom prst="leftRightArrow">
            <a:avLst>
              <a:gd name="adj1" fmla="val 50000"/>
              <a:gd name="adj2" fmla="val 50000"/>
            </a:avLst>
          </a:prstGeom>
          <a:solidFill>
            <a:srgbClr val="0066A6"/>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21948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0"/>
          <p:cNvSpPr txBox="1"/>
          <p:nvPr/>
        </p:nvSpPr>
        <p:spPr>
          <a:xfrm>
            <a:off x="481758" y="324000"/>
            <a:ext cx="8319548" cy="840000"/>
          </a:xfrm>
          <a:prstGeom prst="rect">
            <a:avLst/>
          </a:prstGeom>
          <a:noFill/>
          <a:ln>
            <a:noFill/>
          </a:ln>
        </p:spPr>
        <p:txBody>
          <a:bodyPr spcFirstLastPara="1" wrap="square" lIns="91425" tIns="91425" rIns="91425" bIns="91425" anchor="t" anchorCtr="0">
            <a:noAutofit/>
          </a:bodyPr>
          <a:lstStyle/>
          <a:p>
            <a:r>
              <a:rPr lang="en-US" sz="2400" dirty="0">
                <a:solidFill>
                  <a:srgbClr val="1C6294"/>
                </a:solidFill>
                <a:latin typeface="Times New Roman" panose="02020603050405020304" pitchFamily="18" charset="0"/>
                <a:ea typeface="Times New Roman"/>
                <a:cs typeface="Times New Roman" panose="02020603050405020304" pitchFamily="18" charset="0"/>
                <a:sym typeface="Times New Roman"/>
              </a:rPr>
              <a:t>Suicide Awareness and Prevention</a:t>
            </a:r>
            <a:r>
              <a:rPr lang="en-US" sz="2400" b="1" dirty="0">
                <a:solidFill>
                  <a:srgbClr val="1C6294"/>
                </a:solidFill>
                <a:latin typeface="Times New Roman" panose="02020603050405020304" pitchFamily="18" charset="0"/>
                <a:ea typeface="Times New Roman"/>
                <a:cs typeface="Times New Roman" panose="02020603050405020304" pitchFamily="18" charset="0"/>
                <a:sym typeface="Times New Roman"/>
              </a:rPr>
              <a:t>: </a:t>
            </a:r>
            <a:r>
              <a:rPr lang="en" sz="2400" b="1" dirty="0">
                <a:solidFill>
                  <a:srgbClr val="1C6294"/>
                </a:solidFill>
                <a:latin typeface="Times New Roman" panose="02020603050405020304" pitchFamily="18" charset="0"/>
                <a:ea typeface="Times New Roman"/>
                <a:cs typeface="Times New Roman" panose="02020603050405020304" pitchFamily="18" charset="0"/>
                <a:sym typeface="Times New Roman"/>
              </a:rPr>
              <a:t>References &amp; Resources</a:t>
            </a:r>
            <a:endParaRPr lang="en-US" sz="2400" b="1" dirty="0">
              <a:solidFill>
                <a:srgbClr val="1C6294"/>
              </a:solidFill>
              <a:latin typeface="Times New Roman" panose="02020603050405020304" pitchFamily="18" charset="0"/>
              <a:cs typeface="Times New Roman" panose="02020603050405020304" pitchFamily="18" charset="0"/>
            </a:endParaRPr>
          </a:p>
        </p:txBody>
      </p:sp>
      <p:sp>
        <p:nvSpPr>
          <p:cNvPr id="242" name="Google Shape;242;p30"/>
          <p:cNvSpPr txBox="1"/>
          <p:nvPr/>
        </p:nvSpPr>
        <p:spPr>
          <a:xfrm>
            <a:off x="481758" y="3429000"/>
            <a:ext cx="9311599" cy="3303104"/>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dirty="0">
                <a:latin typeface="Times New Roman" panose="02020603050405020304" pitchFamily="18" charset="0"/>
                <a:cs typeface="Times New Roman" panose="02020603050405020304" pitchFamily="18" charset="0"/>
              </a:rPr>
              <a:t>References and Resources:</a:t>
            </a:r>
          </a:p>
          <a:p>
            <a:pPr marL="0" lvl="0" indent="0" algn="l" rtl="0">
              <a:spcBef>
                <a:spcPts val="0"/>
              </a:spcBef>
              <a:spcAft>
                <a:spcPts val="0"/>
              </a:spcAft>
              <a:buNone/>
            </a:pPr>
            <a:r>
              <a:rPr lang="en-US" sz="1600" dirty="0">
                <a:latin typeface="Times New Roman" panose="02020603050405020304" pitchFamily="18" charset="0"/>
                <a:cs typeface="Times New Roman" panose="02020603050405020304" pitchFamily="18" charset="0"/>
              </a:rPr>
              <a:t>Text hello to 741741</a:t>
            </a:r>
            <a:endParaRPr sz="16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u="sng" dirty="0">
                <a:solidFill>
                  <a:schemeClr val="hlink"/>
                </a:solidFill>
                <a:latin typeface="Times New Roman"/>
                <a:ea typeface="Times New Roman"/>
                <a:cs typeface="Times New Roman"/>
                <a:sym typeface="Times New Roman"/>
                <a:hlinkClick r:id="rId3"/>
              </a:rPr>
              <a:t>Columbia Suicide Severity Rating Scale</a:t>
            </a:r>
            <a:endParaRPr dirty="0"/>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r>
              <a:rPr lang="en-US" u="sng" dirty="0">
                <a:solidFill>
                  <a:schemeClr val="hlink"/>
                </a:solidFill>
                <a:latin typeface="Times New Roman"/>
                <a:ea typeface="Times New Roman"/>
                <a:cs typeface="Times New Roman"/>
                <a:sym typeface="Times New Roman"/>
                <a:hlinkClick r:id="rId4"/>
              </a:rPr>
              <a:t>Safety Planning Intervention: A Brief Intervention to Mitigate Suicide Risk</a:t>
            </a:r>
            <a:endParaRPr dirty="0"/>
          </a:p>
          <a:p>
            <a:pPr marL="0" lvl="0" indent="0" algn="l" rtl="0">
              <a:spcBef>
                <a:spcPts val="0"/>
              </a:spcBef>
              <a:spcAft>
                <a:spcPts val="0"/>
              </a:spcAft>
              <a:buNone/>
            </a:pP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u="sng" dirty="0">
                <a:solidFill>
                  <a:schemeClr val="hlink"/>
                </a:solidFill>
                <a:latin typeface="Times New Roman"/>
                <a:ea typeface="Times New Roman"/>
                <a:cs typeface="Times New Roman"/>
                <a:sym typeface="Times New Roman"/>
                <a:hlinkClick r:id="rId5"/>
              </a:rPr>
              <a:t>The Joint Commission Behavioral Health Care: 2020 National Patient Safety Goals</a:t>
            </a:r>
            <a:endParaRPr dirty="0">
              <a:solidFill>
                <a:srgbClr val="222222"/>
              </a:solidFill>
              <a:latin typeface="Times New Roman"/>
              <a:ea typeface="Times New Roman"/>
              <a:cs typeface="Times New Roman"/>
              <a:sym typeface="Times New Roman"/>
            </a:endParaRPr>
          </a:p>
          <a:p>
            <a:pPr marL="0" lvl="0" indent="0" algn="l" rtl="0">
              <a:spcBef>
                <a:spcPts val="0"/>
              </a:spcBef>
              <a:spcAft>
                <a:spcPts val="0"/>
              </a:spcAft>
              <a:buNone/>
            </a:pPr>
            <a:endParaRPr dirty="0">
              <a:solidFill>
                <a:srgbClr val="222222"/>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u="sng" dirty="0">
                <a:solidFill>
                  <a:schemeClr val="hlink"/>
                </a:solidFill>
                <a:latin typeface="Times New Roman"/>
                <a:ea typeface="Times New Roman"/>
                <a:cs typeface="Times New Roman"/>
                <a:sym typeface="Times New Roman"/>
                <a:hlinkClick r:id="rId6"/>
              </a:rPr>
              <a:t>ZERO Suicide Model - </a:t>
            </a:r>
            <a:r>
              <a:rPr lang="en-US" i="1" u="sng" dirty="0">
                <a:solidFill>
                  <a:schemeClr val="hlink"/>
                </a:solidFill>
                <a:latin typeface="Times New Roman"/>
                <a:ea typeface="Times New Roman"/>
                <a:cs typeface="Times New Roman"/>
                <a:sym typeface="Times New Roman"/>
                <a:hlinkClick r:id="rId6"/>
              </a:rPr>
              <a:t>A model for reducing suicide in United States behavioral healthcare</a:t>
            </a:r>
            <a:endParaRPr i="1" dirty="0">
              <a:solidFill>
                <a:srgbClr val="222222"/>
              </a:solidFill>
              <a:latin typeface="Times New Roman"/>
              <a:ea typeface="Times New Roman"/>
              <a:cs typeface="Times New Roman"/>
              <a:sym typeface="Times New Roman"/>
            </a:endParaRPr>
          </a:p>
          <a:p>
            <a:pPr marL="0" lvl="0" indent="0" algn="l" rtl="0">
              <a:spcBef>
                <a:spcPts val="0"/>
              </a:spcBef>
              <a:spcAft>
                <a:spcPts val="0"/>
              </a:spcAft>
              <a:buNone/>
            </a:pPr>
            <a:endParaRPr b="1" dirty="0">
              <a:latin typeface="Times New Roman"/>
              <a:ea typeface="Times New Roman"/>
              <a:cs typeface="Times New Roman"/>
              <a:sym typeface="Times New Roman"/>
            </a:endParaRPr>
          </a:p>
          <a:p>
            <a:pPr marL="0" lvl="0" indent="0" algn="l" rtl="0">
              <a:spcBef>
                <a:spcPts val="0"/>
              </a:spcBef>
              <a:spcAft>
                <a:spcPts val="0"/>
              </a:spcAft>
              <a:buNone/>
            </a:pPr>
            <a:r>
              <a:rPr lang="en-US" u="sng" dirty="0">
                <a:solidFill>
                  <a:schemeClr val="hlink"/>
                </a:solidFill>
                <a:latin typeface="Times New Roman"/>
                <a:ea typeface="Times New Roman"/>
                <a:cs typeface="Times New Roman"/>
                <a:sym typeface="Times New Roman"/>
                <a:hlinkClick r:id="rId7"/>
              </a:rPr>
              <a:t>Disaster and Distress emergency resources for patients,families and employees </a:t>
            </a:r>
            <a:endParaRPr dirty="0">
              <a:latin typeface="Times New Roman"/>
              <a:ea typeface="Times New Roman"/>
              <a:cs typeface="Times New Roman"/>
              <a:sym typeface="Times New Roman"/>
            </a:endParaRPr>
          </a:p>
          <a:p>
            <a:pPr marL="0" lvl="0" indent="0" algn="l" rtl="0">
              <a:lnSpc>
                <a:spcPct val="110000"/>
              </a:lnSpc>
              <a:spcBef>
                <a:spcPts val="1500"/>
              </a:spcBef>
              <a:spcAft>
                <a:spcPts val="0"/>
              </a:spcAft>
              <a:buClr>
                <a:schemeClr val="dk1"/>
              </a:buClr>
              <a:buSzPts val="1100"/>
              <a:buFont typeface="Arial"/>
              <a:buNone/>
            </a:pPr>
            <a:r>
              <a:rPr lang="en-US" u="sng" dirty="0">
                <a:solidFill>
                  <a:schemeClr val="hlink"/>
                </a:solidFill>
                <a:highlight>
                  <a:srgbClr val="FFFFFF"/>
                </a:highlight>
                <a:latin typeface="Times New Roman"/>
                <a:ea typeface="Times New Roman"/>
                <a:cs typeface="Times New Roman"/>
                <a:sym typeface="Times New Roman"/>
                <a:hlinkClick r:id="rId8"/>
              </a:rPr>
              <a:t>COVID-19 UPDATE: COMBATING SOCIAL ISOLATION WITH THE COLUMBIA PROTOCOL: A COMMUNITY RESOURCE TO MITIGATE COVID-19 RELATED MENTAL HEALTH SEQUELAE</a:t>
            </a:r>
            <a:endParaRPr dirty="0">
              <a:solidFill>
                <a:srgbClr val="1946BA"/>
              </a:solidFill>
              <a:highlight>
                <a:srgbClr val="FFFFFF"/>
              </a:highlight>
              <a:latin typeface="Times New Roman"/>
              <a:ea typeface="Times New Roman"/>
              <a:cs typeface="Times New Roman"/>
              <a:sym typeface="Times New Roman"/>
            </a:endParaRPr>
          </a:p>
        </p:txBody>
      </p:sp>
      <p:sp>
        <p:nvSpPr>
          <p:cNvPr id="243" name="Google Shape;243;p30"/>
          <p:cNvSpPr txBox="1"/>
          <p:nvPr/>
        </p:nvSpPr>
        <p:spPr>
          <a:xfrm>
            <a:off x="936000" y="5472000"/>
            <a:ext cx="10548000" cy="10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 name="Google Shape;242;p30">
            <a:extLst>
              <a:ext uri="{FF2B5EF4-FFF2-40B4-BE49-F238E27FC236}">
                <a16:creationId xmlns:a16="http://schemas.microsoft.com/office/drawing/2014/main" id="{9D22B1F4-F836-B346-A30C-A6C706AEAA67}"/>
              </a:ext>
            </a:extLst>
          </p:cNvPr>
          <p:cNvSpPr txBox="1"/>
          <p:nvPr/>
        </p:nvSpPr>
        <p:spPr>
          <a:xfrm>
            <a:off x="481758" y="1164000"/>
            <a:ext cx="9165824" cy="1973178"/>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800"/>
              </a:spcBef>
              <a:spcAft>
                <a:spcPts val="0"/>
              </a:spcAft>
              <a:buNone/>
            </a:pPr>
            <a:r>
              <a:rPr lang="en-US" sz="1600" b="1" u="sng" dirty="0">
                <a:latin typeface="Times New Roman" panose="02020603050405020304" pitchFamily="18" charset="0"/>
                <a:ea typeface="Calibri"/>
                <a:cs typeface="Times New Roman" panose="02020603050405020304" pitchFamily="18" charset="0"/>
                <a:sym typeface="Calibri"/>
              </a:rPr>
              <a:t>DBH Policies related to Suicide Prevention and Awareness:</a:t>
            </a:r>
          </a:p>
          <a:p>
            <a:pPr marL="0" lvl="0" indent="0" algn="l" rtl="0">
              <a:spcBef>
                <a:spcPts val="800"/>
              </a:spcBef>
              <a:spcAft>
                <a:spcPts val="0"/>
              </a:spcAft>
              <a:buNone/>
            </a:pPr>
            <a:r>
              <a:rPr lang="en-US" sz="1600" dirty="0">
                <a:latin typeface="Times New Roman" panose="02020603050405020304" pitchFamily="18" charset="0"/>
                <a:ea typeface="Calibri"/>
                <a:cs typeface="Times New Roman" panose="02020603050405020304" pitchFamily="18" charset="0"/>
                <a:sym typeface="Calibri"/>
                <a:hlinkClick r:id="rId9"/>
              </a:rPr>
              <a:t>Suicide Risk Assessment for Residential</a:t>
            </a:r>
            <a:endParaRPr lang="en-US" sz="16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800"/>
              </a:spcBef>
              <a:spcAft>
                <a:spcPts val="0"/>
              </a:spcAft>
              <a:buNone/>
            </a:pPr>
            <a:r>
              <a:rPr lang="en-US" sz="1600" dirty="0">
                <a:latin typeface="Times New Roman" panose="02020603050405020304" pitchFamily="18" charset="0"/>
                <a:ea typeface="Calibri"/>
                <a:cs typeface="Times New Roman" panose="02020603050405020304" pitchFamily="18" charset="0"/>
                <a:sym typeface="Calibri"/>
                <a:hlinkClick r:id="rId10"/>
              </a:rPr>
              <a:t>Suicide risk Assessment for Outpatient</a:t>
            </a:r>
            <a:endParaRPr lang="en-US" sz="16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800"/>
              </a:spcBef>
              <a:spcAft>
                <a:spcPts val="0"/>
              </a:spcAft>
              <a:buNone/>
            </a:pPr>
            <a:r>
              <a:rPr lang="en-US" sz="1600" dirty="0">
                <a:latin typeface="Times New Roman" panose="02020603050405020304" pitchFamily="18" charset="0"/>
                <a:ea typeface="Calibri"/>
                <a:cs typeface="Times New Roman" panose="02020603050405020304" pitchFamily="18" charset="0"/>
                <a:sym typeface="Calibri"/>
                <a:hlinkClick r:id="rId11"/>
              </a:rPr>
              <a:t>Environmental Risk of Suicide Assessment</a:t>
            </a:r>
            <a:endParaRPr lang="en-US" sz="16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800"/>
              </a:spcBef>
              <a:spcAft>
                <a:spcPts val="0"/>
              </a:spcAft>
              <a:buNone/>
            </a:pPr>
            <a:r>
              <a:rPr lang="en-US" sz="1600" dirty="0">
                <a:latin typeface="Times New Roman" panose="02020603050405020304" pitchFamily="18" charset="0"/>
                <a:ea typeface="Calibri"/>
                <a:cs typeface="Times New Roman" panose="02020603050405020304" pitchFamily="18" charset="0"/>
                <a:sym typeface="Calibri"/>
                <a:hlinkClick r:id="rId12"/>
              </a:rPr>
              <a:t>One to One Observation Protocol for Residential</a:t>
            </a:r>
            <a:endParaRPr sz="1600" dirty="0">
              <a:latin typeface="Times New Roman" panose="02020603050405020304" pitchFamily="18" charset="0"/>
              <a:ea typeface="Calibri"/>
              <a:cs typeface="Times New Roman" panose="02020603050405020304" pitchFamily="18" charset="0"/>
              <a:sym typeface="Calibri"/>
            </a:endParaRPr>
          </a:p>
        </p:txBody>
      </p:sp>
      <p:sp>
        <p:nvSpPr>
          <p:cNvPr id="2" name="TextBox 1">
            <a:extLst>
              <a:ext uri="{FF2B5EF4-FFF2-40B4-BE49-F238E27FC236}">
                <a16:creationId xmlns:a16="http://schemas.microsoft.com/office/drawing/2014/main" id="{F892CBDF-6638-4D53-8F6C-4C9BAD87979B}"/>
              </a:ext>
            </a:extLst>
          </p:cNvPr>
          <p:cNvSpPr txBox="1"/>
          <p:nvPr/>
        </p:nvSpPr>
        <p:spPr>
          <a:xfrm>
            <a:off x="5850340" y="1164608"/>
            <a:ext cx="9805916" cy="80945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solidFill>
                  <a:srgbClr val="FF0000"/>
                </a:solidFill>
                <a:latin typeface="Times New Roman"/>
              </a:rPr>
              <a:t>Simpson, Skip, J.D., et al, ZERO SUICIDE: </a:t>
            </a:r>
            <a:r>
              <a:rPr lang="en-US" sz="1800" dirty="0">
                <a:hlinkClick r:id="rId13"/>
              </a:rPr>
              <a:t>https://zerosuicide.edc.org/sites/default/files/Legal%20and%20Liability%20Issues%20in%20Suicide%20Care%205.27.16%20PPT%20Transcript.pdf</a:t>
            </a:r>
            <a:r>
              <a:rPr lang="en-US" sz="1800" dirty="0"/>
              <a:t> </a:t>
            </a:r>
          </a:p>
          <a:p>
            <a:endParaRPr lang="en-US" sz="1800" dirty="0">
              <a:solidFill>
                <a:srgbClr val="FF0000"/>
              </a:solidFill>
              <a:latin typeface="Times New Roman"/>
            </a:endParaRPr>
          </a:p>
          <a:p>
            <a:r>
              <a:rPr lang="en-US" sz="1800" b="1" dirty="0">
                <a:solidFill>
                  <a:srgbClr val="FF0000"/>
                </a:solidFill>
              </a:rPr>
              <a:t>Anita </a:t>
            </a:r>
            <a:r>
              <a:rPr lang="en-US" sz="1800" b="1" dirty="0" err="1">
                <a:solidFill>
                  <a:srgbClr val="FF0000"/>
                </a:solidFill>
              </a:rPr>
              <a:t>Rothera</a:t>
            </a:r>
            <a:r>
              <a:rPr lang="en-US" sz="1800" b="1" dirty="0">
                <a:solidFill>
                  <a:srgbClr val="FF0000"/>
                </a:solidFill>
              </a:rPr>
              <a:t>-Delaney RN, BS</a:t>
            </a:r>
          </a:p>
          <a:p>
            <a:r>
              <a:rPr lang="en-US" sz="1800" dirty="0">
                <a:solidFill>
                  <a:srgbClr val="FF0000"/>
                </a:solidFill>
                <a:hlinkClick r:id="rId14">
                  <a:extLst>
                    <a:ext uri="{A12FA001-AC4F-418D-AE19-62706E023703}">
                      <ahyp:hlinkClr xmlns:ahyp="http://schemas.microsoft.com/office/drawing/2018/hyperlinkcolor" val="tx"/>
                    </a:ext>
                  </a:extLst>
                </a:hlinkClick>
              </a:rPr>
              <a:t>https://www.myfreece.com/Applet/Course/BrowseCourse2.aspx?SiteCourseId=9342&amp;CourseScheduleId=%E2%80%8B</a:t>
            </a:r>
            <a:endParaRPr lang="en-US" sz="1800" dirty="0">
              <a:solidFill>
                <a:srgbClr val="FF0000"/>
              </a:solidFill>
            </a:endParaRPr>
          </a:p>
          <a:p>
            <a:endParaRPr lang="en-US" sz="1800" dirty="0">
              <a:solidFill>
                <a:srgbClr val="FF0000"/>
              </a:solidFill>
            </a:endParaRPr>
          </a:p>
          <a:p>
            <a:r>
              <a:rPr lang="en-US" sz="1800" dirty="0"/>
              <a:t>Julie Taitsman, Chief Medical Officer for the US Department of Health and Human Services</a:t>
            </a:r>
            <a:endParaRPr lang="en-US" dirty="0"/>
          </a:p>
          <a:p>
            <a:r>
              <a:rPr lang="en-US" sz="1800" dirty="0"/>
              <a:t>https://oig.hhs.gov/newsroom/podcasts/2011/heat/heat09-trans.asp</a:t>
            </a:r>
            <a:endParaRPr lang="en-US" dirty="0"/>
          </a:p>
          <a:p>
            <a:endParaRPr lang="en-US" sz="1800" dirty="0">
              <a:solidFill>
                <a:srgbClr val="FF0000"/>
              </a:solidFill>
            </a:endParaRPr>
          </a:p>
          <a:p>
            <a:r>
              <a:rPr lang="en-US" sz="1800" dirty="0">
                <a:solidFill>
                  <a:srgbClr val="FF0000"/>
                </a:solidFill>
                <a:hlinkClick r:id="rId15"/>
              </a:rPr>
              <a:t>https://www.hopkinsmedicine.org/news/newsroom/news-releases/words-matter-stigmatizing-language-in-medical-records-may-affect-the-care-a-patient-receives</a:t>
            </a:r>
            <a:endParaRPr lang="en-US" sz="1800" dirty="0">
              <a:solidFill>
                <a:srgbClr val="FF0000"/>
              </a:solidFill>
            </a:endParaRPr>
          </a:p>
          <a:p>
            <a:endParaRPr lang="en-US" sz="1800" dirty="0">
              <a:solidFill>
                <a:srgbClr val="FF0000"/>
              </a:solidFill>
            </a:endParaRPr>
          </a:p>
          <a:p>
            <a:r>
              <a:rPr lang="en-US" sz="1800" dirty="0">
                <a:solidFill>
                  <a:srgbClr val="FF0000"/>
                </a:solidFill>
                <a:hlinkClick r:id="rId16"/>
              </a:rPr>
              <a:t>https://store.jcrinc.com/assets/1/14/ebbh18samplepages.pdf</a:t>
            </a:r>
            <a:endParaRPr lang="en-US" sz="1800" dirty="0">
              <a:solidFill>
                <a:srgbClr val="FF0000"/>
              </a:solidFill>
            </a:endParaRPr>
          </a:p>
          <a:p>
            <a:endParaRPr lang="en-US" sz="1800" dirty="0">
              <a:solidFill>
                <a:srgbClr val="FF0000"/>
              </a:solidFill>
            </a:endParaRPr>
          </a:p>
          <a:p>
            <a:r>
              <a:rPr lang="en-US" sz="2400" b="0" i="0" u="none" strike="noStrike" dirty="0">
                <a:effectLst/>
                <a:latin typeface="Verdana" panose="020B0604030504040204" pitchFamily="34" charset="0"/>
                <a:hlinkClick r:id="rId17"/>
              </a:rPr>
              <a:t>Stanhope, V. (2013) The Impact Of Person Centered Planning and Collaborative Documentation on </a:t>
            </a:r>
            <a:r>
              <a:rPr lang="en-US" sz="2400" b="0" i="0" u="none" strike="noStrike" dirty="0" err="1">
                <a:effectLst/>
                <a:latin typeface="Verdana" panose="020B0604030504040204" pitchFamily="34" charset="0"/>
                <a:hlinkClick r:id="rId17"/>
              </a:rPr>
              <a:t>Treatent</a:t>
            </a:r>
            <a:r>
              <a:rPr lang="en-US" sz="2400" b="0" i="0" u="none" strike="noStrike" dirty="0">
                <a:effectLst/>
                <a:latin typeface="Verdana" panose="020B0604030504040204" pitchFamily="34" charset="0"/>
                <a:hlinkClick r:id="rId17"/>
              </a:rPr>
              <a:t> Adherence https://doi.org/10.1176/appi.ps.201100489</a:t>
            </a:r>
            <a:endParaRPr lang="en-US" sz="2400" b="0" i="0" u="none" strike="noStrike" dirty="0">
              <a:effectLst/>
              <a:latin typeface="Verdana" panose="020B0604030504040204" pitchFamily="34" charset="0"/>
            </a:endParaRPr>
          </a:p>
          <a:p>
            <a:endParaRPr lang="en-US" sz="2400" dirty="0">
              <a:solidFill>
                <a:srgbClr val="FF0000"/>
              </a:solidFill>
              <a:latin typeface="Verdana" panose="020B0604030504040204" pitchFamily="34" charset="0"/>
            </a:endParaRPr>
          </a:p>
          <a:p>
            <a:r>
              <a:rPr lang="en-US" sz="2400" dirty="0">
                <a:solidFill>
                  <a:srgbClr val="FF0000"/>
                </a:solidFill>
                <a:latin typeface="Verdana" panose="020B0604030504040204" pitchFamily="34" charset="0"/>
              </a:rPr>
              <a:t>TJC (2018). R3: </a:t>
            </a:r>
            <a:r>
              <a:rPr lang="en-US" sz="3200" dirty="0"/>
              <a:t>Pain assessment and management standards for behavioral health care </a:t>
            </a:r>
            <a:r>
              <a:rPr lang="en-US" sz="2400" dirty="0">
                <a:solidFill>
                  <a:srgbClr val="FF0000"/>
                </a:solidFill>
                <a:latin typeface="Verdana" panose="020B0604030504040204" pitchFamily="34" charset="0"/>
              </a:rPr>
              <a:t>, https://www.jointcommission.org/-/media/tjc/documents/standards/r3-reports/r3_20_pain_standards_bhc_12_21_18_final.pdf</a:t>
            </a:r>
            <a:endParaRPr lang="en-US" sz="1800" dirty="0">
              <a:solidFill>
                <a:srgbClr val="FF0000"/>
              </a:solidFill>
            </a:endParaRPr>
          </a:p>
        </p:txBody>
      </p:sp>
    </p:spTree>
    <p:extLst>
      <p:ext uri="{BB962C8B-B14F-4D97-AF65-F5344CB8AC3E}">
        <p14:creationId xmlns:p14="http://schemas.microsoft.com/office/powerpoint/2010/main" val="4263663414"/>
      </p:ext>
    </p:extLst>
  </p:cSld>
  <p:clrMapOvr>
    <a:masterClrMapping/>
  </p:clrMapOvr>
</p:sld>
</file>

<file path=ppt/theme/theme1.xml><?xml version="1.0" encoding="utf-8"?>
<a:theme xmlns:a="http://schemas.openxmlformats.org/drawingml/2006/main" name="Office Theme">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1e6675c-6d73-4874-b07a-7cc85692ac9f">
      <UserInfo>
        <DisplayName>Alyson Albano</DisplayName>
        <AccountId>17</AccountId>
        <AccountType/>
      </UserInfo>
      <UserInfo>
        <DisplayName>Orlie Petrola</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36C09510182B439C1A780D074D93BE" ma:contentTypeVersion="13" ma:contentTypeDescription="Create a new document." ma:contentTypeScope="" ma:versionID="4d1f0e138e4fd65338574e94a13d1deb">
  <xsd:schema xmlns:xsd="http://www.w3.org/2001/XMLSchema" xmlns:xs="http://www.w3.org/2001/XMLSchema" xmlns:p="http://schemas.microsoft.com/office/2006/metadata/properties" xmlns:ns2="7648c2b7-29bf-47f0-8e67-52d5fbc1eda9" xmlns:ns3="11e6675c-6d73-4874-b07a-7cc85692ac9f" targetNamespace="http://schemas.microsoft.com/office/2006/metadata/properties" ma:root="true" ma:fieldsID="2ccda550685fb6bc3e668b03aa5e1365" ns2:_="" ns3:_="">
    <xsd:import namespace="7648c2b7-29bf-47f0-8e67-52d5fbc1eda9"/>
    <xsd:import namespace="11e6675c-6d73-4874-b07a-7cc85692ac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48c2b7-29bf-47f0-8e67-52d5fbc1e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e6675c-6d73-4874-b07a-7cc85692ac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3D1E1F-4D63-40DE-AC66-460542CD1C94}">
  <ds:schemaRefs>
    <ds:schemaRef ds:uri="http://schemas.microsoft.com/sharepoint/v3/contenttype/forms"/>
  </ds:schemaRefs>
</ds:datastoreItem>
</file>

<file path=customXml/itemProps2.xml><?xml version="1.0" encoding="utf-8"?>
<ds:datastoreItem xmlns:ds="http://schemas.openxmlformats.org/officeDocument/2006/customXml" ds:itemID="{0694E46A-16AF-4805-8BEB-B4532D1B9E8F}">
  <ds:schemaRefs>
    <ds:schemaRef ds:uri="http://schemas.microsoft.com/office/2006/metadata/properties"/>
    <ds:schemaRef ds:uri="7648c2b7-29bf-47f0-8e67-52d5fbc1eda9"/>
    <ds:schemaRef ds:uri="http://purl.org/dc/terms/"/>
    <ds:schemaRef ds:uri="http://schemas.openxmlformats.org/package/2006/metadata/core-properties"/>
    <ds:schemaRef ds:uri="http://schemas.microsoft.com/office/2006/documentManagement/types"/>
    <ds:schemaRef ds:uri="11e6675c-6d73-4874-b07a-7cc85692ac9f"/>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DF9E7AE-0BF5-4A99-ADCE-8F64D4A0EB81}">
  <ds:schemaRefs>
    <ds:schemaRef ds:uri="11e6675c-6d73-4874-b07a-7cc85692ac9f"/>
    <ds:schemaRef ds:uri="7648c2b7-29bf-47f0-8e67-52d5fbc1ed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1669</TotalTime>
  <Words>13825</Words>
  <Application>Microsoft Office PowerPoint</Application>
  <PresentationFormat>Widescreen</PresentationFormat>
  <Paragraphs>1112</Paragraphs>
  <Slides>98</Slides>
  <Notes>95</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Clinical Services &amp; Quality Management   DBH Effective Documentation 2021  </vt:lpstr>
      <vt:lpstr>TABLE OF CONTENTS &amp; GUIDE</vt:lpstr>
      <vt:lpstr>Part I: Effective Documentation for DBH   ED, MH, SUD Divisions</vt:lpstr>
      <vt:lpstr>Purpose and Objective of Annual Effective Documentation:</vt:lpstr>
      <vt:lpstr>The Role and Importance of Documentation</vt:lpstr>
      <vt:lpstr>Clinical Documentation and Medical Records </vt:lpstr>
      <vt:lpstr>Documentation Do’s:</vt:lpstr>
      <vt:lpstr>Documentation Do’s:</vt:lpstr>
      <vt:lpstr>Documentation Don’ts!</vt:lpstr>
      <vt:lpstr>Documentation Don’ts!</vt:lpstr>
      <vt:lpstr>Part II ED Division MH Division SUD Division</vt:lpstr>
      <vt:lpstr>SUD Behavioral Technicians  SUD Nursing SUD Medical </vt:lpstr>
      <vt:lpstr>Nursing and Medical Documentation: (1 of 3)</vt:lpstr>
      <vt:lpstr>Nursing and Medical Documentation: (2 of 3)</vt:lpstr>
      <vt:lpstr>Nursing and Medical Documentation: (3 of 3)</vt:lpstr>
      <vt:lpstr>Shift Notes:</vt:lpstr>
      <vt:lpstr>PowerPoint Presentation</vt:lpstr>
      <vt:lpstr>Suicide Prevention and Your Role </vt:lpstr>
      <vt:lpstr>Suicide Prevention Protocols and Policy:</vt:lpstr>
      <vt:lpstr>SUD Clinical</vt:lpstr>
      <vt:lpstr>The Golden Thread</vt:lpstr>
      <vt:lpstr>Group Notes: Documentation </vt:lpstr>
      <vt:lpstr>Group Notes: How to incorporate the Golden Thread</vt:lpstr>
      <vt:lpstr>Group Notes: Content </vt:lpstr>
      <vt:lpstr>PowerPoint Presentation</vt:lpstr>
      <vt:lpstr>PowerPoint Presentation</vt:lpstr>
      <vt:lpstr>Problem List versus Treatment Plan</vt:lpstr>
      <vt:lpstr>PowerPoint Presentation</vt:lpstr>
      <vt:lpstr>PowerPoint Presentation</vt:lpstr>
      <vt:lpstr>PowerPoint Presentation</vt:lpstr>
      <vt:lpstr>How it looks: Initial Status</vt:lpstr>
      <vt:lpstr>Treatment Plan Updates</vt:lpstr>
      <vt:lpstr>PowerPoint Presentation</vt:lpstr>
      <vt:lpstr>Progress Notes: (1 of 2)</vt:lpstr>
      <vt:lpstr>Progress Notes: (2 of 2)</vt:lpstr>
      <vt:lpstr>Discharge Plan and Discharge Summary: (1 of 2)</vt:lpstr>
      <vt:lpstr>Discharge Plan, Summary and Referrals: (2 of 2)</vt:lpstr>
      <vt:lpstr>ED Effective Documentation</vt:lpstr>
      <vt:lpstr>ED Counselors  &amp;  Milieu Managers</vt:lpstr>
      <vt:lpstr>Documentation Support &amp; the MM’s role:</vt:lpstr>
      <vt:lpstr>Shift Notes:</vt:lpstr>
      <vt:lpstr>PowerPoint Presentation</vt:lpstr>
      <vt:lpstr>Suicide Prevention and YOUR Role</vt:lpstr>
      <vt:lpstr>Suicide Prevention Protocols and Policy:</vt:lpstr>
      <vt:lpstr>ED Nurses</vt:lpstr>
      <vt:lpstr>Nursing and Medical Documentation: (1 of 3)</vt:lpstr>
      <vt:lpstr>Nursing and Medical Documentation: (2 of 3)</vt:lpstr>
      <vt:lpstr>Nursing and Medical Documentation: (3 of 3)</vt:lpstr>
      <vt:lpstr>ED Medical</vt:lpstr>
      <vt:lpstr>Medical Documentation: (Physician)</vt:lpstr>
      <vt:lpstr>Medical Documentation: (Psychiatrist)</vt:lpstr>
      <vt:lpstr>Clinical Documentation To Review:</vt:lpstr>
      <vt:lpstr>Physician’s Orders:</vt:lpstr>
      <vt:lpstr>ED Clinical</vt:lpstr>
      <vt:lpstr>Group Notes: (1 of 5) </vt:lpstr>
      <vt:lpstr>Group Notes: Details (2 of 5)</vt:lpstr>
      <vt:lpstr>Group Notes: Details (3 of 5)</vt:lpstr>
      <vt:lpstr>Group Notes: Details (4 of 5)</vt:lpstr>
      <vt:lpstr>Group Notes: Content (5 of 5)</vt:lpstr>
      <vt:lpstr>PowerPoint Presentation</vt:lpstr>
      <vt:lpstr>PowerPoint Presentation</vt:lpstr>
      <vt:lpstr>Problem List versus Treatment Plan</vt:lpstr>
      <vt:lpstr>Treatment Planning: Clinical Information Reviewed (1 of 2)</vt:lpstr>
      <vt:lpstr>Treatment Planning: Clinical Information Reviewed (2 of 2)</vt:lpstr>
      <vt:lpstr>Progress Notes: (1 of 2)</vt:lpstr>
      <vt:lpstr>Progress Notes: (2 of 2)</vt:lpstr>
      <vt:lpstr>Discharge Plan and Discharge Summary: (1 of 2)</vt:lpstr>
      <vt:lpstr>Discharge Plan, Summary and Referrals</vt:lpstr>
      <vt:lpstr>ED Dietitians</vt:lpstr>
      <vt:lpstr>PowerPoint Presentation</vt:lpstr>
      <vt:lpstr>PowerPoint Presentation</vt:lpstr>
      <vt:lpstr>Problem List versus Treatment Plan</vt:lpstr>
      <vt:lpstr>PowerPoint Presentation</vt:lpstr>
      <vt:lpstr>Treatment Planning: Clinical Information Reviewed (1 of 2)</vt:lpstr>
      <vt:lpstr>Treatment Planning: Clinical Information Reviewed (2 of 2)</vt:lpstr>
      <vt:lpstr>Progress Notes: (1 of 2)</vt:lpstr>
      <vt:lpstr>Progress Notes: (2 of 2)</vt:lpstr>
      <vt:lpstr>Discharge Planning:</vt:lpstr>
      <vt:lpstr>MH Effective Documentation</vt:lpstr>
      <vt:lpstr>MH Technicians</vt:lpstr>
      <vt:lpstr>Treatment Plan Updates</vt:lpstr>
      <vt:lpstr>MH Nursing</vt:lpstr>
      <vt:lpstr>MH Medical  &amp;  Psychiatry</vt:lpstr>
      <vt:lpstr>MH Clinical</vt:lpstr>
      <vt:lpstr>Group Notes: Content (3 of 3)</vt:lpstr>
      <vt:lpstr>PowerPoint Presentation</vt:lpstr>
      <vt:lpstr>PowerPoint Presentation</vt:lpstr>
      <vt:lpstr>Problem List versus Treatment Plan</vt:lpstr>
      <vt:lpstr>PowerPoint Presentation</vt:lpstr>
      <vt:lpstr>PowerPoint Presentation</vt:lpstr>
      <vt:lpstr>PowerPoint Presentation</vt:lpstr>
      <vt:lpstr>Treatment Planning: Clinical Information Reviewed (1 of 2)</vt:lpstr>
      <vt:lpstr>Treatment Planning: Clinical Information Reviewed (2 of 2)</vt:lpstr>
      <vt:lpstr>Progress Notes: (1 of 2)</vt:lpstr>
      <vt:lpstr>Progress Notes: (2 of 2)</vt:lpstr>
      <vt:lpstr>Discharge Plan and Discharge Summary: (1 of 2)</vt:lpstr>
      <vt:lpstr>Discharge Plan, Summary and Referrals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Alyson Albano</cp:lastModifiedBy>
  <cp:revision>448</cp:revision>
  <dcterms:modified xsi:type="dcterms:W3CDTF">2022-03-04T21:12:09Z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0x010100D636C09510182B439C1A780D074D93BE</vt:lpwstr>
  </property>
  <property fmtid="{D5CDD505-2E9C-101B-9397-08002B2CF9AE}" pid="3" name="Order">
    <vt:r8>8100</vt:r8>
  </property>
  <property fmtid="{D5CDD505-2E9C-101B-9397-08002B2CF9AE}" pid="4" name="ComplianceAssetId">
    <vt:lpwstr/>
  </property>
</Properties>
</file>