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Lst>
  <p:sldSz cy="5143500" cx="9144000"/>
  <p:notesSz cx="6858000" cy="9144000"/>
  <p:embeddedFontLst>
    <p:embeddedFont>
      <p:font typeface="Roboto Slab"/>
      <p:regular r:id="rId133"/>
      <p:bold r:id="rId1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35" roundtripDataSignature="AMtx7mgXJdoJ51Qo5qiqbKWmaQrvZm55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5" Type="http://customschemas.google.com/relationships/presentationmetadata" Target="metadata"/><Relationship Id="rId134" Type="http://schemas.openxmlformats.org/officeDocument/2006/relationships/font" Target="fonts/RobotoSlab-bold.fntdata"/><Relationship Id="rId133" Type="http://schemas.openxmlformats.org/officeDocument/2006/relationships/font" Target="fonts/RobotoSlab-regular.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provides a solution to the weaknesses of symmetric key encryption because the keys must be used in tandem to encrypt and decrypt. For example, if the public key encrypts a message, then only the corresponding private key can decrypt the message, and vice versa.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603940b353_1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g603940b353_1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603940b353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g603940b353_1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603940b353_1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603940b353_1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g603940b353_1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603940b353_1_3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603940b353_1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603940b353_1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Clr>
                <a:schemeClr val="dk1"/>
              </a:buClr>
              <a:buSzPts val="1100"/>
              <a:buFont typeface="Arial"/>
              <a:buNone/>
            </a:pPr>
            <a:r>
              <a:rPr lang="en" sz="1200"/>
              <a:t>The root CA is brought online only when required for infrequent tasks, such as the issuance or re-issuance of certificates authorizing intermediate CAs.</a:t>
            </a:r>
            <a:endParaRPr sz="1200"/>
          </a:p>
          <a:p>
            <a:pPr indent="0" lvl="0" marL="0" rtl="0" algn="l">
              <a:lnSpc>
                <a:spcPct val="115000"/>
              </a:lnSpc>
              <a:spcBef>
                <a:spcPts val="1600"/>
              </a:spcBef>
              <a:spcAft>
                <a:spcPts val="0"/>
              </a:spcAft>
              <a:buClr>
                <a:schemeClr val="dk1"/>
              </a:buClr>
              <a:buSzPts val="1100"/>
              <a:buFont typeface="Arial"/>
              <a:buNone/>
            </a:pPr>
            <a:r>
              <a:t/>
            </a:r>
            <a:endParaRPr sz="1200"/>
          </a:p>
          <a:p>
            <a:pPr indent="0" lvl="0" marL="0" rtl="0" algn="l">
              <a:lnSpc>
                <a:spcPct val="115000"/>
              </a:lnSpc>
              <a:spcBef>
                <a:spcPts val="1600"/>
              </a:spcBef>
              <a:spcAft>
                <a:spcPts val="1600"/>
              </a:spcAft>
              <a:buClr>
                <a:schemeClr val="dk1"/>
              </a:buClr>
              <a:buSzPts val="1100"/>
              <a:buFont typeface="Arial"/>
              <a:buNone/>
            </a:pPr>
            <a:r>
              <a:t/>
            </a:r>
            <a:endParaRPr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g603940b353_1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603940b353_1_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Although OCSP responses are much faster than a CRL download, there can be a minor delay during the start of the TLS connection (the handshake). OCSP stapling removes the need for a browser to request the OCSP response directly from a CA by appending a time-stamped OCSP response signed by the CA to the initial handshake. This eliminates the need for clients to contact the CA, because the web server caches, or staples, the OCSP response to the initial TLS handshake. As a result, OCSP stapling reduces the workload by 30% and improves security.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Google Shape;679;g603940b353_1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g603940b353_1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combat this risk, the web server provides the client with a list of pinned public key hashes for a given period of time. Upon subsequent connections to the web server, the client expects the server to use only these public keys in its certificate chain.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Google Shape;685;g603940b353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6" name="Google Shape;686;g603940b353_1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603940b353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603940b353_1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g603940b353_1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603940b353_1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fact, the public key used in asymmetric encryption is based on a hash value — the value is computed from a base input number using a hashing algorithm.</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603940b353_1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g603940b353_1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However, in civil litigation it will typically be an officer within the organization. The assumption is that a company is able to investigate their own equipment without a warrant.</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g603940b353_1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g603940b353_1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603940b353_1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603940b353_1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g603940b353_1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g603940b353_1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603940b353_1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g603940b353_1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this latter scenario, certificates can be used allow clients to verify the authenticity of servers as well as mutual authentication, or two-way, authentication.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Mutual authentication refers to two parties authenticating with each other simultaneously.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603940b353_1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g603940b353_1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One of the primary protocols used is the Secure/ Multipurpose Internet Mail Extensions (S/MIME) protocol, which has emerged as a standard for encrypted email. S/MIME uses the RSA encryption algorithm and is recommended by security experts.</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603940b353_1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603940b353_1_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603940b353_1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6" name="Google Shape;746;g603940b353_1_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603940b353_1_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g603940b353_1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603940b353_1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603940b353_1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The additional vetting that is required of applicants include manual checks of all the domain names requested by the applicant, checks against independent information sources, checks against official government sources and phone calls to the company to confirm the position of the applicant. If the certificate is accepted, the government-registered serial number of the business and its physical address are stored in the EV certificate.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35d01eff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635d01eff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This is commonly meant to safeguard passwords or passphrases in storage and helps protect against dictionary and other pre-computation attacks.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603940b353_1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603940b353_1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several file name extensions for X.509 certificates.</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Google Shape;769;g603940b353_1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g603940b353_1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g603940b35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g603940b35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603940b353_1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2" name="Google Shape;782;g603940b353_1_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Google Shape;787;g603940b353_1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8" name="Google Shape;788;g603940b353_1_5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603940b353_1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4" name="Google Shape;794;g603940b353_1_5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603940b353_1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0" name="Google Shape;800;g603940b353_1_9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638215215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63821521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35d01eff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635d01eff2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a 1,024-bit RSA key is cryptographically equivalent to a 160-bit elliptic curve cryptosystem key.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On the other hand, the key exchange for asymmetric (or public key) cryptography supports worldwide secure communication between parties that may not know each other prior to the communication. In fact, asymmetric algorithms provide convenient key exchange mechanisms and are easily scalable.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After choosing a cryptographic hashing algorithm, an organization can implement a digital signature system that uses digital signature algorithms to provide proof that a message originated from a particular sender and to ensure that the message was not modified while in transit between the sender and the recipient. Digital signature algorithms rely on a combination of public key cryptography and hashing functions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For example, if a single bit of the plaintext is changed, then half of the bits in the cipher text should change, and vice versa. Since a bit can have only two states, when the bits change from one random position to another, half of the bits will have changed state.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an organization can use steganography to add digital watermarks to documents to protect intellectual property.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you might use a letter substitution method where each letter of the alphabet is assigned to a different letter or each letter is assigned a number, or you might write sentences backwards or words the wrong way. There are simple variations and complex variations.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Although the stream cipher uses an infinite stream of pseudo-random bits as the key, the randomization should be unpredictable and the key should never be reused.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This is because the key length defines the upper bound on an algorithm’s security — a measure of the fastest known attack against an algorithm based on the key length.</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35d01eff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635d01eff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35d01eff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635d01eff2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35d01eff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635d01eff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an application might use a CSP to implement strong user authentication.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03940b353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603940b353_1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For example, imagine that you have a management console to configure a database. Instead of forcing administrators to authenticate to it, you give it a long URL that is difficult to remember.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integrity ensures that stored data was not altered between the time it was created and the time it was accessed. Similarly, the recipient of a message can be certain that the message received is identical to the message that was sent from the sender.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03940b353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603940b353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exam blueprint calls out specific algorithms — study these and don’t focus on algorithms not listed. While it can’t hurt to be familiar with others, stay focused on the algorithms and cipher modes in this section.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For example, Microsoft’s BitLocker and the Microsoft Encrypting File System (EFS) use AES. In addition, most CPU manufacturers include hardware AES support and the U.S. government has approved its use to protect classified data. AES supports key sizes of 128 bits, 192 bits and 256 bits.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35d01eff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635d01eff2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It was designed to be more flexible than Blowfish by supporting additional hardware and uses two techniques not found in other algorithms: pre-whitening and post-whitening.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single bit error in a ciphertext block affects the decryption of all subsequent blocks. Attempts to rearrange the order of the ciphertext blocks cause corruption during decryption.</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other words, the ECB encrypts identical plaintext blocks into identical ciphertext blocks and does not hide data patterns well. Because of this lack of diffusion, security experts do not recommend using ECB in cryptographic protocols.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03940b353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603940b353_1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03940b353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603940b353_1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Block ciphers typically require more memory because they encrypt larger chunks of data and will even use data from previous blocks; stream ciphers have less memory requirements because they encrypt a minimal number of bits and will typically be much faster than block ciphers.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Typically, the best use cases for stream ciphers are scenarios where the amount of data is either unknown, or continuous (e.g., network streams). Alternatively, block ciphers are more useful when the amount of data is known beforehand (e.g., a file or data fields).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RSA is a relatively slow algorithm, it is less commonly used to directly encrypt user data. On the other hand, RSA is commonly used for secure data transmission by encrypting a shared, symmetric key that is then used to perform bulk encryption/decryption at a much faster speed.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While messages are signed by the signer’s private key, the digital signature is verified by the signer’s corresponding public key. DSA uses the public key only for authentication, not for encrypting or decrypting messages.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635d01eff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635d01eff2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603940b353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603940b353_1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603940b353_1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603940b353_1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603940b353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603940b353_1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PGP can be used to sign, encrypt/decrypt text files, emails, files, directories and disk partitions. PGP is owned and maintained by Symantec Corp. </a:t>
            </a:r>
            <a:endParaRPr/>
          </a:p>
          <a:p>
            <a:pPr indent="0" lvl="0" marL="0" rtl="0" algn="l">
              <a:lnSpc>
                <a:spcPct val="100000"/>
              </a:lnSpc>
              <a:spcBef>
                <a:spcPts val="0"/>
              </a:spcBef>
              <a:spcAft>
                <a:spcPts val="0"/>
              </a:spcAft>
              <a:buSzPts val="1100"/>
              <a:buNone/>
            </a:pPr>
            <a:r>
              <a:rPr lang="en"/>
              <a:t> In addition, GPG provides for integrating it into email and operating systems such as Linux.</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603940b353_1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603940b353_1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603940b353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603940b353_1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MD5 has been known to cause collisions (i.e., two distinct messages that hash to the same value). However, it can still be used as a checksum to verify data integrity, such as verifying unintentional corruption or determining the partition for a particular key in a partitioned database.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03940b353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603940b353_1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SHA was developed by the NSA.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603940b353_1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603940b353_1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603940b353_1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603940b353_1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Cryptography is a complex field. This section focuses on the basic concepts. But for those without experience, even the basic concepts will seem complex at first.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603940b353_1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603940b353_1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Bcrypt is the default password hash algorithm on many Unix and Linux systems to protect the passwords stored in the shadow password file.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635d01eff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635d01eff2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Many algorithms and systems, such as WPA2, Apple iOS and Cisco operating systems, use PBKDF2 to increase the security of passwords.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Because there are 26 letters in the basic Latin alphabet, to decode ROT13 the same algorithm is applied. Unfortunately, the cipher can be broken very easily so it provides virtually no security.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various forms of substitution ciphers that replace single letters, groups of letters, the entire message, or various substitutions at different positions in the message.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603940b353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603940b353_1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are expected to be familiar with the detailed installation and configuration of wireless security settings. As part of your exam preparation, spend some time reviewing your wireless routers in addition to reviewing this information.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Symmetric encryption is very difficult to break when large-sized keys are used. It is primarily used to perform bulk encryption.</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635d01eff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635d01eff2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Although TKIP is much stronger than a cyclic redundancy check (CRC), it is not as strong as the algorithm used in WPA2. In fact, TKIP is no longer considered secure; it was deprecated in the 2012 revision of the 802.11 standard.</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Also, EAP supports multiple authentication mechanisms, such as token cards, smart cards, certificates, one-time passwords and public key encryption authentication.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635d01eff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635d01eff2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36af7660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636af7660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There are methods or modes of operation for how the cipher modes perform the encryption.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RADIUS is frequently used by ISPs and enterprises to manage access to the internet or internal networks, wireless networks, and other services. For example, network access servers usually include a RADIUS component that communicates with the RADIUS server to allow clients to connect to the network.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WPA provides various methods for authenticating users. These vary based on the method of key distribution and the encryption protocol.</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g635d01eff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635d01eff2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In addition, the method allows users to add new devices to an existing network without entering long passphrases. However, a major security flaw was discovered with the WPS PIN method that allowed attackers remote access.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636af7660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g636af76602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Captive portals are commonly implemented at commercially provided Wi-Fi hotspots, such as airports, coffee shops, apartment houses, hotel rooms and business centers.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603940b353_1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603940b353_1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section focuses on implementation details. Be prepared to be given a scenario, potentially with requirements and existing infrastructure information, and have to explain how to move forward with a public key infrastructure (PKI) based on the requirements.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636af76602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636af76602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the CA issues certificates used in securing web pages (i.e., HTTPS) and electronically signing documents.</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636af7660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g636af76602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636af76602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g636af76602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One of the disadvantages of using a CRL is that clients must frequently download updates to maintain a current list.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603940b353_1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603940b353_1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14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4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5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1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1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1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1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147"/>
          <p:cNvSpPr txBox="1"/>
          <p:nvPr/>
        </p:nvSpPr>
        <p:spPr>
          <a:xfrm>
            <a:off x="0" y="4749900"/>
            <a:ext cx="3000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Arial"/>
                <a:ea typeface="Arial"/>
                <a:cs typeface="Arial"/>
                <a:sym typeface="Arial"/>
              </a:rPr>
              <a:t>© All rights reserved by Cyber Brain Academy, LLC</a:t>
            </a:r>
            <a:endParaRPr b="0" i="0" sz="900" u="none" cap="none" strike="noStrike">
              <a:solidFill>
                <a:schemeClr val="dk2"/>
              </a:solidFill>
              <a:latin typeface="Arial"/>
              <a:ea typeface="Arial"/>
              <a:cs typeface="Arial"/>
              <a:sym typeface="Arial"/>
            </a:endParaRPr>
          </a:p>
        </p:txBody>
      </p:sp>
      <p:pic>
        <p:nvPicPr>
          <p:cNvPr id="23" name="Google Shape;23;p147"/>
          <p:cNvPicPr preferRelativeResize="0"/>
          <p:nvPr/>
        </p:nvPicPr>
        <p:blipFill rotWithShape="1">
          <a:blip r:embed="rId2">
            <a:alphaModFix/>
          </a:blip>
          <a:srcRect b="0" l="0" r="0" t="0"/>
          <a:stretch/>
        </p:blipFill>
        <p:spPr>
          <a:xfrm>
            <a:off x="7576450" y="3575950"/>
            <a:ext cx="1567550" cy="1567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1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1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1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1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1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1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1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1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5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1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5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4" name="Google Shape;44;p1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1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44"/>
          <p:cNvSpPr txBox="1"/>
          <p:nvPr/>
        </p:nvSpPr>
        <p:spPr>
          <a:xfrm>
            <a:off x="0" y="4749900"/>
            <a:ext cx="3000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Arial"/>
                <a:ea typeface="Arial"/>
                <a:cs typeface="Arial"/>
                <a:sym typeface="Arial"/>
              </a:rPr>
              <a:t>© All rights reserved by Cyber Brain Academy, LLC</a:t>
            </a:r>
            <a:endParaRPr b="0" i="0" sz="900" u="none" cap="none" strike="noStrike">
              <a:solidFill>
                <a:schemeClr val="dk2"/>
              </a:solidFill>
              <a:latin typeface="Arial"/>
              <a:ea typeface="Arial"/>
              <a:cs typeface="Arial"/>
              <a:sym typeface="Arial"/>
            </a:endParaRPr>
          </a:p>
        </p:txBody>
      </p:sp>
      <p:pic>
        <p:nvPicPr>
          <p:cNvPr id="10" name="Google Shape;10;p144"/>
          <p:cNvPicPr preferRelativeResize="0"/>
          <p:nvPr/>
        </p:nvPicPr>
        <p:blipFill rotWithShape="1">
          <a:blip r:embed="rId1">
            <a:alphaModFix/>
          </a:blip>
          <a:srcRect b="0" l="0" r="0" t="0"/>
          <a:stretch/>
        </p:blipFill>
        <p:spPr>
          <a:xfrm>
            <a:off x="7576450" y="3575950"/>
            <a:ext cx="1567550" cy="1567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rive.google.com/file/d/1VK9d0eziJpQ10rtStv974-BNh3_R6iQr/view"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learn.cyberbrainacademy.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Cyber Brain Academy</a:t>
            </a:r>
            <a:endParaRPr/>
          </a:p>
        </p:txBody>
      </p:sp>
      <p:sp>
        <p:nvSpPr>
          <p:cNvPr id="59" name="Google Shape;59;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Security+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Asymmetric algorithms </a:t>
            </a:r>
            <a:endParaRPr/>
          </a:p>
        </p:txBody>
      </p:sp>
      <p:sp>
        <p:nvSpPr>
          <p:cNvPr id="110" name="Google Shape;110;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Asymmetric key algorithms, also known as public key algorithms, rely on a public key and a private key. </a:t>
            </a:r>
            <a:endParaRPr/>
          </a:p>
          <a:p>
            <a:pPr indent="0" lvl="0" marL="0" rtl="0" algn="l">
              <a:lnSpc>
                <a:spcPct val="115000"/>
              </a:lnSpc>
              <a:spcBef>
                <a:spcPts val="1600"/>
              </a:spcBef>
              <a:spcAft>
                <a:spcPts val="1600"/>
              </a:spcAft>
              <a:buSzPts val="1800"/>
              <a:buNone/>
            </a:pPr>
            <a:r>
              <a:rPr lang="en"/>
              <a:t>All of the parties participating in a communication possess a copy of the public key but only one party possesses the private key.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g603940b353_1_2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Certificate </a:t>
            </a:r>
            <a:endParaRPr/>
          </a:p>
        </p:txBody>
      </p:sp>
      <p:sp>
        <p:nvSpPr>
          <p:cNvPr id="647" name="Google Shape;647;g603940b353_1_29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An X.509 certificate is a digital certificate used to verify that a public key belongs to a particular entity (e.g., a user, computer or service). Based on the X.509 public key infrastructure (PKI) standard, the certificate contains the version, serial number, issuing CA, validity period and other information about the entity. </a:t>
            </a:r>
            <a:endParaRPr/>
          </a:p>
          <a:p>
            <a:pPr indent="0" lvl="0" marL="0" rtl="0" algn="l">
              <a:lnSpc>
                <a:spcPct val="115000"/>
              </a:lnSpc>
              <a:spcBef>
                <a:spcPts val="1600"/>
              </a:spcBef>
              <a:spcAft>
                <a:spcPts val="1600"/>
              </a:spcAft>
              <a:buSzPts val="1800"/>
              <a:buNone/>
            </a:pPr>
            <a:r>
              <a:rPr lang="en"/>
              <a:t>While the public key in a web server’s certificate is used to encrypt traffic to the site, the certificate identifies who owns the site.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g603940b353_1_29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Public key</a:t>
            </a:r>
            <a:endParaRPr/>
          </a:p>
        </p:txBody>
      </p:sp>
      <p:sp>
        <p:nvSpPr>
          <p:cNvPr id="653" name="Google Shape;653;g603940b353_1_29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One of the two components of an asymmetric key pair, a public key is used by a sender to encrypt a message using the recipient’s public key. </a:t>
            </a:r>
            <a:endParaRPr/>
          </a:p>
          <a:p>
            <a:pPr indent="0" lvl="0" marL="0" rtl="0" algn="l">
              <a:lnSpc>
                <a:spcPct val="115000"/>
              </a:lnSpc>
              <a:spcBef>
                <a:spcPts val="1600"/>
              </a:spcBef>
              <a:spcAft>
                <a:spcPts val="1600"/>
              </a:spcAft>
              <a:buSzPts val="1800"/>
              <a:buNone/>
            </a:pPr>
            <a:r>
              <a:rPr lang="en"/>
              <a:t>In digital signatures, the public key is used by the recipient to verify messages signed with the sender’s private key.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g603940b353_1_3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Private key </a:t>
            </a:r>
            <a:endParaRPr/>
          </a:p>
        </p:txBody>
      </p:sp>
      <p:sp>
        <p:nvSpPr>
          <p:cNvPr id="659" name="Google Shape;659;g603940b353_1_3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other component of an asymmetric key pair, a private key is used by a recipient to decrypt a message that was encrypted using the public key. </a:t>
            </a:r>
            <a:endParaRPr/>
          </a:p>
          <a:p>
            <a:pPr indent="0" lvl="0" marL="0" rtl="0" algn="l">
              <a:lnSpc>
                <a:spcPct val="115000"/>
              </a:lnSpc>
              <a:spcBef>
                <a:spcPts val="1600"/>
              </a:spcBef>
              <a:spcAft>
                <a:spcPts val="0"/>
              </a:spcAft>
              <a:buSzPts val="1800"/>
              <a:buNone/>
            </a:pPr>
            <a:r>
              <a:rPr lang="en"/>
              <a:t>In digital signatures, the private key is used by the message sender to sign messages. This proves to the message recipient that the message has not been altered. </a:t>
            </a:r>
            <a:endParaRPr/>
          </a:p>
          <a:p>
            <a:pPr indent="0" lvl="0" marL="0" rtl="0" algn="l">
              <a:lnSpc>
                <a:spcPct val="115000"/>
              </a:lnSpc>
              <a:spcBef>
                <a:spcPts val="1600"/>
              </a:spcBef>
              <a:spcAft>
                <a:spcPts val="1600"/>
              </a:spcAft>
              <a:buSzPts val="1800"/>
              <a:buNone/>
            </a:pPr>
            <a:r>
              <a:rPr lang="en"/>
              <a:t>Both of the keys in the key pair — the private key and the public key — have to be created before the CSR.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g603940b353_1_3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Object identifiers (OID)</a:t>
            </a:r>
            <a:endParaRPr/>
          </a:p>
        </p:txBody>
      </p:sp>
      <p:sp>
        <p:nvSpPr>
          <p:cNvPr id="665" name="Google Shape;665;g603940b353_1_3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Object identifiers (OID) is an identifier mechanism endorsed by the International Telecommunications Union (ITU), ISO/IEC and IETF for the standardized naming any object, concept or thing by using an unambiguous, persistent name expressed as a group of characters. </a:t>
            </a:r>
            <a:endParaRPr/>
          </a:p>
          <a:p>
            <a:pPr indent="0" lvl="0" marL="0" rtl="0" algn="l">
              <a:lnSpc>
                <a:spcPct val="115000"/>
              </a:lnSpc>
              <a:spcBef>
                <a:spcPts val="1600"/>
              </a:spcBef>
              <a:spcAft>
                <a:spcPts val="1600"/>
              </a:spcAft>
              <a:buSzPts val="1800"/>
              <a:buNone/>
            </a:pPr>
            <a:r>
              <a:rPr lang="en"/>
              <a:t>OID is used to name almost every object type in X.509 certificates (e.g., components of Distinguished Names, CPSs, etc.).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g603940b353_1_3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Online vs. offline CA </a:t>
            </a:r>
            <a:endParaRPr/>
          </a:p>
        </p:txBody>
      </p:sp>
      <p:sp>
        <p:nvSpPr>
          <p:cNvPr id="671" name="Google Shape;671;g603940b353_1_347"/>
          <p:cNvSpPr txBox="1"/>
          <p:nvPr>
            <p:ph idx="1" type="body"/>
          </p:nvPr>
        </p:nvSpPr>
        <p:spPr>
          <a:xfrm>
            <a:off x="311700" y="800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Most CAs are online — they actively process CSRs and provide data for CRL downloads or responses to OSCP requests. Because the consequences of a compromised root CA are so great, security experts recommend safeguarding them from unauthorized access. </a:t>
            </a:r>
            <a:endParaRPr/>
          </a:p>
          <a:p>
            <a:pPr indent="0" lvl="0" marL="0" rtl="0" algn="l">
              <a:lnSpc>
                <a:spcPct val="115000"/>
              </a:lnSpc>
              <a:spcBef>
                <a:spcPts val="1600"/>
              </a:spcBef>
              <a:spcAft>
                <a:spcPts val="0"/>
              </a:spcAft>
              <a:buSzPts val="1800"/>
              <a:buNone/>
            </a:pPr>
            <a:r>
              <a:rPr lang="en"/>
              <a:t>For this reason, the root CA is isolated from network access and is frequently kept in a powered-down state — an offline CA. An offline CA should have no impact on any PKI operations if the root CA has delegated operations (e.g., issuing, distributing and revoking digital certificates) to one or more intermediate CAs.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g603940b353_1_3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Stapling</a:t>
            </a:r>
            <a:endParaRPr/>
          </a:p>
        </p:txBody>
      </p:sp>
      <p:sp>
        <p:nvSpPr>
          <p:cNvPr id="677" name="Google Shape;677;g603940b353_1_352"/>
          <p:cNvSpPr txBox="1"/>
          <p:nvPr>
            <p:ph idx="1" type="body"/>
          </p:nvPr>
        </p:nvSpPr>
        <p:spPr>
          <a:xfrm>
            <a:off x="311700" y="8635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OCSP stapling is a standard for checking the revocation status of X.509 digital certificates.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sp>
        <p:nvSpPr>
          <p:cNvPr id="682" name="Google Shape;682;g603940b353_1_3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Pinning </a:t>
            </a:r>
            <a:endParaRPr/>
          </a:p>
        </p:txBody>
      </p:sp>
      <p:sp>
        <p:nvSpPr>
          <p:cNvPr id="683" name="Google Shape;683;g603940b353_1_3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Public key pinning is a security mechanism that helps websites prevent impersonation by attackers using fraudulent digital certificates. </a:t>
            </a:r>
            <a:endParaRPr/>
          </a:p>
          <a:p>
            <a:pPr indent="0" lvl="0" marL="0" rtl="0" algn="l">
              <a:lnSpc>
                <a:spcPct val="115000"/>
              </a:lnSpc>
              <a:spcBef>
                <a:spcPts val="1600"/>
              </a:spcBef>
              <a:spcAft>
                <a:spcPts val="1600"/>
              </a:spcAft>
              <a:buSzPts val="1800"/>
              <a:buNone/>
            </a:pPr>
            <a:r>
              <a:rPr lang="en"/>
              <a:t>A website’s certificate is typically validated by verifying the signature hierarchy, but this chain of trust can be compromised.</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7" name="Shape 687"/>
        <p:cNvGrpSpPr/>
        <p:nvPr/>
      </p:nvGrpSpPr>
      <p:grpSpPr>
        <a:xfrm>
          <a:off x="0" y="0"/>
          <a:ext cx="0" cy="0"/>
          <a:chOff x="0" y="0"/>
          <a:chExt cx="0" cy="0"/>
        </a:xfrm>
      </p:grpSpPr>
      <p:sp>
        <p:nvSpPr>
          <p:cNvPr id="688" name="Google Shape;688;g603940b353_1_3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Trust model</a:t>
            </a:r>
            <a:endParaRPr/>
          </a:p>
        </p:txBody>
      </p:sp>
      <p:sp>
        <p:nvSpPr>
          <p:cNvPr id="689" name="Google Shape;689;g603940b353_1_3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PKI relies on a hierarchical trust model that assigns to a third party the responsibility of establishing a trust relationship between two parties. </a:t>
            </a:r>
            <a:endParaRPr/>
          </a:p>
          <a:p>
            <a:pPr indent="0" lvl="0" marL="0" rtl="0" algn="l">
              <a:lnSpc>
                <a:spcPct val="115000"/>
              </a:lnSpc>
              <a:spcBef>
                <a:spcPts val="1600"/>
              </a:spcBef>
              <a:spcAft>
                <a:spcPts val="1600"/>
              </a:spcAft>
              <a:buSzPts val="1800"/>
              <a:buNone/>
            </a:pPr>
            <a:r>
              <a:rPr lang="en"/>
              <a:t>At the top is a commonly recognized source (root CA) that all the parties using the PKI trust. Typically, under the source are subordinate authorities (intermediate CA) that rely on the source authority.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g603940b353_1_3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Key escrow </a:t>
            </a:r>
            <a:endParaRPr/>
          </a:p>
        </p:txBody>
      </p:sp>
      <p:sp>
        <p:nvSpPr>
          <p:cNvPr id="695" name="Google Shape;695;g603940b353_1_3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Key escrow is a key exchange process in which a key used to decrypt data is held in escrow, or stored by a third party. </a:t>
            </a:r>
            <a:endParaRPr/>
          </a:p>
          <a:p>
            <a:pPr indent="0" lvl="0" marL="0" rtl="0" algn="l">
              <a:lnSpc>
                <a:spcPct val="115000"/>
              </a:lnSpc>
              <a:spcBef>
                <a:spcPts val="1600"/>
              </a:spcBef>
              <a:spcAft>
                <a:spcPts val="1600"/>
              </a:spcAft>
              <a:buSzPts val="1800"/>
              <a:buNone/>
            </a:pPr>
            <a:r>
              <a:rPr lang="en"/>
              <a:t>Only an authorized party may access the key. If the key is lost or compromised, only an authorized party may access the key to decrypt the data.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g603940b353_1_3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Certificate chaining</a:t>
            </a:r>
            <a:endParaRPr/>
          </a:p>
        </p:txBody>
      </p:sp>
      <p:sp>
        <p:nvSpPr>
          <p:cNvPr id="701" name="Google Shape;701;g603940b353_1_3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Digital certificates are verified using certificate chaining, which is an ordered list of certificates in a hierarchy. The chain begins at the bottom with the digital certificate, and each certificate in the chain is signed by the entity identified by the next certificate in the chain. Any certificate between the digital certificate and the root certificate is called a chain or intermediate certificate. The chain ends with a root CA certificate, which is always signed by the CA itself. </a:t>
            </a:r>
            <a:endParaRPr/>
          </a:p>
          <a:p>
            <a:pPr indent="0" lvl="0" marL="0" rtl="0" algn="l">
              <a:lnSpc>
                <a:spcPct val="115000"/>
              </a:lnSpc>
              <a:spcBef>
                <a:spcPts val="1600"/>
              </a:spcBef>
              <a:spcAft>
                <a:spcPts val="1600"/>
              </a:spcAft>
              <a:buSzPts val="1800"/>
              <a:buNone/>
            </a:pPr>
            <a:r>
              <a:rPr lang="en"/>
              <a:t>The signatures of all certificates in the chain are verified up to the root CA certificate.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Hashing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2800"/>
              <a:buNone/>
            </a:pPr>
            <a:r>
              <a:t/>
            </a:r>
            <a:endParaRPr/>
          </a:p>
        </p:txBody>
      </p:sp>
      <p:sp>
        <p:nvSpPr>
          <p:cNvPr id="116" name="Google Shape;116;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A hashing algorithm is a mathematical algorithm that maps data of arbitrary size to a hash of a fixed size. </a:t>
            </a:r>
            <a:endParaRPr/>
          </a:p>
          <a:p>
            <a:pPr indent="0" lvl="0" marL="0" rtl="0" algn="l">
              <a:lnSpc>
                <a:spcPct val="115000"/>
              </a:lnSpc>
              <a:spcBef>
                <a:spcPts val="1600"/>
              </a:spcBef>
              <a:spcAft>
                <a:spcPts val="1600"/>
              </a:spcAft>
              <a:buSzPts val="1800"/>
              <a:buNone/>
            </a:pPr>
            <a:r>
              <a:rPr lang="en"/>
              <a:t>The purpose is to be a one-way function, infeasible to invert.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g603940b353_1_37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Wildcard </a:t>
            </a:r>
            <a:endParaRPr/>
          </a:p>
        </p:txBody>
      </p:sp>
      <p:sp>
        <p:nvSpPr>
          <p:cNvPr id="707" name="Google Shape;707;g603940b353_1_3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wildcard certificate is a digital certificate that is used with a domain and all the corresponding subdomains. </a:t>
            </a:r>
            <a:endParaRPr/>
          </a:p>
          <a:p>
            <a:pPr indent="0" lvl="0" marL="0" rtl="0" algn="l">
              <a:lnSpc>
                <a:spcPct val="115000"/>
              </a:lnSpc>
              <a:spcBef>
                <a:spcPts val="1600"/>
              </a:spcBef>
              <a:spcAft>
                <a:spcPts val="1600"/>
              </a:spcAft>
              <a:buSzPts val="1800"/>
              <a:buNone/>
            </a:pPr>
            <a:r>
              <a:rPr lang="en"/>
              <a:t>The notation for a wildcard certificate consists of an asterisk and a period before the domain name.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g603940b353_1_3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SAN</a:t>
            </a:r>
            <a:endParaRPr/>
          </a:p>
        </p:txBody>
      </p:sp>
      <p:sp>
        <p:nvSpPr>
          <p:cNvPr id="713" name="Google Shape;713;g603940b353_1_3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Subject Alternative Name (SAN) allows additional subject names to be associated with a digital certificate. </a:t>
            </a:r>
            <a:endParaRPr/>
          </a:p>
          <a:p>
            <a:pPr indent="0" lvl="0" marL="0" rtl="0" algn="l">
              <a:lnSpc>
                <a:spcPct val="115000"/>
              </a:lnSpc>
              <a:spcBef>
                <a:spcPts val="1600"/>
              </a:spcBef>
              <a:spcAft>
                <a:spcPts val="1600"/>
              </a:spcAft>
              <a:buSzPts val="1800"/>
              <a:buNone/>
            </a:pPr>
            <a:r>
              <a:rPr lang="en"/>
              <a:t>The additional names might or might not be similar to the primary subject name of the certificate. In fact, a SAN can include email addresses, IP addresses, URIs, directory names or DNS names.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g603940b353_1_3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Code signing</a:t>
            </a:r>
            <a:endParaRPr/>
          </a:p>
        </p:txBody>
      </p:sp>
      <p:sp>
        <p:nvSpPr>
          <p:cNvPr id="719" name="Google Shape;719;g603940b353_1_3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code signing certificate is a digital certificate used to confirm the software author and ensure that the code has not been altered. </a:t>
            </a:r>
            <a:endParaRPr/>
          </a:p>
          <a:p>
            <a:pPr indent="0" lvl="0" marL="0" rtl="0" algn="l">
              <a:lnSpc>
                <a:spcPct val="115000"/>
              </a:lnSpc>
              <a:spcBef>
                <a:spcPts val="1600"/>
              </a:spcBef>
              <a:spcAft>
                <a:spcPts val="1600"/>
              </a:spcAft>
              <a:buSzPts val="1800"/>
              <a:buNone/>
            </a:pPr>
            <a:r>
              <a:rPr lang="en"/>
              <a:t>Code signing certificates are commonly used by software developers to digitally sign apps, drivers, and software programs.</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g603940b353_1_39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Self-signed</a:t>
            </a:r>
            <a:endParaRPr/>
          </a:p>
        </p:txBody>
      </p:sp>
      <p:sp>
        <p:nvSpPr>
          <p:cNvPr id="725" name="Google Shape;725;g603940b353_1_39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S</a:t>
            </a:r>
            <a:r>
              <a:rPr lang="en"/>
              <a:t>elf-signed certificate is a digital certificate that is signed using its own private key.</a:t>
            </a:r>
            <a:endParaRPr/>
          </a:p>
          <a:p>
            <a:pPr indent="0" lvl="0" marL="0" rtl="0" algn="l">
              <a:lnSpc>
                <a:spcPct val="115000"/>
              </a:lnSpc>
              <a:spcBef>
                <a:spcPts val="1600"/>
              </a:spcBef>
              <a:spcAft>
                <a:spcPts val="0"/>
              </a:spcAft>
              <a:buSzPts val="1800"/>
              <a:buNone/>
            </a:pPr>
            <a:r>
              <a:rPr lang="en"/>
              <a:t>For example, a root CA certificate is considered a self-signed certificate. </a:t>
            </a:r>
            <a:endParaRPr/>
          </a:p>
          <a:p>
            <a:pPr indent="0" lvl="0" marL="0" rtl="0" algn="l">
              <a:lnSpc>
                <a:spcPct val="115000"/>
              </a:lnSpc>
              <a:spcBef>
                <a:spcPts val="1600"/>
              </a:spcBef>
              <a:spcAft>
                <a:spcPts val="1600"/>
              </a:spcAft>
              <a:buSzPts val="1800"/>
              <a:buNone/>
            </a:pPr>
            <a:r>
              <a:rPr lang="en"/>
              <a:t>However, self-signed certificates are typically not used for multi-party communications unless the certificates are added to a whitelist of trusted certificates (e.g., root CA certificates).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g603940b353_1_4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Machine/computer</a:t>
            </a:r>
            <a:endParaRPr/>
          </a:p>
        </p:txBody>
      </p:sp>
      <p:sp>
        <p:nvSpPr>
          <p:cNvPr id="731" name="Google Shape;731;g603940b353_1_4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While some digital certificates are assigned to a user, other digital certificates are assigned to a machine or computer.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g603940b353_1_4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Email </a:t>
            </a:r>
            <a:endParaRPr/>
          </a:p>
        </p:txBody>
      </p:sp>
      <p:sp>
        <p:nvSpPr>
          <p:cNvPr id="737" name="Google Shape;737;g603940b353_1_49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Securing email using a digital certificate ensures the confidentiality and integrity of messages between parties. </a:t>
            </a:r>
            <a:endParaRPr/>
          </a:p>
          <a:p>
            <a:pPr indent="0" lvl="0" marL="0" rtl="0" algn="l">
              <a:lnSpc>
                <a:spcPct val="115000"/>
              </a:lnSpc>
              <a:spcBef>
                <a:spcPts val="1600"/>
              </a:spcBef>
              <a:spcAft>
                <a:spcPts val="1600"/>
              </a:spcAft>
              <a:buSzPts val="1800"/>
              <a:buNone/>
            </a:pPr>
            <a:r>
              <a:rPr lang="en"/>
              <a:t>Multiple options for the sender to secure email are available, including signing, encryption or both.</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g603940b353_1_5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User</a:t>
            </a:r>
            <a:endParaRPr/>
          </a:p>
        </p:txBody>
      </p:sp>
      <p:sp>
        <p:nvSpPr>
          <p:cNvPr id="743" name="Google Shape;743;g603940b353_1_50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 certificate assigned to a user is required to allow users to sign or encrypt email.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g603940b353_1_5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Root</a:t>
            </a:r>
            <a:endParaRPr/>
          </a:p>
        </p:txBody>
      </p:sp>
      <p:sp>
        <p:nvSpPr>
          <p:cNvPr id="749" name="Google Shape;749;g603940b353_1_5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root certificate is the top-most certificate assigned to the root CA. It is also the most important certificate in a PKI. </a:t>
            </a:r>
            <a:endParaRPr/>
          </a:p>
          <a:p>
            <a:pPr indent="0" lvl="0" marL="0" rtl="0" algn="l">
              <a:lnSpc>
                <a:spcPct val="115000"/>
              </a:lnSpc>
              <a:spcBef>
                <a:spcPts val="1600"/>
              </a:spcBef>
              <a:spcAft>
                <a:spcPts val="1600"/>
              </a:spcAft>
              <a:buSzPts val="1800"/>
              <a:buNone/>
            </a:pPr>
            <a:r>
              <a:rPr lang="en"/>
              <a:t>If something happens to the certificate (such as it is revoked or it expires), it impacts all of the certificates issued by the PKI.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g603940b353_1_5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Domain validation </a:t>
            </a:r>
            <a:endParaRPr/>
          </a:p>
        </p:txBody>
      </p:sp>
      <p:sp>
        <p:nvSpPr>
          <p:cNvPr id="755" name="Google Shape;755;g603940b353_1_5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domain validated (DV) certificate is a digital certificate in which the domain name of the applicant has been validated by proving ownership of a DNS domain. </a:t>
            </a:r>
            <a:endParaRPr/>
          </a:p>
          <a:p>
            <a:pPr indent="0" lvl="0" marL="0" rtl="0" algn="l">
              <a:lnSpc>
                <a:spcPct val="115000"/>
              </a:lnSpc>
              <a:spcBef>
                <a:spcPts val="1600"/>
              </a:spcBef>
              <a:spcAft>
                <a:spcPts val="0"/>
              </a:spcAft>
              <a:buSzPts val="1800"/>
              <a:buNone/>
            </a:pPr>
            <a:r>
              <a:rPr lang="en"/>
              <a:t>A DV certificate is typically used for Transport Layer Security (TLS). </a:t>
            </a:r>
            <a:endParaRPr/>
          </a:p>
          <a:p>
            <a:pPr indent="0" lvl="0" marL="0" rtl="0" algn="l">
              <a:lnSpc>
                <a:spcPct val="115000"/>
              </a:lnSpc>
              <a:spcBef>
                <a:spcPts val="1600"/>
              </a:spcBef>
              <a:spcAft>
                <a:spcPts val="1600"/>
              </a:spcAft>
              <a:buSzPts val="1800"/>
              <a:buNone/>
            </a:pPr>
            <a:r>
              <a:rPr lang="en"/>
              <a:t>Domain ownership is typically proven using domain registrar information, DNS records, email or the web hosting account of a domain.</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g603940b353_1_5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Extended validation</a:t>
            </a:r>
            <a:endParaRPr/>
          </a:p>
        </p:txBody>
      </p:sp>
      <p:sp>
        <p:nvSpPr>
          <p:cNvPr id="761" name="Google Shape;761;g603940b353_1_5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An extended validation (EV) certificate is similar to a domain validated certificate but with more stringent verification of the requesting entity’s identity by a CA. </a:t>
            </a:r>
            <a:endParaRPr/>
          </a:p>
          <a:p>
            <a:pPr indent="0" lvl="0" marL="0" rtl="0" algn="l">
              <a:lnSpc>
                <a:spcPct val="115000"/>
              </a:lnSpc>
              <a:spcBef>
                <a:spcPts val="1600"/>
              </a:spcBef>
              <a:spcAft>
                <a:spcPts val="1600"/>
              </a:spcAft>
              <a:buSzPts val="1800"/>
              <a:buNone/>
            </a:pPr>
            <a:r>
              <a:rPr lang="en"/>
              <a:t>Although a DV certificate provides a basic level of verification, the EV certificate provides additional trust for consumers who want confidence that a website operator is a legal, established organization with a verifiable identity.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g635d01eff2_0_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Salt, IV, nonce</a:t>
            </a:r>
            <a:endParaRPr/>
          </a:p>
        </p:txBody>
      </p:sp>
      <p:sp>
        <p:nvSpPr>
          <p:cNvPr id="122" name="Google Shape;122;g635d01eff2_0_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salt is random data that is used as an additional input to a one-way function that hashes data. </a:t>
            </a:r>
            <a:endParaRPr/>
          </a:p>
          <a:p>
            <a:pPr indent="0" lvl="0" marL="0" rtl="0" algn="l">
              <a:lnSpc>
                <a:spcPct val="115000"/>
              </a:lnSpc>
              <a:spcBef>
                <a:spcPts val="1600"/>
              </a:spcBef>
              <a:spcAft>
                <a:spcPts val="1600"/>
              </a:spcAft>
              <a:buSzPts val="1800"/>
              <a:buNone/>
            </a:pPr>
            <a:r>
              <a:rPr lang="en"/>
              <a:t>The random characters are concatenated to the front of a password before processing.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g603940b353_1_5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DER</a:t>
            </a:r>
            <a:endParaRPr/>
          </a:p>
        </p:txBody>
      </p:sp>
      <p:sp>
        <p:nvSpPr>
          <p:cNvPr id="767" name="Google Shape;767;g603940b353_1_5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Distinguished Encoding Rule (DER) certificate is a binary encoded certificate. </a:t>
            </a:r>
            <a:endParaRPr/>
          </a:p>
          <a:p>
            <a:pPr indent="0" lvl="0" marL="0" rtl="0" algn="l">
              <a:lnSpc>
                <a:spcPct val="115000"/>
              </a:lnSpc>
              <a:spcBef>
                <a:spcPts val="1600"/>
              </a:spcBef>
              <a:spcAft>
                <a:spcPts val="0"/>
              </a:spcAft>
              <a:buSzPts val="1800"/>
              <a:buNone/>
            </a:pPr>
            <a:r>
              <a:rPr lang="en"/>
              <a:t>All types of certificates and private keys can be encoded using the DER format. </a:t>
            </a:r>
            <a:endParaRPr/>
          </a:p>
          <a:p>
            <a:pPr indent="0" lvl="0" marL="0" rtl="0" algn="l">
              <a:lnSpc>
                <a:spcPct val="115000"/>
              </a:lnSpc>
              <a:spcBef>
                <a:spcPts val="1600"/>
              </a:spcBef>
              <a:spcAft>
                <a:spcPts val="1600"/>
              </a:spcAft>
              <a:buSzPts val="1800"/>
              <a:buNone/>
            </a:pPr>
            <a:r>
              <a:rPr lang="en"/>
              <a:t>DER formatted certificates commonly use the .cer and .der file name extensions.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Google Shape;772;g603940b353_1_5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PEM</a:t>
            </a:r>
            <a:endParaRPr/>
          </a:p>
        </p:txBody>
      </p:sp>
      <p:sp>
        <p:nvSpPr>
          <p:cNvPr id="773" name="Google Shape;773;g603940b353_1_5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Privacy-enhanced Electronic Mail (PEM) certificate is a variation of the DER certificate. The PEM certificates are Base64 encoded ASCII files, which are enclosed between the strings “-----BEGIN CERTIFICATE-----” and “-----END CERTIFICATE-----”. </a:t>
            </a:r>
            <a:endParaRPr/>
          </a:p>
          <a:p>
            <a:pPr indent="0" lvl="0" marL="0" rtl="0" algn="l">
              <a:lnSpc>
                <a:spcPct val="115000"/>
              </a:lnSpc>
              <a:spcBef>
                <a:spcPts val="1600"/>
              </a:spcBef>
              <a:spcAft>
                <a:spcPts val="1600"/>
              </a:spcAft>
              <a:buSzPts val="1800"/>
              <a:buNone/>
            </a:pPr>
            <a:r>
              <a:rPr lang="en"/>
              <a:t>PEM certificates are the most common format; they use the .cer, .crt, .pem and .key file name extensions.</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g603940b353_1_5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PFX</a:t>
            </a:r>
            <a:endParaRPr/>
          </a:p>
        </p:txBody>
      </p:sp>
      <p:sp>
        <p:nvSpPr>
          <p:cNvPr id="779" name="Google Shape;779;g603940b353_1_5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personal information exchange (PFX) certificate is binary encoded. The PFX certificate stores the server certificate, intermediate certificates and the private key in an encrypted file. </a:t>
            </a:r>
            <a:endParaRPr/>
          </a:p>
          <a:p>
            <a:pPr indent="0" lvl="0" marL="0" rtl="0" algn="l">
              <a:lnSpc>
                <a:spcPct val="115000"/>
              </a:lnSpc>
              <a:spcBef>
                <a:spcPts val="1600"/>
              </a:spcBef>
              <a:spcAft>
                <a:spcPts val="1600"/>
              </a:spcAft>
              <a:buSzPts val="1800"/>
              <a:buNone/>
            </a:pPr>
            <a:r>
              <a:rPr lang="en"/>
              <a:t>PFX certificates commonly use the .pfx file name extension.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g603940b353_1_5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CER</a:t>
            </a:r>
            <a:endParaRPr/>
          </a:p>
        </p:txBody>
      </p:sp>
      <p:sp>
        <p:nvSpPr>
          <p:cNvPr id="785" name="Google Shape;785;g603940b353_1_5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CER is a file extension for certificate files. Certificates are usually in binary DER form, but Base64-encoded certificates are common too (see .pem above). </a:t>
            </a:r>
            <a:endParaRPr/>
          </a:p>
          <a:p>
            <a:pPr indent="0" lvl="0" marL="0" rtl="0" algn="l">
              <a:lnSpc>
                <a:spcPct val="115000"/>
              </a:lnSpc>
              <a:spcBef>
                <a:spcPts val="1600"/>
              </a:spcBef>
              <a:spcAft>
                <a:spcPts val="1600"/>
              </a:spcAft>
              <a:buSzPts val="1800"/>
              <a:buNone/>
            </a:pPr>
            <a:r>
              <a:rPr lang="en"/>
              <a:t>The Windows operating system natively handles the .CER file extension for operations such as viewing and importing certificates.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g603940b353_1_5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P12</a:t>
            </a:r>
            <a:endParaRPr/>
          </a:p>
        </p:txBody>
      </p:sp>
      <p:sp>
        <p:nvSpPr>
          <p:cNvPr id="791" name="Google Shape;791;g603940b353_1_5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P12 file, also called Public-Key Cryptography Standards (PKCS) #12 certificate, typically contains certificate and password-protected private keys. </a:t>
            </a:r>
            <a:endParaRPr/>
          </a:p>
          <a:p>
            <a:pPr indent="0" lvl="0" marL="0" rtl="0" algn="l">
              <a:lnSpc>
                <a:spcPct val="115000"/>
              </a:lnSpc>
              <a:spcBef>
                <a:spcPts val="1600"/>
              </a:spcBef>
              <a:spcAft>
                <a:spcPts val="1600"/>
              </a:spcAft>
              <a:buSzPts val="1800"/>
              <a:buNone/>
            </a:pPr>
            <a:r>
              <a:rPr lang="en"/>
              <a:t>The P12 certificate is a successor of the PFX certificate and commonly uses the .p12 file name extension.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g603940b353_1_5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P7B </a:t>
            </a:r>
            <a:endParaRPr/>
          </a:p>
        </p:txBody>
      </p:sp>
      <p:sp>
        <p:nvSpPr>
          <p:cNvPr id="797" name="Google Shape;797;g603940b353_1_5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P7B files, also called Public-Key Cryptography Standards (PKCS) #7 certificates, contain only certificates or certificate chain certificates but not the private key. </a:t>
            </a:r>
            <a:endParaRPr/>
          </a:p>
          <a:p>
            <a:pPr indent="0" lvl="0" marL="0" rtl="0" algn="l">
              <a:lnSpc>
                <a:spcPct val="115000"/>
              </a:lnSpc>
              <a:spcBef>
                <a:spcPts val="1600"/>
              </a:spcBef>
              <a:spcAft>
                <a:spcPts val="1600"/>
              </a:spcAft>
              <a:buSzPts val="1800"/>
              <a:buNone/>
            </a:pPr>
            <a:r>
              <a:rPr lang="en"/>
              <a:t>P7B certificates commonly use the .p7b and .p7c file name extensions. </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g603940b353_1_99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2400"/>
              </a:spcBef>
              <a:spcAft>
                <a:spcPts val="0"/>
              </a:spcAft>
              <a:buSzPts val="3600"/>
              <a:buNone/>
            </a:pPr>
            <a:r>
              <a:t/>
            </a:r>
            <a:endParaRPr b="1" sz="2400">
              <a:solidFill>
                <a:srgbClr val="FF0000"/>
              </a:solidFill>
              <a:latin typeface="Roboto Slab"/>
              <a:ea typeface="Roboto Slab"/>
              <a:cs typeface="Roboto Slab"/>
              <a:sym typeface="Roboto Slab"/>
            </a:endParaRPr>
          </a:p>
          <a:p>
            <a:pPr indent="0" lvl="0" marL="0" rtl="0" algn="ctr">
              <a:lnSpc>
                <a:spcPct val="100000"/>
              </a:lnSpc>
              <a:spcBef>
                <a:spcPts val="2400"/>
              </a:spcBef>
              <a:spcAft>
                <a:spcPts val="0"/>
              </a:spcAft>
              <a:buSzPts val="3600"/>
              <a:buNone/>
            </a:pPr>
            <a:r>
              <a:t/>
            </a:r>
            <a:endParaRPr b="1" sz="2400">
              <a:solidFill>
                <a:srgbClr val="FF0000"/>
              </a:solidFill>
              <a:latin typeface="Roboto Slab"/>
              <a:ea typeface="Roboto Slab"/>
              <a:cs typeface="Roboto Slab"/>
              <a:sym typeface="Roboto Slab"/>
            </a:endParaRPr>
          </a:p>
          <a:p>
            <a:pPr indent="0" lvl="0" marL="0" rtl="0" algn="ctr">
              <a:lnSpc>
                <a:spcPct val="100000"/>
              </a:lnSpc>
              <a:spcBef>
                <a:spcPts val="2400"/>
              </a:spcBef>
              <a:spcAft>
                <a:spcPts val="0"/>
              </a:spcAft>
              <a:buSzPts val="1100"/>
              <a:buNone/>
            </a:pPr>
            <a:r>
              <a:rPr b="1" lang="en" sz="2400">
                <a:solidFill>
                  <a:srgbClr val="FF0000"/>
                </a:solidFill>
                <a:latin typeface="Roboto Slab"/>
                <a:ea typeface="Roboto Slab"/>
                <a:cs typeface="Roboto Slab"/>
                <a:sym typeface="Roboto Slab"/>
              </a:rPr>
              <a:t>This concludes Domain 6</a:t>
            </a:r>
            <a:endParaRPr b="1" sz="2400">
              <a:solidFill>
                <a:srgbClr val="FF0000"/>
              </a:solidFill>
              <a:latin typeface="Roboto Slab"/>
              <a:ea typeface="Roboto Slab"/>
              <a:cs typeface="Roboto Slab"/>
              <a:sym typeface="Roboto Slab"/>
            </a:endParaRPr>
          </a:p>
          <a:p>
            <a:pPr indent="0" lvl="0" marL="0" rtl="0" algn="ctr">
              <a:lnSpc>
                <a:spcPct val="100000"/>
              </a:lnSpc>
              <a:spcBef>
                <a:spcPts val="2400"/>
              </a:spcBef>
              <a:spcAft>
                <a:spcPts val="0"/>
              </a:spcAft>
              <a:buSzPts val="3600"/>
              <a:buNone/>
            </a:pPr>
            <a:r>
              <a:t/>
            </a:r>
            <a:endParaRPr b="1" sz="2400">
              <a:solidFill>
                <a:srgbClr val="FF0000"/>
              </a:solidFill>
              <a:latin typeface="Roboto Slab"/>
              <a:ea typeface="Roboto Slab"/>
              <a:cs typeface="Roboto Slab"/>
              <a:sym typeface="Roboto Slab"/>
            </a:endParaRPr>
          </a:p>
          <a:p>
            <a:pPr indent="0" lvl="0" marL="0" rtl="0" algn="ctr">
              <a:lnSpc>
                <a:spcPct val="100000"/>
              </a:lnSpc>
              <a:spcBef>
                <a:spcPts val="2400"/>
              </a:spcBef>
              <a:spcAft>
                <a:spcPts val="0"/>
              </a:spcAft>
              <a:buSzPts val="3600"/>
              <a:buNone/>
            </a:pPr>
            <a:r>
              <a:t/>
            </a:r>
            <a:endParaRPr b="1" sz="2400">
              <a:solidFill>
                <a:srgbClr val="FF0000"/>
              </a:solidFill>
              <a:latin typeface="Roboto Slab"/>
              <a:ea typeface="Roboto Slab"/>
              <a:cs typeface="Roboto Slab"/>
              <a:sym typeface="Roboto Slab"/>
            </a:endParaRPr>
          </a:p>
          <a:p>
            <a:pPr indent="0" lvl="0" marL="0" rtl="0" algn="ctr">
              <a:lnSpc>
                <a:spcPct val="100000"/>
              </a:lnSpc>
              <a:spcBef>
                <a:spcPts val="2400"/>
              </a:spcBef>
              <a:spcAft>
                <a:spcPts val="0"/>
              </a:spcAft>
              <a:buSzPts val="3600"/>
              <a:buNone/>
            </a:pPr>
            <a:r>
              <a:t/>
            </a:r>
            <a:endParaRPr b="1" sz="2400">
              <a:solidFill>
                <a:srgbClr val="FF0000"/>
              </a:solidFill>
              <a:latin typeface="Roboto Slab"/>
              <a:ea typeface="Roboto Slab"/>
              <a:cs typeface="Roboto Slab"/>
              <a:sym typeface="Roboto Slab"/>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pic>
        <p:nvPicPr>
          <p:cNvPr id="807" name="Google Shape;807;g6382152159_0_26"/>
          <p:cNvPicPr preferRelativeResize="0"/>
          <p:nvPr/>
        </p:nvPicPr>
        <p:blipFill>
          <a:blip r:embed="rId3">
            <a:alphaModFix/>
          </a:blip>
          <a:stretch>
            <a:fillRect/>
          </a:stretch>
        </p:blipFill>
        <p:spPr>
          <a:xfrm>
            <a:off x="0" y="0"/>
            <a:ext cx="5645901" cy="5143501"/>
          </a:xfrm>
          <a:prstGeom prst="rect">
            <a:avLst/>
          </a:prstGeom>
          <a:noFill/>
          <a:ln>
            <a:noFill/>
          </a:ln>
        </p:spPr>
      </p:pic>
      <p:sp>
        <p:nvSpPr>
          <p:cNvPr id="808" name="Google Shape;808;g6382152159_0_26"/>
          <p:cNvSpPr txBox="1"/>
          <p:nvPr/>
        </p:nvSpPr>
        <p:spPr>
          <a:xfrm>
            <a:off x="5702600" y="709275"/>
            <a:ext cx="3313200" cy="9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B5394"/>
                </a:solidFill>
                <a:latin typeface="Comic Sans MS"/>
                <a:ea typeface="Comic Sans MS"/>
                <a:cs typeface="Comic Sans MS"/>
                <a:sym typeface="Comic Sans MS"/>
              </a:rPr>
              <a:t>Congratulations!</a:t>
            </a:r>
            <a:endParaRPr sz="3000">
              <a:solidFill>
                <a:srgbClr val="0B5394"/>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g635d01eff2_0_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Elliptic curve </a:t>
            </a:r>
            <a:endParaRPr/>
          </a:p>
        </p:txBody>
      </p:sp>
      <p:sp>
        <p:nvSpPr>
          <p:cNvPr id="128" name="Google Shape;128;g635d01eff2_0_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An elliptic-curve algorithm (ECC) relies on the algebraic structure of elliptic curves over finite fields. </a:t>
            </a:r>
            <a:endParaRPr/>
          </a:p>
          <a:p>
            <a:pPr indent="0" lvl="0" marL="0" rtl="0" algn="l">
              <a:lnSpc>
                <a:spcPct val="115000"/>
              </a:lnSpc>
              <a:spcBef>
                <a:spcPts val="1600"/>
              </a:spcBef>
              <a:spcAft>
                <a:spcPts val="1600"/>
              </a:spcAft>
              <a:buSzPts val="1800"/>
              <a:buNone/>
            </a:pPr>
            <a:r>
              <a:rPr lang="en"/>
              <a:t>As a result, ECC requires smaller keys than other cryptography to provide equivalent security.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Weak/deprecated algorithms</a:t>
            </a:r>
            <a:endParaRPr/>
          </a:p>
        </p:txBody>
      </p:sp>
      <p:sp>
        <p:nvSpPr>
          <p:cNvPr id="134" name="Google Shape;134;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Cryptography algorithms are based on mathematical formulas. As computers become smarter and faster, the algorithms become weaker, resulting in less secure environments.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Key exchange</a:t>
            </a:r>
            <a:endParaRPr/>
          </a:p>
        </p:txBody>
      </p:sp>
      <p:sp>
        <p:nvSpPr>
          <p:cNvPr id="140" name="Google Shape;140;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For environments using symmetric cryptosystems, the previously unrelated parties face substantial challenges when attempting to exchange the private key to secure communication.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Digital signatures</a:t>
            </a:r>
            <a:endParaRPr/>
          </a:p>
        </p:txBody>
      </p:sp>
      <p:sp>
        <p:nvSpPr>
          <p:cNvPr id="146" name="Google Shape;14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After choosing a cryptographic hashing algorithm, an organization can implement a digital signature system that uses digital signature algorithms to provide proof that a message originated from a particular sender and to ensure that the message was not modified while in transit between the sender and the recipient. </a:t>
            </a:r>
            <a:endParaRPr/>
          </a:p>
          <a:p>
            <a:pPr indent="0" lvl="0" marL="0" rtl="0" algn="l">
              <a:lnSpc>
                <a:spcPct val="115000"/>
              </a:lnSpc>
              <a:spcBef>
                <a:spcPts val="1600"/>
              </a:spcBef>
              <a:spcAft>
                <a:spcPts val="1600"/>
              </a:spcAft>
              <a:buSzPts val="1800"/>
              <a:buNone/>
            </a:pPr>
            <a:r>
              <a:rPr lang="en"/>
              <a:t>Digital signature algorithms rely on a combination of public key cryptography and hashing functions.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Diffusion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2800"/>
              <a:buNone/>
            </a:pPr>
            <a:r>
              <a:t/>
            </a:r>
            <a:endParaRPr/>
          </a:p>
        </p:txBody>
      </p:sp>
      <p:sp>
        <p:nvSpPr>
          <p:cNvPr id="152" name="Google Shape;152;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One of the two operations that cryptographic algorithms rely on to obscure plaintext messages is diffusion (the other is confusion). </a:t>
            </a:r>
            <a:endParaRPr/>
          </a:p>
          <a:p>
            <a:pPr indent="0" lvl="0" marL="0" rtl="0" algn="l">
              <a:lnSpc>
                <a:spcPct val="115000"/>
              </a:lnSpc>
              <a:spcBef>
                <a:spcPts val="1600"/>
              </a:spcBef>
              <a:spcAft>
                <a:spcPts val="1600"/>
              </a:spcAft>
              <a:buSzPts val="1800"/>
              <a:buNone/>
            </a:pPr>
            <a:r>
              <a:rPr lang="en"/>
              <a:t>Diffusion occurs when a change in the plaintext results in multiple changes spread throughout the cipher text.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Confusion</a:t>
            </a:r>
            <a:endParaRPr/>
          </a:p>
        </p:txBody>
      </p:sp>
      <p:sp>
        <p:nvSpPr>
          <p:cNvPr id="158" name="Google Shape;15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Confusion occurs when each binary digit (bit) of the cipher text depends on several parts of the key, obscuring the connections between the two. </a:t>
            </a:r>
            <a:endParaRPr/>
          </a:p>
          <a:p>
            <a:pPr indent="0" lvl="0" marL="0" rtl="0" algn="l">
              <a:lnSpc>
                <a:spcPct val="115000"/>
              </a:lnSpc>
              <a:spcBef>
                <a:spcPts val="1600"/>
              </a:spcBef>
              <a:spcAft>
                <a:spcPts val="1600"/>
              </a:spcAft>
              <a:buSzPts val="1800"/>
              <a:buNone/>
            </a:pPr>
            <a:r>
              <a:rPr lang="en"/>
              <a:t>This relationship between the plaintext and the key is so complicated that an attacker cannot determine the key merely by altering the plaintext and analyzing the ciphertext results.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Collision </a:t>
            </a:r>
            <a:endParaRPr/>
          </a:p>
        </p:txBody>
      </p:sp>
      <p:sp>
        <p:nvSpPr>
          <p:cNvPr id="164" name="Google Shape;164;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collision occurs if two separate inputs produce the same hash value. </a:t>
            </a:r>
            <a:endParaRPr/>
          </a:p>
          <a:p>
            <a:pPr indent="0" lvl="0" marL="0" rtl="0" algn="l">
              <a:lnSpc>
                <a:spcPct val="115000"/>
              </a:lnSpc>
              <a:spcBef>
                <a:spcPts val="1600"/>
              </a:spcBef>
              <a:spcAft>
                <a:spcPts val="1600"/>
              </a:spcAft>
              <a:buSzPts val="1800"/>
              <a:buNone/>
            </a:pPr>
            <a:r>
              <a:rPr lang="en"/>
              <a:t>Collisions are rare, but because hash functions have infinite input length and a predefined output length, inevitably two different inputs will eventually produce the same hash output.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2" title="Cyber Brain Academy copy.mp4">
            <a:hlinkClick r:id="rId3"/>
          </p:cNvPr>
          <p:cNvPicPr preferRelativeResize="0"/>
          <p:nvPr/>
        </p:nvPicPr>
        <p:blipFill rotWithShape="1">
          <a:blip r:embed="rId4">
            <a:alphaModFix/>
          </a:blip>
          <a:srcRect b="0" l="0" r="0" t="0"/>
          <a:stretch/>
        </p:blipFill>
        <p:spPr>
          <a:xfrm>
            <a:off x="319175" y="261525"/>
            <a:ext cx="8393075" cy="4693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Steganography</a:t>
            </a:r>
            <a:endParaRPr/>
          </a:p>
        </p:txBody>
      </p:sp>
      <p:sp>
        <p:nvSpPr>
          <p:cNvPr id="170" name="Google Shape;170;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Steganography is the art of using cryptographic techniques to embed secret messages within another message. </a:t>
            </a:r>
            <a:endParaRPr/>
          </a:p>
          <a:p>
            <a:pPr indent="0" lvl="0" marL="0" rtl="0" algn="l">
              <a:lnSpc>
                <a:spcPct val="115000"/>
              </a:lnSpc>
              <a:spcBef>
                <a:spcPts val="1600"/>
              </a:spcBef>
              <a:spcAft>
                <a:spcPts val="1600"/>
              </a:spcAft>
              <a:buSzPts val="1800"/>
              <a:buNone/>
            </a:pPr>
            <a:r>
              <a:rPr lang="en"/>
              <a:t>Steganographic algorithms rely on making alterations to the least significant bits of image files. In fact, the changes are so minor that there is minimal effect on the viewed image.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Clr>
                <a:schemeClr val="dk1"/>
              </a:buClr>
              <a:buSzPts val="1100"/>
              <a:buFont typeface="Arial"/>
              <a:buNone/>
            </a:pPr>
            <a:r>
              <a:rPr lang="en">
                <a:solidFill>
                  <a:srgbClr val="000000"/>
                </a:solidFill>
              </a:rPr>
              <a:t>Obfuscation</a:t>
            </a:r>
            <a:endParaRPr>
              <a:solidFill>
                <a:srgbClr val="000000"/>
              </a:solidFill>
            </a:endParaRPr>
          </a:p>
        </p:txBody>
      </p:sp>
      <p:sp>
        <p:nvSpPr>
          <p:cNvPr id="176" name="Google Shape;17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Obfuscation attempts to hide data in plain text or without the use of encryption. </a:t>
            </a:r>
            <a:endParaRPr/>
          </a:p>
          <a:p>
            <a:pPr indent="0" lvl="0" marL="0" rtl="0" algn="l">
              <a:lnSpc>
                <a:spcPct val="115000"/>
              </a:lnSpc>
              <a:spcBef>
                <a:spcPts val="1600"/>
              </a:spcBef>
              <a:spcAft>
                <a:spcPts val="1600"/>
              </a:spcAft>
              <a:buSzPts val="1800"/>
              <a:buNone/>
            </a:pPr>
            <a:r>
              <a:rPr lang="en"/>
              <a:t>Obfuscation is not considered a valid or secure method of protecting data but can be useful in very specific scenarios when the data is not sensitive and the use case requires only making it a little bit more difficult to obtain the data.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Stream vs. block </a:t>
            </a:r>
            <a:endParaRPr/>
          </a:p>
        </p:txBody>
      </p:sp>
      <p:sp>
        <p:nvSpPr>
          <p:cNvPr id="182" name="Google Shape;182;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stream cipher is an algorithm that encrypts one bit, or character, of a plaintext message at a time.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Key strength</a:t>
            </a:r>
            <a:endParaRPr/>
          </a:p>
        </p:txBody>
      </p:sp>
      <p:sp>
        <p:nvSpPr>
          <p:cNvPr id="188" name="Google Shape;18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The key length (or key size) is the number of bits in a key used by a cryptographic algorithm. Most symmetric-key algorithms are designed to have security equal to their key length.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g635d01eff2_0_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Session keys </a:t>
            </a:r>
            <a:endParaRPr/>
          </a:p>
        </p:txBody>
      </p:sp>
      <p:sp>
        <p:nvSpPr>
          <p:cNvPr id="194" name="Google Shape;194;g635d01eff2_0_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 session key is a single-use symmetric key that is randomly generated to encrypt and decrypt a secure communications session.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Ephemeral key</a:t>
            </a:r>
            <a:endParaRPr/>
          </a:p>
        </p:txBody>
      </p:sp>
      <p:sp>
        <p:nvSpPr>
          <p:cNvPr id="200" name="Google Shape;200;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a:t>
            </a:r>
            <a:r>
              <a:rPr lang="en"/>
              <a:t>n ephemeral key is a short-lived cryptographic key used in the key establishment process. </a:t>
            </a:r>
            <a:endParaRPr/>
          </a:p>
          <a:p>
            <a:pPr indent="0" lvl="0" marL="0" rtl="0" algn="l">
              <a:lnSpc>
                <a:spcPct val="115000"/>
              </a:lnSpc>
              <a:spcBef>
                <a:spcPts val="1600"/>
              </a:spcBef>
              <a:spcAft>
                <a:spcPts val="1600"/>
              </a:spcAft>
              <a:buSzPts val="1800"/>
              <a:buNone/>
            </a:pPr>
            <a:r>
              <a:rPr lang="en"/>
              <a:t>Usually they are not directly trusted as they are generated on the fly.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Secret algorithm </a:t>
            </a:r>
            <a:endParaRPr/>
          </a:p>
        </p:txBody>
      </p:sp>
      <p:sp>
        <p:nvSpPr>
          <p:cNvPr id="206" name="Google Shape;206;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 secret key algorithm (or symmetric key algorithm) is a cryptographic algorithm that uses the same cryptographic key to encrypt plaintext and decrypt cipher text.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Data-in-transit </a:t>
            </a:r>
            <a:endParaRPr/>
          </a:p>
        </p:txBody>
      </p:sp>
      <p:sp>
        <p:nvSpPr>
          <p:cNvPr id="212" name="Google Shape;21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t>Data in transit, or data in motion, refers to data actively moving from one location to another. This includes data transmitted over a private network or the internet.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g635d01eff2_0_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Data-at-rest </a:t>
            </a:r>
            <a:endParaRPr/>
          </a:p>
        </p:txBody>
      </p:sp>
      <p:sp>
        <p:nvSpPr>
          <p:cNvPr id="218" name="Google Shape;218;g635d01eff2_0_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Data at rest refers to data stored on media such as hard drives, external USB drives, backup tapes, etc.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g635d01eff2_0_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Data-in-use</a:t>
            </a:r>
            <a:endParaRPr/>
          </a:p>
        </p:txBody>
      </p:sp>
      <p:sp>
        <p:nvSpPr>
          <p:cNvPr id="224" name="Google Shape;224;g635d01eff2_0_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Data in use refers to data that is being processed (generated, updated, appended or erased) by an application. </a:t>
            </a:r>
            <a:endParaRPr/>
          </a:p>
          <a:p>
            <a:pPr indent="0" lvl="0" marL="0" rtl="0" algn="l">
              <a:lnSpc>
                <a:spcPct val="115000"/>
              </a:lnSpc>
              <a:spcBef>
                <a:spcPts val="1600"/>
              </a:spcBef>
              <a:spcAft>
                <a:spcPts val="1600"/>
              </a:spcAft>
              <a:buSzPts val="1800"/>
              <a:buNone/>
            </a:pPr>
            <a:r>
              <a:rPr lang="en"/>
              <a:t>For instance, this may be data in system memory or temporary storage buffers.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3000">
                <a:solidFill>
                  <a:schemeClr val="dk2"/>
                </a:solidFill>
              </a:rPr>
              <a:t>Welcome!</a:t>
            </a:r>
            <a:endParaRPr sz="3000"/>
          </a:p>
        </p:txBody>
      </p:sp>
      <p:sp>
        <p:nvSpPr>
          <p:cNvPr id="70" name="Google Shape;70;p3"/>
          <p:cNvSpPr txBox="1"/>
          <p:nvPr>
            <p:ph idx="1" type="body"/>
          </p:nvPr>
        </p:nvSpPr>
        <p:spPr>
          <a:xfrm>
            <a:off x="2526900" y="1671325"/>
            <a:ext cx="6305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On behalf of Cyber Brain Academy and the Navy SEAL Foundation, welcome to Domain 6 of our CompTIA Security+ training course. Our goal is to assist you in preparing for the Security+ exam. </a:t>
            </a:r>
            <a:endParaRPr/>
          </a:p>
          <a:p>
            <a:pPr indent="0" lvl="0" marL="0" rtl="0" algn="l">
              <a:lnSpc>
                <a:spcPct val="115000"/>
              </a:lnSpc>
              <a:spcBef>
                <a:spcPts val="1600"/>
              </a:spcBef>
              <a:spcAft>
                <a:spcPts val="1600"/>
              </a:spcAft>
              <a:buSzPts val="1800"/>
              <a:buNone/>
            </a:pPr>
            <a:r>
              <a:t/>
            </a:r>
            <a:endParaRPr/>
          </a:p>
        </p:txBody>
      </p:sp>
      <p:pic>
        <p:nvPicPr>
          <p:cNvPr id="71" name="Google Shape;71;p3"/>
          <p:cNvPicPr preferRelativeResize="0"/>
          <p:nvPr/>
        </p:nvPicPr>
        <p:blipFill rotWithShape="1">
          <a:blip r:embed="rId3">
            <a:alphaModFix/>
          </a:blip>
          <a:srcRect b="0" l="0" r="0" t="0"/>
          <a:stretch/>
        </p:blipFill>
        <p:spPr>
          <a:xfrm>
            <a:off x="311700" y="1445750"/>
            <a:ext cx="1905000" cy="1905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Random/pseudo-random number generation </a:t>
            </a:r>
            <a:endParaRPr/>
          </a:p>
        </p:txBody>
      </p:sp>
      <p:sp>
        <p:nvSpPr>
          <p:cNvPr id="230" name="Google Shape;230;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Random number generation is possible with hardware random number generators, but they are very slow. </a:t>
            </a:r>
            <a:endParaRPr/>
          </a:p>
          <a:p>
            <a:pPr indent="0" lvl="0" marL="0" rtl="0" algn="l">
              <a:lnSpc>
                <a:spcPct val="115000"/>
              </a:lnSpc>
              <a:spcBef>
                <a:spcPts val="1600"/>
              </a:spcBef>
              <a:spcAft>
                <a:spcPts val="1600"/>
              </a:spcAft>
              <a:buSzPts val="1800"/>
              <a:buNone/>
            </a:pPr>
            <a:r>
              <a:rPr lang="en"/>
              <a:t>On the other hand, pseudo-random number generation uses an algorithm and an initial value to generate a sequence of random numbers at a much faster speed.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Key stretching </a:t>
            </a:r>
            <a:endParaRPr/>
          </a:p>
        </p:txBody>
      </p:sp>
      <p:sp>
        <p:nvSpPr>
          <p:cNvPr id="236" name="Google Shape;23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Key stretching is a technique that is used to make a weak key (e.g., a key with a small key size) more secure against a brute-force attack. </a:t>
            </a:r>
            <a:endParaRPr/>
          </a:p>
          <a:p>
            <a:pPr indent="0" lvl="0" marL="0" rtl="0" algn="l">
              <a:lnSpc>
                <a:spcPct val="115000"/>
              </a:lnSpc>
              <a:spcBef>
                <a:spcPts val="1600"/>
              </a:spcBef>
              <a:spcAft>
                <a:spcPts val="0"/>
              </a:spcAft>
              <a:buClr>
                <a:schemeClr val="dk1"/>
              </a:buClr>
              <a:buSzPts val="1100"/>
              <a:buFont typeface="Arial"/>
              <a:buNone/>
            </a:pPr>
            <a:r>
              <a:rPr lang="en"/>
              <a:t> For example, salting a key appends a long, secret string to the weak key.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Implementation vs. algorithm selection </a:t>
            </a:r>
            <a:endParaRPr/>
          </a:p>
        </p:txBody>
      </p:sp>
      <p:sp>
        <p:nvSpPr>
          <p:cNvPr id="242" name="Google Shape;242;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Implementation is the act of implementing cryptography, whereas algorithm selection is the process of choosing the right algorithm for your implementation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Crypto service provider</a:t>
            </a:r>
            <a:endParaRPr/>
          </a:p>
        </p:txBody>
      </p:sp>
      <p:sp>
        <p:nvSpPr>
          <p:cNvPr id="248" name="Google Shape;248;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 cryptographic service provider (CSP) is a software library that provides software or hardware-based encryption and decryption services.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Crypto modules</a:t>
            </a:r>
            <a:endParaRPr/>
          </a:p>
        </p:txBody>
      </p:sp>
      <p:sp>
        <p:nvSpPr>
          <p:cNvPr id="254" name="Google Shape;254;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cryptographic module is hardware or software that performs cryptographic operations within a physical or logical boundary. </a:t>
            </a:r>
            <a:endParaRPr/>
          </a:p>
          <a:p>
            <a:pPr indent="0" lvl="0" marL="0" rtl="0" algn="l">
              <a:lnSpc>
                <a:spcPct val="115000"/>
              </a:lnSpc>
              <a:spcBef>
                <a:spcPts val="1600"/>
              </a:spcBef>
              <a:spcAft>
                <a:spcPts val="1600"/>
              </a:spcAft>
              <a:buSzPts val="1800"/>
              <a:buNone/>
            </a:pPr>
            <a:r>
              <a:rPr lang="en"/>
              <a:t>The module might perform functions such as encryption, decryption, digital signatures, authentication techniques and random number generation.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Perfect forward secrecy</a:t>
            </a:r>
            <a:endParaRPr/>
          </a:p>
        </p:txBody>
      </p:sp>
      <p:sp>
        <p:nvSpPr>
          <p:cNvPr id="260" name="Google Shape;260;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Perfect forward secrecy is a protocol that uses a unique, short-term, private key for each secure session. </a:t>
            </a:r>
            <a:endParaRPr/>
          </a:p>
          <a:p>
            <a:pPr indent="0" lvl="0" marL="0" rtl="0" algn="l">
              <a:lnSpc>
                <a:spcPct val="115000"/>
              </a:lnSpc>
              <a:spcBef>
                <a:spcPts val="1600"/>
              </a:spcBef>
              <a:spcAft>
                <a:spcPts val="1600"/>
              </a:spcAft>
              <a:buSzPts val="1800"/>
              <a:buNone/>
            </a:pPr>
            <a:r>
              <a:rPr lang="en"/>
              <a:t>This functionality ensures that even if a private session key is compromised, the exposed content will be limited to the session only.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g603940b353_1_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Security through obscurity </a:t>
            </a:r>
            <a:endParaRPr/>
          </a:p>
        </p:txBody>
      </p:sp>
      <p:sp>
        <p:nvSpPr>
          <p:cNvPr id="266" name="Google Shape;266;g603940b353_1_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Security through obscurity is the act of hiding something that isn’t secure, instead of securing it. </a:t>
            </a:r>
            <a:endParaRPr/>
          </a:p>
          <a:p>
            <a:pPr indent="0" lvl="0" marL="0" rtl="0" algn="l">
              <a:lnSpc>
                <a:spcPct val="115000"/>
              </a:lnSpc>
              <a:spcBef>
                <a:spcPts val="1600"/>
              </a:spcBef>
              <a:spcAft>
                <a:spcPts val="0"/>
              </a:spcAft>
              <a:buSzPts val="1800"/>
              <a:buNone/>
            </a:pPr>
            <a:r>
              <a:rPr lang="en"/>
              <a:t>While security through obscurity can prevent inexperienced malicious users from finding something you don’t want them to find, it is considered ineffective and is typically not used in high-security environments.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Low power devices</a:t>
            </a:r>
            <a:endParaRPr/>
          </a:p>
        </p:txBody>
      </p:sp>
      <p:sp>
        <p:nvSpPr>
          <p:cNvPr id="272" name="Google Shape;272;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Low-power, or low-energy, devices have significantly lower energy use and storage capabilities than many other standard devices. </a:t>
            </a:r>
            <a:endParaRPr/>
          </a:p>
          <a:p>
            <a:pPr indent="0" lvl="0" marL="0" rtl="0" algn="l">
              <a:lnSpc>
                <a:spcPct val="115000"/>
              </a:lnSpc>
              <a:spcBef>
                <a:spcPts val="1600"/>
              </a:spcBef>
              <a:spcAft>
                <a:spcPts val="1600"/>
              </a:spcAft>
              <a:buSzPts val="1800"/>
              <a:buNone/>
            </a:pPr>
            <a:r>
              <a:rPr lang="en"/>
              <a:t>Consequently, organizations are constrained to using lightweight cryptography to secure these devices.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Low latency</a:t>
            </a:r>
            <a:endParaRPr/>
          </a:p>
        </p:txBody>
      </p:sp>
      <p:sp>
        <p:nvSpPr>
          <p:cNvPr id="278" name="Google Shape;278;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processing time required by a cryptographic algorithm can be significant. </a:t>
            </a:r>
            <a:endParaRPr/>
          </a:p>
          <a:p>
            <a:pPr indent="0" lvl="0" marL="0" rtl="0" algn="l">
              <a:lnSpc>
                <a:spcPct val="115000"/>
              </a:lnSpc>
              <a:spcBef>
                <a:spcPts val="1600"/>
              </a:spcBef>
              <a:spcAft>
                <a:spcPts val="1600"/>
              </a:spcAft>
              <a:buSzPts val="1800"/>
              <a:buNone/>
            </a:pPr>
            <a:r>
              <a:rPr lang="en"/>
              <a:t>While low-latency encryption is an important property for standard devices, it is significantly more important for low-power devices.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High resiliency </a:t>
            </a:r>
            <a:endParaRPr/>
          </a:p>
        </p:txBody>
      </p:sp>
      <p:sp>
        <p:nvSpPr>
          <p:cNvPr id="284" name="Google Shape;284;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When you design a solution that ensures continuous operations even if some components fail, you design a highly resilient solution. </a:t>
            </a:r>
            <a:endParaRPr/>
          </a:p>
          <a:p>
            <a:pPr indent="0" lvl="0" marL="0" rtl="0" algn="l">
              <a:lnSpc>
                <a:spcPct val="115000"/>
              </a:lnSpc>
              <a:spcBef>
                <a:spcPts val="1600"/>
              </a:spcBef>
              <a:spcAft>
                <a:spcPts val="1600"/>
              </a:spcAft>
              <a:buSzPts val="1800"/>
              <a:buNone/>
            </a:pPr>
            <a:r>
              <a:rPr lang="en"/>
              <a:t>High resiliency is often obtained by having extra hardware, additional software and security checks.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About This Course</a:t>
            </a:r>
            <a:endParaRPr/>
          </a:p>
        </p:txBody>
      </p:sp>
      <p:sp>
        <p:nvSpPr>
          <p:cNvPr id="77" name="Google Shape;7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Participation is key!</a:t>
            </a:r>
            <a:endParaRPr/>
          </a:p>
          <a:p>
            <a:pPr indent="-342900" lvl="0" marL="457200" rtl="0" algn="l">
              <a:lnSpc>
                <a:spcPct val="115000"/>
              </a:lnSpc>
              <a:spcBef>
                <a:spcPts val="1000"/>
              </a:spcBef>
              <a:spcAft>
                <a:spcPts val="0"/>
              </a:spcAft>
              <a:buSzPts val="1800"/>
              <a:buChar char="●"/>
            </a:pPr>
            <a:r>
              <a:rPr lang="en"/>
              <a:t>Course notes can be found on: </a:t>
            </a:r>
            <a:r>
              <a:rPr lang="en" sz="1100" u="sng">
                <a:solidFill>
                  <a:schemeClr val="hlink"/>
                </a:solidFill>
                <a:hlinkClick r:id="rId3"/>
              </a:rPr>
              <a:t>https://learn.cyberbrainacademy.com/</a:t>
            </a:r>
            <a:endParaRPr/>
          </a:p>
          <a:p>
            <a:pPr indent="-317500" lvl="1" marL="914400" rtl="0" algn="l">
              <a:lnSpc>
                <a:spcPct val="115000"/>
              </a:lnSpc>
              <a:spcBef>
                <a:spcPts val="1000"/>
              </a:spcBef>
              <a:spcAft>
                <a:spcPts val="0"/>
              </a:spcAft>
              <a:buSzPts val="1400"/>
              <a:buChar char="○"/>
            </a:pPr>
            <a:r>
              <a:rPr lang="en"/>
              <a:t>Domains 1, 2, 3, 4, 5, and 6 notes are currently uploaded</a:t>
            </a:r>
            <a:endParaRPr/>
          </a:p>
          <a:p>
            <a:pPr indent="-342900" lvl="0" marL="457200" rtl="0" algn="l">
              <a:lnSpc>
                <a:spcPct val="115000"/>
              </a:lnSpc>
              <a:spcBef>
                <a:spcPts val="1000"/>
              </a:spcBef>
              <a:spcAft>
                <a:spcPts val="0"/>
              </a:spcAft>
              <a:buSzPts val="1800"/>
              <a:buChar char="●"/>
            </a:pPr>
            <a:r>
              <a:rPr lang="en"/>
              <a:t>You are expected to take plenty of notes</a:t>
            </a:r>
            <a:endParaRPr/>
          </a:p>
          <a:p>
            <a:pPr indent="-342900" lvl="0" marL="457200" rtl="0" algn="l">
              <a:lnSpc>
                <a:spcPct val="115000"/>
              </a:lnSpc>
              <a:spcBef>
                <a:spcPts val="1000"/>
              </a:spcBef>
              <a:spcAft>
                <a:spcPts val="0"/>
              </a:spcAft>
              <a:buSzPts val="1800"/>
              <a:buChar char="●"/>
            </a:pPr>
            <a:r>
              <a:rPr lang="en"/>
              <a:t>You will be quizzed every day</a:t>
            </a:r>
            <a:endParaRPr/>
          </a:p>
          <a:p>
            <a:pPr indent="-342900" lvl="0" marL="457200" rtl="0" algn="l">
              <a:lnSpc>
                <a:spcPct val="115000"/>
              </a:lnSpc>
              <a:spcBef>
                <a:spcPts val="1000"/>
              </a:spcBef>
              <a:spcAft>
                <a:spcPts val="1000"/>
              </a:spcAft>
              <a:buSzPts val="1800"/>
              <a:buChar char="●"/>
            </a:pPr>
            <a:r>
              <a:rPr lang="en"/>
              <a:t>Have fun!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Supporting confidentiality</a:t>
            </a:r>
            <a:endParaRPr/>
          </a:p>
        </p:txBody>
      </p:sp>
      <p:sp>
        <p:nvSpPr>
          <p:cNvPr id="290" name="Google Shape;290;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Considered one of the chief goals of cryptosystems, confidentiality ensures information or communications are kept private. </a:t>
            </a:r>
            <a:endParaRPr/>
          </a:p>
          <a:p>
            <a:pPr indent="0" lvl="0" marL="0" rtl="0" algn="l">
              <a:lnSpc>
                <a:spcPct val="115000"/>
              </a:lnSpc>
              <a:spcBef>
                <a:spcPts val="1600"/>
              </a:spcBef>
              <a:spcAft>
                <a:spcPts val="1600"/>
              </a:spcAft>
              <a:buSzPts val="1800"/>
              <a:buNone/>
            </a:pPr>
            <a:r>
              <a:rPr lang="en"/>
              <a:t>It does this in three different scenarios: when data is at rest, when data is in transit and when data is in use.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Supporting integrity </a:t>
            </a:r>
            <a:endParaRPr/>
          </a:p>
        </p:txBody>
      </p:sp>
      <p:sp>
        <p:nvSpPr>
          <p:cNvPr id="296" name="Google Shape;296;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Integrity in cryptography ensures that data is not altered without authorization.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Supporting obfuscation</a:t>
            </a:r>
            <a:endParaRPr/>
          </a:p>
        </p:txBody>
      </p:sp>
      <p:sp>
        <p:nvSpPr>
          <p:cNvPr id="302" name="Google Shape;302;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Obfuscation is valid only in low security environments where the threats are small and impacts are low.</a:t>
            </a:r>
            <a:endParaRPr/>
          </a:p>
          <a:p>
            <a:pPr indent="0" lvl="0" marL="0" rtl="0" algn="l">
              <a:lnSpc>
                <a:spcPct val="115000"/>
              </a:lnSpc>
              <a:spcBef>
                <a:spcPts val="1600"/>
              </a:spcBef>
              <a:spcAft>
                <a:spcPts val="0"/>
              </a:spcAft>
              <a:buClr>
                <a:schemeClr val="dk1"/>
              </a:buClr>
              <a:buSzPts val="1100"/>
              <a:buFont typeface="Arial"/>
              <a:buNone/>
            </a:pPr>
            <a:r>
              <a:rPr lang="en"/>
              <a:t>For example, teachers might store hall passes in a folder labeled “Blank paper” to keep kids from easily finding them.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Supporting authentication</a:t>
            </a:r>
            <a:endParaRPr/>
          </a:p>
        </p:txBody>
      </p:sp>
      <p:sp>
        <p:nvSpPr>
          <p:cNvPr id="308" name="Google Shape;308;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 Considered a major function of cryptosystems, authentication verifies the claimed identity of system users.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Supporting non-repudiation </a:t>
            </a:r>
            <a:endParaRPr/>
          </a:p>
        </p:txBody>
      </p:sp>
      <p:sp>
        <p:nvSpPr>
          <p:cNvPr id="314" name="Google Shape;314;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Provided only by public key (or asymmetric) cryptosystems, non-repudiation provides assurance to the recipient that the message was originated by the sender. </a:t>
            </a:r>
            <a:endParaRPr/>
          </a:p>
          <a:p>
            <a:pPr indent="0" lvl="0" marL="0" rtl="0" algn="l">
              <a:lnSpc>
                <a:spcPct val="115000"/>
              </a:lnSpc>
              <a:spcBef>
                <a:spcPts val="1600"/>
              </a:spcBef>
              <a:spcAft>
                <a:spcPts val="1600"/>
              </a:spcAft>
              <a:buSzPts val="1800"/>
              <a:buNone/>
            </a:pPr>
            <a:r>
              <a:rPr lang="en"/>
              <a:t>It prevents the sender from claiming they did not send the message (also known as repudiating the message).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Resource vs. security constraints </a:t>
            </a:r>
            <a:endParaRPr/>
          </a:p>
        </p:txBody>
      </p:sp>
      <p:sp>
        <p:nvSpPr>
          <p:cNvPr id="320" name="Google Shape;320;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resource constraint is when you lack enough hardware or software to perform a task in a specific amount of time. It could also relate to human resources, such as not having enough people to manage your servers. </a:t>
            </a:r>
            <a:endParaRPr/>
          </a:p>
          <a:p>
            <a:pPr indent="0" lvl="0" marL="0" rtl="0" algn="l">
              <a:lnSpc>
                <a:spcPct val="115000"/>
              </a:lnSpc>
              <a:spcBef>
                <a:spcPts val="1600"/>
              </a:spcBef>
              <a:spcAft>
                <a:spcPts val="1600"/>
              </a:spcAft>
              <a:buSzPts val="1800"/>
              <a:buNone/>
            </a:pPr>
            <a:r>
              <a:rPr lang="en"/>
              <a:t>Security constraints are different because they might be technical limitations of a solution or a standard or constraint built into your company policies and procedures.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g603940b353_1_7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2400"/>
              </a:spcBef>
              <a:spcAft>
                <a:spcPts val="0"/>
              </a:spcAft>
              <a:buSzPts val="1100"/>
              <a:buNone/>
            </a:pPr>
            <a:r>
              <a:rPr b="1" lang="en" sz="2400">
                <a:solidFill>
                  <a:srgbClr val="FF0000"/>
                </a:solidFill>
                <a:latin typeface="Roboto Slab"/>
                <a:ea typeface="Roboto Slab"/>
                <a:cs typeface="Roboto Slab"/>
                <a:sym typeface="Roboto Slab"/>
              </a:rPr>
              <a:t>6.2 Explain cryptography algorithms and their basic characteristics. </a:t>
            </a:r>
            <a:endParaRPr b="1" sz="2400">
              <a:solidFill>
                <a:srgbClr val="FF0000"/>
              </a:solidFill>
              <a:latin typeface="Roboto Slab"/>
              <a:ea typeface="Roboto Slab"/>
              <a:cs typeface="Roboto Slab"/>
              <a:sym typeface="Roboto Slab"/>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AES</a:t>
            </a:r>
            <a:endParaRPr/>
          </a:p>
        </p:txBody>
      </p:sp>
      <p:sp>
        <p:nvSpPr>
          <p:cNvPr id="331" name="Google Shape;331;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Advanced Encryption Standard (AES) is one of the most popular symmetric encryption algorithms. </a:t>
            </a:r>
            <a:endParaRPr/>
          </a:p>
          <a:p>
            <a:pPr indent="0" lvl="0" marL="0" rtl="0" algn="l">
              <a:lnSpc>
                <a:spcPct val="115000"/>
              </a:lnSpc>
              <a:spcBef>
                <a:spcPts val="1600"/>
              </a:spcBef>
              <a:spcAft>
                <a:spcPts val="1600"/>
              </a:spcAft>
              <a:buSzPts val="1800"/>
              <a:buNone/>
            </a:pPr>
            <a:r>
              <a:rPr lang="en"/>
              <a:t>NIST selected it as a standard replacement for DES in 2001. AES is based on the Rijndael cipher and has been implemented into many other algorithms and protocols.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DES </a:t>
            </a:r>
            <a:endParaRPr/>
          </a:p>
        </p:txBody>
      </p:sp>
      <p:sp>
        <p:nvSpPr>
          <p:cNvPr id="337" name="Google Shape;337;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Data Encryption Standard (DES) is a standard block cipher algorithm designed at IBM that is used by many other algorithms. </a:t>
            </a:r>
            <a:endParaRPr/>
          </a:p>
          <a:p>
            <a:pPr indent="0" lvl="0" marL="0" rtl="0" algn="l">
              <a:lnSpc>
                <a:spcPct val="115000"/>
              </a:lnSpc>
              <a:spcBef>
                <a:spcPts val="1600"/>
              </a:spcBef>
              <a:spcAft>
                <a:spcPts val="1600"/>
              </a:spcAft>
              <a:buSzPts val="1800"/>
              <a:buNone/>
            </a:pPr>
            <a:r>
              <a:rPr lang="en"/>
              <a:t>Because of the relatively small key size (56 bits), DES is now considered insecure.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3DES</a:t>
            </a:r>
            <a:endParaRPr/>
          </a:p>
        </p:txBody>
      </p:sp>
      <p:sp>
        <p:nvSpPr>
          <p:cNvPr id="343" name="Google Shape;343;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triple DES (3DES) was created as a possible replacement for DES. Triple DES applies the DES algorithm thrice and has better practical security than DES. </a:t>
            </a:r>
            <a:endParaRPr/>
          </a:p>
          <a:p>
            <a:pPr indent="0" lvl="0" marL="0" rtl="0" algn="l">
              <a:lnSpc>
                <a:spcPct val="115000"/>
              </a:lnSpc>
              <a:spcBef>
                <a:spcPts val="1600"/>
              </a:spcBef>
              <a:spcAft>
                <a:spcPts val="1600"/>
              </a:spcAft>
              <a:buSzPts val="1800"/>
              <a:buNone/>
            </a:pPr>
            <a:r>
              <a:rPr lang="en"/>
              <a:t>While the first design used 56 bit keys, newer implementations use 112 bit or 168 bit keys. Triple DES is used in many smart payment cards.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Domains 4 and 5 Review Quiz</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RC4 </a:t>
            </a:r>
            <a:endParaRPr/>
          </a:p>
        </p:txBody>
      </p:sp>
      <p:sp>
        <p:nvSpPr>
          <p:cNvPr id="349" name="Google Shape;349;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Rivest Cipher 4 or Ron’s Code 4 (RC4) algorithm is a stream cipher that performs well because of its speed and simplicity. </a:t>
            </a:r>
            <a:endParaRPr/>
          </a:p>
          <a:p>
            <a:pPr indent="0" lvl="0" marL="0" rtl="0" algn="l">
              <a:lnSpc>
                <a:spcPct val="115000"/>
              </a:lnSpc>
              <a:spcBef>
                <a:spcPts val="1600"/>
              </a:spcBef>
              <a:spcAft>
                <a:spcPts val="1600"/>
              </a:spcAft>
              <a:buSzPts val="1800"/>
              <a:buNone/>
            </a:pPr>
            <a:r>
              <a:rPr lang="en"/>
              <a:t>While RC4 is good if the key is never reused, it is considered insecure by many security experts.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g635d01eff2_0_1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Blowfish/Twofish</a:t>
            </a:r>
            <a:endParaRPr/>
          </a:p>
        </p:txBody>
      </p:sp>
      <p:sp>
        <p:nvSpPr>
          <p:cNvPr id="355" name="Google Shape;355;g635d01eff2_0_1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Blowfish algorithm is a block cipher that was also developed as an alternative to DES. Because Blowfish can use variable key sizes that range from 32 bits to 448 bits, it is considered a strong encryption protocol. </a:t>
            </a:r>
            <a:endParaRPr/>
          </a:p>
          <a:p>
            <a:pPr indent="0" lvl="0" marL="0" rtl="0" algn="l">
              <a:lnSpc>
                <a:spcPct val="115000"/>
              </a:lnSpc>
              <a:spcBef>
                <a:spcPts val="1600"/>
              </a:spcBef>
              <a:spcAft>
                <a:spcPts val="1600"/>
              </a:spcAft>
              <a:buSzPts val="1800"/>
              <a:buNone/>
            </a:pPr>
            <a:r>
              <a:rPr lang="en"/>
              <a:t>Similar to Blowfish, the Twofish algorithm is a block cipher developed as an alternative to AES. Twofish uses a key size of 128 bits, 192 bits or 256 bits.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CBC</a:t>
            </a:r>
            <a:endParaRPr/>
          </a:p>
        </p:txBody>
      </p:sp>
      <p:sp>
        <p:nvSpPr>
          <p:cNvPr id="361" name="Google Shape;361;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Cipher block chaining (CBC) is a block cipher mode of operation that encrypts data as an entire block. During encryption, CBC will chain each block of plaintext with the previous cipher text block. Consequently, the decryption of a block of ciphertext depends on all the preceding cipher text blocks.</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GCM</a:t>
            </a:r>
            <a:endParaRPr/>
          </a:p>
        </p:txBody>
      </p:sp>
      <p:sp>
        <p:nvSpPr>
          <p:cNvPr id="367" name="Google Shape;36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Galois/Counter Mode (GCM) is a block cipher mode of operation that uses hashing over a binary Galois field to provide both data authenticity (integrity) and confidentiality. </a:t>
            </a:r>
            <a:endParaRPr/>
          </a:p>
          <a:p>
            <a:pPr indent="0" lvl="0" marL="0" rtl="0" algn="l">
              <a:lnSpc>
                <a:spcPct val="115000"/>
              </a:lnSpc>
              <a:spcBef>
                <a:spcPts val="1600"/>
              </a:spcBef>
              <a:spcAft>
                <a:spcPts val="0"/>
              </a:spcAft>
              <a:buClr>
                <a:schemeClr val="dk1"/>
              </a:buClr>
              <a:buSzPts val="1100"/>
              <a:buFont typeface="Arial"/>
              <a:buNone/>
            </a:pPr>
            <a:r>
              <a:rPr lang="en"/>
              <a:t>GCM has been widely adopted because of its efficiency and performance in hardware and software implementations. </a:t>
            </a:r>
            <a:endParaRPr/>
          </a:p>
          <a:p>
            <a:pPr indent="0" lvl="0" marL="0" rtl="0" algn="l">
              <a:lnSpc>
                <a:spcPct val="115000"/>
              </a:lnSpc>
              <a:spcBef>
                <a:spcPts val="160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ECB</a:t>
            </a:r>
            <a:endParaRPr/>
          </a:p>
        </p:txBody>
      </p:sp>
      <p:sp>
        <p:nvSpPr>
          <p:cNvPr id="373" name="Google Shape;373;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Electronic Codebook (ECB) is a block cipher mode of operation that divides messages into blocks and encrypts each block separately. The simplest of the encryption modes, a key characteristic of ECB is that each possible block of plaintext has a defined corresponding cipher text value and vice versa.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g603940b353_1_1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CTR</a:t>
            </a:r>
            <a:endParaRPr/>
          </a:p>
        </p:txBody>
      </p:sp>
      <p:sp>
        <p:nvSpPr>
          <p:cNvPr id="379" name="Google Shape;379;g603940b353_1_1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Counter (CTR) is a mode of operation that allows the block cipher to function like a stream cipher. </a:t>
            </a:r>
            <a:endParaRPr/>
          </a:p>
          <a:p>
            <a:pPr indent="0" lvl="0" marL="0" rtl="0" algn="l">
              <a:lnSpc>
                <a:spcPct val="115000"/>
              </a:lnSpc>
              <a:spcBef>
                <a:spcPts val="1600"/>
              </a:spcBef>
              <a:spcAft>
                <a:spcPts val="1600"/>
              </a:spcAft>
              <a:buSzPts val="1800"/>
              <a:buNone/>
            </a:pPr>
            <a:r>
              <a:rPr lang="en"/>
              <a:t>The CTR generates keystream bits regardless of encrypting data block’s content. It does this by encrypting successive values of a counter, which produce a sequence that should never repeat.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g603940b353_1_1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Stream vs. block</a:t>
            </a:r>
            <a:endParaRPr/>
          </a:p>
        </p:txBody>
      </p:sp>
      <p:sp>
        <p:nvSpPr>
          <p:cNvPr id="385" name="Google Shape;385;g603940b353_1_138"/>
          <p:cNvSpPr txBox="1"/>
          <p:nvPr>
            <p:ph idx="1" type="body"/>
          </p:nvPr>
        </p:nvSpPr>
        <p:spPr>
          <a:xfrm>
            <a:off x="311700" y="7464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While both stream and block ciphers are symmetric ciphers, stream ciphers are based on generating an infinite cryptographic keystream by encrypting one bit at a time. On the other hand, block ciphers encrypt one block at a time, combining blocks for additional security. </a:t>
            </a:r>
            <a:endParaRPr/>
          </a:p>
          <a:p>
            <a:pPr indent="0" lvl="0" marL="0" rtl="0" algn="l">
              <a:lnSpc>
                <a:spcPct val="115000"/>
              </a:lnSpc>
              <a:spcBef>
                <a:spcPts val="1600"/>
              </a:spcBef>
              <a:spcAft>
                <a:spcPts val="1600"/>
              </a:spcAft>
              <a:buSzPts val="1800"/>
              <a:buNone/>
            </a:pPr>
            <a:r>
              <a:rPr lang="en"/>
              <a:t>Although stream ciphers are more challenging to implement, block ciphers are more susceptible to noise in transmission — a mistake in one part of the data will cause the rest of the data to be unrecoverable. Finally, stream ciphers do not provide integrity protection or authentication, whereas some block ciphers provide integrity and confidentiality protection.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RSA</a:t>
            </a:r>
            <a:endParaRPr/>
          </a:p>
        </p:txBody>
      </p:sp>
      <p:sp>
        <p:nvSpPr>
          <p:cNvPr id="391" name="Google Shape;391;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RSA (Rivest–Shamir–Adleman) algorithm is one of the first public-key cryptosystems. Based on an asymmetric algorithm, RSA publishes a public key that relies on two large prime numbers. </a:t>
            </a:r>
            <a:endParaRPr/>
          </a:p>
          <a:p>
            <a:pPr indent="0" lvl="0" marL="0" rtl="0" algn="l">
              <a:lnSpc>
                <a:spcPct val="115000"/>
              </a:lnSpc>
              <a:spcBef>
                <a:spcPts val="1600"/>
              </a:spcBef>
              <a:spcAft>
                <a:spcPts val="1600"/>
              </a:spcAft>
              <a:buSzPts val="1800"/>
              <a:buNone/>
            </a:pPr>
            <a:r>
              <a:rPr lang="en"/>
              <a:t>While anyone can use the public key to encrypt a message, only someone with knowledge of the prime numbers can decrypt the message.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DSA </a:t>
            </a:r>
            <a:endParaRPr/>
          </a:p>
        </p:txBody>
      </p:sp>
      <p:sp>
        <p:nvSpPr>
          <p:cNvPr id="397" name="Google Shape;397;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Digital Signature Algorithm (DSA) is considered a standard for digital signatures. The digital signature provides message authentication, integrity and non-repudiation. DSA creates the digital signature by using unique mathematical functions involving two 160-bit numbers. </a:t>
            </a:r>
            <a:endParaRPr/>
          </a:p>
          <a:p>
            <a:pPr indent="0" lvl="0" marL="0" rtl="0" algn="l">
              <a:lnSpc>
                <a:spcPct val="115000"/>
              </a:lnSpc>
              <a:spcBef>
                <a:spcPts val="1600"/>
              </a:spcBef>
              <a:spcAft>
                <a:spcPts val="1600"/>
              </a:spcAft>
              <a:buSzPts val="1800"/>
              <a:buNone/>
            </a:pPr>
            <a:r>
              <a:rPr lang="en"/>
              <a:t>These numbers originate from the message digests (strings of digits created by a one-way hashing formula) and the private key.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g635d01eff2_0_1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Diffie-Hellman</a:t>
            </a:r>
            <a:endParaRPr/>
          </a:p>
        </p:txBody>
      </p:sp>
      <p:sp>
        <p:nvSpPr>
          <p:cNvPr id="403" name="Google Shape;403;g635d01eff2_0_1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Diffie–Hellman (DH) key exchange was one of the first public-key protocols in the field of cryptography. </a:t>
            </a:r>
            <a:endParaRPr/>
          </a:p>
          <a:p>
            <a:pPr indent="0" lvl="0" marL="0" rtl="0" algn="l">
              <a:lnSpc>
                <a:spcPct val="115000"/>
              </a:lnSpc>
              <a:spcBef>
                <a:spcPts val="1600"/>
              </a:spcBef>
              <a:spcAft>
                <a:spcPts val="1600"/>
              </a:spcAft>
              <a:buSzPts val="1800"/>
              <a:buNone/>
            </a:pPr>
            <a:r>
              <a:rPr lang="en"/>
              <a:t>While most encrypted communication requires that the parties exchange keys using a secure channel, DH provides a method of securely exchanging cryptographic keys over a non-secure channel.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1600"/>
              </a:spcBef>
              <a:spcAft>
                <a:spcPts val="0"/>
              </a:spcAft>
              <a:buClr>
                <a:schemeClr val="dk1"/>
              </a:buClr>
              <a:buSzPts val="1100"/>
              <a:buFont typeface="Arial"/>
              <a:buNone/>
            </a:pPr>
            <a:r>
              <a:rPr lang="en" sz="3000">
                <a:solidFill>
                  <a:srgbClr val="029AED"/>
                </a:solidFill>
                <a:latin typeface="Roboto Slab"/>
                <a:ea typeface="Roboto Slab"/>
                <a:cs typeface="Roboto Slab"/>
                <a:sym typeface="Roboto Slab"/>
              </a:rPr>
              <a:t>Domain 6: Cryptography and PKI </a:t>
            </a:r>
            <a:endParaRPr sz="3000">
              <a:solidFill>
                <a:srgbClr val="029AED"/>
              </a:solidFill>
              <a:latin typeface="Roboto Slab"/>
              <a:ea typeface="Roboto Slab"/>
              <a:cs typeface="Roboto Slab"/>
              <a:sym typeface="Roboto Slab"/>
            </a:endParaRPr>
          </a:p>
          <a:p>
            <a:pPr indent="0" lvl="0" marL="0" rtl="0" algn="ctr">
              <a:lnSpc>
                <a:spcPct val="100000"/>
              </a:lnSpc>
              <a:spcBef>
                <a:spcPts val="0"/>
              </a:spcBef>
              <a:spcAft>
                <a:spcPts val="0"/>
              </a:spcAft>
              <a:buSzPts val="3600"/>
              <a:buNone/>
            </a:pPr>
            <a:r>
              <a:t/>
            </a:r>
            <a:endParaRPr sz="3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Groups </a:t>
            </a:r>
            <a:endParaRPr/>
          </a:p>
        </p:txBody>
      </p:sp>
      <p:sp>
        <p:nvSpPr>
          <p:cNvPr id="409" name="Google Shape;409;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Groups are sometimes used in cryptography to form primitives. </a:t>
            </a:r>
            <a:endParaRPr/>
          </a:p>
          <a:p>
            <a:pPr indent="0" lvl="0" marL="0" rtl="0" algn="l">
              <a:lnSpc>
                <a:spcPct val="115000"/>
              </a:lnSpc>
              <a:spcBef>
                <a:spcPts val="1600"/>
              </a:spcBef>
              <a:spcAft>
                <a:spcPts val="1600"/>
              </a:spcAft>
              <a:buSzPts val="1800"/>
              <a:buNone/>
            </a:pPr>
            <a:r>
              <a:rPr lang="en"/>
              <a:t>Primitives are low-level algorithms often used for specific functions, such as one-way hashing functions.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DHE </a:t>
            </a:r>
            <a:endParaRPr/>
          </a:p>
        </p:txBody>
      </p:sp>
      <p:sp>
        <p:nvSpPr>
          <p:cNvPr id="415" name="Google Shape;415;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Diffie–Hellman ephemeral (DHE or EDH, depending on which cipher suite is used) is similar to DH but also provides forward secrecy by using ephemeral keys — the DH private key is transient and not saved by the server. </a:t>
            </a:r>
            <a:endParaRPr/>
          </a:p>
          <a:p>
            <a:pPr indent="0" lvl="0" marL="0" rtl="0" algn="l">
              <a:lnSpc>
                <a:spcPct val="115000"/>
              </a:lnSpc>
              <a:spcBef>
                <a:spcPts val="1600"/>
              </a:spcBef>
              <a:spcAft>
                <a:spcPts val="1600"/>
              </a:spcAft>
              <a:buSzPts val="1800"/>
              <a:buNone/>
            </a:pPr>
            <a:r>
              <a:rPr lang="en"/>
              <a:t>DHE is commonly used to encrypt transport sessions (e.g., TLS).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g603940b353_1_1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ECDHE</a:t>
            </a:r>
            <a:endParaRPr/>
          </a:p>
        </p:txBody>
      </p:sp>
      <p:sp>
        <p:nvSpPr>
          <p:cNvPr id="421" name="Google Shape;421;g603940b353_1_1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Elliptic-curve Diffie–Hellman ephemeral (ECDHE) is a variant of the DHE protocol that uses elliptic-curve cryptography to generate ephemeral keys. </a:t>
            </a:r>
            <a:endParaRPr/>
          </a:p>
          <a:p>
            <a:pPr indent="0" lvl="0" marL="0" rtl="0" algn="l">
              <a:lnSpc>
                <a:spcPct val="115000"/>
              </a:lnSpc>
              <a:spcBef>
                <a:spcPts val="1600"/>
              </a:spcBef>
              <a:spcAft>
                <a:spcPts val="1600"/>
              </a:spcAft>
              <a:buSzPts val="1800"/>
              <a:buNone/>
            </a:pPr>
            <a:r>
              <a:rPr lang="en"/>
              <a:t>As a result, ECDHE also provides forward secrecy.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g603940b353_1_1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Elliptic curve </a:t>
            </a:r>
            <a:endParaRPr/>
          </a:p>
        </p:txBody>
      </p:sp>
      <p:sp>
        <p:nvSpPr>
          <p:cNvPr id="427" name="Google Shape;427;g603940b353_1_1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An asymmetric encryption technique that leverages the algebraic structures of elliptic curves over finite fields.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g603940b353_1_1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PGP/GPG</a:t>
            </a:r>
            <a:endParaRPr/>
          </a:p>
        </p:txBody>
      </p:sp>
      <p:sp>
        <p:nvSpPr>
          <p:cNvPr id="433" name="Google Shape;433;g603940b353_1_1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Pretty Good Privacy (PGP) is an encryption program that provides cryptographic authentication and privacy. It does this by using a combination of encryption methodologies such as hashing, data compression, symmetric-key cryptography and public-key cryptography.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g603940b353_1_1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Hashing algorithms </a:t>
            </a:r>
            <a:endParaRPr/>
          </a:p>
        </p:txBody>
      </p:sp>
      <p:sp>
        <p:nvSpPr>
          <p:cNvPr id="439" name="Google Shape;439;g603940b353_1_17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There are various cryptographic hashing algorithms that can be used to produce a checksum value. </a:t>
            </a:r>
            <a:endParaRPr/>
          </a:p>
          <a:p>
            <a:pPr indent="0" lvl="0" marL="0" rtl="0" algn="l">
              <a:lnSpc>
                <a:spcPct val="115000"/>
              </a:lnSpc>
              <a:spcBef>
                <a:spcPts val="1600"/>
              </a:spcBef>
              <a:spcAft>
                <a:spcPts val="1600"/>
              </a:spcAft>
              <a:buSzPts val="1800"/>
              <a:buNone/>
            </a:pPr>
            <a:r>
              <a:rPr lang="en"/>
              <a:t>A checksum value is a small piece of data derived from the data being protected. The primary purpose of the checksum is to validate the authenticity of data (for example, that it hasn’t changed).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g603940b353_1_1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MD5 </a:t>
            </a:r>
            <a:endParaRPr/>
          </a:p>
        </p:txBody>
      </p:sp>
      <p:sp>
        <p:nvSpPr>
          <p:cNvPr id="445" name="Google Shape;445;g603940b353_1_18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Message-Digest algorithm 5 (MD5) is one of the two most widely used hashing algorithms. </a:t>
            </a:r>
            <a:endParaRPr/>
          </a:p>
          <a:p>
            <a:pPr indent="0" lvl="0" marL="0" rtl="0" algn="l">
              <a:lnSpc>
                <a:spcPct val="115000"/>
              </a:lnSpc>
              <a:spcBef>
                <a:spcPts val="1600"/>
              </a:spcBef>
              <a:spcAft>
                <a:spcPts val="1600"/>
              </a:spcAft>
              <a:buSzPts val="1800"/>
              <a:buNone/>
            </a:pPr>
            <a:r>
              <a:rPr lang="en"/>
              <a:t>The function takes an input of arbitrary length and produces a message digest that is 128 bits long (i.e., a 128-bit hash value), typically rendered as a 32-digit hexadecimal number.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g603940b353_1_1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SHA</a:t>
            </a:r>
            <a:endParaRPr/>
          </a:p>
        </p:txBody>
      </p:sp>
      <p:sp>
        <p:nvSpPr>
          <p:cNvPr id="451" name="Google Shape;451;g603940b353_1_19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Another one of the two most widely used hashing algorithms, the Secure Hash Algorithm (SHA) is the common standard used for creating digital signatures. </a:t>
            </a:r>
            <a:endParaRPr/>
          </a:p>
          <a:p>
            <a:pPr indent="0" lvl="0" marL="0" rtl="0" algn="l">
              <a:lnSpc>
                <a:spcPct val="115000"/>
              </a:lnSpc>
              <a:spcBef>
                <a:spcPts val="1600"/>
              </a:spcBef>
              <a:spcAft>
                <a:spcPts val="0"/>
              </a:spcAft>
              <a:buSzPts val="1800"/>
              <a:buNone/>
            </a:pPr>
            <a:r>
              <a:rPr lang="en"/>
              <a:t>SHA-1 takes an input and produces a 160 bit hash value, typically rendered as a 40 digit hexadecimal number. </a:t>
            </a:r>
            <a:endParaRPr/>
          </a:p>
          <a:p>
            <a:pPr indent="0" lvl="0" marL="0" rtl="0" algn="l">
              <a:lnSpc>
                <a:spcPct val="115000"/>
              </a:lnSpc>
              <a:spcBef>
                <a:spcPts val="1600"/>
              </a:spcBef>
              <a:spcAft>
                <a:spcPts val="1600"/>
              </a:spcAft>
              <a:buSzPts val="1800"/>
              <a:buNone/>
            </a:pPr>
            <a:r>
              <a:rPr lang="en"/>
              <a:t>SHA-2 can product hash values that are 224, 256, 384 or 512 bits.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g603940b353_1_1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HMAC</a:t>
            </a:r>
            <a:endParaRPr/>
          </a:p>
        </p:txBody>
      </p:sp>
      <p:sp>
        <p:nvSpPr>
          <p:cNvPr id="457" name="Google Shape;457;g603940b353_1_19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Hash-based message authentication code (HMAC) is a type of message authentication code (MAC) that verifies both the data integrity and the authentication of a message. </a:t>
            </a:r>
            <a:endParaRPr/>
          </a:p>
          <a:p>
            <a:pPr indent="0" lvl="0" marL="0" rtl="0" algn="l">
              <a:lnSpc>
                <a:spcPct val="115000"/>
              </a:lnSpc>
              <a:spcBef>
                <a:spcPts val="1600"/>
              </a:spcBef>
              <a:spcAft>
                <a:spcPts val="1600"/>
              </a:spcAft>
              <a:buSzPts val="1800"/>
              <a:buNone/>
            </a:pPr>
            <a:r>
              <a:rPr lang="en"/>
              <a:t>Because HMAC uses two passes of hash computation, the algorithm provides better immunity against length extension attacks.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g603940b353_1_2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RIPEMD </a:t>
            </a:r>
            <a:endParaRPr/>
          </a:p>
        </p:txBody>
      </p:sp>
      <p:sp>
        <p:nvSpPr>
          <p:cNvPr id="463" name="Google Shape;463;g603940b353_1_20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RACE Integrity Primitives Evaluation Message Digest (RIPEMD) was developed by European researchers; the design is based on the MD5 hashing algorithm. </a:t>
            </a:r>
            <a:endParaRPr/>
          </a:p>
          <a:p>
            <a:pPr indent="0" lvl="0" marL="0" rtl="0" algn="l">
              <a:lnSpc>
                <a:spcPct val="115000"/>
              </a:lnSpc>
              <a:spcBef>
                <a:spcPts val="1600"/>
              </a:spcBef>
              <a:spcAft>
                <a:spcPts val="0"/>
              </a:spcAft>
              <a:buSzPts val="1800"/>
              <a:buNone/>
            </a:pPr>
            <a:r>
              <a:rPr lang="en"/>
              <a:t>One of the most recent versions, RIPEMD-160, is an improved version of RIPEMD. The performance of the algorithm is similar to SHA. </a:t>
            </a:r>
            <a:endParaRPr/>
          </a:p>
          <a:p>
            <a:pPr indent="0" lvl="0" marL="0" rtl="0" algn="l">
              <a:lnSpc>
                <a:spcPct val="115000"/>
              </a:lnSpc>
              <a:spcBef>
                <a:spcPts val="1600"/>
              </a:spcBef>
              <a:spcAft>
                <a:spcPts val="1600"/>
              </a:spcAft>
              <a:buSzPts val="1800"/>
              <a:buNone/>
            </a:pPr>
            <a:r>
              <a:rPr lang="en"/>
              <a:t>RIPEMD is available in 128, 256 and 320 bit versions.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8"/>
          <p:cNvSpPr txBox="1"/>
          <p:nvPr>
            <p:ph type="title"/>
          </p:nvPr>
        </p:nvSpPr>
        <p:spPr>
          <a:xfrm>
            <a:off x="311700" y="1769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2400"/>
              </a:spcBef>
              <a:spcAft>
                <a:spcPts val="0"/>
              </a:spcAft>
              <a:buClr>
                <a:schemeClr val="dk1"/>
              </a:buClr>
              <a:buSzPts val="1100"/>
              <a:buFont typeface="Arial"/>
              <a:buNone/>
            </a:pPr>
            <a:r>
              <a:rPr b="1" lang="en" sz="2400">
                <a:solidFill>
                  <a:srgbClr val="FF0000"/>
                </a:solidFill>
                <a:latin typeface="Roboto Slab"/>
                <a:ea typeface="Roboto Slab"/>
                <a:cs typeface="Roboto Slab"/>
                <a:sym typeface="Roboto Slab"/>
              </a:rPr>
              <a:t>6.1 Compare and contrast basic concepts of cryptography.</a:t>
            </a:r>
            <a:endParaRPr b="1" sz="2400">
              <a:solidFill>
                <a:srgbClr val="FF0000"/>
              </a:solidFill>
              <a:latin typeface="Roboto Slab"/>
              <a:ea typeface="Roboto Slab"/>
              <a:cs typeface="Roboto Slab"/>
              <a:sym typeface="Roboto Slab"/>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g603940b353_1_2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Key stretching algorithms</a:t>
            </a:r>
            <a:endParaRPr/>
          </a:p>
        </p:txBody>
      </p:sp>
      <p:sp>
        <p:nvSpPr>
          <p:cNvPr id="469" name="Google Shape;469;g603940b353_1_20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Key stretching algorithms increase the strength of stored passwords by using salts.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BCRYPT</a:t>
            </a:r>
            <a:endParaRPr/>
          </a:p>
        </p:txBody>
      </p:sp>
      <p:sp>
        <p:nvSpPr>
          <p:cNvPr id="475" name="Google Shape;47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Bcrypt is a password hashing function that is based on the Blowfish block cipher. Bcrypt incorporates a salt to protect against rainbow table attacks. </a:t>
            </a:r>
            <a:endParaRPr/>
          </a:p>
          <a:p>
            <a:pPr indent="0" lvl="0" marL="0" rtl="0" algn="l">
              <a:lnSpc>
                <a:spcPct val="115000"/>
              </a:lnSpc>
              <a:spcBef>
                <a:spcPts val="1600"/>
              </a:spcBef>
              <a:spcAft>
                <a:spcPts val="1600"/>
              </a:spcAft>
              <a:buSzPts val="1800"/>
              <a:buNone/>
            </a:pPr>
            <a:r>
              <a:rPr lang="en"/>
              <a:t>In addition, bcrypt adapts over time by increasing the iterative counter that allows it to resist brute force attacks.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g635d01eff2_0_1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PBKDF2 </a:t>
            </a:r>
            <a:endParaRPr/>
          </a:p>
        </p:txBody>
      </p:sp>
      <p:sp>
        <p:nvSpPr>
          <p:cNvPr id="481" name="Google Shape;481;g635d01eff2_0_1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Password-Based Key Derivation Function 2 (PBKDF2) helps reduce the vulnerability of encrypted keys to brute-force attacks. </a:t>
            </a:r>
            <a:endParaRPr/>
          </a:p>
          <a:p>
            <a:pPr indent="0" lvl="0" marL="0" rtl="0" algn="l">
              <a:lnSpc>
                <a:spcPct val="115000"/>
              </a:lnSpc>
              <a:spcBef>
                <a:spcPts val="1600"/>
              </a:spcBef>
              <a:spcAft>
                <a:spcPts val="0"/>
              </a:spcAft>
              <a:buSzPts val="1800"/>
              <a:buNone/>
            </a:pPr>
            <a:r>
              <a:rPr lang="en"/>
              <a:t>PBKDF2 applies an HMAC function to a password and salt value multiple times to product a derived key. </a:t>
            </a:r>
            <a:endParaRPr/>
          </a:p>
          <a:p>
            <a:pPr indent="0" lvl="0" marL="0" rtl="0" algn="l">
              <a:lnSpc>
                <a:spcPct val="115000"/>
              </a:lnSpc>
              <a:spcBef>
                <a:spcPts val="1600"/>
              </a:spcBef>
              <a:spcAft>
                <a:spcPts val="1600"/>
              </a:spcAft>
              <a:buSzPts val="1800"/>
              <a:buNone/>
            </a:pPr>
            <a:r>
              <a:rPr lang="en"/>
              <a:t>Using the key as a cryptographic key in subsequent operations makes password cracking much more difficult.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Obfuscation</a:t>
            </a:r>
            <a:endParaRPr/>
          </a:p>
        </p:txBody>
      </p:sp>
      <p:sp>
        <p:nvSpPr>
          <p:cNvPr id="487" name="Google Shape;48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Obfuscation is the act of hiding or obscuring something.</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XOR</a:t>
            </a:r>
            <a:endParaRPr/>
          </a:p>
        </p:txBody>
      </p:sp>
      <p:sp>
        <p:nvSpPr>
          <p:cNvPr id="493" name="Google Shape;493;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XOR is an additive cipher that is commonly used in many algorithms. A cipher text can be created by applying the XOR operator to every character using a predefined key. </a:t>
            </a:r>
            <a:endParaRPr/>
          </a:p>
          <a:p>
            <a:pPr indent="0" lvl="0" marL="0" rtl="0" algn="l">
              <a:lnSpc>
                <a:spcPct val="115000"/>
              </a:lnSpc>
              <a:spcBef>
                <a:spcPts val="1600"/>
              </a:spcBef>
              <a:spcAft>
                <a:spcPts val="1600"/>
              </a:spcAft>
              <a:buSzPts val="1800"/>
              <a:buNone/>
            </a:pPr>
            <a:r>
              <a:rPr lang="en"/>
              <a:t>Decrypting the cipher text simply involves applying the XOR operator with the key.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ROT13 </a:t>
            </a:r>
            <a:endParaRPr/>
          </a:p>
        </p:txBody>
      </p:sp>
      <p:sp>
        <p:nvSpPr>
          <p:cNvPr id="499" name="Google Shape;499;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rotate by 13 places (ROT3) cipher is a letter substitution cipher in which the letters of the alphabet are offset 13 places (all instances of the letter ‘A’ are replaced with the letter ‘N’, all instances of ‘B’ are replaced with ‘O’, etc.). </a:t>
            </a:r>
            <a:endParaRPr/>
          </a:p>
          <a:p>
            <a:pPr indent="0" lvl="0" marL="0" rtl="0" algn="l">
              <a:lnSpc>
                <a:spcPct val="115000"/>
              </a:lnSpc>
              <a:spcBef>
                <a:spcPts val="1600"/>
              </a:spcBef>
              <a:spcAft>
                <a:spcPts val="1600"/>
              </a:spcAft>
              <a:buSzPts val="1800"/>
              <a:buNone/>
            </a:pPr>
            <a:r>
              <a:rPr lang="en"/>
              <a:t>The ROT13 cipher is the Caesar cipher (one of the earliest and simplest ciphers, such as replacing A with B, B with C, and so on) with a shift of 13.</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Substitution ciphers </a:t>
            </a:r>
            <a:endParaRPr/>
          </a:p>
        </p:txBody>
      </p:sp>
      <p:sp>
        <p:nvSpPr>
          <p:cNvPr id="505" name="Google Shape;505;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Substitution ciphers are the most common type of cipher and rely on replacing each letter of the plaintext, including punctuation marks and spaces, with another letter or random symbol. </a:t>
            </a:r>
            <a:endParaRPr/>
          </a:p>
          <a:p>
            <a:pPr indent="0" lvl="0" marL="0" rtl="0" algn="l">
              <a:lnSpc>
                <a:spcPct val="115000"/>
              </a:lnSpc>
              <a:spcBef>
                <a:spcPts val="1600"/>
              </a:spcBef>
              <a:spcAft>
                <a:spcPts val="1600"/>
              </a:spcAft>
              <a:buSzPts val="1800"/>
              <a:buNone/>
            </a:pPr>
            <a:r>
              <a:rPr lang="en"/>
              <a:t>In contrast with a ROT13 or other Caesar cipher, the alphabet in a substitution cipher is completely jumbled and not simply the alphabet shifted.</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g603940b353_1_1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2400"/>
              </a:spcBef>
              <a:spcAft>
                <a:spcPts val="0"/>
              </a:spcAft>
              <a:buSzPts val="1100"/>
              <a:buNone/>
            </a:pPr>
            <a:r>
              <a:rPr b="1" lang="en" sz="2400">
                <a:solidFill>
                  <a:srgbClr val="FF0000"/>
                </a:solidFill>
                <a:latin typeface="Roboto Slab"/>
                <a:ea typeface="Roboto Slab"/>
                <a:cs typeface="Roboto Slab"/>
                <a:sym typeface="Roboto Slab"/>
              </a:rPr>
              <a:t>6.3 Given a scenario, install and configure wireless security settings.</a:t>
            </a:r>
            <a:endParaRPr b="1" sz="2400">
              <a:solidFill>
                <a:srgbClr val="FF0000"/>
              </a:solidFill>
              <a:latin typeface="Roboto Slab"/>
              <a:ea typeface="Roboto Slab"/>
              <a:cs typeface="Roboto Slab"/>
              <a:sym typeface="Roboto Slab"/>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Cryptographic protocols</a:t>
            </a:r>
            <a:endParaRPr/>
          </a:p>
        </p:txBody>
      </p:sp>
      <p:sp>
        <p:nvSpPr>
          <p:cNvPr id="516" name="Google Shape;516;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Cryptographic protocols, or encryption protocols, perform security functions using cryptographic algorithms.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WPA </a:t>
            </a:r>
            <a:endParaRPr/>
          </a:p>
        </p:txBody>
      </p:sp>
      <p:sp>
        <p:nvSpPr>
          <p:cNvPr id="522" name="Google Shape;522;p5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Wi-Fi Protected Access (WPA) protocol protects wireless network traffic in transit by implementing much of the IEEE 802.11i standard. WPA uses the Temporal Key Integrity Protocol (TKIP) to verify the integrity of the packets. </a:t>
            </a:r>
            <a:endParaRPr/>
          </a:p>
          <a:p>
            <a:pPr indent="0" lvl="0" marL="0" rtl="0" algn="l">
              <a:lnSpc>
                <a:spcPct val="115000"/>
              </a:lnSpc>
              <a:spcBef>
                <a:spcPts val="1600"/>
              </a:spcBef>
              <a:spcAft>
                <a:spcPts val="0"/>
              </a:spcAft>
              <a:buSzPts val="1800"/>
              <a:buNone/>
            </a:pPr>
            <a:r>
              <a:rPr lang="en"/>
              <a:t>WPA uses the message integrity check algorithm TKIP to prevent an attacker from altering and resending data packets. </a:t>
            </a:r>
            <a:endParaRPr/>
          </a:p>
          <a:p>
            <a:pPr indent="0" lvl="0" marL="0" rtl="0" algn="l">
              <a:lnSpc>
                <a:spcPct val="115000"/>
              </a:lnSpc>
              <a:spcBef>
                <a:spcPts val="1600"/>
              </a:spcBef>
              <a:spcAft>
                <a:spcPts val="1600"/>
              </a:spcAft>
              <a:buSzPts val="1800"/>
              <a:buNone/>
            </a:pPr>
            <a:r>
              <a:rPr lang="en"/>
              <a:t>However, security experts do not recommend using WPA because of major security flaws.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Symmetric algorithms</a:t>
            </a:r>
            <a:endParaRPr/>
          </a:p>
        </p:txBody>
      </p:sp>
      <p:sp>
        <p:nvSpPr>
          <p:cNvPr id="98" name="Google Shape;98;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1800"/>
              <a:buNone/>
            </a:pPr>
            <a:r>
              <a:rPr lang="en">
                <a:solidFill>
                  <a:schemeClr val="dk1"/>
                </a:solidFill>
              </a:rPr>
              <a:t>Symmetric key algorithms, also called private key cryptography, rely on a shared secret encryption key. </a:t>
            </a:r>
            <a:endParaRPr>
              <a:solidFill>
                <a:schemeClr val="dk1"/>
              </a:solidFill>
            </a:endParaRPr>
          </a:p>
          <a:p>
            <a:pPr indent="0" lvl="0" marL="0" rtl="0" algn="l">
              <a:lnSpc>
                <a:spcPct val="130000"/>
              </a:lnSpc>
              <a:spcBef>
                <a:spcPts val="1000"/>
              </a:spcBef>
              <a:spcAft>
                <a:spcPts val="0"/>
              </a:spcAft>
              <a:buSzPts val="1800"/>
              <a:buNone/>
            </a:pPr>
            <a:r>
              <a:rPr lang="en">
                <a:solidFill>
                  <a:schemeClr val="dk1"/>
                </a:solidFill>
              </a:rPr>
              <a:t>All of the parties participating in a communication possess a copy of the shared key and use it to encrypt and decrypt messages — the sender encrypts the message with the shared key and the receiver decrypts the message with the shared key. </a:t>
            </a:r>
            <a:endParaRPr>
              <a:solidFill>
                <a:schemeClr val="dk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g635d01eff2_0_1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WPA2</a:t>
            </a:r>
            <a:endParaRPr/>
          </a:p>
        </p:txBody>
      </p:sp>
      <p:sp>
        <p:nvSpPr>
          <p:cNvPr id="528" name="Google Shape;528;g635d01eff2_0_1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The Wi-Fi Alliance developed WPA2 as a replacement for WPA. WPA2 provides mandatory support for CCMP, which is an AES-based encryption protocol.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CCMP </a:t>
            </a:r>
            <a:endParaRPr/>
          </a:p>
        </p:txBody>
      </p:sp>
      <p:sp>
        <p:nvSpPr>
          <p:cNvPr id="534" name="Google Shape;534;p5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Counter Mode Cipher Block Chaining Message Authentication Code Protocol (CCMP) is a wireless encryption protocol that uses the standards defined in the IEEE 802.11i amendment to the original IEEE 802.11 standard. </a:t>
            </a:r>
            <a:endParaRPr/>
          </a:p>
          <a:p>
            <a:pPr indent="0" lvl="0" marL="0" rtl="0" algn="l">
              <a:lnSpc>
                <a:spcPct val="115000"/>
              </a:lnSpc>
              <a:spcBef>
                <a:spcPts val="1600"/>
              </a:spcBef>
              <a:spcAft>
                <a:spcPts val="1600"/>
              </a:spcAft>
              <a:buSzPts val="1800"/>
              <a:buNone/>
            </a:pPr>
            <a:r>
              <a:rPr lang="en"/>
              <a:t>Designed to address the vulnerabilities in WEP, CCMP is an enhanced data cryptographic encapsulation mechanism used for data confidentiality, integrity and authentication. CCMP is based on the AES standard and uses 128-bit keys and a 48-bit initialization vector algorithm, which minimizes vulnerability to replay attacks.</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TKIP </a:t>
            </a:r>
            <a:endParaRPr/>
          </a:p>
        </p:txBody>
      </p:sp>
      <p:sp>
        <p:nvSpPr>
          <p:cNvPr id="540" name="Google Shape;540;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Temporal Key Integrity Protocol (TKIP) is a wireless encryption protocol that uses the standards as defined in the IEEE 802.11 standard. </a:t>
            </a:r>
            <a:endParaRPr/>
          </a:p>
          <a:p>
            <a:pPr indent="0" lvl="0" marL="0" rtl="0" algn="l">
              <a:lnSpc>
                <a:spcPct val="115000"/>
              </a:lnSpc>
              <a:spcBef>
                <a:spcPts val="1600"/>
              </a:spcBef>
              <a:spcAft>
                <a:spcPts val="0"/>
              </a:spcAft>
              <a:buSzPts val="1800"/>
              <a:buNone/>
            </a:pPr>
            <a:r>
              <a:rPr lang="en"/>
              <a:t>TKIP was designed to replace Wireless Equivalent Privacy (WEP) without requiring the replacement of legacy hardware. </a:t>
            </a:r>
            <a:endParaRPr/>
          </a:p>
          <a:p>
            <a:pPr indent="0" lvl="0" marL="0" rtl="0" algn="l">
              <a:lnSpc>
                <a:spcPct val="115000"/>
              </a:lnSpc>
              <a:spcBef>
                <a:spcPts val="1600"/>
              </a:spcBef>
              <a:spcAft>
                <a:spcPts val="1600"/>
              </a:spcAft>
              <a:buSzPts val="1800"/>
              <a:buNone/>
            </a:pPr>
            <a:r>
              <a:rPr lang="en"/>
              <a:t>TKIP uses a 128-bit key that it dynamically generates for each packet, which prevents the types of attacks that compromised WEP.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Authentication protocols</a:t>
            </a:r>
            <a:endParaRPr/>
          </a:p>
        </p:txBody>
      </p:sp>
      <p:sp>
        <p:nvSpPr>
          <p:cNvPr id="546" name="Google Shape;546;p6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Authentication protocols provide for the transfer of authentication data between two parties (e.g., client and server).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EAP</a:t>
            </a:r>
            <a:endParaRPr/>
          </a:p>
        </p:txBody>
      </p:sp>
      <p:sp>
        <p:nvSpPr>
          <p:cNvPr id="552" name="Google Shape;552;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Extensible Authentication Protocol (EAP) is an authentication protocol that is frequently used in wireless networks and point-to-point connections; EAP is not used for wired networks. </a:t>
            </a:r>
            <a:endParaRPr/>
          </a:p>
          <a:p>
            <a:pPr indent="0" lvl="0" marL="0" rtl="0" algn="l">
              <a:lnSpc>
                <a:spcPct val="115000"/>
              </a:lnSpc>
              <a:spcBef>
                <a:spcPts val="1600"/>
              </a:spcBef>
              <a:spcAft>
                <a:spcPts val="1600"/>
              </a:spcAft>
              <a:buSzPts val="1800"/>
              <a:buNone/>
            </a:pPr>
            <a:r>
              <a:rPr lang="en"/>
              <a:t>EAP provides formats for other protocols to encapsulate EAP messages (e.g., WPA, WPA2, etc.).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PEAP </a:t>
            </a:r>
            <a:endParaRPr/>
          </a:p>
        </p:txBody>
      </p:sp>
      <p:sp>
        <p:nvSpPr>
          <p:cNvPr id="558" name="Google Shape;558;p6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Protected Extensible Authentication Protocol (PEAP) is a version of EAP is designed to provide more secure authentication for 802.11 wireless networks that support 802.1X port access control. </a:t>
            </a:r>
            <a:endParaRPr/>
          </a:p>
          <a:p>
            <a:pPr indent="0" lvl="0" marL="0" rtl="0" algn="l">
              <a:lnSpc>
                <a:spcPct val="115000"/>
              </a:lnSpc>
              <a:spcBef>
                <a:spcPts val="1600"/>
              </a:spcBef>
              <a:spcAft>
                <a:spcPts val="1600"/>
              </a:spcAft>
              <a:buSzPts val="1800"/>
              <a:buNone/>
            </a:pPr>
            <a:r>
              <a:rPr lang="en"/>
              <a:t>It does this by encapsulating the EAP traffic within an encrypted and authenticated TLS tunnel. This ensures the client authentication information in the tunnel is protected and safe from eavesdropping.</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g635d01eff2_0_1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EAP-FAST </a:t>
            </a:r>
            <a:endParaRPr/>
          </a:p>
        </p:txBody>
      </p:sp>
      <p:sp>
        <p:nvSpPr>
          <p:cNvPr id="564" name="Google Shape;564;g635d01eff2_0_1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EAP Flexible Authentication via Secure Tunneling (EAP-FAST) is a protocol that is used in wireless networks for session authentication. EAP-FAST was designed to address the weaknesses in the Lightweight Extensible Authentication Protocol (LEAP) by performing authentication over a TLS tunnel. </a:t>
            </a:r>
            <a:endParaRPr/>
          </a:p>
          <a:p>
            <a:pPr indent="0" lvl="0" marL="0" rtl="0" algn="l">
              <a:lnSpc>
                <a:spcPct val="115000"/>
              </a:lnSpc>
              <a:spcBef>
                <a:spcPts val="1600"/>
              </a:spcBef>
              <a:spcAft>
                <a:spcPts val="1600"/>
              </a:spcAft>
              <a:buSzPts val="1800"/>
              <a:buNone/>
            </a:pPr>
            <a:r>
              <a:rPr lang="en"/>
              <a:t>EAP-FAST uses Protected Access Credentials (PAC) to establish the TLS tunnel for authentication.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EAP-TLS </a:t>
            </a:r>
            <a:endParaRPr/>
          </a:p>
        </p:txBody>
      </p:sp>
      <p:sp>
        <p:nvSpPr>
          <p:cNvPr id="570" name="Google Shape;570;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EAP Transport Layer Security (EAP-TLS) is an EAP authentication protocol that is used to secure communications over a wireless network. </a:t>
            </a:r>
            <a:endParaRPr/>
          </a:p>
          <a:p>
            <a:pPr indent="0" lvl="0" marL="0" rtl="0" algn="l">
              <a:lnSpc>
                <a:spcPct val="115000"/>
              </a:lnSpc>
              <a:spcBef>
                <a:spcPts val="1600"/>
              </a:spcBef>
              <a:spcAft>
                <a:spcPts val="1600"/>
              </a:spcAft>
              <a:buSzPts val="1800"/>
              <a:buNone/>
            </a:pPr>
            <a:r>
              <a:rPr lang="en"/>
              <a:t>EAP-TLS requires client-side X.509 certificates to authenticate with the server, but it is considered one of the most secure EAP standards available.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EAP-TTLS</a:t>
            </a:r>
            <a:endParaRPr/>
          </a:p>
        </p:txBody>
      </p:sp>
      <p:sp>
        <p:nvSpPr>
          <p:cNvPr id="576" name="Google Shape;576;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EAP Tunneled Transport Layer Security (EAP-TTLS) is an EAP protocol that extends TLS support by not requiring a client-side certificate to authenticate with the server. </a:t>
            </a:r>
            <a:endParaRPr/>
          </a:p>
          <a:p>
            <a:pPr indent="0" lvl="0" marL="0" rtl="0" algn="l">
              <a:lnSpc>
                <a:spcPct val="115000"/>
              </a:lnSpc>
              <a:spcBef>
                <a:spcPts val="1600"/>
              </a:spcBef>
              <a:spcAft>
                <a:spcPts val="1600"/>
              </a:spcAft>
              <a:buSzPts val="1800"/>
              <a:buNone/>
            </a:pPr>
            <a:r>
              <a:rPr lang="en"/>
              <a:t>This simplifies the setup procedure, since the server can then use the established secure connection to authenticate the client.</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IEEE 802.1X </a:t>
            </a:r>
            <a:endParaRPr/>
          </a:p>
        </p:txBody>
      </p:sp>
      <p:sp>
        <p:nvSpPr>
          <p:cNvPr id="582" name="Google Shape;582;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IEEE 802.1x is an IEEE standard for port-based network access control (PNAC). The IEEE 802.1x standard defines the encapsulation of the EAP protocol. </a:t>
            </a:r>
            <a:endParaRPr/>
          </a:p>
          <a:p>
            <a:pPr indent="0" lvl="0" marL="0" rtl="0" algn="l">
              <a:lnSpc>
                <a:spcPct val="115000"/>
              </a:lnSpc>
              <a:spcBef>
                <a:spcPts val="1600"/>
              </a:spcBef>
              <a:spcAft>
                <a:spcPts val="1600"/>
              </a:spcAft>
              <a:buSzPts val="1800"/>
              <a:buNone/>
            </a:pPr>
            <a:r>
              <a:rPr lang="en"/>
              <a:t>The IEEE 802.1x standard provides a framework for devices on wireless or wired networks.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g636af76602_0_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Modes of operation </a:t>
            </a:r>
            <a:endParaRPr/>
          </a:p>
        </p:txBody>
      </p:sp>
      <p:sp>
        <p:nvSpPr>
          <p:cNvPr id="104" name="Google Shape;104;g636af76602_0_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1000"/>
              </a:spcBef>
              <a:spcAft>
                <a:spcPts val="0"/>
              </a:spcAft>
              <a:buSzPts val="1800"/>
              <a:buNone/>
            </a:pPr>
            <a:r>
              <a:rPr lang="en">
                <a:solidFill>
                  <a:schemeClr val="dk1"/>
                </a:solidFill>
              </a:rPr>
              <a:t>Most cipher modes encrypt data one block of information at a time. </a:t>
            </a:r>
            <a:endParaRPr>
              <a:solidFill>
                <a:schemeClr val="dk1"/>
              </a:solidFill>
            </a:endParaRPr>
          </a:p>
          <a:p>
            <a:pPr indent="0" lvl="0" marL="0" rtl="0" algn="l">
              <a:lnSpc>
                <a:spcPct val="130000"/>
              </a:lnSpc>
              <a:spcBef>
                <a:spcPts val="1000"/>
              </a:spcBef>
              <a:spcAft>
                <a:spcPts val="0"/>
              </a:spcAft>
              <a:buSzPts val="1800"/>
              <a:buNone/>
            </a:pPr>
            <a:r>
              <a:rPr lang="en">
                <a:solidFill>
                  <a:schemeClr val="dk1"/>
                </a:solidFill>
              </a:rPr>
              <a:t>The purpose of cipher modes of operation is to mask patterns that exist in encrypted data. </a:t>
            </a:r>
            <a:endParaRPr>
              <a:solidFill>
                <a:schemeClr val="dk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RADIUS Federation</a:t>
            </a:r>
            <a:endParaRPr/>
          </a:p>
        </p:txBody>
      </p:sp>
      <p:sp>
        <p:nvSpPr>
          <p:cNvPr id="588" name="Google Shape;588;p6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Remote Authentication Dial-In User Service (RADIUS) is a networking protocol frequently used for 802.1x authentication. </a:t>
            </a:r>
            <a:endParaRPr/>
          </a:p>
          <a:p>
            <a:pPr indent="0" lvl="0" marL="0" rtl="0" algn="l">
              <a:lnSpc>
                <a:spcPct val="115000"/>
              </a:lnSpc>
              <a:spcBef>
                <a:spcPts val="1600"/>
              </a:spcBef>
              <a:spcAft>
                <a:spcPts val="1600"/>
              </a:spcAft>
              <a:buSzPts val="1800"/>
              <a:buNone/>
            </a:pPr>
            <a:r>
              <a:rPr lang="en"/>
              <a:t>The driver behind RADIUS Federation is eduroam, which is education roaming. If educators are visiting a campus at a different university, they would still be able to use their home credentials to gain access to this third-party network.</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PSK vs. Enterprise vs. Open</a:t>
            </a:r>
            <a:endParaRPr/>
          </a:p>
        </p:txBody>
      </p:sp>
      <p:sp>
        <p:nvSpPr>
          <p:cNvPr id="594" name="Google Shape;594;p6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WPA-PSK, or pre-shared key, method is designed for home or small office networks. </a:t>
            </a:r>
            <a:endParaRPr/>
          </a:p>
          <a:p>
            <a:pPr indent="0" lvl="0" marL="0" rtl="0" algn="l">
              <a:lnSpc>
                <a:spcPct val="115000"/>
              </a:lnSpc>
              <a:spcBef>
                <a:spcPts val="1600"/>
              </a:spcBef>
              <a:spcAft>
                <a:spcPts val="1600"/>
              </a:spcAft>
              <a:buSzPts val="1800"/>
              <a:buNone/>
            </a:pPr>
            <a:r>
              <a:rPr lang="en"/>
              <a:t>The client is required to enter the shared key as a passphrase of 8 to 63 ASCII characters or a string of 64 hexadecimal digits.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g635d01eff2_0_1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 WPS </a:t>
            </a:r>
            <a:endParaRPr/>
          </a:p>
        </p:txBody>
      </p:sp>
      <p:sp>
        <p:nvSpPr>
          <p:cNvPr id="600" name="Google Shape;600;g635d01eff2_0_1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Wi-Fi Protected Setup (WPS) is an authentication key distribution method that is intended to simplify and strengthen network security. </a:t>
            </a:r>
            <a:endParaRPr/>
          </a:p>
          <a:p>
            <a:pPr indent="0" lvl="0" marL="0" rtl="0" algn="l">
              <a:lnSpc>
                <a:spcPct val="115000"/>
              </a:lnSpc>
              <a:spcBef>
                <a:spcPts val="1600"/>
              </a:spcBef>
              <a:spcAft>
                <a:spcPts val="1600"/>
              </a:spcAft>
              <a:buSzPts val="1800"/>
              <a:buNone/>
            </a:pPr>
            <a:r>
              <a:rPr lang="en"/>
              <a:t>WPS was created by the Wi-Fi Alliance to allow home users to set up Wi-Fi Protected Access using one of four methods: PIN, push button, near-field communication (NFC) or USB.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g636af76602_0_19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Captive portals</a:t>
            </a:r>
            <a:endParaRPr/>
          </a:p>
        </p:txBody>
      </p:sp>
      <p:sp>
        <p:nvSpPr>
          <p:cNvPr id="606" name="Google Shape;606;g636af76602_0_19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en"/>
              <a:t>Commonly used in open wireless networks, a captive portal is a web page that shows users a welcome message informing them of the conditions of access (e.g., allowed ports, liability, etc.) and might require authentication or payment.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g603940b353_1_2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2400"/>
              </a:spcBef>
              <a:spcAft>
                <a:spcPts val="0"/>
              </a:spcAft>
              <a:buSzPts val="1100"/>
              <a:buNone/>
            </a:pPr>
            <a:r>
              <a:rPr b="1" lang="en" sz="2400">
                <a:solidFill>
                  <a:srgbClr val="FF0000"/>
                </a:solidFill>
                <a:latin typeface="Roboto Slab"/>
                <a:ea typeface="Roboto Slab"/>
                <a:cs typeface="Roboto Slab"/>
                <a:sym typeface="Roboto Slab"/>
              </a:rPr>
              <a:t>6.4 Given a scenario, implement public key infrastructure. </a:t>
            </a:r>
            <a:endParaRPr b="1" sz="2400">
              <a:solidFill>
                <a:srgbClr val="FF0000"/>
              </a:solidFill>
              <a:latin typeface="Roboto Slab"/>
              <a:ea typeface="Roboto Slab"/>
              <a:cs typeface="Roboto Slab"/>
              <a:sym typeface="Roboto Slab"/>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g636af76602_0_20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CA</a:t>
            </a:r>
            <a:endParaRPr/>
          </a:p>
        </p:txBody>
      </p:sp>
      <p:sp>
        <p:nvSpPr>
          <p:cNvPr id="617" name="Google Shape;617;g636af76602_0_20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Certificate Authority (CA) is a trusted entity that issues digital certificates based on the X.509 standard. </a:t>
            </a:r>
            <a:endParaRPr/>
          </a:p>
          <a:p>
            <a:pPr indent="0" lvl="0" marL="0" rtl="0" algn="l">
              <a:lnSpc>
                <a:spcPct val="115000"/>
              </a:lnSpc>
              <a:spcBef>
                <a:spcPts val="1600"/>
              </a:spcBef>
              <a:spcAft>
                <a:spcPts val="1600"/>
              </a:spcAft>
              <a:buSzPts val="1800"/>
              <a:buNone/>
            </a:pPr>
            <a:r>
              <a:rPr lang="en"/>
              <a:t>Similar to notarization services for digital certificates, the CA acts as a trusted third party between the owner of the certificate and the party relying on the certificate.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sp>
        <p:nvSpPr>
          <p:cNvPr id="622" name="Google Shape;622;g636af76602_0_20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Intermediate CA</a:t>
            </a:r>
            <a:endParaRPr/>
          </a:p>
        </p:txBody>
      </p:sp>
      <p:sp>
        <p:nvSpPr>
          <p:cNvPr id="623" name="Google Shape;623;g636af76602_0_20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 An intermediate, or subordinate, CA is a variation of the CA in that it performs the day-to-day work of signing certificates and updates revocation information of certificates. </a:t>
            </a:r>
            <a:endParaRPr/>
          </a:p>
          <a:p>
            <a:pPr indent="0" lvl="0" marL="0" rtl="0" algn="l">
              <a:lnSpc>
                <a:spcPct val="115000"/>
              </a:lnSpc>
              <a:spcBef>
                <a:spcPts val="1600"/>
              </a:spcBef>
              <a:spcAft>
                <a:spcPts val="1600"/>
              </a:spcAft>
              <a:buSzPts val="1800"/>
              <a:buNone/>
            </a:pPr>
            <a:r>
              <a:rPr lang="en"/>
              <a:t>A root CA will frequently have one or more intermediate CAs that is trusted by the root CA.</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g636af76602_0_2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CRL</a:t>
            </a:r>
            <a:endParaRPr/>
          </a:p>
        </p:txBody>
      </p:sp>
      <p:sp>
        <p:nvSpPr>
          <p:cNvPr id="629" name="Google Shape;629;g636af76602_0_2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One of the two techniques used to verify the authenticity of certificates and identify revoked certificates, a certificate revocation list (CRL) is a list of digital certificates that have been revoked by the issuing CA and should no longer be trusted. </a:t>
            </a:r>
            <a:endParaRPr/>
          </a:p>
          <a:p>
            <a:pPr indent="0" lvl="0" marL="0" rtl="0" algn="l">
              <a:lnSpc>
                <a:spcPct val="115000"/>
              </a:lnSpc>
              <a:spcBef>
                <a:spcPts val="1600"/>
              </a:spcBef>
              <a:spcAft>
                <a:spcPts val="1600"/>
              </a:spcAft>
              <a:buSzPts val="1800"/>
              <a:buNone/>
            </a:pPr>
            <a:r>
              <a:rPr lang="en"/>
              <a:t>This will typically occur prior to the certificate’s scheduled expiration date. Similar to a blacklist, the CRL is used by various clients (e.g., web browsers) to check whether a certificate is valid.</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1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OCSP</a:t>
            </a:r>
            <a:endParaRPr/>
          </a:p>
        </p:txBody>
      </p:sp>
      <p:sp>
        <p:nvSpPr>
          <p:cNvPr id="635" name="Google Shape;635;p1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The other of the two techniques used to verify the authenticity of certificates and identify revoked certificates, the Online Certificate Status Protocol (OCSP) provides a request/response mechanism for clients to obtain the revocation status of a digital certificate. </a:t>
            </a:r>
            <a:endParaRPr/>
          </a:p>
          <a:p>
            <a:pPr indent="0" lvl="0" marL="0" rtl="0" algn="l">
              <a:lnSpc>
                <a:spcPct val="115000"/>
              </a:lnSpc>
              <a:spcBef>
                <a:spcPts val="1600"/>
              </a:spcBef>
              <a:spcAft>
                <a:spcPts val="1600"/>
              </a:spcAft>
              <a:buSzPts val="1800"/>
              <a:buNone/>
            </a:pPr>
            <a:r>
              <a:rPr lang="en"/>
              <a:t>This advantage eliminates the latency inherent in maintaining a CRL by providing real-time certificate verification.</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g603940b353_1_28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CSR </a:t>
            </a:r>
            <a:endParaRPr/>
          </a:p>
        </p:txBody>
      </p:sp>
      <p:sp>
        <p:nvSpPr>
          <p:cNvPr id="641" name="Google Shape;641;g603940b353_1_28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lang="en"/>
              <a:t>A certificate signing request (CSR) is a specially formatted message sent from an applicant to a CA for the purpose of requesting a digital certificate. </a:t>
            </a:r>
            <a:endParaRPr/>
          </a:p>
          <a:p>
            <a:pPr indent="0" lvl="0" marL="0" rtl="0" algn="l">
              <a:lnSpc>
                <a:spcPct val="115000"/>
              </a:lnSpc>
              <a:spcBef>
                <a:spcPts val="1600"/>
              </a:spcBef>
              <a:spcAft>
                <a:spcPts val="0"/>
              </a:spcAft>
              <a:buSzPts val="1800"/>
              <a:buNone/>
            </a:pPr>
            <a:r>
              <a:rPr lang="en"/>
              <a:t>Along with the CSR, the applicant will send the public key for which the certificate should be issued. </a:t>
            </a:r>
            <a:endParaRPr/>
          </a:p>
          <a:p>
            <a:pPr indent="0" lvl="0" marL="0" rtl="0" algn="l">
              <a:lnSpc>
                <a:spcPct val="115000"/>
              </a:lnSpc>
              <a:spcBef>
                <a:spcPts val="1600"/>
              </a:spcBef>
              <a:spcAft>
                <a:spcPts val="1600"/>
              </a:spcAft>
              <a:buSzPts val="1800"/>
              <a:buNone/>
            </a:pPr>
            <a:r>
              <a:rPr lang="en"/>
              <a:t>Included in the CSR are the identifying information (e.g., domain name, common name, friendly name, etc.) and the integrity protection (e.g., digital signature, etc.).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