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1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2420C-9DDD-40D9-908E-0D20B244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topics/therapeutic-allianc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monitor/2019/07/active-listenin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976487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976487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record/2021-01234-00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123068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monitor/2020/11/empowermen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822982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Module 2 – The EBiT Philosophy</a:t>
            </a:r>
          </a:p>
          <a:p>
            <a:r>
              <a:rPr lang="en-US" dirty="0"/>
              <a:t>Welcome to </a:t>
            </a:r>
            <a:r>
              <a:rPr lang="en-US" b="1" dirty="0"/>
              <a:t>Module 2: The EBiT Philosophy</a:t>
            </a:r>
            <a:r>
              <a:rPr lang="en-US" dirty="0"/>
              <a:t>. In this module, we’ll explore the core principles and application of Empowerment-Based Integrated Treatment (EBiT). We'll discuss the key framework—</a:t>
            </a:r>
            <a:r>
              <a:rPr lang="en-US" b="1" dirty="0"/>
              <a:t>Validate, Accept, Nurture</a:t>
            </a:r>
            <a:r>
              <a:rPr lang="en-US" dirty="0"/>
              <a:t>—and examine strategies for empowerment-focused care.</a:t>
            </a:r>
          </a:p>
          <a:p>
            <a:r>
              <a:rPr lang="en-US" b="1" dirty="0"/>
              <a:t>Engagement Tip:</a:t>
            </a:r>
            <a:r>
              <a:rPr lang="en-US" dirty="0"/>
              <a:t> Begin with an open question: </a:t>
            </a:r>
            <a:r>
              <a:rPr lang="en-US" i="1" dirty="0"/>
              <a:t>“When you hear the word empowerment in therapy, what comes to mind?”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5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Trauma-Informed Principles</a:t>
            </a:r>
          </a:p>
          <a:p>
            <a:r>
              <a:rPr lang="en-US" dirty="0"/>
              <a:t>Trauma-informed care is built on six key principles:</a:t>
            </a:r>
          </a:p>
          <a:p>
            <a:pPr>
              <a:buFont typeface="+mj-lt"/>
              <a:buAutoNum type="arabicPeriod"/>
            </a:pPr>
            <a:r>
              <a:rPr lang="en-US" dirty="0"/>
              <a:t>Safety</a:t>
            </a:r>
          </a:p>
          <a:p>
            <a:pPr>
              <a:buFont typeface="+mj-lt"/>
              <a:buAutoNum type="arabicPeriod"/>
            </a:pPr>
            <a:r>
              <a:rPr lang="en-US" dirty="0"/>
              <a:t>Trustworthiness</a:t>
            </a:r>
          </a:p>
          <a:p>
            <a:pPr>
              <a:buFont typeface="+mj-lt"/>
              <a:buAutoNum type="arabicPeriod"/>
            </a:pPr>
            <a:r>
              <a:rPr lang="en-US" dirty="0"/>
              <a:t>Peer Support</a:t>
            </a:r>
          </a:p>
          <a:p>
            <a:pPr>
              <a:buFont typeface="+mj-lt"/>
              <a:buAutoNum type="arabicPeriod"/>
            </a:pPr>
            <a:r>
              <a:rPr lang="en-US" dirty="0"/>
              <a:t>Collaboration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Empowerment</a:t>
            </a:r>
          </a:p>
          <a:p>
            <a:pPr>
              <a:buFont typeface="+mj-lt"/>
              <a:buAutoNum type="arabicPeriod"/>
            </a:pPr>
            <a:r>
              <a:rPr lang="en-US" dirty="0"/>
              <a:t>Cultural Sensitivity</a:t>
            </a:r>
          </a:p>
          <a:p>
            <a:r>
              <a:rPr lang="en-US" b="1" dirty="0"/>
              <a:t>Evidence:</a:t>
            </a:r>
            <a:br>
              <a:rPr lang="en-US" dirty="0"/>
            </a:br>
            <a:r>
              <a:rPr lang="en-US" dirty="0"/>
              <a:t>Trauma-informed principles are linked to better therapeutic outcomes and increased client satisfaction (SAMHSA).</a:t>
            </a:r>
          </a:p>
          <a:p>
            <a:r>
              <a:rPr lang="en-US" b="1" dirty="0"/>
              <a:t>Engagement Tip:</a:t>
            </a:r>
            <a:r>
              <a:rPr lang="en-US" dirty="0"/>
              <a:t> Ask participants which principle they find most challenging to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39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Building Trust and Rapport</a:t>
            </a:r>
          </a:p>
          <a:p>
            <a:r>
              <a:rPr lang="en-US" dirty="0"/>
              <a:t>Building trust is foundational to effective therapy. Techniques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Active listening and attunement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Transparency about therapeutic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Consistency in approach</a:t>
            </a:r>
          </a:p>
          <a:p>
            <a:r>
              <a:rPr lang="en-US" b="1" dirty="0"/>
              <a:t>Evidence:</a:t>
            </a:r>
            <a:br>
              <a:rPr lang="en-US" dirty="0"/>
            </a:br>
            <a:r>
              <a:rPr lang="en-US" dirty="0"/>
              <a:t>A strong therapeutic alliance is one of the greatest predictors of successful therapy outcomes (</a:t>
            </a:r>
            <a:r>
              <a:rPr lang="en-US" dirty="0">
                <a:hlinkClick r:id="rId3"/>
              </a:rPr>
              <a:t>APA</a:t>
            </a:r>
            <a:r>
              <a:rPr lang="en-US" dirty="0"/>
              <a:t>).</a:t>
            </a:r>
          </a:p>
          <a:p>
            <a:r>
              <a:rPr lang="en-US" b="1" dirty="0"/>
              <a:t>Engagement Tip:</a:t>
            </a:r>
            <a:r>
              <a:rPr lang="en-US" dirty="0"/>
              <a:t> Pair participants and have them practice active listening for one minute.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Active Listening and Attunement</a:t>
            </a:r>
          </a:p>
          <a:p>
            <a:r>
              <a:rPr lang="en-US" dirty="0"/>
              <a:t>Active listening and attunement are foundational skills for building trust, rapport, and understanding in therapeutic relationships. These skills ensure that clients feel heard, validated, and respected.</a:t>
            </a:r>
          </a:p>
          <a:p>
            <a:r>
              <a:rPr lang="en-US" b="1" dirty="0"/>
              <a:t>Key Concepts: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Active Listening: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Fully focusing, understanding, and responding thoughtfully to what the client is saying.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Using verbal and non-verbal cues such as nodding, eye contact, and reflective statements.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Avoiding interruptions and judgment.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Attunement: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Being emotionally present and responsive to the client’s emotional state.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Recognizing subtle shifts in tone, body language, and expression.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Adjusting your response to align with the client’s needs in the moment.</a:t>
            </a:r>
          </a:p>
          <a:p>
            <a:r>
              <a:rPr lang="en-US" b="1" dirty="0"/>
              <a:t>Evidence:</a:t>
            </a:r>
            <a:br>
              <a:rPr lang="en-US" dirty="0"/>
            </a:br>
            <a:r>
              <a:rPr lang="en-US" dirty="0"/>
              <a:t>Research shows that active listening improves therapeutic alliance and client outcomes by enhancing trust and emotional safety (</a:t>
            </a:r>
            <a:r>
              <a:rPr lang="en-US" dirty="0">
                <a:hlinkClick r:id="rId3"/>
              </a:rPr>
              <a:t>APA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29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98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98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Slide 13: Key Takeaways</a:t>
            </a:r>
          </a:p>
          <a:p>
            <a:pPr>
              <a:buFont typeface="+mj-lt"/>
              <a:buAutoNum type="arabicPeriod"/>
            </a:pPr>
            <a:r>
              <a:rPr lang="en-US" dirty="0"/>
              <a:t>Validation, acceptance, and nurturing are central to the EBiT model.</a:t>
            </a:r>
          </a:p>
          <a:p>
            <a:pPr>
              <a:buFont typeface="+mj-lt"/>
              <a:buAutoNum type="arabicPeriod"/>
            </a:pPr>
            <a:r>
              <a:rPr lang="en-US" dirty="0"/>
              <a:t>Empowerment-focused strategies foster resilience and long-term growth.</a:t>
            </a:r>
          </a:p>
          <a:p>
            <a:r>
              <a:rPr lang="en-US" b="1" dirty="0"/>
              <a:t>Evidence:</a:t>
            </a:r>
            <a:br>
              <a:rPr lang="en-US" dirty="0"/>
            </a:br>
            <a:r>
              <a:rPr lang="en-US" dirty="0"/>
              <a:t>Research confirms that empowerment models lead to higher engagement and better emotional outcomes (</a:t>
            </a:r>
            <a:r>
              <a:rPr lang="en-US" dirty="0">
                <a:hlinkClick r:id="rId3"/>
              </a:rPr>
              <a:t>PubMed</a:t>
            </a:r>
            <a:r>
              <a:rPr lang="en-US" dirty="0"/>
              <a:t>).</a:t>
            </a:r>
          </a:p>
          <a:p>
            <a:r>
              <a:rPr lang="en-US" b="1" dirty="0"/>
              <a:t>Engagement Tip:</a:t>
            </a:r>
            <a:r>
              <a:rPr lang="en-US" dirty="0"/>
              <a:t> Ask participants to identify one takeaway they will apply in their practice this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  <a:p>
            <a:r>
              <a:rPr lang="en-US" dirty="0"/>
              <a:t>By the end of this module, participants will:</a:t>
            </a:r>
          </a:p>
          <a:p>
            <a:pPr>
              <a:buFont typeface="+mj-lt"/>
              <a:buAutoNum type="arabicPeriod"/>
            </a:pPr>
            <a:r>
              <a:rPr lang="en-US" dirty="0"/>
              <a:t>Articulate the </a:t>
            </a:r>
            <a:r>
              <a:rPr lang="en-US" b="1" dirty="0"/>
              <a:t>Validate, Accept, Nurture</a:t>
            </a:r>
            <a:r>
              <a:rPr lang="en-US" dirty="0"/>
              <a:t> framework.</a:t>
            </a:r>
          </a:p>
          <a:p>
            <a:pPr>
              <a:buFont typeface="+mj-lt"/>
              <a:buAutoNum type="arabicPeriod"/>
            </a:pPr>
            <a:r>
              <a:rPr lang="en-US" dirty="0"/>
              <a:t>Apply </a:t>
            </a:r>
            <a:r>
              <a:rPr lang="en-US" b="1" dirty="0"/>
              <a:t>empowerment-focused strategies</a:t>
            </a:r>
            <a:r>
              <a:rPr lang="en-US" dirty="0"/>
              <a:t> in clinical sessions.</a:t>
            </a:r>
          </a:p>
          <a:p>
            <a:r>
              <a:rPr lang="en-US" b="1" dirty="0"/>
              <a:t>Engagement Tip:</a:t>
            </a:r>
            <a:r>
              <a:rPr lang="en-US" dirty="0"/>
              <a:t> Encourage participants to reflect on their current therapeutic approach and identify areas where they already incorporate empowerment principles.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 to EBiT Philosophy</a:t>
            </a:r>
          </a:p>
          <a:p>
            <a:r>
              <a:rPr lang="en-US" dirty="0"/>
              <a:t>Empowerment-Based Integrated Treatment (EBiT) emphasizes </a:t>
            </a:r>
            <a:r>
              <a:rPr lang="en-US" b="1" dirty="0"/>
              <a:t>compassion, empowerment, and individualized care</a:t>
            </a:r>
            <a:r>
              <a:rPr lang="en-US" dirty="0"/>
              <a:t>. This philosophy shifts therapy from a deficit-based model to a strengths-based approach, where clients’ experiences are validated, their identities are accepted, and their growth is nurtured.</a:t>
            </a:r>
          </a:p>
          <a:p>
            <a:r>
              <a:rPr lang="en-US" b="1" dirty="0"/>
              <a:t>Evidence:</a:t>
            </a:r>
            <a:br>
              <a:rPr lang="en-US" dirty="0"/>
            </a:br>
            <a:r>
              <a:rPr lang="en-US" dirty="0"/>
              <a:t>Research supports empowerment-focused models as they lead to better emotional resilience and long-term therapeutic outcomes (</a:t>
            </a:r>
            <a:r>
              <a:rPr lang="en-US" dirty="0">
                <a:hlinkClick r:id="rId3"/>
              </a:rPr>
              <a:t>PubMed</a:t>
            </a:r>
            <a:r>
              <a:rPr lang="en-US" dirty="0"/>
              <a:t>).</a:t>
            </a:r>
          </a:p>
          <a:p>
            <a:r>
              <a:rPr lang="en-US" b="1" dirty="0"/>
              <a:t>Engagement Tip:</a:t>
            </a:r>
            <a:r>
              <a:rPr lang="en-US" dirty="0"/>
              <a:t> Ask participants to share an example of how individualized care improved outcomes in their practice.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1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Core Principle 1: Validate</a:t>
            </a:r>
          </a:p>
          <a:p>
            <a:r>
              <a:rPr lang="en-US" dirty="0"/>
              <a:t>Validation means understanding and acknowledging a client’s lived experience without judgment. It communicates to the client, </a:t>
            </a:r>
            <a:r>
              <a:rPr lang="en-US" i="1" dirty="0"/>
              <a:t>“Your feelings are real, and your experience matters.”</a:t>
            </a:r>
            <a:endParaRPr lang="en-US" dirty="0"/>
          </a:p>
          <a:p>
            <a:r>
              <a:rPr lang="en-US" b="1" dirty="0"/>
              <a:t>Examples of Validation Techniques: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Active listening without interrupting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Reflecting the client’s feelings back to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Using affirming language like </a:t>
            </a:r>
            <a:r>
              <a:rPr lang="en-US" i="1" dirty="0"/>
              <a:t>“That must have been really challenging for you.”</a:t>
            </a:r>
            <a:endParaRPr lang="en-US" dirty="0"/>
          </a:p>
          <a:p>
            <a:r>
              <a:rPr lang="en-US" b="1" dirty="0"/>
              <a:t>Evidence:</a:t>
            </a:r>
            <a:br>
              <a:rPr lang="en-US" dirty="0"/>
            </a:br>
            <a:r>
              <a:rPr lang="en-US" dirty="0"/>
              <a:t>Validation has been shown to reduce emotional distress and improve the therapeutic alliance (</a:t>
            </a:r>
            <a:r>
              <a:rPr lang="en-US" dirty="0">
                <a:hlinkClick r:id="rId3"/>
              </a:rPr>
              <a:t>APA </a:t>
            </a:r>
            <a:r>
              <a:rPr lang="en-US" dirty="0" err="1">
                <a:hlinkClick r:id="rId3"/>
              </a:rPr>
              <a:t>PsycNet</a:t>
            </a:r>
            <a:r>
              <a:rPr lang="en-US" dirty="0"/>
              <a:t>).</a:t>
            </a:r>
          </a:p>
          <a:p>
            <a:r>
              <a:rPr lang="en-US" b="1" dirty="0"/>
              <a:t>Engagement Tip:</a:t>
            </a:r>
            <a:r>
              <a:rPr lang="en-US" dirty="0"/>
              <a:t> Role-play a validation scenario with participants.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Core Principle 2: Accept</a:t>
            </a:r>
          </a:p>
          <a:p>
            <a:r>
              <a:rPr lang="en-US" dirty="0"/>
              <a:t>Acceptance involves embracing the client’s neurodivergence as a </a:t>
            </a:r>
            <a:r>
              <a:rPr lang="en-US" b="1" dirty="0"/>
              <a:t>strength rather than a deficit</a:t>
            </a:r>
            <a:r>
              <a:rPr lang="en-US" dirty="0"/>
              <a:t>. Instead of pathologizing differences, acceptance focuses on honoring the client’s unique experience and perspective.</a:t>
            </a:r>
          </a:p>
          <a:p>
            <a:r>
              <a:rPr lang="en-US" b="1" dirty="0"/>
              <a:t>Examples of Acceptance Techniques: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Reframing neurodivergence as a strength in sessions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Encouraging clients to embrace their unique ways of processing the world</a:t>
            </a:r>
          </a:p>
          <a:p>
            <a:r>
              <a:rPr lang="en-US" b="1" dirty="0"/>
              <a:t>Evidence:</a:t>
            </a:r>
            <a:br>
              <a:rPr lang="en-US" dirty="0"/>
            </a:br>
            <a:r>
              <a:rPr lang="en-US" dirty="0"/>
              <a:t>Clients report feeling more empowered when therapists adopt an acceptance-focused approach (Frontiers in Psychology).</a:t>
            </a:r>
          </a:p>
          <a:p>
            <a:r>
              <a:rPr lang="en-US" b="1" dirty="0"/>
              <a:t>Engagement Tip:</a:t>
            </a:r>
            <a:r>
              <a:rPr lang="en-US" dirty="0"/>
              <a:t> Ask participants to share a story where acceptance shifted the direction of a therapeutic session.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21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Core Principle 3: Nurture</a:t>
            </a:r>
          </a:p>
          <a:p>
            <a:r>
              <a:rPr lang="en-US" dirty="0"/>
              <a:t>Nurturing focuses on creating a </a:t>
            </a:r>
            <a:r>
              <a:rPr lang="en-US" b="1" dirty="0"/>
              <a:t>safe and supportive environment</a:t>
            </a:r>
            <a:r>
              <a:rPr lang="en-US" dirty="0"/>
              <a:t> where clients can grow and build resilience. It emphasizes fostering emotional safety, trust, and growth.</a:t>
            </a:r>
          </a:p>
          <a:p>
            <a:r>
              <a:rPr lang="en-US" b="1" dirty="0"/>
              <a:t>Examples of Nurturing Techniques: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Providing consistent emotional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Celebrating small victories in sessions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Offering a non-judgmental space for expression</a:t>
            </a:r>
          </a:p>
          <a:p>
            <a:r>
              <a:rPr lang="en-US" b="1" dirty="0"/>
              <a:t>Evidence:</a:t>
            </a:r>
            <a:br>
              <a:rPr lang="en-US" dirty="0"/>
            </a:br>
            <a:r>
              <a:rPr lang="en-US" dirty="0"/>
              <a:t>Nurturing therapeutic environments have been linked to improved client resilience and long-term emotional health (</a:t>
            </a:r>
            <a:r>
              <a:rPr lang="en-US" dirty="0">
                <a:hlinkClick r:id="rId3"/>
              </a:rPr>
              <a:t>NCBI</a:t>
            </a:r>
            <a:r>
              <a:rPr lang="en-US" dirty="0"/>
              <a:t>).</a:t>
            </a:r>
          </a:p>
          <a:p>
            <a:r>
              <a:rPr lang="en-US" b="1" dirty="0"/>
              <a:t>Engagement Tip:</a:t>
            </a:r>
            <a:r>
              <a:rPr lang="en-US" dirty="0"/>
              <a:t> Discuss ways to incorporate nurturing techniques in both group and individual sessions.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9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Empowerment vs. Correction-Based Interventions</a:t>
            </a:r>
          </a:p>
          <a:p>
            <a:r>
              <a:rPr lang="en-US" dirty="0"/>
              <a:t>Correction-based approaches aim to “fix” perceived deficits, often leaving clients feeling judged or misunderstood. In contrast, empowerment-focused interventions: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 confidence and self-efficacy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 strengths and achievements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Encourage autonomy</a:t>
            </a:r>
          </a:p>
          <a:p>
            <a:r>
              <a:rPr lang="en-US" b="1" dirty="0"/>
              <a:t>Evidence:</a:t>
            </a:r>
            <a:br>
              <a:rPr lang="en-US" dirty="0"/>
            </a:br>
            <a:r>
              <a:rPr lang="en-US" dirty="0"/>
              <a:t>Empowerment-based therapeutic models show better long-term client outcomes and improved self-esteem (Sage Journals).</a:t>
            </a:r>
          </a:p>
          <a:p>
            <a:r>
              <a:rPr lang="en-US" b="1" dirty="0"/>
              <a:t>Engagement Tip:</a:t>
            </a:r>
            <a:r>
              <a:rPr lang="en-US" dirty="0"/>
              <a:t> Ask participants to reflect on a time they shifted from a correction-based to an empowerment-based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4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Role of Empowerment</a:t>
            </a:r>
          </a:p>
          <a:p>
            <a:r>
              <a:rPr lang="en-US" dirty="0"/>
              <a:t>Empowerment means encouraging autonomy, self-confidence, and self-advocacy. When clients feel empowered, they are more likely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 and achieve personal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Advocate for their own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sustainable coping mechanisms</a:t>
            </a:r>
          </a:p>
          <a:p>
            <a:r>
              <a:rPr lang="en-US" b="1" dirty="0"/>
              <a:t>Evidence:</a:t>
            </a:r>
            <a:br>
              <a:rPr lang="en-US" dirty="0"/>
            </a:br>
            <a:r>
              <a:rPr lang="en-US" dirty="0"/>
              <a:t>Empowerment-based approaches improve client satisfaction and engagement (</a:t>
            </a:r>
            <a:r>
              <a:rPr lang="en-US" dirty="0">
                <a:hlinkClick r:id="rId3"/>
              </a:rPr>
              <a:t>APA Monitor</a:t>
            </a:r>
            <a:r>
              <a:rPr lang="en-US" dirty="0"/>
              <a:t>).</a:t>
            </a:r>
          </a:p>
          <a:p>
            <a:r>
              <a:rPr lang="en-US" b="1" dirty="0"/>
              <a:t>Engagement Tip:</a:t>
            </a:r>
            <a:r>
              <a:rPr lang="en-US" dirty="0"/>
              <a:t> Ask participants to brainstorm one practical way to empower clients in their sessions.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1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130300"/>
            <a:ext cx="5422900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Trauma-Informed Care in EBiT</a:t>
            </a:r>
          </a:p>
          <a:p>
            <a:r>
              <a:rPr lang="en-US" dirty="0"/>
              <a:t>Trauma-informed care recognizes and addresses the </a:t>
            </a:r>
            <a:r>
              <a:rPr lang="en-US" b="1" dirty="0"/>
              <a:t>impact of trauma</a:t>
            </a:r>
            <a:r>
              <a:rPr lang="en-US" dirty="0"/>
              <a:t> on clients’ emotional well-being and behavior. Core elements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Creating emotional safety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Building trust through transparency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Avoiding re-traumatization</a:t>
            </a:r>
          </a:p>
          <a:p>
            <a:r>
              <a:rPr lang="en-US" b="1" dirty="0"/>
              <a:t>Evidence:</a:t>
            </a:r>
            <a:br>
              <a:rPr lang="en-US" dirty="0"/>
            </a:br>
            <a:r>
              <a:rPr lang="en-US" dirty="0"/>
              <a:t>Trauma-informed care reduces dropout rates and improves engagement in therapy (</a:t>
            </a:r>
            <a:r>
              <a:rPr lang="en-US" dirty="0">
                <a:hlinkClick r:id="rId3"/>
              </a:rPr>
              <a:t>NCBI</a:t>
            </a:r>
            <a:r>
              <a:rPr lang="en-US" dirty="0"/>
              <a:t>).</a:t>
            </a:r>
          </a:p>
          <a:p>
            <a:r>
              <a:rPr lang="en-US" b="1" dirty="0"/>
              <a:t>Engagement Tip:</a:t>
            </a:r>
            <a:r>
              <a:rPr lang="en-US" dirty="0"/>
              <a:t> Share a brief trauma-informed care scenario and ask participants how they would respond.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2420C-9DDD-40D9-908E-0D20B244E3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700" y="3984"/>
            <a:ext cx="7032474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01551" y="3985"/>
            <a:ext cx="7329573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049" y="1542402"/>
            <a:ext cx="3890131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400" b="1"/>
            </a:pPr>
            <a:r>
              <a:rPr lang="en-US" sz="4500">
                <a:solidFill>
                  <a:schemeClr val="tx2"/>
                </a:solidFill>
              </a:rPr>
              <a:t>Module 2: The EBiT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602" y="4001588"/>
            <a:ext cx="389102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1400"/>
            </a:pPr>
            <a:r>
              <a:rPr lang="en-US" sz="1300">
                <a:solidFill>
                  <a:schemeClr val="tx2"/>
                </a:solidFill>
              </a:rPr>
              <a:t>Exploring the Core Principles and Application of Empowerment-Based Integrated Treatment (EBiT)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3772" y="-4155"/>
            <a:ext cx="1886210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788296" y="4683667"/>
            <a:ext cx="1886211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700" y="3984"/>
            <a:ext cx="7032474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01551" y="3985"/>
            <a:ext cx="7329573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049" y="1542402"/>
            <a:ext cx="3890131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400" b="1"/>
            </a:pPr>
            <a:r>
              <a:rPr lang="en-US" sz="4500">
                <a:solidFill>
                  <a:schemeClr val="tx2"/>
                </a:solidFill>
              </a:rPr>
              <a:t>Key Trauma-Informed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602" y="4001588"/>
            <a:ext cx="389102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1400"/>
            </a:pPr>
            <a:r>
              <a:rPr lang="en-US" sz="1300">
                <a:solidFill>
                  <a:schemeClr val="tx2"/>
                </a:solidFill>
              </a:rPr>
              <a:t>Safety, Trustworthiness, Peer Support, Collaboration, Empowerment, and Cultural Sensitivity.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3772" y="-4155"/>
            <a:ext cx="1886210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788296" y="4683667"/>
            <a:ext cx="1886211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09" y="1741337"/>
            <a:ext cx="505435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400" b="1"/>
            </a:pPr>
            <a:r>
              <a:rPr lang="en-US" sz="4500">
                <a:solidFill>
                  <a:schemeClr val="tx2"/>
                </a:solidFill>
              </a:rPr>
              <a:t>Building Trust and Rapport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128" y="4200523"/>
            <a:ext cx="505551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1400"/>
            </a:pPr>
            <a:r>
              <a:rPr lang="en-US" sz="2000">
                <a:solidFill>
                  <a:schemeClr val="tx2"/>
                </a:solidFill>
              </a:rPr>
              <a:t>Techniques for establishing meaningful connections with neurodivergent clients.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524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077998" y="4267997"/>
            <a:ext cx="3142400" cy="2037604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700" y="3984"/>
            <a:ext cx="7032474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01551" y="3985"/>
            <a:ext cx="7329573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841" y="1741337"/>
            <a:ext cx="4086547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400" b="1"/>
            </a:pPr>
            <a:r>
              <a:rPr lang="en-US" sz="4500" dirty="0">
                <a:solidFill>
                  <a:schemeClr val="tx2"/>
                </a:solidFill>
              </a:rPr>
              <a:t>Active Listening and Attunement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371" y="4200523"/>
            <a:ext cx="4087487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1400"/>
            </a:pPr>
            <a:r>
              <a:rPr lang="en-US" sz="2000">
                <a:solidFill>
                  <a:schemeClr val="tx2"/>
                </a:solidFill>
              </a:rPr>
              <a:t>Responding with empathy and presence to build client trust.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9356" y="2855"/>
            <a:ext cx="2087566" cy="2406445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86939" y="4456670"/>
            <a:ext cx="2087566" cy="2406445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510328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43" y="991262"/>
            <a:ext cx="4316022" cy="1837349"/>
          </a:xfrm>
        </p:spPr>
        <p:txBody>
          <a:bodyPr>
            <a:normAutofit/>
          </a:bodyPr>
          <a:lstStyle/>
          <a:p>
            <a:pPr>
              <a:defRPr sz="2400" b="1"/>
            </a:pPr>
            <a:r>
              <a:rPr lang="en-US" sz="3100">
                <a:solidFill>
                  <a:schemeClr val="tx2"/>
                </a:solidFill>
              </a:rPr>
              <a:t>Case Study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809" y="2979336"/>
            <a:ext cx="4282290" cy="2430864"/>
          </a:xfrm>
        </p:spPr>
        <p:txBody>
          <a:bodyPr anchor="t">
            <a:normAutofit/>
          </a:bodyPr>
          <a:lstStyle/>
          <a:p>
            <a:pPr>
              <a:defRPr sz="1400"/>
            </a:pPr>
            <a:r>
              <a:rPr lang="en-US" sz="1700">
                <a:solidFill>
                  <a:schemeClr val="tx2"/>
                </a:solidFill>
              </a:rPr>
              <a:t>Applying Validate, Accept, Nurture in a real-world therapeutic scenario.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317706" y="4146311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700" y="3984"/>
            <a:ext cx="7032474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01551" y="3985"/>
            <a:ext cx="7329573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049" y="1542402"/>
            <a:ext cx="3890131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400" b="1"/>
            </a:pPr>
            <a:r>
              <a:rPr lang="en-US" sz="4500">
                <a:solidFill>
                  <a:schemeClr val="tx2"/>
                </a:solidFill>
              </a:rPr>
              <a:t>Reflection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602" y="4001588"/>
            <a:ext cx="389102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1400"/>
            </a:pPr>
            <a:r>
              <a:rPr lang="en-US" sz="1500">
                <a:solidFill>
                  <a:schemeClr val="tx2"/>
                </a:solidFill>
              </a:rPr>
              <a:t>Think about a time you validated someone's experience. How did it impact their response?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3772" y="-4155"/>
            <a:ext cx="1886210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788296" y="4683667"/>
            <a:ext cx="1886211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510328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43" y="991262"/>
            <a:ext cx="4316022" cy="1837349"/>
          </a:xfrm>
        </p:spPr>
        <p:txBody>
          <a:bodyPr>
            <a:normAutofit/>
          </a:bodyPr>
          <a:lstStyle/>
          <a:p>
            <a:pPr>
              <a:defRPr sz="2400" b="1"/>
            </a:pPr>
            <a:r>
              <a:rPr lang="en-US" sz="3100">
                <a:solidFill>
                  <a:schemeClr val="tx2"/>
                </a:solidFill>
              </a:rP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809" y="2979336"/>
            <a:ext cx="4282290" cy="2430864"/>
          </a:xfrm>
        </p:spPr>
        <p:txBody>
          <a:bodyPr anchor="t">
            <a:normAutofit/>
          </a:bodyPr>
          <a:lstStyle/>
          <a:p>
            <a:pPr>
              <a:defRPr sz="1400"/>
            </a:pPr>
            <a:r>
              <a:rPr lang="en-US" sz="1700">
                <a:solidFill>
                  <a:schemeClr val="tx2"/>
                </a:solidFill>
              </a:rPr>
              <a:t>1. Validation, Acceptance, and Nurturing are central to EBiT.</a:t>
            </a:r>
          </a:p>
          <a:p>
            <a:pPr>
              <a:defRPr sz="1400"/>
            </a:pPr>
            <a:r>
              <a:rPr lang="en-US" sz="1700">
                <a:solidFill>
                  <a:schemeClr val="tx2"/>
                </a:solidFill>
              </a:rPr>
              <a:t>2. Empowerment fosters resilience and growth.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317706" y="4146311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420" y="1280680"/>
            <a:ext cx="7375161" cy="1325563"/>
          </a:xfrm>
        </p:spPr>
        <p:txBody>
          <a:bodyPr anchor="b">
            <a:normAutofit/>
          </a:bodyPr>
          <a:lstStyle/>
          <a:p>
            <a:pPr>
              <a:defRPr sz="2400" b="1"/>
            </a:pPr>
            <a:r>
              <a:rPr lang="en-US" sz="3100">
                <a:solidFill>
                  <a:schemeClr val="tx2"/>
                </a:solidFill>
              </a:rPr>
              <a:t>Learning Objectives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41418" y="1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420" y="2890979"/>
            <a:ext cx="7375161" cy="2693976"/>
          </a:xfrm>
        </p:spPr>
        <p:txBody>
          <a:bodyPr>
            <a:normAutofit/>
          </a:bodyPr>
          <a:lstStyle/>
          <a:p>
            <a:pPr>
              <a:defRPr sz="1400"/>
            </a:pPr>
            <a:r>
              <a:rPr lang="en-US" sz="1600">
                <a:solidFill>
                  <a:schemeClr val="tx2"/>
                </a:solidFill>
              </a:rPr>
              <a:t>1. Articulate the Validate, Accept, Nurture framework.</a:t>
            </a:r>
          </a:p>
          <a:p>
            <a:pPr>
              <a:defRPr sz="1400"/>
            </a:pPr>
            <a:r>
              <a:rPr lang="en-US" sz="1600">
                <a:solidFill>
                  <a:schemeClr val="tx2"/>
                </a:solidFill>
              </a:rPr>
              <a:t>2. Apply empowerment-focused strategies in clinical sessions.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1524001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510328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43" y="991262"/>
            <a:ext cx="4316022" cy="1837349"/>
          </a:xfrm>
        </p:spPr>
        <p:txBody>
          <a:bodyPr>
            <a:normAutofit/>
          </a:bodyPr>
          <a:lstStyle/>
          <a:p>
            <a:pPr>
              <a:defRPr sz="2400" b="1"/>
            </a:pPr>
            <a:r>
              <a:rPr lang="en-US" sz="3100">
                <a:solidFill>
                  <a:schemeClr val="tx2"/>
                </a:solidFill>
              </a:rPr>
              <a:t>Introduction to EBiT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809" y="2979336"/>
            <a:ext cx="4282290" cy="2430864"/>
          </a:xfrm>
        </p:spPr>
        <p:txBody>
          <a:bodyPr anchor="t">
            <a:normAutofit/>
          </a:bodyPr>
          <a:lstStyle/>
          <a:p>
            <a:pPr>
              <a:defRPr sz="1400"/>
            </a:pPr>
            <a:r>
              <a:rPr lang="en-US" sz="1700">
                <a:solidFill>
                  <a:schemeClr val="tx2"/>
                </a:solidFill>
              </a:rPr>
              <a:t>Empowerment-Based Integrated Treatment (EBiT) emphasizes compassion, empowerment, and individualized care.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317706" y="4146311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510328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43" y="991262"/>
            <a:ext cx="4316022" cy="1837349"/>
          </a:xfrm>
        </p:spPr>
        <p:txBody>
          <a:bodyPr>
            <a:normAutofit/>
          </a:bodyPr>
          <a:lstStyle/>
          <a:p>
            <a:pPr>
              <a:defRPr sz="2400" b="1"/>
            </a:pPr>
            <a:r>
              <a:rPr lang="en-US" sz="3100">
                <a:solidFill>
                  <a:schemeClr val="tx2"/>
                </a:solidFill>
              </a:rPr>
              <a:t>Core Principle 1: Validate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809" y="2979336"/>
            <a:ext cx="4282290" cy="2430864"/>
          </a:xfrm>
        </p:spPr>
        <p:txBody>
          <a:bodyPr anchor="t">
            <a:normAutofit/>
          </a:bodyPr>
          <a:lstStyle/>
          <a:p>
            <a:pPr>
              <a:defRPr sz="1400"/>
            </a:pPr>
            <a:r>
              <a:rPr lang="en-US" sz="1700">
                <a:solidFill>
                  <a:schemeClr val="tx2"/>
                </a:solidFill>
              </a:rPr>
              <a:t>Understanding and acknowledging the client's lived experience without judgment.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317706" y="4146311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443" y="1321057"/>
            <a:ext cx="8013114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400" b="1"/>
            </a:pPr>
            <a:r>
              <a:rPr lang="en-US" sz="4500">
                <a:solidFill>
                  <a:schemeClr val="tx2"/>
                </a:solidFill>
              </a:rPr>
              <a:t>Core Principle 2: 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046" y="3525491"/>
            <a:ext cx="7101908" cy="865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1400"/>
            </a:pPr>
            <a:r>
              <a:rPr lang="en-US" sz="2400">
                <a:solidFill>
                  <a:schemeClr val="tx2"/>
                </a:solidFill>
              </a:rPr>
              <a:t>Embracing the client's neurodivergence as a unique strength rather than a deficit.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4352" y="1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24836" y="4001437"/>
            <a:ext cx="3655725" cy="2057400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700" y="3984"/>
            <a:ext cx="7032474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01551" y="3985"/>
            <a:ext cx="7329573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049" y="1542402"/>
            <a:ext cx="3890131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400" b="1"/>
            </a:pPr>
            <a:r>
              <a:rPr lang="en-US" sz="4500">
                <a:solidFill>
                  <a:schemeClr val="tx2"/>
                </a:solidFill>
              </a:rPr>
              <a:t>Core Principle 3: Nurture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602" y="4001588"/>
            <a:ext cx="389102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1400"/>
            </a:pPr>
            <a:r>
              <a:rPr lang="en-US" sz="2000">
                <a:solidFill>
                  <a:schemeClr val="tx2"/>
                </a:solidFill>
              </a:rPr>
              <a:t>Creating a supportive environment that fosters growth and resilience.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3772" y="-4155"/>
            <a:ext cx="1886210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788296" y="4683667"/>
            <a:ext cx="1886211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09" y="1741337"/>
            <a:ext cx="505435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400" b="1"/>
            </a:pPr>
            <a:r>
              <a:rPr lang="en-US" sz="4500">
                <a:solidFill>
                  <a:schemeClr val="tx2"/>
                </a:solidFill>
              </a:rPr>
              <a:t>Empowerment vs. Correction-Based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128" y="4200523"/>
            <a:ext cx="505551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1400"/>
            </a:pPr>
            <a:r>
              <a:rPr lang="en-US" sz="2000">
                <a:solidFill>
                  <a:schemeClr val="tx2"/>
                </a:solidFill>
              </a:rPr>
              <a:t>Shifting from fixing perceived deficits to empowering individuals to thrive.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524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077998" y="4267997"/>
            <a:ext cx="3142400" cy="2037604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09" y="1741337"/>
            <a:ext cx="505435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400" b="1"/>
            </a:pPr>
            <a:r>
              <a:rPr lang="en-US" sz="4500">
                <a:solidFill>
                  <a:schemeClr val="tx2"/>
                </a:solidFill>
              </a:rPr>
              <a:t>The Role of Empowerment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128" y="4200523"/>
            <a:ext cx="505551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1400"/>
            </a:pPr>
            <a:r>
              <a:rPr lang="en-US" sz="2000">
                <a:solidFill>
                  <a:schemeClr val="tx2"/>
                </a:solidFill>
              </a:rPr>
              <a:t>Encouraging autonomy, self-confidence, and self-advocacy in clients.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524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077998" y="4267997"/>
            <a:ext cx="3142400" cy="2037604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09" y="1741337"/>
            <a:ext cx="505435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400" b="1"/>
            </a:pPr>
            <a:r>
              <a:rPr lang="en-US" sz="4500">
                <a:solidFill>
                  <a:schemeClr val="tx2"/>
                </a:solidFill>
              </a:rPr>
              <a:t>Trauma-Informed Care in EBiT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128" y="4200523"/>
            <a:ext cx="505551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1400"/>
            </a:pPr>
            <a:r>
              <a:rPr lang="en-US" sz="2000">
                <a:solidFill>
                  <a:schemeClr val="tx2"/>
                </a:solidFill>
              </a:rPr>
              <a:t>Recognizing and addressing the impact of trauma in therapeutic interventions.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524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077998" y="4267997"/>
            <a:ext cx="3142400" cy="2037604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1295</Words>
  <Application>Microsoft Office PowerPoint</Application>
  <PresentationFormat>Widescreen</PresentationFormat>
  <Paragraphs>138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Module 2: The EBiT Philosophy</vt:lpstr>
      <vt:lpstr>Learning Objectives</vt:lpstr>
      <vt:lpstr>Introduction to EBiT Philosophy</vt:lpstr>
      <vt:lpstr>Core Principle 1: Validate</vt:lpstr>
      <vt:lpstr>Core Principle 2: Accept</vt:lpstr>
      <vt:lpstr>Core Principle 3: Nurture</vt:lpstr>
      <vt:lpstr>Empowerment vs. Correction-Based Interventions</vt:lpstr>
      <vt:lpstr>The Role of Empowerment</vt:lpstr>
      <vt:lpstr>Trauma-Informed Care in EBiT</vt:lpstr>
      <vt:lpstr>Key Trauma-Informed Principles</vt:lpstr>
      <vt:lpstr>Building Trust and Rapport</vt:lpstr>
      <vt:lpstr>Active Listening and Attunement</vt:lpstr>
      <vt:lpstr>Case Study Example</vt:lpstr>
      <vt:lpstr>Reflection Activity</vt:lpstr>
      <vt:lpstr>Key 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Angela Fisher</dc:creator>
  <cp:keywords/>
  <dc:description>generated using python-pptx</dc:description>
  <cp:lastModifiedBy>Angela Fisher</cp:lastModifiedBy>
  <cp:revision>5</cp:revision>
  <cp:lastPrinted>2025-01-05T01:40:04Z</cp:lastPrinted>
  <dcterms:created xsi:type="dcterms:W3CDTF">2013-01-27T09:14:16Z</dcterms:created>
  <dcterms:modified xsi:type="dcterms:W3CDTF">2025-01-05T01:55:28Z</dcterms:modified>
  <cp:category/>
</cp:coreProperties>
</file>