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78" r:id="rId2"/>
    <p:sldId id="404" r:id="rId3"/>
    <p:sldId id="415" r:id="rId4"/>
    <p:sldId id="427" r:id="rId5"/>
    <p:sldId id="416" r:id="rId6"/>
    <p:sldId id="417" r:id="rId7"/>
    <p:sldId id="42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CC00"/>
    <a:srgbClr val="FF66CC"/>
    <a:srgbClr val="FF99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63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E3828-AA5B-4797-BFDA-018B96E20064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6EA74-A2CB-42D4-8640-3E7333A52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59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EA74-A2CB-42D4-8640-3E7333A5254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29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EA74-A2CB-42D4-8640-3E7333A5254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89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EA74-A2CB-42D4-8640-3E7333A5254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08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EA74-A2CB-42D4-8640-3E7333A525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49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EA74-A2CB-42D4-8640-3E7333A5254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23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EA74-A2CB-42D4-8640-3E7333A5254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75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EA74-A2CB-42D4-8640-3E7333A5254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35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Wave8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20000" contrast="63000"/>
          </a:blip>
          <a:stretch>
            <a:fillRect/>
          </a:stretch>
        </p:blipFill>
        <p:spPr>
          <a:xfrm>
            <a:off x="0" y="3290240"/>
            <a:ext cx="8458200" cy="3454415"/>
          </a:xfrm>
          <a:prstGeom prst="rect">
            <a:avLst/>
          </a:prstGeom>
        </p:spPr>
      </p:pic>
      <p:pic>
        <p:nvPicPr>
          <p:cNvPr id="11" name="Picture 10" descr="Wave11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19000" contrast="78000"/>
          </a:blip>
          <a:stretch>
            <a:fillRect/>
          </a:stretch>
        </p:blipFill>
        <p:spPr>
          <a:xfrm>
            <a:off x="2104372" y="3730911"/>
            <a:ext cx="7039627" cy="3139615"/>
          </a:xfrm>
          <a:prstGeom prst="rect">
            <a:avLst/>
          </a:prstGeom>
        </p:spPr>
      </p:pic>
      <p:pic>
        <p:nvPicPr>
          <p:cNvPr id="8" name="Picture 7" descr="Wave2.png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5000" contrast="52000"/>
          </a:blip>
          <a:stretch>
            <a:fillRect/>
          </a:stretch>
        </p:blipFill>
        <p:spPr>
          <a:xfrm>
            <a:off x="-12526" y="0"/>
            <a:ext cx="5373635" cy="6431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Wave1.png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7000" contrast="42000"/>
          </a:blip>
          <a:stretch>
            <a:fillRect/>
          </a:stretch>
        </p:blipFill>
        <p:spPr>
          <a:xfrm>
            <a:off x="-12526" y="-25052"/>
            <a:ext cx="5373635" cy="563881"/>
          </a:xfrm>
          <a:prstGeom prst="rect">
            <a:avLst/>
          </a:prstGeom>
        </p:spPr>
      </p:pic>
      <p:pic>
        <p:nvPicPr>
          <p:cNvPr id="14" name="Picture 13" descr="Wave8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4000"/>
          </a:blip>
          <a:stretch>
            <a:fillRect/>
          </a:stretch>
        </p:blipFill>
        <p:spPr>
          <a:xfrm>
            <a:off x="0" y="3185175"/>
            <a:ext cx="9144000" cy="3636226"/>
          </a:xfrm>
          <a:prstGeom prst="rect">
            <a:avLst/>
          </a:prstGeom>
        </p:spPr>
      </p:pic>
      <p:pic>
        <p:nvPicPr>
          <p:cNvPr id="9" name="Picture 8" descr="Wave8.png"/>
          <p:cNvPicPr>
            <a:picLocks noChangeAspect="1"/>
          </p:cNvPicPr>
          <p:nvPr userDrawn="1"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6000" contrast="63000"/>
          </a:blip>
          <a:stretch>
            <a:fillRect/>
          </a:stretch>
        </p:blipFill>
        <p:spPr>
          <a:xfrm>
            <a:off x="0" y="3234300"/>
            <a:ext cx="9144000" cy="3636226"/>
          </a:xfrm>
          <a:prstGeom prst="rect">
            <a:avLst/>
          </a:prstGeom>
        </p:spPr>
      </p:pic>
      <p:pic>
        <p:nvPicPr>
          <p:cNvPr id="10" name="Picture 9" descr="Wave10.png"/>
          <p:cNvPicPr>
            <a:picLocks noChangeAspect="1"/>
          </p:cNvPicPr>
          <p:nvPr userDrawn="1"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9000" contrast="86000"/>
          </a:blip>
          <a:stretch>
            <a:fillRect/>
          </a:stretch>
        </p:blipFill>
        <p:spPr>
          <a:xfrm>
            <a:off x="0" y="4480469"/>
            <a:ext cx="9144000" cy="2102938"/>
          </a:xfrm>
          <a:prstGeom prst="rect">
            <a:avLst/>
          </a:prstGeom>
        </p:spPr>
      </p:pic>
      <p:pic>
        <p:nvPicPr>
          <p:cNvPr id="16" name="Picture 15" descr="Wave9.png"/>
          <p:cNvPicPr>
            <a:picLocks noChangeAspect="1"/>
          </p:cNvPicPr>
          <p:nvPr userDrawn="1"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4000" contrast="66000"/>
          </a:blip>
          <a:stretch>
            <a:fillRect/>
          </a:stretch>
        </p:blipFill>
        <p:spPr>
          <a:xfrm>
            <a:off x="5830816" y="3591837"/>
            <a:ext cx="3313183" cy="1341123"/>
          </a:xfrm>
          <a:prstGeom prst="rect">
            <a:avLst/>
          </a:prstGeom>
        </p:spPr>
      </p:pic>
      <p:pic>
        <p:nvPicPr>
          <p:cNvPr id="17" name="Picture 16" descr="Wave6.png"/>
          <p:cNvPicPr>
            <a:picLocks noChangeAspect="1"/>
          </p:cNvPicPr>
          <p:nvPr userDrawn="1"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lum contrast="59000"/>
          </a:blip>
          <a:stretch>
            <a:fillRect/>
          </a:stretch>
        </p:blipFill>
        <p:spPr>
          <a:xfrm>
            <a:off x="-16807" y="4967350"/>
            <a:ext cx="4476074" cy="809685"/>
          </a:xfrm>
          <a:prstGeom prst="rect">
            <a:avLst/>
          </a:prstGeom>
        </p:spPr>
      </p:pic>
      <p:pic>
        <p:nvPicPr>
          <p:cNvPr id="19" name="Picture 18" descr="Wave3.png"/>
          <p:cNvPicPr>
            <a:picLocks noChangeAspect="1"/>
          </p:cNvPicPr>
          <p:nvPr userDrawn="1"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1421655">
            <a:off x="-106626" y="3101774"/>
            <a:ext cx="9455699" cy="2325798"/>
          </a:xfrm>
          <a:prstGeom prst="rect">
            <a:avLst/>
          </a:prstGeom>
        </p:spPr>
      </p:pic>
      <p:pic>
        <p:nvPicPr>
          <p:cNvPr id="20" name="Picture 19" descr="Wave11.png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2590800" y="3260331"/>
            <a:ext cx="6553200" cy="36118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958" y="274638"/>
            <a:ext cx="7485841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>
              <a:defRPr sz="3600"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959" y="1417638"/>
            <a:ext cx="7485840" cy="4708525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CAB21-1395-4141-91B7-B6012F24BF17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guy_glantser" TargetMode="External"/><Relationship Id="rId3" Type="http://schemas.openxmlformats.org/officeDocument/2006/relationships/image" Target="../media/image13.png"/><Relationship Id="rId7" Type="http://schemas.openxmlformats.org/officeDocument/2006/relationships/hyperlink" Target="mailto:guy@madeiradata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hyperlink" Target="http://www.sqlserverradio.com/" TargetMode="External"/><Relationship Id="rId4" Type="http://schemas.openxmlformats.org/officeDocument/2006/relationships/image" Target="../media/image12.png"/><Relationship Id="rId9" Type="http://schemas.openxmlformats.org/officeDocument/2006/relationships/hyperlink" Target="http://www.madeiradata.com/author/guyglantse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7.jpe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7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לבן 13"/>
          <p:cNvSpPr/>
          <p:nvPr/>
        </p:nvSpPr>
        <p:spPr>
          <a:xfrm>
            <a:off x="-9526" y="1963690"/>
            <a:ext cx="9144000" cy="372410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תמונה 11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4398198"/>
            <a:ext cx="9143999" cy="213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960653"/>
            <a:ext cx="82083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201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6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Madeira Ltd</a:t>
            </a:r>
          </a:p>
          <a:p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All Rights Reserved</a:t>
            </a:r>
          </a:p>
          <a:p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Full rights, including copyrights, belong exclusively to Madeira Ltd</a:t>
            </a:r>
          </a:p>
          <a:p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No use of the materials, in any form, is allowed,</a:t>
            </a:r>
          </a:p>
          <a:p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unless receiving a prior written permission from Madeira 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Ltd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3696" y="514350"/>
            <a:ext cx="1816607" cy="1005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תמונה 15" descr="1_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363" y="0"/>
            <a:ext cx="6391275" cy="5143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444583" y="2099819"/>
            <a:ext cx="102477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Advanced Query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Tuning in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SQL Server</a:t>
            </a:r>
          </a:p>
          <a:p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7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19016" y="830226"/>
            <a:ext cx="269609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Calibri" pitchFamily="34" charset="0"/>
              </a:rPr>
              <a:t>About Me </a:t>
            </a:r>
            <a:endParaRPr lang="en-US" sz="3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09428" y="4252106"/>
            <a:ext cx="33394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Guy Glantser</a:t>
            </a:r>
          </a:p>
          <a:p>
            <a:pPr algn="ctr"/>
            <a:r>
              <a:rPr lang="en-US" sz="2800" dirty="0" smtClean="0"/>
              <a:t>CEO</a:t>
            </a:r>
            <a:endParaRPr lang="en-US" sz="2800" dirty="0"/>
          </a:p>
        </p:txBody>
      </p:sp>
      <p:pic>
        <p:nvPicPr>
          <p:cNvPr id="9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09" y="-11056"/>
            <a:ext cx="1343654" cy="743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תמונה 10" descr="1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363" y="0"/>
            <a:ext cx="6391275" cy="514350"/>
          </a:xfrm>
          <a:prstGeom prst="rect">
            <a:avLst/>
          </a:prstGeom>
        </p:spPr>
      </p:pic>
      <p:pic>
        <p:nvPicPr>
          <p:cNvPr id="12" name="תמונה 11" descr="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91150"/>
            <a:ext cx="9134475" cy="1466850"/>
          </a:xfrm>
          <a:prstGeom prst="rect">
            <a:avLst/>
          </a:prstGeom>
        </p:spPr>
      </p:pic>
      <p:pic>
        <p:nvPicPr>
          <p:cNvPr id="14" name="תמונה 13" descr="gu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681" y="1695445"/>
            <a:ext cx="2381250" cy="23717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50931" y="2219587"/>
            <a:ext cx="77472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Email </a:t>
            </a:r>
            <a:r>
              <a:rPr lang="fr-FR" sz="2000" dirty="0" smtClean="0"/>
              <a:t>Address:</a:t>
            </a:r>
            <a:r>
              <a:rPr lang="fr-FR" sz="2000" dirty="0"/>
              <a:t>	</a:t>
            </a:r>
            <a:r>
              <a:rPr lang="fr-FR" sz="2000" dirty="0" smtClean="0">
                <a:hlinkClick r:id="rId7"/>
              </a:rPr>
              <a:t>guy@madeiradata.com</a:t>
            </a:r>
            <a:endParaRPr lang="fr-FR" sz="2000" dirty="0"/>
          </a:p>
          <a:p>
            <a:r>
              <a:rPr lang="fr-FR" sz="2000" dirty="0"/>
              <a:t>Twitter:		</a:t>
            </a:r>
            <a:r>
              <a:rPr lang="fr-FR" sz="2000" dirty="0" smtClean="0">
                <a:hlinkClick r:id="rId8"/>
              </a:rPr>
              <a:t>@guy_glantser</a:t>
            </a:r>
            <a:endParaRPr lang="fr-FR" sz="2000" dirty="0" smtClean="0"/>
          </a:p>
          <a:p>
            <a:r>
              <a:rPr lang="fr-FR" sz="2000" dirty="0" smtClean="0"/>
              <a:t>Blog:		</a:t>
            </a:r>
            <a:r>
              <a:rPr lang="fr-FR" sz="2000" dirty="0" smtClean="0">
                <a:hlinkClick r:id="rId9"/>
              </a:rPr>
              <a:t>www.madeiradata.com/author/guyglantser</a:t>
            </a:r>
            <a:endParaRPr lang="fr-FR" sz="2000" dirty="0" smtClean="0"/>
          </a:p>
          <a:p>
            <a:r>
              <a:rPr lang="fr-FR" sz="2000" dirty="0" smtClean="0"/>
              <a:t>Podcast</a:t>
            </a:r>
            <a:r>
              <a:rPr lang="fr-FR" sz="2000" dirty="0"/>
              <a:t>:		</a:t>
            </a:r>
            <a:r>
              <a:rPr lang="fr-FR" sz="2000" dirty="0" smtClean="0">
                <a:hlinkClick r:id="rId10"/>
              </a:rPr>
              <a:t>www.sqlserverradio.com</a:t>
            </a:r>
            <a:endParaRPr lang="fr-FR" sz="2000" dirty="0"/>
          </a:p>
        </p:txBody>
      </p:sp>
      <p:pic>
        <p:nvPicPr>
          <p:cNvPr id="10" name="Picture 2" descr="http://www.wordarticles.com/images/MVP_FullColor_ForScree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264" y="4052407"/>
            <a:ext cx="797549" cy="125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8592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6363" y="652450"/>
            <a:ext cx="644174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Course Objectives</a:t>
            </a:r>
          </a:p>
        </p:txBody>
      </p:sp>
      <p:pic>
        <p:nvPicPr>
          <p:cNvPr id="11" name="תמונה 10" descr="1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363" y="0"/>
            <a:ext cx="6391275" cy="514350"/>
          </a:xfrm>
          <a:prstGeom prst="rect">
            <a:avLst/>
          </a:prstGeom>
        </p:spPr>
      </p:pic>
      <p:pic>
        <p:nvPicPr>
          <p:cNvPr id="12" name="תמונה 11" descr="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91150"/>
            <a:ext cx="9134475" cy="14668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9052" y="1575780"/>
            <a:ext cx="589121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spcBef>
                <a:spcPts val="600"/>
              </a:spcBef>
              <a:buFont typeface="Arial" pitchFamily="34" charset="0"/>
              <a:buChar char="•"/>
              <a:tabLst>
                <a:tab pos="180000" algn="l"/>
              </a:tabLst>
            </a:pP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</a:rPr>
              <a:t>Understand how plan caching works in SQL Server</a:t>
            </a:r>
          </a:p>
          <a:p>
            <a:pPr marL="360000" indent="-360000">
              <a:spcBef>
                <a:spcPts val="600"/>
              </a:spcBef>
              <a:buFont typeface="Arial" pitchFamily="34" charset="0"/>
              <a:buChar char="•"/>
              <a:tabLst>
                <a:tab pos="180000" algn="l"/>
              </a:tabLst>
            </a:pP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</a:rPr>
              <a:t>Learn a methodology to find</a:t>
            </a:r>
            <a:br>
              <a:rPr lang="en-US" sz="3200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</a:rPr>
              <a:t>the most problematic queries</a:t>
            </a:r>
            <a:br>
              <a:rPr lang="en-US" sz="3200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</a:rPr>
              <a:t>in your system</a:t>
            </a:r>
          </a:p>
          <a:p>
            <a:pPr marL="360000" indent="-360000">
              <a:spcBef>
                <a:spcPts val="600"/>
              </a:spcBef>
              <a:buFont typeface="Arial" pitchFamily="34" charset="0"/>
              <a:buChar char="•"/>
              <a:tabLst>
                <a:tab pos="180000" algn="l"/>
              </a:tabLst>
            </a:pP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</a:rPr>
              <a:t>Learn how to read and analyze</a:t>
            </a:r>
            <a:br>
              <a:rPr lang="en-US" sz="3200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</a:rPr>
              <a:t>execution plans efficiently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884" y="1902733"/>
            <a:ext cx="2383721" cy="1983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09" y="-11056"/>
            <a:ext cx="1343654" cy="7439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9239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6363" y="652450"/>
            <a:ext cx="644174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Course Objectives</a:t>
            </a:r>
          </a:p>
        </p:txBody>
      </p:sp>
      <p:pic>
        <p:nvPicPr>
          <p:cNvPr id="11" name="תמונה 10" descr="1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363" y="0"/>
            <a:ext cx="6391275" cy="514350"/>
          </a:xfrm>
          <a:prstGeom prst="rect">
            <a:avLst/>
          </a:prstGeom>
        </p:spPr>
      </p:pic>
      <p:pic>
        <p:nvPicPr>
          <p:cNvPr id="12" name="תמונה 11" descr="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91150"/>
            <a:ext cx="9134475" cy="14668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9052" y="1575780"/>
            <a:ext cx="5891213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spcBef>
                <a:spcPts val="600"/>
              </a:spcBef>
              <a:buFont typeface="Arial" pitchFamily="34" charset="0"/>
              <a:buChar char="•"/>
              <a:tabLst>
                <a:tab pos="180000" algn="l"/>
              </a:tabLst>
            </a:pPr>
            <a:r>
              <a:rPr lang="en-US" sz="3200" dirty="0">
                <a:solidFill>
                  <a:srgbClr val="002060"/>
                </a:solidFill>
                <a:latin typeface="Calibri" pitchFamily="34" charset="0"/>
              </a:rPr>
              <a:t>Learn how to measure </a:t>
            </a: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</a:rPr>
              <a:t>query performance</a:t>
            </a:r>
            <a:endParaRPr lang="en-US" sz="3200" dirty="0">
              <a:solidFill>
                <a:srgbClr val="002060"/>
              </a:solidFill>
              <a:latin typeface="Calibri" pitchFamily="34" charset="0"/>
            </a:endParaRPr>
          </a:p>
          <a:p>
            <a:pPr marL="360000" indent="-360000">
              <a:spcBef>
                <a:spcPts val="600"/>
              </a:spcBef>
              <a:buFont typeface="Arial" pitchFamily="34" charset="0"/>
              <a:buChar char="•"/>
              <a:tabLst>
                <a:tab pos="180000" algn="l"/>
              </a:tabLst>
            </a:pPr>
            <a:r>
              <a:rPr lang="en-US" sz="3200" dirty="0">
                <a:solidFill>
                  <a:srgbClr val="002060"/>
                </a:solidFill>
                <a:latin typeface="Calibri" pitchFamily="34" charset="0"/>
              </a:rPr>
              <a:t>Learn how to </a:t>
            </a: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</a:rPr>
              <a:t>resolve query </a:t>
            </a:r>
            <a:r>
              <a:rPr lang="en-US" sz="3200" dirty="0">
                <a:solidFill>
                  <a:srgbClr val="002060"/>
                </a:solidFill>
                <a:latin typeface="Calibri" pitchFamily="34" charset="0"/>
              </a:rPr>
              <a:t>performance issues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884" y="1902733"/>
            <a:ext cx="2383721" cy="1983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09" y="-11056"/>
            <a:ext cx="1343654" cy="7439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712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083" y="3642992"/>
            <a:ext cx="3098042" cy="1881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688609" y="539493"/>
            <a:ext cx="417621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Prerequisites</a:t>
            </a:r>
            <a:endParaRPr lang="en-US" sz="5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1" name="תמונה 10" descr="1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363" y="0"/>
            <a:ext cx="6391275" cy="514350"/>
          </a:xfrm>
          <a:prstGeom prst="rect">
            <a:avLst/>
          </a:prstGeom>
        </p:spPr>
      </p:pic>
      <p:pic>
        <p:nvPicPr>
          <p:cNvPr id="12" name="תמונה 11" descr="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91150"/>
            <a:ext cx="9134475" cy="14668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3453" y="1796502"/>
            <a:ext cx="788652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lvl="0" indent="-360000">
              <a:spcBef>
                <a:spcPts val="600"/>
              </a:spcBef>
              <a:buFont typeface="Arial" pitchFamily="34" charset="0"/>
              <a:buChar char="•"/>
              <a:tabLst>
                <a:tab pos="180000" algn="l"/>
              </a:tabLst>
            </a:pPr>
            <a:r>
              <a:rPr lang="en-US" sz="3200" dirty="0">
                <a:solidFill>
                  <a:srgbClr val="002060"/>
                </a:solidFill>
                <a:latin typeface="Calibri" pitchFamily="34" charset="0"/>
              </a:rPr>
              <a:t>Experience in </a:t>
            </a: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</a:rPr>
              <a:t>Writing Transact-SQL </a:t>
            </a:r>
            <a:r>
              <a:rPr lang="en-US" sz="3200" dirty="0">
                <a:solidFill>
                  <a:srgbClr val="002060"/>
                </a:solidFill>
                <a:latin typeface="Calibri" pitchFamily="34" charset="0"/>
              </a:rPr>
              <a:t>Code</a:t>
            </a:r>
          </a:p>
          <a:p>
            <a:pPr marL="360000" lvl="0" indent="-360000">
              <a:spcBef>
                <a:spcPts val="600"/>
              </a:spcBef>
              <a:buFont typeface="Arial" pitchFamily="34" charset="0"/>
              <a:buChar char="•"/>
              <a:tabLst>
                <a:tab pos="180000" algn="l"/>
              </a:tabLst>
            </a:pPr>
            <a:r>
              <a:rPr lang="en-US" sz="3200" dirty="0">
                <a:solidFill>
                  <a:srgbClr val="002060"/>
                </a:solidFill>
                <a:latin typeface="Calibri" pitchFamily="34" charset="0"/>
              </a:rPr>
              <a:t>Understanding of Index Basics</a:t>
            </a:r>
          </a:p>
          <a:p>
            <a:pPr marL="360000" lvl="0" indent="-360000">
              <a:spcBef>
                <a:spcPts val="600"/>
              </a:spcBef>
              <a:buFont typeface="Arial" pitchFamily="34" charset="0"/>
              <a:buChar char="•"/>
              <a:tabLst>
                <a:tab pos="180000" algn="l"/>
              </a:tabLst>
            </a:pPr>
            <a:r>
              <a:rPr lang="en-US" sz="3200" dirty="0">
                <a:solidFill>
                  <a:srgbClr val="002060"/>
                </a:solidFill>
                <a:latin typeface="Calibri" pitchFamily="34" charset="0"/>
              </a:rPr>
              <a:t>Familiarity with SQL </a:t>
            </a: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</a:rPr>
              <a:t>Server Client </a:t>
            </a:r>
            <a:r>
              <a:rPr lang="en-US" sz="3200" dirty="0">
                <a:solidFill>
                  <a:srgbClr val="002060"/>
                </a:solidFill>
                <a:latin typeface="Calibri" pitchFamily="34" charset="0"/>
              </a:rPr>
              <a:t>Tools</a:t>
            </a:r>
          </a:p>
        </p:txBody>
      </p:sp>
      <p:pic>
        <p:nvPicPr>
          <p:cNvPr id="8" name="Picture 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09" y="-11056"/>
            <a:ext cx="1343654" cy="7439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689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6363" y="539493"/>
            <a:ext cx="600501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Course Outline</a:t>
            </a:r>
          </a:p>
        </p:txBody>
      </p:sp>
      <p:pic>
        <p:nvPicPr>
          <p:cNvPr id="11" name="תמונה 10" descr="1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363" y="0"/>
            <a:ext cx="6391275" cy="514350"/>
          </a:xfrm>
          <a:prstGeom prst="rect">
            <a:avLst/>
          </a:prstGeom>
        </p:spPr>
      </p:pic>
      <p:pic>
        <p:nvPicPr>
          <p:cNvPr id="12" name="תמונה 11" descr="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91150"/>
            <a:ext cx="9134475" cy="14668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22983" y="1487966"/>
            <a:ext cx="8011492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2" indent="-5143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000" algn="l"/>
              </a:tabLst>
            </a:pP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</a:rPr>
              <a:t>Course Introduction</a:t>
            </a:r>
            <a:endParaRPr lang="en-US" sz="3200" dirty="0">
              <a:solidFill>
                <a:srgbClr val="002060"/>
              </a:solidFill>
              <a:latin typeface="Calibri" pitchFamily="34" charset="0"/>
            </a:endParaRPr>
          </a:p>
          <a:p>
            <a:pPr marL="514350" lvl="2" indent="-5143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000" algn="l"/>
              </a:tabLst>
            </a:pP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</a:rPr>
              <a:t>The </a:t>
            </a:r>
            <a:r>
              <a:rPr lang="en-US" sz="3200" dirty="0">
                <a:solidFill>
                  <a:srgbClr val="002060"/>
                </a:solidFill>
                <a:latin typeface="Calibri" pitchFamily="34" charset="0"/>
              </a:rPr>
              <a:t>Plan </a:t>
            </a: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</a:rPr>
              <a:t>Cache</a:t>
            </a:r>
            <a:endParaRPr lang="en-US" sz="3200" dirty="0">
              <a:solidFill>
                <a:srgbClr val="002060"/>
              </a:solidFill>
              <a:latin typeface="Calibri" pitchFamily="34" charset="0"/>
            </a:endParaRPr>
          </a:p>
          <a:p>
            <a:pPr marL="514350" lvl="2" indent="-5143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000" algn="l"/>
              </a:tabLst>
            </a:pP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</a:rPr>
              <a:t>How </a:t>
            </a:r>
            <a:r>
              <a:rPr lang="en-US" sz="3200" dirty="0">
                <a:solidFill>
                  <a:srgbClr val="002060"/>
                </a:solidFill>
                <a:latin typeface="Calibri" pitchFamily="34" charset="0"/>
              </a:rPr>
              <a:t>to </a:t>
            </a: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</a:rPr>
              <a:t>Find the </a:t>
            </a:r>
            <a:r>
              <a:rPr lang="en-US" sz="3200" dirty="0">
                <a:solidFill>
                  <a:srgbClr val="002060"/>
                </a:solidFill>
                <a:latin typeface="Calibri" pitchFamily="34" charset="0"/>
              </a:rPr>
              <a:t>Problematic Query</a:t>
            </a: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</a:rPr>
              <a:t>?</a:t>
            </a:r>
          </a:p>
          <a:p>
            <a:pPr marL="514350" lvl="2" indent="-5143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000" algn="l"/>
              </a:tabLst>
            </a:pPr>
            <a:r>
              <a:rPr lang="en-US" sz="3200" dirty="0">
                <a:solidFill>
                  <a:srgbClr val="002060"/>
                </a:solidFill>
                <a:latin typeface="Calibri" pitchFamily="34" charset="0"/>
              </a:rPr>
              <a:t>The ARITHABORT </a:t>
            </a: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</a:rPr>
              <a:t>Problem</a:t>
            </a:r>
            <a:endParaRPr lang="en-US" sz="3200" dirty="0">
              <a:solidFill>
                <a:srgbClr val="002060"/>
              </a:solidFill>
              <a:latin typeface="Calibri" pitchFamily="34" charset="0"/>
            </a:endParaRPr>
          </a:p>
          <a:p>
            <a:pPr marL="514350" lvl="2" indent="-5143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000" algn="l"/>
              </a:tabLst>
            </a:pPr>
            <a:r>
              <a:rPr lang="en-US" sz="3200" dirty="0">
                <a:solidFill>
                  <a:srgbClr val="002060"/>
                </a:solidFill>
                <a:latin typeface="Calibri" pitchFamily="34" charset="0"/>
              </a:rPr>
              <a:t>Execution Plan Analysis </a:t>
            </a: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</a:rPr>
              <a:t>– Part 1</a:t>
            </a:r>
          </a:p>
          <a:p>
            <a:pPr marL="514350" lvl="2" indent="-5143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000" algn="l"/>
              </a:tabLst>
            </a:pPr>
            <a:r>
              <a:rPr lang="en-US" sz="3200" dirty="0">
                <a:solidFill>
                  <a:srgbClr val="002060"/>
                </a:solidFill>
                <a:latin typeface="Calibri" pitchFamily="34" charset="0"/>
              </a:rPr>
              <a:t>How to Measure Query </a:t>
            </a: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</a:rPr>
              <a:t>Performance</a:t>
            </a:r>
            <a:r>
              <a:rPr lang="en-US" sz="3200" dirty="0">
                <a:solidFill>
                  <a:srgbClr val="002060"/>
                </a:solidFill>
                <a:latin typeface="Calibri" pitchFamily="34" charset="0"/>
              </a:rPr>
              <a:t>?</a:t>
            </a:r>
          </a:p>
        </p:txBody>
      </p:sp>
      <p:pic>
        <p:nvPicPr>
          <p:cNvPr id="7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09" y="-11056"/>
            <a:ext cx="1343654" cy="7439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29421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6363" y="539493"/>
            <a:ext cx="600501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Course Outline</a:t>
            </a:r>
          </a:p>
        </p:txBody>
      </p:sp>
      <p:pic>
        <p:nvPicPr>
          <p:cNvPr id="11" name="תמונה 10" descr="1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363" y="0"/>
            <a:ext cx="6391275" cy="514350"/>
          </a:xfrm>
          <a:prstGeom prst="rect">
            <a:avLst/>
          </a:prstGeom>
        </p:spPr>
      </p:pic>
      <p:pic>
        <p:nvPicPr>
          <p:cNvPr id="12" name="תמונה 11" descr="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91150"/>
            <a:ext cx="9134475" cy="14668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22983" y="1487966"/>
            <a:ext cx="80114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2" indent="-5143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000" algn="l"/>
              </a:tabLst>
            </a:pP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</a:rPr>
              <a:t>Execution </a:t>
            </a:r>
            <a:r>
              <a:rPr lang="en-US" sz="3200" dirty="0">
                <a:solidFill>
                  <a:srgbClr val="002060"/>
                </a:solidFill>
                <a:latin typeface="Calibri" pitchFamily="34" charset="0"/>
              </a:rPr>
              <a:t>Plan Analysis – </a:t>
            </a: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</a:rPr>
              <a:t>Part 2</a:t>
            </a:r>
            <a:endParaRPr lang="en-US" sz="3200" dirty="0">
              <a:solidFill>
                <a:srgbClr val="002060"/>
              </a:solidFill>
              <a:latin typeface="Calibri" pitchFamily="34" charset="0"/>
            </a:endParaRPr>
          </a:p>
          <a:p>
            <a:pPr marL="514350" lvl="2" indent="-5143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000" algn="l"/>
              </a:tabLst>
            </a:pPr>
            <a:r>
              <a:rPr lang="en-US" sz="3200" dirty="0">
                <a:solidFill>
                  <a:srgbClr val="002060"/>
                </a:solidFill>
                <a:latin typeface="Calibri" pitchFamily="34" charset="0"/>
              </a:rPr>
              <a:t>Query Hints and Plan </a:t>
            </a: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</a:rPr>
              <a:t>Guides</a:t>
            </a:r>
          </a:p>
          <a:p>
            <a:pPr marL="514350" lvl="2" indent="-5143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000" algn="l"/>
              </a:tabLst>
            </a:pPr>
            <a:r>
              <a:rPr lang="en-US" sz="3200" dirty="0">
                <a:solidFill>
                  <a:srgbClr val="002060"/>
                </a:solidFill>
                <a:latin typeface="Calibri" pitchFamily="34" charset="0"/>
              </a:rPr>
              <a:t>Parameter Sniffing </a:t>
            </a: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</a:rPr>
              <a:t>Issues</a:t>
            </a:r>
            <a:endParaRPr lang="en-US" sz="3200" dirty="0">
              <a:solidFill>
                <a:srgbClr val="002060"/>
              </a:solidFill>
              <a:latin typeface="Calibri" pitchFamily="34" charset="0"/>
            </a:endParaRPr>
          </a:p>
          <a:p>
            <a:pPr marL="514350" lvl="2" indent="-5143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000" algn="l"/>
              </a:tabLst>
            </a:pPr>
            <a:r>
              <a:rPr lang="en-US" sz="3200" dirty="0">
                <a:solidFill>
                  <a:srgbClr val="002060"/>
                </a:solidFill>
                <a:latin typeface="Calibri" pitchFamily="34" charset="0"/>
              </a:rPr>
              <a:t>More Tuning Case </a:t>
            </a: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</a:rPr>
              <a:t>Studies</a:t>
            </a:r>
            <a:endParaRPr lang="en-US" sz="3200" dirty="0">
              <a:solidFill>
                <a:srgbClr val="002060"/>
              </a:solidFill>
              <a:latin typeface="Calibri" pitchFamily="34" charset="0"/>
            </a:endParaRPr>
          </a:p>
          <a:p>
            <a:pPr marL="514350" lvl="2" indent="-5143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000" algn="l"/>
              </a:tabLst>
            </a:pPr>
            <a:r>
              <a:rPr lang="en-US" sz="3200" dirty="0">
                <a:solidFill>
                  <a:srgbClr val="002060"/>
                </a:solidFill>
                <a:latin typeface="Calibri" pitchFamily="34" charset="0"/>
              </a:rPr>
              <a:t>Course </a:t>
            </a: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</a:rPr>
              <a:t>Summary</a:t>
            </a:r>
            <a:endParaRPr lang="en-US" sz="24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7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09" y="-11056"/>
            <a:ext cx="1343654" cy="7439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103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theme/theme1.xml><?xml version="1.0" encoding="utf-8"?>
<a:theme xmlns:a="http://schemas.openxmlformats.org/drawingml/2006/main" name="Madeira Presentation">
  <a:themeElements>
    <a:clrScheme name="madeira2">
      <a:dk1>
        <a:srgbClr val="002060"/>
      </a:dk1>
      <a:lt1>
        <a:sysClr val="window" lastClr="FFFFFF"/>
      </a:lt1>
      <a:dk2>
        <a:srgbClr val="002060"/>
      </a:dk2>
      <a:lt2>
        <a:srgbClr val="FFFFFF"/>
      </a:lt2>
      <a:accent1>
        <a:srgbClr val="2F75FF"/>
      </a:accent1>
      <a:accent2>
        <a:srgbClr val="F15B2C"/>
      </a:accent2>
      <a:accent3>
        <a:srgbClr val="0042C7"/>
      </a:accent3>
      <a:accent4>
        <a:srgbClr val="0042C7"/>
      </a:accent4>
      <a:accent5>
        <a:srgbClr val="4EA5D8"/>
      </a:accent5>
      <a:accent6>
        <a:srgbClr val="F15B2C"/>
      </a:accent6>
      <a:hlink>
        <a:srgbClr val="2F75FF"/>
      </a:hlink>
      <a:folHlink>
        <a:srgbClr val="2F75FF"/>
      </a:folHlink>
    </a:clrScheme>
    <a:fontScheme name="Madeira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Madeira Presentation</Template>
  <TotalTime>18528</TotalTime>
  <Words>160</Words>
  <Application>Microsoft Office PowerPoint</Application>
  <PresentationFormat>On-screen Show (4:3)</PresentationFormat>
  <Paragraphs>44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Madeira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Madeira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Madeira</dc:title>
  <dc:subject>Business Development</dc:subject>
  <dc:creator>Guy Glantser</dc:creator>
  <cp:lastModifiedBy>Guy Glantser</cp:lastModifiedBy>
  <cp:revision>354</cp:revision>
  <dcterms:created xsi:type="dcterms:W3CDTF">2010-02-15T21:10:27Z</dcterms:created>
  <dcterms:modified xsi:type="dcterms:W3CDTF">2016-03-13T09:02:37Z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TC300049901033</vt:lpwstr>
  </property>
</Properties>
</file>