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62" r:id="rId4"/>
    <p:sldId id="263" r:id="rId5"/>
    <p:sldId id="258" r:id="rId6"/>
    <p:sldId id="264" r:id="rId7"/>
    <p:sldId id="265" r:id="rId8"/>
    <p:sldId id="259" r:id="rId9"/>
    <p:sldId id="260" r:id="rId10"/>
    <p:sldId id="261" r:id="rId11"/>
    <p:sldId id="270" r:id="rId12"/>
    <p:sldId id="267" r:id="rId13"/>
    <p:sldId id="269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6EDF-5ED1-454A-AB5F-0857C5C06ECD}" type="datetimeFigureOut">
              <a:rPr lang="en-US" smtClean="0"/>
              <a:pPr/>
              <a:t>3/24/2015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9E6D-44D9-4C25-8D3A-43EE70277766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6EDF-5ED1-454A-AB5F-0857C5C06ECD}" type="datetimeFigureOut">
              <a:rPr lang="en-US" smtClean="0"/>
              <a:pPr/>
              <a:t>3/24/2015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9E6D-44D9-4C25-8D3A-43EE70277766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6EDF-5ED1-454A-AB5F-0857C5C06ECD}" type="datetimeFigureOut">
              <a:rPr lang="en-US" smtClean="0"/>
              <a:pPr/>
              <a:t>3/24/2015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9E6D-44D9-4C25-8D3A-43EE70277766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6EDF-5ED1-454A-AB5F-0857C5C06ECD}" type="datetimeFigureOut">
              <a:rPr lang="en-US" smtClean="0"/>
              <a:pPr/>
              <a:t>3/24/2015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9E6D-44D9-4C25-8D3A-43EE70277766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6EDF-5ED1-454A-AB5F-0857C5C06ECD}" type="datetimeFigureOut">
              <a:rPr lang="en-US" smtClean="0"/>
              <a:pPr/>
              <a:t>3/24/2015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9E6D-44D9-4C25-8D3A-43EE70277766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6EDF-5ED1-454A-AB5F-0857C5C06ECD}" type="datetimeFigureOut">
              <a:rPr lang="en-US" smtClean="0"/>
              <a:pPr/>
              <a:t>3/24/2015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9E6D-44D9-4C25-8D3A-43EE70277766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6EDF-5ED1-454A-AB5F-0857C5C06ECD}" type="datetimeFigureOut">
              <a:rPr lang="en-US" smtClean="0"/>
              <a:pPr/>
              <a:t>3/24/2015</a:t>
            </a:fld>
            <a:endParaRPr lang="en-U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9E6D-44D9-4C25-8D3A-43EE70277766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6EDF-5ED1-454A-AB5F-0857C5C06ECD}" type="datetimeFigureOut">
              <a:rPr lang="en-US" smtClean="0"/>
              <a:pPr/>
              <a:t>3/24/2015</a:t>
            </a:fld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9E6D-44D9-4C25-8D3A-43EE70277766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6EDF-5ED1-454A-AB5F-0857C5C06ECD}" type="datetimeFigureOut">
              <a:rPr lang="en-US" smtClean="0"/>
              <a:pPr/>
              <a:t>3/24/2015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9E6D-44D9-4C25-8D3A-43EE70277766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6EDF-5ED1-454A-AB5F-0857C5C06ECD}" type="datetimeFigureOut">
              <a:rPr lang="en-US" smtClean="0"/>
              <a:pPr/>
              <a:t>3/24/2015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9E6D-44D9-4C25-8D3A-43EE70277766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6EDF-5ED1-454A-AB5F-0857C5C06ECD}" type="datetimeFigureOut">
              <a:rPr lang="en-US" smtClean="0"/>
              <a:pPr/>
              <a:t>3/24/2015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9E6D-44D9-4C25-8D3A-43EE70277766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ransition spd="slow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56EDF-5ED1-454A-AB5F-0857C5C06ECD}" type="datetimeFigureOut">
              <a:rPr lang="en-US" smtClean="0"/>
              <a:pPr/>
              <a:t>3/24/2015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D9E6D-44D9-4C25-8D3A-43EE70277766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Comparative &amp; Superlative</a:t>
            </a:r>
            <a:endParaRPr lang="en-U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IRREGULAR COMPARISONS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MX" dirty="0" smtClean="0"/>
              <a:t>            </a:t>
            </a:r>
            <a:endParaRPr lang="en-US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857224" y="1643050"/>
          <a:ext cx="7358115" cy="41751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2705"/>
                <a:gridCol w="2452705"/>
                <a:gridCol w="2452705"/>
              </a:tblGrid>
              <a:tr h="695857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POSITIVE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COMPARATIVE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SUPERLATIVE</a:t>
                      </a:r>
                      <a:endParaRPr lang="en-US" dirty="0"/>
                    </a:p>
                  </a:txBody>
                  <a:tcPr/>
                </a:tc>
              </a:tr>
              <a:tr h="695857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GOOD/WELL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BETTER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BEST</a:t>
                      </a:r>
                      <a:endParaRPr lang="en-US" dirty="0"/>
                    </a:p>
                  </a:txBody>
                  <a:tcPr/>
                </a:tc>
              </a:tr>
              <a:tr h="695857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BAD/BADLY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WORSE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WORST</a:t>
                      </a:r>
                      <a:endParaRPr lang="en-US" dirty="0"/>
                    </a:p>
                  </a:txBody>
                  <a:tcPr/>
                </a:tc>
              </a:tr>
              <a:tr h="695857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MUCH/MANY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MORE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MOST</a:t>
                      </a:r>
                      <a:endParaRPr lang="en-US" dirty="0"/>
                    </a:p>
                  </a:txBody>
                  <a:tcPr/>
                </a:tc>
              </a:tr>
              <a:tr h="695857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LITTLE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LESS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LEAST</a:t>
                      </a:r>
                      <a:endParaRPr lang="en-US" dirty="0"/>
                    </a:p>
                  </a:txBody>
                  <a:tcPr/>
                </a:tc>
              </a:tr>
              <a:tr h="695857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FAR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FARTHER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FARTHEST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Forming regular comparatives and superlatives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How these forms are created depends on how many </a:t>
            </a:r>
            <a:r>
              <a:rPr lang="en-US" i="1" dirty="0" smtClean="0"/>
              <a:t>syllables</a:t>
            </a:r>
            <a:r>
              <a:rPr lang="en-US" dirty="0" smtClean="0"/>
              <a:t> there are in the adjective. </a:t>
            </a:r>
            <a:r>
              <a:rPr lang="en-US" i="1" dirty="0" smtClean="0"/>
              <a:t>Syllables</a:t>
            </a:r>
            <a:r>
              <a:rPr lang="en-US" dirty="0" smtClean="0"/>
              <a:t> are like “sound beats”.</a:t>
            </a:r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r>
              <a:rPr lang="es-MX" sz="4800" dirty="0" smtClean="0"/>
              <a:t>Examples:</a:t>
            </a:r>
            <a:endParaRPr lang="en-US" sz="4800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Only one syllable, with one vowel and one consonant at the end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Sólo una sílaba, con una vocal y una consonante al final. </a:t>
            </a:r>
          </a:p>
          <a:p>
            <a:pPr>
              <a:buNone/>
            </a:pPr>
            <a:r>
              <a:rPr lang="en-US" dirty="0" smtClean="0"/>
              <a:t>Examples: </a:t>
            </a:r>
            <a:br>
              <a:rPr lang="en-US" dirty="0" smtClean="0"/>
            </a:br>
            <a:r>
              <a:rPr lang="en-US" i="1" dirty="0" smtClean="0"/>
              <a:t>hot, big, fat</a:t>
            </a:r>
            <a:r>
              <a:rPr lang="en-US" dirty="0" smtClean="0"/>
              <a:t>...</a:t>
            </a:r>
          </a:p>
          <a:p>
            <a:pPr>
              <a:buNone/>
            </a:pPr>
            <a:r>
              <a:rPr lang="en-US" dirty="0" smtClean="0"/>
              <a:t>Double the consonant, and add -ER: </a:t>
            </a:r>
            <a:br>
              <a:rPr lang="en-US" dirty="0" smtClean="0"/>
            </a:br>
            <a:r>
              <a:rPr lang="en-US" i="1" dirty="0" smtClean="0"/>
              <a:t>hotter, bigger, fatter</a:t>
            </a:r>
            <a:r>
              <a:rPr lang="en-US" dirty="0" smtClean="0"/>
              <a:t>...</a:t>
            </a:r>
          </a:p>
          <a:p>
            <a:pPr>
              <a:buNone/>
            </a:pPr>
            <a:r>
              <a:rPr lang="en-US" dirty="0" smtClean="0"/>
              <a:t>Double the consonant, and add -EST: </a:t>
            </a:r>
            <a:br>
              <a:rPr lang="en-US" dirty="0" smtClean="0"/>
            </a:br>
            <a:r>
              <a:rPr lang="en-US" i="1" dirty="0" smtClean="0"/>
              <a:t>hottest, biggest, fattest...</a:t>
            </a:r>
            <a:endParaRPr lang="en-US" dirty="0"/>
          </a:p>
        </p:txBody>
      </p:sp>
    </p:spTree>
  </p:cSld>
  <p:clrMapOvr>
    <a:masterClrMapping/>
  </p:clrMapOvr>
  <p:transition spd="slow"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Two syllables, ending in Y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Dos sílabas, que termina en Y.</a:t>
            </a:r>
          </a:p>
          <a:p>
            <a:pPr>
              <a:buNone/>
            </a:pPr>
            <a:r>
              <a:rPr lang="en-US" dirty="0" smtClean="0"/>
              <a:t> Ejemplos: </a:t>
            </a:r>
            <a:br>
              <a:rPr lang="en-US" dirty="0" smtClean="0"/>
            </a:br>
            <a:r>
              <a:rPr lang="en-US" i="1" dirty="0" smtClean="0"/>
              <a:t>happy, silly, lonely</a:t>
            </a:r>
            <a:r>
              <a:rPr lang="en-US" dirty="0" smtClean="0"/>
              <a:t>...</a:t>
            </a:r>
          </a:p>
          <a:p>
            <a:pPr>
              <a:buNone/>
            </a:pPr>
            <a:r>
              <a:rPr lang="en-US" dirty="0" smtClean="0"/>
              <a:t>Change Y to I, then add -ER: </a:t>
            </a:r>
            <a:br>
              <a:rPr lang="en-US" dirty="0" smtClean="0"/>
            </a:br>
            <a:r>
              <a:rPr lang="en-US" i="1" dirty="0" smtClean="0"/>
              <a:t>happier, sillier, lonelier</a:t>
            </a:r>
            <a:r>
              <a:rPr lang="en-US" dirty="0" smtClean="0"/>
              <a:t>...</a:t>
            </a:r>
          </a:p>
          <a:p>
            <a:pPr>
              <a:buNone/>
            </a:pPr>
            <a:r>
              <a:rPr lang="en-US" dirty="0" smtClean="0"/>
              <a:t>Change Y to I, then add -EST: : </a:t>
            </a:r>
            <a:br>
              <a:rPr lang="en-US" dirty="0" smtClean="0"/>
            </a:br>
            <a:r>
              <a:rPr lang="en-US" i="1" dirty="0" smtClean="0"/>
              <a:t>happiest, silliest, loneliest...</a:t>
            </a:r>
            <a:endParaRPr lang="en-US" dirty="0"/>
          </a:p>
        </p:txBody>
      </p:sp>
    </p:spTree>
  </p:cSld>
  <p:clrMapOvr>
    <a:masterClrMapping/>
  </p:clrMapOvr>
  <p:transition spd="slow"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Two syllables or more, not ending in Y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Dos o más sílabas, no termina en Y.</a:t>
            </a:r>
          </a:p>
          <a:p>
            <a:pPr>
              <a:buNone/>
            </a:pPr>
            <a:r>
              <a:rPr lang="en-US" dirty="0" smtClean="0"/>
              <a:t> Ejemplos: </a:t>
            </a:r>
            <a:br>
              <a:rPr lang="en-US" dirty="0" smtClean="0"/>
            </a:br>
            <a:r>
              <a:rPr lang="en-US" i="1" dirty="0" smtClean="0"/>
              <a:t>modern, interesting, beautiful</a:t>
            </a:r>
            <a:r>
              <a:rPr lang="en-US" dirty="0" smtClean="0"/>
              <a:t>...</a:t>
            </a:r>
          </a:p>
          <a:p>
            <a:pPr>
              <a:buNone/>
            </a:pPr>
            <a:r>
              <a:rPr lang="en-US" dirty="0" smtClean="0"/>
              <a:t>Use </a:t>
            </a:r>
            <a:r>
              <a:rPr lang="en-US" dirty="0" smtClean="0">
                <a:solidFill>
                  <a:srgbClr val="FFFF00"/>
                </a:solidFill>
              </a:rPr>
              <a:t>MORE</a:t>
            </a:r>
            <a:r>
              <a:rPr lang="en-US" dirty="0" smtClean="0"/>
              <a:t> before the adjective: </a:t>
            </a:r>
            <a:br>
              <a:rPr lang="en-US" dirty="0" smtClean="0"/>
            </a:br>
            <a:r>
              <a:rPr lang="en-US" i="1" dirty="0" smtClean="0"/>
              <a:t>more modern, more interesting, more beautiful.</a:t>
            </a:r>
            <a:r>
              <a:rPr lang="en-US" dirty="0" smtClean="0"/>
              <a:t>..</a:t>
            </a:r>
          </a:p>
          <a:p>
            <a:pPr>
              <a:buNone/>
            </a:pPr>
            <a:r>
              <a:rPr lang="en-US" dirty="0" smtClean="0"/>
              <a:t>Use </a:t>
            </a:r>
            <a:r>
              <a:rPr lang="en-US" dirty="0" smtClean="0">
                <a:solidFill>
                  <a:srgbClr val="FFFF00"/>
                </a:solidFill>
              </a:rPr>
              <a:t>MOST</a:t>
            </a:r>
            <a:r>
              <a:rPr lang="en-US" dirty="0" smtClean="0"/>
              <a:t> before the adjective</a:t>
            </a:r>
            <a:br>
              <a:rPr lang="en-US" dirty="0" smtClean="0"/>
            </a:br>
            <a:r>
              <a:rPr lang="en-US" i="1" dirty="0" smtClean="0"/>
              <a:t>most modern, most interesting, most beautiful...</a:t>
            </a:r>
            <a:endParaRPr lang="en-US" dirty="0"/>
          </a:p>
        </p:txBody>
      </p:sp>
    </p:spTree>
  </p:cSld>
  <p:clrMapOvr>
    <a:masterClrMapping/>
  </p:clrMapOvr>
  <p:transition spd="slow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COMPARATIVE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FFFF00"/>
                </a:solidFill>
              </a:rPr>
              <a:t>ADJECTIVE + ER                   </a:t>
            </a:r>
          </a:p>
          <a:p>
            <a:r>
              <a:rPr lang="es-MX" dirty="0" smtClean="0">
                <a:solidFill>
                  <a:srgbClr val="FFFF00"/>
                </a:solidFill>
              </a:rPr>
              <a:t>MORE  + ADJECTIVE</a:t>
            </a:r>
            <a:r>
              <a:rPr lang="es-MX" dirty="0" smtClean="0"/>
              <a:t>                  </a:t>
            </a:r>
            <a:endParaRPr lang="en-US" dirty="0"/>
          </a:p>
        </p:txBody>
      </p:sp>
      <p:sp>
        <p:nvSpPr>
          <p:cNvPr id="4" name="3 Cerrar llave"/>
          <p:cNvSpPr/>
          <p:nvPr/>
        </p:nvSpPr>
        <p:spPr>
          <a:xfrm>
            <a:off x="4143372" y="1428736"/>
            <a:ext cx="714380" cy="1357322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4 Más"/>
          <p:cNvSpPr/>
          <p:nvPr/>
        </p:nvSpPr>
        <p:spPr>
          <a:xfrm>
            <a:off x="5000628" y="1857364"/>
            <a:ext cx="642942" cy="571504"/>
          </a:xfrm>
          <a:prstGeom prst="mathPl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5 CuadroTexto"/>
          <p:cNvSpPr txBox="1"/>
          <p:nvPr/>
        </p:nvSpPr>
        <p:spPr>
          <a:xfrm>
            <a:off x="5929322" y="1857364"/>
            <a:ext cx="21431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 smtClean="0">
                <a:solidFill>
                  <a:srgbClr val="FFFF00"/>
                </a:solidFill>
              </a:rPr>
              <a:t>THAN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57158" y="3429000"/>
            <a:ext cx="842968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 smtClean="0"/>
              <a:t>MY CAR IS </a:t>
            </a:r>
            <a:r>
              <a:rPr lang="es-MX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BIGGER THAN</a:t>
            </a:r>
            <a:r>
              <a:rPr lang="es-MX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s-MX" sz="3200" dirty="0" smtClean="0"/>
              <a:t>YOURS</a:t>
            </a:r>
            <a:r>
              <a:rPr lang="es-MX" sz="3200" smtClean="0"/>
              <a:t>. </a:t>
            </a:r>
            <a:endParaRPr lang="es-MX" sz="3200" dirty="0" smtClean="0"/>
          </a:p>
          <a:p>
            <a:endParaRPr lang="es-MX" sz="3200" dirty="0"/>
          </a:p>
          <a:p>
            <a:r>
              <a:rPr lang="es-MX" sz="3200" dirty="0" smtClean="0"/>
              <a:t>THIS BOOK IS</a:t>
            </a:r>
            <a:r>
              <a:rPr lang="es-MX" sz="3200" b="1" dirty="0" smtClean="0"/>
              <a:t> </a:t>
            </a:r>
            <a:r>
              <a:rPr lang="es-MX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MORE INTERESTING THAN</a:t>
            </a:r>
            <a:r>
              <a:rPr lang="es-MX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MX" sz="3200" dirty="0" smtClean="0"/>
              <a:t>THAT ONE.</a:t>
            </a:r>
            <a:endParaRPr lang="en-US" sz="3200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IRREGULAR COMPARATIVE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MX" dirty="0" smtClean="0"/>
              <a:t>MY MAP IS </a:t>
            </a:r>
            <a:r>
              <a:rPr lang="es-MX" dirty="0" smtClean="0">
                <a:solidFill>
                  <a:srgbClr val="FFFF00"/>
                </a:solidFill>
              </a:rPr>
              <a:t>BETTER THAN </a:t>
            </a:r>
            <a:r>
              <a:rPr lang="es-MX" dirty="0" smtClean="0"/>
              <a:t>YOURS.</a:t>
            </a:r>
          </a:p>
          <a:p>
            <a:pPr>
              <a:buNone/>
            </a:pPr>
            <a:r>
              <a:rPr lang="es-MX" dirty="0" smtClean="0"/>
              <a:t>                     </a:t>
            </a:r>
            <a:r>
              <a:rPr lang="es-MX" dirty="0" smtClean="0">
                <a:solidFill>
                  <a:srgbClr val="FFFF00"/>
                </a:solidFill>
              </a:rPr>
              <a:t>WORSE</a:t>
            </a:r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r>
              <a:rPr lang="es-MX" dirty="0" smtClean="0"/>
              <a:t>MY NEW OFFICE IS </a:t>
            </a:r>
            <a:r>
              <a:rPr lang="es-MX" dirty="0" smtClean="0">
                <a:solidFill>
                  <a:srgbClr val="FFFF00"/>
                </a:solidFill>
              </a:rPr>
              <a:t>FARTHER THAN </a:t>
            </a:r>
            <a:r>
              <a:rPr lang="es-MX" dirty="0" smtClean="0"/>
              <a:t>MY OLD ONE.</a:t>
            </a:r>
            <a:endParaRPr lang="en-U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QUESTIONS WITH   </a:t>
            </a:r>
            <a:r>
              <a:rPr lang="es-MX" b="1" i="1" dirty="0" smtClean="0"/>
              <a:t>WHICH</a:t>
            </a:r>
            <a:endParaRPr lang="en-US" b="1" i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MX" dirty="0" smtClean="0"/>
              <a:t>WHICH CITY IS</a:t>
            </a:r>
            <a:r>
              <a:rPr lang="es-MX" dirty="0" smtClean="0">
                <a:solidFill>
                  <a:srgbClr val="FFFF00"/>
                </a:solidFill>
              </a:rPr>
              <a:t> BIGGER</a:t>
            </a:r>
            <a:r>
              <a:rPr lang="es-MX" dirty="0" smtClean="0"/>
              <a:t>?</a:t>
            </a:r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r>
              <a:rPr lang="es-MX" dirty="0" smtClean="0"/>
              <a:t>WHICH RESTAURANT IS </a:t>
            </a:r>
            <a:r>
              <a:rPr lang="es-MX" dirty="0" smtClean="0">
                <a:solidFill>
                  <a:srgbClr val="FFFF00"/>
                </a:solidFill>
              </a:rPr>
              <a:t>MORE EXPENSIVE</a:t>
            </a:r>
            <a:r>
              <a:rPr lang="es-MX" dirty="0" smtClean="0"/>
              <a:t>?</a:t>
            </a:r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r>
              <a:rPr lang="es-MX" dirty="0" smtClean="0"/>
              <a:t>WHICH IS </a:t>
            </a:r>
            <a:r>
              <a:rPr lang="es-MX" dirty="0" smtClean="0">
                <a:solidFill>
                  <a:srgbClr val="FFFF00"/>
                </a:solidFill>
              </a:rPr>
              <a:t>BIGGER</a:t>
            </a:r>
            <a:r>
              <a:rPr lang="es-MX" dirty="0" smtClean="0"/>
              <a:t>?</a:t>
            </a:r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r>
              <a:rPr lang="es-MX" dirty="0" smtClean="0"/>
              <a:t>WHICH IS </a:t>
            </a:r>
            <a:r>
              <a:rPr lang="es-MX" dirty="0" smtClean="0">
                <a:solidFill>
                  <a:srgbClr val="FFFF00"/>
                </a:solidFill>
              </a:rPr>
              <a:t>MORE</a:t>
            </a:r>
            <a:r>
              <a:rPr lang="es-MX" dirty="0" smtClean="0"/>
              <a:t> </a:t>
            </a:r>
            <a:r>
              <a:rPr lang="es-MX" dirty="0" smtClean="0">
                <a:solidFill>
                  <a:srgbClr val="FFFF00"/>
                </a:solidFill>
              </a:rPr>
              <a:t>EXPENSIVE</a:t>
            </a:r>
            <a:r>
              <a:rPr lang="es-MX" dirty="0" smtClean="0"/>
              <a:t>?</a:t>
            </a:r>
            <a:endParaRPr lang="en-U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SUPERLATIVE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FFFF00"/>
                </a:solidFill>
              </a:rPr>
              <a:t>THE + ADJECTIVE + EST</a:t>
            </a:r>
          </a:p>
          <a:p>
            <a:r>
              <a:rPr lang="es-MX" dirty="0" smtClean="0">
                <a:solidFill>
                  <a:srgbClr val="FFFF00"/>
                </a:solidFill>
              </a:rPr>
              <a:t>THE + MOST + ADJECTIVE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3 Cerrar llave"/>
          <p:cNvSpPr/>
          <p:nvPr/>
        </p:nvSpPr>
        <p:spPr>
          <a:xfrm>
            <a:off x="5286380" y="1643050"/>
            <a:ext cx="285752" cy="1357322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4 Más"/>
          <p:cNvSpPr/>
          <p:nvPr/>
        </p:nvSpPr>
        <p:spPr>
          <a:xfrm>
            <a:off x="5715008" y="2071678"/>
            <a:ext cx="642942" cy="571504"/>
          </a:xfrm>
          <a:prstGeom prst="mathPl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5 CuadroTexto"/>
          <p:cNvSpPr txBox="1"/>
          <p:nvPr/>
        </p:nvSpPr>
        <p:spPr>
          <a:xfrm>
            <a:off x="6715140" y="2071678"/>
            <a:ext cx="19288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>
                <a:solidFill>
                  <a:srgbClr val="FFFF00"/>
                </a:solidFill>
              </a:rPr>
              <a:t>OF/ IN</a:t>
            </a:r>
            <a:endParaRPr lang="en-US" sz="3200" b="1" dirty="0">
              <a:solidFill>
                <a:srgbClr val="FFFF00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85720" y="3286124"/>
            <a:ext cx="86439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 smtClean="0"/>
              <a:t>CONCORD IS </a:t>
            </a:r>
            <a:r>
              <a:rPr lang="es-MX" sz="3200" dirty="0" smtClean="0">
                <a:solidFill>
                  <a:srgbClr val="FFFF00"/>
                </a:solidFill>
              </a:rPr>
              <a:t>THE</a:t>
            </a:r>
            <a:r>
              <a:rPr lang="es-MX" sz="3200" dirty="0" smtClean="0"/>
              <a:t> </a:t>
            </a:r>
            <a:r>
              <a:rPr lang="es-MX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FASTEST</a:t>
            </a:r>
            <a:r>
              <a:rPr lang="es-MX" sz="3200" dirty="0" smtClean="0"/>
              <a:t> PLANE </a:t>
            </a:r>
            <a:r>
              <a:rPr lang="es-MX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</a:t>
            </a:r>
            <a:r>
              <a:rPr lang="es-MX" sz="3200" dirty="0" smtClean="0"/>
              <a:t> THE WORLD.</a:t>
            </a:r>
          </a:p>
          <a:p>
            <a:endParaRPr lang="es-MX" sz="3200" dirty="0"/>
          </a:p>
          <a:p>
            <a:r>
              <a:rPr lang="es-MX" sz="3200" dirty="0" smtClean="0"/>
              <a:t>SHE IS </a:t>
            </a:r>
            <a:r>
              <a:rPr lang="es-MX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MOST BEAUTIFUL</a:t>
            </a:r>
            <a:r>
              <a:rPr lang="es-MX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MX" sz="3200" dirty="0" smtClean="0"/>
              <a:t>GIRL </a:t>
            </a:r>
            <a:r>
              <a:rPr lang="es-MX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es-MX" sz="3200" dirty="0" smtClean="0"/>
              <a:t> ALL.</a:t>
            </a:r>
            <a:endParaRPr lang="en-US" sz="3200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IRREGULAR SUPERLATIVE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MX" dirty="0" smtClean="0"/>
              <a:t>   MY MAP IS </a:t>
            </a:r>
            <a:r>
              <a:rPr lang="es-MX" dirty="0" smtClean="0">
                <a:solidFill>
                  <a:srgbClr val="FFFF00"/>
                </a:solidFill>
              </a:rPr>
              <a:t>THE</a:t>
            </a:r>
            <a:r>
              <a:rPr lang="es-MX" dirty="0" smtClean="0"/>
              <a:t> </a:t>
            </a:r>
            <a:r>
              <a:rPr lang="es-MX" dirty="0" smtClean="0">
                <a:solidFill>
                  <a:srgbClr val="FFFF00"/>
                </a:solidFill>
              </a:rPr>
              <a:t>BEST</a:t>
            </a:r>
            <a:r>
              <a:rPr lang="es-MX" dirty="0" smtClean="0"/>
              <a:t>.</a:t>
            </a:r>
          </a:p>
          <a:p>
            <a:pPr>
              <a:buNone/>
            </a:pPr>
            <a:r>
              <a:rPr lang="es-MX" dirty="0" smtClean="0">
                <a:solidFill>
                  <a:srgbClr val="FFFF00"/>
                </a:solidFill>
              </a:rPr>
              <a:t>                             WORST</a:t>
            </a:r>
            <a:r>
              <a:rPr lang="es-MX" dirty="0" smtClean="0"/>
              <a:t>.</a:t>
            </a:r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r>
              <a:rPr lang="es-MX" dirty="0" smtClean="0"/>
              <a:t>MY NEW OFFICE IS </a:t>
            </a:r>
            <a:r>
              <a:rPr lang="es-MX" dirty="0" smtClean="0">
                <a:solidFill>
                  <a:srgbClr val="FFFF00"/>
                </a:solidFill>
              </a:rPr>
              <a:t>THE</a:t>
            </a:r>
            <a:r>
              <a:rPr lang="es-MX" dirty="0" smtClean="0"/>
              <a:t> </a:t>
            </a:r>
            <a:r>
              <a:rPr lang="es-MX" dirty="0" smtClean="0">
                <a:solidFill>
                  <a:srgbClr val="FFFF00"/>
                </a:solidFill>
              </a:rPr>
              <a:t>FARTHEST</a:t>
            </a:r>
            <a:r>
              <a:rPr lang="es-MX" dirty="0" smtClean="0"/>
              <a:t>.</a:t>
            </a:r>
            <a:endParaRPr lang="en-U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QUESTIONS WITH   </a:t>
            </a:r>
            <a:r>
              <a:rPr lang="es-MX" b="1" i="1" dirty="0" smtClean="0"/>
              <a:t>WHICH</a:t>
            </a:r>
            <a:endParaRPr lang="en-US" b="1" i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MX" dirty="0" smtClean="0"/>
              <a:t>WHICH CITY IS </a:t>
            </a:r>
            <a:r>
              <a:rPr lang="es-MX" dirty="0" smtClean="0">
                <a:solidFill>
                  <a:srgbClr val="FFFF00"/>
                </a:solidFill>
              </a:rPr>
              <a:t>THE BIGGEST</a:t>
            </a:r>
            <a:r>
              <a:rPr lang="es-MX" dirty="0" smtClean="0"/>
              <a:t>?</a:t>
            </a:r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r>
              <a:rPr lang="es-MX" dirty="0" smtClean="0"/>
              <a:t>WHICH RESTAURANT IS  </a:t>
            </a:r>
            <a:r>
              <a:rPr lang="es-MX" dirty="0" smtClean="0">
                <a:solidFill>
                  <a:srgbClr val="FFFF00"/>
                </a:solidFill>
              </a:rPr>
              <a:t>THE MOST EXPENSIVE</a:t>
            </a:r>
            <a:r>
              <a:rPr lang="es-MX" dirty="0" smtClean="0"/>
              <a:t>?</a:t>
            </a:r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r>
              <a:rPr lang="es-MX" dirty="0" smtClean="0"/>
              <a:t>WHICH IS </a:t>
            </a:r>
            <a:r>
              <a:rPr lang="es-MX" dirty="0" smtClean="0">
                <a:solidFill>
                  <a:srgbClr val="FFFF00"/>
                </a:solidFill>
              </a:rPr>
              <a:t>THE BIGGEST</a:t>
            </a:r>
            <a:r>
              <a:rPr lang="es-MX" dirty="0" smtClean="0"/>
              <a:t>?</a:t>
            </a:r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r>
              <a:rPr lang="es-MX" dirty="0" smtClean="0"/>
              <a:t>WHICH IS </a:t>
            </a:r>
            <a:r>
              <a:rPr lang="es-MX" dirty="0" smtClean="0">
                <a:solidFill>
                  <a:srgbClr val="FFFF00"/>
                </a:solidFill>
              </a:rPr>
              <a:t>THE MOST EXPENSIVE</a:t>
            </a:r>
            <a:r>
              <a:rPr lang="es-MX" dirty="0" smtClean="0"/>
              <a:t>?</a:t>
            </a:r>
            <a:endParaRPr lang="en-U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SOME ADJECTIVES THAT USE,</a:t>
            </a:r>
            <a:r>
              <a:rPr lang="es-MX" dirty="0" smtClean="0">
                <a:solidFill>
                  <a:srgbClr val="FFFF00"/>
                </a:solidFill>
              </a:rPr>
              <a:t>-</a:t>
            </a:r>
            <a:r>
              <a:rPr lang="es-MX" i="1" dirty="0" smtClean="0">
                <a:solidFill>
                  <a:srgbClr val="FFFF00"/>
                </a:solidFill>
              </a:rPr>
              <a:t>ER</a:t>
            </a:r>
            <a:r>
              <a:rPr lang="es-MX" i="1" dirty="0" smtClean="0"/>
              <a:t> AND </a:t>
            </a:r>
            <a:r>
              <a:rPr lang="es-MX" i="1" dirty="0" smtClean="0">
                <a:solidFill>
                  <a:srgbClr val="FFFF00"/>
                </a:solidFill>
              </a:rPr>
              <a:t>EST</a:t>
            </a:r>
            <a:r>
              <a:rPr lang="es-MX" i="1" dirty="0" smtClean="0"/>
              <a:t> </a:t>
            </a:r>
            <a:r>
              <a:rPr lang="es-MX" dirty="0" smtClean="0"/>
              <a:t>...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5400" dirty="0" smtClean="0"/>
              <a:t>EARLY</a:t>
            </a:r>
          </a:p>
          <a:p>
            <a:pPr algn="ctr"/>
            <a:r>
              <a:rPr lang="es-MX" sz="5400" dirty="0" smtClean="0"/>
              <a:t>LATE</a:t>
            </a:r>
          </a:p>
          <a:p>
            <a:pPr algn="ctr"/>
            <a:r>
              <a:rPr lang="es-MX" sz="5400" dirty="0" smtClean="0"/>
              <a:t>FAST</a:t>
            </a:r>
          </a:p>
          <a:p>
            <a:pPr algn="ctr"/>
            <a:r>
              <a:rPr lang="es-MX" sz="5400" dirty="0" smtClean="0"/>
              <a:t>HARD</a:t>
            </a:r>
            <a:endParaRPr lang="en-US" sz="5400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OTHER FORM TO COMPARE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>
                <a:solidFill>
                  <a:srgbClr val="FFFF00"/>
                </a:solidFill>
              </a:rPr>
              <a:t>AS</a:t>
            </a:r>
            <a:r>
              <a:rPr lang="es-MX" dirty="0" smtClean="0"/>
              <a:t> + </a:t>
            </a:r>
            <a:r>
              <a:rPr lang="es-MX" dirty="0" smtClean="0">
                <a:solidFill>
                  <a:srgbClr val="FFFF00"/>
                </a:solidFill>
              </a:rPr>
              <a:t>ADJECTIVE</a:t>
            </a:r>
            <a:r>
              <a:rPr lang="es-MX" dirty="0" smtClean="0"/>
              <a:t>/</a:t>
            </a:r>
            <a:r>
              <a:rPr lang="es-MX" dirty="0" smtClean="0">
                <a:solidFill>
                  <a:srgbClr val="FFFF00"/>
                </a:solidFill>
              </a:rPr>
              <a:t> ADVERB </a:t>
            </a:r>
            <a:r>
              <a:rPr lang="es-MX" dirty="0" smtClean="0"/>
              <a:t>+ </a:t>
            </a:r>
            <a:r>
              <a:rPr lang="es-MX" dirty="0" smtClean="0">
                <a:solidFill>
                  <a:srgbClr val="FFFF00"/>
                </a:solidFill>
              </a:rPr>
              <a:t>AS</a:t>
            </a:r>
          </a:p>
          <a:p>
            <a:endParaRPr lang="es-MX" dirty="0" smtClean="0"/>
          </a:p>
          <a:p>
            <a:r>
              <a:rPr lang="es-MX" dirty="0" smtClean="0"/>
              <a:t>MY JACKET IS </a:t>
            </a:r>
            <a:r>
              <a:rPr lang="es-MX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EXPENSIVE AS  </a:t>
            </a:r>
            <a:r>
              <a:rPr lang="es-MX" dirty="0" smtClean="0"/>
              <a:t>YOURS.</a:t>
            </a:r>
          </a:p>
          <a:p>
            <a:endParaRPr lang="es-MX" dirty="0"/>
          </a:p>
          <a:p>
            <a:endParaRPr lang="es-MX" dirty="0" smtClean="0"/>
          </a:p>
          <a:p>
            <a:r>
              <a:rPr lang="es-MX" dirty="0" smtClean="0">
                <a:solidFill>
                  <a:srgbClr val="FFFF00"/>
                </a:solidFill>
              </a:rPr>
              <a:t>NOT AS </a:t>
            </a:r>
            <a:r>
              <a:rPr lang="es-MX" dirty="0" smtClean="0"/>
              <a:t>+ </a:t>
            </a:r>
            <a:r>
              <a:rPr lang="es-MX" dirty="0" smtClean="0">
                <a:solidFill>
                  <a:srgbClr val="FFFF00"/>
                </a:solidFill>
              </a:rPr>
              <a:t>ADJECTIVE</a:t>
            </a:r>
            <a:r>
              <a:rPr lang="es-MX" dirty="0" smtClean="0"/>
              <a:t>/ </a:t>
            </a:r>
            <a:r>
              <a:rPr lang="es-MX" dirty="0" smtClean="0">
                <a:solidFill>
                  <a:srgbClr val="FFFF00"/>
                </a:solidFill>
              </a:rPr>
              <a:t>ADVERB</a:t>
            </a:r>
            <a:r>
              <a:rPr lang="es-MX" dirty="0" smtClean="0"/>
              <a:t> +</a:t>
            </a:r>
            <a:r>
              <a:rPr lang="es-MX" dirty="0" smtClean="0">
                <a:solidFill>
                  <a:srgbClr val="FFFF00"/>
                </a:solidFill>
              </a:rPr>
              <a:t> AS</a:t>
            </a:r>
          </a:p>
          <a:p>
            <a:endParaRPr lang="es-MX" dirty="0" smtClean="0"/>
          </a:p>
          <a:p>
            <a:r>
              <a:rPr lang="es-MX" dirty="0" smtClean="0"/>
              <a:t>JHON IS </a:t>
            </a:r>
            <a:r>
              <a:rPr lang="es-MX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AS INTELLIGENT AS </a:t>
            </a:r>
            <a:r>
              <a:rPr lang="es-MX" dirty="0" smtClean="0"/>
              <a:t>JACK.</a:t>
            </a:r>
          </a:p>
          <a:p>
            <a:endParaRPr lang="es-MX" dirty="0" smtClean="0"/>
          </a:p>
          <a:p>
            <a:endParaRPr lang="en-U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316</Words>
  <Application>Microsoft Office PowerPoint</Application>
  <PresentationFormat>Presentación en pantalla (4:3)</PresentationFormat>
  <Paragraphs>96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Tema de Office</vt:lpstr>
      <vt:lpstr>Comparative &amp; Superlative</vt:lpstr>
      <vt:lpstr>COMPARATIVE</vt:lpstr>
      <vt:lpstr>IRREGULAR COMPARATIVE</vt:lpstr>
      <vt:lpstr>QUESTIONS WITH   WHICH</vt:lpstr>
      <vt:lpstr>SUPERLATIVE</vt:lpstr>
      <vt:lpstr>IRREGULAR SUPERLATIVE</vt:lpstr>
      <vt:lpstr>QUESTIONS WITH   WHICH</vt:lpstr>
      <vt:lpstr>SOME ADJECTIVES THAT USE,-ER AND EST ...</vt:lpstr>
      <vt:lpstr>OTHER FORM TO COMPARE</vt:lpstr>
      <vt:lpstr>IRREGULAR COMPARISONS</vt:lpstr>
      <vt:lpstr>Forming regular comparatives and superlatives</vt:lpstr>
      <vt:lpstr>Only one syllable, with one vowel and one consonant at the end</vt:lpstr>
      <vt:lpstr>Two syllables, ending in Y</vt:lpstr>
      <vt:lpstr>Two syllables or more, not ending in 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COMPARATIVE AND SUPERLATIVE</dc:title>
  <dc:creator>Adriana</dc:creator>
  <cp:lastModifiedBy> </cp:lastModifiedBy>
  <cp:revision>36</cp:revision>
  <dcterms:created xsi:type="dcterms:W3CDTF">2011-01-27T01:31:55Z</dcterms:created>
  <dcterms:modified xsi:type="dcterms:W3CDTF">2015-03-25T00:44:47Z</dcterms:modified>
</cp:coreProperties>
</file>