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1" r:id="rId3"/>
    <p:sldId id="522" r:id="rId4"/>
    <p:sldId id="523" r:id="rId5"/>
    <p:sldId id="524" r:id="rId6"/>
    <p:sldId id="525" r:id="rId7"/>
    <p:sldId id="526" r:id="rId8"/>
    <p:sldId id="527" r:id="rId9"/>
    <p:sldId id="528" r:id="rId10"/>
    <p:sldId id="529" r:id="rId11"/>
    <p:sldId id="530" r:id="rId12"/>
    <p:sldId id="531"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61" r:id="rId46"/>
    <p:sldId id="362" r:id="rId47"/>
    <p:sldId id="363" r:id="rId48"/>
    <p:sldId id="364" r:id="rId49"/>
    <p:sldId id="365" r:id="rId50"/>
    <p:sldId id="366" r:id="rId51"/>
    <p:sldId id="367" r:id="rId52"/>
    <p:sldId id="370" r:id="rId53"/>
    <p:sldId id="435" r:id="rId54"/>
    <p:sldId id="436" r:id="rId55"/>
    <p:sldId id="437" r:id="rId56"/>
    <p:sldId id="438" r:id="rId57"/>
    <p:sldId id="439" r:id="rId58"/>
    <p:sldId id="440" r:id="rId59"/>
    <p:sldId id="441" r:id="rId60"/>
    <p:sldId id="442" r:id="rId61"/>
    <p:sldId id="443" r:id="rId62"/>
    <p:sldId id="444" r:id="rId63"/>
    <p:sldId id="446" r:id="rId64"/>
    <p:sldId id="374" r:id="rId65"/>
    <p:sldId id="373" r:id="rId66"/>
    <p:sldId id="375" r:id="rId67"/>
    <p:sldId id="376" r:id="rId68"/>
    <p:sldId id="354" r:id="rId69"/>
    <p:sldId id="355" r:id="rId70"/>
    <p:sldId id="356" r:id="rId71"/>
    <p:sldId id="447" r:id="rId72"/>
    <p:sldId id="342" r:id="rId73"/>
    <p:sldId id="343" r:id="rId74"/>
    <p:sldId id="448" r:id="rId75"/>
    <p:sldId id="449" r:id="rId76"/>
    <p:sldId id="346" r:id="rId77"/>
    <p:sldId id="347" r:id="rId78"/>
    <p:sldId id="348" r:id="rId79"/>
    <p:sldId id="349" r:id="rId80"/>
    <p:sldId id="350" r:id="rId81"/>
    <p:sldId id="351" r:id="rId82"/>
    <p:sldId id="450" r:id="rId83"/>
    <p:sldId id="451" r:id="rId84"/>
    <p:sldId id="452" r:id="rId85"/>
    <p:sldId id="453" r:id="rId86"/>
    <p:sldId id="455" r:id="rId87"/>
    <p:sldId id="454" r:id="rId88"/>
    <p:sldId id="456" r:id="rId89"/>
    <p:sldId id="457" r:id="rId90"/>
    <p:sldId id="458" r:id="rId91"/>
    <p:sldId id="459" r:id="rId92"/>
    <p:sldId id="461" r:id="rId93"/>
    <p:sldId id="462" r:id="rId94"/>
    <p:sldId id="460" r:id="rId95"/>
    <p:sldId id="463" r:id="rId96"/>
    <p:sldId id="464" r:id="rId97"/>
    <p:sldId id="465" r:id="rId98"/>
    <p:sldId id="466" r:id="rId99"/>
    <p:sldId id="468" r:id="rId100"/>
    <p:sldId id="467" r:id="rId101"/>
    <p:sldId id="469" r:id="rId102"/>
    <p:sldId id="470" r:id="rId103"/>
    <p:sldId id="471" r:id="rId104"/>
    <p:sldId id="472" r:id="rId105"/>
    <p:sldId id="257" r:id="rId106"/>
    <p:sldId id="258" r:id="rId107"/>
    <p:sldId id="259" r:id="rId108"/>
    <p:sldId id="260" r:id="rId109"/>
    <p:sldId id="532" r:id="rId110"/>
    <p:sldId id="261" r:id="rId111"/>
    <p:sldId id="262" r:id="rId112"/>
    <p:sldId id="263" r:id="rId113"/>
    <p:sldId id="264" r:id="rId114"/>
    <p:sldId id="265" r:id="rId115"/>
    <p:sldId id="266" r:id="rId116"/>
    <p:sldId id="267" r:id="rId117"/>
    <p:sldId id="268" r:id="rId118"/>
    <p:sldId id="269" r:id="rId119"/>
    <p:sldId id="270" r:id="rId120"/>
    <p:sldId id="271" r:id="rId121"/>
    <p:sldId id="272" r:id="rId122"/>
    <p:sldId id="273" r:id="rId123"/>
    <p:sldId id="274" r:id="rId124"/>
    <p:sldId id="275" r:id="rId125"/>
    <p:sldId id="276" r:id="rId126"/>
    <p:sldId id="277" r:id="rId127"/>
    <p:sldId id="278" r:id="rId128"/>
    <p:sldId id="279" r:id="rId129"/>
    <p:sldId id="280" r:id="rId130"/>
    <p:sldId id="281" r:id="rId131"/>
    <p:sldId id="473" r:id="rId132"/>
    <p:sldId id="474" r:id="rId133"/>
    <p:sldId id="475" r:id="rId134"/>
    <p:sldId id="476" r:id="rId135"/>
    <p:sldId id="477" r:id="rId136"/>
    <p:sldId id="478" r:id="rId137"/>
    <p:sldId id="479" r:id="rId138"/>
    <p:sldId id="480" r:id="rId139"/>
    <p:sldId id="481" r:id="rId140"/>
    <p:sldId id="482" r:id="rId141"/>
    <p:sldId id="483" r:id="rId142"/>
    <p:sldId id="484" r:id="rId143"/>
    <p:sldId id="485" r:id="rId144"/>
    <p:sldId id="486" r:id="rId145"/>
    <p:sldId id="487" r:id="rId146"/>
    <p:sldId id="488" r:id="rId147"/>
    <p:sldId id="489" r:id="rId148"/>
    <p:sldId id="490" r:id="rId149"/>
    <p:sldId id="428" r:id="rId150"/>
    <p:sldId id="491" r:id="rId151"/>
    <p:sldId id="492" r:id="rId152"/>
    <p:sldId id="493" r:id="rId153"/>
    <p:sldId id="494" r:id="rId154"/>
    <p:sldId id="495" r:id="rId155"/>
    <p:sldId id="496" r:id="rId156"/>
    <p:sldId id="497" r:id="rId157"/>
    <p:sldId id="498" r:id="rId158"/>
    <p:sldId id="499" r:id="rId159"/>
    <p:sldId id="500" r:id="rId160"/>
    <p:sldId id="501" r:id="rId161"/>
    <p:sldId id="502" r:id="rId162"/>
    <p:sldId id="503" r:id="rId163"/>
    <p:sldId id="504" r:id="rId164"/>
    <p:sldId id="505" r:id="rId165"/>
    <p:sldId id="506" r:id="rId166"/>
    <p:sldId id="518" r:id="rId167"/>
    <p:sldId id="519" r:id="rId168"/>
    <p:sldId id="520" r:id="rId169"/>
    <p:sldId id="521" r:id="rId170"/>
    <p:sldId id="283" r:id="rId171"/>
    <p:sldId id="284" r:id="rId172"/>
    <p:sldId id="285" r:id="rId173"/>
    <p:sldId id="286" r:id="rId174"/>
    <p:sldId id="287" r:id="rId175"/>
    <p:sldId id="288" r:id="rId176"/>
    <p:sldId id="289" r:id="rId177"/>
    <p:sldId id="290" r:id="rId178"/>
    <p:sldId id="291" r:id="rId179"/>
    <p:sldId id="292" r:id="rId180"/>
    <p:sldId id="293" r:id="rId181"/>
    <p:sldId id="294" r:id="rId182"/>
    <p:sldId id="295" r:id="rId183"/>
    <p:sldId id="296" r:id="rId184"/>
    <p:sldId id="297" r:id="rId185"/>
    <p:sldId id="299" r:id="rId186"/>
    <p:sldId id="298" r:id="rId187"/>
    <p:sldId id="300" r:id="rId1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86" autoAdjust="0"/>
    <p:restoredTop sz="87112" autoAdjust="0"/>
  </p:normalViewPr>
  <p:slideViewPr>
    <p:cSldViewPr snapToGrid="0" snapToObjects="1">
      <p:cViewPr varScale="1">
        <p:scale>
          <a:sx n="82" d="100"/>
          <a:sy n="82" d="100"/>
        </p:scale>
        <p:origin x="1118" y="67"/>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9463F-2511-B540-9131-34F4BBCF2BD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2F7316F-F007-9446-991F-BC41921FCA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F22F031-3FE5-8842-963F-0C2E0374AB32}"/>
              </a:ext>
            </a:extLst>
          </p:cNvPr>
          <p:cNvSpPr>
            <a:spLocks noGrp="1"/>
          </p:cNvSpPr>
          <p:nvPr>
            <p:ph type="dt" sz="half" idx="10"/>
          </p:nvPr>
        </p:nvSpPr>
        <p:spPr/>
        <p:txBody>
          <a:bodyPr/>
          <a:lstStyle/>
          <a:p>
            <a:fld id="{0F651B5B-38CA-A94F-9BDE-1BEDAF9856D8}" type="datetimeFigureOut">
              <a:rPr lang="en-US" smtClean="0"/>
              <a:t>1/8/2025</a:t>
            </a:fld>
            <a:endParaRPr lang="en-US"/>
          </a:p>
        </p:txBody>
      </p:sp>
      <p:sp>
        <p:nvSpPr>
          <p:cNvPr id="5" name="Footer Placeholder 4">
            <a:extLst>
              <a:ext uri="{FF2B5EF4-FFF2-40B4-BE49-F238E27FC236}">
                <a16:creationId xmlns:a16="http://schemas.microsoft.com/office/drawing/2014/main" id="{AB72C8F7-C5AE-7441-B5AD-85BC5E1F1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77E6F3-087A-9E4F-92D0-424E226D3BFE}"/>
              </a:ext>
            </a:extLst>
          </p:cNvPr>
          <p:cNvSpPr>
            <a:spLocks noGrp="1"/>
          </p:cNvSpPr>
          <p:nvPr>
            <p:ph type="sldNum" sz="quarter" idx="12"/>
          </p:nvPr>
        </p:nvSpPr>
        <p:spPr/>
        <p:txBody>
          <a:bodyPr/>
          <a:lstStyle/>
          <a:p>
            <a:fld id="{28946744-9C41-2C4C-BFF6-71793ABF1911}" type="slidenum">
              <a:rPr lang="en-US" smtClean="0"/>
              <a:t>‹#›</a:t>
            </a:fld>
            <a:endParaRPr lang="en-US"/>
          </a:p>
        </p:txBody>
      </p:sp>
    </p:spTree>
    <p:extLst>
      <p:ext uri="{BB962C8B-B14F-4D97-AF65-F5344CB8AC3E}">
        <p14:creationId xmlns:p14="http://schemas.microsoft.com/office/powerpoint/2010/main" val="185853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B275-0C36-BD4C-A301-96F2A132DDD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27EA5FA-BED5-B641-9C50-F1A97DCFEA1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7914D6-6383-5343-A0B7-C7A0FC45C18A}"/>
              </a:ext>
            </a:extLst>
          </p:cNvPr>
          <p:cNvSpPr>
            <a:spLocks noGrp="1"/>
          </p:cNvSpPr>
          <p:nvPr>
            <p:ph type="dt" sz="half" idx="10"/>
          </p:nvPr>
        </p:nvSpPr>
        <p:spPr/>
        <p:txBody>
          <a:bodyPr/>
          <a:lstStyle/>
          <a:p>
            <a:fld id="{0F651B5B-38CA-A94F-9BDE-1BEDAF9856D8}" type="datetimeFigureOut">
              <a:rPr lang="en-US" smtClean="0"/>
              <a:t>1/8/2025</a:t>
            </a:fld>
            <a:endParaRPr lang="en-US"/>
          </a:p>
        </p:txBody>
      </p:sp>
      <p:sp>
        <p:nvSpPr>
          <p:cNvPr id="5" name="Footer Placeholder 4">
            <a:extLst>
              <a:ext uri="{FF2B5EF4-FFF2-40B4-BE49-F238E27FC236}">
                <a16:creationId xmlns:a16="http://schemas.microsoft.com/office/drawing/2014/main" id="{73AE3D22-C21E-B14C-BE1B-029585472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35E6A9-BE0C-414F-8279-6F82012D7BFF}"/>
              </a:ext>
            </a:extLst>
          </p:cNvPr>
          <p:cNvSpPr>
            <a:spLocks noGrp="1"/>
          </p:cNvSpPr>
          <p:nvPr>
            <p:ph type="sldNum" sz="quarter" idx="12"/>
          </p:nvPr>
        </p:nvSpPr>
        <p:spPr/>
        <p:txBody>
          <a:bodyPr/>
          <a:lstStyle/>
          <a:p>
            <a:fld id="{28946744-9C41-2C4C-BFF6-71793ABF1911}" type="slidenum">
              <a:rPr lang="en-US" smtClean="0"/>
              <a:t>‹#›</a:t>
            </a:fld>
            <a:endParaRPr lang="en-US"/>
          </a:p>
        </p:txBody>
      </p:sp>
    </p:spTree>
    <p:extLst>
      <p:ext uri="{BB962C8B-B14F-4D97-AF65-F5344CB8AC3E}">
        <p14:creationId xmlns:p14="http://schemas.microsoft.com/office/powerpoint/2010/main" val="53931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1DD8FE-8C54-224D-B3DE-23205BABF44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B5A546-BEF9-354A-AC2F-F97CED28B82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FA805E-D451-B04B-8EB2-2723A94B99D4}"/>
              </a:ext>
            </a:extLst>
          </p:cNvPr>
          <p:cNvSpPr>
            <a:spLocks noGrp="1"/>
          </p:cNvSpPr>
          <p:nvPr>
            <p:ph type="dt" sz="half" idx="10"/>
          </p:nvPr>
        </p:nvSpPr>
        <p:spPr/>
        <p:txBody>
          <a:bodyPr/>
          <a:lstStyle/>
          <a:p>
            <a:fld id="{0F651B5B-38CA-A94F-9BDE-1BEDAF9856D8}" type="datetimeFigureOut">
              <a:rPr lang="en-US" smtClean="0"/>
              <a:t>1/8/2025</a:t>
            </a:fld>
            <a:endParaRPr lang="en-US"/>
          </a:p>
        </p:txBody>
      </p:sp>
      <p:sp>
        <p:nvSpPr>
          <p:cNvPr id="5" name="Footer Placeholder 4">
            <a:extLst>
              <a:ext uri="{FF2B5EF4-FFF2-40B4-BE49-F238E27FC236}">
                <a16:creationId xmlns:a16="http://schemas.microsoft.com/office/drawing/2014/main" id="{4724A082-CC2E-BA4D-80C7-EE8272819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18143-4D03-1243-B286-C4D3D5188A83}"/>
              </a:ext>
            </a:extLst>
          </p:cNvPr>
          <p:cNvSpPr>
            <a:spLocks noGrp="1"/>
          </p:cNvSpPr>
          <p:nvPr>
            <p:ph type="sldNum" sz="quarter" idx="12"/>
          </p:nvPr>
        </p:nvSpPr>
        <p:spPr/>
        <p:txBody>
          <a:bodyPr/>
          <a:lstStyle/>
          <a:p>
            <a:fld id="{28946744-9C41-2C4C-BFF6-71793ABF1911}" type="slidenum">
              <a:rPr lang="en-US" smtClean="0"/>
              <a:t>‹#›</a:t>
            </a:fld>
            <a:endParaRPr lang="en-US"/>
          </a:p>
        </p:txBody>
      </p:sp>
    </p:spTree>
    <p:extLst>
      <p:ext uri="{BB962C8B-B14F-4D97-AF65-F5344CB8AC3E}">
        <p14:creationId xmlns:p14="http://schemas.microsoft.com/office/powerpoint/2010/main" val="418468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890FA-C097-344D-821D-FD0285E9F81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8BC8A4A-07A1-D14B-8E19-E597B7F6CD9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E20568-286F-2D4B-AA8A-EA7F11A58AAA}"/>
              </a:ext>
            </a:extLst>
          </p:cNvPr>
          <p:cNvSpPr>
            <a:spLocks noGrp="1"/>
          </p:cNvSpPr>
          <p:nvPr>
            <p:ph type="dt" sz="half" idx="10"/>
          </p:nvPr>
        </p:nvSpPr>
        <p:spPr/>
        <p:txBody>
          <a:bodyPr/>
          <a:lstStyle/>
          <a:p>
            <a:fld id="{0F651B5B-38CA-A94F-9BDE-1BEDAF9856D8}" type="datetimeFigureOut">
              <a:rPr lang="en-US" smtClean="0"/>
              <a:t>1/8/2025</a:t>
            </a:fld>
            <a:endParaRPr lang="en-US"/>
          </a:p>
        </p:txBody>
      </p:sp>
      <p:sp>
        <p:nvSpPr>
          <p:cNvPr id="5" name="Footer Placeholder 4">
            <a:extLst>
              <a:ext uri="{FF2B5EF4-FFF2-40B4-BE49-F238E27FC236}">
                <a16:creationId xmlns:a16="http://schemas.microsoft.com/office/drawing/2014/main" id="{0C65020D-0453-A74C-BC02-5994B879D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A7A4A-5193-824C-B35A-5F38957F4E13}"/>
              </a:ext>
            </a:extLst>
          </p:cNvPr>
          <p:cNvSpPr>
            <a:spLocks noGrp="1"/>
          </p:cNvSpPr>
          <p:nvPr>
            <p:ph type="sldNum" sz="quarter" idx="12"/>
          </p:nvPr>
        </p:nvSpPr>
        <p:spPr/>
        <p:txBody>
          <a:bodyPr/>
          <a:lstStyle/>
          <a:p>
            <a:fld id="{28946744-9C41-2C4C-BFF6-71793ABF1911}" type="slidenum">
              <a:rPr lang="en-US" smtClean="0"/>
              <a:t>‹#›</a:t>
            </a:fld>
            <a:endParaRPr lang="en-US"/>
          </a:p>
        </p:txBody>
      </p:sp>
    </p:spTree>
    <p:extLst>
      <p:ext uri="{BB962C8B-B14F-4D97-AF65-F5344CB8AC3E}">
        <p14:creationId xmlns:p14="http://schemas.microsoft.com/office/powerpoint/2010/main" val="316377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A9E5-5950-8242-83FD-2A156DB6C90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FF7F12F-46E6-064C-842F-89D01AEAEF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A903E8A-2212-B749-AECD-88C00638B3CD}"/>
              </a:ext>
            </a:extLst>
          </p:cNvPr>
          <p:cNvSpPr>
            <a:spLocks noGrp="1"/>
          </p:cNvSpPr>
          <p:nvPr>
            <p:ph type="dt" sz="half" idx="10"/>
          </p:nvPr>
        </p:nvSpPr>
        <p:spPr/>
        <p:txBody>
          <a:bodyPr/>
          <a:lstStyle/>
          <a:p>
            <a:fld id="{0F651B5B-38CA-A94F-9BDE-1BEDAF9856D8}" type="datetimeFigureOut">
              <a:rPr lang="en-US" smtClean="0"/>
              <a:t>1/8/2025</a:t>
            </a:fld>
            <a:endParaRPr lang="en-US"/>
          </a:p>
        </p:txBody>
      </p:sp>
      <p:sp>
        <p:nvSpPr>
          <p:cNvPr id="5" name="Footer Placeholder 4">
            <a:extLst>
              <a:ext uri="{FF2B5EF4-FFF2-40B4-BE49-F238E27FC236}">
                <a16:creationId xmlns:a16="http://schemas.microsoft.com/office/drawing/2014/main" id="{90E8E5B1-0957-8343-8509-762E22578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1124A-5D03-1C47-90B4-28756C2DA5C7}"/>
              </a:ext>
            </a:extLst>
          </p:cNvPr>
          <p:cNvSpPr>
            <a:spLocks noGrp="1"/>
          </p:cNvSpPr>
          <p:nvPr>
            <p:ph type="sldNum" sz="quarter" idx="12"/>
          </p:nvPr>
        </p:nvSpPr>
        <p:spPr/>
        <p:txBody>
          <a:bodyPr/>
          <a:lstStyle/>
          <a:p>
            <a:fld id="{28946744-9C41-2C4C-BFF6-71793ABF1911}" type="slidenum">
              <a:rPr lang="en-US" smtClean="0"/>
              <a:t>‹#›</a:t>
            </a:fld>
            <a:endParaRPr lang="en-US"/>
          </a:p>
        </p:txBody>
      </p:sp>
    </p:spTree>
    <p:extLst>
      <p:ext uri="{BB962C8B-B14F-4D97-AF65-F5344CB8AC3E}">
        <p14:creationId xmlns:p14="http://schemas.microsoft.com/office/powerpoint/2010/main" val="200038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AD6BB-74E6-4B4F-88D0-E5AC7132FA6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205501F-88B5-444B-90B5-1A73EC5174C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6E060FD-6ED7-4C46-8391-5C3BCF39C3B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B8C5CE6-70D6-F24F-AEB9-C89FA07EA3A7}"/>
              </a:ext>
            </a:extLst>
          </p:cNvPr>
          <p:cNvSpPr>
            <a:spLocks noGrp="1"/>
          </p:cNvSpPr>
          <p:nvPr>
            <p:ph type="dt" sz="half" idx="10"/>
          </p:nvPr>
        </p:nvSpPr>
        <p:spPr/>
        <p:txBody>
          <a:bodyPr/>
          <a:lstStyle/>
          <a:p>
            <a:fld id="{0F651B5B-38CA-A94F-9BDE-1BEDAF9856D8}" type="datetimeFigureOut">
              <a:rPr lang="en-US" smtClean="0"/>
              <a:t>1/8/2025</a:t>
            </a:fld>
            <a:endParaRPr lang="en-US"/>
          </a:p>
        </p:txBody>
      </p:sp>
      <p:sp>
        <p:nvSpPr>
          <p:cNvPr id="6" name="Footer Placeholder 5">
            <a:extLst>
              <a:ext uri="{FF2B5EF4-FFF2-40B4-BE49-F238E27FC236}">
                <a16:creationId xmlns:a16="http://schemas.microsoft.com/office/drawing/2014/main" id="{3788FE0D-21CA-E444-8283-A8F9EF91E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2546A-37F1-6D43-98DC-23DA6E098666}"/>
              </a:ext>
            </a:extLst>
          </p:cNvPr>
          <p:cNvSpPr>
            <a:spLocks noGrp="1"/>
          </p:cNvSpPr>
          <p:nvPr>
            <p:ph type="sldNum" sz="quarter" idx="12"/>
          </p:nvPr>
        </p:nvSpPr>
        <p:spPr/>
        <p:txBody>
          <a:bodyPr/>
          <a:lstStyle/>
          <a:p>
            <a:fld id="{28946744-9C41-2C4C-BFF6-71793ABF1911}" type="slidenum">
              <a:rPr lang="en-US" smtClean="0"/>
              <a:t>‹#›</a:t>
            </a:fld>
            <a:endParaRPr lang="en-US"/>
          </a:p>
        </p:txBody>
      </p:sp>
    </p:spTree>
    <p:extLst>
      <p:ext uri="{BB962C8B-B14F-4D97-AF65-F5344CB8AC3E}">
        <p14:creationId xmlns:p14="http://schemas.microsoft.com/office/powerpoint/2010/main" val="115538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1EE1-DB14-7E4F-ACD5-86C25CF5B24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135685-7ABD-214A-8B1D-95830F50A4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2F136F6-CA56-5845-B85A-9470F3896C3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98D498F-2C34-644A-8042-CE24B98630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244CE73-DEF7-2D4E-AA77-510E7BFD84E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38FBC01-AF64-9247-9EFF-E1E034DED66D}"/>
              </a:ext>
            </a:extLst>
          </p:cNvPr>
          <p:cNvSpPr>
            <a:spLocks noGrp="1"/>
          </p:cNvSpPr>
          <p:nvPr>
            <p:ph type="dt" sz="half" idx="10"/>
          </p:nvPr>
        </p:nvSpPr>
        <p:spPr/>
        <p:txBody>
          <a:bodyPr/>
          <a:lstStyle/>
          <a:p>
            <a:fld id="{0F651B5B-38CA-A94F-9BDE-1BEDAF9856D8}" type="datetimeFigureOut">
              <a:rPr lang="en-US" smtClean="0"/>
              <a:t>1/8/2025</a:t>
            </a:fld>
            <a:endParaRPr lang="en-US"/>
          </a:p>
        </p:txBody>
      </p:sp>
      <p:sp>
        <p:nvSpPr>
          <p:cNvPr id="8" name="Footer Placeholder 7">
            <a:extLst>
              <a:ext uri="{FF2B5EF4-FFF2-40B4-BE49-F238E27FC236}">
                <a16:creationId xmlns:a16="http://schemas.microsoft.com/office/drawing/2014/main" id="{5637F333-F6F7-E941-8624-16741EBA4B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E6284C-9817-6E4D-A614-E6835C30193F}"/>
              </a:ext>
            </a:extLst>
          </p:cNvPr>
          <p:cNvSpPr>
            <a:spLocks noGrp="1"/>
          </p:cNvSpPr>
          <p:nvPr>
            <p:ph type="sldNum" sz="quarter" idx="12"/>
          </p:nvPr>
        </p:nvSpPr>
        <p:spPr/>
        <p:txBody>
          <a:bodyPr/>
          <a:lstStyle/>
          <a:p>
            <a:fld id="{28946744-9C41-2C4C-BFF6-71793ABF1911}" type="slidenum">
              <a:rPr lang="en-US" smtClean="0"/>
              <a:t>‹#›</a:t>
            </a:fld>
            <a:endParaRPr lang="en-US"/>
          </a:p>
        </p:txBody>
      </p:sp>
    </p:spTree>
    <p:extLst>
      <p:ext uri="{BB962C8B-B14F-4D97-AF65-F5344CB8AC3E}">
        <p14:creationId xmlns:p14="http://schemas.microsoft.com/office/powerpoint/2010/main" val="21082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3A1E7-2BBD-294F-B111-A975B57E069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F373D1F-1C93-6E4C-99B9-107D0635DC87}"/>
              </a:ext>
            </a:extLst>
          </p:cNvPr>
          <p:cNvSpPr>
            <a:spLocks noGrp="1"/>
          </p:cNvSpPr>
          <p:nvPr>
            <p:ph type="dt" sz="half" idx="10"/>
          </p:nvPr>
        </p:nvSpPr>
        <p:spPr/>
        <p:txBody>
          <a:bodyPr/>
          <a:lstStyle/>
          <a:p>
            <a:fld id="{0F651B5B-38CA-A94F-9BDE-1BEDAF9856D8}" type="datetimeFigureOut">
              <a:rPr lang="en-US" smtClean="0"/>
              <a:t>1/8/2025</a:t>
            </a:fld>
            <a:endParaRPr lang="en-US"/>
          </a:p>
        </p:txBody>
      </p:sp>
      <p:sp>
        <p:nvSpPr>
          <p:cNvPr id="4" name="Footer Placeholder 3">
            <a:extLst>
              <a:ext uri="{FF2B5EF4-FFF2-40B4-BE49-F238E27FC236}">
                <a16:creationId xmlns:a16="http://schemas.microsoft.com/office/drawing/2014/main" id="{03A90C8C-ECE0-6B48-89BD-2CC2C28506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D79A36-BA93-5E4E-A9AF-F1A1C1620008}"/>
              </a:ext>
            </a:extLst>
          </p:cNvPr>
          <p:cNvSpPr>
            <a:spLocks noGrp="1"/>
          </p:cNvSpPr>
          <p:nvPr>
            <p:ph type="sldNum" sz="quarter" idx="12"/>
          </p:nvPr>
        </p:nvSpPr>
        <p:spPr/>
        <p:txBody>
          <a:bodyPr/>
          <a:lstStyle/>
          <a:p>
            <a:fld id="{28946744-9C41-2C4C-BFF6-71793ABF1911}" type="slidenum">
              <a:rPr lang="en-US" smtClean="0"/>
              <a:t>‹#›</a:t>
            </a:fld>
            <a:endParaRPr lang="en-US"/>
          </a:p>
        </p:txBody>
      </p:sp>
    </p:spTree>
    <p:extLst>
      <p:ext uri="{BB962C8B-B14F-4D97-AF65-F5344CB8AC3E}">
        <p14:creationId xmlns:p14="http://schemas.microsoft.com/office/powerpoint/2010/main" val="149395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CC8642-26B3-8145-B24F-7BF6096A4E26}"/>
              </a:ext>
            </a:extLst>
          </p:cNvPr>
          <p:cNvSpPr>
            <a:spLocks noGrp="1"/>
          </p:cNvSpPr>
          <p:nvPr>
            <p:ph type="dt" sz="half" idx="10"/>
          </p:nvPr>
        </p:nvSpPr>
        <p:spPr/>
        <p:txBody>
          <a:bodyPr/>
          <a:lstStyle/>
          <a:p>
            <a:fld id="{0F651B5B-38CA-A94F-9BDE-1BEDAF9856D8}" type="datetimeFigureOut">
              <a:rPr lang="en-US" smtClean="0"/>
              <a:t>1/8/2025</a:t>
            </a:fld>
            <a:endParaRPr lang="en-US"/>
          </a:p>
        </p:txBody>
      </p:sp>
      <p:sp>
        <p:nvSpPr>
          <p:cNvPr id="3" name="Footer Placeholder 2">
            <a:extLst>
              <a:ext uri="{FF2B5EF4-FFF2-40B4-BE49-F238E27FC236}">
                <a16:creationId xmlns:a16="http://schemas.microsoft.com/office/drawing/2014/main" id="{9118C974-5CA4-3E43-8702-0BD31A2AE1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EC2CBD-A8B3-4243-A253-C481A4841182}"/>
              </a:ext>
            </a:extLst>
          </p:cNvPr>
          <p:cNvSpPr>
            <a:spLocks noGrp="1"/>
          </p:cNvSpPr>
          <p:nvPr>
            <p:ph type="sldNum" sz="quarter" idx="12"/>
          </p:nvPr>
        </p:nvSpPr>
        <p:spPr/>
        <p:txBody>
          <a:bodyPr/>
          <a:lstStyle/>
          <a:p>
            <a:fld id="{28946744-9C41-2C4C-BFF6-71793ABF1911}" type="slidenum">
              <a:rPr lang="en-US" smtClean="0"/>
              <a:t>‹#›</a:t>
            </a:fld>
            <a:endParaRPr lang="en-US"/>
          </a:p>
        </p:txBody>
      </p:sp>
    </p:spTree>
    <p:extLst>
      <p:ext uri="{BB962C8B-B14F-4D97-AF65-F5344CB8AC3E}">
        <p14:creationId xmlns:p14="http://schemas.microsoft.com/office/powerpoint/2010/main" val="2027450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940B2-CB5C-C94B-9246-8A3B05919CA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B1AEC79-6D2C-F14D-BEA6-59CC4CD788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C56C7E1-D61B-E141-9071-2191389280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8BC3E80-4BEC-A74C-8176-A327B62DD9FC}"/>
              </a:ext>
            </a:extLst>
          </p:cNvPr>
          <p:cNvSpPr>
            <a:spLocks noGrp="1"/>
          </p:cNvSpPr>
          <p:nvPr>
            <p:ph type="dt" sz="half" idx="10"/>
          </p:nvPr>
        </p:nvSpPr>
        <p:spPr/>
        <p:txBody>
          <a:bodyPr/>
          <a:lstStyle/>
          <a:p>
            <a:fld id="{0F651B5B-38CA-A94F-9BDE-1BEDAF9856D8}" type="datetimeFigureOut">
              <a:rPr lang="en-US" smtClean="0"/>
              <a:t>1/8/2025</a:t>
            </a:fld>
            <a:endParaRPr lang="en-US"/>
          </a:p>
        </p:txBody>
      </p:sp>
      <p:sp>
        <p:nvSpPr>
          <p:cNvPr id="6" name="Footer Placeholder 5">
            <a:extLst>
              <a:ext uri="{FF2B5EF4-FFF2-40B4-BE49-F238E27FC236}">
                <a16:creationId xmlns:a16="http://schemas.microsoft.com/office/drawing/2014/main" id="{2F95BD82-CA00-AE4C-B05F-4AF959714C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3FE057-B974-E840-83AD-10C95891AB56}"/>
              </a:ext>
            </a:extLst>
          </p:cNvPr>
          <p:cNvSpPr>
            <a:spLocks noGrp="1"/>
          </p:cNvSpPr>
          <p:nvPr>
            <p:ph type="sldNum" sz="quarter" idx="12"/>
          </p:nvPr>
        </p:nvSpPr>
        <p:spPr/>
        <p:txBody>
          <a:bodyPr/>
          <a:lstStyle/>
          <a:p>
            <a:fld id="{28946744-9C41-2C4C-BFF6-71793ABF1911}" type="slidenum">
              <a:rPr lang="en-US" smtClean="0"/>
              <a:t>‹#›</a:t>
            </a:fld>
            <a:endParaRPr lang="en-US"/>
          </a:p>
        </p:txBody>
      </p:sp>
    </p:spTree>
    <p:extLst>
      <p:ext uri="{BB962C8B-B14F-4D97-AF65-F5344CB8AC3E}">
        <p14:creationId xmlns:p14="http://schemas.microsoft.com/office/powerpoint/2010/main" val="3065877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0106E-D6BC-1341-AB97-E9274C91D8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F16D36D-8A58-2E46-9E1D-910CB5D6D2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A88C27-C4E9-A440-9115-26E4E7C9D8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BA2846-E16E-2446-BBC8-B9A758DBAE90}"/>
              </a:ext>
            </a:extLst>
          </p:cNvPr>
          <p:cNvSpPr>
            <a:spLocks noGrp="1"/>
          </p:cNvSpPr>
          <p:nvPr>
            <p:ph type="dt" sz="half" idx="10"/>
          </p:nvPr>
        </p:nvSpPr>
        <p:spPr/>
        <p:txBody>
          <a:bodyPr/>
          <a:lstStyle/>
          <a:p>
            <a:fld id="{0F651B5B-38CA-A94F-9BDE-1BEDAF9856D8}" type="datetimeFigureOut">
              <a:rPr lang="en-US" smtClean="0"/>
              <a:t>1/8/2025</a:t>
            </a:fld>
            <a:endParaRPr lang="en-US"/>
          </a:p>
        </p:txBody>
      </p:sp>
      <p:sp>
        <p:nvSpPr>
          <p:cNvPr id="6" name="Footer Placeholder 5">
            <a:extLst>
              <a:ext uri="{FF2B5EF4-FFF2-40B4-BE49-F238E27FC236}">
                <a16:creationId xmlns:a16="http://schemas.microsoft.com/office/drawing/2014/main" id="{7908C814-E39C-F543-9390-0FB945011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3E0B42-0D41-454E-A003-9CC727BD7133}"/>
              </a:ext>
            </a:extLst>
          </p:cNvPr>
          <p:cNvSpPr>
            <a:spLocks noGrp="1"/>
          </p:cNvSpPr>
          <p:nvPr>
            <p:ph type="sldNum" sz="quarter" idx="12"/>
          </p:nvPr>
        </p:nvSpPr>
        <p:spPr/>
        <p:txBody>
          <a:bodyPr/>
          <a:lstStyle/>
          <a:p>
            <a:fld id="{28946744-9C41-2C4C-BFF6-71793ABF1911}" type="slidenum">
              <a:rPr lang="en-US" smtClean="0"/>
              <a:t>‹#›</a:t>
            </a:fld>
            <a:endParaRPr lang="en-US"/>
          </a:p>
        </p:txBody>
      </p:sp>
    </p:spTree>
    <p:extLst>
      <p:ext uri="{BB962C8B-B14F-4D97-AF65-F5344CB8AC3E}">
        <p14:creationId xmlns:p14="http://schemas.microsoft.com/office/powerpoint/2010/main" val="3831188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E00CCF-5C86-4349-8ABA-420DAE1A6D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D6D422D-4BFE-0549-AE05-6E89FBCB3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C635961-1C18-6E40-937D-7366445D7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alibri" panose="020F0502020204030204" pitchFamily="34" charset="0"/>
              </a:defRPr>
            </a:lvl1pPr>
          </a:lstStyle>
          <a:p>
            <a:fld id="{0F651B5B-38CA-A94F-9BDE-1BEDAF9856D8}" type="datetimeFigureOut">
              <a:rPr lang="en-US" smtClean="0"/>
              <a:pPr/>
              <a:t>1/8/2025</a:t>
            </a:fld>
            <a:endParaRPr lang="en-US" dirty="0"/>
          </a:p>
        </p:txBody>
      </p:sp>
      <p:sp>
        <p:nvSpPr>
          <p:cNvPr id="5" name="Footer Placeholder 4">
            <a:extLst>
              <a:ext uri="{FF2B5EF4-FFF2-40B4-BE49-F238E27FC236}">
                <a16:creationId xmlns:a16="http://schemas.microsoft.com/office/drawing/2014/main" id="{84129A7F-D206-DA45-A7C5-CC7459BA1B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781AF5A5-5D3A-DE4B-B5DE-26A1563790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alibri" panose="020F0502020204030204" pitchFamily="34" charset="0"/>
              </a:defRPr>
            </a:lvl1pPr>
          </a:lstStyle>
          <a:p>
            <a:fld id="{28946744-9C41-2C4C-BFF6-71793ABF1911}" type="slidenum">
              <a:rPr lang="en-US" smtClean="0"/>
              <a:pPr/>
              <a:t>‹#›</a:t>
            </a:fld>
            <a:endParaRPr lang="en-US" dirty="0"/>
          </a:p>
        </p:txBody>
      </p:sp>
    </p:spTree>
    <p:extLst>
      <p:ext uri="{BB962C8B-B14F-4D97-AF65-F5344CB8AC3E}">
        <p14:creationId xmlns:p14="http://schemas.microsoft.com/office/powerpoint/2010/main" val="624147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file:////var/folders/_4/g1p2sqyj2d9_yl9rlygwl6_40000gn/T/com.microsoft.Word/WebArchiveCopyPasteTempFiles/page19image34752336"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https://i1.wp.com/yourbeautycourses.com/wp-content/uploads/2021/08/principle-diagram-for-EMSculpt-1024x588.png?resize=660%2C379&amp;ssl=1"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https://i2.wp.com/yourbeautycourses.com/wp-content/uploads/2021/08/unnamed.png?resize=614%2C465&amp;ssl=1"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https://i2.wp.com/yourbeautycourses.com/wp-content/uploads/2021/08/0_o0_Csnnng0nbTuzG.jpg?resize=660%2C362&amp;ssl=1"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hse.gov.u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rcRect/>
          <a:stretch/>
        </p:blipFill>
        <p:spPr>
          <a:xfrm>
            <a:off x="97277" y="97277"/>
            <a:ext cx="5030535" cy="6692629"/>
          </a:xfrm>
          <a:prstGeom prst="rect">
            <a:avLst/>
          </a:prstGeom>
        </p:spPr>
      </p:pic>
      <p:sp>
        <p:nvSpPr>
          <p:cNvPr id="2" name="Title 1">
            <a:extLst>
              <a:ext uri="{FF2B5EF4-FFF2-40B4-BE49-F238E27FC236}">
                <a16:creationId xmlns:a16="http://schemas.microsoft.com/office/drawing/2014/main" id="{5FDD619B-09B6-924B-804E-42C58126D2A9}"/>
              </a:ext>
            </a:extLst>
          </p:cNvPr>
          <p:cNvSpPr>
            <a:spLocks noGrp="1"/>
          </p:cNvSpPr>
          <p:nvPr>
            <p:ph type="ctrTitle"/>
          </p:nvPr>
        </p:nvSpPr>
        <p:spPr>
          <a:xfrm>
            <a:off x="5223752" y="520783"/>
            <a:ext cx="6968247" cy="4965617"/>
          </a:xfrm>
        </p:spPr>
        <p:txBody>
          <a:bodyPr>
            <a:normAutofit fontScale="90000"/>
          </a:bodyPr>
          <a:lstStyle/>
          <a:p>
            <a:r>
              <a:rPr lang="en-US" dirty="0"/>
              <a:t>High-intensity electromagnetic technology (HIEMT)</a:t>
            </a:r>
            <a:br>
              <a:rPr lang="en-US" dirty="0"/>
            </a:br>
            <a:r>
              <a:rPr lang="en-US" dirty="0"/>
              <a:t>Electrical Muscle Stimulation</a:t>
            </a:r>
            <a:br>
              <a:rPr lang="en-US" dirty="0"/>
            </a:br>
            <a:r>
              <a:rPr lang="en-US" dirty="0"/>
              <a:t>(EMS)</a:t>
            </a:r>
          </a:p>
        </p:txBody>
      </p:sp>
    </p:spTree>
    <p:extLst>
      <p:ext uri="{BB962C8B-B14F-4D97-AF65-F5344CB8AC3E}">
        <p14:creationId xmlns:p14="http://schemas.microsoft.com/office/powerpoint/2010/main" val="699148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922867" y="601133"/>
            <a:ext cx="10329333" cy="5799668"/>
          </a:xfrm>
        </p:spPr>
        <p:txBody>
          <a:bodyPr>
            <a:normAutofit fontScale="92500" lnSpcReduction="20000"/>
          </a:bodyPr>
          <a:lstStyle/>
          <a:p>
            <a:pPr marL="0" indent="0">
              <a:buNone/>
            </a:pPr>
            <a:r>
              <a:rPr lang="en-GB" sz="2000" b="1" dirty="0"/>
              <a:t>Health and Safety (First Aid) Regulations 2018</a:t>
            </a:r>
            <a:endParaRPr lang="en-IN" sz="2000" dirty="0"/>
          </a:p>
          <a:p>
            <a:pPr marL="0" indent="0">
              <a:buNone/>
            </a:pPr>
            <a:r>
              <a:rPr lang="en-GB" sz="2000" dirty="0"/>
              <a:t> </a:t>
            </a:r>
            <a:endParaRPr lang="en-IN" sz="2000" dirty="0"/>
          </a:p>
          <a:p>
            <a:pPr marL="0" indent="0">
              <a:buNone/>
            </a:pPr>
            <a:r>
              <a:rPr lang="en-GB" sz="2000" dirty="0"/>
              <a:t>No matter how small your business is, there must be first aid treatment available should an injury take place. </a:t>
            </a:r>
            <a:endParaRPr lang="en-IN" sz="2000" dirty="0"/>
          </a:p>
          <a:p>
            <a:pPr marL="0" indent="0">
              <a:buNone/>
            </a:pPr>
            <a:r>
              <a:rPr lang="en-GB" sz="2000" dirty="0"/>
              <a:t> </a:t>
            </a:r>
            <a:endParaRPr lang="en-IN" sz="2000" dirty="0"/>
          </a:p>
          <a:p>
            <a:pPr marL="0" indent="0">
              <a:buNone/>
            </a:pPr>
            <a:r>
              <a:rPr lang="en-GB" sz="2000" b="1" dirty="0"/>
              <a:t>RIDDOR – The Reporting of Injuries, Diseases &amp; Dangerous Occurrences Regulations 2013</a:t>
            </a:r>
            <a:endParaRPr lang="en-IN" sz="2000" dirty="0"/>
          </a:p>
          <a:p>
            <a:pPr marL="0" indent="0">
              <a:buNone/>
            </a:pPr>
            <a:r>
              <a:rPr lang="en-GB" sz="2000" dirty="0"/>
              <a:t> </a:t>
            </a:r>
            <a:endParaRPr lang="en-IN" sz="2000" dirty="0"/>
          </a:p>
          <a:p>
            <a:pPr marL="0" indent="0">
              <a:buNone/>
            </a:pPr>
            <a:r>
              <a:rPr lang="en-GB" sz="2000" dirty="0"/>
              <a:t>This outlines the correct procedure to adopt if a workplace accident occurs. An accident book is a must. </a:t>
            </a:r>
            <a:endParaRPr lang="en-IN" sz="2000" dirty="0"/>
          </a:p>
          <a:p>
            <a:pPr marL="0" indent="0">
              <a:buNone/>
            </a:pPr>
            <a:endParaRPr lang="en-IN" sz="2000" dirty="0"/>
          </a:p>
          <a:p>
            <a:pPr marL="0" indent="0">
              <a:buNone/>
            </a:pPr>
            <a:r>
              <a:rPr lang="en-GB" sz="2000" b="1" dirty="0"/>
              <a:t>Regulatory Reform (Fire Safety) Order 2005</a:t>
            </a:r>
            <a:endParaRPr lang="en-IN" sz="2000" dirty="0"/>
          </a:p>
          <a:p>
            <a:pPr marL="0" indent="0">
              <a:buNone/>
            </a:pPr>
            <a:r>
              <a:rPr lang="en-GB" sz="2000" dirty="0"/>
              <a:t> </a:t>
            </a:r>
            <a:endParaRPr lang="en-IN" sz="2000" dirty="0"/>
          </a:p>
          <a:p>
            <a:pPr marL="0" indent="0">
              <a:buNone/>
            </a:pPr>
            <a:r>
              <a:rPr lang="en-GB" sz="2000" dirty="0"/>
              <a:t>All premises must have adequate means of dealing with a fire, and all members of staff should know where these are. This can include fire extinguishers and blankets; however, you should only operate a fire extinguisher if you have been properly trained to do so. All equipment should be checked and maintained regularly.</a:t>
            </a:r>
          </a:p>
          <a:p>
            <a:pPr marL="0" indent="0">
              <a:buNone/>
            </a:pPr>
            <a:endParaRPr lang="en-IN" sz="2000" dirty="0"/>
          </a:p>
          <a:p>
            <a:pPr marL="0" indent="0">
              <a:buNone/>
            </a:pPr>
            <a:r>
              <a:rPr lang="en-GB" sz="2000" dirty="0"/>
              <a:t>Fire Drill notices should be clearly displayed and should inform people of what to do in case of a fire. All staff should be trained in the location of alarms, exits and meeting points.</a:t>
            </a:r>
            <a:endParaRPr lang="en-GB" sz="2000" b="1" dirty="0"/>
          </a:p>
        </p:txBody>
      </p:sp>
    </p:spTree>
    <p:extLst>
      <p:ext uri="{BB962C8B-B14F-4D97-AF65-F5344CB8AC3E}">
        <p14:creationId xmlns:p14="http://schemas.microsoft.com/office/powerpoint/2010/main" val="6139887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9B2F4-DA6B-3A49-BD3B-30BE74C4A5A2}"/>
              </a:ext>
            </a:extLst>
          </p:cNvPr>
          <p:cNvSpPr>
            <a:spLocks noGrp="1"/>
          </p:cNvSpPr>
          <p:nvPr>
            <p:ph idx="1"/>
          </p:nvPr>
        </p:nvSpPr>
        <p:spPr>
          <a:xfrm>
            <a:off x="838200" y="1066800"/>
            <a:ext cx="10515600" cy="5110163"/>
          </a:xfrm>
        </p:spPr>
        <p:txBody>
          <a:bodyPr>
            <a:normAutofit fontScale="70000" lnSpcReduction="20000"/>
          </a:bodyPr>
          <a:lstStyle/>
          <a:p>
            <a:pPr algn="just"/>
            <a:r>
              <a:rPr lang="en-GB" dirty="0">
                <a:ea typeface="Times New Roman" panose="02020603050405020304" pitchFamily="18" charset="0"/>
              </a:rPr>
              <a:t>Cellulite results from many complex events that involve the epidermis, dermis and subcutaneous tissue. Cellulite can be divided into four stages: </a:t>
            </a:r>
            <a:endParaRPr lang="en-GB" dirty="0">
              <a:latin typeface="Times New Roman" panose="02020603050405020304" pitchFamily="18" charset="0"/>
              <a:ea typeface="Times New Roman" panose="02020603050405020304" pitchFamily="18" charset="0"/>
            </a:endParaRPr>
          </a:p>
          <a:p>
            <a:pPr marL="800100" lvl="1" indent="-342900" algn="just">
              <a:tabLst>
                <a:tab pos="457200" algn="l"/>
              </a:tabLst>
            </a:pPr>
            <a:r>
              <a:rPr lang="en-GB" dirty="0">
                <a:ea typeface="Times New Roman" panose="02020603050405020304" pitchFamily="18" charset="0"/>
              </a:rPr>
              <a:t>Alteration to the pericapillary and </a:t>
            </a:r>
            <a:r>
              <a:rPr lang="en-GB" dirty="0" err="1">
                <a:ea typeface="Times New Roman" panose="02020603050405020304" pitchFamily="18" charset="0"/>
              </a:rPr>
              <a:t>interadipositary</a:t>
            </a:r>
            <a:r>
              <a:rPr lang="en-GB" dirty="0">
                <a:ea typeface="Times New Roman" panose="02020603050405020304" pitchFamily="18" charset="0"/>
              </a:rPr>
              <a:t> transudation, leading to oedema. </a:t>
            </a:r>
            <a:endParaRPr lang="en-GB" dirty="0">
              <a:latin typeface="Times New Roman" panose="02020603050405020304" pitchFamily="18" charset="0"/>
              <a:ea typeface="Times New Roman" panose="02020603050405020304" pitchFamily="18" charset="0"/>
            </a:endParaRPr>
          </a:p>
          <a:p>
            <a:pPr marL="800100" lvl="1" indent="-342900" algn="just">
              <a:tabLst>
                <a:tab pos="457200" algn="l"/>
              </a:tabLst>
            </a:pPr>
            <a:r>
              <a:rPr lang="en-GB" dirty="0">
                <a:ea typeface="Times New Roman" panose="02020603050405020304" pitchFamily="18" charset="0"/>
              </a:rPr>
              <a:t>Oedema, provoking metabolic changes that result in hyperplasia and hypertrophy of the reticular network, leading to the formation of pericapillary and </a:t>
            </a:r>
            <a:r>
              <a:rPr lang="en-GB" dirty="0" err="1">
                <a:ea typeface="Times New Roman" panose="02020603050405020304" pitchFamily="18" charset="0"/>
              </a:rPr>
              <a:t>interadiposity</a:t>
            </a:r>
            <a:r>
              <a:rPr lang="en-GB" dirty="0">
                <a:ea typeface="Times New Roman" panose="02020603050405020304" pitchFamily="18" charset="0"/>
              </a:rPr>
              <a:t> transudation, leading to oedema. </a:t>
            </a:r>
            <a:endParaRPr lang="en-GB" dirty="0">
              <a:latin typeface="Times New Roman" panose="02020603050405020304" pitchFamily="18" charset="0"/>
              <a:ea typeface="Times New Roman" panose="02020603050405020304" pitchFamily="18" charset="0"/>
            </a:endParaRPr>
          </a:p>
          <a:p>
            <a:pPr marL="800100" lvl="1" indent="-342900" algn="just">
              <a:tabLst>
                <a:tab pos="457200" algn="l"/>
              </a:tabLst>
            </a:pPr>
            <a:r>
              <a:rPr lang="en-GB" dirty="0">
                <a:ea typeface="Times New Roman" panose="02020603050405020304" pitchFamily="18" charset="0"/>
              </a:rPr>
              <a:t>Organisation of collagen fibres around groups of adipocytes forming micronodules and; </a:t>
            </a:r>
            <a:endParaRPr lang="en-GB" dirty="0">
              <a:latin typeface="Times New Roman" panose="02020603050405020304" pitchFamily="18" charset="0"/>
              <a:ea typeface="Times New Roman" panose="02020603050405020304" pitchFamily="18" charset="0"/>
            </a:endParaRPr>
          </a:p>
          <a:p>
            <a:pPr marL="800100" lvl="1" indent="-342900" algn="just">
              <a:tabLst>
                <a:tab pos="457200" algn="l"/>
              </a:tabLst>
            </a:pPr>
            <a:r>
              <a:rPr lang="en-GB" dirty="0">
                <a:ea typeface="Times New Roman" panose="02020603050405020304" pitchFamily="18" charset="0"/>
              </a:rPr>
              <a:t>Union of the micronodules to form the macro nodules that cause sclerosis.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Anatomically, the cutaneous alterations found in cellulite are largely due to fibrosis of the connective tissues present in the dermis and/or in the subcutaneous tissue. The connective tissue of the reticular dermis is connected to the deep fascia (SMAS), by means of the interlobular </a:t>
            </a:r>
            <a:r>
              <a:rPr lang="en-GB" dirty="0" err="1">
                <a:ea typeface="Times New Roman" panose="02020603050405020304" pitchFamily="18" charset="0"/>
              </a:rPr>
              <a:t>trabeculas</a:t>
            </a:r>
            <a:r>
              <a:rPr lang="en-GB" dirty="0">
                <a:ea typeface="Times New Roman" panose="02020603050405020304" pitchFamily="18" charset="0"/>
              </a:rPr>
              <a:t> (fibrous septa).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Subcutaneous fat lobes are separated from one to another by these thin, usually rigid strands of connective tissue, which cross the fatty layers and connect the dermis to the underlying fascia. These septa stabilise the subcutis and divide the fat. The shortening of these septum due to fibrosis provokes retraction at the insertion points of the </a:t>
            </a:r>
            <a:r>
              <a:rPr lang="en-GB" dirty="0" err="1">
                <a:ea typeface="Times New Roman" panose="02020603050405020304" pitchFamily="18" charset="0"/>
              </a:rPr>
              <a:t>trabeculas</a:t>
            </a:r>
            <a:r>
              <a:rPr lang="en-GB" dirty="0">
                <a:ea typeface="Times New Roman" panose="02020603050405020304" pitchFamily="18" charset="0"/>
              </a:rPr>
              <a:t>, causing the depressions that are the characteristics of cellulite.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The anatomical basis of the characteristic mattress aspect of cellulite and has important differences in the organisation of the subcutaneous between genders. In women the fibrous septa are usually orientated perpendicularly in relation to cutaneous surface, while in men they have a crisscross pattern. Several studies have shown that the fat is divided into lobes, and in women these are larger and more rectangular when compared with those in men. </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8663405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5" name="Picture 94" descr="page19image34752336">
            <a:extLst>
              <a:ext uri="{FF2B5EF4-FFF2-40B4-BE49-F238E27FC236}">
                <a16:creationId xmlns:a16="http://schemas.microsoft.com/office/drawing/2014/main" id="{E08B71C8-690E-F943-9EFD-75959BCE6C65}"/>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2200150" y="643466"/>
            <a:ext cx="7791699" cy="55710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C4481DA0-FE3B-C54D-A7D0-B4BD9815E949}"/>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Calibri" panose="020F0502020204030204" pitchFamily="34" charset="0"/>
            </a:endParaRPr>
          </a:p>
        </p:txBody>
      </p:sp>
    </p:spTree>
    <p:extLst>
      <p:ext uri="{BB962C8B-B14F-4D97-AF65-F5344CB8AC3E}">
        <p14:creationId xmlns:p14="http://schemas.microsoft.com/office/powerpoint/2010/main" val="34076009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C4C857-4427-454B-AE58-5DD7193E8DD3}"/>
              </a:ext>
            </a:extLst>
          </p:cNvPr>
          <p:cNvSpPr>
            <a:spLocks noGrp="1"/>
          </p:cNvSpPr>
          <p:nvPr>
            <p:ph idx="1"/>
          </p:nvPr>
        </p:nvSpPr>
        <p:spPr>
          <a:xfrm>
            <a:off x="838200" y="1320800"/>
            <a:ext cx="10515600" cy="4932363"/>
          </a:xfrm>
        </p:spPr>
        <p:txBody>
          <a:bodyPr>
            <a:normAutofit/>
          </a:bodyPr>
          <a:lstStyle/>
          <a:p>
            <a:pPr algn="just"/>
            <a:r>
              <a:rPr lang="en-GB" dirty="0">
                <a:ea typeface="Times New Roman" panose="02020603050405020304" pitchFamily="18" charset="0"/>
              </a:rPr>
              <a:t>Cellulite is different from obesity and is seen in women with any body mass index (BMI). Cellulite is a result of various factors such as: </a:t>
            </a:r>
            <a:endParaRPr lang="en-GB" sz="4000" dirty="0">
              <a:latin typeface="Times New Roman" panose="02020603050405020304" pitchFamily="18" charset="0"/>
              <a:ea typeface="Times New Roman" panose="02020603050405020304" pitchFamily="18" charset="0"/>
            </a:endParaRPr>
          </a:p>
          <a:p>
            <a:pPr lvl="2" algn="just">
              <a:buFont typeface="+mj-lt"/>
              <a:buAutoNum type="arabicPeriod"/>
            </a:pPr>
            <a:r>
              <a:rPr lang="en-GB" dirty="0">
                <a:ea typeface="Times New Roman" panose="02020603050405020304" pitchFamily="18" charset="0"/>
              </a:rPr>
              <a:t>Gender - cellulite predominantly effects women.</a:t>
            </a:r>
            <a:endParaRPr lang="en-GB" sz="3200" dirty="0">
              <a:latin typeface="Times New Roman" panose="02020603050405020304" pitchFamily="18" charset="0"/>
              <a:ea typeface="Times New Roman" panose="02020603050405020304" pitchFamily="18" charset="0"/>
            </a:endParaRPr>
          </a:p>
          <a:p>
            <a:pPr lvl="2" algn="just">
              <a:buFont typeface="+mj-lt"/>
              <a:buAutoNum type="arabicPeriod"/>
            </a:pPr>
            <a:r>
              <a:rPr lang="en-GB" dirty="0">
                <a:ea typeface="Times New Roman" panose="02020603050405020304" pitchFamily="18" charset="0"/>
              </a:rPr>
              <a:t> Ethnicity – Asian women are less likely to suffer from cellulite than European women.</a:t>
            </a:r>
            <a:endParaRPr lang="en-GB" sz="3200" dirty="0">
              <a:latin typeface="Times New Roman" panose="02020603050405020304" pitchFamily="18" charset="0"/>
              <a:ea typeface="Times New Roman" panose="02020603050405020304" pitchFamily="18" charset="0"/>
            </a:endParaRPr>
          </a:p>
          <a:p>
            <a:pPr lvl="2" algn="just">
              <a:buFont typeface="+mj-lt"/>
              <a:buAutoNum type="arabicPeriod"/>
            </a:pPr>
            <a:r>
              <a:rPr lang="en-GB" dirty="0">
                <a:ea typeface="Times New Roman" panose="02020603050405020304" pitchFamily="18" charset="0"/>
              </a:rPr>
              <a:t>Diet –a high carbohydrate diet causes hyperinsulinemia and promotes lipogenesis that can lead to an increase in total body fat and enhance the appearance of cellulite.</a:t>
            </a:r>
            <a:endParaRPr lang="en-GB" sz="3200" dirty="0">
              <a:latin typeface="Times New Roman" panose="02020603050405020304" pitchFamily="18" charset="0"/>
              <a:ea typeface="Times New Roman" panose="02020603050405020304" pitchFamily="18" charset="0"/>
            </a:endParaRPr>
          </a:p>
          <a:p>
            <a:pPr lvl="2" algn="just">
              <a:buFont typeface="+mj-lt"/>
              <a:buAutoNum type="arabicPeriod"/>
            </a:pPr>
            <a:r>
              <a:rPr lang="en-GB" dirty="0">
                <a:ea typeface="Times New Roman" panose="02020603050405020304" pitchFamily="18" charset="0"/>
              </a:rPr>
              <a:t>Sedentary lifestyle – prolonged periods of sitting or standing inhibits blood flow leading to a lack of microcirculation in the areas prone to cellulite.</a:t>
            </a:r>
            <a:endParaRPr lang="en-GB" sz="3200" dirty="0">
              <a:latin typeface="Times New Roman" panose="02020603050405020304" pitchFamily="18" charset="0"/>
              <a:ea typeface="Times New Roman" panose="02020603050405020304" pitchFamily="18" charset="0"/>
            </a:endParaRPr>
          </a:p>
          <a:p>
            <a:pPr lvl="2" algn="just">
              <a:buFont typeface="+mj-lt"/>
              <a:buAutoNum type="arabicPeriod"/>
            </a:pPr>
            <a:r>
              <a:rPr lang="en-GB" dirty="0">
                <a:ea typeface="Times New Roman" panose="02020603050405020304" pitchFamily="18" charset="0"/>
              </a:rPr>
              <a:t>Pregnancy – hormones and increased water retention lead to promote cellulite lipogenesis. </a:t>
            </a:r>
            <a:endParaRPr lang="en-GB" sz="3200"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Cellulite is characterized by the presence of fatty protrusions through the dermo hypodermal junction. Cellulite can be separated into three main grades based on its severity. </a:t>
            </a:r>
            <a:endParaRPr lang="en-GB" sz="40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7275356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1E2282-C6D0-0340-BD8B-04F592FFBC19}"/>
              </a:ext>
            </a:extLst>
          </p:cNvPr>
          <p:cNvSpPr>
            <a:spLocks noGrp="1"/>
          </p:cNvSpPr>
          <p:nvPr>
            <p:ph idx="1"/>
          </p:nvPr>
        </p:nvSpPr>
        <p:spPr>
          <a:xfrm>
            <a:off x="838200" y="939800"/>
            <a:ext cx="10515600" cy="5237163"/>
          </a:xfrm>
        </p:spPr>
        <p:txBody>
          <a:bodyPr>
            <a:normAutofit fontScale="70000" lnSpcReduction="20000"/>
          </a:bodyPr>
          <a:lstStyle/>
          <a:p>
            <a:pPr algn="just"/>
            <a:r>
              <a:rPr lang="en-GB" dirty="0">
                <a:ea typeface="Times New Roman" panose="02020603050405020304" pitchFamily="18" charset="0"/>
              </a:rPr>
              <a:t>GRADE 1 </a:t>
            </a:r>
            <a:r>
              <a:rPr lang="en-GB" b="1" dirty="0">
                <a:latin typeface="Times New Roman" panose="02020603050405020304" pitchFamily="18" charset="0"/>
                <a:ea typeface="Times New Roman" panose="02020603050405020304" pitchFamily="18" charset="0"/>
              </a:rPr>
              <a:t> </a:t>
            </a:r>
            <a:r>
              <a:rPr lang="en-GB" dirty="0">
                <a:ea typeface="Times New Roman" panose="02020603050405020304" pitchFamily="18" charset="0"/>
              </a:rPr>
              <a:t>cellulite is characterized by smooth skin with no visible signs of dimpling when lying down or standing up. The skin however, when pinched, shows a mattress type configuration.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GRADE 2 cellulite is a dimpled appearance present upon standing but will disappear when the client is lying down.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GRADE 3</a:t>
            </a:r>
            <a:r>
              <a:rPr lang="en-GB" b="1" dirty="0">
                <a:latin typeface="Times New Roman" panose="02020603050405020304" pitchFamily="18" charset="0"/>
                <a:ea typeface="Times New Roman" panose="02020603050405020304" pitchFamily="18" charset="0"/>
              </a:rPr>
              <a:t> </a:t>
            </a:r>
            <a:r>
              <a:rPr lang="en-GB" dirty="0">
                <a:ea typeface="Times New Roman" panose="02020603050405020304" pitchFamily="18" charset="0"/>
              </a:rPr>
              <a:t>cellulite can be seen in clients who show visible signs of dimpling when both standing up or lying down.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Cellulite can often be treated as ‘cellulite’ to reduce or shrink swelling in the area or fat cell. Skin laxity and underlying extra cellular matrix also plays a role in the appearance of cellulite and should be taken into consideration when devising a treatment plan.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When treating cellulite, a detailed client consultation should take place to determine: </a:t>
            </a:r>
            <a:endParaRPr lang="en-GB" dirty="0">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57200" algn="l"/>
              </a:tabLst>
            </a:pPr>
            <a:r>
              <a:rPr lang="en-GB" dirty="0">
                <a:ea typeface="Times New Roman" panose="02020603050405020304" pitchFamily="18" charset="0"/>
              </a:rPr>
              <a:t>history of bleeding disorders </a:t>
            </a:r>
            <a:endParaRPr lang="en-GB" dirty="0">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57200" algn="l"/>
              </a:tabLst>
            </a:pPr>
            <a:r>
              <a:rPr lang="en-GB" dirty="0">
                <a:ea typeface="Times New Roman" panose="02020603050405020304" pitchFamily="18" charset="0"/>
              </a:rPr>
              <a:t>vascular or lymphatic insufficiency </a:t>
            </a:r>
            <a:endParaRPr lang="en-GB" dirty="0">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57200" algn="l"/>
              </a:tabLst>
            </a:pPr>
            <a:r>
              <a:rPr lang="en-GB" dirty="0">
                <a:ea typeface="Times New Roman" panose="02020603050405020304" pitchFamily="18" charset="0"/>
              </a:rPr>
              <a:t>prior treatments for cellulite such as skin tightening, lipolysis or liposuction </a:t>
            </a:r>
            <a:endParaRPr lang="en-GB" dirty="0">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57200" algn="l"/>
              </a:tabLst>
            </a:pPr>
            <a:r>
              <a:rPr lang="en-GB" dirty="0">
                <a:ea typeface="Times New Roman" panose="02020603050405020304" pitchFamily="18" charset="0"/>
              </a:rPr>
              <a:t>Medication and medical history should be taken and noted on the consultation form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A physical exam should be undertaken with the client standing upright wearing comfortable clothing. A note should be made of any scars, cellulite grading and texture of skin. Photographs should be taken with the client in the same position – in the same light and the same underwear to try to ensure photographic consistency. </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5160955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D0028-C21A-E841-9A5A-45D691AB2B81}"/>
              </a:ext>
            </a:extLst>
          </p:cNvPr>
          <p:cNvSpPr>
            <a:spLocks noGrp="1"/>
          </p:cNvSpPr>
          <p:nvPr>
            <p:ph type="title"/>
          </p:nvPr>
        </p:nvSpPr>
        <p:spPr/>
        <p:txBody>
          <a:bodyPr/>
          <a:lstStyle/>
          <a:p>
            <a:r>
              <a:rPr lang="en-GB" dirty="0">
                <a:ea typeface="Times New Roman" panose="02020603050405020304" pitchFamily="18" charset="0"/>
              </a:rPr>
              <a:t>The Process of Fat Excretion </a:t>
            </a:r>
            <a:endParaRPr lang="en-US" dirty="0"/>
          </a:p>
        </p:txBody>
      </p:sp>
      <p:sp>
        <p:nvSpPr>
          <p:cNvPr id="3" name="Content Placeholder 2">
            <a:extLst>
              <a:ext uri="{FF2B5EF4-FFF2-40B4-BE49-F238E27FC236}">
                <a16:creationId xmlns:a16="http://schemas.microsoft.com/office/drawing/2014/main" id="{0BCD05D2-17BE-1F4F-8FBB-8E494F3F46AB}"/>
              </a:ext>
            </a:extLst>
          </p:cNvPr>
          <p:cNvSpPr>
            <a:spLocks noGrp="1"/>
          </p:cNvSpPr>
          <p:nvPr>
            <p:ph idx="1"/>
          </p:nvPr>
        </p:nvSpPr>
        <p:spPr/>
        <p:txBody>
          <a:bodyPr>
            <a:normAutofit fontScale="85000" lnSpcReduction="10000"/>
          </a:bodyPr>
          <a:lstStyle/>
          <a:p>
            <a:pPr algn="just"/>
            <a:r>
              <a:rPr lang="en-GB" dirty="0">
                <a:ea typeface="Times New Roman" panose="02020603050405020304" pitchFamily="18" charset="0"/>
              </a:rPr>
              <a:t>The body stores fat in adipocytes, or fat cells, in a form known as triglycerides. This form can't be used directly for energy. When the body senses a calorie deficit, it breaks them down into glycerol and fatty acids that get released into the bloodstream.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As a result, the fat cells shrink, but never disappear. The glycerol and fatty acids are then used to create fuel for energy to support basic body functions, chores and exercise.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Fat consists of three elements: carbon, hydrogen and oxygen. When the triglycerides break down, it unlocks the carbon stored in the fat cells in a process that results in the creation of carbon dioxide and water.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The chemical reaction creates heat as a by-product, but that isn't how the fat leaves the body. The fat actually excretes as about 85 percent carbon dioxide through the lungs and 15 percent water through urine, faeces, sweat and tears. </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712575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0820D-D1E3-4B43-9BD8-0DF24A532FD9}"/>
              </a:ext>
            </a:extLst>
          </p:cNvPr>
          <p:cNvSpPr>
            <a:spLocks noGrp="1"/>
          </p:cNvSpPr>
          <p:nvPr>
            <p:ph type="title"/>
          </p:nvPr>
        </p:nvSpPr>
        <p:spPr/>
        <p:txBody>
          <a:bodyPr/>
          <a:lstStyle/>
          <a:p>
            <a:r>
              <a:rPr lang="en-GB" dirty="0">
                <a:ea typeface="Calibri" panose="020F0502020204030204" pitchFamily="34" charset="0"/>
                <a:cs typeface="Times New Roman" panose="02020603050405020304" pitchFamily="18" charset="0"/>
              </a:rPr>
              <a:t>What is HIEMT?</a:t>
            </a:r>
            <a:br>
              <a:rPr lang="en-GB" dirty="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A45F82C-399D-6247-8142-CEF883B825A0}"/>
              </a:ext>
            </a:extLst>
          </p:cNvPr>
          <p:cNvSpPr>
            <a:spLocks noGrp="1"/>
          </p:cNvSpPr>
          <p:nvPr>
            <p:ph idx="1"/>
          </p:nvPr>
        </p:nvSpPr>
        <p:spPr/>
        <p:txBody>
          <a:bodyPr>
            <a:normAutofit lnSpcReduction="10000"/>
          </a:bodyPr>
          <a:lstStyle/>
          <a:p>
            <a:pPr algn="just"/>
            <a:r>
              <a:rPr lang="en-GB" dirty="0">
                <a:ea typeface="Calibri" panose="020F0502020204030204" pitchFamily="34" charset="0"/>
                <a:cs typeface="Times New Roman" panose="02020603050405020304" pitchFamily="18" charset="0"/>
              </a:rPr>
              <a:t>High-intensity electromagnetic technology (HIEMT) is an acronym for high-intensity electromagnetic technology.</a:t>
            </a:r>
          </a:p>
          <a:p>
            <a:pPr algn="just"/>
            <a:r>
              <a:rPr lang="en-GB" dirty="0">
                <a:ea typeface="Calibri" panose="020F0502020204030204" pitchFamily="34" charset="0"/>
                <a:cs typeface="Times New Roman" panose="02020603050405020304" pitchFamily="18" charset="0"/>
              </a:rPr>
              <a:t>HIEMT contracts muscles in a specific location with a powerful but safe form of electromagnetic stimulation.</a:t>
            </a:r>
          </a:p>
          <a:p>
            <a:pPr algn="just"/>
            <a:r>
              <a:rPr lang="en-GB" dirty="0">
                <a:ea typeface="Calibri" panose="020F0502020204030204" pitchFamily="34" charset="0"/>
                <a:cs typeface="Times New Roman" panose="02020603050405020304" pitchFamily="18" charset="0"/>
              </a:rPr>
              <a:t>These magnetic fields generate electrical currents, which are then transferred to the muscles, where they contract often enough to develop muscle and burn fat.</a:t>
            </a:r>
          </a:p>
          <a:p>
            <a:pPr algn="just"/>
            <a:r>
              <a:rPr lang="en-GB" dirty="0">
                <a:ea typeface="Calibri" panose="020F0502020204030204" pitchFamily="34" charset="0"/>
                <a:cs typeface="Times New Roman" panose="02020603050405020304" pitchFamily="18" charset="0"/>
              </a:rPr>
              <a:t>Final results, which can be as dramatic as looking to be equal to six months of dieting and workouts, are typically noticeable four weeks after the treatment plan is completed, or about six weeks after the first session.</a:t>
            </a:r>
          </a:p>
        </p:txBody>
      </p:sp>
    </p:spTree>
    <p:extLst>
      <p:ext uri="{BB962C8B-B14F-4D97-AF65-F5344CB8AC3E}">
        <p14:creationId xmlns:p14="http://schemas.microsoft.com/office/powerpoint/2010/main" val="33098758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6D227-EFCD-8242-98F8-234CF7D2DF37}"/>
              </a:ext>
            </a:extLst>
          </p:cNvPr>
          <p:cNvSpPr>
            <a:spLocks noGrp="1"/>
          </p:cNvSpPr>
          <p:nvPr>
            <p:ph type="title"/>
          </p:nvPr>
        </p:nvSpPr>
        <p:spPr/>
        <p:txBody>
          <a:bodyPr/>
          <a:lstStyle/>
          <a:p>
            <a:r>
              <a:rPr lang="en-GB" dirty="0">
                <a:ea typeface="Calibri" panose="020F0502020204030204" pitchFamily="34" charset="0"/>
                <a:cs typeface="Times New Roman" panose="02020603050405020304" pitchFamily="18" charset="0"/>
              </a:rPr>
              <a:t>How Does HIEMT Burn Fat?</a:t>
            </a:r>
            <a:br>
              <a:rPr lang="en-GB" dirty="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A5682A3-6A37-6A45-AC1C-014878BE6C12}"/>
              </a:ext>
            </a:extLst>
          </p:cNvPr>
          <p:cNvSpPr>
            <a:spLocks noGrp="1"/>
          </p:cNvSpPr>
          <p:nvPr>
            <p:ph idx="1"/>
          </p:nvPr>
        </p:nvSpPr>
        <p:spPr/>
        <p:txBody>
          <a:bodyPr>
            <a:normAutofit fontScale="77500" lnSpcReduction="20000"/>
          </a:bodyPr>
          <a:lstStyle/>
          <a:p>
            <a:pPr algn="just"/>
            <a:r>
              <a:rPr lang="en-GB" dirty="0">
                <a:ea typeface="Calibri" panose="020F0502020204030204" pitchFamily="34" charset="0"/>
                <a:cs typeface="Times New Roman" panose="02020603050405020304" pitchFamily="18" charset="0"/>
              </a:rPr>
              <a:t>This treatment is at the forefront of body shaping innovation. It generates supramaximal muscular contractions in specific muscle areas by applying focused high-intensity electromagnetic energy routed through huge paddles. </a:t>
            </a:r>
          </a:p>
          <a:p>
            <a:pPr algn="just"/>
            <a:r>
              <a:rPr lang="en-GB" dirty="0">
                <a:ea typeface="Calibri" panose="020F0502020204030204" pitchFamily="34" charset="0"/>
                <a:cs typeface="Times New Roman" panose="02020603050405020304" pitchFamily="18" charset="0"/>
              </a:rPr>
              <a:t>These contractions are involuntary and occur at a pace of 20,000 pulses every 30 minutes, which is equivalent to doing 20,000 crunches or squats in half an hour!</a:t>
            </a:r>
          </a:p>
          <a:p>
            <a:pPr algn="just"/>
            <a:r>
              <a:rPr lang="en-GB" dirty="0">
                <a:ea typeface="Calibri" panose="020F0502020204030204" pitchFamily="34" charset="0"/>
                <a:cs typeface="Times New Roman" panose="02020603050405020304" pitchFamily="18" charset="0"/>
              </a:rPr>
              <a:t>You can target local fat deposits in the treated tissue location and see the fat melt away by instructing the muscles to consume more energy. The end outcome is an average of 15% fat loss and a 16% increase in muscle mass.</a:t>
            </a:r>
          </a:p>
          <a:p>
            <a:pPr algn="just"/>
            <a:r>
              <a:rPr lang="en-GB" dirty="0">
                <a:ea typeface="Calibri" panose="020F0502020204030204" pitchFamily="34" charset="0"/>
                <a:cs typeface="Times New Roman" panose="02020603050405020304" pitchFamily="18" charset="0"/>
              </a:rPr>
              <a:t>A chain reaction occurs in your muscles as a result of the fast, repetitive contractions in the targeted muscle groups:</a:t>
            </a:r>
          </a:p>
          <a:p>
            <a:pPr marL="800100" lvl="1" indent="-342900" algn="just">
              <a:buFont typeface="Calibri" panose="020F0502020204030204" pitchFamily="34" charset="0"/>
              <a:buChar char="•"/>
            </a:pPr>
            <a:r>
              <a:rPr lang="en-GB" dirty="0">
                <a:ea typeface="Calibri" panose="020F0502020204030204" pitchFamily="34" charset="0"/>
                <a:cs typeface="Times New Roman" panose="02020603050405020304" pitchFamily="18" charset="0"/>
              </a:rPr>
              <a:t>The muscles release a hormone that tells local fat cells to break down.</a:t>
            </a:r>
          </a:p>
          <a:p>
            <a:pPr marL="800100" lvl="1" indent="-342900" algn="just">
              <a:buFont typeface="Calibri" panose="020F0502020204030204" pitchFamily="34" charset="0"/>
              <a:buChar char="•"/>
            </a:pPr>
            <a:r>
              <a:rPr lang="en-GB" dirty="0">
                <a:ea typeface="Calibri" panose="020F0502020204030204" pitchFamily="34" charset="0"/>
                <a:cs typeface="Times New Roman" panose="02020603050405020304" pitchFamily="18" charset="0"/>
              </a:rPr>
              <a:t>Lipolysis, or fat cell destruction, is a metabolic process that metabolises local fat cells.</a:t>
            </a:r>
          </a:p>
          <a:p>
            <a:pPr marL="800100" lvl="1" indent="-342900" algn="just">
              <a:buFont typeface="Calibri" panose="020F0502020204030204" pitchFamily="34" charset="0"/>
              <a:buChar char="•"/>
            </a:pPr>
            <a:r>
              <a:rPr lang="en-GB" dirty="0">
                <a:ea typeface="Calibri" panose="020F0502020204030204" pitchFamily="34" charset="0"/>
                <a:cs typeface="Times New Roman" panose="02020603050405020304" pitchFamily="18" charset="0"/>
              </a:rPr>
              <a:t>The fat cells are eventually broken down and ejected as waste by your body.</a:t>
            </a:r>
          </a:p>
          <a:p>
            <a:pPr algn="just">
              <a:buFont typeface="Wingdings" pitchFamily="2" charset="2"/>
              <a:buChar char="§"/>
            </a:pPr>
            <a:r>
              <a:rPr lang="en-GB" dirty="0">
                <a:ea typeface="Calibri" panose="020F0502020204030204" pitchFamily="34" charset="0"/>
                <a:cs typeface="Times New Roman" panose="02020603050405020304" pitchFamily="18" charset="0"/>
              </a:rPr>
              <a:t>During this technique, the body’s process of metabolising fat cells is optimised at roughly 5x the typical pace thanks to the pulsating electromagnetic energy.</a:t>
            </a:r>
          </a:p>
          <a:p>
            <a:endParaRPr lang="en-US" dirty="0"/>
          </a:p>
        </p:txBody>
      </p:sp>
    </p:spTree>
    <p:extLst>
      <p:ext uri="{BB962C8B-B14F-4D97-AF65-F5344CB8AC3E}">
        <p14:creationId xmlns:p14="http://schemas.microsoft.com/office/powerpoint/2010/main" val="13521981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C7F2-03F6-9549-9544-9D211CF88064}"/>
              </a:ext>
            </a:extLst>
          </p:cNvPr>
          <p:cNvSpPr>
            <a:spLocks noGrp="1"/>
          </p:cNvSpPr>
          <p:nvPr>
            <p:ph type="title"/>
          </p:nvPr>
        </p:nvSpPr>
        <p:spPr/>
        <p:txBody>
          <a:bodyPr/>
          <a:lstStyle/>
          <a:p>
            <a:r>
              <a:rPr lang="en-GB" dirty="0">
                <a:ea typeface="Calibri" panose="020F0502020204030204" pitchFamily="34" charset="0"/>
                <a:cs typeface="Times New Roman" panose="02020603050405020304" pitchFamily="18" charset="0"/>
              </a:rPr>
              <a:t>How does HIEMT Build Muscles</a:t>
            </a:r>
            <a:br>
              <a:rPr lang="en-GB" dirty="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E67D9A9-B0AB-C340-B94E-45EC77F59EFF}"/>
              </a:ext>
            </a:extLst>
          </p:cNvPr>
          <p:cNvSpPr>
            <a:spLocks noGrp="1"/>
          </p:cNvSpPr>
          <p:nvPr>
            <p:ph idx="1"/>
          </p:nvPr>
        </p:nvSpPr>
        <p:spPr/>
        <p:txBody>
          <a:bodyPr>
            <a:normAutofit/>
          </a:bodyPr>
          <a:lstStyle/>
          <a:p>
            <a:pPr algn="just"/>
            <a:r>
              <a:rPr lang="en-GB" dirty="0">
                <a:ea typeface="Calibri" panose="020F0502020204030204" pitchFamily="34" charset="0"/>
                <a:cs typeface="Times New Roman" panose="02020603050405020304" pitchFamily="18" charset="0"/>
              </a:rPr>
              <a:t>The fat-burning characteristic of these treatments is a side effect of the targeted muscle group’s hyper-contraction.</a:t>
            </a:r>
          </a:p>
          <a:p>
            <a:pPr algn="just"/>
            <a:r>
              <a:rPr lang="en-GB" dirty="0">
                <a:ea typeface="Calibri" panose="020F0502020204030204" pitchFamily="34" charset="0"/>
                <a:cs typeface="Times New Roman" panose="02020603050405020304" pitchFamily="18" charset="0"/>
              </a:rPr>
              <a:t>The targeted muscle region undergoes a transformation as the body burns fat to supply energy to the contracting muscles. Supramaximal contractions cause muscle fibres to constrict, forcing muscles to totally reconstruct their original structure at a cellular level, resulting in a firmer, more toned appearance.</a:t>
            </a:r>
          </a:p>
          <a:p>
            <a:pPr algn="just"/>
            <a:r>
              <a:rPr lang="en-GB" dirty="0">
                <a:ea typeface="Calibri" panose="020F0502020204030204" pitchFamily="34" charset="0"/>
                <a:cs typeface="Times New Roman" panose="02020603050405020304" pitchFamily="18" charset="0"/>
              </a:rPr>
              <a:t>Muscles will contract nearly 20,000 times over the course of numerous sessions, and your client will see an improvement in muscle tone and definition as soon as the first session.</a:t>
            </a:r>
          </a:p>
          <a:p>
            <a:endParaRPr lang="en-US" dirty="0"/>
          </a:p>
        </p:txBody>
      </p:sp>
    </p:spTree>
    <p:extLst>
      <p:ext uri="{BB962C8B-B14F-4D97-AF65-F5344CB8AC3E}">
        <p14:creationId xmlns:p14="http://schemas.microsoft.com/office/powerpoint/2010/main" val="16453761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E20E-9573-994F-9E3D-97612115965E}"/>
              </a:ext>
            </a:extLst>
          </p:cNvPr>
          <p:cNvSpPr>
            <a:spLocks noGrp="1"/>
          </p:cNvSpPr>
          <p:nvPr>
            <p:ph type="title"/>
          </p:nvPr>
        </p:nvSpPr>
        <p:spPr/>
        <p:txBody>
          <a:bodyPr>
            <a:normAutofit fontScale="90000"/>
          </a:bodyPr>
          <a:lstStyle/>
          <a:p>
            <a:r>
              <a:rPr lang="en-GB" dirty="0">
                <a:ea typeface="Calibri" panose="020F0502020204030204" pitchFamily="34" charset="0"/>
                <a:cs typeface="Times New Roman" panose="02020603050405020304" pitchFamily="18" charset="0"/>
              </a:rPr>
              <a:t>How many treatments are recommended to see results?</a:t>
            </a:r>
            <a:br>
              <a:rPr lang="en-GB" dirty="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994BDEF-2AD9-AA46-9068-60F08459AB82}"/>
              </a:ext>
            </a:extLst>
          </p:cNvPr>
          <p:cNvSpPr>
            <a:spLocks noGrp="1"/>
          </p:cNvSpPr>
          <p:nvPr>
            <p:ph idx="1"/>
          </p:nvPr>
        </p:nvSpPr>
        <p:spPr/>
        <p:txBody>
          <a:bodyPr/>
          <a:lstStyle/>
          <a:p>
            <a:pPr algn="just"/>
            <a:r>
              <a:rPr lang="en-GB" dirty="0">
                <a:ea typeface="Calibri" panose="020F0502020204030204" pitchFamily="34" charset="0"/>
                <a:cs typeface="Times New Roman" panose="02020603050405020304" pitchFamily="18" charset="0"/>
              </a:rPr>
              <a:t>In most cases, clients will require two to four treatments per area to achieve obvious benefits. Some clients, on the other hand, may observe effects after just one session.</a:t>
            </a:r>
          </a:p>
          <a:p>
            <a:pPr algn="just"/>
            <a:r>
              <a:rPr lang="en-GB" dirty="0">
                <a:ea typeface="Calibri" panose="020F0502020204030204" pitchFamily="34" charset="0"/>
                <a:cs typeface="Times New Roman" panose="02020603050405020304" pitchFamily="18" charset="0"/>
              </a:rPr>
              <a:t>It is recommended that customers exercise thoroughly and consistently and incorporate healthy food into their living routines in order for the treatment to be most effective.</a:t>
            </a:r>
          </a:p>
          <a:p>
            <a:endParaRPr lang="en-US" dirty="0"/>
          </a:p>
        </p:txBody>
      </p:sp>
    </p:spTree>
    <p:extLst>
      <p:ext uri="{BB962C8B-B14F-4D97-AF65-F5344CB8AC3E}">
        <p14:creationId xmlns:p14="http://schemas.microsoft.com/office/powerpoint/2010/main" val="31098999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8FE5-F0F7-433E-AF17-139CD499EA41}"/>
              </a:ext>
            </a:extLst>
          </p:cNvPr>
          <p:cNvSpPr>
            <a:spLocks noGrp="1"/>
          </p:cNvSpPr>
          <p:nvPr>
            <p:ph type="title"/>
          </p:nvPr>
        </p:nvSpPr>
        <p:spPr/>
        <p:txBody>
          <a:bodyPr/>
          <a:lstStyle/>
          <a:p>
            <a:r>
              <a:rPr lang="en-GB" dirty="0"/>
              <a:t>Electrical Muscle Stimulation (EMS)</a:t>
            </a:r>
          </a:p>
        </p:txBody>
      </p:sp>
      <p:sp>
        <p:nvSpPr>
          <p:cNvPr id="3" name="Content Placeholder 2">
            <a:extLst>
              <a:ext uri="{FF2B5EF4-FFF2-40B4-BE49-F238E27FC236}">
                <a16:creationId xmlns:a16="http://schemas.microsoft.com/office/drawing/2014/main" id="{FC355F39-91B7-4668-CC6A-2BAC5EC31A47}"/>
              </a:ext>
            </a:extLst>
          </p:cNvPr>
          <p:cNvSpPr>
            <a:spLocks noGrp="1"/>
          </p:cNvSpPr>
          <p:nvPr>
            <p:ph idx="1"/>
          </p:nvPr>
        </p:nvSpPr>
        <p:spPr/>
        <p:txBody>
          <a:bodyPr>
            <a:normAutofit/>
          </a:bodyPr>
          <a:lstStyle/>
          <a:p>
            <a:pPr marL="0" indent="0">
              <a:buNone/>
            </a:pPr>
            <a:r>
              <a:rPr lang="en-US" dirty="0"/>
              <a:t>EMS   1 Most of the energy of the current is concentrated in the surface layer, only a small part can reach the muscle. • 2 Feeling a slight tingling or contraction. 1 It takes 40 treatments to produce a visible change, 2 The intensity of treatment cannot be increased due to the risk of pain and burns. </a:t>
            </a:r>
            <a:endParaRPr lang="en-GB" dirty="0"/>
          </a:p>
        </p:txBody>
      </p:sp>
    </p:spTree>
    <p:extLst>
      <p:ext uri="{BB962C8B-B14F-4D97-AF65-F5344CB8AC3E}">
        <p14:creationId xmlns:p14="http://schemas.microsoft.com/office/powerpoint/2010/main" val="843615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65199" y="332656"/>
            <a:ext cx="10244667" cy="6192688"/>
          </a:xfrm>
        </p:spPr>
        <p:txBody>
          <a:bodyPr>
            <a:normAutofit fontScale="92500" lnSpcReduction="20000"/>
          </a:bodyPr>
          <a:lstStyle/>
          <a:p>
            <a:pPr marL="0" indent="0">
              <a:buNone/>
            </a:pPr>
            <a:r>
              <a:rPr lang="en-GB" sz="2000" b="1" dirty="0"/>
              <a:t>Consumer Protection Act 2015</a:t>
            </a:r>
            <a:endParaRPr lang="en-IN" sz="2000" dirty="0"/>
          </a:p>
          <a:p>
            <a:pPr marL="0" indent="0">
              <a:buNone/>
            </a:pPr>
            <a:r>
              <a:rPr lang="en-GB" sz="2000" dirty="0"/>
              <a:t> </a:t>
            </a:r>
            <a:endParaRPr lang="en-IN" sz="2000" dirty="0"/>
          </a:p>
          <a:p>
            <a:pPr marL="0" indent="0">
              <a:buNone/>
            </a:pPr>
            <a:r>
              <a:rPr lang="en-GB" sz="2000" dirty="0"/>
              <a:t>This is designed to look after your clients’ interests and protect them from any product deemed unsafe. </a:t>
            </a:r>
            <a:endParaRPr lang="en-IN" sz="2000" dirty="0"/>
          </a:p>
          <a:p>
            <a:pPr marL="0" indent="0">
              <a:buNone/>
            </a:pPr>
            <a:r>
              <a:rPr lang="en-GB" sz="2000" dirty="0"/>
              <a:t> </a:t>
            </a:r>
            <a:endParaRPr lang="en-IN" sz="2000" dirty="0"/>
          </a:p>
          <a:p>
            <a:pPr marL="0" indent="0">
              <a:buNone/>
            </a:pPr>
            <a:r>
              <a:rPr lang="en-GB" sz="2000" b="1" dirty="0"/>
              <a:t>The Provision and Use of Work Equipment Regulations 1998</a:t>
            </a:r>
          </a:p>
          <a:p>
            <a:pPr marL="0" indent="0">
              <a:buNone/>
            </a:pPr>
            <a:endParaRPr lang="en-IN" sz="2000" dirty="0"/>
          </a:p>
          <a:p>
            <a:pPr marL="0" indent="0">
              <a:buNone/>
            </a:pPr>
            <a:r>
              <a:rPr lang="en-GB" sz="2000" dirty="0"/>
              <a:t>This states the duties of any users of the equipment. It identifies the requirements in selecting and maintaining suitable equipment, as well as the training and safe use of it.</a:t>
            </a:r>
            <a:endParaRPr lang="en-IN" sz="2000" dirty="0"/>
          </a:p>
          <a:p>
            <a:pPr marL="0" indent="0">
              <a:buNone/>
            </a:pPr>
            <a:endParaRPr lang="en-IN" sz="2000" dirty="0"/>
          </a:p>
          <a:p>
            <a:pPr marL="0" indent="0">
              <a:buNone/>
            </a:pPr>
            <a:r>
              <a:rPr lang="en-GB" sz="2000" b="1" dirty="0"/>
              <a:t>Cosmetic Products (Safety) Regulations 2008</a:t>
            </a:r>
          </a:p>
          <a:p>
            <a:pPr marL="0" indent="0">
              <a:buNone/>
            </a:pPr>
            <a:endParaRPr lang="en-IN" sz="2000" dirty="0"/>
          </a:p>
          <a:p>
            <a:pPr marL="0" indent="0">
              <a:buNone/>
            </a:pPr>
            <a:r>
              <a:rPr lang="en-GB" sz="2000" dirty="0"/>
              <a:t>These regulations require that cosmetics and toiletries are safe for their intended purpose and comply with labelling requirements. </a:t>
            </a:r>
          </a:p>
          <a:p>
            <a:pPr marL="0" indent="0">
              <a:buNone/>
            </a:pPr>
            <a:endParaRPr lang="en-GB" sz="2000" b="1" dirty="0"/>
          </a:p>
          <a:p>
            <a:pPr marL="0" indent="0">
              <a:buNone/>
            </a:pPr>
            <a:r>
              <a:rPr lang="en-GB" sz="2000" b="1" dirty="0"/>
              <a:t>Disability Discrimination Act 1996</a:t>
            </a:r>
          </a:p>
          <a:p>
            <a:pPr marL="0" indent="0">
              <a:buNone/>
            </a:pPr>
            <a:endParaRPr lang="en-IN" sz="2000" dirty="0"/>
          </a:p>
          <a:p>
            <a:pPr marL="0" indent="0">
              <a:buNone/>
            </a:pPr>
            <a:r>
              <a:rPr lang="en-GB" sz="2000" dirty="0"/>
              <a:t>You should ensure that clients are not discriminated against on the grounds of disability. You cannot use this as a reason to refuse to provide a service, provide a service to a lesser standard or fail to make reasonable adjustments. The premises must be able to facilitate access for disabled people.</a:t>
            </a:r>
            <a:endParaRPr lang="en-IN" sz="2000" b="1" dirty="0"/>
          </a:p>
          <a:p>
            <a:pPr marL="0" indent="0">
              <a:buNone/>
            </a:pPr>
            <a:endParaRPr lang="en-GB" sz="2000" dirty="0"/>
          </a:p>
        </p:txBody>
      </p:sp>
    </p:spTree>
    <p:extLst>
      <p:ext uri="{BB962C8B-B14F-4D97-AF65-F5344CB8AC3E}">
        <p14:creationId xmlns:p14="http://schemas.microsoft.com/office/powerpoint/2010/main" val="32746056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EF6C-7268-6944-AF5D-91DDE7DA665A}"/>
              </a:ext>
            </a:extLst>
          </p:cNvPr>
          <p:cNvSpPr>
            <a:spLocks noGrp="1"/>
          </p:cNvSpPr>
          <p:nvPr>
            <p:ph type="title"/>
          </p:nvPr>
        </p:nvSpPr>
        <p:spPr/>
        <p:txBody>
          <a:bodyPr/>
          <a:lstStyle/>
          <a:p>
            <a:r>
              <a:rPr lang="en-GB" dirty="0">
                <a:solidFill>
                  <a:srgbClr val="000000"/>
                </a:solidFill>
                <a:ea typeface="Times New Roman" panose="02020603050405020304" pitchFamily="18" charset="0"/>
              </a:rPr>
              <a:t>What Areas Can be Treated?</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B01071F-274B-A445-8FB0-EE8D219455B1}"/>
              </a:ext>
            </a:extLst>
          </p:cNvPr>
          <p:cNvSpPr>
            <a:spLocks noGrp="1"/>
          </p:cNvSpPr>
          <p:nvPr>
            <p:ph idx="1"/>
          </p:nvPr>
        </p:nvSpPr>
        <p:spPr/>
        <p:txBody>
          <a:bodyPr>
            <a:normAutofit/>
          </a:bodyPr>
          <a:lstStyle/>
          <a:p>
            <a:r>
              <a:rPr lang="en-GB" dirty="0">
                <a:ea typeface="Times New Roman" panose="02020603050405020304" pitchFamily="18" charset="0"/>
              </a:rPr>
              <a:t>HIEMT/EMS is appropriate for big muscle groups and can be used to treat the following areas:</a:t>
            </a:r>
            <a:endParaRPr lang="en-GB" dirty="0">
              <a:latin typeface="Times New Roman" panose="02020603050405020304" pitchFamily="18" charset="0"/>
              <a:ea typeface="Times New Roman" panose="02020603050405020304" pitchFamily="18" charset="0"/>
            </a:endParaRPr>
          </a:p>
          <a:p>
            <a:r>
              <a:rPr lang="en-GB" dirty="0">
                <a:solidFill>
                  <a:srgbClr val="000000"/>
                </a:solidFill>
                <a:ea typeface="Times New Roman" panose="02020603050405020304" pitchFamily="18" charset="0"/>
              </a:rPr>
              <a:t>Areas that can be treated include: </a:t>
            </a:r>
            <a:endParaRPr lang="en-GB" dirty="0">
              <a:latin typeface="Times New Roman" panose="02020603050405020304" pitchFamily="18" charset="0"/>
              <a:ea typeface="Times New Roman" panose="02020603050405020304" pitchFamily="18" charset="0"/>
            </a:endParaRPr>
          </a:p>
          <a:p>
            <a:pPr marL="800100" lvl="1" indent="-342900">
              <a:buFont typeface="Symbol" pitchFamily="2" charset="2"/>
              <a:buChar char=""/>
            </a:pPr>
            <a:r>
              <a:rPr lang="en-GB" dirty="0">
                <a:ea typeface="Times New Roman" panose="02020603050405020304" pitchFamily="18" charset="0"/>
              </a:rPr>
              <a:t>Arms</a:t>
            </a:r>
            <a:endParaRPr lang="en-GB" dirty="0">
              <a:latin typeface="Times New Roman" panose="02020603050405020304" pitchFamily="18" charset="0"/>
              <a:ea typeface="Times New Roman" panose="02020603050405020304" pitchFamily="18" charset="0"/>
            </a:endParaRPr>
          </a:p>
          <a:p>
            <a:pPr marL="800100" lvl="1" indent="-342900">
              <a:buFont typeface="Symbol" pitchFamily="2" charset="2"/>
              <a:buChar char=""/>
            </a:pPr>
            <a:r>
              <a:rPr lang="en-GB" dirty="0">
                <a:ea typeface="Times New Roman" panose="02020603050405020304" pitchFamily="18" charset="0"/>
              </a:rPr>
              <a:t>Stomach</a:t>
            </a:r>
            <a:endParaRPr lang="en-GB" dirty="0">
              <a:latin typeface="Times New Roman" panose="02020603050405020304" pitchFamily="18" charset="0"/>
              <a:ea typeface="Times New Roman" panose="02020603050405020304" pitchFamily="18" charset="0"/>
            </a:endParaRPr>
          </a:p>
          <a:p>
            <a:pPr marL="800100" lvl="1" indent="-342900">
              <a:buFont typeface="Symbol" pitchFamily="2" charset="2"/>
              <a:buChar char=""/>
            </a:pPr>
            <a:r>
              <a:rPr lang="en-GB" dirty="0">
                <a:ea typeface="Times New Roman" panose="02020603050405020304" pitchFamily="18" charset="0"/>
              </a:rPr>
              <a:t>Flanks</a:t>
            </a:r>
            <a:endParaRPr lang="en-GB" dirty="0">
              <a:latin typeface="Times New Roman" panose="02020603050405020304" pitchFamily="18" charset="0"/>
              <a:ea typeface="Times New Roman" panose="02020603050405020304" pitchFamily="18" charset="0"/>
            </a:endParaRPr>
          </a:p>
          <a:p>
            <a:pPr marL="800100" lvl="1" indent="-342900">
              <a:buFont typeface="Symbol" pitchFamily="2" charset="2"/>
              <a:buChar char=""/>
            </a:pPr>
            <a:r>
              <a:rPr lang="en-GB" dirty="0">
                <a:ea typeface="Times New Roman" panose="02020603050405020304" pitchFamily="18" charset="0"/>
              </a:rPr>
              <a:t>Back</a:t>
            </a:r>
            <a:endParaRPr lang="en-GB" dirty="0">
              <a:latin typeface="Times New Roman" panose="02020603050405020304" pitchFamily="18" charset="0"/>
              <a:ea typeface="Times New Roman" panose="02020603050405020304" pitchFamily="18" charset="0"/>
            </a:endParaRPr>
          </a:p>
          <a:p>
            <a:pPr marL="800100" lvl="1" indent="-342900">
              <a:buFont typeface="Symbol" pitchFamily="2" charset="2"/>
              <a:buChar char=""/>
            </a:pPr>
            <a:r>
              <a:rPr lang="en-GB" dirty="0">
                <a:ea typeface="Times New Roman" panose="02020603050405020304" pitchFamily="18" charset="0"/>
              </a:rPr>
              <a:t>Bottom </a:t>
            </a:r>
          </a:p>
          <a:p>
            <a:pPr marL="800100" lvl="1" indent="-342900">
              <a:buFont typeface="Symbol" pitchFamily="2" charset="2"/>
              <a:buChar char=""/>
            </a:pPr>
            <a:r>
              <a:rPr lang="en-GB" dirty="0">
                <a:ea typeface="Times New Roman" panose="02020603050405020304" pitchFamily="18" charset="0"/>
              </a:rPr>
              <a:t>Legs</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8056274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ge30image34686176">
            <a:extLst>
              <a:ext uri="{FF2B5EF4-FFF2-40B4-BE49-F238E27FC236}">
                <a16:creationId xmlns:a16="http://schemas.microsoft.com/office/drawing/2014/main" id="{3F35B4AC-0076-8640-9C38-DD9DE509D2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9745" y="1318186"/>
            <a:ext cx="9332510" cy="4221628"/>
          </a:xfrm>
          <a:prstGeom prst="rect">
            <a:avLst/>
          </a:prstGeom>
          <a:noFill/>
          <a:ln>
            <a:noFill/>
          </a:ln>
        </p:spPr>
      </p:pic>
    </p:spTree>
    <p:extLst>
      <p:ext uri="{BB962C8B-B14F-4D97-AF65-F5344CB8AC3E}">
        <p14:creationId xmlns:p14="http://schemas.microsoft.com/office/powerpoint/2010/main" val="40292342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E1D93B-BF0D-4041-8B67-12B1E1E9B85A}"/>
              </a:ext>
            </a:extLst>
          </p:cNvPr>
          <p:cNvSpPr>
            <a:spLocks noGrp="1"/>
          </p:cNvSpPr>
          <p:nvPr>
            <p:ph idx="1"/>
          </p:nvPr>
        </p:nvSpPr>
        <p:spPr>
          <a:xfrm>
            <a:off x="838200" y="723014"/>
            <a:ext cx="10515600" cy="5453949"/>
          </a:xfrm>
        </p:spPr>
        <p:txBody>
          <a:bodyPr>
            <a:normAutofit fontScale="92500" lnSpcReduction="20000"/>
          </a:bodyPr>
          <a:lstStyle/>
          <a:p>
            <a:pPr algn="just"/>
            <a:r>
              <a:rPr lang="en-GB" sz="1800" dirty="0">
                <a:ea typeface="Calibri" panose="020F0502020204030204" pitchFamily="34" charset="0"/>
                <a:cs typeface="Times New Roman" panose="02020603050405020304" pitchFamily="18" charset="0"/>
              </a:rPr>
              <a:t>High-Intensity Focused Electromagnetic Field (HIFEM) is a non-invasive medical technology that is used for strengthening and re-education of muscles via interaction of the magnetic field with the tissue of the client. In aesthetic medicine it is used for non-invasive reduction of abdominal fat. HIFEM or HIEMT is the label of the technology that is used in aesthetic medicine, urology, and gynaecology. It uses focused electromagnetic field with intensity measured in Tesla and is based on Faraday’s principle of electromagnetic induction. Electromagnetic field passes non-invasively through the body and interacts with motor neurons which subsequently trigger supramaximal muscle contractions due to the action potential. The exposure of muscles to these contractions leads to muscle strengthening.</a:t>
            </a:r>
          </a:p>
          <a:p>
            <a:pPr algn="just"/>
            <a:r>
              <a:rPr lang="en-GB" sz="1800" dirty="0">
                <a:ea typeface="Calibri" panose="020F0502020204030204" pitchFamily="34" charset="0"/>
                <a:cs typeface="Times New Roman" panose="02020603050405020304" pitchFamily="18" charset="0"/>
              </a:rPr>
              <a:t>In aesthetic medicine, HIFEM/HIEMT is used as a non-invasive body contouring treatment for abdomen and buttocks. The same technology is used in urology and gynaecology to treat urinary incontinence through strengthening of the pelvic floor muscles. </a:t>
            </a:r>
          </a:p>
          <a:p>
            <a:pPr algn="just"/>
            <a:r>
              <a:rPr lang="en-GB" sz="1800" dirty="0">
                <a:ea typeface="Calibri" panose="020F0502020204030204" pitchFamily="34" charset="0"/>
                <a:cs typeface="Times New Roman" panose="02020603050405020304" pitchFamily="18" charset="0"/>
              </a:rPr>
              <a:t>Current non-invasive body-shaping devices are based on heating or cooling of subcutaneous fat tissue to levels that fat cells can no longer tolerate, consequently triggering programmed cell death—apoptosis.  The heating modalities of these radiofrequency devices are based on emitting electromagnetic waves of high frequencies (0.5-50 MHz) which are predominantly absorbed in the subcutaneous fat tissue, where the energy of the waves is transformed into heat. HIFEM/HIEMT technology, on the other hand, does not deliver any heating through electromagnetic radiation, as it utilises magnetic waves of very low frequencies (3-5 kHz) which propagate through the tissue without being absorbed. In this case, an interaction between the wave and human tissue occurs according to the principles of electromagnetic induction, first described by Michael Faraday in 1831. </a:t>
            </a:r>
          </a:p>
          <a:p>
            <a:pPr algn="just"/>
            <a:r>
              <a:rPr lang="en-GB" sz="1800" dirty="0">
                <a:ea typeface="Calibri" panose="020F0502020204030204" pitchFamily="34" charset="0"/>
                <a:cs typeface="Times New Roman" panose="02020603050405020304" pitchFamily="18" charset="0"/>
              </a:rPr>
              <a:t>The law of electromagnetic induction says that any change in a magnetic field induces an electric current and vice versa. The HIFEM/HIEMT device comprises a circular coil located in the applicator, which is placed over the treatment area. During the treatment, an alternating electric current is sent into the circular coil. The alternations in the electric current induce rapidly changing magnetic waves which propagate into the underlying tissue, where they induce a secondary electric current. These electric currents within the tissue depolarise the muscle-innervating motor neurons and induce muscle contractions. </a:t>
            </a:r>
          </a:p>
        </p:txBody>
      </p:sp>
    </p:spTree>
    <p:extLst>
      <p:ext uri="{BB962C8B-B14F-4D97-AF65-F5344CB8AC3E}">
        <p14:creationId xmlns:p14="http://schemas.microsoft.com/office/powerpoint/2010/main" val="21483265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2A76-DED6-054B-A00B-545218713A31}"/>
              </a:ext>
            </a:extLst>
          </p:cNvPr>
          <p:cNvSpPr>
            <a:spLocks noGrp="1"/>
          </p:cNvSpPr>
          <p:nvPr>
            <p:ph type="title"/>
          </p:nvPr>
        </p:nvSpPr>
        <p:spPr/>
        <p:txBody>
          <a:bodyPr/>
          <a:lstStyle/>
          <a:p>
            <a:r>
              <a:rPr lang="en-GB" dirty="0">
                <a:ea typeface="Calibri" panose="020F0502020204030204" pitchFamily="34" charset="0"/>
                <a:cs typeface="Times New Roman" panose="02020603050405020304" pitchFamily="18" charset="0"/>
              </a:rPr>
              <a:t>Mechanism of action</a:t>
            </a:r>
            <a:endParaRPr lang="en-US" dirty="0"/>
          </a:p>
        </p:txBody>
      </p:sp>
      <p:sp>
        <p:nvSpPr>
          <p:cNvPr id="3" name="Content Placeholder 2">
            <a:extLst>
              <a:ext uri="{FF2B5EF4-FFF2-40B4-BE49-F238E27FC236}">
                <a16:creationId xmlns:a16="http://schemas.microsoft.com/office/drawing/2014/main" id="{1C8A3E9E-3B28-1440-932C-229F6D8E2838}"/>
              </a:ext>
            </a:extLst>
          </p:cNvPr>
          <p:cNvSpPr>
            <a:spLocks noGrp="1"/>
          </p:cNvSpPr>
          <p:nvPr>
            <p:ph idx="1"/>
          </p:nvPr>
        </p:nvSpPr>
        <p:spPr/>
        <p:txBody>
          <a:bodyPr>
            <a:normAutofit fontScale="77500" lnSpcReduction="20000"/>
          </a:bodyPr>
          <a:lstStyle/>
          <a:p>
            <a:pPr algn="just"/>
            <a:r>
              <a:rPr lang="en-GB" dirty="0">
                <a:ea typeface="Calibri" panose="020F0502020204030204" pitchFamily="34" charset="0"/>
                <a:cs typeface="Times New Roman" panose="02020603050405020304" pitchFamily="18" charset="0"/>
              </a:rPr>
              <a:t>A pulse of electric current flowing through a wire coil generates a rapidly changing magnetic field. The changing magnetic field induces a secondary electric current in the nearby tissue.</a:t>
            </a:r>
          </a:p>
          <a:p>
            <a:pPr algn="just"/>
            <a:r>
              <a:rPr lang="en-GB" dirty="0">
                <a:ea typeface="Calibri" panose="020F0502020204030204" pitchFamily="34" charset="0"/>
                <a:cs typeface="Times New Roman" panose="02020603050405020304" pitchFamily="18" charset="0"/>
              </a:rPr>
              <a:t>When applied on a peripheral level the secondary electrical current depolarises neural membranes of underlying neurons. Motor neurons are predominantly depolarised due to their large diameter in comparison to other types of neurons. Other neurons or tissues are much less responsive to the electric current, and therefore stay unaffected. Induced action potential is transmitted to neural endings innervating the muscle. Consequently, the muscle contracts independently of the brain activity. When the stimulation induces action potentials at very high rates the muscle contraction becomes supramaximal as the muscle doesn't have time to relax between two consecutive stimuli.</a:t>
            </a:r>
          </a:p>
          <a:p>
            <a:pPr algn="just"/>
            <a:r>
              <a:rPr lang="en-GB" dirty="0">
                <a:ea typeface="Calibri" panose="020F0502020204030204" pitchFamily="34" charset="0"/>
                <a:cs typeface="Times New Roman" panose="02020603050405020304" pitchFamily="18" charset="0"/>
              </a:rPr>
              <a:t>Unlike electrical stimulation, HIFEM/HIEMT penetrates deep into the tissue, and thus affects deeper motor neurons. Electrical stimulation works on the basis of the flowing electric charge between the electrodes, and as such the current remains on the surface and innervates only superficial motor neurons. Also, intensity of electrical stimulation is limited due to pain and risk of burns. </a:t>
            </a:r>
          </a:p>
          <a:p>
            <a:endParaRPr lang="en-US" dirty="0"/>
          </a:p>
        </p:txBody>
      </p:sp>
    </p:spTree>
    <p:extLst>
      <p:ext uri="{BB962C8B-B14F-4D97-AF65-F5344CB8AC3E}">
        <p14:creationId xmlns:p14="http://schemas.microsoft.com/office/powerpoint/2010/main" val="287403612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5CD8983-657F-0645-ABB0-D42B289C7A99}"/>
              </a:ext>
            </a:extLst>
          </p:cNvPr>
          <p:cNvSpPr>
            <a:spLocks noChangeArrowheads="1"/>
          </p:cNvSpPr>
          <p:nvPr/>
        </p:nvSpPr>
        <p:spPr bwMode="auto">
          <a:xfrm>
            <a:off x="1985757" y="906765"/>
            <a:ext cx="173817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latin typeface="Calibri" panose="020F0502020204030204" pitchFamily="34" charset="0"/>
            </a:endParaRPr>
          </a:p>
        </p:txBody>
      </p:sp>
      <p:pic>
        <p:nvPicPr>
          <p:cNvPr id="1025" name="Picture 39" descr="Diagram, schematic&#10;&#10;Description automatically generated">
            <a:extLst>
              <a:ext uri="{FF2B5EF4-FFF2-40B4-BE49-F238E27FC236}">
                <a16:creationId xmlns:a16="http://schemas.microsoft.com/office/drawing/2014/main" id="{E2E426BA-8978-C845-BFE6-B4FD4BDA650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85756" y="1068572"/>
            <a:ext cx="8220487" cy="472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30055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8C09C-0657-764A-981E-F610E9777C52}"/>
              </a:ext>
            </a:extLst>
          </p:cNvPr>
          <p:cNvSpPr>
            <a:spLocks noGrp="1"/>
          </p:cNvSpPr>
          <p:nvPr>
            <p:ph type="title"/>
          </p:nvPr>
        </p:nvSpPr>
        <p:spPr/>
        <p:txBody>
          <a:bodyPr/>
          <a:lstStyle/>
          <a:p>
            <a:r>
              <a:rPr lang="en-GB" dirty="0">
                <a:ea typeface="Times New Roman" panose="02020603050405020304" pitchFamily="18" charset="0"/>
              </a:rPr>
              <a:t>What is EMF? </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5E21B49-6AF3-E948-8457-2B2BF0CA38AD}"/>
              </a:ext>
            </a:extLst>
          </p:cNvPr>
          <p:cNvSpPr>
            <a:spLocks noGrp="1"/>
          </p:cNvSpPr>
          <p:nvPr>
            <p:ph idx="1"/>
          </p:nvPr>
        </p:nvSpPr>
        <p:spPr/>
        <p:txBody>
          <a:bodyPr>
            <a:normAutofit/>
          </a:bodyPr>
          <a:lstStyle/>
          <a:p>
            <a:pPr algn="just"/>
            <a:r>
              <a:rPr lang="en-GB" dirty="0">
                <a:ea typeface="Times New Roman" panose="02020603050405020304" pitchFamily="18" charset="0"/>
              </a:rPr>
              <a:t>Electricity and magnetism are two closely related fundamental forces of the universe which have existed since the beginning of time. Early civilizations were aware of their existence and used the earth's natural magnetic field for navigational purposes. The use of compasses made with naturally occurring magnetic ores is older than written historical records. Until about 100 years ago, human exposure to electric and magnetic fields was limited to naturally occurring fields. With the introduction of electricity into homes and businesses, the potential for Electromagnetic Field (EMF) exposure has significantly increased. EMFs are created anywhere electricity is generated, transmitted or used. </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18223095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DF0D1-4CC7-4540-83B2-154CA6674366}"/>
              </a:ext>
            </a:extLst>
          </p:cNvPr>
          <p:cNvSpPr>
            <a:spLocks noGrp="1"/>
          </p:cNvSpPr>
          <p:nvPr>
            <p:ph type="title"/>
          </p:nvPr>
        </p:nvSpPr>
        <p:spPr/>
        <p:txBody>
          <a:bodyPr/>
          <a:lstStyle/>
          <a:p>
            <a:r>
              <a:rPr lang="en-GB" dirty="0">
                <a:ea typeface="Times New Roman" panose="02020603050405020304" pitchFamily="18" charset="0"/>
              </a:rPr>
              <a:t>Characteristics of Electromagnetic Fields </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6594F49-AD8C-2E49-A6F4-ADB2E2211B8E}"/>
              </a:ext>
            </a:extLst>
          </p:cNvPr>
          <p:cNvSpPr>
            <a:spLocks noGrp="1"/>
          </p:cNvSpPr>
          <p:nvPr>
            <p:ph idx="1"/>
          </p:nvPr>
        </p:nvSpPr>
        <p:spPr/>
        <p:txBody>
          <a:bodyPr>
            <a:normAutofit fontScale="77500" lnSpcReduction="20000"/>
          </a:bodyPr>
          <a:lstStyle/>
          <a:p>
            <a:pPr algn="just"/>
            <a:r>
              <a:rPr lang="en-GB" dirty="0">
                <a:ea typeface="Times New Roman" panose="02020603050405020304" pitchFamily="18" charset="0"/>
              </a:rPr>
              <a:t>EMF is a combination of electrical and magnetic fields. The strength of an EMF is directly related to the amount of electricity in use (the current) and to the electrical potential (the voltage) in the electric circuit. That means the more current or the higher the voltage, the greater the EMF which could be generated.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Electric fields are measured in volts per meter (V/m). A one-volt electrical potential one meter away will have an electric field of 1 V/m. This is a very small field, so it is common to see measurements which are thousands of volts per meter (kV/m).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The standard unit of magnetic field strength is called the tesla (T). The tesla is a very large unit, so measured magnetic fields are often only a few millionths of a tesla, called a </a:t>
            </a:r>
            <a:r>
              <a:rPr lang="en-GB" dirty="0" err="1">
                <a:ea typeface="Times New Roman" panose="02020603050405020304" pitchFamily="18" charset="0"/>
              </a:rPr>
              <a:t>microtesla</a:t>
            </a:r>
            <a:r>
              <a:rPr lang="en-GB" dirty="0">
                <a:ea typeface="Times New Roman" panose="02020603050405020304" pitchFamily="18" charset="0"/>
              </a:rPr>
              <a:t> (µT). An older, nonstandard unit of magnetic field is the gauss (G). 10,000 gauss = 1 tesla.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An important characteristic of an EMF is the frequency of the electrical source. Frequency is the change in the flow of electric current over time. It can range from zero for a direct current (DC) to several millions of cycles per second. The unit of frequency is the hertz (Hz), which is equal to one electrical cycle per second.</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3542611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3E46-3471-034A-9737-5748D76BA560}"/>
              </a:ext>
            </a:extLst>
          </p:cNvPr>
          <p:cNvSpPr>
            <a:spLocks noGrp="1"/>
          </p:cNvSpPr>
          <p:nvPr>
            <p:ph type="title"/>
          </p:nvPr>
        </p:nvSpPr>
        <p:spPr/>
        <p:txBody>
          <a:bodyPr/>
          <a:lstStyle/>
          <a:p>
            <a:r>
              <a:rPr lang="en-GB" dirty="0">
                <a:solidFill>
                  <a:srgbClr val="000000"/>
                </a:solidFill>
                <a:ea typeface="Times New Roman" panose="02020603050405020304" pitchFamily="18" charset="0"/>
              </a:rPr>
              <a:t>Effect on muscles</a:t>
            </a:r>
            <a:br>
              <a:rPr lang="en-GB" b="1"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6CB46D5-B525-F642-BE73-7A33B55A3F0B}"/>
              </a:ext>
            </a:extLst>
          </p:cNvPr>
          <p:cNvSpPr>
            <a:spLocks noGrp="1"/>
          </p:cNvSpPr>
          <p:nvPr>
            <p:ph idx="1"/>
          </p:nvPr>
        </p:nvSpPr>
        <p:spPr/>
        <p:txBody>
          <a:bodyPr>
            <a:normAutofit fontScale="85000" lnSpcReduction="20000"/>
          </a:bodyPr>
          <a:lstStyle/>
          <a:p>
            <a:pPr algn="just">
              <a:spcBef>
                <a:spcPts val="1200"/>
              </a:spcBef>
              <a:spcAft>
                <a:spcPts val="1200"/>
              </a:spcAft>
            </a:pPr>
            <a:r>
              <a:rPr lang="en-GB" dirty="0">
                <a:solidFill>
                  <a:srgbClr val="000000"/>
                </a:solidFill>
                <a:ea typeface="Times New Roman" panose="02020603050405020304" pitchFamily="18" charset="0"/>
              </a:rPr>
              <a:t>Contrary to voluntary muscle contractions, the supramaximal contractions are independent of brain function. The HIFEM/HIEMT uses a specific range of frequencies that does not allow muscle relaxation between two consecutive stimuli. The muscle is forced to remain in a contracted state for multiple seconds. When repeatedly exposed to these high load conditions the muscle tissue is stressed and is forced to adapt. Recent studies reported that on average 15% - 16% increase in abdominal muscle thickness was observed in treated clients one to two months after HIFEM/HIEMT treatments. The same studies also reported on average 10% - 11% reduction in abdominal separation. The increased volume of the treated muscles corresponds with previous research, concluding that intensive muscle contractions induce muscle hypertrophy and hyperplasia. This muscle strengthening effect is used in aesthetic medicine to non-invasively contour the abdomen and the gluteal region of a person, and in urology and gynaecology to re-educate the pelvic floor muscles which affect urinary incontinence.</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50237440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42427-FBC2-054B-AD69-65CE092E59CF}"/>
              </a:ext>
            </a:extLst>
          </p:cNvPr>
          <p:cNvSpPr>
            <a:spLocks noGrp="1"/>
          </p:cNvSpPr>
          <p:nvPr>
            <p:ph type="title"/>
          </p:nvPr>
        </p:nvSpPr>
        <p:spPr/>
        <p:txBody>
          <a:bodyPr/>
          <a:lstStyle/>
          <a:p>
            <a:r>
              <a:rPr lang="en-GB" dirty="0">
                <a:solidFill>
                  <a:srgbClr val="000000"/>
                </a:solidFill>
                <a:ea typeface="Times New Roman" panose="02020603050405020304" pitchFamily="18" charset="0"/>
              </a:rPr>
              <a:t>The Science Behind Muscle Growth</a:t>
            </a:r>
            <a:br>
              <a:rPr lang="en-GB" b="1"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17C59BA-53FA-5C4B-9EAF-5152BB4BE9D9}"/>
              </a:ext>
            </a:extLst>
          </p:cNvPr>
          <p:cNvSpPr>
            <a:spLocks noGrp="1"/>
          </p:cNvSpPr>
          <p:nvPr>
            <p:ph idx="1"/>
          </p:nvPr>
        </p:nvSpPr>
        <p:spPr/>
        <p:txBody>
          <a:bodyPr/>
          <a:lstStyle/>
          <a:p>
            <a:pPr algn="just"/>
            <a:r>
              <a:rPr lang="en-GB" dirty="0">
                <a:solidFill>
                  <a:srgbClr val="000000"/>
                </a:solidFill>
                <a:ea typeface="Times New Roman" panose="02020603050405020304" pitchFamily="18" charset="0"/>
              </a:rPr>
              <a:t>Along with weight loss and general fitness goals, one of the most popular reasons people exercise is to gain muscle mass. Those who exercise frequently expect to lose weight and increase muscle. </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23019354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D2DF-27E3-0B44-823F-A87092644637}"/>
              </a:ext>
            </a:extLst>
          </p:cNvPr>
          <p:cNvSpPr>
            <a:spLocks noGrp="1"/>
          </p:cNvSpPr>
          <p:nvPr>
            <p:ph type="title"/>
          </p:nvPr>
        </p:nvSpPr>
        <p:spPr/>
        <p:txBody>
          <a:bodyPr/>
          <a:lstStyle/>
          <a:p>
            <a:r>
              <a:rPr lang="en-GB" dirty="0">
                <a:solidFill>
                  <a:srgbClr val="000000"/>
                </a:solidFill>
                <a:ea typeface="Times New Roman" panose="02020603050405020304" pitchFamily="18" charset="0"/>
                <a:cs typeface="Calibri" panose="020F0502020204030204" pitchFamily="34" charset="0"/>
              </a:rPr>
              <a:t>Building Muscle</a:t>
            </a:r>
            <a:br>
              <a:rPr lang="en-GB" dirty="0">
                <a:solidFill>
                  <a:srgbClr val="2F5496"/>
                </a:solidFill>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7422D00-F9CA-1C45-987F-FDCEF5B18D6F}"/>
              </a:ext>
            </a:extLst>
          </p:cNvPr>
          <p:cNvSpPr>
            <a:spLocks noGrp="1"/>
          </p:cNvSpPr>
          <p:nvPr>
            <p:ph idx="1"/>
          </p:nvPr>
        </p:nvSpPr>
        <p:spPr/>
        <p:txBody>
          <a:bodyPr/>
          <a:lstStyle/>
          <a:p>
            <a:pPr algn="just"/>
            <a:r>
              <a:rPr lang="en-GB" dirty="0">
                <a:solidFill>
                  <a:srgbClr val="000000"/>
                </a:solidFill>
                <a:ea typeface="Times New Roman" panose="02020603050405020304" pitchFamily="18" charset="0"/>
              </a:rPr>
              <a:t>When we talk about muscle building, we’re talking about the skeletal muscles in the body. Muscle fibres, which are made up of myofibrils (muscle protein strands) and sarcomeres, make up skeletal muscles. In the human body, there are 650 skeletal muscles that contract when signals from motor neurones are received. The muscles are instructed to contract by these motor neurones, and as the effectiveness of these signals improves, the muscles become stronger. This is clear when we look at people who don’t appear to be particularly muscular but can carry huge weights.</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991900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3688" y="3564467"/>
            <a:ext cx="4204623" cy="2801165"/>
          </a:xfrm>
        </p:spPr>
      </p:pic>
      <p:sp>
        <p:nvSpPr>
          <p:cNvPr id="9" name="Content Placeholder 2"/>
          <p:cNvSpPr txBox="1">
            <a:spLocks/>
          </p:cNvSpPr>
          <p:nvPr/>
        </p:nvSpPr>
        <p:spPr>
          <a:xfrm>
            <a:off x="914400" y="332656"/>
            <a:ext cx="1036320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000" b="1" dirty="0">
                <a:solidFill>
                  <a:prstClr val="black"/>
                </a:solidFill>
                <a:latin typeface="Calibri" panose="020F0502020204030204" pitchFamily="34" charset="0"/>
                <a:cs typeface="Calibri" panose="020F0502020204030204" pitchFamily="34" charset="0"/>
              </a:rPr>
              <a:t> </a:t>
            </a:r>
            <a:r>
              <a:rPr lang="en-GB" sz="2000" dirty="0">
                <a:solidFill>
                  <a:prstClr val="black"/>
                </a:solidFill>
                <a:latin typeface="Calibri" panose="020F0502020204030204" pitchFamily="34" charset="0"/>
                <a:cs typeface="Calibri" panose="020F0502020204030204" pitchFamily="34" charset="0"/>
              </a:rPr>
              <a:t> </a:t>
            </a:r>
            <a:r>
              <a:rPr lang="en-GB" sz="2000" b="1" dirty="0">
                <a:solidFill>
                  <a:prstClr val="black"/>
                </a:solidFill>
                <a:latin typeface="Calibri" panose="020F0502020204030204" pitchFamily="34" charset="0"/>
                <a:cs typeface="Calibri" panose="020F0502020204030204" pitchFamily="34" charset="0"/>
              </a:rPr>
              <a:t>The Equality Act 2010</a:t>
            </a:r>
          </a:p>
          <a:p>
            <a:pPr marL="0" indent="0">
              <a:buFont typeface="Arial" pitchFamily="34" charset="0"/>
              <a:buNone/>
            </a:pPr>
            <a:endParaRPr lang="en-IN" sz="2000" dirty="0">
              <a:solidFill>
                <a:prstClr val="black"/>
              </a:solidFill>
              <a:latin typeface="Calibri" panose="020F0502020204030204" pitchFamily="34" charset="0"/>
              <a:cs typeface="Calibri" panose="020F0502020204030204" pitchFamily="34" charset="0"/>
            </a:endParaRPr>
          </a:p>
          <a:p>
            <a:pPr marL="0" indent="0">
              <a:buFont typeface="Arial" pitchFamily="34" charset="0"/>
              <a:buNone/>
            </a:pPr>
            <a:r>
              <a:rPr lang="en-IN" sz="2000" dirty="0">
                <a:solidFill>
                  <a:prstClr val="black"/>
                </a:solidFill>
                <a:latin typeface="Calibri" panose="020F0502020204030204" pitchFamily="34" charset="0"/>
                <a:cs typeface="Calibri" panose="020F0502020204030204" pitchFamily="34" charset="0"/>
              </a:rPr>
              <a:t>gives disabled people important rights of access to everyday services. Service providers have an obligation to make reasonable adjustments to premises or to the way they provide a service. Sometimes it just takes minor changes to make a service accessible. What is considered a reasonable adjustment for a large business such as a bank, may be different from what is a reasonable adjustment for a small local salon. It is about what is practical in the service provider’s individual situation and what resources the business may have. They will not be required to make adjustments that are not reasonable because they are unaffordable or impractical.</a:t>
            </a:r>
            <a:endParaRPr lang="en-GB" sz="20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921936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3BEE2-445D-8647-856F-989F5A12CCED}"/>
              </a:ext>
            </a:extLst>
          </p:cNvPr>
          <p:cNvSpPr>
            <a:spLocks noGrp="1"/>
          </p:cNvSpPr>
          <p:nvPr>
            <p:ph type="title"/>
          </p:nvPr>
        </p:nvSpPr>
        <p:spPr/>
        <p:txBody>
          <a:bodyPr/>
          <a:lstStyle/>
          <a:p>
            <a:r>
              <a:rPr lang="en-GB" dirty="0">
                <a:solidFill>
                  <a:srgbClr val="000000"/>
                </a:solidFill>
                <a:ea typeface="Times New Roman" panose="02020603050405020304" pitchFamily="18" charset="0"/>
                <a:cs typeface="Calibri" panose="020F0502020204030204" pitchFamily="34" charset="0"/>
              </a:rPr>
              <a:t>Replace and Repair</a:t>
            </a:r>
            <a:br>
              <a:rPr lang="en-GB" dirty="0">
                <a:solidFill>
                  <a:srgbClr val="2F5496"/>
                </a:solidFill>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9103206-6EC2-8647-8A23-1B6116EF63C2}"/>
              </a:ext>
            </a:extLst>
          </p:cNvPr>
          <p:cNvSpPr>
            <a:spLocks noGrp="1"/>
          </p:cNvSpPr>
          <p:nvPr>
            <p:ph idx="1"/>
          </p:nvPr>
        </p:nvSpPr>
        <p:spPr/>
        <p:txBody>
          <a:bodyPr>
            <a:normAutofit fontScale="92500" lnSpcReduction="10000"/>
          </a:bodyPr>
          <a:lstStyle/>
          <a:p>
            <a:pPr algn="just"/>
            <a:r>
              <a:rPr lang="en-GB" dirty="0">
                <a:solidFill>
                  <a:srgbClr val="000000"/>
                </a:solidFill>
                <a:ea typeface="Times New Roman" panose="02020603050405020304" pitchFamily="18" charset="0"/>
              </a:rPr>
              <a:t>After the muscle has been exercised, the body will begin to replace and repair any muscle fibres that have been injured. This is accomplished through a biological process in which muscle fibres are fused together, resulting in the formation of new myofibril strands. The muscle growth will be caused by these new myofibrils, which will be thicker and larger. When the rate of muscle protein synthesis exceeds the rate of muscle protein breakdown, this muscle growth occurs. Many people believe this happens while working the muscles, but it actually happens during the recovery period afterwards.</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When the body isn’t given enough time to recover between workouts,  then this really slows down muscular growth. The anabolic process can be reversed if the client doesn’t get enough sleep. Always leave at least 72 hours between treatments.</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1716775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93FD475-0FEE-FD47-9837-01D644CAB868}"/>
              </a:ext>
            </a:extLst>
          </p:cNvPr>
          <p:cNvSpPr>
            <a:spLocks noChangeArrowheads="1"/>
          </p:cNvSpPr>
          <p:nvPr/>
        </p:nvSpPr>
        <p:spPr bwMode="auto">
          <a:xfrm>
            <a:off x="2916865" y="603738"/>
            <a:ext cx="214927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latin typeface="Calibri" panose="020F0502020204030204" pitchFamily="34" charset="0"/>
            </a:endParaRPr>
          </a:p>
        </p:txBody>
      </p:sp>
      <p:pic>
        <p:nvPicPr>
          <p:cNvPr id="2049" name="Picture 6" descr="Diagram&#10;&#10;Description automatically generated">
            <a:extLst>
              <a:ext uri="{FF2B5EF4-FFF2-40B4-BE49-F238E27FC236}">
                <a16:creationId xmlns:a16="http://schemas.microsoft.com/office/drawing/2014/main" id="{7D189B14-CA63-FD46-B7E5-3CA43E266CF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916865" y="765544"/>
            <a:ext cx="6358270" cy="481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3229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B8465-EAB2-A147-BF2B-FE3DF73E062D}"/>
              </a:ext>
            </a:extLst>
          </p:cNvPr>
          <p:cNvSpPr>
            <a:spLocks noGrp="1"/>
          </p:cNvSpPr>
          <p:nvPr>
            <p:ph type="title"/>
          </p:nvPr>
        </p:nvSpPr>
        <p:spPr/>
        <p:txBody>
          <a:bodyPr/>
          <a:lstStyle/>
          <a:p>
            <a:r>
              <a:rPr lang="en-GB" dirty="0">
                <a:ea typeface="Times New Roman" panose="02020603050405020304" pitchFamily="18" charset="0"/>
              </a:rPr>
              <a:t>Testosterone and Muscle Gain</a:t>
            </a:r>
            <a:br>
              <a:rPr lang="en-GB" b="1"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07811F9-4BF9-6C40-B0FA-66E6074AA9A8}"/>
              </a:ext>
            </a:extLst>
          </p:cNvPr>
          <p:cNvSpPr>
            <a:spLocks noGrp="1"/>
          </p:cNvSpPr>
          <p:nvPr>
            <p:ph idx="1"/>
          </p:nvPr>
        </p:nvSpPr>
        <p:spPr/>
        <p:txBody>
          <a:bodyPr>
            <a:normAutofit fontScale="92500" lnSpcReduction="10000"/>
          </a:bodyPr>
          <a:lstStyle/>
          <a:p>
            <a:pPr algn="just"/>
            <a:r>
              <a:rPr lang="en-GB" dirty="0">
                <a:solidFill>
                  <a:srgbClr val="000000"/>
                </a:solidFill>
                <a:ea typeface="Times New Roman" panose="02020603050405020304" pitchFamily="18" charset="0"/>
              </a:rPr>
              <a:t>Men and women are different in a variety of ways, and the way they gain muscle is no exception. Even if women lift weights on a regular basis, they are unlikely to build significant muscle mass. This is due to the fact that hormones play a crucial part in muscle building. The presence of the male hormone testosterone stimulates protein synthesis while inhibiting protein breakdown in the body. Satellite cells are activated by testosterone, and other anabolic hormones are stimulated by it. Satellite cells deliver extra </a:t>
            </a:r>
            <a:r>
              <a:rPr lang="en-GB" dirty="0" err="1">
                <a:solidFill>
                  <a:srgbClr val="000000"/>
                </a:solidFill>
                <a:ea typeface="Times New Roman" panose="02020603050405020304" pitchFamily="18" charset="0"/>
              </a:rPr>
              <a:t>myonuclei</a:t>
            </a:r>
            <a:r>
              <a:rPr lang="en-GB" dirty="0">
                <a:solidFill>
                  <a:srgbClr val="000000"/>
                </a:solidFill>
                <a:ea typeface="Times New Roman" panose="02020603050405020304" pitchFamily="18" charset="0"/>
              </a:rPr>
              <a:t> to muscle fibres, which aids in the growth process. Strength training has been found in studies to help the body release more testosterone while also promoting muscle cell receptors to become more receptive to the hormone. Because women have very low levels of testosterone in their bodies, they do not react in the same way as males and so do not naturally acquire muscle mass.</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243266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4FA3FA5-7FE0-C546-B364-41AFD1F8ED86}"/>
              </a:ext>
            </a:extLst>
          </p:cNvPr>
          <p:cNvSpPr>
            <a:spLocks noChangeArrowheads="1"/>
          </p:cNvSpPr>
          <p:nvPr/>
        </p:nvSpPr>
        <p:spPr bwMode="auto">
          <a:xfrm>
            <a:off x="2180675" y="901449"/>
            <a:ext cx="193964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latin typeface="Calibri" panose="020F0502020204030204" pitchFamily="34" charset="0"/>
            </a:endParaRPr>
          </a:p>
        </p:txBody>
      </p:sp>
      <p:pic>
        <p:nvPicPr>
          <p:cNvPr id="3073" name="Picture 38" descr="Diagram&#10;&#10;Description automatically generated">
            <a:extLst>
              <a:ext uri="{FF2B5EF4-FFF2-40B4-BE49-F238E27FC236}">
                <a16:creationId xmlns:a16="http://schemas.microsoft.com/office/drawing/2014/main" id="{A7C6454E-67EB-AA43-9BBD-D6535EDD511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80675" y="1063255"/>
            <a:ext cx="7830649" cy="4295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0872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1FDBC-846D-6F44-AAFB-5FF390412B55}"/>
              </a:ext>
            </a:extLst>
          </p:cNvPr>
          <p:cNvSpPr>
            <a:spLocks noGrp="1"/>
          </p:cNvSpPr>
          <p:nvPr>
            <p:ph type="title"/>
          </p:nvPr>
        </p:nvSpPr>
        <p:spPr/>
        <p:txBody>
          <a:bodyPr/>
          <a:lstStyle/>
          <a:p>
            <a:r>
              <a:rPr lang="en-GB" dirty="0">
                <a:ea typeface="Times New Roman" panose="02020603050405020304" pitchFamily="18" charset="0"/>
                <a:cs typeface="Calibri" panose="020F0502020204030204" pitchFamily="34" charset="0"/>
              </a:rPr>
              <a:t>The Process of Muscle Growth</a:t>
            </a:r>
            <a:br>
              <a:rPr lang="en-GB" dirty="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CB4F8DD-6451-C84A-8EDE-247573DA3FC6}"/>
              </a:ext>
            </a:extLst>
          </p:cNvPr>
          <p:cNvSpPr>
            <a:spLocks noGrp="1"/>
          </p:cNvSpPr>
          <p:nvPr>
            <p:ph idx="1"/>
          </p:nvPr>
        </p:nvSpPr>
        <p:spPr/>
        <p:txBody>
          <a:bodyPr/>
          <a:lstStyle/>
          <a:p>
            <a:r>
              <a:rPr lang="en-GB" dirty="0">
                <a:solidFill>
                  <a:srgbClr val="000000"/>
                </a:solidFill>
                <a:ea typeface="Times New Roman" panose="02020603050405020304" pitchFamily="18" charset="0"/>
              </a:rPr>
              <a:t>Muscle growth can be accomplished in a variety of ways. The essence of this method is to put tension on existing muscles. This stress should be more than what the body is used to in order to create muscle. This is why weightlifters keep increasing the amount of weight they lift and the number of repetitions they perform with each weight. Progress will not stall if you gradually increase both the weight and the number of reps.</a:t>
            </a:r>
            <a:endParaRPr lang="en-GB" dirty="0">
              <a:latin typeface="Times New Roman" panose="02020603050405020304" pitchFamily="18" charset="0"/>
              <a:ea typeface="Times New Roman" panose="02020603050405020304" pitchFamily="18" charset="0"/>
            </a:endParaRPr>
          </a:p>
          <a:p>
            <a:r>
              <a:rPr lang="en-GB" dirty="0">
                <a:solidFill>
                  <a:srgbClr val="000000"/>
                </a:solidFill>
                <a:ea typeface="Times New Roman" panose="02020603050405020304" pitchFamily="18" charset="0"/>
              </a:rPr>
              <a:t>This is why the intensity is increased with each treatment of HIEMT/HIFEM.</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641305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8D90-94E6-0E45-AEC1-2953EC223C35}"/>
              </a:ext>
            </a:extLst>
          </p:cNvPr>
          <p:cNvSpPr>
            <a:spLocks noGrp="1"/>
          </p:cNvSpPr>
          <p:nvPr>
            <p:ph type="title"/>
          </p:nvPr>
        </p:nvSpPr>
        <p:spPr/>
        <p:txBody>
          <a:bodyPr/>
          <a:lstStyle/>
          <a:p>
            <a:r>
              <a:rPr lang="en-GB" dirty="0">
                <a:solidFill>
                  <a:srgbClr val="000000"/>
                </a:solidFill>
                <a:ea typeface="Times New Roman" panose="02020603050405020304" pitchFamily="18" charset="0"/>
              </a:rPr>
              <a:t>Effect on fat</a:t>
            </a:r>
            <a:br>
              <a:rPr lang="en-GB" b="1"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5D8FDAF-E7C0-E145-9503-19729D5B8CBB}"/>
              </a:ext>
            </a:extLst>
          </p:cNvPr>
          <p:cNvSpPr>
            <a:spLocks noGrp="1"/>
          </p:cNvSpPr>
          <p:nvPr>
            <p:ph idx="1"/>
          </p:nvPr>
        </p:nvSpPr>
        <p:spPr/>
        <p:txBody>
          <a:bodyPr>
            <a:normAutofit fontScale="85000" lnSpcReduction="20000"/>
          </a:bodyPr>
          <a:lstStyle/>
          <a:p>
            <a:pPr algn="just">
              <a:spcBef>
                <a:spcPts val="1200"/>
              </a:spcBef>
              <a:spcAft>
                <a:spcPts val="1200"/>
              </a:spcAft>
            </a:pPr>
            <a:r>
              <a:rPr lang="en-GB" dirty="0">
                <a:solidFill>
                  <a:srgbClr val="000000"/>
                </a:solidFill>
                <a:ea typeface="Times New Roman" panose="02020603050405020304" pitchFamily="18" charset="0"/>
              </a:rPr>
              <a:t>Several recent studies using CT, MRI and ultrasound evaluations have reported approximately 19% reduction in subcutaneous fat layer in patients treated by HIFEM/HIEMT based device on their abdomen. In a histology study, Weiss et al. reported a 92%</a:t>
            </a:r>
            <a:r>
              <a:rPr lang="en-GB" baseline="30000" dirty="0">
                <a:solidFill>
                  <a:srgbClr val="000000"/>
                </a:solidFill>
                <a:ea typeface="Times New Roman" panose="02020603050405020304" pitchFamily="18" charset="0"/>
              </a:rPr>
              <a:t> </a:t>
            </a:r>
            <a:r>
              <a:rPr lang="en-GB" dirty="0">
                <a:solidFill>
                  <a:srgbClr val="000000"/>
                </a:solidFill>
                <a:ea typeface="Times New Roman" panose="02020603050405020304" pitchFamily="18" charset="0"/>
              </a:rPr>
              <a:t>increase in the apoptotic index of adipocytes in the abdomen eight hours after applying HIFEM/HIEMT to pigs. The same study also reported an increase in pro-apoptotic RNA markers measured by molecular biochemistry and increased concentrations of free fatty acids in post-application blood tests.</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The principle of cell apoptosis induced by increased concentrations of free fatty acids has been previously observed and demonstrated in numerous research studies. Yet the exact mechanism of the effects of HIFEM on fat tissue is not well understood and requires further research. Opposed to that, no change in adipose tissue has been reported after application of HIFEM on buttocks and the pelvic floor. It was suggested that this is primarily caused by different metabolic nature of adipocytes in different human body areas, however such claim requires further investigation.</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9845129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0B4D-79AB-0C41-8EAF-E18EA4C4791D}"/>
              </a:ext>
            </a:extLst>
          </p:cNvPr>
          <p:cNvSpPr>
            <a:spLocks noGrp="1"/>
          </p:cNvSpPr>
          <p:nvPr>
            <p:ph type="title"/>
          </p:nvPr>
        </p:nvSpPr>
        <p:spPr/>
        <p:txBody>
          <a:bodyPr/>
          <a:lstStyle/>
          <a:p>
            <a:r>
              <a:rPr lang="en-GB" dirty="0">
                <a:solidFill>
                  <a:srgbClr val="000000"/>
                </a:solidFill>
                <a:ea typeface="Calibri" panose="020F0502020204030204" pitchFamily="34" charset="0"/>
                <a:cs typeface="Times New Roman" panose="02020603050405020304" pitchFamily="18" charset="0"/>
              </a:rPr>
              <a:t>What Does HIEMT Feel Like?</a:t>
            </a:r>
            <a:br>
              <a:rPr lang="en-GB" dirty="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19313C3-F063-1545-91B6-064315BB7680}"/>
              </a:ext>
            </a:extLst>
          </p:cNvPr>
          <p:cNvSpPr>
            <a:spLocks noGrp="1"/>
          </p:cNvSpPr>
          <p:nvPr>
            <p:ph idx="1"/>
          </p:nvPr>
        </p:nvSpPr>
        <p:spPr/>
        <p:txBody>
          <a:bodyPr>
            <a:normAutofit fontScale="92500" lnSpcReduction="20000"/>
          </a:bodyPr>
          <a:lstStyle/>
          <a:p>
            <a:pPr algn="just"/>
            <a:r>
              <a:rPr lang="en-GB" dirty="0">
                <a:solidFill>
                  <a:srgbClr val="000000"/>
                </a:solidFill>
                <a:ea typeface="Calibri" panose="020F0502020204030204" pitchFamily="34" charset="0"/>
                <a:cs typeface="Times New Roman" panose="02020603050405020304" pitchFamily="18" charset="0"/>
              </a:rPr>
              <a:t>20,000 involuntary muscle contractions in a short amount of time is not a common occurrence, and it’s likely unlike anything your client has ever felt. It’s best described as feeling like you’ve just finished a vigorous workout session without putting in any effort; once done, your client will probably feel the same amount of muscle soreness as they would after a challenging Pilates workout, but they will also feel stronger and more confident once they notice their changing body.</a:t>
            </a:r>
            <a:endParaRPr lang="en-GB" dirty="0">
              <a:ea typeface="Calibri" panose="020F0502020204030204" pitchFamily="34" charset="0"/>
              <a:cs typeface="Times New Roman" panose="02020603050405020304" pitchFamily="18" charset="0"/>
            </a:endParaRPr>
          </a:p>
          <a:p>
            <a:pPr algn="just"/>
            <a:r>
              <a:rPr lang="en-GB" dirty="0">
                <a:solidFill>
                  <a:srgbClr val="000000"/>
                </a:solidFill>
                <a:ea typeface="Times New Roman" panose="02020603050405020304" pitchFamily="18" charset="0"/>
                <a:cs typeface="Times New Roman" panose="02020603050405020304" pitchFamily="18" charset="0"/>
              </a:rPr>
              <a:t>The treatment is usually divided into several stages. The first phase consists of a muscle warm-up. This initial sensation will feel like the muscles are ticking. Then the treatment enters a more focused pulse chase, which will result in extremely rapid muscular contractions. This is the phase that will yield the most results. The third phase is characterised by a more dispersed pulse. This phase is in charge of releasing lactic acid from the muscles, reducing the likelihood of soreness the next day as a result of exercise.</a:t>
            </a:r>
            <a:endParaRPr lang="en-GB" dirty="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3147436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006A2-DA9D-B64F-BF37-359EDDD277DB}"/>
              </a:ext>
            </a:extLst>
          </p:cNvPr>
          <p:cNvSpPr>
            <a:spLocks noGrp="1"/>
          </p:cNvSpPr>
          <p:nvPr>
            <p:ph type="title"/>
          </p:nvPr>
        </p:nvSpPr>
        <p:spPr/>
        <p:txBody>
          <a:bodyPr/>
          <a:lstStyle/>
          <a:p>
            <a:r>
              <a:rPr lang="en-GB" dirty="0">
                <a:solidFill>
                  <a:srgbClr val="000000"/>
                </a:solidFill>
                <a:ea typeface="Calibri" panose="020F0502020204030204" pitchFamily="34" charset="0"/>
                <a:cs typeface="Times New Roman" panose="02020603050405020304" pitchFamily="18" charset="0"/>
              </a:rPr>
              <a:t>During the Session</a:t>
            </a:r>
            <a:br>
              <a:rPr lang="en-GB" dirty="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5D54733-6866-E84A-8FE4-2A85E4BB623A}"/>
              </a:ext>
            </a:extLst>
          </p:cNvPr>
          <p:cNvSpPr>
            <a:spLocks noGrp="1"/>
          </p:cNvSpPr>
          <p:nvPr>
            <p:ph idx="1"/>
          </p:nvPr>
        </p:nvSpPr>
        <p:spPr/>
        <p:txBody>
          <a:bodyPr>
            <a:normAutofit fontScale="85000" lnSpcReduction="10000"/>
          </a:bodyPr>
          <a:lstStyle/>
          <a:p>
            <a:pPr algn="just"/>
            <a:r>
              <a:rPr lang="en-GB" dirty="0">
                <a:solidFill>
                  <a:srgbClr val="000000"/>
                </a:solidFill>
                <a:ea typeface="Calibri" panose="020F0502020204030204" pitchFamily="34" charset="0"/>
                <a:cs typeface="Times New Roman" panose="02020603050405020304" pitchFamily="18" charset="0"/>
              </a:rPr>
              <a:t>The electromagnetic energy is delivered in phases during a session to ensure that the muscles are stimulated safely. The session starts softly, builds in intensity for the duration of the session, and ends with a lower-intensity “cool-down” to ensure that fat cells and any lactic acid built up during muscular contractions are appropriately drained out of the muscles.</a:t>
            </a:r>
            <a:endParaRPr lang="en-GB" dirty="0">
              <a:ea typeface="Calibri" panose="020F0502020204030204" pitchFamily="34" charset="0"/>
              <a:cs typeface="Times New Roman" panose="02020603050405020304" pitchFamily="18" charset="0"/>
            </a:endParaRPr>
          </a:p>
          <a:p>
            <a:pPr algn="just"/>
            <a:r>
              <a:rPr lang="en-GB" dirty="0">
                <a:solidFill>
                  <a:srgbClr val="000000"/>
                </a:solidFill>
                <a:ea typeface="Times New Roman" panose="02020603050405020304" pitchFamily="18" charset="0"/>
                <a:cs typeface="Times New Roman" panose="02020603050405020304" pitchFamily="18" charset="0"/>
              </a:rPr>
              <a:t>HIEMT/HIFEM uses non-invasive technology to release electromagnetic vibration energy through large treatment handles to penetrate to a depth of 8cm. This induces a continuous expansion and contraction of muscles to achieve high-frequency extreme training which increases the growth of myofibrils (muscle enlargement). It also produces new collagen chains and muscle fibres (muscle hyperplasia) thereby training the muscle as well as increasing muscle density and volume. This technology can trigger lipolysis, the greater the percentage of contraction the more lipolysis. Fatty acids are broken down and excreted from the body by normal metabolism within a few weeks. </a:t>
            </a:r>
            <a:endParaRPr lang="en-GB" dirty="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557147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AB4B5-D47F-F84C-8EC7-8126ABC0720C}"/>
              </a:ext>
            </a:extLst>
          </p:cNvPr>
          <p:cNvSpPr>
            <a:spLocks noGrp="1"/>
          </p:cNvSpPr>
          <p:nvPr>
            <p:ph type="title"/>
          </p:nvPr>
        </p:nvSpPr>
        <p:spPr/>
        <p:txBody>
          <a:bodyPr/>
          <a:lstStyle/>
          <a:p>
            <a:r>
              <a:rPr lang="en-GB" dirty="0">
                <a:solidFill>
                  <a:srgbClr val="000000"/>
                </a:solidFill>
                <a:ea typeface="Times New Roman" panose="02020603050405020304" pitchFamily="18" charset="0"/>
              </a:rPr>
              <a:t>Does the treatment replace exercise?</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CD046FD-2074-6F42-A97B-6AE33415291A}"/>
              </a:ext>
            </a:extLst>
          </p:cNvPr>
          <p:cNvSpPr>
            <a:spLocks noGrp="1"/>
          </p:cNvSpPr>
          <p:nvPr>
            <p:ph idx="1"/>
          </p:nvPr>
        </p:nvSpPr>
        <p:spPr/>
        <p:txBody>
          <a:bodyPr>
            <a:normAutofit fontScale="77500" lnSpcReduction="20000"/>
          </a:bodyPr>
          <a:lstStyle/>
          <a:p>
            <a:pPr algn="just"/>
            <a:r>
              <a:rPr lang="en-GB" dirty="0">
                <a:solidFill>
                  <a:srgbClr val="000000"/>
                </a:solidFill>
                <a:ea typeface="Times New Roman" panose="02020603050405020304" pitchFamily="18" charset="0"/>
              </a:rPr>
              <a:t>HIEMT/HIFEM is a wonderful tool for using as part of an aggressive muscle-building programme, but it cannot replace regular exercise.</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If a client is unable to exercise owing to joint issues, HIEMT/HIFEM is a terrific way to help them overcome that obstacle.</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Furthermore, research have demonstrated that HIEMT treatments not only improved looks but also boosted their confidence and contentment.</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Clients have the option of returning for maintenance visits if they are unable to stick to a training plan or if they feel the need to improve their results after a period of time. To ensure and maintain the ideal image, these sessions can be scheduled monthly, yearly, or at any time in between.</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Because fat burning is a side effect of this treatment, your client should maintain a healthy overall fitness routine and diet to limit the likelihood of fat build-up in the targeted location. Although maintenance treatments can help to some extent, the best method to maintain the new thin shape is to maintain a healthy weight and level of activity.</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18810888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3A476-F963-6F4D-AB5E-9057F45FE31D}"/>
              </a:ext>
            </a:extLst>
          </p:cNvPr>
          <p:cNvSpPr>
            <a:spLocks noGrp="1"/>
          </p:cNvSpPr>
          <p:nvPr>
            <p:ph type="title"/>
          </p:nvPr>
        </p:nvSpPr>
        <p:spPr/>
        <p:txBody>
          <a:bodyPr/>
          <a:lstStyle/>
          <a:p>
            <a:r>
              <a:rPr lang="en-GB" dirty="0">
                <a:solidFill>
                  <a:srgbClr val="000000"/>
                </a:solidFill>
                <a:ea typeface="Times New Roman" panose="02020603050405020304" pitchFamily="18" charset="0"/>
              </a:rPr>
              <a:t>Do the results last?</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9F6EA4A-3661-4E47-A71E-8F624EAE7B54}"/>
              </a:ext>
            </a:extLst>
          </p:cNvPr>
          <p:cNvSpPr>
            <a:spLocks noGrp="1"/>
          </p:cNvSpPr>
          <p:nvPr>
            <p:ph idx="1"/>
          </p:nvPr>
        </p:nvSpPr>
        <p:spPr/>
        <p:txBody>
          <a:bodyPr>
            <a:normAutofit fontScale="92500" lnSpcReduction="20000"/>
          </a:bodyPr>
          <a:lstStyle/>
          <a:p>
            <a:pPr algn="just"/>
            <a:r>
              <a:rPr lang="en-GB" dirty="0">
                <a:solidFill>
                  <a:srgbClr val="000000"/>
                </a:solidFill>
                <a:ea typeface="Times New Roman" panose="02020603050405020304" pitchFamily="18" charset="0"/>
              </a:rPr>
              <a:t>Your client should be able to witness the ultimate outcome of the HIEMT/HIFEM session around four weeks after the completion of the client’s treatment. </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Because this treatment tones muscle areas, it’s feasible to keep some definition by doing specific exercises that target the treated area. Depending on the targeted muscle area, this could involve core exercises, squats and lunges, side planks, and more.</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It is proposed that clients maintain their weight with the help of a healthy diet and frequent exercise for optimal and long-term benefits.</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It’s vital to remember that HIEMT/HIFEM isn’t a replacement for weight loss.</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This procedure is most effective for men and women who are close to their desired weight but want to be more toned.</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22707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05FB6-65FA-4BB6-B087-214CF7CADAA5}"/>
              </a:ext>
            </a:extLst>
          </p:cNvPr>
          <p:cNvSpPr>
            <a:spLocks noGrp="1"/>
          </p:cNvSpPr>
          <p:nvPr>
            <p:ph type="title"/>
          </p:nvPr>
        </p:nvSpPr>
        <p:spPr>
          <a:xfrm>
            <a:off x="838200" y="500062"/>
            <a:ext cx="10515600" cy="1325563"/>
          </a:xfrm>
        </p:spPr>
        <p:txBody>
          <a:bodyPr/>
          <a:lstStyle/>
          <a:p>
            <a:r>
              <a:rPr lang="en-GB" dirty="0"/>
              <a:t>Reporting Accidents  </a:t>
            </a:r>
            <a:br>
              <a:rPr lang="en-GB" dirty="0"/>
            </a:br>
            <a:endParaRPr lang="en-GB" dirty="0"/>
          </a:p>
        </p:txBody>
      </p:sp>
      <p:sp>
        <p:nvSpPr>
          <p:cNvPr id="3" name="Content Placeholder 2">
            <a:extLst>
              <a:ext uri="{FF2B5EF4-FFF2-40B4-BE49-F238E27FC236}">
                <a16:creationId xmlns:a16="http://schemas.microsoft.com/office/drawing/2014/main" id="{EBDA20F7-5217-4BDF-97B3-97D49E2F39B8}"/>
              </a:ext>
            </a:extLst>
          </p:cNvPr>
          <p:cNvSpPr>
            <a:spLocks noGrp="1"/>
          </p:cNvSpPr>
          <p:nvPr>
            <p:ph idx="1"/>
          </p:nvPr>
        </p:nvSpPr>
        <p:spPr>
          <a:xfrm>
            <a:off x="838200" y="1587086"/>
            <a:ext cx="10515600" cy="4351338"/>
          </a:xfrm>
        </p:spPr>
        <p:txBody>
          <a:bodyPr>
            <a:normAutofit/>
          </a:bodyPr>
          <a:lstStyle/>
          <a:p>
            <a:pPr marL="0" indent="0">
              <a:buNone/>
            </a:pPr>
            <a:endParaRPr lang="en-GB" dirty="0"/>
          </a:p>
          <a:p>
            <a:r>
              <a:rPr lang="en-GB" dirty="0"/>
              <a:t>All accidents and near misses should be recorded in an Accident Report Book, which should be kept with a first aid kit on the premises.  </a:t>
            </a:r>
          </a:p>
          <a:p>
            <a:r>
              <a:rPr lang="en-GB" dirty="0"/>
              <a:t>The following information must be recorded:  </a:t>
            </a:r>
          </a:p>
          <a:p>
            <a:pPr lvl="1">
              <a:buFont typeface="Wingdings" panose="05000000000000000000" pitchFamily="2" charset="2"/>
              <a:buChar char="Ø"/>
            </a:pPr>
            <a:r>
              <a:rPr lang="en-GB" dirty="0"/>
              <a:t>Full name and address of the person(s) involved in the accident.  </a:t>
            </a:r>
          </a:p>
          <a:p>
            <a:pPr lvl="1">
              <a:buFont typeface="Wingdings" panose="05000000000000000000" pitchFamily="2" charset="2"/>
              <a:buChar char="Ø"/>
            </a:pPr>
            <a:r>
              <a:rPr lang="en-GB" dirty="0"/>
              <a:t>Circumstances of the accident.  </a:t>
            </a:r>
          </a:p>
          <a:p>
            <a:pPr lvl="1">
              <a:buFont typeface="Wingdings" panose="05000000000000000000" pitchFamily="2" charset="2"/>
              <a:buChar char="Ø"/>
            </a:pPr>
            <a:r>
              <a:rPr lang="en-GB" dirty="0"/>
              <a:t>Date and time of the accident.  </a:t>
            </a:r>
          </a:p>
          <a:p>
            <a:pPr lvl="1">
              <a:buFont typeface="Wingdings" panose="05000000000000000000" pitchFamily="2" charset="2"/>
              <a:buChar char="Ø"/>
            </a:pPr>
            <a:r>
              <a:rPr lang="en-GB" dirty="0"/>
              <a:t>All details of what may have contributed to the accident.  </a:t>
            </a:r>
          </a:p>
          <a:p>
            <a:pPr lvl="1">
              <a:buFont typeface="Wingdings" panose="05000000000000000000" pitchFamily="2" charset="2"/>
              <a:buChar char="Ø"/>
            </a:pPr>
            <a:r>
              <a:rPr lang="en-GB" dirty="0"/>
              <a:t>The type of injury that occurred and treatment provided on or off-site.  </a:t>
            </a:r>
          </a:p>
          <a:p>
            <a:pPr lvl="1">
              <a:buFont typeface="Wingdings" panose="05000000000000000000" pitchFamily="2" charset="2"/>
              <a:buChar char="Ø"/>
            </a:pPr>
            <a:r>
              <a:rPr lang="en-GB" dirty="0"/>
              <a:t>Details of any witnesses. </a:t>
            </a:r>
          </a:p>
        </p:txBody>
      </p:sp>
    </p:spTree>
    <p:extLst>
      <p:ext uri="{BB962C8B-B14F-4D97-AF65-F5344CB8AC3E}">
        <p14:creationId xmlns:p14="http://schemas.microsoft.com/office/powerpoint/2010/main" val="23546776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64661-E8C3-B74E-84F8-873FB53170CD}"/>
              </a:ext>
            </a:extLst>
          </p:cNvPr>
          <p:cNvSpPr>
            <a:spLocks noGrp="1"/>
          </p:cNvSpPr>
          <p:nvPr>
            <p:ph type="title"/>
          </p:nvPr>
        </p:nvSpPr>
        <p:spPr/>
        <p:txBody>
          <a:bodyPr/>
          <a:lstStyle/>
          <a:p>
            <a:r>
              <a:rPr lang="en-GB" dirty="0">
                <a:solidFill>
                  <a:srgbClr val="000000"/>
                </a:solidFill>
                <a:ea typeface="Times New Roman" panose="02020603050405020304" pitchFamily="18" charset="0"/>
                <a:cs typeface="Calibri" panose="020F0502020204030204" pitchFamily="34" charset="0"/>
              </a:rPr>
              <a:t>Booking in your client</a:t>
            </a:r>
            <a:br>
              <a:rPr lang="en-GB" dirty="0">
                <a:solidFill>
                  <a:srgbClr val="2F5496"/>
                </a:solidFill>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24C3491-410A-CF41-8B07-6BA4B0E4FBA9}"/>
              </a:ext>
            </a:extLst>
          </p:cNvPr>
          <p:cNvSpPr>
            <a:spLocks noGrp="1"/>
          </p:cNvSpPr>
          <p:nvPr>
            <p:ph idx="1"/>
          </p:nvPr>
        </p:nvSpPr>
        <p:spPr/>
        <p:txBody>
          <a:bodyPr/>
          <a:lstStyle/>
          <a:p>
            <a:pPr algn="just"/>
            <a:r>
              <a:rPr lang="en-GB" dirty="0">
                <a:solidFill>
                  <a:srgbClr val="000000"/>
                </a:solidFill>
                <a:ea typeface="Times New Roman" panose="02020603050405020304" pitchFamily="18" charset="0"/>
              </a:rPr>
              <a:t>Using the HIEMT/HIFEM machine is a simple but highly effective method that can give your client great results.</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When body shaping procedures are performed appropriately, they are considered safe. However, there are some treatment-related dangers that you should be aware of, which we will discuss during your training.</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You may think this is a minor module, but it is vital to avoiding risks and ensuring that your client is appropriately prepared for their treatment.</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6561700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BF15-9035-451A-B38B-D96397E9B78F}"/>
              </a:ext>
            </a:extLst>
          </p:cNvPr>
          <p:cNvSpPr>
            <a:spLocks noGrp="1"/>
          </p:cNvSpPr>
          <p:nvPr>
            <p:ph type="title"/>
          </p:nvPr>
        </p:nvSpPr>
        <p:spPr/>
        <p:txBody>
          <a:bodyPr/>
          <a:lstStyle/>
          <a:p>
            <a:r>
              <a:rPr lang="en-GB" dirty="0"/>
              <a:t>Contra-indications  </a:t>
            </a:r>
            <a:br>
              <a:rPr lang="en-GB" dirty="0"/>
            </a:br>
            <a:endParaRPr lang="en-GB" dirty="0"/>
          </a:p>
        </p:txBody>
      </p:sp>
      <p:sp>
        <p:nvSpPr>
          <p:cNvPr id="3" name="Content Placeholder 2">
            <a:extLst>
              <a:ext uri="{FF2B5EF4-FFF2-40B4-BE49-F238E27FC236}">
                <a16:creationId xmlns:a16="http://schemas.microsoft.com/office/drawing/2014/main" id="{93E840FB-E1C5-4CB8-B12F-4D20B72BE3E9}"/>
              </a:ext>
            </a:extLst>
          </p:cNvPr>
          <p:cNvSpPr>
            <a:spLocks noGrp="1"/>
          </p:cNvSpPr>
          <p:nvPr>
            <p:ph idx="1"/>
          </p:nvPr>
        </p:nvSpPr>
        <p:spPr/>
        <p:txBody>
          <a:bodyPr>
            <a:normAutofit fontScale="70000" lnSpcReduction="20000"/>
          </a:bodyPr>
          <a:lstStyle/>
          <a:p>
            <a:pPr marL="0" indent="0">
              <a:buNone/>
            </a:pPr>
            <a:endParaRPr lang="en-GB" dirty="0"/>
          </a:p>
          <a:p>
            <a:r>
              <a:rPr lang="en-GB" dirty="0"/>
              <a:t>A contraindication is the presence of a condition which may make the client unsuitable for the treatment. The treatment may not be able to take place, or the treatment will need to be adapted.  </a:t>
            </a:r>
          </a:p>
          <a:p>
            <a:endParaRPr lang="en-GB" dirty="0"/>
          </a:p>
          <a:p>
            <a:r>
              <a:rPr lang="en-GB" dirty="0"/>
              <a:t>When treating a client, if they show any signs of contra-indications, you should tactfully refer them to their GP for treatment or advice. You should never make a diagnosis even if you are certain of the condition as you may be wrong.  </a:t>
            </a:r>
          </a:p>
          <a:p>
            <a:endParaRPr lang="en-GB" dirty="0"/>
          </a:p>
          <a:p>
            <a:r>
              <a:rPr lang="en-GB" dirty="0"/>
              <a:t>If you are unsure about any contra-indications, then do not treat the client and refer them to their GP.  </a:t>
            </a:r>
          </a:p>
          <a:p>
            <a:endParaRPr lang="en-GB" dirty="0"/>
          </a:p>
          <a:p>
            <a:r>
              <a:rPr lang="en-GB" dirty="0"/>
              <a:t>Be careful if you deal with a contra-indication, and they can often be contagious. Make sure you clean the work area and any implements between clients to prevent cross-infection. </a:t>
            </a:r>
          </a:p>
        </p:txBody>
      </p:sp>
    </p:spTree>
    <p:extLst>
      <p:ext uri="{BB962C8B-B14F-4D97-AF65-F5344CB8AC3E}">
        <p14:creationId xmlns:p14="http://schemas.microsoft.com/office/powerpoint/2010/main" val="309717588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1BD3741-3FC6-4826-A80A-575B17CCB390}"/>
              </a:ext>
            </a:extLst>
          </p:cNvPr>
          <p:cNvGraphicFramePr>
            <a:graphicFrameLocks noGrp="1"/>
          </p:cNvGraphicFramePr>
          <p:nvPr/>
        </p:nvGraphicFramePr>
        <p:xfrm>
          <a:off x="2281858" y="777240"/>
          <a:ext cx="7628283" cy="5730240"/>
        </p:xfrm>
        <a:graphic>
          <a:graphicData uri="http://schemas.openxmlformats.org/drawingml/2006/table">
            <a:tbl>
              <a:tblPr/>
              <a:tblGrid>
                <a:gridCol w="1436660">
                  <a:extLst>
                    <a:ext uri="{9D8B030D-6E8A-4147-A177-3AD203B41FA5}">
                      <a16:colId xmlns:a16="http://schemas.microsoft.com/office/drawing/2014/main" val="2993024894"/>
                    </a:ext>
                  </a:extLst>
                </a:gridCol>
                <a:gridCol w="3839569">
                  <a:extLst>
                    <a:ext uri="{9D8B030D-6E8A-4147-A177-3AD203B41FA5}">
                      <a16:colId xmlns:a16="http://schemas.microsoft.com/office/drawing/2014/main" val="4055581148"/>
                    </a:ext>
                  </a:extLst>
                </a:gridCol>
                <a:gridCol w="2352054">
                  <a:extLst>
                    <a:ext uri="{9D8B030D-6E8A-4147-A177-3AD203B41FA5}">
                      <a16:colId xmlns:a16="http://schemas.microsoft.com/office/drawing/2014/main" val="652101619"/>
                    </a:ext>
                  </a:extLst>
                </a:gridCol>
              </a:tblGrid>
              <a:tr h="3828754">
                <a:tc>
                  <a:txBody>
                    <a:bodyPr/>
                    <a:lstStyle/>
                    <a:p>
                      <a:pPr algn="just" rtl="0" fontAlgn="base"/>
                      <a:r>
                        <a:rPr lang="en-GB" sz="1400" b="0" i="0" dirty="0">
                          <a:effectLst/>
                          <a:latin typeface="Calibri" panose="020F0502020204030204" pitchFamily="34" charset="0"/>
                        </a:rPr>
                        <a:t>Diabetes  </a:t>
                      </a:r>
                      <a:endParaRPr lang="en-GB" sz="3200" b="0" i="0" dirty="0">
                        <a:effectLst/>
                        <a:latin typeface="Calibri" panose="020F0502020204030204" pitchFamily="34" charset="0"/>
                      </a:endParaRPr>
                    </a:p>
                  </a:txBody>
                  <a:tcPr>
                    <a:lnL>
                      <a:noFill/>
                    </a:lnL>
                    <a:lnR w="9525"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just" rtl="0" fontAlgn="base"/>
                      <a:r>
                        <a:rPr lang="en-GB" sz="1400" b="0" i="0" dirty="0">
                          <a:effectLst/>
                          <a:latin typeface="Calibri" panose="020F0502020204030204" pitchFamily="34" charset="0"/>
                        </a:rPr>
                        <a:t>Diabetes is a lifelong condition that causes a person's blood sugar level to become too high. </a:t>
                      </a:r>
                      <a:endParaRPr lang="en-GB" sz="3200" b="0" i="0" dirty="0">
                        <a:effectLst/>
                        <a:latin typeface="Calibri" panose="020F0502020204030204" pitchFamily="34" charset="0"/>
                      </a:endParaRPr>
                    </a:p>
                    <a:p>
                      <a:pPr algn="just" rtl="0" fontAlgn="base"/>
                      <a:r>
                        <a:rPr lang="en-GB" sz="1400" b="0" i="0" dirty="0">
                          <a:effectLst/>
                          <a:latin typeface="Calibri" panose="020F0502020204030204" pitchFamily="34" charset="0"/>
                        </a:rPr>
                        <a:t>There are two main types of diabetes: </a:t>
                      </a:r>
                      <a:endParaRPr lang="en-GB" sz="3200" b="0" i="0" dirty="0">
                        <a:effectLst/>
                      </a:endParaRPr>
                    </a:p>
                    <a:p>
                      <a:pPr algn="just" rtl="0" fontAlgn="base"/>
                      <a:r>
                        <a:rPr lang="en-GB" sz="1400" b="0" i="0" dirty="0">
                          <a:effectLst/>
                          <a:latin typeface="Calibri" panose="020F0502020204030204" pitchFamily="34" charset="0"/>
                        </a:rPr>
                        <a:t>type 1 diabetes – where the body's immune system attacks and destroys the cells that produce insulin </a:t>
                      </a:r>
                      <a:endParaRPr lang="en-GB" sz="3200" b="0" i="0" dirty="0">
                        <a:effectLst/>
                      </a:endParaRPr>
                    </a:p>
                    <a:p>
                      <a:pPr algn="just" rtl="0" fontAlgn="base"/>
                      <a:r>
                        <a:rPr lang="en-GB" sz="1400" b="0" i="0" dirty="0">
                          <a:effectLst/>
                          <a:latin typeface="Calibri" panose="020F0502020204030204" pitchFamily="34" charset="0"/>
                        </a:rPr>
                        <a:t>type 2 diabetes – where the body does not produce enough insulin or the body's cells do not react to insulin. </a:t>
                      </a:r>
                      <a:endParaRPr lang="en-GB" sz="3200" b="0" i="0" dirty="0">
                        <a:effectLst/>
                      </a:endParaRPr>
                    </a:p>
                    <a:p>
                      <a:pPr algn="just" rtl="0" fontAlgn="base"/>
                      <a:r>
                        <a:rPr lang="en-GB" sz="1000" b="0" i="0" dirty="0">
                          <a:effectLst/>
                          <a:latin typeface="Calibri" panose="020F0502020204030204" pitchFamily="34" charset="0"/>
                        </a:rPr>
                        <a:t> </a:t>
                      </a:r>
                      <a:endParaRPr lang="en-GB" sz="3200" b="0" i="0" dirty="0">
                        <a:effectLst/>
                      </a:endParaRPr>
                    </a:p>
                    <a:p>
                      <a:pPr algn="just" rtl="0" fontAlgn="base"/>
                      <a:r>
                        <a:rPr lang="en-GB" sz="1400" b="0" i="0" dirty="0">
                          <a:effectLst/>
                          <a:latin typeface="Calibri" panose="020F0502020204030204" pitchFamily="34" charset="0"/>
                        </a:rPr>
                        <a:t>Type 2 diabetes is far more common than type 1. In the UK, around 90% of all adults with diabetes have type 2. </a:t>
                      </a:r>
                      <a:endParaRPr lang="en-GB" sz="3200" b="0" i="0" dirty="0">
                        <a:effectLst/>
                      </a:endParaRPr>
                    </a:p>
                    <a:p>
                      <a:pPr algn="just" rtl="0" fontAlgn="base"/>
                      <a:r>
                        <a:rPr lang="en-GB" sz="1000" b="0" i="0" dirty="0">
                          <a:effectLst/>
                          <a:latin typeface="Calibri" panose="020F0502020204030204" pitchFamily="34" charset="0"/>
                        </a:rPr>
                        <a:t> </a:t>
                      </a:r>
                      <a:endParaRPr lang="en-GB" sz="3200" b="0" i="0" dirty="0">
                        <a:effectLst/>
                      </a:endParaRPr>
                    </a:p>
                    <a:p>
                      <a:pPr algn="just" rtl="0" fontAlgn="base"/>
                      <a:r>
                        <a:rPr lang="en-GB" sz="1400" b="0" i="0" dirty="0">
                          <a:solidFill>
                            <a:srgbClr val="212B32"/>
                          </a:solidFill>
                          <a:effectLst/>
                          <a:latin typeface="Calibri" panose="020F0502020204030204" pitchFamily="34" charset="0"/>
                        </a:rPr>
                        <a:t>The amount of sugar in the blood is controlled by a hormone called insulin, which is produced by the pancreas (a gland behind the stomach). </a:t>
                      </a:r>
                      <a:endParaRPr lang="en-GB" sz="3200" b="0" i="0" dirty="0">
                        <a:effectLst/>
                      </a:endParaRPr>
                    </a:p>
                    <a:p>
                      <a:pPr algn="just" rtl="0" fontAlgn="base"/>
                      <a:r>
                        <a:rPr lang="en-GB" sz="1400" b="0" i="0" dirty="0">
                          <a:solidFill>
                            <a:srgbClr val="212B32"/>
                          </a:solidFill>
                          <a:effectLst/>
                          <a:latin typeface="Calibri" panose="020F0502020204030204" pitchFamily="34" charset="0"/>
                        </a:rPr>
                        <a:t>When food is digested and enters the bloodstream, insulin moves glucose out of the blood and into cells, where it's broken down to produce energy. </a:t>
                      </a:r>
                      <a:endParaRPr lang="en-GB" sz="3200" b="0" i="0" dirty="0">
                        <a:effectLst/>
                      </a:endParaRPr>
                    </a:p>
                    <a:p>
                      <a:pPr algn="just" rtl="0" fontAlgn="base"/>
                      <a:r>
                        <a:rPr lang="en-GB" sz="1400" b="0" i="0" dirty="0">
                          <a:solidFill>
                            <a:srgbClr val="212B32"/>
                          </a:solidFill>
                          <a:effectLst/>
                          <a:latin typeface="Calibri" panose="020F0502020204030204" pitchFamily="34" charset="0"/>
                        </a:rPr>
                        <a:t>However, with diabetes, the body is unable to break down glucose into energy. This is because there's either not enough insulin to move the glucose, or the insulin produced does not work properly. </a:t>
                      </a:r>
                      <a:endParaRPr lang="en-GB" sz="3200" b="0" i="0" dirty="0">
                        <a:effectLst/>
                      </a:endParaRPr>
                    </a:p>
                    <a:p>
                      <a:pPr algn="just" rtl="0" fontAlgn="base"/>
                      <a:r>
                        <a:rPr lang="en-GB" sz="1400" b="0" i="0" dirty="0">
                          <a:effectLst/>
                          <a:latin typeface="Calibri" panose="020F0502020204030204" pitchFamily="34" charset="0"/>
                        </a:rPr>
                        <a:t> </a:t>
                      </a:r>
                      <a:endParaRPr lang="en-GB" sz="3200" b="0" i="0" dirty="0">
                        <a:effectLst/>
                      </a:endParaRPr>
                    </a:p>
                  </a:txBody>
                  <a:tcPr>
                    <a:lnL w="9525"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just" rtl="0" fontAlgn="base"/>
                      <a:r>
                        <a:rPr lang="en-GB" sz="1400" b="0" i="0" dirty="0">
                          <a:effectLst/>
                          <a:latin typeface="Calibri" panose="020F0502020204030204" pitchFamily="34" charset="0"/>
                        </a:rPr>
                        <a:t>Can often be treated if the client is managing their diabetes well. Check with your insurer as their criteria may not allow treatment. A GP note may be required.  </a:t>
                      </a:r>
                      <a:endParaRPr lang="en-GB" sz="3200" b="0" i="0" dirty="0">
                        <a:effectLst/>
                        <a:latin typeface="Calibri" panose="020F0502020204030204" pitchFamily="34" charset="0"/>
                      </a:endParaRPr>
                    </a:p>
                    <a:p>
                      <a:pPr algn="just" rtl="0" fontAlgn="base"/>
                      <a:r>
                        <a:rPr lang="en-GB" sz="1400" b="0" i="0" dirty="0">
                          <a:effectLst/>
                          <a:latin typeface="Calibri" panose="020F0502020204030204" pitchFamily="34" charset="0"/>
                        </a:rPr>
                        <a:t> </a:t>
                      </a:r>
                      <a:endParaRPr lang="en-GB" sz="3200" b="0" i="0" dirty="0">
                        <a:effectLst/>
                      </a:endParaRPr>
                    </a:p>
                    <a:p>
                      <a:pPr algn="just" rtl="0" fontAlgn="base"/>
                      <a:r>
                        <a:rPr lang="en-GB" sz="1400" b="0" i="0" dirty="0">
                          <a:effectLst/>
                          <a:latin typeface="Calibri" panose="020F0502020204030204" pitchFamily="34" charset="0"/>
                        </a:rPr>
                        <a:t>Treatments that cause injury to the skin can increase the risk of infection. Those with diabetes will need to understand wound management and treatments should be done under extreme caution as to not injure the skin if necessary.  </a:t>
                      </a:r>
                      <a:endParaRPr lang="en-GB" sz="3200" b="0" i="0" dirty="0">
                        <a:effectLst/>
                      </a:endParaRPr>
                    </a:p>
                    <a:p>
                      <a:pPr algn="just" rtl="0" fontAlgn="base"/>
                      <a:r>
                        <a:rPr lang="en-GB" sz="1400" b="0" i="0" dirty="0">
                          <a:effectLst/>
                          <a:latin typeface="Calibri" panose="020F0502020204030204" pitchFamily="34" charset="0"/>
                        </a:rPr>
                        <a:t> </a:t>
                      </a:r>
                      <a:endParaRPr lang="en-GB" sz="3200" b="0" i="0" dirty="0">
                        <a:effectLst/>
                      </a:endParaRPr>
                    </a:p>
                    <a:p>
                      <a:pPr algn="just" rtl="0" fontAlgn="base"/>
                      <a:r>
                        <a:rPr lang="en-GB" sz="1400" b="0" i="0" dirty="0">
                          <a:effectLst/>
                          <a:latin typeface="Calibri" panose="020F0502020204030204" pitchFamily="34" charset="0"/>
                        </a:rPr>
                        <a:t>Diabetics have a slower wound healing response and have a higher risk of infection. All products used must be sterile, and care should be taken not to injure the skin.  </a:t>
                      </a:r>
                      <a:endParaRPr lang="en-GB" sz="3200" b="0" i="0" dirty="0">
                        <a:effectLst/>
                      </a:endParaRPr>
                    </a:p>
                  </a:txBody>
                  <a:tcPr>
                    <a:lnL>
                      <a:noFill/>
                    </a:lnL>
                    <a:lnR>
                      <a:noFill/>
                    </a:lnR>
                    <a:lnT>
                      <a:noFill/>
                    </a:lnT>
                    <a:lnB>
                      <a:noFill/>
                    </a:lnB>
                    <a:solidFill>
                      <a:srgbClr val="F2F2F2"/>
                    </a:solidFill>
                  </a:tcPr>
                </a:tc>
                <a:extLst>
                  <a:ext uri="{0D108BD9-81ED-4DB2-BD59-A6C34878D82A}">
                    <a16:rowId xmlns:a16="http://schemas.microsoft.com/office/drawing/2014/main" val="1918679470"/>
                  </a:ext>
                </a:extLst>
              </a:tr>
            </a:tbl>
          </a:graphicData>
        </a:graphic>
      </p:graphicFrame>
    </p:spTree>
    <p:extLst>
      <p:ext uri="{BB962C8B-B14F-4D97-AF65-F5344CB8AC3E}">
        <p14:creationId xmlns:p14="http://schemas.microsoft.com/office/powerpoint/2010/main" val="294756058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181841-FE48-4DB0-A794-6F81064A1DDC}"/>
              </a:ext>
            </a:extLst>
          </p:cNvPr>
          <p:cNvGraphicFramePr>
            <a:graphicFrameLocks noGrp="1"/>
          </p:cNvGraphicFramePr>
          <p:nvPr/>
        </p:nvGraphicFramePr>
        <p:xfrm>
          <a:off x="2394438" y="213360"/>
          <a:ext cx="8508023" cy="6431280"/>
        </p:xfrm>
        <a:graphic>
          <a:graphicData uri="http://schemas.openxmlformats.org/drawingml/2006/table">
            <a:tbl>
              <a:tblPr/>
              <a:tblGrid>
                <a:gridCol w="1602344">
                  <a:extLst>
                    <a:ext uri="{9D8B030D-6E8A-4147-A177-3AD203B41FA5}">
                      <a16:colId xmlns:a16="http://schemas.microsoft.com/office/drawing/2014/main" val="435785494"/>
                    </a:ext>
                  </a:extLst>
                </a:gridCol>
                <a:gridCol w="4282372">
                  <a:extLst>
                    <a:ext uri="{9D8B030D-6E8A-4147-A177-3AD203B41FA5}">
                      <a16:colId xmlns:a16="http://schemas.microsoft.com/office/drawing/2014/main" val="2194316696"/>
                    </a:ext>
                  </a:extLst>
                </a:gridCol>
                <a:gridCol w="2623307">
                  <a:extLst>
                    <a:ext uri="{9D8B030D-6E8A-4147-A177-3AD203B41FA5}">
                      <a16:colId xmlns:a16="http://schemas.microsoft.com/office/drawing/2014/main" val="267360761"/>
                    </a:ext>
                  </a:extLst>
                </a:gridCol>
              </a:tblGrid>
              <a:tr h="0">
                <a:tc>
                  <a:txBody>
                    <a:bodyPr/>
                    <a:lstStyle/>
                    <a:p>
                      <a:pPr algn="l" rtl="0" fontAlgn="base"/>
                      <a:r>
                        <a:rPr lang="en-GB" sz="1600" b="0" i="0" dirty="0">
                          <a:effectLst/>
                          <a:latin typeface="Calibri" panose="020F0502020204030204" pitchFamily="34" charset="0"/>
                        </a:rPr>
                        <a:t>Epilepsy  </a:t>
                      </a:r>
                      <a:endParaRPr lang="en-GB" sz="3600" b="0" i="0" dirty="0">
                        <a:effectLst/>
                        <a:latin typeface="Calibri" panose="020F0502020204030204" pitchFamily="34" charset="0"/>
                      </a:endParaRPr>
                    </a:p>
                  </a:txBody>
                  <a:tcPr>
                    <a:lnL>
                      <a:noFill/>
                    </a:lnL>
                    <a:lnR w="9525"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just" rtl="0" fontAlgn="base"/>
                      <a:r>
                        <a:rPr lang="en-GB" sz="1600" b="0" i="0" dirty="0">
                          <a:solidFill>
                            <a:srgbClr val="000000"/>
                          </a:solidFill>
                          <a:effectLst/>
                          <a:latin typeface="Calibri" panose="020F0502020204030204" pitchFamily="34" charset="0"/>
                        </a:rPr>
                        <a:t>Epilepsy is diagnosed when a person has had more than one epileptic seizure and could have more in the future. </a:t>
                      </a:r>
                      <a:endParaRPr lang="en-GB" sz="3600" b="0" i="0" dirty="0">
                        <a:effectLst/>
                        <a:latin typeface="Calibri" panose="020F0502020204030204" pitchFamily="34" charset="0"/>
                      </a:endParaRPr>
                    </a:p>
                    <a:p>
                      <a:pPr algn="just" rtl="0" fontAlgn="base"/>
                      <a:r>
                        <a:rPr lang="en-GB" sz="1600" b="0" i="0" dirty="0">
                          <a:solidFill>
                            <a:srgbClr val="000000"/>
                          </a:solidFill>
                          <a:effectLst/>
                          <a:latin typeface="Calibri" panose="020F0502020204030204" pitchFamily="34" charset="0"/>
                        </a:rPr>
                        <a:t> </a:t>
                      </a:r>
                      <a:endParaRPr lang="en-GB" sz="3600" b="0" i="0" dirty="0">
                        <a:effectLst/>
                      </a:endParaRPr>
                    </a:p>
                    <a:p>
                      <a:pPr algn="just" rtl="0" fontAlgn="base"/>
                      <a:r>
                        <a:rPr lang="en-GB" sz="1600" b="0" i="0" dirty="0">
                          <a:solidFill>
                            <a:srgbClr val="000000"/>
                          </a:solidFill>
                          <a:effectLst/>
                          <a:latin typeface="Calibri" panose="020F0502020204030204" pitchFamily="34" charset="0"/>
                        </a:rPr>
                        <a:t>Electrical activity is happening in our brain all the time. A seizure happens when there is a sudden burst of intense electrical activity. This is often referred to as epileptic activity. This intense electrical activity causes a temporary disruption to the way the brain normally works, meaning that the brain’s messages become mixed up. The result is an epileptic seizure. </a:t>
                      </a:r>
                      <a:endParaRPr lang="en-GB" sz="3600" b="0" i="0" dirty="0">
                        <a:effectLst/>
                      </a:endParaRPr>
                    </a:p>
                    <a:p>
                      <a:pPr algn="just" rtl="0" fontAlgn="base"/>
                      <a:r>
                        <a:rPr lang="en-GB" sz="1600" b="0" i="0" dirty="0">
                          <a:solidFill>
                            <a:srgbClr val="000000"/>
                          </a:solidFill>
                          <a:effectLst/>
                          <a:latin typeface="Calibri" panose="020F0502020204030204" pitchFamily="34" charset="0"/>
                        </a:rPr>
                        <a:t>There are many different types of seizure, and each person will experience epilepsy in a way that is unique to them. </a:t>
                      </a:r>
                      <a:endParaRPr lang="en-GB" sz="3600" b="0" i="0" dirty="0">
                        <a:effectLst/>
                      </a:endParaRPr>
                    </a:p>
                    <a:p>
                      <a:pPr algn="just" rtl="0" fontAlgn="base"/>
                      <a:r>
                        <a:rPr lang="en-GB" sz="1600" b="0" i="0" dirty="0">
                          <a:solidFill>
                            <a:srgbClr val="000000"/>
                          </a:solidFill>
                          <a:effectLst/>
                          <a:latin typeface="Calibri" panose="020F0502020204030204" pitchFamily="34" charset="0"/>
                        </a:rPr>
                        <a:t>Some things make seizures more likely for some people with epilepsy. These are often referred to as ‘triggers. Triggers are things like </a:t>
                      </a:r>
                      <a:r>
                        <a:rPr lang="en-GB" sz="1600" b="0" i="0" dirty="0">
                          <a:effectLst/>
                          <a:latin typeface="Calibri" panose="020F0502020204030204" pitchFamily="34" charset="0"/>
                        </a:rPr>
                        <a:t>stress</a:t>
                      </a:r>
                      <a:r>
                        <a:rPr lang="en-GB" sz="1600" b="0" i="0" dirty="0">
                          <a:solidFill>
                            <a:srgbClr val="000000"/>
                          </a:solidFill>
                          <a:effectLst/>
                          <a:latin typeface="Calibri" panose="020F0502020204030204" pitchFamily="34" charset="0"/>
                        </a:rPr>
                        <a:t>, </a:t>
                      </a:r>
                      <a:r>
                        <a:rPr lang="en-GB" sz="1600" b="0" i="0" dirty="0">
                          <a:effectLst/>
                          <a:latin typeface="Calibri" panose="020F0502020204030204" pitchFamily="34" charset="0"/>
                        </a:rPr>
                        <a:t>not sleeping well</a:t>
                      </a:r>
                      <a:r>
                        <a:rPr lang="en-GB" sz="1600" b="0" i="0" dirty="0">
                          <a:solidFill>
                            <a:srgbClr val="000000"/>
                          </a:solidFill>
                          <a:effectLst/>
                          <a:latin typeface="Calibri" panose="020F0502020204030204" pitchFamily="34" charset="0"/>
                        </a:rPr>
                        <a:t> and drinking too much </a:t>
                      </a:r>
                      <a:r>
                        <a:rPr lang="en-GB" sz="1600" b="0" i="0" dirty="0">
                          <a:effectLst/>
                          <a:latin typeface="Calibri" panose="020F0502020204030204" pitchFamily="34" charset="0"/>
                        </a:rPr>
                        <a:t>alcohol</a:t>
                      </a:r>
                      <a:r>
                        <a:rPr lang="en-GB" sz="1600" b="0" i="0" dirty="0">
                          <a:solidFill>
                            <a:srgbClr val="000000"/>
                          </a:solidFill>
                          <a:effectLst/>
                          <a:latin typeface="Calibri" panose="020F0502020204030204" pitchFamily="34" charset="0"/>
                        </a:rPr>
                        <a:t>. Some people say they have more seizures if they </a:t>
                      </a:r>
                      <a:r>
                        <a:rPr lang="en-GB" sz="1600" b="0" i="0" dirty="0">
                          <a:effectLst/>
                          <a:latin typeface="Calibri" panose="020F0502020204030204" pitchFamily="34" charset="0"/>
                        </a:rPr>
                        <a:t>miss meals</a:t>
                      </a:r>
                      <a:r>
                        <a:rPr lang="en-GB" sz="1600" b="0" i="0" dirty="0">
                          <a:solidFill>
                            <a:srgbClr val="000000"/>
                          </a:solidFill>
                          <a:effectLst/>
                          <a:latin typeface="Calibri" panose="020F0502020204030204" pitchFamily="34" charset="0"/>
                        </a:rPr>
                        <a:t>. </a:t>
                      </a:r>
                      <a:r>
                        <a:rPr lang="en-GB" sz="1600" b="0" i="0" dirty="0">
                          <a:effectLst/>
                          <a:latin typeface="Calibri" panose="020F0502020204030204" pitchFamily="34" charset="0"/>
                        </a:rPr>
                        <a:t>Not taking epilepsy medicine</a:t>
                      </a:r>
                      <a:r>
                        <a:rPr lang="en-GB" sz="1600" b="0" i="0" dirty="0">
                          <a:solidFill>
                            <a:srgbClr val="000000"/>
                          </a:solidFill>
                          <a:effectLst/>
                          <a:latin typeface="Calibri" panose="020F0502020204030204" pitchFamily="34" charset="0"/>
                        </a:rPr>
                        <a:t> is another common trigger. A very small number of people with epilepsy have seizures triggered by </a:t>
                      </a:r>
                      <a:r>
                        <a:rPr lang="en-GB" sz="1600" b="0" i="0" dirty="0">
                          <a:effectLst/>
                          <a:latin typeface="Calibri" panose="020F0502020204030204" pitchFamily="34" charset="0"/>
                        </a:rPr>
                        <a:t>lights that flash or flicker</a:t>
                      </a:r>
                      <a:r>
                        <a:rPr lang="en-GB" sz="1600" b="0" i="0" dirty="0">
                          <a:solidFill>
                            <a:srgbClr val="000000"/>
                          </a:solidFill>
                          <a:effectLst/>
                          <a:latin typeface="Calibri" panose="020F0502020204030204" pitchFamily="34" charset="0"/>
                        </a:rPr>
                        <a:t>. Avoiding triggers can stop them from having seizures. </a:t>
                      </a:r>
                      <a:endParaRPr lang="en-GB" sz="3600" b="0" i="0" dirty="0">
                        <a:effectLst/>
                      </a:endParaRPr>
                    </a:p>
                    <a:p>
                      <a:pPr algn="just" rtl="0" fontAlgn="base"/>
                      <a:r>
                        <a:rPr lang="en-GB" sz="1600" b="0" i="0" dirty="0">
                          <a:effectLst/>
                          <a:latin typeface="Calibri" panose="020F0502020204030204" pitchFamily="34" charset="0"/>
                        </a:rPr>
                        <a:t> </a:t>
                      </a:r>
                      <a:endParaRPr lang="en-GB" sz="3600" b="0" i="0" dirty="0">
                        <a:effectLst/>
                      </a:endParaRPr>
                    </a:p>
                  </a:txBody>
                  <a:tcPr>
                    <a:lnL w="9525" cap="flat" cmpd="sng" algn="ctr">
                      <a:solidFill>
                        <a:srgbClr val="7F7F7F"/>
                      </a:solidFill>
                      <a:prstDash val="solid"/>
                      <a:round/>
                      <a:headEnd type="none" w="med" len="med"/>
                      <a:tailEnd type="none" w="med" len="med"/>
                    </a:lnL>
                    <a:lnR>
                      <a:noFill/>
                    </a:lnR>
                    <a:lnT>
                      <a:noFill/>
                    </a:lnT>
                    <a:lnB>
                      <a:noFill/>
                    </a:lnB>
                  </a:tcPr>
                </a:tc>
                <a:tc>
                  <a:txBody>
                    <a:bodyPr/>
                    <a:lstStyle/>
                    <a:p>
                      <a:pPr algn="just" rtl="0" fontAlgn="base"/>
                      <a:r>
                        <a:rPr lang="en-GB" sz="1600" b="0" i="0" dirty="0">
                          <a:effectLst/>
                          <a:latin typeface="Calibri" panose="020F0502020204030204" pitchFamily="34" charset="0"/>
                        </a:rPr>
                        <a:t>If well-managed treatments may be able to be undertaken. It is worth assessing the client and finding out what triggers a fit and when as well as how it is managed and their last episode. </a:t>
                      </a:r>
                      <a:endParaRPr lang="en-GB" sz="3600" b="0" i="0" dirty="0">
                        <a:effectLst/>
                        <a:latin typeface="Calibri" panose="020F0502020204030204" pitchFamily="34" charset="0"/>
                      </a:endParaRPr>
                    </a:p>
                    <a:p>
                      <a:pPr algn="just" rtl="0" fontAlgn="base"/>
                      <a:r>
                        <a:rPr lang="en-GB" sz="1600" b="0" i="0" dirty="0">
                          <a:effectLst/>
                          <a:latin typeface="Calibri" panose="020F0502020204030204" pitchFamily="34" charset="0"/>
                        </a:rPr>
                        <a:t>  </a:t>
                      </a:r>
                      <a:endParaRPr lang="en-GB" sz="3600" b="0" i="0" dirty="0">
                        <a:effectLst/>
                      </a:endParaRPr>
                    </a:p>
                    <a:p>
                      <a:pPr algn="just" rtl="0" fontAlgn="base"/>
                      <a:r>
                        <a:rPr lang="en-GB" sz="1600" b="0" i="0" dirty="0">
                          <a:effectLst/>
                          <a:latin typeface="Calibri" panose="020F0502020204030204" pitchFamily="34" charset="0"/>
                        </a:rPr>
                        <a:t>You may also need to check your insurer's terms and refer the client to a GP for a letter of approval.  </a:t>
                      </a:r>
                      <a:endParaRPr lang="en-GB" sz="3600" b="0" i="0" dirty="0">
                        <a:effectLst/>
                      </a:endParaRPr>
                    </a:p>
                  </a:txBody>
                  <a:tcPr>
                    <a:lnL>
                      <a:noFill/>
                    </a:lnL>
                    <a:lnR>
                      <a:noFill/>
                    </a:lnR>
                    <a:lnT>
                      <a:noFill/>
                    </a:lnT>
                    <a:lnB>
                      <a:noFill/>
                    </a:lnB>
                  </a:tcPr>
                </a:tc>
                <a:extLst>
                  <a:ext uri="{0D108BD9-81ED-4DB2-BD59-A6C34878D82A}">
                    <a16:rowId xmlns:a16="http://schemas.microsoft.com/office/drawing/2014/main" val="1512089840"/>
                  </a:ext>
                </a:extLst>
              </a:tr>
            </a:tbl>
          </a:graphicData>
        </a:graphic>
      </p:graphicFrame>
    </p:spTree>
    <p:extLst>
      <p:ext uri="{BB962C8B-B14F-4D97-AF65-F5344CB8AC3E}">
        <p14:creationId xmlns:p14="http://schemas.microsoft.com/office/powerpoint/2010/main" val="342891687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AA11423-23CE-4EDC-856C-F09E25C43969}"/>
              </a:ext>
            </a:extLst>
          </p:cNvPr>
          <p:cNvGraphicFramePr>
            <a:graphicFrameLocks noGrp="1"/>
          </p:cNvGraphicFramePr>
          <p:nvPr/>
        </p:nvGraphicFramePr>
        <p:xfrm>
          <a:off x="2084948" y="701040"/>
          <a:ext cx="6707358" cy="4968240"/>
        </p:xfrm>
        <a:graphic>
          <a:graphicData uri="http://schemas.openxmlformats.org/drawingml/2006/table">
            <a:tbl>
              <a:tblPr/>
              <a:tblGrid>
                <a:gridCol w="1263219">
                  <a:extLst>
                    <a:ext uri="{9D8B030D-6E8A-4147-A177-3AD203B41FA5}">
                      <a16:colId xmlns:a16="http://schemas.microsoft.com/office/drawing/2014/main" val="241257949"/>
                    </a:ext>
                  </a:extLst>
                </a:gridCol>
                <a:gridCol w="3376037">
                  <a:extLst>
                    <a:ext uri="{9D8B030D-6E8A-4147-A177-3AD203B41FA5}">
                      <a16:colId xmlns:a16="http://schemas.microsoft.com/office/drawing/2014/main" val="140466266"/>
                    </a:ext>
                  </a:extLst>
                </a:gridCol>
                <a:gridCol w="2068102">
                  <a:extLst>
                    <a:ext uri="{9D8B030D-6E8A-4147-A177-3AD203B41FA5}">
                      <a16:colId xmlns:a16="http://schemas.microsoft.com/office/drawing/2014/main" val="1473856753"/>
                    </a:ext>
                  </a:extLst>
                </a:gridCol>
              </a:tblGrid>
              <a:tr h="0">
                <a:tc>
                  <a:txBody>
                    <a:bodyPr/>
                    <a:lstStyle/>
                    <a:p>
                      <a:pPr algn="l" rtl="0" fontAlgn="base"/>
                      <a:r>
                        <a:rPr lang="en-GB" sz="1600" b="0" i="0" dirty="0">
                          <a:effectLst/>
                          <a:latin typeface="Calibri" panose="020F0502020204030204" pitchFamily="34" charset="0"/>
                        </a:rPr>
                        <a:t>Heart conditions  </a:t>
                      </a:r>
                      <a:endParaRPr lang="en-GB" sz="3600" b="0" i="0" dirty="0">
                        <a:effectLst/>
                        <a:latin typeface="Calibri" panose="020F0502020204030204" pitchFamily="34" charset="0"/>
                      </a:endParaRPr>
                    </a:p>
                  </a:txBody>
                  <a:tcPr>
                    <a:lnL>
                      <a:noFill/>
                    </a:lnL>
                    <a:lnR w="9525"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just" rtl="0" fontAlgn="base"/>
                      <a:r>
                        <a:rPr lang="en-GB" sz="1600" b="0" i="0" dirty="0">
                          <a:solidFill>
                            <a:srgbClr val="111111"/>
                          </a:solidFill>
                          <a:effectLst/>
                          <a:latin typeface="Calibri" panose="020F0502020204030204" pitchFamily="34" charset="0"/>
                        </a:rPr>
                        <a:t>Heart disease describes a range of conditions that affect the heart. Heart diseases include: </a:t>
                      </a:r>
                      <a:endParaRPr lang="en-GB" sz="3600" b="0" i="0" dirty="0">
                        <a:effectLst/>
                        <a:latin typeface="Calibri" panose="020F0502020204030204" pitchFamily="34" charset="0"/>
                      </a:endParaRPr>
                    </a:p>
                    <a:p>
                      <a:pPr algn="just" rtl="0" fontAlgn="base">
                        <a:buFont typeface="Arial" panose="020B0604020202020204" pitchFamily="34" charset="0"/>
                        <a:buChar char="•"/>
                      </a:pPr>
                      <a:r>
                        <a:rPr lang="en-GB" sz="1600" b="0" i="0" dirty="0">
                          <a:solidFill>
                            <a:srgbClr val="111111"/>
                          </a:solidFill>
                          <a:effectLst/>
                          <a:latin typeface="Calibri" panose="020F0502020204030204" pitchFamily="34" charset="0"/>
                        </a:rPr>
                        <a:t>Blood vessel disease, such as coronary artery disease </a:t>
                      </a:r>
                      <a:endParaRPr lang="en-GB" sz="1600" b="0" i="0" dirty="0">
                        <a:effectLst/>
                        <a:latin typeface="Calibri" panose="020F0502020204030204" pitchFamily="34" charset="0"/>
                      </a:endParaRPr>
                    </a:p>
                    <a:p>
                      <a:pPr algn="just" rtl="0" fontAlgn="base">
                        <a:buFont typeface="Arial" panose="020B0604020202020204" pitchFamily="34" charset="0"/>
                        <a:buChar char="•"/>
                      </a:pPr>
                      <a:r>
                        <a:rPr lang="en-GB" sz="1600" b="0" i="0" dirty="0">
                          <a:solidFill>
                            <a:srgbClr val="111111"/>
                          </a:solidFill>
                          <a:effectLst/>
                          <a:latin typeface="Calibri" panose="020F0502020204030204" pitchFamily="34" charset="0"/>
                        </a:rPr>
                        <a:t>Heart rhythm problems (arrhythmias) </a:t>
                      </a:r>
                      <a:endParaRPr lang="en-GB" sz="1600" b="0" i="0" dirty="0">
                        <a:effectLst/>
                        <a:latin typeface="Calibri" panose="020F0502020204030204" pitchFamily="34" charset="0"/>
                      </a:endParaRPr>
                    </a:p>
                    <a:p>
                      <a:pPr algn="just" rtl="0" fontAlgn="base">
                        <a:buFont typeface="Arial" panose="020B0604020202020204" pitchFamily="34" charset="0"/>
                        <a:buChar char="•"/>
                      </a:pPr>
                      <a:r>
                        <a:rPr lang="en-GB" sz="1600" b="0" i="0" dirty="0">
                          <a:solidFill>
                            <a:srgbClr val="111111"/>
                          </a:solidFill>
                          <a:effectLst/>
                          <a:latin typeface="Calibri" panose="020F0502020204030204" pitchFamily="34" charset="0"/>
                        </a:rPr>
                        <a:t>Heart defects you're born with (congenital heart defects) </a:t>
                      </a:r>
                      <a:endParaRPr lang="en-GB" sz="1600" b="0" i="0" dirty="0">
                        <a:effectLst/>
                        <a:latin typeface="Calibri" panose="020F0502020204030204" pitchFamily="34" charset="0"/>
                      </a:endParaRPr>
                    </a:p>
                    <a:p>
                      <a:pPr algn="just" rtl="0" fontAlgn="base">
                        <a:buFont typeface="Arial" panose="020B0604020202020204" pitchFamily="34" charset="0"/>
                        <a:buChar char="•"/>
                      </a:pPr>
                      <a:r>
                        <a:rPr lang="en-GB" sz="1600" b="0" i="0" dirty="0">
                          <a:solidFill>
                            <a:srgbClr val="111111"/>
                          </a:solidFill>
                          <a:effectLst/>
                          <a:latin typeface="Calibri" panose="020F0502020204030204" pitchFamily="34" charset="0"/>
                        </a:rPr>
                        <a:t>Heart valve disease </a:t>
                      </a:r>
                      <a:endParaRPr lang="en-GB" sz="1600" b="0" i="0" dirty="0">
                        <a:effectLst/>
                        <a:latin typeface="Calibri" panose="020F0502020204030204" pitchFamily="34" charset="0"/>
                      </a:endParaRPr>
                    </a:p>
                    <a:p>
                      <a:pPr algn="just" rtl="0" fontAlgn="base">
                        <a:buFont typeface="Arial" panose="020B0604020202020204" pitchFamily="34" charset="0"/>
                        <a:buChar char="•"/>
                      </a:pPr>
                      <a:r>
                        <a:rPr lang="en-GB" sz="1600" b="0" i="0" dirty="0">
                          <a:solidFill>
                            <a:srgbClr val="111111"/>
                          </a:solidFill>
                          <a:effectLst/>
                          <a:latin typeface="Calibri" panose="020F0502020204030204" pitchFamily="34" charset="0"/>
                        </a:rPr>
                        <a:t>Disease of the heart muscle </a:t>
                      </a:r>
                      <a:endParaRPr lang="en-GB" sz="1600" b="0" i="0" dirty="0">
                        <a:effectLst/>
                        <a:latin typeface="Calibri" panose="020F0502020204030204" pitchFamily="34" charset="0"/>
                      </a:endParaRPr>
                    </a:p>
                    <a:p>
                      <a:pPr algn="just" rtl="0" fontAlgn="base">
                        <a:buFont typeface="Arial" panose="020B0604020202020204" pitchFamily="34" charset="0"/>
                        <a:buChar char="•"/>
                      </a:pPr>
                      <a:r>
                        <a:rPr lang="en-GB" sz="1600" b="0" i="0" dirty="0">
                          <a:solidFill>
                            <a:srgbClr val="111111"/>
                          </a:solidFill>
                          <a:effectLst/>
                          <a:latin typeface="Calibri" panose="020F0502020204030204" pitchFamily="34" charset="0"/>
                        </a:rPr>
                        <a:t>Heart infection </a:t>
                      </a:r>
                      <a:endParaRPr lang="en-GB" sz="1600" b="0" i="0" dirty="0">
                        <a:effectLst/>
                        <a:latin typeface="Calibri" panose="020F0502020204030204" pitchFamily="34" charset="0"/>
                      </a:endParaRPr>
                    </a:p>
                    <a:p>
                      <a:pPr algn="just" rtl="0" fontAlgn="base"/>
                      <a:r>
                        <a:rPr lang="en-GB" sz="1600" b="0" i="0" dirty="0">
                          <a:solidFill>
                            <a:srgbClr val="000000"/>
                          </a:solidFill>
                          <a:effectLst/>
                          <a:latin typeface="Calibri" panose="020F0502020204030204" pitchFamily="34" charset="0"/>
                        </a:rPr>
                        <a:t>Risk of fainting, risk of slow healing or chances that the client may be medicated to keep their condition under control are some risks you will need to be aware of when treating the client. Clients may also have a heart catheter or a pacemaker. </a:t>
                      </a:r>
                      <a:endParaRPr lang="en-GB" sz="3600" b="0" i="0" dirty="0">
                        <a:effectLst/>
                      </a:endParaRPr>
                    </a:p>
                    <a:p>
                      <a:pPr algn="l" rtl="0" fontAlgn="base"/>
                      <a:r>
                        <a:rPr lang="en-GB" sz="1600" b="0" i="0" dirty="0">
                          <a:effectLst/>
                          <a:latin typeface="Calibri" panose="020F0502020204030204" pitchFamily="34" charset="0"/>
                        </a:rPr>
                        <a:t> </a:t>
                      </a:r>
                      <a:endParaRPr lang="en-GB" sz="3600" b="0" i="0" dirty="0">
                        <a:effectLst/>
                      </a:endParaRPr>
                    </a:p>
                  </a:txBody>
                  <a:tcPr>
                    <a:lnL w="9525"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just" rtl="0" fontAlgn="base"/>
                      <a:r>
                        <a:rPr lang="en-GB" sz="1600" b="0" i="0" dirty="0">
                          <a:effectLst/>
                          <a:latin typeface="Calibri" panose="020F0502020204030204" pitchFamily="34" charset="0"/>
                        </a:rPr>
                        <a:t>Treatments that do not involve electrical currents being passed through the body are usually safe. Heart conditions should be well managed. You will need to check the terms of your insurance policy. A referral to a GP may be required.  </a:t>
                      </a:r>
                      <a:endParaRPr lang="en-GB" sz="3600" b="0" i="0" dirty="0">
                        <a:effectLst/>
                        <a:latin typeface="Calibri" panose="020F0502020204030204" pitchFamily="34" charset="0"/>
                      </a:endParaRPr>
                    </a:p>
                    <a:p>
                      <a:pPr algn="l" rtl="0" fontAlgn="base"/>
                      <a:r>
                        <a:rPr lang="en-GB" sz="1600" b="0" i="0" dirty="0">
                          <a:effectLst/>
                          <a:latin typeface="Calibri" panose="020F0502020204030204" pitchFamily="34" charset="0"/>
                        </a:rPr>
                        <a:t> </a:t>
                      </a:r>
                      <a:endParaRPr lang="en-GB" sz="3600" b="0" i="0" dirty="0">
                        <a:effectLst/>
                      </a:endParaRPr>
                    </a:p>
                    <a:p>
                      <a:pPr algn="l" rtl="0" fontAlgn="base"/>
                      <a:r>
                        <a:rPr lang="en-GB" sz="1600" b="0" i="0" dirty="0">
                          <a:effectLst/>
                          <a:latin typeface="Calibri" panose="020F0502020204030204" pitchFamily="34" charset="0"/>
                        </a:rPr>
                        <a:t> </a:t>
                      </a:r>
                      <a:endParaRPr lang="en-GB" sz="3600" b="0" i="0" dirty="0">
                        <a:effectLst/>
                      </a:endParaRPr>
                    </a:p>
                  </a:txBody>
                  <a:tcPr>
                    <a:lnL>
                      <a:noFill/>
                    </a:lnL>
                    <a:lnR>
                      <a:noFill/>
                    </a:lnR>
                    <a:lnT>
                      <a:noFill/>
                    </a:lnT>
                    <a:lnB>
                      <a:noFill/>
                    </a:lnB>
                    <a:solidFill>
                      <a:srgbClr val="F2F2F2"/>
                    </a:solidFill>
                  </a:tcPr>
                </a:tc>
                <a:extLst>
                  <a:ext uri="{0D108BD9-81ED-4DB2-BD59-A6C34878D82A}">
                    <a16:rowId xmlns:a16="http://schemas.microsoft.com/office/drawing/2014/main" val="583880343"/>
                  </a:ext>
                </a:extLst>
              </a:tr>
            </a:tbl>
          </a:graphicData>
        </a:graphic>
      </p:graphicFrame>
    </p:spTree>
    <p:extLst>
      <p:ext uri="{BB962C8B-B14F-4D97-AF65-F5344CB8AC3E}">
        <p14:creationId xmlns:p14="http://schemas.microsoft.com/office/powerpoint/2010/main" val="23862331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DDBD00B-6548-4DD2-A119-E49B39D94B82}"/>
              </a:ext>
            </a:extLst>
          </p:cNvPr>
          <p:cNvGraphicFramePr>
            <a:graphicFrameLocks noGrp="1"/>
          </p:cNvGraphicFramePr>
          <p:nvPr/>
        </p:nvGraphicFramePr>
        <p:xfrm>
          <a:off x="393895" y="289176"/>
          <a:ext cx="11549575" cy="6406086"/>
        </p:xfrm>
        <a:graphic>
          <a:graphicData uri="http://schemas.openxmlformats.org/drawingml/2006/table">
            <a:tbl>
              <a:tblPr/>
              <a:tblGrid>
                <a:gridCol w="2175171">
                  <a:extLst>
                    <a:ext uri="{9D8B030D-6E8A-4147-A177-3AD203B41FA5}">
                      <a16:colId xmlns:a16="http://schemas.microsoft.com/office/drawing/2014/main" val="3661744775"/>
                    </a:ext>
                  </a:extLst>
                </a:gridCol>
                <a:gridCol w="5813285">
                  <a:extLst>
                    <a:ext uri="{9D8B030D-6E8A-4147-A177-3AD203B41FA5}">
                      <a16:colId xmlns:a16="http://schemas.microsoft.com/office/drawing/2014/main" val="1333933526"/>
                    </a:ext>
                  </a:extLst>
                </a:gridCol>
                <a:gridCol w="3561119">
                  <a:extLst>
                    <a:ext uri="{9D8B030D-6E8A-4147-A177-3AD203B41FA5}">
                      <a16:colId xmlns:a16="http://schemas.microsoft.com/office/drawing/2014/main" val="4231090289"/>
                    </a:ext>
                  </a:extLst>
                </a:gridCol>
              </a:tblGrid>
              <a:tr h="4351338">
                <a:tc>
                  <a:txBody>
                    <a:bodyPr/>
                    <a:lstStyle/>
                    <a:p>
                      <a:pPr algn="l" rtl="0" fontAlgn="base"/>
                      <a:r>
                        <a:rPr lang="en-GB" sz="1600" b="0" i="0" dirty="0">
                          <a:effectLst/>
                          <a:latin typeface="Calibri" panose="020F0502020204030204" pitchFamily="34" charset="0"/>
                        </a:rPr>
                        <a:t>Deficient Immune System </a:t>
                      </a:r>
                      <a:endParaRPr lang="en-GB" sz="3600" b="0" i="0" dirty="0">
                        <a:effectLst/>
                        <a:latin typeface="Calibri" panose="020F0502020204030204" pitchFamily="34" charset="0"/>
                      </a:endParaRPr>
                    </a:p>
                  </a:txBody>
                  <a:tcPr marL="89106" marR="89106" marT="44553" marB="44553">
                    <a:lnL>
                      <a:noFill/>
                    </a:lnL>
                    <a:lnR w="9525"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just" rtl="0" fontAlgn="base"/>
                      <a:r>
                        <a:rPr lang="en-GB" sz="1600" b="0" i="0" dirty="0">
                          <a:effectLst/>
                          <a:latin typeface="Calibri" panose="020F0502020204030204" pitchFamily="34" charset="0"/>
                        </a:rPr>
                        <a:t>Immunodeficiency disorders prevent the body from fighting infections and diseases. This type of disorder makes it easier to catch viruses and bacterial infections. </a:t>
                      </a:r>
                      <a:endParaRPr lang="en-GB" sz="3600" b="0" i="0" dirty="0">
                        <a:effectLst/>
                        <a:latin typeface="Calibri" panose="020F0502020204030204" pitchFamily="34" charset="0"/>
                      </a:endParaRPr>
                    </a:p>
                    <a:p>
                      <a:pPr algn="just" rtl="0" fontAlgn="base"/>
                      <a:r>
                        <a:rPr lang="en-GB" sz="1050" b="0" i="0" dirty="0">
                          <a:effectLst/>
                          <a:latin typeface="Calibri" panose="020F0502020204030204" pitchFamily="34" charset="0"/>
                        </a:rPr>
                        <a:t> </a:t>
                      </a:r>
                      <a:endParaRPr lang="en-GB" sz="3600" b="0" i="0" dirty="0">
                        <a:effectLst/>
                      </a:endParaRPr>
                    </a:p>
                    <a:p>
                      <a:pPr algn="just" rtl="0" fontAlgn="base"/>
                      <a:r>
                        <a:rPr lang="en-GB" sz="1600" b="0" i="0" dirty="0">
                          <a:effectLst/>
                          <a:latin typeface="Calibri" panose="020F0502020204030204" pitchFamily="34" charset="0"/>
                        </a:rPr>
                        <a:t>Immunodeficiency disorders are either congenital or acquired. A congenital, or primary disorder is one you were born with. Acquired, or secondary, disorders you get later in life. Acquired disorders are more common than congenital disorders. </a:t>
                      </a:r>
                      <a:endParaRPr lang="en-GB" sz="3600" b="0" i="0" dirty="0">
                        <a:effectLst/>
                      </a:endParaRPr>
                    </a:p>
                    <a:p>
                      <a:pPr algn="just" rtl="0" fontAlgn="base"/>
                      <a:r>
                        <a:rPr lang="en-GB" sz="1600" b="0" i="0" dirty="0">
                          <a:effectLst/>
                          <a:latin typeface="Calibri" panose="020F0502020204030204" pitchFamily="34" charset="0"/>
                        </a:rPr>
                        <a:t>Your immune system includes the following organs: </a:t>
                      </a:r>
                      <a:endParaRPr lang="en-GB" sz="3600" b="0" i="0" dirty="0">
                        <a:effectLst/>
                      </a:endParaRPr>
                    </a:p>
                    <a:p>
                      <a:pPr algn="just" rtl="0" fontAlgn="base">
                        <a:buFont typeface="Arial" panose="020B0604020202020204" pitchFamily="34" charset="0"/>
                        <a:buChar char="•"/>
                      </a:pPr>
                      <a:r>
                        <a:rPr lang="en-GB" sz="1600" b="0" i="0" dirty="0">
                          <a:effectLst/>
                          <a:latin typeface="Calibri" panose="020F0502020204030204" pitchFamily="34" charset="0"/>
                        </a:rPr>
                        <a:t>spleen </a:t>
                      </a:r>
                    </a:p>
                    <a:p>
                      <a:pPr algn="just" rtl="0" fontAlgn="base">
                        <a:buFont typeface="Arial" panose="020B0604020202020204" pitchFamily="34" charset="0"/>
                        <a:buChar char="•"/>
                      </a:pPr>
                      <a:r>
                        <a:rPr lang="en-GB" sz="1600" b="0" i="0" dirty="0">
                          <a:effectLst/>
                          <a:latin typeface="Calibri" panose="020F0502020204030204" pitchFamily="34" charset="0"/>
                        </a:rPr>
                        <a:t>tonsils </a:t>
                      </a:r>
                    </a:p>
                    <a:p>
                      <a:pPr algn="just" rtl="0" fontAlgn="base">
                        <a:buFont typeface="Arial" panose="020B0604020202020204" pitchFamily="34" charset="0"/>
                        <a:buChar char="•"/>
                      </a:pPr>
                      <a:r>
                        <a:rPr lang="en-GB" sz="1600" b="0" i="0" dirty="0">
                          <a:effectLst/>
                          <a:latin typeface="Calibri" panose="020F0502020204030204" pitchFamily="34" charset="0"/>
                        </a:rPr>
                        <a:t>bone marrow </a:t>
                      </a:r>
                    </a:p>
                    <a:p>
                      <a:pPr algn="just" rtl="0" fontAlgn="base">
                        <a:buFont typeface="Arial" panose="020B0604020202020204" pitchFamily="34" charset="0"/>
                        <a:buChar char="•"/>
                      </a:pPr>
                      <a:r>
                        <a:rPr lang="en-GB" sz="1600" b="0" i="0" dirty="0">
                          <a:effectLst/>
                          <a:latin typeface="Calibri" panose="020F0502020204030204" pitchFamily="34" charset="0"/>
                        </a:rPr>
                        <a:t>lymph nodes </a:t>
                      </a:r>
                    </a:p>
                    <a:p>
                      <a:pPr algn="just" rtl="0" fontAlgn="base"/>
                      <a:r>
                        <a:rPr lang="en-GB" sz="1600" b="0" i="0" dirty="0">
                          <a:effectLst/>
                          <a:latin typeface="Calibri" panose="020F0502020204030204" pitchFamily="34" charset="0"/>
                        </a:rPr>
                        <a:t>These organs make and release lymphocytes. These are white blood cells that fight invaders cells called antigens. Cells release antibodies specific to the disease the body detects. White blood cells destroy foreign or abnormal cells. </a:t>
                      </a:r>
                      <a:endParaRPr lang="en-GB" sz="3600" b="0" i="0" dirty="0">
                        <a:effectLst/>
                      </a:endParaRPr>
                    </a:p>
                    <a:p>
                      <a:pPr algn="just" rtl="0" fontAlgn="base"/>
                      <a:r>
                        <a:rPr lang="en-GB" sz="1600" b="0" i="0" dirty="0">
                          <a:effectLst/>
                          <a:latin typeface="Calibri" panose="020F0502020204030204" pitchFamily="34" charset="0"/>
                        </a:rPr>
                        <a:t>Examples of antigens that white cells might need to fight off include: </a:t>
                      </a:r>
                      <a:endParaRPr lang="en-GB" sz="3600" b="0" i="0" dirty="0">
                        <a:effectLst/>
                      </a:endParaRPr>
                    </a:p>
                    <a:p>
                      <a:pPr algn="just" rtl="0" fontAlgn="base">
                        <a:buFont typeface="Arial" panose="020B0604020202020204" pitchFamily="34" charset="0"/>
                        <a:buChar char="•"/>
                      </a:pPr>
                      <a:r>
                        <a:rPr lang="en-GB" sz="1600" b="0" i="0" dirty="0">
                          <a:effectLst/>
                          <a:latin typeface="Calibri" panose="020F0502020204030204" pitchFamily="34" charset="0"/>
                        </a:rPr>
                        <a:t>bacteria </a:t>
                      </a:r>
                    </a:p>
                    <a:p>
                      <a:pPr algn="just" rtl="0" fontAlgn="base">
                        <a:buFont typeface="Arial" panose="020B0604020202020204" pitchFamily="34" charset="0"/>
                        <a:buChar char="•"/>
                      </a:pPr>
                      <a:r>
                        <a:rPr lang="en-GB" sz="1600" b="0" i="0" dirty="0">
                          <a:effectLst/>
                          <a:latin typeface="Calibri" panose="020F0502020204030204" pitchFamily="34" charset="0"/>
                        </a:rPr>
                        <a:t>viruses </a:t>
                      </a:r>
                    </a:p>
                    <a:p>
                      <a:pPr algn="just" rtl="0" fontAlgn="base">
                        <a:buFont typeface="Arial" panose="020B0604020202020204" pitchFamily="34" charset="0"/>
                        <a:buChar char="•"/>
                      </a:pPr>
                      <a:r>
                        <a:rPr lang="en-GB" sz="1600" b="0" i="0" dirty="0">
                          <a:effectLst/>
                          <a:latin typeface="Calibri" panose="020F0502020204030204" pitchFamily="34" charset="0"/>
                        </a:rPr>
                        <a:t>cancer cells </a:t>
                      </a:r>
                    </a:p>
                    <a:p>
                      <a:pPr algn="just" rtl="0" fontAlgn="base">
                        <a:buFont typeface="Arial" panose="020B0604020202020204" pitchFamily="34" charset="0"/>
                        <a:buChar char="•"/>
                      </a:pPr>
                      <a:r>
                        <a:rPr lang="en-GB" sz="1600" b="0" i="0" dirty="0">
                          <a:effectLst/>
                          <a:latin typeface="Calibri" panose="020F0502020204030204" pitchFamily="34" charset="0"/>
                        </a:rPr>
                        <a:t>parasites </a:t>
                      </a:r>
                    </a:p>
                    <a:p>
                      <a:pPr algn="just" rtl="0" fontAlgn="base"/>
                      <a:r>
                        <a:rPr lang="en-GB" sz="1600" b="0" i="0" dirty="0">
                          <a:effectLst/>
                          <a:latin typeface="Calibri" panose="020F0502020204030204" pitchFamily="34" charset="0"/>
                        </a:rPr>
                        <a:t>An immunodeficiency disorder disrupts your body’s ability to defend itself against these antigens. </a:t>
                      </a:r>
                      <a:endParaRPr lang="en-GB" sz="3600" b="0" i="0" dirty="0">
                        <a:effectLst/>
                      </a:endParaRPr>
                    </a:p>
                    <a:p>
                      <a:pPr algn="l" rtl="0" fontAlgn="base"/>
                      <a:r>
                        <a:rPr lang="en-GB" sz="2000" b="0" i="0" dirty="0">
                          <a:effectLst/>
                          <a:latin typeface="Calibri" panose="020F0502020204030204" pitchFamily="34" charset="0"/>
                        </a:rPr>
                        <a:t> </a:t>
                      </a:r>
                      <a:endParaRPr lang="en-GB" sz="3600" b="0" i="0" dirty="0">
                        <a:effectLst/>
                      </a:endParaRPr>
                    </a:p>
                  </a:txBody>
                  <a:tcPr marL="89106" marR="89106" marT="44553" marB="44553">
                    <a:lnL w="9525" cap="flat" cmpd="sng" algn="ctr">
                      <a:solidFill>
                        <a:srgbClr val="7F7F7F"/>
                      </a:solidFill>
                      <a:prstDash val="solid"/>
                      <a:round/>
                      <a:headEnd type="none" w="med" len="med"/>
                      <a:tailEnd type="none" w="med" len="med"/>
                    </a:lnL>
                    <a:lnR>
                      <a:noFill/>
                    </a:lnR>
                    <a:lnT>
                      <a:noFill/>
                    </a:lnT>
                    <a:lnB>
                      <a:noFill/>
                    </a:lnB>
                  </a:tcPr>
                </a:tc>
                <a:tc>
                  <a:txBody>
                    <a:bodyPr/>
                    <a:lstStyle/>
                    <a:p>
                      <a:pPr algn="just" rtl="0" fontAlgn="base"/>
                      <a:r>
                        <a:rPr lang="en-GB" sz="1600" b="0" i="0" dirty="0">
                          <a:effectLst/>
                          <a:latin typeface="Calibri" panose="020F0502020204030204" pitchFamily="34" charset="0"/>
                        </a:rPr>
                        <a:t>A deficient immune system can increase the risk of infection. Treatments that break the skin may increase the risk of infection. Clients may need a GP referral and understand wound management. </a:t>
                      </a:r>
                      <a:endParaRPr lang="en-GB" sz="3600" b="0" i="0" dirty="0">
                        <a:effectLst/>
                        <a:latin typeface="Calibri" panose="020F0502020204030204" pitchFamily="34" charset="0"/>
                      </a:endParaRPr>
                    </a:p>
                  </a:txBody>
                  <a:tcPr marL="89106" marR="89106" marT="44553" marB="44553">
                    <a:lnL>
                      <a:noFill/>
                    </a:lnL>
                    <a:lnR>
                      <a:noFill/>
                    </a:lnR>
                    <a:lnT>
                      <a:noFill/>
                    </a:lnT>
                    <a:lnB>
                      <a:noFill/>
                    </a:lnB>
                  </a:tcPr>
                </a:tc>
                <a:extLst>
                  <a:ext uri="{0D108BD9-81ED-4DB2-BD59-A6C34878D82A}">
                    <a16:rowId xmlns:a16="http://schemas.microsoft.com/office/drawing/2014/main" val="3975703513"/>
                  </a:ext>
                </a:extLst>
              </a:tr>
            </a:tbl>
          </a:graphicData>
        </a:graphic>
      </p:graphicFrame>
    </p:spTree>
    <p:extLst>
      <p:ext uri="{BB962C8B-B14F-4D97-AF65-F5344CB8AC3E}">
        <p14:creationId xmlns:p14="http://schemas.microsoft.com/office/powerpoint/2010/main" val="26261660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EC281A8-1C28-4A3F-A450-1CE29D49DC0A}"/>
              </a:ext>
            </a:extLst>
          </p:cNvPr>
          <p:cNvGraphicFramePr>
            <a:graphicFrameLocks noGrp="1"/>
          </p:cNvGraphicFramePr>
          <p:nvPr/>
        </p:nvGraphicFramePr>
        <p:xfrm>
          <a:off x="2912013" y="1025978"/>
          <a:ext cx="6716737" cy="5029200"/>
        </p:xfrm>
        <a:graphic>
          <a:graphicData uri="http://schemas.openxmlformats.org/drawingml/2006/table">
            <a:tbl>
              <a:tblPr/>
              <a:tblGrid>
                <a:gridCol w="1264985">
                  <a:extLst>
                    <a:ext uri="{9D8B030D-6E8A-4147-A177-3AD203B41FA5}">
                      <a16:colId xmlns:a16="http://schemas.microsoft.com/office/drawing/2014/main" val="2749755111"/>
                    </a:ext>
                  </a:extLst>
                </a:gridCol>
                <a:gridCol w="3380758">
                  <a:extLst>
                    <a:ext uri="{9D8B030D-6E8A-4147-A177-3AD203B41FA5}">
                      <a16:colId xmlns:a16="http://schemas.microsoft.com/office/drawing/2014/main" val="1195917751"/>
                    </a:ext>
                  </a:extLst>
                </a:gridCol>
                <a:gridCol w="2070994">
                  <a:extLst>
                    <a:ext uri="{9D8B030D-6E8A-4147-A177-3AD203B41FA5}">
                      <a16:colId xmlns:a16="http://schemas.microsoft.com/office/drawing/2014/main" val="3476683345"/>
                    </a:ext>
                  </a:extLst>
                </a:gridCol>
              </a:tblGrid>
              <a:tr h="0">
                <a:tc>
                  <a:txBody>
                    <a:bodyPr/>
                    <a:lstStyle/>
                    <a:p>
                      <a:pPr algn="l" rtl="0" fontAlgn="base"/>
                      <a:r>
                        <a:rPr lang="en-GB" sz="1200" b="0" i="0" dirty="0">
                          <a:effectLst/>
                          <a:latin typeface="Calibri" panose="020F0502020204030204" pitchFamily="34" charset="0"/>
                        </a:rPr>
                        <a:t>Pregnancy </a:t>
                      </a:r>
                      <a:endParaRPr lang="en-GB" sz="2800" b="0" i="0" dirty="0">
                        <a:effectLst/>
                        <a:latin typeface="Calibri" panose="020F0502020204030204" pitchFamily="34" charset="0"/>
                      </a:endParaRPr>
                    </a:p>
                  </a:txBody>
                  <a:tcPr>
                    <a:lnL>
                      <a:noFill/>
                    </a:lnL>
                    <a:lnR w="9525"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just" rtl="0" fontAlgn="base"/>
                      <a:r>
                        <a:rPr lang="en-GB" sz="1200" b="0" i="0" dirty="0">
                          <a:effectLst/>
                          <a:latin typeface="Calibri" panose="020F0502020204030204" pitchFamily="34" charset="0"/>
                        </a:rPr>
                        <a:t>Pregnancy is a period of considerable changes in a woman's body. These changes, affecting virtually every part of the body, are all geared towards growing and delivering a healthy baby, without harming the mother. </a:t>
                      </a:r>
                      <a:endParaRPr lang="en-GB" sz="2800" b="0" i="0" dirty="0">
                        <a:effectLst/>
                        <a:latin typeface="Calibri" panose="020F0502020204030204" pitchFamily="34" charset="0"/>
                      </a:endParaRPr>
                    </a:p>
                    <a:p>
                      <a:pPr algn="just" rtl="0" fontAlgn="base"/>
                      <a:r>
                        <a:rPr lang="en-GB" sz="1200" b="0" i="0" dirty="0">
                          <a:effectLst/>
                          <a:latin typeface="Calibri" panose="020F0502020204030204" pitchFamily="34" charset="0"/>
                        </a:rPr>
                        <a:t> </a:t>
                      </a:r>
                      <a:endParaRPr lang="en-GB" sz="2800" b="0" i="0" dirty="0">
                        <a:effectLst/>
                      </a:endParaRPr>
                    </a:p>
                    <a:p>
                      <a:pPr algn="just" rtl="0" fontAlgn="base"/>
                      <a:r>
                        <a:rPr lang="en-GB" sz="1200" b="0" i="0" dirty="0">
                          <a:effectLst/>
                          <a:latin typeface="Calibri" panose="020F0502020204030204" pitchFamily="34" charset="0"/>
                        </a:rPr>
                        <a:t>Changes begin within days of conception when the fertilised egg implants itself in the wall of the uterus. The first changes are subtle, and most women will not notice them.  </a:t>
                      </a:r>
                      <a:endParaRPr lang="en-GB" sz="2800" b="0" i="0" dirty="0">
                        <a:effectLst/>
                      </a:endParaRPr>
                    </a:p>
                    <a:p>
                      <a:pPr algn="just" rtl="0" fontAlgn="base"/>
                      <a:r>
                        <a:rPr lang="en-GB" sz="1200" b="0" i="0" dirty="0">
                          <a:effectLst/>
                          <a:latin typeface="Calibri" panose="020F0502020204030204" pitchFamily="34" charset="0"/>
                        </a:rPr>
                        <a:t> </a:t>
                      </a:r>
                      <a:endParaRPr lang="en-GB" sz="2800" b="0" i="0" dirty="0">
                        <a:effectLst/>
                      </a:endParaRPr>
                    </a:p>
                    <a:p>
                      <a:pPr algn="just" rtl="0" fontAlgn="base"/>
                      <a:r>
                        <a:rPr lang="en-GB" sz="1200" b="0" i="0" dirty="0">
                          <a:effectLst/>
                          <a:latin typeface="Calibri" panose="020F0502020204030204" pitchFamily="34" charset="0"/>
                        </a:rPr>
                        <a:t>Pregnancy lasts an average of 266 days (38 weeks) from the date of conception or 40 weeks from the first day of the last menstrual period. Pregnancy is divided into three periods of three months each. These periods are known as the first, second and third trimesters. Each trimester brings with its own unique set of experiences. </a:t>
                      </a:r>
                      <a:endParaRPr lang="en-GB" sz="2800" b="0" i="0" dirty="0">
                        <a:effectLst/>
                      </a:endParaRPr>
                    </a:p>
                    <a:p>
                      <a:pPr algn="just" rtl="0" fontAlgn="base"/>
                      <a:r>
                        <a:rPr lang="en-GB" sz="1200" b="0" i="0" dirty="0">
                          <a:effectLst/>
                          <a:latin typeface="Calibri" panose="020F0502020204030204" pitchFamily="34" charset="0"/>
                        </a:rPr>
                        <a:t> </a:t>
                      </a:r>
                      <a:endParaRPr lang="en-GB" sz="2800" b="0" i="0" dirty="0">
                        <a:effectLst/>
                      </a:endParaRPr>
                    </a:p>
                    <a:p>
                      <a:pPr algn="just" rtl="0" fontAlgn="base"/>
                      <a:r>
                        <a:rPr lang="en-GB" sz="1200" b="0" i="0" dirty="0">
                          <a:effectLst/>
                          <a:latin typeface="Calibri" panose="020F0502020204030204" pitchFamily="34" charset="0"/>
                        </a:rPr>
                        <a:t>Risks of pregnancy include:  </a:t>
                      </a:r>
                      <a:endParaRPr lang="en-GB" sz="2800" b="0" i="0" dirty="0">
                        <a:effectLst/>
                      </a:endParaRPr>
                    </a:p>
                    <a:p>
                      <a:pPr algn="just" rtl="0" fontAlgn="base">
                        <a:buFont typeface="Arial" panose="020B0604020202020204" pitchFamily="34" charset="0"/>
                        <a:buChar char="•"/>
                      </a:pPr>
                      <a:r>
                        <a:rPr lang="en-GB" sz="1200" b="0" i="0" dirty="0">
                          <a:effectLst/>
                          <a:latin typeface="Calibri" panose="020F0502020204030204" pitchFamily="34" charset="0"/>
                        </a:rPr>
                        <a:t>Miscarriage  </a:t>
                      </a:r>
                    </a:p>
                    <a:p>
                      <a:pPr algn="just" rtl="0" fontAlgn="base">
                        <a:buFont typeface="Arial" panose="020B0604020202020204" pitchFamily="34" charset="0"/>
                        <a:buChar char="•"/>
                      </a:pPr>
                      <a:r>
                        <a:rPr lang="en-GB" sz="1200" b="0" i="0" dirty="0">
                          <a:effectLst/>
                          <a:latin typeface="Calibri" panose="020F0502020204030204" pitchFamily="34" charset="0"/>
                        </a:rPr>
                        <a:t>Increased/decreased blood flow  </a:t>
                      </a:r>
                    </a:p>
                    <a:p>
                      <a:pPr algn="just" rtl="0" fontAlgn="base">
                        <a:buFont typeface="Arial" panose="020B0604020202020204" pitchFamily="34" charset="0"/>
                        <a:buChar char="•"/>
                      </a:pPr>
                      <a:r>
                        <a:rPr lang="en-GB" sz="1200" b="0" i="0" dirty="0">
                          <a:effectLst/>
                          <a:latin typeface="Calibri" panose="020F0502020204030204" pitchFamily="34" charset="0"/>
                        </a:rPr>
                        <a:t>Risk of fainting  </a:t>
                      </a:r>
                    </a:p>
                    <a:p>
                      <a:pPr algn="just" rtl="0" fontAlgn="base">
                        <a:buFont typeface="Arial" panose="020B0604020202020204" pitchFamily="34" charset="0"/>
                        <a:buChar char="•"/>
                      </a:pPr>
                      <a:r>
                        <a:rPr lang="en-GB" sz="1200" b="0" i="0" dirty="0">
                          <a:effectLst/>
                          <a:latin typeface="Calibri" panose="020F0502020204030204" pitchFamily="34" charset="0"/>
                        </a:rPr>
                        <a:t>Oedema  </a:t>
                      </a:r>
                    </a:p>
                    <a:p>
                      <a:pPr algn="just" rtl="0" fontAlgn="base">
                        <a:buFont typeface="Arial" panose="020B0604020202020204" pitchFamily="34" charset="0"/>
                        <a:buChar char="•"/>
                      </a:pPr>
                      <a:r>
                        <a:rPr lang="en-GB" sz="1200" b="0" i="0" dirty="0">
                          <a:effectLst/>
                          <a:latin typeface="Calibri" panose="020F0502020204030204" pitchFamily="34" charset="0"/>
                        </a:rPr>
                        <a:t>Pigmentation/Chloasma/mask of pregnancy </a:t>
                      </a:r>
                    </a:p>
                    <a:p>
                      <a:pPr algn="just" rtl="0" fontAlgn="base">
                        <a:buFont typeface="Arial" panose="020B0604020202020204" pitchFamily="34" charset="0"/>
                        <a:buChar char="•"/>
                      </a:pPr>
                      <a:r>
                        <a:rPr lang="en-GB" sz="1200" b="0" i="0" dirty="0">
                          <a:effectLst/>
                          <a:latin typeface="Calibri" panose="020F0502020204030204" pitchFamily="34" charset="0"/>
                        </a:rPr>
                        <a:t>Pelvic trauma </a:t>
                      </a:r>
                    </a:p>
                    <a:p>
                      <a:pPr algn="just" rtl="0" fontAlgn="base"/>
                      <a:r>
                        <a:rPr lang="en-GB" sz="1200" b="0" i="0" dirty="0">
                          <a:effectLst/>
                          <a:latin typeface="Calibri" panose="020F0502020204030204" pitchFamily="34" charset="0"/>
                        </a:rPr>
                        <a:t> </a:t>
                      </a:r>
                      <a:endParaRPr lang="en-GB" sz="2800" b="0" i="0" dirty="0">
                        <a:effectLst/>
                      </a:endParaRPr>
                    </a:p>
                  </a:txBody>
                  <a:tcPr>
                    <a:lnL w="9525"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just" rtl="0" fontAlgn="base"/>
                      <a:r>
                        <a:rPr lang="en-GB" sz="1200" b="0" i="0" dirty="0">
                          <a:effectLst/>
                          <a:latin typeface="Calibri" panose="020F0502020204030204" pitchFamily="34" charset="0"/>
                        </a:rPr>
                        <a:t>Nearly all treatments are contraindicated in the first trimester. Treatments that cause friction may have a side effect of PIH and should not be performed. Electrical treatments must not be performed at any point.  </a:t>
                      </a:r>
                      <a:endParaRPr lang="en-GB" sz="2800" b="0" i="0" dirty="0">
                        <a:effectLst/>
                        <a:latin typeface="Calibri" panose="020F0502020204030204" pitchFamily="34" charset="0"/>
                      </a:endParaRPr>
                    </a:p>
                  </a:txBody>
                  <a:tcPr>
                    <a:lnL>
                      <a:noFill/>
                    </a:lnL>
                    <a:lnR>
                      <a:noFill/>
                    </a:lnR>
                    <a:lnT>
                      <a:noFill/>
                    </a:lnT>
                    <a:lnB>
                      <a:noFill/>
                    </a:lnB>
                    <a:solidFill>
                      <a:srgbClr val="F2F2F2"/>
                    </a:solidFill>
                  </a:tcPr>
                </a:tc>
                <a:extLst>
                  <a:ext uri="{0D108BD9-81ED-4DB2-BD59-A6C34878D82A}">
                    <a16:rowId xmlns:a16="http://schemas.microsoft.com/office/drawing/2014/main" val="1942196027"/>
                  </a:ext>
                </a:extLst>
              </a:tr>
            </a:tbl>
          </a:graphicData>
        </a:graphic>
      </p:graphicFrame>
    </p:spTree>
    <p:extLst>
      <p:ext uri="{BB962C8B-B14F-4D97-AF65-F5344CB8AC3E}">
        <p14:creationId xmlns:p14="http://schemas.microsoft.com/office/powerpoint/2010/main" val="396031685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D6EE079-4E76-40C2-9D5A-50E0CF8A02BA}"/>
              </a:ext>
            </a:extLst>
          </p:cNvPr>
          <p:cNvGraphicFramePr>
            <a:graphicFrameLocks noGrp="1"/>
          </p:cNvGraphicFramePr>
          <p:nvPr/>
        </p:nvGraphicFramePr>
        <p:xfrm>
          <a:off x="2318797" y="598023"/>
          <a:ext cx="7401978" cy="3404134"/>
        </p:xfrm>
        <a:graphic>
          <a:graphicData uri="http://schemas.openxmlformats.org/drawingml/2006/table">
            <a:tbl>
              <a:tblPr/>
              <a:tblGrid>
                <a:gridCol w="1394039">
                  <a:extLst>
                    <a:ext uri="{9D8B030D-6E8A-4147-A177-3AD203B41FA5}">
                      <a16:colId xmlns:a16="http://schemas.microsoft.com/office/drawing/2014/main" val="172974960"/>
                    </a:ext>
                  </a:extLst>
                </a:gridCol>
                <a:gridCol w="3725662">
                  <a:extLst>
                    <a:ext uri="{9D8B030D-6E8A-4147-A177-3AD203B41FA5}">
                      <a16:colId xmlns:a16="http://schemas.microsoft.com/office/drawing/2014/main" val="1605778572"/>
                    </a:ext>
                  </a:extLst>
                </a:gridCol>
                <a:gridCol w="2282277">
                  <a:extLst>
                    <a:ext uri="{9D8B030D-6E8A-4147-A177-3AD203B41FA5}">
                      <a16:colId xmlns:a16="http://schemas.microsoft.com/office/drawing/2014/main" val="3392435775"/>
                    </a:ext>
                  </a:extLst>
                </a:gridCol>
              </a:tblGrid>
              <a:tr h="3404134">
                <a:tc>
                  <a:txBody>
                    <a:bodyPr/>
                    <a:lstStyle/>
                    <a:p>
                      <a:pPr algn="l" rtl="0" fontAlgn="base"/>
                      <a:r>
                        <a:rPr lang="en-GB" sz="1200" b="0" i="0" dirty="0">
                          <a:effectLst/>
                          <a:latin typeface="Calibri" panose="020F0502020204030204" pitchFamily="34" charset="0"/>
                        </a:rPr>
                        <a:t>Breastfeeding  </a:t>
                      </a:r>
                      <a:endParaRPr lang="en-GB" sz="2800" b="0" i="0" dirty="0">
                        <a:effectLst/>
                        <a:latin typeface="Calibri" panose="020F0502020204030204" pitchFamily="34" charset="0"/>
                      </a:endParaRPr>
                    </a:p>
                  </a:txBody>
                  <a:tcPr marL="60435" marR="60435" marT="30218" marB="30218">
                    <a:lnL>
                      <a:noFill/>
                    </a:lnL>
                    <a:lnR w="9525"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just" rtl="0" fontAlgn="base"/>
                      <a:r>
                        <a:rPr lang="en-GB" sz="1200" b="0" i="0" dirty="0">
                          <a:effectLst/>
                          <a:latin typeface="Calibri" panose="020F0502020204030204" pitchFamily="34" charset="0"/>
                        </a:rPr>
                        <a:t>Anything the mother consumes or applies to her skin could be absorbed into the bloodstream and through into the milk ducts, where this can pass to the baby. Great care should be taken with what is being applied to the skin as well as avoiding treatments that could cause open wounds. An open wound is susceptible to infection, and this can cause infection or septicaemia.  </a:t>
                      </a:r>
                      <a:endParaRPr lang="en-GB" sz="2800" b="0" i="0" dirty="0">
                        <a:effectLst/>
                        <a:latin typeface="Calibri" panose="020F0502020204030204" pitchFamily="34" charset="0"/>
                      </a:endParaRPr>
                    </a:p>
                    <a:p>
                      <a:pPr algn="just" rtl="0" fontAlgn="base"/>
                      <a:r>
                        <a:rPr lang="en-GB" sz="1200" b="0" i="0" dirty="0">
                          <a:effectLst/>
                          <a:latin typeface="Calibri" panose="020F0502020204030204" pitchFamily="34" charset="0"/>
                        </a:rPr>
                        <a:t> </a:t>
                      </a:r>
                      <a:endParaRPr lang="en-GB" sz="2800" b="0" i="0" dirty="0">
                        <a:effectLst/>
                      </a:endParaRPr>
                    </a:p>
                    <a:p>
                      <a:pPr algn="just" rtl="0" fontAlgn="base"/>
                      <a:r>
                        <a:rPr lang="en-GB" sz="1200" b="0" i="0" dirty="0">
                          <a:effectLst/>
                          <a:latin typeface="Calibri" panose="020F0502020204030204" pitchFamily="34" charset="0"/>
                        </a:rPr>
                        <a:t>During breastfeeding, hormones are still active within the body, and these can have an overall effect on the skin. This may lead to dehydrated skin (if the mother is not ingesting enough water) and also lead to a high risk of pigmentation. Invasive procedures should be avoided until a few months after the mother has stopped producing milk. </a:t>
                      </a:r>
                      <a:endParaRPr lang="en-GB" sz="2800" b="0" i="0" dirty="0">
                        <a:effectLst/>
                      </a:endParaRPr>
                    </a:p>
                  </a:txBody>
                  <a:tcPr marL="60435" marR="60435" marT="30218" marB="30218">
                    <a:lnL w="9525" cap="flat" cmpd="sng" algn="ctr">
                      <a:solidFill>
                        <a:srgbClr val="7F7F7F"/>
                      </a:solidFill>
                      <a:prstDash val="solid"/>
                      <a:round/>
                      <a:headEnd type="none" w="med" len="med"/>
                      <a:tailEnd type="none" w="med" len="med"/>
                    </a:lnL>
                    <a:lnR>
                      <a:noFill/>
                    </a:lnR>
                    <a:lnT>
                      <a:noFill/>
                    </a:lnT>
                    <a:lnB>
                      <a:noFill/>
                    </a:lnB>
                  </a:tcPr>
                </a:tc>
                <a:tc>
                  <a:txBody>
                    <a:bodyPr/>
                    <a:lstStyle/>
                    <a:p>
                      <a:pPr algn="just" rtl="0" fontAlgn="base"/>
                      <a:r>
                        <a:rPr lang="en-GB" sz="1200" b="0" i="0" dirty="0">
                          <a:effectLst/>
                          <a:latin typeface="Calibri" panose="020F0502020204030204" pitchFamily="34" charset="0"/>
                        </a:rPr>
                        <a:t>Treatments that break the skin are strictly contraindicated. The client also has a high amount of hormone imbalance still and may be susceptible to PIH on certain treatments.  </a:t>
                      </a:r>
                      <a:endParaRPr lang="en-GB" sz="2800" b="0" i="0" dirty="0">
                        <a:effectLst/>
                        <a:latin typeface="Calibri" panose="020F0502020204030204" pitchFamily="34" charset="0"/>
                      </a:endParaRPr>
                    </a:p>
                  </a:txBody>
                  <a:tcPr marL="60435" marR="60435" marT="30218" marB="30218">
                    <a:lnL>
                      <a:noFill/>
                    </a:lnL>
                    <a:lnR>
                      <a:noFill/>
                    </a:lnR>
                    <a:lnT>
                      <a:noFill/>
                    </a:lnT>
                    <a:lnB>
                      <a:noFill/>
                    </a:lnB>
                  </a:tcPr>
                </a:tc>
                <a:extLst>
                  <a:ext uri="{0D108BD9-81ED-4DB2-BD59-A6C34878D82A}">
                    <a16:rowId xmlns:a16="http://schemas.microsoft.com/office/drawing/2014/main" val="32665958"/>
                  </a:ext>
                </a:extLst>
              </a:tr>
            </a:tbl>
          </a:graphicData>
        </a:graphic>
      </p:graphicFrame>
    </p:spTree>
    <p:extLst>
      <p:ext uri="{BB962C8B-B14F-4D97-AF65-F5344CB8AC3E}">
        <p14:creationId xmlns:p14="http://schemas.microsoft.com/office/powerpoint/2010/main" val="293426184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B8818EA-08CF-402E-A5D9-51094BF241CC}"/>
              </a:ext>
            </a:extLst>
          </p:cNvPr>
          <p:cNvGraphicFramePr>
            <a:graphicFrameLocks noGrp="1"/>
          </p:cNvGraphicFramePr>
          <p:nvPr/>
        </p:nvGraphicFramePr>
        <p:xfrm>
          <a:off x="2878219" y="1295662"/>
          <a:ext cx="7401978" cy="4266676"/>
        </p:xfrm>
        <a:graphic>
          <a:graphicData uri="http://schemas.openxmlformats.org/drawingml/2006/table">
            <a:tbl>
              <a:tblPr/>
              <a:tblGrid>
                <a:gridCol w="1394039">
                  <a:extLst>
                    <a:ext uri="{9D8B030D-6E8A-4147-A177-3AD203B41FA5}">
                      <a16:colId xmlns:a16="http://schemas.microsoft.com/office/drawing/2014/main" val="3812210252"/>
                    </a:ext>
                  </a:extLst>
                </a:gridCol>
                <a:gridCol w="3725662">
                  <a:extLst>
                    <a:ext uri="{9D8B030D-6E8A-4147-A177-3AD203B41FA5}">
                      <a16:colId xmlns:a16="http://schemas.microsoft.com/office/drawing/2014/main" val="2737015460"/>
                    </a:ext>
                  </a:extLst>
                </a:gridCol>
                <a:gridCol w="2282277">
                  <a:extLst>
                    <a:ext uri="{9D8B030D-6E8A-4147-A177-3AD203B41FA5}">
                      <a16:colId xmlns:a16="http://schemas.microsoft.com/office/drawing/2014/main" val="1762381328"/>
                    </a:ext>
                  </a:extLst>
                </a:gridCol>
              </a:tblGrid>
              <a:tr h="2679296">
                <a:tc>
                  <a:txBody>
                    <a:bodyPr/>
                    <a:lstStyle/>
                    <a:p>
                      <a:pPr algn="l" rtl="0" fontAlgn="base"/>
                      <a:r>
                        <a:rPr lang="en-GB" sz="1200" b="0" i="0" dirty="0">
                          <a:effectLst/>
                          <a:latin typeface="Calibri" panose="020F0502020204030204" pitchFamily="34" charset="0"/>
                        </a:rPr>
                        <a:t>Electrical implants or pacemakers  </a:t>
                      </a:r>
                      <a:endParaRPr lang="en-GB" sz="2800" b="0" i="0" dirty="0">
                        <a:effectLst/>
                        <a:latin typeface="Calibri" panose="020F0502020204030204" pitchFamily="34" charset="0"/>
                      </a:endParaRPr>
                    </a:p>
                  </a:txBody>
                  <a:tcPr marL="60435" marR="60435" marT="30218" marB="30218">
                    <a:lnL>
                      <a:noFill/>
                    </a:lnL>
                    <a:lnR w="9525"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just" rtl="0" fontAlgn="base"/>
                      <a:r>
                        <a:rPr lang="en-GB" sz="1200" b="0" i="0" dirty="0">
                          <a:effectLst/>
                          <a:latin typeface="Calibri" panose="020F0502020204030204" pitchFamily="34" charset="0"/>
                        </a:rPr>
                        <a:t>A small battery-operated device called a pacemaker is placed into the chest. It sends regular electrical impulses, which help keep the heart beating regularly. </a:t>
                      </a:r>
                      <a:endParaRPr lang="en-GB" sz="2800" b="0" i="0" dirty="0">
                        <a:effectLst/>
                        <a:latin typeface="Calibri" panose="020F0502020204030204" pitchFamily="34" charset="0"/>
                      </a:endParaRPr>
                    </a:p>
                    <a:p>
                      <a:pPr algn="just" rtl="0" fontAlgn="base"/>
                      <a:r>
                        <a:rPr lang="en-GB" sz="1200" b="0" i="0" dirty="0">
                          <a:effectLst/>
                          <a:latin typeface="Calibri" panose="020F0502020204030204" pitchFamily="34" charset="0"/>
                        </a:rPr>
                        <a:t> </a:t>
                      </a:r>
                      <a:endParaRPr lang="en-GB" sz="2800" b="0" i="0" dirty="0">
                        <a:effectLst/>
                      </a:endParaRPr>
                    </a:p>
                    <a:p>
                      <a:pPr algn="just" rtl="0" fontAlgn="base"/>
                      <a:r>
                        <a:rPr lang="en-GB" sz="1200" b="0" i="0" dirty="0">
                          <a:effectLst/>
                          <a:latin typeface="Calibri" panose="020F0502020204030204" pitchFamily="34" charset="0"/>
                        </a:rPr>
                        <a:t>The pacemaker is a small metal box weighing 20–50g. It is attached to one or more wires, known as pacing leads, that run to the heart. </a:t>
                      </a:r>
                      <a:endParaRPr lang="en-GB" sz="2800" b="0" i="0" dirty="0">
                        <a:effectLst/>
                      </a:endParaRPr>
                    </a:p>
                    <a:p>
                      <a:pPr algn="just" rtl="0" fontAlgn="base"/>
                      <a:r>
                        <a:rPr lang="en-GB" sz="1200" b="0" i="0" dirty="0">
                          <a:effectLst/>
                          <a:latin typeface="Calibri" panose="020F0502020204030204" pitchFamily="34" charset="0"/>
                        </a:rPr>
                        <a:t> </a:t>
                      </a:r>
                      <a:endParaRPr lang="en-GB" sz="2800" b="0" i="0" dirty="0">
                        <a:effectLst/>
                      </a:endParaRPr>
                    </a:p>
                    <a:p>
                      <a:pPr algn="just" rtl="0" fontAlgn="base"/>
                      <a:r>
                        <a:rPr lang="en-GB" sz="1200" b="0" i="0" dirty="0">
                          <a:effectLst/>
                          <a:latin typeface="Calibri" panose="020F0502020204030204" pitchFamily="34" charset="0"/>
                        </a:rPr>
                        <a:t>If the pacemaker senses that the heart has missed a beat or is beating too slowly, it sends signals at a steady rate. If it senses that the heart is beating normally by itself, it does not send out any signals. </a:t>
                      </a:r>
                      <a:endParaRPr lang="en-GB" sz="2800" b="0" i="0" dirty="0">
                        <a:effectLst/>
                      </a:endParaRPr>
                    </a:p>
                    <a:p>
                      <a:pPr algn="just" rtl="0" fontAlgn="base"/>
                      <a:r>
                        <a:rPr lang="en-GB" sz="1200" b="0" i="0" dirty="0">
                          <a:effectLst/>
                          <a:latin typeface="Calibri" panose="020F0502020204030204" pitchFamily="34" charset="0"/>
                        </a:rPr>
                        <a:t> </a:t>
                      </a:r>
                      <a:endParaRPr lang="en-GB" sz="2800" b="0" i="0" dirty="0">
                        <a:effectLst/>
                      </a:endParaRPr>
                    </a:p>
                    <a:p>
                      <a:pPr algn="just" rtl="0" fontAlgn="base"/>
                      <a:r>
                        <a:rPr lang="en-GB" sz="1200" b="0" i="0" dirty="0">
                          <a:effectLst/>
                          <a:latin typeface="Calibri" panose="020F0502020204030204" pitchFamily="34" charset="0"/>
                        </a:rPr>
                        <a:t>Most pacemakers have a special sensor that recognises body movement or the breathing rate. This allows them to speed up the discharge rate when active.  </a:t>
                      </a:r>
                      <a:endParaRPr lang="en-GB" sz="2800" b="0" i="0" dirty="0">
                        <a:effectLst/>
                      </a:endParaRPr>
                    </a:p>
                    <a:p>
                      <a:pPr algn="just" rtl="0" fontAlgn="base"/>
                      <a:r>
                        <a:rPr lang="en-GB" sz="1200" b="0" i="0" dirty="0">
                          <a:effectLst/>
                          <a:latin typeface="Calibri" panose="020F0502020204030204" pitchFamily="34" charset="0"/>
                        </a:rPr>
                        <a:t> </a:t>
                      </a:r>
                      <a:endParaRPr lang="en-GB" sz="2800" b="0" i="0" dirty="0">
                        <a:effectLst/>
                      </a:endParaRPr>
                    </a:p>
                    <a:p>
                      <a:pPr algn="just" rtl="0" fontAlgn="base"/>
                      <a:r>
                        <a:rPr lang="en-GB" sz="1200" b="0" i="0" dirty="0">
                          <a:effectLst/>
                          <a:latin typeface="Calibri" panose="020F0502020204030204" pitchFamily="34" charset="0"/>
                        </a:rPr>
                        <a:t>An implantable cardioverter-defibrillator (ICD) is a device similar to a pacemaker. An ICD delivers an electrical shock to the heart during a life-threatening heart rhythm. The aim is to 'reboot' the heart to get it back into a normal rhythm again. Some modern devices contain both a pacemaker and an ICD. </a:t>
                      </a:r>
                      <a:endParaRPr lang="en-GB" sz="2800" b="0" i="0" dirty="0">
                        <a:effectLst/>
                      </a:endParaRPr>
                    </a:p>
                  </a:txBody>
                  <a:tcPr marL="60435" marR="60435" marT="30218" marB="30218">
                    <a:lnL w="9525"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just" rtl="0" fontAlgn="base"/>
                      <a:r>
                        <a:rPr lang="en-GB" sz="1200" b="0" i="0" dirty="0">
                          <a:effectLst/>
                          <a:latin typeface="Calibri" panose="020F0502020204030204" pitchFamily="34" charset="0"/>
                        </a:rPr>
                        <a:t>Electrical implants contra-indicate any treatment that involves an electrical current. Other treatments that may affect blood pressure may also contra-indicate a procedure. Check your insurer's terms and refer the client to GP for a letter of approval.  </a:t>
                      </a:r>
                      <a:endParaRPr lang="en-GB" sz="2800" b="0" i="0" dirty="0">
                        <a:effectLst/>
                        <a:latin typeface="Calibri" panose="020F0502020204030204" pitchFamily="34" charset="0"/>
                      </a:endParaRPr>
                    </a:p>
                  </a:txBody>
                  <a:tcPr marL="60435" marR="60435" marT="30218" marB="30218">
                    <a:lnL>
                      <a:noFill/>
                    </a:lnL>
                    <a:lnR>
                      <a:noFill/>
                    </a:lnR>
                    <a:lnT>
                      <a:noFill/>
                    </a:lnT>
                    <a:lnB>
                      <a:noFill/>
                    </a:lnB>
                    <a:solidFill>
                      <a:srgbClr val="F2F2F2"/>
                    </a:solidFill>
                  </a:tcPr>
                </a:tc>
                <a:extLst>
                  <a:ext uri="{0D108BD9-81ED-4DB2-BD59-A6C34878D82A}">
                    <a16:rowId xmlns:a16="http://schemas.microsoft.com/office/drawing/2014/main" val="1552957035"/>
                  </a:ext>
                </a:extLst>
              </a:tr>
            </a:tbl>
          </a:graphicData>
        </a:graphic>
      </p:graphicFrame>
    </p:spTree>
    <p:extLst>
      <p:ext uri="{BB962C8B-B14F-4D97-AF65-F5344CB8AC3E}">
        <p14:creationId xmlns:p14="http://schemas.microsoft.com/office/powerpoint/2010/main" val="374425494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5F039E4-6A73-4B90-9696-5AF5F223C2EA}"/>
              </a:ext>
            </a:extLst>
          </p:cNvPr>
          <p:cNvGraphicFramePr>
            <a:graphicFrameLocks noGrp="1"/>
          </p:cNvGraphicFramePr>
          <p:nvPr/>
        </p:nvGraphicFramePr>
        <p:xfrm>
          <a:off x="1930203" y="864784"/>
          <a:ext cx="7607691" cy="5059680"/>
        </p:xfrm>
        <a:graphic>
          <a:graphicData uri="http://schemas.openxmlformats.org/drawingml/2006/table">
            <a:tbl>
              <a:tblPr/>
              <a:tblGrid>
                <a:gridCol w="1432782">
                  <a:extLst>
                    <a:ext uri="{9D8B030D-6E8A-4147-A177-3AD203B41FA5}">
                      <a16:colId xmlns:a16="http://schemas.microsoft.com/office/drawing/2014/main" val="1512520267"/>
                    </a:ext>
                  </a:extLst>
                </a:gridCol>
                <a:gridCol w="3829204">
                  <a:extLst>
                    <a:ext uri="{9D8B030D-6E8A-4147-A177-3AD203B41FA5}">
                      <a16:colId xmlns:a16="http://schemas.microsoft.com/office/drawing/2014/main" val="2261054280"/>
                    </a:ext>
                  </a:extLst>
                </a:gridCol>
                <a:gridCol w="2345705">
                  <a:extLst>
                    <a:ext uri="{9D8B030D-6E8A-4147-A177-3AD203B41FA5}">
                      <a16:colId xmlns:a16="http://schemas.microsoft.com/office/drawing/2014/main" val="2825868047"/>
                    </a:ext>
                  </a:extLst>
                </a:gridCol>
              </a:tblGrid>
              <a:tr h="0">
                <a:tc>
                  <a:txBody>
                    <a:bodyPr/>
                    <a:lstStyle/>
                    <a:p>
                      <a:pPr algn="l" rtl="0" fontAlgn="base"/>
                      <a:r>
                        <a:rPr lang="en-GB" sz="1400" b="0" i="0" dirty="0">
                          <a:effectLst/>
                          <a:latin typeface="Calibri" panose="020F0502020204030204" pitchFamily="34" charset="0"/>
                        </a:rPr>
                        <a:t>Anticoagulant medicines such as warfarin or aspirin </a:t>
                      </a:r>
                      <a:endParaRPr lang="en-GB" sz="3200" b="0" i="0" dirty="0">
                        <a:effectLst/>
                        <a:latin typeface="Calibri" panose="020F0502020204030204" pitchFamily="34" charset="0"/>
                      </a:endParaRPr>
                    </a:p>
                  </a:txBody>
                  <a:tcPr>
                    <a:lnL>
                      <a:noFill/>
                    </a:lnL>
                    <a:lnR w="9525"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just" rtl="0" fontAlgn="base"/>
                      <a:r>
                        <a:rPr lang="en-GB" sz="1400" b="0" i="0" dirty="0">
                          <a:effectLst/>
                          <a:latin typeface="Calibri" panose="020F0502020204030204" pitchFamily="34" charset="0"/>
                        </a:rPr>
                        <a:t>Anticoagulants are medicines that help prevent blood clots. They're given to people at a high risk of getting clots, to reduce their chances of developing serious conditions such as strokes and heart attacks. </a:t>
                      </a:r>
                      <a:endParaRPr lang="en-GB" sz="3200" b="0" i="0" dirty="0">
                        <a:effectLst/>
                        <a:latin typeface="Calibri" panose="020F0502020204030204" pitchFamily="34" charset="0"/>
                      </a:endParaRPr>
                    </a:p>
                    <a:p>
                      <a:pPr algn="just" rtl="0" fontAlgn="base"/>
                      <a:r>
                        <a:rPr lang="en-GB" sz="1400" b="0" i="0" dirty="0">
                          <a:effectLst/>
                          <a:latin typeface="Calibri" panose="020F0502020204030204" pitchFamily="34" charset="0"/>
                        </a:rPr>
                        <a:t> </a:t>
                      </a:r>
                      <a:endParaRPr lang="en-GB" sz="3200" b="0" i="0" dirty="0">
                        <a:effectLst/>
                      </a:endParaRPr>
                    </a:p>
                    <a:p>
                      <a:pPr algn="just" rtl="0" fontAlgn="base"/>
                      <a:r>
                        <a:rPr lang="en-GB" sz="1400" b="0" i="0" dirty="0">
                          <a:effectLst/>
                          <a:latin typeface="Calibri" panose="020F0502020204030204" pitchFamily="34" charset="0"/>
                        </a:rPr>
                        <a:t>A blood clot is a seal created by the blood to stop bleeding from wounds. While they're useful in stopping bleeding, they can block blood vessels and stop blood flowing to organs such as the brain, heart or lungs if they form in the wrong place. </a:t>
                      </a:r>
                      <a:endParaRPr lang="en-GB" sz="3200" b="0" i="0" dirty="0">
                        <a:effectLst/>
                      </a:endParaRPr>
                    </a:p>
                    <a:p>
                      <a:pPr algn="just" rtl="0" fontAlgn="base"/>
                      <a:r>
                        <a:rPr lang="en-GB" sz="1400" b="0" i="0" dirty="0">
                          <a:effectLst/>
                          <a:latin typeface="Calibri" panose="020F0502020204030204" pitchFamily="34" charset="0"/>
                        </a:rPr>
                        <a:t> </a:t>
                      </a:r>
                      <a:endParaRPr lang="en-GB" sz="3200" b="0" i="0" dirty="0">
                        <a:effectLst/>
                      </a:endParaRPr>
                    </a:p>
                    <a:p>
                      <a:pPr algn="just" rtl="0" fontAlgn="base"/>
                      <a:r>
                        <a:rPr lang="en-GB" sz="1400" b="0" i="0" dirty="0">
                          <a:effectLst/>
                          <a:latin typeface="Calibri" panose="020F0502020204030204" pitchFamily="34" charset="0"/>
                        </a:rPr>
                        <a:t>Anticoagulants work by interrupting the process involved in the formation of blood clots. They're sometimes called "blood-thinning" medicines, although they don't actually make the blood thinner. </a:t>
                      </a:r>
                      <a:endParaRPr lang="en-GB" sz="3200" b="0" i="0" dirty="0">
                        <a:effectLst/>
                      </a:endParaRPr>
                    </a:p>
                    <a:p>
                      <a:pPr algn="just" rtl="0" fontAlgn="base"/>
                      <a:r>
                        <a:rPr lang="en-GB" sz="1400" b="0" i="0" dirty="0">
                          <a:effectLst/>
                          <a:latin typeface="Calibri" panose="020F0502020204030204" pitchFamily="34" charset="0"/>
                        </a:rPr>
                        <a:t>Although they're used for similar purposes, anticoagulants are different from antiplatelet medicines, such as low-dose aspirin and clopidogrel. </a:t>
                      </a:r>
                      <a:endParaRPr lang="en-GB" sz="3200" b="0" i="0" dirty="0">
                        <a:effectLst/>
                      </a:endParaRPr>
                    </a:p>
                    <a:p>
                      <a:pPr algn="l" rtl="0" fontAlgn="base"/>
                      <a:r>
                        <a:rPr lang="en-GB" sz="1800" b="0" i="0" dirty="0">
                          <a:effectLst/>
                          <a:latin typeface="Calibri" panose="020F0502020204030204" pitchFamily="34" charset="0"/>
                        </a:rPr>
                        <a:t> </a:t>
                      </a:r>
                      <a:endParaRPr lang="en-GB" sz="3200" b="0" i="0" dirty="0">
                        <a:effectLst/>
                      </a:endParaRPr>
                    </a:p>
                  </a:txBody>
                  <a:tcPr>
                    <a:lnL w="9525" cap="flat" cmpd="sng" algn="ctr">
                      <a:solidFill>
                        <a:srgbClr val="7F7F7F"/>
                      </a:solidFill>
                      <a:prstDash val="solid"/>
                      <a:round/>
                      <a:headEnd type="none" w="med" len="med"/>
                      <a:tailEnd type="none" w="med" len="med"/>
                    </a:lnL>
                    <a:lnR>
                      <a:noFill/>
                    </a:lnR>
                    <a:lnT>
                      <a:noFill/>
                    </a:lnT>
                    <a:lnB>
                      <a:noFill/>
                    </a:lnB>
                  </a:tcPr>
                </a:tc>
                <a:tc>
                  <a:txBody>
                    <a:bodyPr/>
                    <a:lstStyle/>
                    <a:p>
                      <a:pPr algn="just" rtl="0" fontAlgn="base"/>
                      <a:r>
                        <a:rPr lang="en-GB" sz="1400" b="0" i="0" dirty="0">
                          <a:effectLst/>
                          <a:latin typeface="Calibri" panose="020F0502020204030204" pitchFamily="34" charset="0"/>
                        </a:rPr>
                        <a:t>Anticoagulants prevent the blood from clotting and can affect the healing process of the skin. The client will be at higher risk of bruising also. Treatments that injure the skin or cause trauma will need to be avoided. A GP letter may be required for some services.  </a:t>
                      </a:r>
                      <a:endParaRPr lang="en-GB" sz="3200" b="0" i="0" dirty="0">
                        <a:effectLst/>
                        <a:latin typeface="Calibri" panose="020F0502020204030204" pitchFamily="34" charset="0"/>
                      </a:endParaRPr>
                    </a:p>
                  </a:txBody>
                  <a:tcPr>
                    <a:lnL>
                      <a:noFill/>
                    </a:lnL>
                    <a:lnR>
                      <a:noFill/>
                    </a:lnR>
                    <a:lnT>
                      <a:noFill/>
                    </a:lnT>
                    <a:lnB>
                      <a:noFill/>
                    </a:lnB>
                  </a:tcPr>
                </a:tc>
                <a:extLst>
                  <a:ext uri="{0D108BD9-81ED-4DB2-BD59-A6C34878D82A}">
                    <a16:rowId xmlns:a16="http://schemas.microsoft.com/office/drawing/2014/main" val="3080416915"/>
                  </a:ext>
                </a:extLst>
              </a:tr>
            </a:tbl>
          </a:graphicData>
        </a:graphic>
      </p:graphicFrame>
    </p:spTree>
    <p:extLst>
      <p:ext uri="{BB962C8B-B14F-4D97-AF65-F5344CB8AC3E}">
        <p14:creationId xmlns:p14="http://schemas.microsoft.com/office/powerpoint/2010/main" val="3071080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8ACE6-1E7F-4CCC-9219-6FF71C22A3BD}"/>
              </a:ext>
            </a:extLst>
          </p:cNvPr>
          <p:cNvSpPr>
            <a:spLocks noGrp="1"/>
          </p:cNvSpPr>
          <p:nvPr>
            <p:ph type="title"/>
          </p:nvPr>
        </p:nvSpPr>
        <p:spPr>
          <a:xfrm>
            <a:off x="838200" y="588272"/>
            <a:ext cx="10515600" cy="1325563"/>
          </a:xfrm>
        </p:spPr>
        <p:txBody>
          <a:bodyPr>
            <a:normAutofit fontScale="90000"/>
          </a:bodyPr>
          <a:lstStyle/>
          <a:p>
            <a:r>
              <a:rPr lang="en-GB" dirty="0"/>
              <a:t>The Personal Protective Equipment at Work Regulations 1992 </a:t>
            </a:r>
            <a:br>
              <a:rPr lang="en-GB" dirty="0"/>
            </a:br>
            <a:endParaRPr lang="en-GB" dirty="0"/>
          </a:p>
        </p:txBody>
      </p:sp>
      <p:sp>
        <p:nvSpPr>
          <p:cNvPr id="3" name="Content Placeholder 2">
            <a:extLst>
              <a:ext uri="{FF2B5EF4-FFF2-40B4-BE49-F238E27FC236}">
                <a16:creationId xmlns:a16="http://schemas.microsoft.com/office/drawing/2014/main" id="{A45707FD-7882-48B8-B8B6-5AA4E3E605C1}"/>
              </a:ext>
            </a:extLst>
          </p:cNvPr>
          <p:cNvSpPr>
            <a:spLocks noGrp="1"/>
          </p:cNvSpPr>
          <p:nvPr>
            <p:ph idx="1"/>
          </p:nvPr>
        </p:nvSpPr>
        <p:spPr>
          <a:xfrm>
            <a:off x="838200" y="1913835"/>
            <a:ext cx="10515600" cy="4351338"/>
          </a:xfrm>
        </p:spPr>
        <p:txBody>
          <a:bodyPr>
            <a:normAutofit fontScale="85000" lnSpcReduction="20000"/>
          </a:bodyPr>
          <a:lstStyle/>
          <a:p>
            <a:pPr marL="0" indent="0">
              <a:buNone/>
            </a:pPr>
            <a:endParaRPr lang="en-GB" dirty="0"/>
          </a:p>
          <a:p>
            <a:r>
              <a:rPr lang="en-GB" dirty="0"/>
              <a:t>This act covers your requirements under the COSHH regulations. You are required to wear or provide to your employee's protective clothing or equipment (PPE) to ensure their health and safety when handling chemicals or coming into contact with bodily fluids. </a:t>
            </a:r>
          </a:p>
          <a:p>
            <a:r>
              <a:rPr lang="en-GB" dirty="0"/>
              <a:t>What PPE will you need? </a:t>
            </a:r>
          </a:p>
          <a:p>
            <a:pPr lvl="1">
              <a:buFont typeface="Wingdings" panose="05000000000000000000" pitchFamily="2" charset="2"/>
              <a:buChar char="Ø"/>
            </a:pPr>
            <a:r>
              <a:rPr lang="en-GB" dirty="0"/>
              <a:t>Powder-free non-latex Gloves that must be changed for each new client. </a:t>
            </a:r>
          </a:p>
          <a:p>
            <a:pPr lvl="1">
              <a:buFont typeface="Wingdings" panose="05000000000000000000" pitchFamily="2" charset="2"/>
              <a:buChar char="Ø"/>
            </a:pPr>
            <a:r>
              <a:rPr lang="en-GB" dirty="0"/>
              <a:t>Disposable aprons. </a:t>
            </a:r>
          </a:p>
          <a:p>
            <a:pPr lvl="1">
              <a:buFont typeface="Wingdings" panose="05000000000000000000" pitchFamily="2" charset="2"/>
              <a:buChar char="Ø"/>
            </a:pPr>
            <a:r>
              <a:rPr lang="en-GB" dirty="0"/>
              <a:t>Face Masks </a:t>
            </a:r>
          </a:p>
          <a:p>
            <a:pPr lvl="1">
              <a:buFont typeface="Wingdings" panose="05000000000000000000" pitchFamily="2" charset="2"/>
              <a:buChar char="Ø"/>
            </a:pPr>
            <a:r>
              <a:rPr lang="en-GB" dirty="0"/>
              <a:t>Eyewear (optional) </a:t>
            </a:r>
          </a:p>
          <a:p>
            <a:pPr marL="0" indent="0">
              <a:buNone/>
            </a:pPr>
            <a:endParaRPr lang="en-GB" dirty="0"/>
          </a:p>
          <a:p>
            <a:r>
              <a:rPr lang="en-GB" dirty="0"/>
              <a:t>Some therapists like to wear eye protection, although the risk is very low from spillages or splashes. However, a new apron, facemask and gloves should be worn before each new client. </a:t>
            </a:r>
          </a:p>
        </p:txBody>
      </p:sp>
    </p:spTree>
    <p:extLst>
      <p:ext uri="{BB962C8B-B14F-4D97-AF65-F5344CB8AC3E}">
        <p14:creationId xmlns:p14="http://schemas.microsoft.com/office/powerpoint/2010/main" val="409481636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D800428-0BAB-443E-9483-6A2410654CDA}"/>
              </a:ext>
            </a:extLst>
          </p:cNvPr>
          <p:cNvGraphicFramePr>
            <a:graphicFrameLocks noGrp="1"/>
          </p:cNvGraphicFramePr>
          <p:nvPr/>
        </p:nvGraphicFramePr>
        <p:xfrm>
          <a:off x="1156482" y="752830"/>
          <a:ext cx="7157524" cy="5455920"/>
        </p:xfrm>
        <a:graphic>
          <a:graphicData uri="http://schemas.openxmlformats.org/drawingml/2006/table">
            <a:tbl>
              <a:tblPr/>
              <a:tblGrid>
                <a:gridCol w="1076325">
                  <a:extLst>
                    <a:ext uri="{9D8B030D-6E8A-4147-A177-3AD203B41FA5}">
                      <a16:colId xmlns:a16="http://schemas.microsoft.com/office/drawing/2014/main" val="4000977241"/>
                    </a:ext>
                  </a:extLst>
                </a:gridCol>
                <a:gridCol w="2876550">
                  <a:extLst>
                    <a:ext uri="{9D8B030D-6E8A-4147-A177-3AD203B41FA5}">
                      <a16:colId xmlns:a16="http://schemas.microsoft.com/office/drawing/2014/main" val="4071387519"/>
                    </a:ext>
                  </a:extLst>
                </a:gridCol>
                <a:gridCol w="3204649">
                  <a:extLst>
                    <a:ext uri="{9D8B030D-6E8A-4147-A177-3AD203B41FA5}">
                      <a16:colId xmlns:a16="http://schemas.microsoft.com/office/drawing/2014/main" val="3716041608"/>
                    </a:ext>
                  </a:extLst>
                </a:gridCol>
              </a:tblGrid>
              <a:tr h="0">
                <a:tc>
                  <a:txBody>
                    <a:bodyPr/>
                    <a:lstStyle/>
                    <a:p>
                      <a:pPr algn="l" rtl="0" fontAlgn="base"/>
                      <a:r>
                        <a:rPr lang="en-GB" sz="1600" b="0" i="0" dirty="0">
                          <a:effectLst/>
                          <a:latin typeface="Calibri" panose="020F0502020204030204" pitchFamily="34" charset="0"/>
                        </a:rPr>
                        <a:t>Steroids, antidepressants, antibiotics and other medications  </a:t>
                      </a:r>
                      <a:endParaRPr lang="en-GB" sz="3600" b="0" i="0" dirty="0">
                        <a:effectLst/>
                        <a:latin typeface="Calibri" panose="020F0502020204030204" pitchFamily="34" charset="0"/>
                      </a:endParaRPr>
                    </a:p>
                  </a:txBody>
                  <a:tcPr>
                    <a:lnL>
                      <a:noFill/>
                    </a:lnL>
                    <a:lnR w="9525"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just" rtl="0" fontAlgn="base"/>
                      <a:r>
                        <a:rPr lang="en-GB" sz="1600" b="0" i="0" dirty="0">
                          <a:solidFill>
                            <a:srgbClr val="000000"/>
                          </a:solidFill>
                          <a:effectLst/>
                          <a:latin typeface="Calibri" panose="020F0502020204030204" pitchFamily="34" charset="0"/>
                        </a:rPr>
                        <a:t>Many drugs can affect the skin. For example, prescription antidepressants, especially the popular class of medications called selective serotonin reuptake inhibitors (SSRIs), can cause a wide variety of adverse skin reactions, including bruising. Acne medications and certain antibiotics may make the skin more sensitive to sunlight and light or heat-based procedures.  </a:t>
                      </a:r>
                      <a:endParaRPr lang="en-GB" sz="3600" b="0" i="0" dirty="0">
                        <a:effectLst/>
                        <a:latin typeface="Calibri" panose="020F0502020204030204" pitchFamily="34" charset="0"/>
                      </a:endParaRPr>
                    </a:p>
                    <a:p>
                      <a:pPr algn="just" rtl="0" fontAlgn="base"/>
                      <a:r>
                        <a:rPr lang="en-GB" sz="1600" b="0" i="0" dirty="0">
                          <a:solidFill>
                            <a:srgbClr val="000000"/>
                          </a:solidFill>
                          <a:effectLst/>
                          <a:latin typeface="Calibri" panose="020F0502020204030204" pitchFamily="34" charset="0"/>
                        </a:rPr>
                        <a:t> </a:t>
                      </a:r>
                      <a:endParaRPr lang="en-GB" sz="3600" b="0" i="0" dirty="0">
                        <a:effectLst/>
                      </a:endParaRPr>
                    </a:p>
                    <a:p>
                      <a:pPr algn="just" rtl="0" fontAlgn="base"/>
                      <a:r>
                        <a:rPr lang="en-GB" sz="1600" b="0" i="0" dirty="0">
                          <a:solidFill>
                            <a:srgbClr val="000000"/>
                          </a:solidFill>
                          <a:effectLst/>
                          <a:latin typeface="Calibri" panose="020F0502020204030204" pitchFamily="34" charset="0"/>
                        </a:rPr>
                        <a:t>It is vital that we find out the medications both prescription and over the counter drugs that the client is taking. The internet is a great source of information to establish the risks the medication may have on the skin during a procedure.  </a:t>
                      </a:r>
                      <a:endParaRPr lang="en-GB" sz="3600" b="0" i="0" dirty="0">
                        <a:effectLst/>
                      </a:endParaRPr>
                    </a:p>
                  </a:txBody>
                  <a:tcPr>
                    <a:lnL w="9525"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just" rtl="0" fontAlgn="base"/>
                      <a:r>
                        <a:rPr lang="en-GB" sz="1600" b="0" i="0" dirty="0">
                          <a:effectLst/>
                          <a:latin typeface="Calibri" panose="020F0502020204030204" pitchFamily="34" charset="0"/>
                        </a:rPr>
                        <a:t>Medications can have numerous effects on the skin. If you are unsure, you should ascertain how the treatment affects the skin and the effects of the medication that is being taken. A patch test may be required or a letter from the clients GP. Where the side effects may be photosensitivity or thinning of the skin, then treatments should be avoided until the client has come off their medication for three months at their GPs request.  </a:t>
                      </a:r>
                      <a:endParaRPr lang="en-GB" sz="3600" b="0" i="0" dirty="0">
                        <a:effectLst/>
                        <a:latin typeface="Calibri" panose="020F0502020204030204" pitchFamily="34" charset="0"/>
                      </a:endParaRPr>
                    </a:p>
                  </a:txBody>
                  <a:tcPr>
                    <a:lnL>
                      <a:noFill/>
                    </a:lnL>
                    <a:lnR>
                      <a:noFill/>
                    </a:lnR>
                    <a:lnT>
                      <a:noFill/>
                    </a:lnT>
                    <a:lnB>
                      <a:noFill/>
                    </a:lnB>
                    <a:solidFill>
                      <a:srgbClr val="F2F2F2"/>
                    </a:solidFill>
                  </a:tcPr>
                </a:tc>
                <a:extLst>
                  <a:ext uri="{0D108BD9-81ED-4DB2-BD59-A6C34878D82A}">
                    <a16:rowId xmlns:a16="http://schemas.microsoft.com/office/drawing/2014/main" val="2824674313"/>
                  </a:ext>
                </a:extLst>
              </a:tr>
            </a:tbl>
          </a:graphicData>
        </a:graphic>
      </p:graphicFrame>
    </p:spTree>
    <p:extLst>
      <p:ext uri="{BB962C8B-B14F-4D97-AF65-F5344CB8AC3E}">
        <p14:creationId xmlns:p14="http://schemas.microsoft.com/office/powerpoint/2010/main" val="171457791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F63B7C4-A1DA-4D8A-A5CA-D4038A36E866}"/>
              </a:ext>
            </a:extLst>
          </p:cNvPr>
          <p:cNvGraphicFramePr>
            <a:graphicFrameLocks noGrp="1"/>
          </p:cNvGraphicFramePr>
          <p:nvPr/>
        </p:nvGraphicFramePr>
        <p:xfrm>
          <a:off x="2310031" y="1482005"/>
          <a:ext cx="7171593" cy="3291840"/>
        </p:xfrm>
        <a:graphic>
          <a:graphicData uri="http://schemas.openxmlformats.org/drawingml/2006/table">
            <a:tbl>
              <a:tblPr/>
              <a:tblGrid>
                <a:gridCol w="1350650">
                  <a:extLst>
                    <a:ext uri="{9D8B030D-6E8A-4147-A177-3AD203B41FA5}">
                      <a16:colId xmlns:a16="http://schemas.microsoft.com/office/drawing/2014/main" val="4776890"/>
                    </a:ext>
                  </a:extLst>
                </a:gridCol>
                <a:gridCol w="3609702">
                  <a:extLst>
                    <a:ext uri="{9D8B030D-6E8A-4147-A177-3AD203B41FA5}">
                      <a16:colId xmlns:a16="http://schemas.microsoft.com/office/drawing/2014/main" val="3727945378"/>
                    </a:ext>
                  </a:extLst>
                </a:gridCol>
                <a:gridCol w="2211241">
                  <a:extLst>
                    <a:ext uri="{9D8B030D-6E8A-4147-A177-3AD203B41FA5}">
                      <a16:colId xmlns:a16="http://schemas.microsoft.com/office/drawing/2014/main" val="4037411677"/>
                    </a:ext>
                  </a:extLst>
                </a:gridCol>
              </a:tblGrid>
              <a:tr h="0">
                <a:tc>
                  <a:txBody>
                    <a:bodyPr/>
                    <a:lstStyle/>
                    <a:p>
                      <a:pPr algn="l" rtl="0" fontAlgn="base"/>
                      <a:r>
                        <a:rPr lang="en-GB" sz="1400" b="0" i="0" dirty="0">
                          <a:effectLst/>
                          <a:latin typeface="Calibri" panose="020F0502020204030204" pitchFamily="34" charset="0"/>
                        </a:rPr>
                        <a:t>Recent surgery  </a:t>
                      </a:r>
                      <a:endParaRPr lang="en-GB" sz="3200" b="0" i="0" dirty="0">
                        <a:effectLst/>
                        <a:latin typeface="Calibri" panose="020F0502020204030204" pitchFamily="34" charset="0"/>
                      </a:endParaRPr>
                    </a:p>
                  </a:txBody>
                  <a:tcPr>
                    <a:lnL>
                      <a:noFill/>
                    </a:lnL>
                    <a:lnR w="9525"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just" rtl="0" fontAlgn="base"/>
                      <a:r>
                        <a:rPr lang="en-GB" sz="1400" b="0" i="0" dirty="0">
                          <a:effectLst/>
                          <a:latin typeface="Calibri" panose="020F0502020204030204" pitchFamily="34" charset="0"/>
                        </a:rPr>
                        <a:t>Clients will have surgery for a variety of reasons and on any area of the body. Surgery puts the body under extreme pressure. The client may be on pain medication which could affect their susceptibility to feeling pain during treatment.  </a:t>
                      </a:r>
                      <a:endParaRPr lang="en-GB" sz="3200" b="0" i="0" dirty="0">
                        <a:effectLst/>
                        <a:latin typeface="Calibri" panose="020F0502020204030204" pitchFamily="34" charset="0"/>
                      </a:endParaRPr>
                    </a:p>
                    <a:p>
                      <a:pPr algn="just" rtl="0" fontAlgn="base"/>
                      <a:r>
                        <a:rPr lang="en-GB" sz="1400" b="0" i="0" dirty="0">
                          <a:effectLst/>
                          <a:latin typeface="Calibri" panose="020F0502020204030204" pitchFamily="34" charset="0"/>
                        </a:rPr>
                        <a:t> </a:t>
                      </a:r>
                      <a:endParaRPr lang="en-GB" sz="3200" b="0" i="0" dirty="0">
                        <a:effectLst/>
                      </a:endParaRPr>
                    </a:p>
                    <a:p>
                      <a:pPr algn="just" rtl="0" fontAlgn="base"/>
                      <a:r>
                        <a:rPr lang="en-GB" sz="1400" b="0" i="0" dirty="0">
                          <a:effectLst/>
                          <a:latin typeface="Calibri" panose="020F0502020204030204" pitchFamily="34" charset="0"/>
                        </a:rPr>
                        <a:t>Surgery wounds can take many months to fully heal. Post-surgery complications can also arise a few months after the procedure. This can include, infection or necrosis of the wound, infection of the blood, blood clots, internal bleeding, or fever.  </a:t>
                      </a:r>
                      <a:endParaRPr lang="en-GB" sz="3200" b="0" i="0" dirty="0">
                        <a:effectLst/>
                      </a:endParaRPr>
                    </a:p>
                  </a:txBody>
                  <a:tcPr>
                    <a:lnL w="9525" cap="flat" cmpd="sng" algn="ctr">
                      <a:solidFill>
                        <a:srgbClr val="7F7F7F"/>
                      </a:solidFill>
                      <a:prstDash val="solid"/>
                      <a:round/>
                      <a:headEnd type="none" w="med" len="med"/>
                      <a:tailEnd type="none" w="med" len="med"/>
                    </a:lnL>
                    <a:lnR>
                      <a:noFill/>
                    </a:lnR>
                    <a:lnT>
                      <a:noFill/>
                    </a:lnT>
                    <a:lnB>
                      <a:noFill/>
                    </a:lnB>
                  </a:tcPr>
                </a:tc>
                <a:tc>
                  <a:txBody>
                    <a:bodyPr/>
                    <a:lstStyle/>
                    <a:p>
                      <a:pPr algn="just" rtl="0" fontAlgn="base"/>
                      <a:r>
                        <a:rPr lang="en-GB" sz="1400" b="0" i="0" dirty="0">
                          <a:effectLst/>
                          <a:latin typeface="Calibri" panose="020F0502020204030204" pitchFamily="34" charset="0"/>
                        </a:rPr>
                        <a:t>If the client has had recent surgery, you will need to weigh up the risk of the procedure, the length of time between the surgery and treatment as well as where the surgery was. In most cases, it is advised to wait six months post-surgery before undertaking any procedures, especially where these may involve invasive techniques, massage or electrical machines.  </a:t>
                      </a:r>
                      <a:endParaRPr lang="en-GB" sz="3200" b="0" i="0" dirty="0">
                        <a:effectLst/>
                        <a:latin typeface="Calibri" panose="020F0502020204030204" pitchFamily="34" charset="0"/>
                      </a:endParaRPr>
                    </a:p>
                  </a:txBody>
                  <a:tcPr>
                    <a:lnL>
                      <a:noFill/>
                    </a:lnL>
                    <a:lnR>
                      <a:noFill/>
                    </a:lnR>
                    <a:lnT>
                      <a:noFill/>
                    </a:lnT>
                    <a:lnB>
                      <a:noFill/>
                    </a:lnB>
                  </a:tcPr>
                </a:tc>
                <a:extLst>
                  <a:ext uri="{0D108BD9-81ED-4DB2-BD59-A6C34878D82A}">
                    <a16:rowId xmlns:a16="http://schemas.microsoft.com/office/drawing/2014/main" val="2683554635"/>
                  </a:ext>
                </a:extLst>
              </a:tr>
            </a:tbl>
          </a:graphicData>
        </a:graphic>
      </p:graphicFrame>
    </p:spTree>
    <p:extLst>
      <p:ext uri="{BB962C8B-B14F-4D97-AF65-F5344CB8AC3E}">
        <p14:creationId xmlns:p14="http://schemas.microsoft.com/office/powerpoint/2010/main" val="17445373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418C5F7-5A52-4EC0-8921-D92B763ED188}"/>
              </a:ext>
            </a:extLst>
          </p:cNvPr>
          <p:cNvGraphicFramePr>
            <a:graphicFrameLocks noGrp="1"/>
          </p:cNvGraphicFramePr>
          <p:nvPr/>
        </p:nvGraphicFramePr>
        <p:xfrm>
          <a:off x="3238500" y="1833697"/>
          <a:ext cx="5715000" cy="3931920"/>
        </p:xfrm>
        <a:graphic>
          <a:graphicData uri="http://schemas.openxmlformats.org/drawingml/2006/table">
            <a:tbl>
              <a:tblPr/>
              <a:tblGrid>
                <a:gridCol w="1076325">
                  <a:extLst>
                    <a:ext uri="{9D8B030D-6E8A-4147-A177-3AD203B41FA5}">
                      <a16:colId xmlns:a16="http://schemas.microsoft.com/office/drawing/2014/main" val="2830652570"/>
                    </a:ext>
                  </a:extLst>
                </a:gridCol>
                <a:gridCol w="2876550">
                  <a:extLst>
                    <a:ext uri="{9D8B030D-6E8A-4147-A177-3AD203B41FA5}">
                      <a16:colId xmlns:a16="http://schemas.microsoft.com/office/drawing/2014/main" val="4068291818"/>
                    </a:ext>
                  </a:extLst>
                </a:gridCol>
                <a:gridCol w="1762125">
                  <a:extLst>
                    <a:ext uri="{9D8B030D-6E8A-4147-A177-3AD203B41FA5}">
                      <a16:colId xmlns:a16="http://schemas.microsoft.com/office/drawing/2014/main" val="1453995279"/>
                    </a:ext>
                  </a:extLst>
                </a:gridCol>
              </a:tblGrid>
              <a:tr h="0">
                <a:tc>
                  <a:txBody>
                    <a:bodyPr/>
                    <a:lstStyle/>
                    <a:p>
                      <a:pPr algn="l" rtl="0" fontAlgn="base"/>
                      <a:r>
                        <a:rPr lang="en-GB" sz="1400" b="0" i="0" dirty="0">
                          <a:effectLst/>
                          <a:latin typeface="Calibri" panose="020F0502020204030204" pitchFamily="34" charset="0"/>
                        </a:rPr>
                        <a:t>Metal plates or pins   </a:t>
                      </a:r>
                      <a:endParaRPr lang="en-GB" sz="3200" b="0" i="0" dirty="0">
                        <a:effectLst/>
                        <a:latin typeface="Calibri" panose="020F0502020204030204" pitchFamily="34" charset="0"/>
                      </a:endParaRPr>
                    </a:p>
                  </a:txBody>
                  <a:tcPr>
                    <a:lnL>
                      <a:noFill/>
                    </a:lnL>
                    <a:lnR w="9525"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just" rtl="0" fontAlgn="base"/>
                      <a:r>
                        <a:rPr lang="en-GB" sz="1400" b="0" i="0" dirty="0">
                          <a:solidFill>
                            <a:srgbClr val="333333"/>
                          </a:solidFill>
                          <a:effectLst/>
                          <a:latin typeface="Calibri" panose="020F0502020204030204" pitchFamily="34" charset="0"/>
                        </a:rPr>
                        <a:t>If you break a bone, it will need to be held in place while it heals. This can be done using a splint, sling, brace or cast. But sometimes a broken bone will need to be fixed with surgery, using metal plates, rods, wires, screws or pins. </a:t>
                      </a:r>
                      <a:endParaRPr lang="en-GB" sz="3200" b="0" i="0" dirty="0">
                        <a:effectLst/>
                        <a:latin typeface="Calibri" panose="020F0502020204030204" pitchFamily="34" charset="0"/>
                      </a:endParaRPr>
                    </a:p>
                    <a:p>
                      <a:pPr algn="just" rtl="0" fontAlgn="base"/>
                      <a:r>
                        <a:rPr lang="en-GB" sz="1400" b="0" i="0" dirty="0">
                          <a:effectLst/>
                          <a:latin typeface="Calibri" panose="020F0502020204030204" pitchFamily="34" charset="0"/>
                        </a:rPr>
                        <a:t> </a:t>
                      </a:r>
                      <a:endParaRPr lang="en-GB" sz="3200" b="0" i="0" dirty="0">
                        <a:effectLst/>
                      </a:endParaRPr>
                    </a:p>
                    <a:p>
                      <a:pPr algn="just" rtl="0" fontAlgn="base"/>
                      <a:r>
                        <a:rPr lang="en-GB" sz="1400" b="0" i="0" dirty="0">
                          <a:effectLst/>
                          <a:latin typeface="Calibri" panose="020F0502020204030204" pitchFamily="34" charset="0"/>
                        </a:rPr>
                        <a:t>Implanted metal can help broken bones heal in proper alignment. While these implants do not help the bone heal faster, they can help to hold bones in the proper position while healing takes place. Implants may include metal plates and screws, pins, and intramedullary rods inserted into the cavity of a bone. </a:t>
                      </a:r>
                      <a:endParaRPr lang="en-GB" sz="3200" b="0" i="0" dirty="0">
                        <a:effectLst/>
                      </a:endParaRPr>
                    </a:p>
                    <a:p>
                      <a:pPr algn="just" rtl="0" fontAlgn="base"/>
                      <a:r>
                        <a:rPr lang="en-GB" sz="1400" b="0" i="0" dirty="0">
                          <a:effectLst/>
                          <a:latin typeface="Calibri" panose="020F0502020204030204" pitchFamily="34" charset="0"/>
                        </a:rPr>
                        <a:t> </a:t>
                      </a:r>
                      <a:endParaRPr lang="en-GB" sz="3200" b="0" i="0" dirty="0">
                        <a:effectLst/>
                      </a:endParaRPr>
                    </a:p>
                  </a:txBody>
                  <a:tcPr>
                    <a:lnL w="9525"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just" rtl="0" fontAlgn="base"/>
                      <a:r>
                        <a:rPr lang="en-GB" sz="1400" b="0" i="0" dirty="0">
                          <a:effectLst/>
                          <a:latin typeface="Calibri" panose="020F0502020204030204" pitchFamily="34" charset="0"/>
                        </a:rPr>
                        <a:t>Electrical treatments are almost always contraindicated for clients with metal implants in their body. However, this can vary depending on the area of the implant vs the area of treatment.  </a:t>
                      </a:r>
                      <a:endParaRPr lang="en-GB" sz="3200" b="0" i="0" dirty="0">
                        <a:effectLst/>
                        <a:latin typeface="Calibri" panose="020F0502020204030204" pitchFamily="34" charset="0"/>
                      </a:endParaRPr>
                    </a:p>
                    <a:p>
                      <a:pPr algn="just" rtl="0" fontAlgn="base"/>
                      <a:r>
                        <a:rPr lang="en-GB" sz="1400" b="0" i="0" dirty="0">
                          <a:effectLst/>
                          <a:latin typeface="Calibri" panose="020F0502020204030204" pitchFamily="34" charset="0"/>
                        </a:rPr>
                        <a:t> </a:t>
                      </a:r>
                      <a:endParaRPr lang="en-GB" sz="3200" b="0" i="0" dirty="0">
                        <a:effectLst/>
                      </a:endParaRPr>
                    </a:p>
                    <a:p>
                      <a:pPr algn="just" rtl="0" fontAlgn="base"/>
                      <a:r>
                        <a:rPr lang="en-GB" sz="1400" b="0" i="0" dirty="0">
                          <a:effectLst/>
                          <a:latin typeface="Calibri" panose="020F0502020204030204" pitchFamily="34" charset="0"/>
                        </a:rPr>
                        <a:t>Care may also need to be taken when massaging over the area or any pressure is applied.  </a:t>
                      </a:r>
                      <a:endParaRPr lang="en-GB" sz="3200" b="0" i="0" dirty="0">
                        <a:effectLst/>
                      </a:endParaRPr>
                    </a:p>
                  </a:txBody>
                  <a:tcPr>
                    <a:lnL>
                      <a:noFill/>
                    </a:lnL>
                    <a:lnR>
                      <a:noFill/>
                    </a:lnR>
                    <a:lnT>
                      <a:noFill/>
                    </a:lnT>
                    <a:lnB>
                      <a:noFill/>
                    </a:lnB>
                    <a:solidFill>
                      <a:srgbClr val="F2F2F2"/>
                    </a:solidFill>
                  </a:tcPr>
                </a:tc>
                <a:extLst>
                  <a:ext uri="{0D108BD9-81ED-4DB2-BD59-A6C34878D82A}">
                    <a16:rowId xmlns:a16="http://schemas.microsoft.com/office/drawing/2014/main" val="101421835"/>
                  </a:ext>
                </a:extLst>
              </a:tr>
            </a:tbl>
          </a:graphicData>
        </a:graphic>
      </p:graphicFrame>
    </p:spTree>
    <p:extLst>
      <p:ext uri="{BB962C8B-B14F-4D97-AF65-F5344CB8AC3E}">
        <p14:creationId xmlns:p14="http://schemas.microsoft.com/office/powerpoint/2010/main" val="23189237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6E29A7D-C438-43FC-8A4D-7619B61D45D2}"/>
              </a:ext>
            </a:extLst>
          </p:cNvPr>
          <p:cNvGraphicFramePr>
            <a:graphicFrameLocks noGrp="1"/>
          </p:cNvGraphicFramePr>
          <p:nvPr/>
        </p:nvGraphicFramePr>
        <p:xfrm>
          <a:off x="2450708" y="805583"/>
          <a:ext cx="7889045" cy="4145280"/>
        </p:xfrm>
        <a:graphic>
          <a:graphicData uri="http://schemas.openxmlformats.org/drawingml/2006/table">
            <a:tbl>
              <a:tblPr/>
              <a:tblGrid>
                <a:gridCol w="1485770">
                  <a:extLst>
                    <a:ext uri="{9D8B030D-6E8A-4147-A177-3AD203B41FA5}">
                      <a16:colId xmlns:a16="http://schemas.microsoft.com/office/drawing/2014/main" val="2021465236"/>
                    </a:ext>
                  </a:extLst>
                </a:gridCol>
                <a:gridCol w="3970819">
                  <a:extLst>
                    <a:ext uri="{9D8B030D-6E8A-4147-A177-3AD203B41FA5}">
                      <a16:colId xmlns:a16="http://schemas.microsoft.com/office/drawing/2014/main" val="851441560"/>
                    </a:ext>
                  </a:extLst>
                </a:gridCol>
                <a:gridCol w="2432456">
                  <a:extLst>
                    <a:ext uri="{9D8B030D-6E8A-4147-A177-3AD203B41FA5}">
                      <a16:colId xmlns:a16="http://schemas.microsoft.com/office/drawing/2014/main" val="397991280"/>
                    </a:ext>
                  </a:extLst>
                </a:gridCol>
              </a:tblGrid>
              <a:tr h="0">
                <a:tc>
                  <a:txBody>
                    <a:bodyPr/>
                    <a:lstStyle/>
                    <a:p>
                      <a:pPr algn="l" rtl="0" fontAlgn="base"/>
                      <a:r>
                        <a:rPr lang="en-GB" sz="1400" b="0" i="0" dirty="0">
                          <a:effectLst/>
                          <a:latin typeface="Calibri" panose="020F0502020204030204" pitchFamily="34" charset="0"/>
                        </a:rPr>
                        <a:t>Chemotherapy/ </a:t>
                      </a:r>
                      <a:endParaRPr lang="en-GB" sz="3200" b="0" i="0" dirty="0">
                        <a:effectLst/>
                        <a:latin typeface="Calibri" panose="020F0502020204030204" pitchFamily="34" charset="0"/>
                      </a:endParaRPr>
                    </a:p>
                    <a:p>
                      <a:pPr algn="l" rtl="0" fontAlgn="base"/>
                      <a:r>
                        <a:rPr lang="en-GB" sz="1400" b="0" i="0" dirty="0">
                          <a:effectLst/>
                          <a:latin typeface="Calibri" panose="020F0502020204030204" pitchFamily="34" charset="0"/>
                        </a:rPr>
                        <a:t>radiotherapy </a:t>
                      </a:r>
                      <a:endParaRPr lang="en-GB" sz="3200" b="0" i="1" dirty="0">
                        <a:effectLst/>
                      </a:endParaRPr>
                    </a:p>
                  </a:txBody>
                  <a:tcPr>
                    <a:lnL>
                      <a:noFill/>
                    </a:lnL>
                    <a:lnR w="9525"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just" rtl="0" fontAlgn="base"/>
                      <a:r>
                        <a:rPr lang="en-GB" sz="1400" b="0" i="0" dirty="0">
                          <a:solidFill>
                            <a:srgbClr val="333333"/>
                          </a:solidFill>
                          <a:effectLst/>
                          <a:latin typeface="Calibri" panose="020F0502020204030204" pitchFamily="34" charset="0"/>
                        </a:rPr>
                        <a:t>Chemotherapy is a form of cancer treatment where a patient is given drugs designed to kill cancer cells. Radiation is a type of cancer treatment where high doses of radiation are delivered to cancerous tumours in the body.  </a:t>
                      </a:r>
                      <a:endParaRPr lang="en-GB" sz="3200" b="0" i="0" dirty="0">
                        <a:effectLst/>
                        <a:latin typeface="Calibri" panose="020F0502020204030204" pitchFamily="34" charset="0"/>
                      </a:endParaRPr>
                    </a:p>
                    <a:p>
                      <a:pPr algn="just" rtl="0" fontAlgn="base"/>
                      <a:r>
                        <a:rPr lang="en-GB" sz="1400" b="0" i="0" dirty="0">
                          <a:effectLst/>
                          <a:latin typeface="Calibri" panose="020F0502020204030204" pitchFamily="34" charset="0"/>
                        </a:rPr>
                        <a:t> </a:t>
                      </a:r>
                      <a:endParaRPr lang="en-GB" sz="3200" b="0" i="0" dirty="0">
                        <a:effectLst/>
                      </a:endParaRPr>
                    </a:p>
                    <a:p>
                      <a:pPr algn="just" rtl="0" fontAlgn="base"/>
                      <a:r>
                        <a:rPr lang="en-GB" sz="1400" b="0" i="0" dirty="0">
                          <a:effectLst/>
                          <a:latin typeface="Calibri" panose="020F0502020204030204" pitchFamily="34" charset="0"/>
                        </a:rPr>
                        <a:t>Both procedures can affect the sensitivity of the skin, and the skin texture may change. A waxy appearance to the skin can alter the effects of treatments and treatments may not be suitable. Clients may also be at risk of pigmentation. </a:t>
                      </a:r>
                      <a:endParaRPr lang="en-GB" sz="3200" b="0" i="0" dirty="0">
                        <a:effectLst/>
                      </a:endParaRPr>
                    </a:p>
                    <a:p>
                      <a:pPr algn="l" rtl="0" fontAlgn="base"/>
                      <a:r>
                        <a:rPr lang="en-GB" sz="2000" b="0" i="0" dirty="0">
                          <a:effectLst/>
                          <a:latin typeface="Calibri" panose="020F0502020204030204" pitchFamily="34" charset="0"/>
                        </a:rPr>
                        <a:t> </a:t>
                      </a:r>
                      <a:endParaRPr lang="en-GB" sz="3200" b="0" i="0" dirty="0">
                        <a:effectLst/>
                      </a:endParaRPr>
                    </a:p>
                  </a:txBody>
                  <a:tcPr>
                    <a:lnL w="9525" cap="flat" cmpd="sng" algn="ctr">
                      <a:solidFill>
                        <a:srgbClr val="7F7F7F"/>
                      </a:solidFill>
                      <a:prstDash val="solid"/>
                      <a:round/>
                      <a:headEnd type="none" w="med" len="med"/>
                      <a:tailEnd type="none" w="med" len="med"/>
                    </a:lnL>
                    <a:lnR>
                      <a:noFill/>
                    </a:lnR>
                    <a:lnT>
                      <a:noFill/>
                    </a:lnT>
                    <a:lnB>
                      <a:noFill/>
                    </a:lnB>
                  </a:tcPr>
                </a:tc>
                <a:tc>
                  <a:txBody>
                    <a:bodyPr/>
                    <a:lstStyle/>
                    <a:p>
                      <a:pPr algn="just" rtl="0" fontAlgn="base"/>
                      <a:r>
                        <a:rPr lang="en-GB" sz="1400" b="0" i="0" dirty="0">
                          <a:effectLst/>
                          <a:latin typeface="Calibri" panose="020F0502020204030204" pitchFamily="34" charset="0"/>
                        </a:rPr>
                        <a:t>Clients undergoing treatment for cancer may benefit from a number of procedures in a salon for the purpose of relaxation and pain management as well as to make them feel good. </a:t>
                      </a:r>
                      <a:endParaRPr lang="en-GB" sz="3200" b="0" i="0" dirty="0">
                        <a:effectLst/>
                        <a:latin typeface="Calibri" panose="020F0502020204030204" pitchFamily="34" charset="0"/>
                      </a:endParaRPr>
                    </a:p>
                    <a:p>
                      <a:pPr algn="just" rtl="0" fontAlgn="base"/>
                      <a:r>
                        <a:rPr lang="en-GB" sz="1400" b="0" i="0" dirty="0">
                          <a:effectLst/>
                          <a:latin typeface="Calibri" panose="020F0502020204030204" pitchFamily="34" charset="0"/>
                        </a:rPr>
                        <a:t> </a:t>
                      </a:r>
                      <a:endParaRPr lang="en-GB" sz="3200" b="0" i="0" dirty="0">
                        <a:effectLst/>
                      </a:endParaRPr>
                    </a:p>
                    <a:p>
                      <a:pPr algn="just" rtl="0" fontAlgn="base"/>
                      <a:r>
                        <a:rPr lang="en-GB" sz="1400" b="0" i="0" dirty="0">
                          <a:effectLst/>
                          <a:latin typeface="Calibri" panose="020F0502020204030204" pitchFamily="34" charset="0"/>
                        </a:rPr>
                        <a:t>Some treatments may be too much for the client to handle and cause unwanted side-effects.  </a:t>
                      </a:r>
                      <a:endParaRPr lang="en-GB" sz="3200" b="0" i="0" dirty="0">
                        <a:effectLst/>
                      </a:endParaRPr>
                    </a:p>
                    <a:p>
                      <a:pPr algn="just" rtl="0" fontAlgn="base"/>
                      <a:r>
                        <a:rPr lang="en-GB" sz="1400" b="0" i="0" dirty="0">
                          <a:effectLst/>
                          <a:latin typeface="Calibri" panose="020F0502020204030204" pitchFamily="34" charset="0"/>
                        </a:rPr>
                        <a:t> </a:t>
                      </a:r>
                      <a:endParaRPr lang="en-GB" sz="3200" b="0" i="0" dirty="0">
                        <a:effectLst/>
                      </a:endParaRPr>
                    </a:p>
                    <a:p>
                      <a:pPr algn="just" rtl="0" fontAlgn="base"/>
                      <a:r>
                        <a:rPr lang="en-GB" sz="1400" b="0" i="0" dirty="0">
                          <a:effectLst/>
                          <a:latin typeface="Calibri" panose="020F0502020204030204" pitchFamily="34" charset="0"/>
                        </a:rPr>
                        <a:t>It is worth discussing the treatment with the client and working out alternatives where suitable. If unsure, you may wish to ask for a letter from the client's oncologist.  </a:t>
                      </a:r>
                      <a:endParaRPr lang="en-GB" sz="3200" b="0" i="0" dirty="0">
                        <a:effectLst/>
                      </a:endParaRPr>
                    </a:p>
                  </a:txBody>
                  <a:tcPr>
                    <a:lnL>
                      <a:noFill/>
                    </a:lnL>
                    <a:lnR>
                      <a:noFill/>
                    </a:lnR>
                    <a:lnT>
                      <a:noFill/>
                    </a:lnT>
                    <a:lnB>
                      <a:noFill/>
                    </a:lnB>
                  </a:tcPr>
                </a:tc>
                <a:extLst>
                  <a:ext uri="{0D108BD9-81ED-4DB2-BD59-A6C34878D82A}">
                    <a16:rowId xmlns:a16="http://schemas.microsoft.com/office/drawing/2014/main" val="2645396072"/>
                  </a:ext>
                </a:extLst>
              </a:tr>
            </a:tbl>
          </a:graphicData>
        </a:graphic>
      </p:graphicFrame>
    </p:spTree>
    <p:extLst>
      <p:ext uri="{BB962C8B-B14F-4D97-AF65-F5344CB8AC3E}">
        <p14:creationId xmlns:p14="http://schemas.microsoft.com/office/powerpoint/2010/main" val="420017320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03AA49E-0B05-40CB-9726-AD8779B72714}"/>
              </a:ext>
            </a:extLst>
          </p:cNvPr>
          <p:cNvGraphicFramePr>
            <a:graphicFrameLocks noGrp="1"/>
          </p:cNvGraphicFramePr>
          <p:nvPr/>
        </p:nvGraphicFramePr>
        <p:xfrm>
          <a:off x="2264898" y="1223889"/>
          <a:ext cx="7723164" cy="3813725"/>
        </p:xfrm>
        <a:graphic>
          <a:graphicData uri="http://schemas.openxmlformats.org/drawingml/2006/table">
            <a:tbl>
              <a:tblPr/>
              <a:tblGrid>
                <a:gridCol w="1454530">
                  <a:extLst>
                    <a:ext uri="{9D8B030D-6E8A-4147-A177-3AD203B41FA5}">
                      <a16:colId xmlns:a16="http://schemas.microsoft.com/office/drawing/2014/main" val="2690591643"/>
                    </a:ext>
                  </a:extLst>
                </a:gridCol>
                <a:gridCol w="3887325">
                  <a:extLst>
                    <a:ext uri="{9D8B030D-6E8A-4147-A177-3AD203B41FA5}">
                      <a16:colId xmlns:a16="http://schemas.microsoft.com/office/drawing/2014/main" val="832102842"/>
                    </a:ext>
                  </a:extLst>
                </a:gridCol>
                <a:gridCol w="2381309">
                  <a:extLst>
                    <a:ext uri="{9D8B030D-6E8A-4147-A177-3AD203B41FA5}">
                      <a16:colId xmlns:a16="http://schemas.microsoft.com/office/drawing/2014/main" val="3937375390"/>
                    </a:ext>
                  </a:extLst>
                </a:gridCol>
              </a:tblGrid>
              <a:tr h="3813725">
                <a:tc>
                  <a:txBody>
                    <a:bodyPr/>
                    <a:lstStyle/>
                    <a:p>
                      <a:pPr algn="l" rtl="0" fontAlgn="base"/>
                      <a:r>
                        <a:rPr lang="en-GB" sz="1600" b="0" i="0" dirty="0">
                          <a:effectLst/>
                          <a:latin typeface="Calibri" panose="020F0502020204030204" pitchFamily="34" charset="0"/>
                        </a:rPr>
                        <a:t>Broken bones </a:t>
                      </a:r>
                      <a:endParaRPr lang="en-GB" sz="3600" b="0" i="0" dirty="0">
                        <a:effectLst/>
                        <a:latin typeface="Calibri" panose="020F0502020204030204" pitchFamily="34" charset="0"/>
                      </a:endParaRPr>
                    </a:p>
                  </a:txBody>
                  <a:tcPr>
                    <a:lnL>
                      <a:noFill/>
                    </a:lnL>
                    <a:lnR w="9525"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just" rtl="0" fontAlgn="base"/>
                      <a:r>
                        <a:rPr lang="en-GB" sz="1600" b="0" i="0" dirty="0">
                          <a:solidFill>
                            <a:srgbClr val="000000"/>
                          </a:solidFill>
                          <a:effectLst/>
                          <a:latin typeface="Calibri" panose="020F0502020204030204" pitchFamily="34" charset="0"/>
                        </a:rPr>
                        <a:t>When a bone has an outside force exerted upon it, like a blow or a fall, there is potential that it cannot withstand the amount of force and it breaks. That loss of integrity results in a fracture. It is important to remember that a fracture, break, or </a:t>
                      </a:r>
                      <a:r>
                        <a:rPr lang="en-GB" sz="1600" b="0" i="0" dirty="0">
                          <a:effectLst/>
                          <a:latin typeface="Calibri" panose="020F0502020204030204" pitchFamily="34" charset="0"/>
                        </a:rPr>
                        <a:t>crack</a:t>
                      </a:r>
                      <a:r>
                        <a:rPr lang="en-GB" sz="1600" b="0" i="0" dirty="0">
                          <a:solidFill>
                            <a:srgbClr val="000000"/>
                          </a:solidFill>
                          <a:effectLst/>
                          <a:latin typeface="Calibri" panose="020F0502020204030204" pitchFamily="34" charset="0"/>
                        </a:rPr>
                        <a:t> all describe the same situation, an injury to the bone where it has been damaged. One term is not more serious than another. Fracture break and crack all mean the same thing. </a:t>
                      </a:r>
                      <a:endParaRPr lang="en-GB" sz="3600" b="0" i="0" dirty="0">
                        <a:effectLst/>
                        <a:latin typeface="Calibri" panose="020F0502020204030204" pitchFamily="34" charset="0"/>
                      </a:endParaRPr>
                    </a:p>
                    <a:p>
                      <a:pPr algn="just" rtl="0" fontAlgn="base"/>
                      <a:r>
                        <a:rPr lang="en-GB" sz="1600" b="0" i="0" dirty="0">
                          <a:effectLst/>
                          <a:latin typeface="Calibri" panose="020F0502020204030204" pitchFamily="34" charset="0"/>
                        </a:rPr>
                        <a:t> </a:t>
                      </a:r>
                      <a:endParaRPr lang="en-GB" sz="3600" b="0" i="0" dirty="0">
                        <a:effectLst/>
                      </a:endParaRPr>
                    </a:p>
                  </a:txBody>
                  <a:tcPr>
                    <a:lnL w="9525"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just" rtl="0" fontAlgn="base"/>
                      <a:r>
                        <a:rPr lang="en-GB" sz="1600" b="0" i="0" dirty="0">
                          <a:effectLst/>
                          <a:latin typeface="Calibri" panose="020F0502020204030204" pitchFamily="34" charset="0"/>
                        </a:rPr>
                        <a:t>Clients with a suspected or recent fracture should be treated with caution. If working over the area of a recent break, then the time between the break and the treatment should be at least six months. If working on other areas of the body, it is best to wait for 6-8 weeks post-injury as the client may be more susceptible to an embolism.  </a:t>
                      </a:r>
                      <a:endParaRPr lang="en-GB" sz="3600" b="0" i="0" dirty="0">
                        <a:effectLst/>
                        <a:latin typeface="Calibri" panose="020F0502020204030204" pitchFamily="34" charset="0"/>
                      </a:endParaRPr>
                    </a:p>
                  </a:txBody>
                  <a:tcPr>
                    <a:lnL>
                      <a:noFill/>
                    </a:lnL>
                    <a:lnR>
                      <a:noFill/>
                    </a:lnR>
                    <a:lnT>
                      <a:noFill/>
                    </a:lnT>
                    <a:lnB>
                      <a:noFill/>
                    </a:lnB>
                    <a:solidFill>
                      <a:srgbClr val="F2F2F2"/>
                    </a:solidFill>
                  </a:tcPr>
                </a:tc>
                <a:extLst>
                  <a:ext uri="{0D108BD9-81ED-4DB2-BD59-A6C34878D82A}">
                    <a16:rowId xmlns:a16="http://schemas.microsoft.com/office/drawing/2014/main" val="3698013679"/>
                  </a:ext>
                </a:extLst>
              </a:tr>
            </a:tbl>
          </a:graphicData>
        </a:graphic>
      </p:graphicFrame>
    </p:spTree>
    <p:extLst>
      <p:ext uri="{BB962C8B-B14F-4D97-AF65-F5344CB8AC3E}">
        <p14:creationId xmlns:p14="http://schemas.microsoft.com/office/powerpoint/2010/main" val="335160341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F289750-04C2-462A-9BEA-D05DBA875692}"/>
              </a:ext>
            </a:extLst>
          </p:cNvPr>
          <p:cNvGraphicFramePr>
            <a:graphicFrameLocks noGrp="1"/>
          </p:cNvGraphicFramePr>
          <p:nvPr/>
        </p:nvGraphicFramePr>
        <p:xfrm>
          <a:off x="3379177" y="1891140"/>
          <a:ext cx="5715000" cy="2865120"/>
        </p:xfrm>
        <a:graphic>
          <a:graphicData uri="http://schemas.openxmlformats.org/drawingml/2006/table">
            <a:tbl>
              <a:tblPr/>
              <a:tblGrid>
                <a:gridCol w="1076325">
                  <a:extLst>
                    <a:ext uri="{9D8B030D-6E8A-4147-A177-3AD203B41FA5}">
                      <a16:colId xmlns:a16="http://schemas.microsoft.com/office/drawing/2014/main" val="3129791591"/>
                    </a:ext>
                  </a:extLst>
                </a:gridCol>
                <a:gridCol w="2876550">
                  <a:extLst>
                    <a:ext uri="{9D8B030D-6E8A-4147-A177-3AD203B41FA5}">
                      <a16:colId xmlns:a16="http://schemas.microsoft.com/office/drawing/2014/main" val="2844659821"/>
                    </a:ext>
                  </a:extLst>
                </a:gridCol>
                <a:gridCol w="1762125">
                  <a:extLst>
                    <a:ext uri="{9D8B030D-6E8A-4147-A177-3AD203B41FA5}">
                      <a16:colId xmlns:a16="http://schemas.microsoft.com/office/drawing/2014/main" val="1740090870"/>
                    </a:ext>
                  </a:extLst>
                </a:gridCol>
              </a:tblGrid>
              <a:tr h="0">
                <a:tc>
                  <a:txBody>
                    <a:bodyPr/>
                    <a:lstStyle/>
                    <a:p>
                      <a:pPr algn="l" rtl="0" fontAlgn="base"/>
                      <a:r>
                        <a:rPr lang="en-GB" sz="1400" b="0" i="0" dirty="0">
                          <a:effectLst/>
                          <a:latin typeface="Calibri" panose="020F0502020204030204" pitchFamily="34" charset="0"/>
                        </a:rPr>
                        <a:t>Previous or recent treatments in the area </a:t>
                      </a:r>
                      <a:endParaRPr lang="en-GB" sz="3200" b="0" i="0" dirty="0">
                        <a:effectLst/>
                        <a:latin typeface="Calibri" panose="020F0502020204030204" pitchFamily="34" charset="0"/>
                      </a:endParaRPr>
                    </a:p>
                  </a:txBody>
                  <a:tcPr>
                    <a:lnL>
                      <a:noFill/>
                    </a:lnL>
                    <a:lnR w="9525"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algn="just" rtl="0" fontAlgn="base"/>
                      <a:r>
                        <a:rPr lang="en-GB" sz="1400" b="0" i="0" dirty="0">
                          <a:effectLst/>
                          <a:latin typeface="Calibri" panose="020F0502020204030204" pitchFamily="34" charset="0"/>
                        </a:rPr>
                        <a:t>When providing a service to the client, it is important to establish what previous treatments they have had, not only at clinics but at home. You should look to enquire over the products they use regularly that may affect the skin and the treatment outcome.  </a:t>
                      </a:r>
                      <a:endParaRPr lang="en-GB" sz="3200" b="0" i="0" dirty="0">
                        <a:effectLst/>
                        <a:latin typeface="Calibri" panose="020F0502020204030204" pitchFamily="34" charset="0"/>
                      </a:endParaRPr>
                    </a:p>
                  </a:txBody>
                  <a:tcPr>
                    <a:lnL w="9525" cap="flat" cmpd="sng" algn="ctr">
                      <a:solidFill>
                        <a:srgbClr val="7F7F7F"/>
                      </a:solidFill>
                      <a:prstDash val="solid"/>
                      <a:round/>
                      <a:headEnd type="none" w="med" len="med"/>
                      <a:tailEnd type="none" w="med" len="med"/>
                    </a:lnL>
                    <a:lnR>
                      <a:noFill/>
                    </a:lnR>
                    <a:lnT>
                      <a:noFill/>
                    </a:lnT>
                    <a:lnB>
                      <a:noFill/>
                    </a:lnB>
                  </a:tcPr>
                </a:tc>
                <a:tc>
                  <a:txBody>
                    <a:bodyPr/>
                    <a:lstStyle/>
                    <a:p>
                      <a:pPr algn="just" rtl="0" fontAlgn="base"/>
                      <a:r>
                        <a:rPr lang="en-GB" sz="1400" b="0" i="0" dirty="0">
                          <a:effectLst/>
                          <a:latin typeface="Calibri" panose="020F0502020204030204" pitchFamily="34" charset="0"/>
                        </a:rPr>
                        <a:t>Some treatments can affect the skin by either removing out layers of the stratum corneum or stimulating a healing response. You will need to identify if the client has had any recent procedures in the treatment area you will be working on.  </a:t>
                      </a:r>
                      <a:endParaRPr lang="en-GB" sz="3200" b="0" i="0" dirty="0">
                        <a:effectLst/>
                        <a:latin typeface="Calibri" panose="020F0502020204030204" pitchFamily="34" charset="0"/>
                      </a:endParaRPr>
                    </a:p>
                  </a:txBody>
                  <a:tcPr>
                    <a:lnL>
                      <a:noFill/>
                    </a:lnL>
                    <a:lnR>
                      <a:noFill/>
                    </a:lnR>
                    <a:lnT>
                      <a:noFill/>
                    </a:lnT>
                    <a:lnB>
                      <a:noFill/>
                    </a:lnB>
                  </a:tcPr>
                </a:tc>
                <a:extLst>
                  <a:ext uri="{0D108BD9-81ED-4DB2-BD59-A6C34878D82A}">
                    <a16:rowId xmlns:a16="http://schemas.microsoft.com/office/drawing/2014/main" val="3006238640"/>
                  </a:ext>
                </a:extLst>
              </a:tr>
            </a:tbl>
          </a:graphicData>
        </a:graphic>
      </p:graphicFrame>
    </p:spTree>
    <p:extLst>
      <p:ext uri="{BB962C8B-B14F-4D97-AF65-F5344CB8AC3E}">
        <p14:creationId xmlns:p14="http://schemas.microsoft.com/office/powerpoint/2010/main" val="11344542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47A7D-C87D-43DE-9DFB-9A48DE647F3A}"/>
              </a:ext>
            </a:extLst>
          </p:cNvPr>
          <p:cNvSpPr>
            <a:spLocks noGrp="1"/>
          </p:cNvSpPr>
          <p:nvPr>
            <p:ph type="title"/>
          </p:nvPr>
        </p:nvSpPr>
        <p:spPr/>
        <p:txBody>
          <a:bodyPr/>
          <a:lstStyle/>
          <a:p>
            <a:r>
              <a:rPr lang="en-GB" dirty="0"/>
              <a:t>Contra-indications  </a:t>
            </a:r>
            <a:br>
              <a:rPr lang="en-GB" dirty="0"/>
            </a:br>
            <a:endParaRPr lang="en-GB" dirty="0"/>
          </a:p>
        </p:txBody>
      </p:sp>
      <p:sp>
        <p:nvSpPr>
          <p:cNvPr id="3" name="Content Placeholder 2">
            <a:extLst>
              <a:ext uri="{FF2B5EF4-FFF2-40B4-BE49-F238E27FC236}">
                <a16:creationId xmlns:a16="http://schemas.microsoft.com/office/drawing/2014/main" id="{5378EF63-3589-4B13-AC43-1C940D07E863}"/>
              </a:ext>
            </a:extLst>
          </p:cNvPr>
          <p:cNvSpPr>
            <a:spLocks noGrp="1"/>
          </p:cNvSpPr>
          <p:nvPr>
            <p:ph idx="1"/>
          </p:nvPr>
        </p:nvSpPr>
        <p:spPr/>
        <p:txBody>
          <a:bodyPr>
            <a:normAutofit fontScale="70000" lnSpcReduction="20000"/>
          </a:bodyPr>
          <a:lstStyle/>
          <a:p>
            <a:endParaRPr lang="en-GB" dirty="0"/>
          </a:p>
          <a:p>
            <a:r>
              <a:rPr lang="en-GB" dirty="0"/>
              <a:t>A contraindication is the presence of a condition which may make the client unsuitable for the treatment. The treatment may not be able to take place, or the treatment will need to be adapted.  </a:t>
            </a:r>
          </a:p>
          <a:p>
            <a:endParaRPr lang="en-GB" dirty="0"/>
          </a:p>
          <a:p>
            <a:r>
              <a:rPr lang="en-GB" dirty="0"/>
              <a:t>When treating a client, if they show any signs of contra-indications, you should tactfully refer them to their GP for treatment or advice. You should never make a diagnosis even if you are sure of the condition as you may be wrong.  </a:t>
            </a:r>
          </a:p>
          <a:p>
            <a:endParaRPr lang="en-GB" dirty="0"/>
          </a:p>
          <a:p>
            <a:r>
              <a:rPr lang="en-GB" dirty="0"/>
              <a:t>If you are unsure about any contra-indications, then do not treat the client and refer them to their GP.  </a:t>
            </a:r>
          </a:p>
          <a:p>
            <a:endParaRPr lang="en-GB" dirty="0"/>
          </a:p>
          <a:p>
            <a:r>
              <a:rPr lang="en-GB" dirty="0"/>
              <a:t>Be careful if you deal with a contra-indication, and they can often be contagious. Make sure you clean the work area and any implements between clients to prevent cross-infection. </a:t>
            </a:r>
          </a:p>
        </p:txBody>
      </p:sp>
    </p:spTree>
    <p:extLst>
      <p:ext uri="{BB962C8B-B14F-4D97-AF65-F5344CB8AC3E}">
        <p14:creationId xmlns:p14="http://schemas.microsoft.com/office/powerpoint/2010/main" val="108579478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B2D9-C1A5-45FB-8B6E-251B48C7FE7C}"/>
              </a:ext>
            </a:extLst>
          </p:cNvPr>
          <p:cNvSpPr>
            <a:spLocks noGrp="1"/>
          </p:cNvSpPr>
          <p:nvPr>
            <p:ph type="title"/>
          </p:nvPr>
        </p:nvSpPr>
        <p:spPr>
          <a:xfrm>
            <a:off x="648929" y="629266"/>
            <a:ext cx="3505495" cy="1622321"/>
          </a:xfrm>
        </p:spPr>
        <p:txBody>
          <a:bodyPr>
            <a:normAutofit/>
          </a:bodyPr>
          <a:lstStyle/>
          <a:p>
            <a:r>
              <a:rPr lang="en-GB" dirty="0"/>
              <a:t>PSORIASIS  </a:t>
            </a:r>
            <a:br>
              <a:rPr lang="en-GB" dirty="0"/>
            </a:br>
            <a:endParaRPr lang="en-GB" dirty="0"/>
          </a:p>
        </p:txBody>
      </p:sp>
      <p:sp>
        <p:nvSpPr>
          <p:cNvPr id="3" name="Content Placeholder 2">
            <a:extLst>
              <a:ext uri="{FF2B5EF4-FFF2-40B4-BE49-F238E27FC236}">
                <a16:creationId xmlns:a16="http://schemas.microsoft.com/office/drawing/2014/main" id="{B31AD973-CE5A-4E56-88E9-80BE9785EFF7}"/>
              </a:ext>
            </a:extLst>
          </p:cNvPr>
          <p:cNvSpPr>
            <a:spLocks noGrp="1"/>
          </p:cNvSpPr>
          <p:nvPr>
            <p:ph idx="1"/>
          </p:nvPr>
        </p:nvSpPr>
        <p:spPr>
          <a:xfrm>
            <a:off x="648931" y="2438400"/>
            <a:ext cx="3505494" cy="3785419"/>
          </a:xfrm>
        </p:spPr>
        <p:txBody>
          <a:bodyPr>
            <a:normAutofit/>
          </a:bodyPr>
          <a:lstStyle/>
          <a:p>
            <a:pPr marL="0" indent="0">
              <a:buNone/>
            </a:pPr>
            <a:endParaRPr lang="en-GB" sz="1700"/>
          </a:p>
          <a:p>
            <a:r>
              <a:rPr lang="en-GB" sz="1700"/>
              <a:t>Scaling and inflammation of the skin.  </a:t>
            </a:r>
          </a:p>
          <a:p>
            <a:endParaRPr lang="en-GB" sz="1700"/>
          </a:p>
          <a:p>
            <a:r>
              <a:rPr lang="en-GB" sz="1700"/>
              <a:t>Cause unknown but thought to be related to the nervous system </a:t>
            </a:r>
          </a:p>
          <a:p>
            <a:endParaRPr lang="en-GB" sz="1700"/>
          </a:p>
          <a:p>
            <a:r>
              <a:rPr lang="en-GB" sz="1700"/>
              <a:t>Treat with caution; avoid the affected area. </a:t>
            </a:r>
          </a:p>
          <a:p>
            <a:endParaRPr lang="en-GB" sz="1700"/>
          </a:p>
          <a:p>
            <a:r>
              <a:rPr lang="en-GB" sz="1700"/>
              <a:t>Do not treat if the skin is weeping.  </a:t>
            </a:r>
          </a:p>
          <a:p>
            <a:endParaRPr lang="en-GB" sz="1700"/>
          </a:p>
          <a:p>
            <a:endParaRPr lang="en-GB" sz="1700"/>
          </a:p>
        </p:txBody>
      </p:sp>
      <p:pic>
        <p:nvPicPr>
          <p:cNvPr id="40962" name="Picture 2">
            <a:extLst>
              <a:ext uri="{FF2B5EF4-FFF2-40B4-BE49-F238E27FC236}">
                <a16:creationId xmlns:a16="http://schemas.microsoft.com/office/drawing/2014/main" id="{0E7A4168-5E3C-462F-A048-38CACADF33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896801"/>
            <a:ext cx="6019331" cy="506115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919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B2D9-C1A5-45FB-8B6E-251B48C7FE7C}"/>
              </a:ext>
            </a:extLst>
          </p:cNvPr>
          <p:cNvSpPr>
            <a:spLocks noGrp="1"/>
          </p:cNvSpPr>
          <p:nvPr>
            <p:ph type="title"/>
          </p:nvPr>
        </p:nvSpPr>
        <p:spPr>
          <a:xfrm>
            <a:off x="648929" y="629266"/>
            <a:ext cx="3505495" cy="1622321"/>
          </a:xfrm>
        </p:spPr>
        <p:txBody>
          <a:bodyPr>
            <a:normAutofit/>
          </a:bodyPr>
          <a:lstStyle/>
          <a:p>
            <a:r>
              <a:rPr lang="en-GB" dirty="0"/>
              <a:t>ECZEMA  </a:t>
            </a:r>
            <a:br>
              <a:rPr lang="en-GB" dirty="0"/>
            </a:br>
            <a:endParaRPr lang="en-GB" dirty="0"/>
          </a:p>
        </p:txBody>
      </p:sp>
      <p:sp>
        <p:nvSpPr>
          <p:cNvPr id="3" name="Content Placeholder 2">
            <a:extLst>
              <a:ext uri="{FF2B5EF4-FFF2-40B4-BE49-F238E27FC236}">
                <a16:creationId xmlns:a16="http://schemas.microsoft.com/office/drawing/2014/main" id="{B31AD973-CE5A-4E56-88E9-80BE9785EFF7}"/>
              </a:ext>
            </a:extLst>
          </p:cNvPr>
          <p:cNvSpPr>
            <a:spLocks noGrp="1"/>
          </p:cNvSpPr>
          <p:nvPr>
            <p:ph idx="1"/>
          </p:nvPr>
        </p:nvSpPr>
        <p:spPr>
          <a:xfrm>
            <a:off x="648931" y="2438400"/>
            <a:ext cx="3505494" cy="3785419"/>
          </a:xfrm>
        </p:spPr>
        <p:txBody>
          <a:bodyPr>
            <a:normAutofit/>
          </a:bodyPr>
          <a:lstStyle/>
          <a:p>
            <a:r>
              <a:rPr lang="en-GB" sz="1800" dirty="0"/>
              <a:t>Atopic eczema is a common skin condition that causes patches of skin that are itchy, cracked and sore. </a:t>
            </a:r>
          </a:p>
          <a:p>
            <a:pPr marL="0" indent="0">
              <a:buNone/>
            </a:pPr>
            <a:endParaRPr lang="en-GB" sz="1800" dirty="0"/>
          </a:p>
          <a:p>
            <a:r>
              <a:rPr lang="en-GB" sz="1800" dirty="0"/>
              <a:t>Treat with caution: avoid the affected area.</a:t>
            </a:r>
            <a:endParaRPr lang="en-GB" sz="1700" dirty="0"/>
          </a:p>
          <a:p>
            <a:endParaRPr lang="en-GB" sz="1700" dirty="0"/>
          </a:p>
        </p:txBody>
      </p:sp>
      <p:pic>
        <p:nvPicPr>
          <p:cNvPr id="7" name="Picture 2" descr="Image result for Eczema">
            <a:extLst>
              <a:ext uri="{FF2B5EF4-FFF2-40B4-BE49-F238E27FC236}">
                <a16:creationId xmlns:a16="http://schemas.microsoft.com/office/drawing/2014/main" id="{2BC285AB-E818-4FE8-85B6-C4B274099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42579"/>
            <a:ext cx="4919902" cy="2769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9055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B2D9-C1A5-45FB-8B6E-251B48C7FE7C}"/>
              </a:ext>
            </a:extLst>
          </p:cNvPr>
          <p:cNvSpPr>
            <a:spLocks noGrp="1"/>
          </p:cNvSpPr>
          <p:nvPr>
            <p:ph type="title"/>
          </p:nvPr>
        </p:nvSpPr>
        <p:spPr>
          <a:xfrm>
            <a:off x="648929" y="629266"/>
            <a:ext cx="3505495" cy="1622321"/>
          </a:xfrm>
        </p:spPr>
        <p:txBody>
          <a:bodyPr>
            <a:normAutofit/>
          </a:bodyPr>
          <a:lstStyle/>
          <a:p>
            <a:r>
              <a:rPr lang="en-GB" sz="3700"/>
              <a:t>CONJUNCTIVITIS </a:t>
            </a:r>
            <a:br>
              <a:rPr lang="en-GB" sz="3700"/>
            </a:br>
            <a:br>
              <a:rPr lang="en-GB" sz="3700"/>
            </a:br>
            <a:endParaRPr lang="en-GB" sz="3700"/>
          </a:p>
        </p:txBody>
      </p:sp>
      <p:sp>
        <p:nvSpPr>
          <p:cNvPr id="3" name="Content Placeholder 2">
            <a:extLst>
              <a:ext uri="{FF2B5EF4-FFF2-40B4-BE49-F238E27FC236}">
                <a16:creationId xmlns:a16="http://schemas.microsoft.com/office/drawing/2014/main" id="{B31AD973-CE5A-4E56-88E9-80BE9785EFF7}"/>
              </a:ext>
            </a:extLst>
          </p:cNvPr>
          <p:cNvSpPr>
            <a:spLocks noGrp="1"/>
          </p:cNvSpPr>
          <p:nvPr>
            <p:ph idx="1"/>
          </p:nvPr>
        </p:nvSpPr>
        <p:spPr>
          <a:xfrm>
            <a:off x="648931" y="2438400"/>
            <a:ext cx="3505494" cy="3785419"/>
          </a:xfrm>
        </p:spPr>
        <p:txBody>
          <a:bodyPr>
            <a:normAutofit/>
          </a:bodyPr>
          <a:lstStyle/>
          <a:p>
            <a:endParaRPr lang="en-GB" sz="1600"/>
          </a:p>
          <a:p>
            <a:endParaRPr lang="en-GB" sz="1600"/>
          </a:p>
          <a:p>
            <a:endParaRPr lang="en-GB" sz="1600"/>
          </a:p>
          <a:p>
            <a:r>
              <a:rPr lang="en-GB" sz="1600"/>
              <a:t>A transparent and sticky substance covers the white of the eye and lids.  </a:t>
            </a:r>
          </a:p>
          <a:p>
            <a:endParaRPr lang="en-GB" sz="1600"/>
          </a:p>
          <a:p>
            <a:r>
              <a:rPr lang="en-GB" sz="1600"/>
              <a:t>It is caused by a bacterial infection.  </a:t>
            </a:r>
          </a:p>
          <a:p>
            <a:endParaRPr lang="en-GB" sz="1600"/>
          </a:p>
          <a:p>
            <a:r>
              <a:rPr lang="en-GB" sz="1600"/>
              <a:t>This is highly infections; do not treat; the client should be referred to their GP for correct diagnosis and treatment. </a:t>
            </a:r>
          </a:p>
          <a:p>
            <a:endParaRPr lang="en-GB" sz="1600"/>
          </a:p>
          <a:p>
            <a:endParaRPr lang="en-GB" sz="1600"/>
          </a:p>
        </p:txBody>
      </p:sp>
      <p:pic>
        <p:nvPicPr>
          <p:cNvPr id="43012" name="Picture 4" descr="Image result for conjunctivitis&quot;">
            <a:extLst>
              <a:ext uri="{FF2B5EF4-FFF2-40B4-BE49-F238E27FC236}">
                <a16:creationId xmlns:a16="http://schemas.microsoft.com/office/drawing/2014/main" id="{BC54C067-C9B9-4B8B-AE58-9365D17334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527588"/>
            <a:ext cx="6019331" cy="379957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735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E9B2-452D-410F-AC27-83F128C31E52}"/>
              </a:ext>
            </a:extLst>
          </p:cNvPr>
          <p:cNvSpPr>
            <a:spLocks noGrp="1"/>
          </p:cNvSpPr>
          <p:nvPr>
            <p:ph type="title"/>
          </p:nvPr>
        </p:nvSpPr>
        <p:spPr>
          <a:xfrm>
            <a:off x="838200" y="681037"/>
            <a:ext cx="10515600" cy="1325563"/>
          </a:xfrm>
        </p:spPr>
        <p:txBody>
          <a:bodyPr/>
          <a:lstStyle/>
          <a:p>
            <a:r>
              <a:rPr lang="en-GB" dirty="0"/>
              <a:t>Salon Hygiene, Health &amp; Safety </a:t>
            </a:r>
            <a:br>
              <a:rPr lang="en-GB" dirty="0"/>
            </a:br>
            <a:endParaRPr lang="en-GB" dirty="0"/>
          </a:p>
        </p:txBody>
      </p:sp>
      <p:sp>
        <p:nvSpPr>
          <p:cNvPr id="3" name="Content Placeholder 2">
            <a:extLst>
              <a:ext uri="{FF2B5EF4-FFF2-40B4-BE49-F238E27FC236}">
                <a16:creationId xmlns:a16="http://schemas.microsoft.com/office/drawing/2014/main" id="{C2F465D4-C808-43F3-B339-170F21E93424}"/>
              </a:ext>
            </a:extLst>
          </p:cNvPr>
          <p:cNvSpPr>
            <a:spLocks noGrp="1"/>
          </p:cNvSpPr>
          <p:nvPr>
            <p:ph idx="1"/>
          </p:nvPr>
        </p:nvSpPr>
        <p:spPr>
          <a:xfrm>
            <a:off x="838200" y="1679851"/>
            <a:ext cx="10515600" cy="4800461"/>
          </a:xfrm>
        </p:spPr>
        <p:txBody>
          <a:bodyPr>
            <a:normAutofit fontScale="47500" lnSpcReduction="20000"/>
          </a:bodyPr>
          <a:lstStyle/>
          <a:p>
            <a:pPr marL="0" indent="0">
              <a:buNone/>
            </a:pPr>
            <a:endParaRPr lang="en-GB" dirty="0"/>
          </a:p>
          <a:p>
            <a:r>
              <a:rPr lang="en-GB" dirty="0"/>
              <a:t>The salon should be cleaned thoroughly every day.  </a:t>
            </a:r>
          </a:p>
          <a:p>
            <a:r>
              <a:rPr lang="en-GB" dirty="0"/>
              <a:t>The working area must be cleaned before and after every client.  </a:t>
            </a:r>
          </a:p>
          <a:p>
            <a:r>
              <a:rPr lang="en-GB" dirty="0"/>
              <a:t>Fresh towels and linen should be used for every new client that has been laundered at a minimum of 60°C. </a:t>
            </a:r>
          </a:p>
          <a:p>
            <a:r>
              <a:rPr lang="en-GB" dirty="0"/>
              <a:t>Couch roll, disposable plastic sheeting or waterproof bed sheets need to be used to protect the couch and keep the area as clean as possible.  </a:t>
            </a:r>
          </a:p>
          <a:p>
            <a:r>
              <a:rPr lang="en-GB" dirty="0"/>
              <a:t>Products should be dispensed from purpose-specific pump or spray bottles. Creams can be removed from jars or bottles with clean spatulas.  </a:t>
            </a:r>
          </a:p>
          <a:p>
            <a:r>
              <a:rPr lang="en-GB" dirty="0"/>
              <a:t>Replace all lids on products securely after use.  </a:t>
            </a:r>
          </a:p>
          <a:p>
            <a:r>
              <a:rPr lang="en-GB" dirty="0"/>
              <a:t>All tools that are non-disposable should be sterilised prior to use.  </a:t>
            </a:r>
          </a:p>
          <a:p>
            <a:r>
              <a:rPr lang="en-GB" dirty="0"/>
              <a:t>Bins should be metal and have foot pedal operations and be emptied every day. Bins should be collected by an appropriate commercial waste disposal company. </a:t>
            </a:r>
          </a:p>
          <a:p>
            <a:r>
              <a:rPr lang="en-GB" dirty="0"/>
              <a:t>All fire exits should be clearly marked and accessible at all times.  </a:t>
            </a:r>
          </a:p>
          <a:p>
            <a:r>
              <a:rPr lang="en-GB" dirty="0"/>
              <a:t>Read all labels and follow manufactures instructions.  </a:t>
            </a:r>
          </a:p>
          <a:p>
            <a:r>
              <a:rPr lang="en-GB" dirty="0"/>
              <a:t>Know the hazardous warning signs on products.  </a:t>
            </a:r>
          </a:p>
          <a:p>
            <a:r>
              <a:rPr lang="en-GB" dirty="0"/>
              <a:t>Store products safely and in accordance with safety data sheets.  </a:t>
            </a:r>
          </a:p>
          <a:p>
            <a:r>
              <a:rPr lang="en-GB" dirty="0"/>
              <a:t>Ensure equipment is placed on a sturdy surface and cannot fall off.  </a:t>
            </a:r>
          </a:p>
          <a:p>
            <a:r>
              <a:rPr lang="en-GB" dirty="0"/>
              <a:t>Check wires and plugs regularly on any electrical equipment. Ensure electrical equipment is PAT tested annually. Faulty equipment should not be used.  </a:t>
            </a:r>
          </a:p>
          <a:p>
            <a:r>
              <a:rPr lang="en-GB" dirty="0"/>
              <a:t>A first aid kit that complies with the Health and Safety (First Aid) Regulations 1981. </a:t>
            </a:r>
          </a:p>
        </p:txBody>
      </p:sp>
    </p:spTree>
    <p:extLst>
      <p:ext uri="{BB962C8B-B14F-4D97-AF65-F5344CB8AC3E}">
        <p14:creationId xmlns:p14="http://schemas.microsoft.com/office/powerpoint/2010/main" val="4063053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B2D9-C1A5-45FB-8B6E-251B48C7FE7C}"/>
              </a:ext>
            </a:extLst>
          </p:cNvPr>
          <p:cNvSpPr>
            <a:spLocks noGrp="1"/>
          </p:cNvSpPr>
          <p:nvPr>
            <p:ph type="title"/>
          </p:nvPr>
        </p:nvSpPr>
        <p:spPr>
          <a:xfrm>
            <a:off x="648929" y="629266"/>
            <a:ext cx="3505495" cy="1622321"/>
          </a:xfrm>
        </p:spPr>
        <p:txBody>
          <a:bodyPr>
            <a:normAutofit fontScale="90000"/>
          </a:bodyPr>
          <a:lstStyle/>
          <a:p>
            <a:r>
              <a:rPr lang="en-GB" sz="4000" dirty="0"/>
              <a:t>CUTS &amp; ABRASIONS  </a:t>
            </a:r>
            <a:br>
              <a:rPr lang="en-GB" sz="4000" dirty="0"/>
            </a:br>
            <a:br>
              <a:rPr lang="en-GB" sz="3700" dirty="0"/>
            </a:br>
            <a:endParaRPr lang="en-GB" sz="3700" dirty="0"/>
          </a:p>
        </p:txBody>
      </p:sp>
      <p:sp>
        <p:nvSpPr>
          <p:cNvPr id="3" name="Content Placeholder 2">
            <a:extLst>
              <a:ext uri="{FF2B5EF4-FFF2-40B4-BE49-F238E27FC236}">
                <a16:creationId xmlns:a16="http://schemas.microsoft.com/office/drawing/2014/main" id="{B31AD973-CE5A-4E56-88E9-80BE9785EFF7}"/>
              </a:ext>
            </a:extLst>
          </p:cNvPr>
          <p:cNvSpPr>
            <a:spLocks noGrp="1"/>
          </p:cNvSpPr>
          <p:nvPr>
            <p:ph idx="1"/>
          </p:nvPr>
        </p:nvSpPr>
        <p:spPr>
          <a:xfrm>
            <a:off x="648931" y="2438400"/>
            <a:ext cx="3505494" cy="3785419"/>
          </a:xfrm>
        </p:spPr>
        <p:txBody>
          <a:bodyPr>
            <a:normAutofit/>
          </a:bodyPr>
          <a:lstStyle/>
          <a:p>
            <a:pPr marL="0" indent="0">
              <a:buNone/>
            </a:pPr>
            <a:endParaRPr lang="en-GB" sz="1600" dirty="0"/>
          </a:p>
          <a:p>
            <a:r>
              <a:rPr lang="en-GB" sz="1600" dirty="0"/>
              <a:t>Broken skin caused by an injury. </a:t>
            </a:r>
          </a:p>
          <a:p>
            <a:r>
              <a:rPr lang="en-GB" sz="1600" dirty="0"/>
              <a:t>Avoid treatment in the affected area.  </a:t>
            </a:r>
          </a:p>
          <a:p>
            <a:r>
              <a:rPr lang="en-GB" sz="1600" dirty="0"/>
              <a:t>A transparent and sticky substance covers the white of the eye and lids.  </a:t>
            </a:r>
          </a:p>
          <a:p>
            <a:r>
              <a:rPr lang="en-GB" sz="1600" dirty="0"/>
              <a:t>It is caused by a bacterial infection.  </a:t>
            </a:r>
          </a:p>
          <a:p>
            <a:r>
              <a:rPr lang="en-GB" sz="1600" dirty="0"/>
              <a:t>This is highly infections; do not treat; the client should be referred to their GP for correct diagnosis and treatment. </a:t>
            </a:r>
          </a:p>
          <a:p>
            <a:endParaRPr lang="en-GB" sz="1600" dirty="0"/>
          </a:p>
          <a:p>
            <a:endParaRPr lang="en-GB" sz="1600" dirty="0"/>
          </a:p>
        </p:txBody>
      </p:sp>
      <p:pic>
        <p:nvPicPr>
          <p:cNvPr id="45058" name="Picture 2" descr="Image result for skin cut">
            <a:extLst>
              <a:ext uri="{FF2B5EF4-FFF2-40B4-BE49-F238E27FC236}">
                <a16:creationId xmlns:a16="http://schemas.microsoft.com/office/drawing/2014/main" id="{C2E23142-CC73-490C-83AC-7BFEB31D7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029" y="1976076"/>
            <a:ext cx="4286725" cy="290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22691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B2D9-C1A5-45FB-8B6E-251B48C7FE7C}"/>
              </a:ext>
            </a:extLst>
          </p:cNvPr>
          <p:cNvSpPr>
            <a:spLocks noGrp="1"/>
          </p:cNvSpPr>
          <p:nvPr>
            <p:ph type="title"/>
          </p:nvPr>
        </p:nvSpPr>
        <p:spPr>
          <a:xfrm>
            <a:off x="648929" y="629266"/>
            <a:ext cx="3505495" cy="1622321"/>
          </a:xfrm>
        </p:spPr>
        <p:txBody>
          <a:bodyPr>
            <a:normAutofit/>
          </a:bodyPr>
          <a:lstStyle/>
          <a:p>
            <a:r>
              <a:rPr lang="en-GB" sz="2400"/>
              <a:t>BACTERIAL KERATITIS  </a:t>
            </a:r>
            <a:br>
              <a:rPr lang="en-GB" sz="2400"/>
            </a:br>
            <a:br>
              <a:rPr lang="en-GB" sz="2400"/>
            </a:br>
            <a:br>
              <a:rPr lang="en-GB" sz="2400"/>
            </a:br>
            <a:endParaRPr lang="en-GB" sz="2400"/>
          </a:p>
        </p:txBody>
      </p:sp>
      <p:sp>
        <p:nvSpPr>
          <p:cNvPr id="3" name="Content Placeholder 2">
            <a:extLst>
              <a:ext uri="{FF2B5EF4-FFF2-40B4-BE49-F238E27FC236}">
                <a16:creationId xmlns:a16="http://schemas.microsoft.com/office/drawing/2014/main" id="{B31AD973-CE5A-4E56-88E9-80BE9785EFF7}"/>
              </a:ext>
            </a:extLst>
          </p:cNvPr>
          <p:cNvSpPr>
            <a:spLocks noGrp="1"/>
          </p:cNvSpPr>
          <p:nvPr>
            <p:ph idx="1"/>
          </p:nvPr>
        </p:nvSpPr>
        <p:spPr>
          <a:xfrm>
            <a:off x="648931" y="2438400"/>
            <a:ext cx="3505494" cy="3785419"/>
          </a:xfrm>
        </p:spPr>
        <p:txBody>
          <a:bodyPr>
            <a:normAutofit/>
          </a:bodyPr>
          <a:lstStyle/>
          <a:p>
            <a:pPr marL="0" indent="0">
              <a:buNone/>
            </a:pPr>
            <a:endParaRPr lang="en-GB" sz="1700"/>
          </a:p>
          <a:p>
            <a:pPr marL="0" indent="0">
              <a:buNone/>
            </a:pPr>
            <a:endParaRPr lang="en-GB" sz="1700"/>
          </a:p>
          <a:p>
            <a:r>
              <a:rPr lang="en-GB" sz="1700"/>
              <a:t>A severe disorder which can result in partial or total loss of vision.  </a:t>
            </a:r>
          </a:p>
          <a:p>
            <a:endParaRPr lang="en-GB" sz="1700"/>
          </a:p>
          <a:p>
            <a:r>
              <a:rPr lang="en-GB" sz="1700"/>
              <a:t>It is caused by a bacterial infection.  </a:t>
            </a:r>
          </a:p>
          <a:p>
            <a:endParaRPr lang="en-GB" sz="1700"/>
          </a:p>
          <a:p>
            <a:r>
              <a:rPr lang="en-GB" sz="1700"/>
              <a:t>Do not treat; refer clients to their GP for correct diagnosis and treatment. </a:t>
            </a:r>
          </a:p>
          <a:p>
            <a:pPr marL="0" indent="0">
              <a:buNone/>
            </a:pPr>
            <a:endParaRPr lang="en-GB" sz="1700"/>
          </a:p>
          <a:p>
            <a:endParaRPr lang="en-GB" sz="1700"/>
          </a:p>
          <a:p>
            <a:endParaRPr lang="en-GB" sz="1700"/>
          </a:p>
        </p:txBody>
      </p:sp>
      <p:pic>
        <p:nvPicPr>
          <p:cNvPr id="46082" name="Picture 2" descr="Image result for Bacterial Keratitis&quot;">
            <a:extLst>
              <a:ext uri="{FF2B5EF4-FFF2-40B4-BE49-F238E27FC236}">
                <a16:creationId xmlns:a16="http://schemas.microsoft.com/office/drawing/2014/main" id="{AAB336A6-F303-4AB7-84C1-E595BB22B7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664433"/>
            <a:ext cx="6019331" cy="352588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02799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E3CC-9354-4855-8952-608856BFE85D}"/>
              </a:ext>
            </a:extLst>
          </p:cNvPr>
          <p:cNvSpPr>
            <a:spLocks noGrp="1"/>
          </p:cNvSpPr>
          <p:nvPr>
            <p:ph type="title"/>
          </p:nvPr>
        </p:nvSpPr>
        <p:spPr>
          <a:xfrm>
            <a:off x="648929" y="629266"/>
            <a:ext cx="3505495" cy="1622321"/>
          </a:xfrm>
        </p:spPr>
        <p:txBody>
          <a:bodyPr>
            <a:normAutofit/>
          </a:bodyPr>
          <a:lstStyle/>
          <a:p>
            <a:r>
              <a:rPr lang="en-GB" dirty="0"/>
              <a:t>BRUISING  </a:t>
            </a:r>
            <a:br>
              <a:rPr lang="en-GB" dirty="0"/>
            </a:br>
            <a:endParaRPr lang="en-GB" dirty="0"/>
          </a:p>
        </p:txBody>
      </p:sp>
      <p:sp>
        <p:nvSpPr>
          <p:cNvPr id="3" name="Content Placeholder 2">
            <a:extLst>
              <a:ext uri="{FF2B5EF4-FFF2-40B4-BE49-F238E27FC236}">
                <a16:creationId xmlns:a16="http://schemas.microsoft.com/office/drawing/2014/main" id="{0CE1784C-6BEB-41A4-8C40-1EAB27463E58}"/>
              </a:ext>
            </a:extLst>
          </p:cNvPr>
          <p:cNvSpPr>
            <a:spLocks noGrp="1"/>
          </p:cNvSpPr>
          <p:nvPr>
            <p:ph idx="1"/>
          </p:nvPr>
        </p:nvSpPr>
        <p:spPr>
          <a:xfrm>
            <a:off x="648931" y="2438400"/>
            <a:ext cx="3505494" cy="3785419"/>
          </a:xfrm>
        </p:spPr>
        <p:txBody>
          <a:bodyPr>
            <a:normAutofit/>
          </a:bodyPr>
          <a:lstStyle/>
          <a:p>
            <a:endParaRPr lang="en-GB" sz="2000"/>
          </a:p>
          <a:p>
            <a:r>
              <a:rPr lang="en-GB" sz="2000"/>
              <a:t>Black, green. Yellow or red marks appear on the skin.  </a:t>
            </a:r>
          </a:p>
          <a:p>
            <a:endParaRPr lang="en-GB" sz="2000"/>
          </a:p>
          <a:p>
            <a:r>
              <a:rPr lang="en-GB" sz="2000"/>
              <a:t>They are generally caused by an injury. </a:t>
            </a:r>
          </a:p>
          <a:p>
            <a:endParaRPr lang="en-GB" sz="2000"/>
          </a:p>
          <a:p>
            <a:r>
              <a:rPr lang="en-GB" sz="2000"/>
              <a:t>Avoid the area if possible. </a:t>
            </a:r>
          </a:p>
          <a:p>
            <a:endParaRPr lang="en-GB" sz="2000"/>
          </a:p>
          <a:p>
            <a:endParaRPr lang="en-GB" sz="2000"/>
          </a:p>
        </p:txBody>
      </p:sp>
      <p:pic>
        <p:nvPicPr>
          <p:cNvPr id="47106" name="Picture 2" descr="Image result for Bruising">
            <a:extLst>
              <a:ext uri="{FF2B5EF4-FFF2-40B4-BE49-F238E27FC236}">
                <a16:creationId xmlns:a16="http://schemas.microsoft.com/office/drawing/2014/main" id="{224F364D-EB12-4DE0-AC49-5F8316D1F8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450152"/>
            <a:ext cx="6019331" cy="395444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4670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C9600-1272-47C7-8FD2-3530B907646E}"/>
              </a:ext>
            </a:extLst>
          </p:cNvPr>
          <p:cNvSpPr>
            <a:spLocks noGrp="1"/>
          </p:cNvSpPr>
          <p:nvPr>
            <p:ph type="title"/>
          </p:nvPr>
        </p:nvSpPr>
        <p:spPr>
          <a:xfrm>
            <a:off x="648929" y="629266"/>
            <a:ext cx="3505495" cy="1622321"/>
          </a:xfrm>
        </p:spPr>
        <p:txBody>
          <a:bodyPr>
            <a:normAutofit/>
          </a:bodyPr>
          <a:lstStyle/>
          <a:p>
            <a:r>
              <a:rPr lang="en-GB" sz="2800"/>
              <a:t>RECENT OPERATIONS (SCARS) </a:t>
            </a:r>
            <a:br>
              <a:rPr lang="en-GB" sz="2800"/>
            </a:br>
            <a:endParaRPr lang="en-GB" sz="2800"/>
          </a:p>
        </p:txBody>
      </p:sp>
      <p:sp>
        <p:nvSpPr>
          <p:cNvPr id="3" name="Content Placeholder 2">
            <a:extLst>
              <a:ext uri="{FF2B5EF4-FFF2-40B4-BE49-F238E27FC236}">
                <a16:creationId xmlns:a16="http://schemas.microsoft.com/office/drawing/2014/main" id="{DB5E63F6-A2DE-4AC9-8E47-45B4913372BD}"/>
              </a:ext>
            </a:extLst>
          </p:cNvPr>
          <p:cNvSpPr>
            <a:spLocks noGrp="1"/>
          </p:cNvSpPr>
          <p:nvPr>
            <p:ph idx="1"/>
          </p:nvPr>
        </p:nvSpPr>
        <p:spPr>
          <a:xfrm>
            <a:off x="648931" y="2438400"/>
            <a:ext cx="3505494" cy="3785419"/>
          </a:xfrm>
        </p:spPr>
        <p:txBody>
          <a:bodyPr>
            <a:normAutofit/>
          </a:bodyPr>
          <a:lstStyle/>
          <a:p>
            <a:endParaRPr lang="en-GB" sz="2000"/>
          </a:p>
          <a:p>
            <a:endParaRPr lang="en-GB" sz="2000"/>
          </a:p>
          <a:p>
            <a:r>
              <a:rPr lang="en-GB" sz="2000"/>
              <a:t>Scar tissue raised or flat undergoing the healing process.  </a:t>
            </a:r>
          </a:p>
          <a:p>
            <a:endParaRPr lang="en-GB" sz="2000"/>
          </a:p>
          <a:p>
            <a:r>
              <a:rPr lang="en-GB" sz="2000"/>
              <a:t>Scar tissue is very sensitive.  </a:t>
            </a:r>
          </a:p>
          <a:p>
            <a:endParaRPr lang="en-GB" sz="2000"/>
          </a:p>
          <a:p>
            <a:r>
              <a:rPr lang="en-GB" sz="2000"/>
              <a:t>Avoid treatment if the scar is less than six months old.  </a:t>
            </a:r>
          </a:p>
          <a:p>
            <a:endParaRPr lang="en-GB" sz="2000"/>
          </a:p>
          <a:p>
            <a:endParaRPr lang="en-GB" sz="2000"/>
          </a:p>
        </p:txBody>
      </p:sp>
      <p:pic>
        <p:nvPicPr>
          <p:cNvPr id="48130" name="Picture 2" descr="Image result for Scar">
            <a:extLst>
              <a:ext uri="{FF2B5EF4-FFF2-40B4-BE49-F238E27FC236}">
                <a16:creationId xmlns:a16="http://schemas.microsoft.com/office/drawing/2014/main" id="{9F527B26-2DBA-442F-82B2-ECB546177B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292726"/>
            <a:ext cx="6019331" cy="426930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74673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2BC64-A342-458C-9F19-A6A8C34BD34C}"/>
              </a:ext>
            </a:extLst>
          </p:cNvPr>
          <p:cNvSpPr>
            <a:spLocks noGrp="1"/>
          </p:cNvSpPr>
          <p:nvPr>
            <p:ph type="title"/>
          </p:nvPr>
        </p:nvSpPr>
        <p:spPr>
          <a:xfrm>
            <a:off x="648929" y="629266"/>
            <a:ext cx="4944152" cy="1622321"/>
          </a:xfrm>
        </p:spPr>
        <p:txBody>
          <a:bodyPr>
            <a:normAutofit/>
          </a:bodyPr>
          <a:lstStyle/>
          <a:p>
            <a:r>
              <a:rPr lang="en-GB" dirty="0"/>
              <a:t>BLEPHARITIS  </a:t>
            </a:r>
            <a:br>
              <a:rPr lang="en-GB" dirty="0"/>
            </a:br>
            <a:endParaRPr lang="en-GB" dirty="0"/>
          </a:p>
        </p:txBody>
      </p:sp>
      <p:sp>
        <p:nvSpPr>
          <p:cNvPr id="3" name="Content Placeholder 2">
            <a:extLst>
              <a:ext uri="{FF2B5EF4-FFF2-40B4-BE49-F238E27FC236}">
                <a16:creationId xmlns:a16="http://schemas.microsoft.com/office/drawing/2014/main" id="{87F7E4AF-A8EC-4CEA-85CD-D07AAE738102}"/>
              </a:ext>
            </a:extLst>
          </p:cNvPr>
          <p:cNvSpPr>
            <a:spLocks noGrp="1"/>
          </p:cNvSpPr>
          <p:nvPr>
            <p:ph idx="1"/>
          </p:nvPr>
        </p:nvSpPr>
        <p:spPr>
          <a:xfrm>
            <a:off x="648930" y="2438400"/>
            <a:ext cx="4944151" cy="3785419"/>
          </a:xfrm>
        </p:spPr>
        <p:txBody>
          <a:bodyPr>
            <a:normAutofit/>
          </a:bodyPr>
          <a:lstStyle/>
          <a:p>
            <a:endParaRPr lang="en-GB" sz="1500"/>
          </a:p>
          <a:p>
            <a:pPr marL="0" indent="0">
              <a:buNone/>
            </a:pPr>
            <a:endParaRPr lang="en-GB" sz="1500"/>
          </a:p>
          <a:p>
            <a:r>
              <a:rPr lang="en-GB" sz="1500"/>
              <a:t>Inflammation of the eyelids; the inflammation is like eczema of the skin with red, scaly eyelids; you may notice tired or gritty eyes, which may be uncomfortable in sunlight or smoky atmospheres; they may be red and swollen and feel as though there is something in them.  </a:t>
            </a:r>
          </a:p>
          <a:p>
            <a:endParaRPr lang="en-GB" sz="1500"/>
          </a:p>
          <a:p>
            <a:r>
              <a:rPr lang="en-GB" sz="1500"/>
              <a:t>The exact cause is unknown, but people who have dandruff or dry skin conditions may be more prone to blepharitis. </a:t>
            </a:r>
          </a:p>
          <a:p>
            <a:endParaRPr lang="en-GB" sz="1500"/>
          </a:p>
          <a:p>
            <a:r>
              <a:rPr lang="en-GB" sz="1500"/>
              <a:t>Avoid the area; refer the client to GP for correct diagnosis and treatment.  </a:t>
            </a:r>
          </a:p>
          <a:p>
            <a:endParaRPr lang="en-GB" sz="1500"/>
          </a:p>
          <a:p>
            <a:endParaRPr lang="en-GB" sz="1500"/>
          </a:p>
        </p:txBody>
      </p:sp>
      <p:pic>
        <p:nvPicPr>
          <p:cNvPr id="49154" name="Picture 2" descr="Image result for blepharitis&quot;">
            <a:extLst>
              <a:ext uri="{FF2B5EF4-FFF2-40B4-BE49-F238E27FC236}">
                <a16:creationId xmlns:a16="http://schemas.microsoft.com/office/drawing/2014/main" id="{6D5E4772-39C5-4322-8C10-EDEA2F9E4A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4709" y="1947224"/>
            <a:ext cx="4475531" cy="296030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15588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1FC23-F44C-41C4-94BD-975E6C975A44}"/>
              </a:ext>
            </a:extLst>
          </p:cNvPr>
          <p:cNvSpPr>
            <a:spLocks noGrp="1"/>
          </p:cNvSpPr>
          <p:nvPr>
            <p:ph type="title"/>
          </p:nvPr>
        </p:nvSpPr>
        <p:spPr>
          <a:xfrm>
            <a:off x="648929" y="629266"/>
            <a:ext cx="3505495" cy="1622321"/>
          </a:xfrm>
        </p:spPr>
        <p:txBody>
          <a:bodyPr>
            <a:normAutofit/>
          </a:bodyPr>
          <a:lstStyle/>
          <a:p>
            <a:r>
              <a:rPr lang="en-GB" dirty="0"/>
              <a:t>STYE  </a:t>
            </a:r>
            <a:br>
              <a:rPr lang="en-GB" dirty="0"/>
            </a:br>
            <a:endParaRPr lang="en-GB" dirty="0"/>
          </a:p>
        </p:txBody>
      </p:sp>
      <p:sp>
        <p:nvSpPr>
          <p:cNvPr id="3" name="Content Placeholder 2">
            <a:extLst>
              <a:ext uri="{FF2B5EF4-FFF2-40B4-BE49-F238E27FC236}">
                <a16:creationId xmlns:a16="http://schemas.microsoft.com/office/drawing/2014/main" id="{AD3E45C3-62B7-40AD-832B-3ADE6E84550B}"/>
              </a:ext>
            </a:extLst>
          </p:cNvPr>
          <p:cNvSpPr>
            <a:spLocks noGrp="1"/>
          </p:cNvSpPr>
          <p:nvPr>
            <p:ph idx="1"/>
          </p:nvPr>
        </p:nvSpPr>
        <p:spPr>
          <a:xfrm>
            <a:off x="648931" y="2438400"/>
            <a:ext cx="3505494" cy="3785419"/>
          </a:xfrm>
        </p:spPr>
        <p:txBody>
          <a:bodyPr>
            <a:normAutofit/>
          </a:bodyPr>
          <a:lstStyle/>
          <a:p>
            <a:endParaRPr lang="en-GB" sz="2000"/>
          </a:p>
          <a:p>
            <a:pPr marL="0" indent="0">
              <a:buNone/>
            </a:pPr>
            <a:endParaRPr lang="en-GB" sz="2000"/>
          </a:p>
          <a:p>
            <a:r>
              <a:rPr lang="en-GB" sz="2000"/>
              <a:t>Infection in the root of an eyelash.  </a:t>
            </a:r>
          </a:p>
          <a:p>
            <a:endParaRPr lang="en-GB" sz="2000"/>
          </a:p>
          <a:p>
            <a:r>
              <a:rPr lang="en-GB" sz="2000"/>
              <a:t>They are caused by a bacterial infection.  </a:t>
            </a:r>
          </a:p>
          <a:p>
            <a:endParaRPr lang="en-GB" sz="2000"/>
          </a:p>
          <a:p>
            <a:r>
              <a:rPr lang="en-GB" sz="2000"/>
              <a:t>Avoid the area; no treatment until the infection has gone.  </a:t>
            </a:r>
          </a:p>
          <a:p>
            <a:endParaRPr lang="en-GB" sz="2000"/>
          </a:p>
          <a:p>
            <a:endParaRPr lang="en-GB" sz="2000"/>
          </a:p>
        </p:txBody>
      </p:sp>
      <p:pic>
        <p:nvPicPr>
          <p:cNvPr id="50178" name="Picture 2" descr="Image result for stye&quot;">
            <a:extLst>
              <a:ext uri="{FF2B5EF4-FFF2-40B4-BE49-F238E27FC236}">
                <a16:creationId xmlns:a16="http://schemas.microsoft.com/office/drawing/2014/main" id="{3A74AB73-AE90-4F9D-91EF-B0932ECF528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021591"/>
            <a:ext cx="6019331" cy="481157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26997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0140E-E976-4D59-935A-578FEA24232B}"/>
              </a:ext>
            </a:extLst>
          </p:cNvPr>
          <p:cNvSpPr>
            <a:spLocks noGrp="1"/>
          </p:cNvSpPr>
          <p:nvPr>
            <p:ph type="title"/>
          </p:nvPr>
        </p:nvSpPr>
        <p:spPr>
          <a:xfrm>
            <a:off x="648929" y="629266"/>
            <a:ext cx="3505495" cy="1622321"/>
          </a:xfrm>
        </p:spPr>
        <p:txBody>
          <a:bodyPr>
            <a:normAutofit/>
          </a:bodyPr>
          <a:lstStyle/>
          <a:p>
            <a:r>
              <a:rPr lang="en-GB" dirty="0"/>
              <a:t>SUNBURN  </a:t>
            </a:r>
            <a:br>
              <a:rPr lang="en-GB" dirty="0"/>
            </a:br>
            <a:endParaRPr lang="en-GB" dirty="0"/>
          </a:p>
        </p:txBody>
      </p:sp>
      <p:sp>
        <p:nvSpPr>
          <p:cNvPr id="3" name="Content Placeholder 2">
            <a:extLst>
              <a:ext uri="{FF2B5EF4-FFF2-40B4-BE49-F238E27FC236}">
                <a16:creationId xmlns:a16="http://schemas.microsoft.com/office/drawing/2014/main" id="{CF885C9A-F40D-46DC-BCDD-675068FBDD2B}"/>
              </a:ext>
            </a:extLst>
          </p:cNvPr>
          <p:cNvSpPr>
            <a:spLocks noGrp="1"/>
          </p:cNvSpPr>
          <p:nvPr>
            <p:ph idx="1"/>
          </p:nvPr>
        </p:nvSpPr>
        <p:spPr>
          <a:xfrm>
            <a:off x="648931" y="2438400"/>
            <a:ext cx="3505494" cy="3785419"/>
          </a:xfrm>
        </p:spPr>
        <p:txBody>
          <a:bodyPr>
            <a:normAutofit/>
          </a:bodyPr>
          <a:lstStyle/>
          <a:p>
            <a:endParaRPr lang="en-GB" sz="1400"/>
          </a:p>
          <a:p>
            <a:endParaRPr lang="en-GB" sz="1400"/>
          </a:p>
          <a:p>
            <a:r>
              <a:rPr lang="en-GB" sz="1400"/>
              <a:t>Sunburn is a red, painful skin that feels hot to the touch. It usually appears within a few hours after too much exposure to ultraviolet (UV) light from sunshine or artificial sources, such as sunbeds. </a:t>
            </a:r>
          </a:p>
          <a:p>
            <a:pPr marL="0" indent="0">
              <a:buNone/>
            </a:pPr>
            <a:endParaRPr lang="en-GB" sz="1400"/>
          </a:p>
          <a:p>
            <a:r>
              <a:rPr lang="en-GB" sz="1400"/>
              <a:t>No treatment should be provided until the skin has healed.  </a:t>
            </a:r>
          </a:p>
          <a:p>
            <a:endParaRPr lang="en-GB" sz="1400"/>
          </a:p>
          <a:p>
            <a:r>
              <a:rPr lang="en-GB" sz="1400"/>
              <a:t>48 hours should be left from sun exposure/sunbed use before a treatment. </a:t>
            </a:r>
          </a:p>
          <a:p>
            <a:endParaRPr lang="en-GB" sz="1400"/>
          </a:p>
          <a:p>
            <a:endParaRPr lang="en-GB" sz="1400"/>
          </a:p>
        </p:txBody>
      </p:sp>
      <p:pic>
        <p:nvPicPr>
          <p:cNvPr id="51202" name="Picture 2" descr="Image result for sunburn">
            <a:extLst>
              <a:ext uri="{FF2B5EF4-FFF2-40B4-BE49-F238E27FC236}">
                <a16:creationId xmlns:a16="http://schemas.microsoft.com/office/drawing/2014/main" id="{E46115B6-7786-40F7-A30F-C99BA38941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969323"/>
            <a:ext cx="6019331" cy="491610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07938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F7E9-8B25-42D4-9CD7-2D50E7E92368}"/>
              </a:ext>
            </a:extLst>
          </p:cNvPr>
          <p:cNvSpPr>
            <a:spLocks noGrp="1"/>
          </p:cNvSpPr>
          <p:nvPr>
            <p:ph type="title"/>
          </p:nvPr>
        </p:nvSpPr>
        <p:spPr>
          <a:xfrm>
            <a:off x="648929" y="629266"/>
            <a:ext cx="3505495" cy="1622321"/>
          </a:xfrm>
        </p:spPr>
        <p:txBody>
          <a:bodyPr>
            <a:normAutofit/>
          </a:bodyPr>
          <a:lstStyle/>
          <a:p>
            <a:r>
              <a:rPr lang="en-GB" dirty="0"/>
              <a:t>COLD SORES </a:t>
            </a:r>
            <a:br>
              <a:rPr lang="en-GB" dirty="0"/>
            </a:br>
            <a:endParaRPr lang="en-GB" dirty="0"/>
          </a:p>
        </p:txBody>
      </p:sp>
      <p:sp>
        <p:nvSpPr>
          <p:cNvPr id="3" name="Content Placeholder 2">
            <a:extLst>
              <a:ext uri="{FF2B5EF4-FFF2-40B4-BE49-F238E27FC236}">
                <a16:creationId xmlns:a16="http://schemas.microsoft.com/office/drawing/2014/main" id="{33CB6DEA-5E0A-4E91-B77B-539E64FBAEA6}"/>
              </a:ext>
            </a:extLst>
          </p:cNvPr>
          <p:cNvSpPr>
            <a:spLocks noGrp="1"/>
          </p:cNvSpPr>
          <p:nvPr>
            <p:ph idx="1"/>
          </p:nvPr>
        </p:nvSpPr>
        <p:spPr>
          <a:xfrm>
            <a:off x="648931" y="2438400"/>
            <a:ext cx="3505494" cy="3785419"/>
          </a:xfrm>
        </p:spPr>
        <p:txBody>
          <a:bodyPr>
            <a:normAutofit/>
          </a:bodyPr>
          <a:lstStyle/>
          <a:p>
            <a:endParaRPr lang="en-GB" sz="1600"/>
          </a:p>
          <a:p>
            <a:pPr marL="0" indent="0">
              <a:buNone/>
            </a:pPr>
            <a:endParaRPr lang="en-GB" sz="1600"/>
          </a:p>
          <a:p>
            <a:r>
              <a:rPr lang="en-GB" sz="1600"/>
              <a:t>Cold sores are painful lumps or blisters on the face. They're caused by a virus and are very contagious. </a:t>
            </a:r>
          </a:p>
          <a:p>
            <a:pPr marL="0" indent="0">
              <a:buNone/>
            </a:pPr>
            <a:endParaRPr lang="en-GB" sz="1600"/>
          </a:p>
          <a:p>
            <a:r>
              <a:rPr lang="en-GB" sz="1600"/>
              <a:t>Treatment should not be provided on the face until the skin has healed.  </a:t>
            </a:r>
          </a:p>
          <a:p>
            <a:endParaRPr lang="en-GB" sz="1600"/>
          </a:p>
          <a:p>
            <a:r>
              <a:rPr lang="en-GB" sz="1600"/>
              <a:t>Precautions should be taken when treating other areas to avoid cross-contamination.  </a:t>
            </a:r>
          </a:p>
          <a:p>
            <a:endParaRPr lang="en-GB" sz="1600"/>
          </a:p>
          <a:p>
            <a:endParaRPr lang="en-GB" sz="1600"/>
          </a:p>
        </p:txBody>
      </p:sp>
      <p:pic>
        <p:nvPicPr>
          <p:cNvPr id="52226" name="Picture 2" descr="Image result for cold sore">
            <a:extLst>
              <a:ext uri="{FF2B5EF4-FFF2-40B4-BE49-F238E27FC236}">
                <a16:creationId xmlns:a16="http://schemas.microsoft.com/office/drawing/2014/main" id="{DB1D18A6-D1AC-4256-845D-9546D27972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729853"/>
            <a:ext cx="6019331" cy="339504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04008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2B9A-D63B-49C4-BA2D-BEB7CB00C815}"/>
              </a:ext>
            </a:extLst>
          </p:cNvPr>
          <p:cNvSpPr>
            <a:spLocks noGrp="1"/>
          </p:cNvSpPr>
          <p:nvPr>
            <p:ph type="title"/>
          </p:nvPr>
        </p:nvSpPr>
        <p:spPr>
          <a:xfrm>
            <a:off x="648929" y="629266"/>
            <a:ext cx="3505495" cy="1622321"/>
          </a:xfrm>
        </p:spPr>
        <p:txBody>
          <a:bodyPr>
            <a:normAutofit/>
          </a:bodyPr>
          <a:lstStyle/>
          <a:p>
            <a:r>
              <a:rPr lang="en-GB" dirty="0"/>
              <a:t>IMPETIGO  </a:t>
            </a:r>
            <a:br>
              <a:rPr lang="en-GB" dirty="0"/>
            </a:br>
            <a:endParaRPr lang="en-GB" dirty="0"/>
          </a:p>
        </p:txBody>
      </p:sp>
      <p:sp>
        <p:nvSpPr>
          <p:cNvPr id="3" name="Content Placeholder 2">
            <a:extLst>
              <a:ext uri="{FF2B5EF4-FFF2-40B4-BE49-F238E27FC236}">
                <a16:creationId xmlns:a16="http://schemas.microsoft.com/office/drawing/2014/main" id="{69348EFA-D1F4-4DC3-81EB-014E9941604B}"/>
              </a:ext>
            </a:extLst>
          </p:cNvPr>
          <p:cNvSpPr>
            <a:spLocks noGrp="1"/>
          </p:cNvSpPr>
          <p:nvPr>
            <p:ph idx="1"/>
          </p:nvPr>
        </p:nvSpPr>
        <p:spPr>
          <a:xfrm>
            <a:off x="648931" y="2438400"/>
            <a:ext cx="3505494" cy="3785419"/>
          </a:xfrm>
        </p:spPr>
        <p:txBody>
          <a:bodyPr>
            <a:normAutofit/>
          </a:bodyPr>
          <a:lstStyle/>
          <a:p>
            <a:endParaRPr lang="en-GB" sz="1100"/>
          </a:p>
          <a:p>
            <a:endParaRPr lang="en-GB" sz="1100"/>
          </a:p>
          <a:p>
            <a:endParaRPr lang="en-GB" sz="1100"/>
          </a:p>
          <a:p>
            <a:r>
              <a:rPr lang="en-GB" sz="1100"/>
              <a:t>Impetigo is a highly contagious skin infection that often starts with red sores on the face or hands. </a:t>
            </a:r>
          </a:p>
          <a:p>
            <a:pPr marL="0" indent="0">
              <a:buNone/>
            </a:pPr>
            <a:endParaRPr lang="en-GB" sz="1100"/>
          </a:p>
          <a:p>
            <a:r>
              <a:rPr lang="en-GB" sz="1100"/>
              <a:t>It causes red sores or blisters that burst and leave crusty, golden-brown patches.  </a:t>
            </a:r>
          </a:p>
          <a:p>
            <a:endParaRPr lang="en-GB" sz="1100"/>
          </a:p>
          <a:p>
            <a:r>
              <a:rPr lang="en-GB" sz="1100"/>
              <a:t>Treatment should not be provided on the face until the skin has healed.  </a:t>
            </a:r>
          </a:p>
          <a:p>
            <a:endParaRPr lang="en-GB" sz="1100"/>
          </a:p>
          <a:p>
            <a:r>
              <a:rPr lang="en-GB" sz="1100"/>
              <a:t>Precautions should be taken when treating other areas to avoid cross-contamination.  </a:t>
            </a:r>
          </a:p>
          <a:p>
            <a:endParaRPr lang="en-GB" sz="1100"/>
          </a:p>
          <a:p>
            <a:endParaRPr lang="en-GB" sz="1100"/>
          </a:p>
        </p:txBody>
      </p:sp>
      <p:pic>
        <p:nvPicPr>
          <p:cNvPr id="53250" name="Picture 2" descr="A close - up of some food&#10;&#10;Description automatically generated with low confidence">
            <a:extLst>
              <a:ext uri="{FF2B5EF4-FFF2-40B4-BE49-F238E27FC236}">
                <a16:creationId xmlns:a16="http://schemas.microsoft.com/office/drawing/2014/main" id="{AC53D9B3-BFD1-4E11-B79B-9EDEB661AB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152630"/>
            <a:ext cx="6019331" cy="454949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22799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DDBA4-A09D-4013-95A3-36B7CD66393E}"/>
              </a:ext>
            </a:extLst>
          </p:cNvPr>
          <p:cNvSpPr>
            <a:spLocks noGrp="1"/>
          </p:cNvSpPr>
          <p:nvPr>
            <p:ph type="title"/>
          </p:nvPr>
        </p:nvSpPr>
        <p:spPr>
          <a:xfrm>
            <a:off x="648929" y="629266"/>
            <a:ext cx="3505495" cy="1622321"/>
          </a:xfrm>
        </p:spPr>
        <p:txBody>
          <a:bodyPr>
            <a:normAutofit/>
          </a:bodyPr>
          <a:lstStyle/>
          <a:p>
            <a:r>
              <a:rPr lang="en-GB" dirty="0"/>
              <a:t>MOLES </a:t>
            </a:r>
            <a:br>
              <a:rPr lang="en-GB" dirty="0"/>
            </a:br>
            <a:endParaRPr lang="en-GB" dirty="0"/>
          </a:p>
        </p:txBody>
      </p:sp>
      <p:sp>
        <p:nvSpPr>
          <p:cNvPr id="3" name="Content Placeholder 2">
            <a:extLst>
              <a:ext uri="{FF2B5EF4-FFF2-40B4-BE49-F238E27FC236}">
                <a16:creationId xmlns:a16="http://schemas.microsoft.com/office/drawing/2014/main" id="{7DD70E4C-ABD5-4D51-9B95-84E6DAEB4FA1}"/>
              </a:ext>
            </a:extLst>
          </p:cNvPr>
          <p:cNvSpPr>
            <a:spLocks noGrp="1"/>
          </p:cNvSpPr>
          <p:nvPr>
            <p:ph idx="1"/>
          </p:nvPr>
        </p:nvSpPr>
        <p:spPr>
          <a:xfrm>
            <a:off x="648931" y="2438400"/>
            <a:ext cx="3505494" cy="3785419"/>
          </a:xfrm>
        </p:spPr>
        <p:txBody>
          <a:bodyPr>
            <a:normAutofit/>
          </a:bodyPr>
          <a:lstStyle/>
          <a:p>
            <a:endParaRPr lang="en-GB" sz="1700"/>
          </a:p>
          <a:p>
            <a:endParaRPr lang="en-GB" sz="1700"/>
          </a:p>
          <a:p>
            <a:r>
              <a:rPr lang="en-GB" sz="1700"/>
              <a:t>Moles are small, coloured spots on the skin. Most people have them, and they're usually nothing to worry about unless they change size, shape or colour. </a:t>
            </a:r>
          </a:p>
          <a:p>
            <a:pPr marL="0" indent="0">
              <a:buNone/>
            </a:pPr>
            <a:endParaRPr lang="en-GB" sz="1700"/>
          </a:p>
          <a:p>
            <a:r>
              <a:rPr lang="en-GB" sz="1700"/>
              <a:t>Avoid treating over a mole. Irritation or damage to the area may cause the mole to change.  </a:t>
            </a:r>
          </a:p>
          <a:p>
            <a:endParaRPr lang="en-GB" sz="1700"/>
          </a:p>
          <a:p>
            <a:endParaRPr lang="en-GB" sz="1700"/>
          </a:p>
        </p:txBody>
      </p:sp>
      <p:pic>
        <p:nvPicPr>
          <p:cNvPr id="54274" name="Picture 2" descr="Image result for skin mole">
            <a:extLst>
              <a:ext uri="{FF2B5EF4-FFF2-40B4-BE49-F238E27FC236}">
                <a16:creationId xmlns:a16="http://schemas.microsoft.com/office/drawing/2014/main" id="{C47369AA-0688-4FD7-953D-357C489D12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66821" y="807593"/>
            <a:ext cx="3497412" cy="523956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820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D633-C43B-4BE9-8DD2-C944DB129713}"/>
              </a:ext>
            </a:extLst>
          </p:cNvPr>
          <p:cNvSpPr>
            <a:spLocks noGrp="1"/>
          </p:cNvSpPr>
          <p:nvPr>
            <p:ph type="title"/>
          </p:nvPr>
        </p:nvSpPr>
        <p:spPr>
          <a:xfrm>
            <a:off x="838200" y="681037"/>
            <a:ext cx="10515600" cy="1325563"/>
          </a:xfrm>
        </p:spPr>
        <p:txBody>
          <a:bodyPr/>
          <a:lstStyle/>
          <a:p>
            <a:r>
              <a:rPr lang="en-GB" dirty="0"/>
              <a:t>Appearance of the Therapist  </a:t>
            </a:r>
            <a:br>
              <a:rPr lang="en-GB" dirty="0"/>
            </a:br>
            <a:endParaRPr lang="en-GB" dirty="0"/>
          </a:p>
        </p:txBody>
      </p:sp>
      <p:sp>
        <p:nvSpPr>
          <p:cNvPr id="3" name="Content Placeholder 2">
            <a:extLst>
              <a:ext uri="{FF2B5EF4-FFF2-40B4-BE49-F238E27FC236}">
                <a16:creationId xmlns:a16="http://schemas.microsoft.com/office/drawing/2014/main" id="{C080C96D-ECD4-45E0-A1D5-F10A1FEA8493}"/>
              </a:ext>
            </a:extLst>
          </p:cNvPr>
          <p:cNvSpPr>
            <a:spLocks noGrp="1"/>
          </p:cNvSpPr>
          <p:nvPr>
            <p:ph idx="1"/>
          </p:nvPr>
        </p:nvSpPr>
        <p:spPr/>
        <p:txBody>
          <a:bodyPr>
            <a:normAutofit fontScale="85000" lnSpcReduction="20000"/>
          </a:bodyPr>
          <a:lstStyle/>
          <a:p>
            <a:pPr marL="0" indent="0">
              <a:buNone/>
            </a:pPr>
            <a:endParaRPr lang="en-GB" dirty="0"/>
          </a:p>
          <a:p>
            <a:r>
              <a:rPr lang="en-GB" dirty="0"/>
              <a:t>A therapist should ensure that they look well presented at all times. Therapists will be working in close contact with a client, and it is important that a professional image is observed.  </a:t>
            </a:r>
          </a:p>
          <a:p>
            <a:endParaRPr lang="en-GB" dirty="0"/>
          </a:p>
          <a:p>
            <a:r>
              <a:rPr lang="en-GB" dirty="0"/>
              <a:t>A therapist should: </a:t>
            </a:r>
          </a:p>
          <a:p>
            <a:pPr lvl="1">
              <a:buFont typeface="Wingdings" panose="05000000000000000000" pitchFamily="2" charset="2"/>
              <a:buChar char="Ø"/>
            </a:pPr>
            <a:r>
              <a:rPr lang="en-GB" dirty="0"/>
              <a:t>Wear clean, freshly laundered and ironed uniform each day.  </a:t>
            </a:r>
          </a:p>
          <a:p>
            <a:pPr lvl="1">
              <a:buFont typeface="Wingdings" panose="05000000000000000000" pitchFamily="2" charset="2"/>
              <a:buChar char="Ø"/>
            </a:pPr>
            <a:r>
              <a:rPr lang="en-GB" dirty="0"/>
              <a:t>Wear clean, flat, closed-toe shoes.  </a:t>
            </a:r>
          </a:p>
          <a:p>
            <a:pPr lvl="1">
              <a:buFont typeface="Wingdings" panose="05000000000000000000" pitchFamily="2" charset="2"/>
              <a:buChar char="Ø"/>
            </a:pPr>
            <a:r>
              <a:rPr lang="en-GB" dirty="0"/>
              <a:t>Have short, clean, manicured nails.  </a:t>
            </a:r>
          </a:p>
          <a:p>
            <a:pPr lvl="1">
              <a:buFont typeface="Wingdings" panose="05000000000000000000" pitchFamily="2" charset="2"/>
              <a:buChar char="Ø"/>
            </a:pPr>
            <a:r>
              <a:rPr lang="en-GB" dirty="0"/>
              <a:t>Have a fresh breath.  </a:t>
            </a:r>
          </a:p>
          <a:p>
            <a:pPr lvl="1">
              <a:buFont typeface="Wingdings" panose="05000000000000000000" pitchFamily="2" charset="2"/>
              <a:buChar char="Ø"/>
            </a:pPr>
            <a:r>
              <a:rPr lang="en-GB" dirty="0"/>
              <a:t>Wear antiperspirant.  </a:t>
            </a:r>
          </a:p>
          <a:p>
            <a:pPr lvl="1">
              <a:buFont typeface="Wingdings" panose="05000000000000000000" pitchFamily="2" charset="2"/>
              <a:buChar char="Ø"/>
            </a:pPr>
            <a:r>
              <a:rPr lang="en-GB" dirty="0"/>
              <a:t>Apply modest makeup for a natural look.  </a:t>
            </a:r>
          </a:p>
          <a:p>
            <a:pPr lvl="1">
              <a:buFont typeface="Wingdings" panose="05000000000000000000" pitchFamily="2" charset="2"/>
              <a:buChar char="Ø"/>
            </a:pPr>
            <a:r>
              <a:rPr lang="en-GB" dirty="0"/>
              <a:t>Wear hair up and away from the face.  </a:t>
            </a:r>
          </a:p>
          <a:p>
            <a:pPr lvl="1">
              <a:buFont typeface="Wingdings" panose="05000000000000000000" pitchFamily="2" charset="2"/>
              <a:buChar char="Ø"/>
            </a:pPr>
            <a:r>
              <a:rPr lang="en-GB" dirty="0"/>
              <a:t>Wear minimal jewellery. </a:t>
            </a:r>
          </a:p>
        </p:txBody>
      </p:sp>
    </p:spTree>
    <p:extLst>
      <p:ext uri="{BB962C8B-B14F-4D97-AF65-F5344CB8AC3E}">
        <p14:creationId xmlns:p14="http://schemas.microsoft.com/office/powerpoint/2010/main" val="289248305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D9C58-98F0-4B5A-B23C-DC96940AB2E7}"/>
              </a:ext>
            </a:extLst>
          </p:cNvPr>
          <p:cNvSpPr>
            <a:spLocks noGrp="1"/>
          </p:cNvSpPr>
          <p:nvPr>
            <p:ph type="title"/>
          </p:nvPr>
        </p:nvSpPr>
        <p:spPr>
          <a:xfrm>
            <a:off x="648929" y="629266"/>
            <a:ext cx="3505495" cy="1622321"/>
          </a:xfrm>
        </p:spPr>
        <p:txBody>
          <a:bodyPr>
            <a:normAutofit/>
          </a:bodyPr>
          <a:lstStyle/>
          <a:p>
            <a:r>
              <a:rPr lang="en-GB" dirty="0"/>
              <a:t>RINGWORM  </a:t>
            </a:r>
            <a:br>
              <a:rPr lang="en-GB" dirty="0"/>
            </a:br>
            <a:endParaRPr lang="en-GB" dirty="0"/>
          </a:p>
        </p:txBody>
      </p:sp>
      <p:sp>
        <p:nvSpPr>
          <p:cNvPr id="3" name="Content Placeholder 2">
            <a:extLst>
              <a:ext uri="{FF2B5EF4-FFF2-40B4-BE49-F238E27FC236}">
                <a16:creationId xmlns:a16="http://schemas.microsoft.com/office/drawing/2014/main" id="{50AA0A83-58E0-410C-8B93-94BB9C1F25D1}"/>
              </a:ext>
            </a:extLst>
          </p:cNvPr>
          <p:cNvSpPr>
            <a:spLocks noGrp="1"/>
          </p:cNvSpPr>
          <p:nvPr>
            <p:ph idx="1"/>
          </p:nvPr>
        </p:nvSpPr>
        <p:spPr>
          <a:xfrm>
            <a:off x="648931" y="2438400"/>
            <a:ext cx="3505494" cy="3785419"/>
          </a:xfrm>
        </p:spPr>
        <p:txBody>
          <a:bodyPr>
            <a:normAutofit/>
          </a:bodyPr>
          <a:lstStyle/>
          <a:p>
            <a:pPr marL="0" indent="0">
              <a:buNone/>
            </a:pPr>
            <a:endParaRPr lang="en-GB" sz="2000"/>
          </a:p>
          <a:p>
            <a:r>
              <a:rPr lang="en-GB" sz="2000"/>
              <a:t>Ringworm is a fungal infection on the skin. It causes a rash that is often ring-shaped. </a:t>
            </a:r>
          </a:p>
          <a:p>
            <a:pPr marL="0" indent="0">
              <a:buNone/>
            </a:pPr>
            <a:endParaRPr lang="en-GB" sz="2000"/>
          </a:p>
          <a:p>
            <a:r>
              <a:rPr lang="en-GB" sz="2000"/>
              <a:t>Treatment should not be provided to the client until the condition has been treated.  </a:t>
            </a:r>
          </a:p>
          <a:p>
            <a:endParaRPr lang="en-GB" sz="2000"/>
          </a:p>
          <a:p>
            <a:endParaRPr lang="en-GB" sz="2000"/>
          </a:p>
        </p:txBody>
      </p:sp>
      <p:pic>
        <p:nvPicPr>
          <p:cNvPr id="55298" name="Picture 2" descr="Image result for ringworm">
            <a:extLst>
              <a:ext uri="{FF2B5EF4-FFF2-40B4-BE49-F238E27FC236}">
                <a16:creationId xmlns:a16="http://schemas.microsoft.com/office/drawing/2014/main" id="{6C576E98-DCDE-458B-96FC-A0CE8DC324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733865"/>
            <a:ext cx="6019331" cy="338702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7017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E56A0-D296-44AC-A8D6-E35CAB868EB4}"/>
              </a:ext>
            </a:extLst>
          </p:cNvPr>
          <p:cNvSpPr>
            <a:spLocks noGrp="1"/>
          </p:cNvSpPr>
          <p:nvPr>
            <p:ph type="title"/>
          </p:nvPr>
        </p:nvSpPr>
        <p:spPr>
          <a:xfrm>
            <a:off x="648929" y="629266"/>
            <a:ext cx="3505495" cy="1622321"/>
          </a:xfrm>
        </p:spPr>
        <p:txBody>
          <a:bodyPr>
            <a:normAutofit/>
          </a:bodyPr>
          <a:lstStyle/>
          <a:p>
            <a:r>
              <a:rPr lang="en-GB" sz="4100"/>
              <a:t>SENSITIVE SKIN  </a:t>
            </a:r>
            <a:br>
              <a:rPr lang="en-GB" sz="4100"/>
            </a:br>
            <a:endParaRPr lang="en-GB" sz="4100"/>
          </a:p>
        </p:txBody>
      </p:sp>
      <p:sp>
        <p:nvSpPr>
          <p:cNvPr id="3" name="Content Placeholder 2">
            <a:extLst>
              <a:ext uri="{FF2B5EF4-FFF2-40B4-BE49-F238E27FC236}">
                <a16:creationId xmlns:a16="http://schemas.microsoft.com/office/drawing/2014/main" id="{96428292-E8C4-42C2-9A5F-543397325CFB}"/>
              </a:ext>
            </a:extLst>
          </p:cNvPr>
          <p:cNvSpPr>
            <a:spLocks noGrp="1"/>
          </p:cNvSpPr>
          <p:nvPr>
            <p:ph idx="1"/>
          </p:nvPr>
        </p:nvSpPr>
        <p:spPr>
          <a:xfrm>
            <a:off x="648931" y="2438400"/>
            <a:ext cx="3505494" cy="3785419"/>
          </a:xfrm>
        </p:spPr>
        <p:txBody>
          <a:bodyPr>
            <a:normAutofit/>
          </a:bodyPr>
          <a:lstStyle/>
          <a:p>
            <a:pPr marL="0" indent="0">
              <a:buNone/>
            </a:pPr>
            <a:endParaRPr lang="en-GB" sz="1600"/>
          </a:p>
          <a:p>
            <a:r>
              <a:rPr lang="en-GB" sz="1600"/>
              <a:t>Sensitive skin is a common issue but not a medical diagnosis in itself. The term generally refers to skin that is more prone to inflammation or adverse reactions. People with sensitive skin may have strong reactions to chemicals, dyes, and fragrances present in products that come into contact with the skin. </a:t>
            </a:r>
          </a:p>
          <a:p>
            <a:pPr marL="0" indent="0">
              <a:buNone/>
            </a:pPr>
            <a:endParaRPr lang="en-GB" sz="1600"/>
          </a:p>
          <a:p>
            <a:r>
              <a:rPr lang="en-GB" sz="1600"/>
              <a:t>Treatments should be applied with caution. Patch tests may be required before undertaking a full procedure.  </a:t>
            </a:r>
          </a:p>
          <a:p>
            <a:endParaRPr lang="en-GB" sz="1600"/>
          </a:p>
          <a:p>
            <a:endParaRPr lang="en-GB" sz="1600"/>
          </a:p>
        </p:txBody>
      </p:sp>
      <p:pic>
        <p:nvPicPr>
          <p:cNvPr id="56322" name="Picture 2" descr="Image result for sensitive skin">
            <a:extLst>
              <a:ext uri="{FF2B5EF4-FFF2-40B4-BE49-F238E27FC236}">
                <a16:creationId xmlns:a16="http://schemas.microsoft.com/office/drawing/2014/main" id="{835D60E5-2F66-4B16-9A4F-FA4D3E8C19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410901"/>
            <a:ext cx="6019331" cy="403295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28896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0E4EC-5D63-5D47-AA90-AD4CC44C0CBE}"/>
              </a:ext>
            </a:extLst>
          </p:cNvPr>
          <p:cNvSpPr>
            <a:spLocks noGrp="1"/>
          </p:cNvSpPr>
          <p:nvPr>
            <p:ph type="title"/>
          </p:nvPr>
        </p:nvSpPr>
        <p:spPr/>
        <p:txBody>
          <a:bodyPr>
            <a:normAutofit/>
          </a:bodyPr>
          <a:lstStyle/>
          <a:p>
            <a:r>
              <a:rPr lang="en-GB" dirty="0">
                <a:solidFill>
                  <a:srgbClr val="000000"/>
                </a:solidFill>
                <a:ea typeface="Times New Roman" panose="02020603050405020304" pitchFamily="18" charset="0"/>
              </a:rPr>
              <a:t>Female clients may not have a treatment, if they are:</a:t>
            </a:r>
            <a:endParaRPr lang="en-US" dirty="0"/>
          </a:p>
        </p:txBody>
      </p:sp>
      <p:sp>
        <p:nvSpPr>
          <p:cNvPr id="3" name="Content Placeholder 2">
            <a:extLst>
              <a:ext uri="{FF2B5EF4-FFF2-40B4-BE49-F238E27FC236}">
                <a16:creationId xmlns:a16="http://schemas.microsoft.com/office/drawing/2014/main" id="{DDFA246B-0BD3-204B-84CE-841E0012D81F}"/>
              </a:ext>
            </a:extLst>
          </p:cNvPr>
          <p:cNvSpPr>
            <a:spLocks noGrp="1"/>
          </p:cNvSpPr>
          <p:nvPr>
            <p:ph idx="1"/>
          </p:nvPr>
        </p:nvSpPr>
        <p:spPr/>
        <p:txBody>
          <a:bodyPr/>
          <a:lstStyle/>
          <a:p>
            <a:pPr marL="342900" lvl="0"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Menstruating</a:t>
            </a:r>
            <a:endParaRPr lang="en-GB" dirty="0">
              <a:solidFill>
                <a:srgbClr val="000000"/>
              </a:solidFill>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Pregnant</a:t>
            </a:r>
            <a:endParaRPr lang="en-GB" dirty="0">
              <a:solidFill>
                <a:srgbClr val="000000"/>
              </a:solidFill>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Lactating</a:t>
            </a:r>
            <a:endParaRPr lang="en-GB" dirty="0">
              <a:solidFill>
                <a:srgbClr val="000000"/>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63388070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7167-960D-5D41-8C8B-F3ACA9BB2C65}"/>
              </a:ext>
            </a:extLst>
          </p:cNvPr>
          <p:cNvSpPr>
            <a:spLocks noGrp="1"/>
          </p:cNvSpPr>
          <p:nvPr>
            <p:ph type="title"/>
          </p:nvPr>
        </p:nvSpPr>
        <p:spPr/>
        <p:txBody>
          <a:bodyPr>
            <a:normAutofit/>
          </a:bodyPr>
          <a:lstStyle/>
          <a:p>
            <a:r>
              <a:rPr lang="en-GB" dirty="0">
                <a:solidFill>
                  <a:srgbClr val="000000"/>
                </a:solidFill>
                <a:ea typeface="Times New Roman" panose="02020603050405020304" pitchFamily="18" charset="0"/>
              </a:rPr>
              <a:t>Any client with one or more of the following conditions cannot receive treatment:</a:t>
            </a:r>
            <a:endParaRPr lang="en-US" dirty="0"/>
          </a:p>
        </p:txBody>
      </p:sp>
      <p:sp>
        <p:nvSpPr>
          <p:cNvPr id="3" name="Content Placeholder 2">
            <a:extLst>
              <a:ext uri="{FF2B5EF4-FFF2-40B4-BE49-F238E27FC236}">
                <a16:creationId xmlns:a16="http://schemas.microsoft.com/office/drawing/2014/main" id="{1CF63EE4-25F4-D44C-A884-04218D8667C8}"/>
              </a:ext>
            </a:extLst>
          </p:cNvPr>
          <p:cNvSpPr>
            <a:spLocks noGrp="1"/>
          </p:cNvSpPr>
          <p:nvPr>
            <p:ph idx="1"/>
          </p:nvPr>
        </p:nvSpPr>
        <p:spPr/>
        <p:txBody>
          <a:bodyPr>
            <a:normAutofit fontScale="77500" lnSpcReduction="20000"/>
          </a:bodyPr>
          <a:lstStyle/>
          <a:p>
            <a:pPr marL="342900" lvl="0"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Heart disease</a:t>
            </a:r>
            <a:endParaRPr lang="en-GB" dirty="0">
              <a:solidFill>
                <a:srgbClr val="000000"/>
              </a:solidFill>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Thyroid conditions</a:t>
            </a:r>
            <a:endParaRPr lang="en-GB" dirty="0">
              <a:solidFill>
                <a:srgbClr val="000000"/>
              </a:solidFill>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Hypertension</a:t>
            </a:r>
            <a:endParaRPr lang="en-GB" dirty="0">
              <a:solidFill>
                <a:srgbClr val="000000"/>
              </a:solidFill>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Renal failure</a:t>
            </a:r>
            <a:endParaRPr lang="en-GB" dirty="0">
              <a:solidFill>
                <a:srgbClr val="000000"/>
              </a:solidFill>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Malignant tumour</a:t>
            </a:r>
            <a:endParaRPr lang="en-GB" dirty="0">
              <a:solidFill>
                <a:srgbClr val="000000"/>
              </a:solidFill>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GB" dirty="0">
                <a:solidFill>
                  <a:srgbClr val="434A56"/>
                </a:solidFill>
                <a:ea typeface="Times New Roman" panose="02020603050405020304" pitchFamily="18" charset="0"/>
              </a:rPr>
              <a:t>Epilepsy</a:t>
            </a:r>
            <a:endParaRPr lang="en-GB" dirty="0">
              <a:solidFill>
                <a:srgbClr val="434A56"/>
              </a:solidFill>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Open wounds or lesions on the treatment area</a:t>
            </a:r>
            <a:endParaRPr lang="en-GB" dirty="0">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An active systemic or local skin disease that may alter wound healing</a:t>
            </a:r>
            <a:endParaRPr lang="en-GB" dirty="0">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Autoimmune disease</a:t>
            </a:r>
            <a:endParaRPr lang="en-GB" dirty="0">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Diabetes</a:t>
            </a:r>
            <a:endParaRPr lang="en-GB" dirty="0">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Bell’s palsy</a:t>
            </a:r>
            <a:endParaRPr lang="en-GB" dirty="0">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Under 18s’</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3230710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5097-78E0-524C-AD78-5808D340FCE3}"/>
              </a:ext>
            </a:extLst>
          </p:cNvPr>
          <p:cNvSpPr>
            <a:spLocks noGrp="1"/>
          </p:cNvSpPr>
          <p:nvPr>
            <p:ph type="title"/>
          </p:nvPr>
        </p:nvSpPr>
        <p:spPr/>
        <p:txBody>
          <a:bodyPr>
            <a:normAutofit/>
          </a:bodyPr>
          <a:lstStyle/>
          <a:p>
            <a:r>
              <a:rPr lang="en-GB" dirty="0">
                <a:solidFill>
                  <a:srgbClr val="000000"/>
                </a:solidFill>
                <a:ea typeface="Times New Roman" panose="02020603050405020304" pitchFamily="18" charset="0"/>
              </a:rPr>
              <a:t>Any client with one or more of the following conditions should be treated cautiously:</a:t>
            </a:r>
            <a:endParaRPr lang="en-US" dirty="0"/>
          </a:p>
        </p:txBody>
      </p:sp>
      <p:sp>
        <p:nvSpPr>
          <p:cNvPr id="3" name="Content Placeholder 2">
            <a:extLst>
              <a:ext uri="{FF2B5EF4-FFF2-40B4-BE49-F238E27FC236}">
                <a16:creationId xmlns:a16="http://schemas.microsoft.com/office/drawing/2014/main" id="{CC3CA10C-7FF9-1241-AF38-B87B77B939AD}"/>
              </a:ext>
            </a:extLst>
          </p:cNvPr>
          <p:cNvSpPr>
            <a:spLocks noGrp="1"/>
          </p:cNvSpPr>
          <p:nvPr>
            <p:ph idx="1"/>
          </p:nvPr>
        </p:nvSpPr>
        <p:spPr/>
        <p:txBody>
          <a:bodyPr/>
          <a:lstStyle/>
          <a:p>
            <a:pPr marL="342900" lvl="0"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Muscle strain</a:t>
            </a:r>
            <a:endParaRPr lang="en-GB" dirty="0">
              <a:solidFill>
                <a:srgbClr val="000000"/>
              </a:solidFill>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Cerebrovascular disease (stroke victims)</a:t>
            </a:r>
            <a:endParaRPr lang="en-GB" dirty="0">
              <a:solidFill>
                <a:srgbClr val="000000"/>
              </a:solidFill>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Thrombophlebitis</a:t>
            </a:r>
            <a:endParaRPr lang="en-GB" dirty="0">
              <a:solidFill>
                <a:srgbClr val="000000"/>
              </a:solidFill>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Brain injury or post brain surgery</a:t>
            </a:r>
            <a:endParaRPr lang="en-GB" dirty="0">
              <a:solidFill>
                <a:srgbClr val="000000"/>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77185905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AC7D-8382-F744-93D0-B63FAEF0625F}"/>
              </a:ext>
            </a:extLst>
          </p:cNvPr>
          <p:cNvSpPr>
            <a:spLocks noGrp="1"/>
          </p:cNvSpPr>
          <p:nvPr>
            <p:ph type="title"/>
          </p:nvPr>
        </p:nvSpPr>
        <p:spPr/>
        <p:txBody>
          <a:bodyPr/>
          <a:lstStyle/>
          <a:p>
            <a:r>
              <a:rPr lang="en-GB" dirty="0">
                <a:solidFill>
                  <a:srgbClr val="000000"/>
                </a:solidFill>
                <a:ea typeface="Times New Roman" panose="02020603050405020304" pitchFamily="18" charset="0"/>
              </a:rPr>
              <a:t>Metal implants or electronic implants such as:</a:t>
            </a:r>
            <a:endParaRPr lang="en-US" dirty="0"/>
          </a:p>
        </p:txBody>
      </p:sp>
      <p:sp>
        <p:nvSpPr>
          <p:cNvPr id="3" name="Content Placeholder 2">
            <a:extLst>
              <a:ext uri="{FF2B5EF4-FFF2-40B4-BE49-F238E27FC236}">
                <a16:creationId xmlns:a16="http://schemas.microsoft.com/office/drawing/2014/main" id="{64EA5D92-C12C-1A4D-97A8-A8E5EAFC174A}"/>
              </a:ext>
            </a:extLst>
          </p:cNvPr>
          <p:cNvSpPr>
            <a:spLocks noGrp="1"/>
          </p:cNvSpPr>
          <p:nvPr>
            <p:ph idx="1"/>
          </p:nvPr>
        </p:nvSpPr>
        <p:spPr/>
        <p:txBody>
          <a:bodyPr/>
          <a:lstStyle/>
          <a:p>
            <a:pPr marL="342900" lvl="0"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Metal contraceptive ring</a:t>
            </a:r>
            <a:endParaRPr lang="en-GB" dirty="0">
              <a:solidFill>
                <a:srgbClr val="000000"/>
              </a:solidFill>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Cardiac pacemaker</a:t>
            </a:r>
            <a:endParaRPr lang="en-GB" dirty="0">
              <a:solidFill>
                <a:srgbClr val="000000"/>
              </a:solidFill>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Cardiac defibrillator</a:t>
            </a:r>
            <a:endParaRPr lang="en-GB" dirty="0">
              <a:solidFill>
                <a:srgbClr val="000000"/>
              </a:solidFill>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Stent</a:t>
            </a:r>
            <a:endParaRPr lang="en-GB" dirty="0">
              <a:solidFill>
                <a:srgbClr val="000000"/>
              </a:solidFill>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Drug pump</a:t>
            </a:r>
            <a:endParaRPr lang="en-GB" dirty="0">
              <a:solidFill>
                <a:srgbClr val="000000"/>
              </a:solidFill>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Nerve stimulator</a:t>
            </a:r>
            <a:endParaRPr lang="en-GB" dirty="0">
              <a:solidFill>
                <a:srgbClr val="000000"/>
              </a:solidFill>
              <a:latin typeface="Times New Roman" panose="02020603050405020304" pitchFamily="18" charset="0"/>
              <a:ea typeface="Times New Roman" panose="02020603050405020304" pitchFamily="18" charset="0"/>
            </a:endParaRPr>
          </a:p>
          <a:p>
            <a:pPr marL="342900" lvl="0"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Copper Coil/IUD</a:t>
            </a:r>
            <a:endParaRPr lang="en-GB" dirty="0">
              <a:solidFill>
                <a:srgbClr val="000000"/>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20187092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50174-91EB-4663-BF7A-751C4690EFD8}"/>
              </a:ext>
            </a:extLst>
          </p:cNvPr>
          <p:cNvSpPr>
            <a:spLocks noGrp="1"/>
          </p:cNvSpPr>
          <p:nvPr>
            <p:ph type="title"/>
          </p:nvPr>
        </p:nvSpPr>
        <p:spPr/>
        <p:txBody>
          <a:bodyPr/>
          <a:lstStyle/>
          <a:p>
            <a:r>
              <a:rPr lang="en-GB" dirty="0"/>
              <a:t>Client Consultation </a:t>
            </a:r>
            <a:br>
              <a:rPr lang="en-GB" dirty="0"/>
            </a:br>
            <a:endParaRPr lang="en-GB" dirty="0"/>
          </a:p>
        </p:txBody>
      </p:sp>
      <p:sp>
        <p:nvSpPr>
          <p:cNvPr id="3" name="Content Placeholder 2">
            <a:extLst>
              <a:ext uri="{FF2B5EF4-FFF2-40B4-BE49-F238E27FC236}">
                <a16:creationId xmlns:a16="http://schemas.microsoft.com/office/drawing/2014/main" id="{33B5ABD8-73A0-4623-86CC-2CC76A55E4F0}"/>
              </a:ext>
            </a:extLst>
          </p:cNvPr>
          <p:cNvSpPr>
            <a:spLocks noGrp="1"/>
          </p:cNvSpPr>
          <p:nvPr>
            <p:ph idx="1"/>
          </p:nvPr>
        </p:nvSpPr>
        <p:spPr>
          <a:xfrm>
            <a:off x="838200" y="1113183"/>
            <a:ext cx="10515600" cy="5063780"/>
          </a:xfrm>
        </p:spPr>
        <p:txBody>
          <a:bodyPr>
            <a:normAutofit fontScale="62500" lnSpcReduction="20000"/>
          </a:bodyPr>
          <a:lstStyle/>
          <a:p>
            <a:pPr marL="0" indent="0">
              <a:buNone/>
            </a:pPr>
            <a:endParaRPr lang="en-GB" dirty="0"/>
          </a:p>
          <a:p>
            <a:r>
              <a:rPr lang="en-GB" dirty="0"/>
              <a:t>A client consultation is a one to one talk with your client. During this time, you will find out very important and confidential information that will allow you to advise and provide the best treatment for the client. </a:t>
            </a:r>
          </a:p>
          <a:p>
            <a:r>
              <a:rPr lang="en-GB" dirty="0"/>
              <a:t>It is important to always introduce yourself to the client as this removes any barriers and relaxes them. Consultations should always be undertaken in a private room or area where you cannot be overheard by others.  </a:t>
            </a:r>
          </a:p>
          <a:p>
            <a:r>
              <a:rPr lang="en-GB" dirty="0"/>
              <a:t>A client should first fill out a client consultation which helps identify any contra-indications that may mean you have to alter the treatment or be unable to treat them at all. If their form shows no reason why they cannot proceed with the treatment, then you can move onto verbal questioning.  </a:t>
            </a:r>
          </a:p>
          <a:p>
            <a:r>
              <a:rPr lang="en-GB" dirty="0"/>
              <a:t>Verbal questions would be to establish why the client has visited the salon and what their expectations and outcome of the treatment may be. Asking what they want ensures you can provide customer satisfaction as the client should be pleased with the outcome of their treatment. It is good practice to speak to the client in front of a mirror and explain the treatment to them and see if that meets their requirements.  </a:t>
            </a:r>
          </a:p>
          <a:p>
            <a:r>
              <a:rPr lang="en-GB" dirty="0"/>
              <a:t>Once you have established what the client is after, then a physical examination should be undertaken. This allows you to further check for any undeclared contra-indications and get a better overview of any issues that you may face during the procedure.  </a:t>
            </a:r>
          </a:p>
          <a:p>
            <a:r>
              <a:rPr lang="en-GB" dirty="0"/>
              <a:t>Allow around 15 minutes for the client's first salon visit. Ideally, you should sit face to face or next to the client to create an open atmosphere. Avoid barriers such as a couch or table between you.  </a:t>
            </a:r>
          </a:p>
          <a:p>
            <a:r>
              <a:rPr lang="en-GB" dirty="0"/>
              <a:t>Use open questions to tactfully encourage the client to give you information that you may need rather than using interrogating questioning techniques. Use the consultation form to work from and record anything you may discuss. </a:t>
            </a:r>
          </a:p>
        </p:txBody>
      </p:sp>
    </p:spTree>
    <p:extLst>
      <p:ext uri="{BB962C8B-B14F-4D97-AF65-F5344CB8AC3E}">
        <p14:creationId xmlns:p14="http://schemas.microsoft.com/office/powerpoint/2010/main" val="225861235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8714-EEFC-47CC-BE32-AEA3C8D61C62}"/>
              </a:ext>
            </a:extLst>
          </p:cNvPr>
          <p:cNvSpPr>
            <a:spLocks noGrp="1"/>
          </p:cNvSpPr>
          <p:nvPr>
            <p:ph type="title"/>
          </p:nvPr>
        </p:nvSpPr>
        <p:spPr/>
        <p:txBody>
          <a:bodyPr/>
          <a:lstStyle/>
          <a:p>
            <a:r>
              <a:rPr lang="en-GB" dirty="0"/>
              <a:t>Record Keeping  </a:t>
            </a:r>
            <a:br>
              <a:rPr lang="en-GB" dirty="0"/>
            </a:br>
            <a:endParaRPr lang="en-GB" dirty="0"/>
          </a:p>
        </p:txBody>
      </p:sp>
      <p:sp>
        <p:nvSpPr>
          <p:cNvPr id="3" name="Content Placeholder 2">
            <a:extLst>
              <a:ext uri="{FF2B5EF4-FFF2-40B4-BE49-F238E27FC236}">
                <a16:creationId xmlns:a16="http://schemas.microsoft.com/office/drawing/2014/main" id="{B4B92EC8-1A45-4898-903B-6E5886BE3DB4}"/>
              </a:ext>
            </a:extLst>
          </p:cNvPr>
          <p:cNvSpPr>
            <a:spLocks noGrp="1"/>
          </p:cNvSpPr>
          <p:nvPr>
            <p:ph idx="1"/>
          </p:nvPr>
        </p:nvSpPr>
        <p:spPr>
          <a:xfrm>
            <a:off x="838200" y="1033670"/>
            <a:ext cx="10515600" cy="5698434"/>
          </a:xfrm>
        </p:spPr>
        <p:txBody>
          <a:bodyPr>
            <a:normAutofit fontScale="85000" lnSpcReduction="20000"/>
          </a:bodyPr>
          <a:lstStyle/>
          <a:p>
            <a:endParaRPr lang="en-GB" dirty="0"/>
          </a:p>
          <a:p>
            <a:r>
              <a:rPr lang="en-GB" dirty="0"/>
              <a:t>Records must be maintained and updated for a number of reasons.  </a:t>
            </a:r>
          </a:p>
          <a:p>
            <a:endParaRPr lang="en-GB" dirty="0"/>
          </a:p>
          <a:p>
            <a:pPr lvl="1">
              <a:buFont typeface="Wingdings" panose="05000000000000000000" pitchFamily="2" charset="2"/>
              <a:buChar char="Ø"/>
            </a:pPr>
            <a:r>
              <a:rPr lang="en-GB" dirty="0"/>
              <a:t>They provide contact details in case you need to alter or cancel an upcoming appointment.  </a:t>
            </a:r>
          </a:p>
          <a:p>
            <a:pPr lvl="1">
              <a:buFont typeface="Wingdings" panose="05000000000000000000" pitchFamily="2" charset="2"/>
              <a:buChar char="Ø"/>
            </a:pPr>
            <a:r>
              <a:rPr lang="en-GB" dirty="0"/>
              <a:t>So that you can track client’s progression.  </a:t>
            </a:r>
          </a:p>
          <a:p>
            <a:pPr lvl="1">
              <a:buFont typeface="Wingdings" panose="05000000000000000000" pitchFamily="2" charset="2"/>
              <a:buChar char="Ø"/>
            </a:pPr>
            <a:r>
              <a:rPr lang="en-GB" dirty="0"/>
              <a:t>To record the products used and timings so you can use these at further visits and adjust the treatment plan if required.  </a:t>
            </a:r>
          </a:p>
          <a:p>
            <a:pPr lvl="1">
              <a:buFont typeface="Wingdings" panose="05000000000000000000" pitchFamily="2" charset="2"/>
              <a:buChar char="Ø"/>
            </a:pPr>
            <a:r>
              <a:rPr lang="en-GB" dirty="0"/>
              <a:t>Tracks any aftercare you provide the client. </a:t>
            </a:r>
          </a:p>
          <a:p>
            <a:pPr lvl="1">
              <a:buFont typeface="Wingdings" panose="05000000000000000000" pitchFamily="2" charset="2"/>
              <a:buChar char="Ø"/>
            </a:pPr>
            <a:r>
              <a:rPr lang="en-GB" dirty="0"/>
              <a:t>Records patch test history.  </a:t>
            </a:r>
          </a:p>
          <a:p>
            <a:pPr lvl="1">
              <a:buFont typeface="Wingdings" panose="05000000000000000000" pitchFamily="2" charset="2"/>
              <a:buChar char="Ø"/>
            </a:pPr>
            <a:r>
              <a:rPr lang="en-GB" dirty="0"/>
              <a:t>As a backup in case, the client has an adverse reaction to treatment.  </a:t>
            </a:r>
          </a:p>
          <a:p>
            <a:pPr lvl="1">
              <a:buFont typeface="Wingdings" panose="05000000000000000000" pitchFamily="2" charset="2"/>
              <a:buChar char="Ø"/>
            </a:pPr>
            <a:r>
              <a:rPr lang="en-GB" dirty="0"/>
              <a:t>For legal reasons if the client brings a claim against you.  </a:t>
            </a:r>
          </a:p>
          <a:p>
            <a:endParaRPr lang="en-GB" dirty="0"/>
          </a:p>
          <a:p>
            <a:r>
              <a:rPr lang="en-GB" dirty="0"/>
              <a:t>Client records can be stored electronically or filed away manually and should be updated at every visit. If consultation forms are not updated and do not contain a history of services and dates, then you may find your insurance invalid. </a:t>
            </a:r>
          </a:p>
          <a:p>
            <a:r>
              <a:rPr lang="en-GB" dirty="0"/>
              <a:t>Forms should be kept for the timeframe suggested by your insurance company. This may be for up to six years.  If a client is under 21 at the time of service, then it is recommended to keep the forms for six years past their 21st birthday.  </a:t>
            </a:r>
          </a:p>
        </p:txBody>
      </p:sp>
    </p:spTree>
    <p:extLst>
      <p:ext uri="{BB962C8B-B14F-4D97-AF65-F5344CB8AC3E}">
        <p14:creationId xmlns:p14="http://schemas.microsoft.com/office/powerpoint/2010/main" val="140944129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214DA-A844-F24A-9880-538BA3108846}"/>
              </a:ext>
            </a:extLst>
          </p:cNvPr>
          <p:cNvSpPr>
            <a:spLocks noGrp="1"/>
          </p:cNvSpPr>
          <p:nvPr>
            <p:ph idx="1"/>
          </p:nvPr>
        </p:nvSpPr>
        <p:spPr>
          <a:xfrm>
            <a:off x="838200" y="1261872"/>
            <a:ext cx="10515600" cy="4915091"/>
          </a:xfrm>
        </p:spPr>
        <p:txBody>
          <a:bodyPr>
            <a:normAutofit/>
          </a:bodyPr>
          <a:lstStyle/>
          <a:p>
            <a:pPr algn="just"/>
            <a:r>
              <a:rPr lang="en-GB" dirty="0">
                <a:solidFill>
                  <a:srgbClr val="222222"/>
                </a:solidFill>
                <a:ea typeface="Times New Roman" panose="02020603050405020304" pitchFamily="18" charset="0"/>
              </a:rPr>
              <a:t>Client confidentiality must be protected at all times. Forms need to be locked away in a secure cabinet, and electronic records should be held on a password-protected computer. You may also need to register with the ICO as a data controller. </a:t>
            </a:r>
            <a:endParaRPr lang="en-GB" dirty="0">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08305" algn="l"/>
              </a:tabLst>
            </a:pPr>
            <a:r>
              <a:rPr lang="en-GB" dirty="0">
                <a:solidFill>
                  <a:srgbClr val="222222"/>
                </a:solidFill>
                <a:ea typeface="Times New Roman" panose="02020603050405020304" pitchFamily="18" charset="0"/>
              </a:rPr>
              <a:t>All information must be accurate and necessary for the service or treatment being performed. </a:t>
            </a:r>
            <a:endParaRPr lang="en-GB" dirty="0">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08305" algn="l"/>
              </a:tabLst>
            </a:pPr>
            <a:r>
              <a:rPr lang="en-GB" dirty="0">
                <a:solidFill>
                  <a:srgbClr val="222222"/>
                </a:solidFill>
                <a:ea typeface="Times New Roman" panose="02020603050405020304" pitchFamily="18" charset="0"/>
              </a:rPr>
              <a:t>Individual client records must be available for the clients to view if requested. </a:t>
            </a:r>
            <a:endParaRPr lang="en-GB" dirty="0">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08305" algn="l"/>
              </a:tabLst>
            </a:pPr>
            <a:r>
              <a:rPr lang="en-GB" dirty="0">
                <a:solidFill>
                  <a:srgbClr val="222222"/>
                </a:solidFill>
                <a:ea typeface="Times New Roman" panose="02020603050405020304" pitchFamily="18" charset="0"/>
              </a:rPr>
              <a:t>Data should not be passed on or sold without the client’s prior written permission. </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97798909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8CE3B1-4826-AC45-8FFE-86B2402898F9}"/>
              </a:ext>
            </a:extLst>
          </p:cNvPr>
          <p:cNvSpPr>
            <a:spLocks noGrp="1"/>
          </p:cNvSpPr>
          <p:nvPr>
            <p:ph idx="1"/>
          </p:nvPr>
        </p:nvSpPr>
        <p:spPr>
          <a:xfrm>
            <a:off x="838200" y="932688"/>
            <a:ext cx="10515600" cy="5244275"/>
          </a:xfrm>
        </p:spPr>
        <p:txBody>
          <a:bodyPr>
            <a:normAutofit fontScale="92500" lnSpcReduction="20000"/>
          </a:bodyPr>
          <a:lstStyle/>
          <a:p>
            <a:pPr algn="just"/>
            <a:r>
              <a:rPr lang="en-GB" dirty="0">
                <a:solidFill>
                  <a:srgbClr val="222222"/>
                </a:solidFill>
                <a:ea typeface="Times New Roman" panose="02020603050405020304" pitchFamily="18" charset="0"/>
              </a:rPr>
              <a:t>The following details should be recorded on the client consultation form:</a:t>
            </a:r>
            <a:endParaRPr lang="en-GB" dirty="0">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08305" algn="l"/>
              </a:tabLst>
            </a:pPr>
            <a:r>
              <a:rPr lang="en-GB" dirty="0">
                <a:solidFill>
                  <a:srgbClr val="222222"/>
                </a:solidFill>
                <a:ea typeface="Times New Roman" panose="02020603050405020304" pitchFamily="18" charset="0"/>
              </a:rPr>
              <a:t>Personal details – name, address, contact details </a:t>
            </a:r>
            <a:endParaRPr lang="en-GB" dirty="0">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08305" algn="l"/>
              </a:tabLst>
            </a:pPr>
            <a:r>
              <a:rPr lang="en-GB" dirty="0">
                <a:solidFill>
                  <a:srgbClr val="222222"/>
                </a:solidFill>
                <a:ea typeface="Times New Roman" panose="02020603050405020304" pitchFamily="18" charset="0"/>
              </a:rPr>
              <a:t>Results of any patch tests</a:t>
            </a:r>
            <a:endParaRPr lang="en-GB" dirty="0">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08305" algn="l"/>
              </a:tabLst>
            </a:pPr>
            <a:r>
              <a:rPr lang="en-GB" dirty="0">
                <a:solidFill>
                  <a:srgbClr val="222222"/>
                </a:solidFill>
                <a:ea typeface="Times New Roman" panose="02020603050405020304" pitchFamily="18" charset="0"/>
              </a:rPr>
              <a:t>Contra-indications </a:t>
            </a:r>
            <a:endParaRPr lang="en-GB" dirty="0">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08305" algn="l"/>
              </a:tabLst>
            </a:pPr>
            <a:r>
              <a:rPr lang="en-GB" dirty="0">
                <a:solidFill>
                  <a:srgbClr val="222222"/>
                </a:solidFill>
                <a:ea typeface="Times New Roman" panose="02020603050405020304" pitchFamily="18" charset="0"/>
              </a:rPr>
              <a:t>Contra-actions </a:t>
            </a:r>
            <a:endParaRPr lang="en-GB" dirty="0">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08305" algn="l"/>
              </a:tabLst>
            </a:pPr>
            <a:r>
              <a:rPr lang="en-GB" dirty="0">
                <a:solidFill>
                  <a:srgbClr val="222222"/>
                </a:solidFill>
                <a:ea typeface="Times New Roman" panose="02020603050405020304" pitchFamily="18" charset="0"/>
              </a:rPr>
              <a:t>Reasons for the treatment </a:t>
            </a:r>
            <a:endParaRPr lang="en-GB" dirty="0">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08305" algn="l"/>
              </a:tabLst>
            </a:pPr>
            <a:r>
              <a:rPr lang="en-GB" dirty="0">
                <a:solidFill>
                  <a:srgbClr val="222222"/>
                </a:solidFill>
                <a:ea typeface="Times New Roman" panose="02020603050405020304" pitchFamily="18" charset="0"/>
              </a:rPr>
              <a:t>Any reactions to treatments/previous treatments</a:t>
            </a:r>
            <a:endParaRPr lang="en-GB" dirty="0">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08305" algn="l"/>
              </a:tabLst>
            </a:pPr>
            <a:r>
              <a:rPr lang="en-GB" dirty="0">
                <a:solidFill>
                  <a:srgbClr val="222222"/>
                </a:solidFill>
                <a:ea typeface="Times New Roman" panose="02020603050405020304" pitchFamily="18" charset="0"/>
              </a:rPr>
              <a:t>Home care advice/suggested retail items. </a:t>
            </a:r>
            <a:endParaRPr lang="en-GB" dirty="0">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08305" algn="l"/>
              </a:tabLst>
            </a:pPr>
            <a:r>
              <a:rPr lang="en-GB" dirty="0">
                <a:solidFill>
                  <a:srgbClr val="222222"/>
                </a:solidFill>
                <a:ea typeface="Times New Roman" panose="02020603050405020304" pitchFamily="18" charset="0"/>
              </a:rPr>
              <a:t>Any sales </a:t>
            </a:r>
            <a:endParaRPr lang="en-GB" dirty="0">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08305" algn="l"/>
              </a:tabLst>
            </a:pPr>
            <a:r>
              <a:rPr lang="en-GB" dirty="0">
                <a:solidFill>
                  <a:srgbClr val="222222"/>
                </a:solidFill>
                <a:ea typeface="Times New Roman" panose="02020603050405020304" pitchFamily="18" charset="0"/>
              </a:rPr>
              <a:t>Treatment timings/products used etc.</a:t>
            </a:r>
            <a:endParaRPr lang="en-GB" dirty="0">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08305" algn="l"/>
              </a:tabLst>
            </a:pPr>
            <a:r>
              <a:rPr lang="en-GB" dirty="0">
                <a:solidFill>
                  <a:srgbClr val="222222"/>
                </a:solidFill>
                <a:ea typeface="Times New Roman" panose="02020603050405020304" pitchFamily="18" charset="0"/>
              </a:rPr>
              <a:t>Next appointment or recommendations </a:t>
            </a:r>
            <a:endParaRPr lang="en-GB" dirty="0">
              <a:latin typeface="Times New Roman" panose="02020603050405020304" pitchFamily="18" charset="0"/>
              <a:ea typeface="Times New Roman" panose="02020603050405020304" pitchFamily="18" charset="0"/>
            </a:endParaRPr>
          </a:p>
          <a:p>
            <a:pPr algn="just"/>
            <a:r>
              <a:rPr lang="en-GB" dirty="0">
                <a:solidFill>
                  <a:srgbClr val="222222"/>
                </a:solidFill>
                <a:ea typeface="Times New Roman" panose="02020603050405020304" pitchFamily="18" charset="0"/>
              </a:rPr>
              <a:t>Any contra-indications and possible contra-actions should be identified and discussed prior to the treatment. In the case of a medical referral, the therapist should keep a copy of the GP's letter with the client's record card. </a:t>
            </a:r>
            <a:endParaRPr lang="en-GB" dirty="0">
              <a:latin typeface="Times New Roman" panose="02020603050405020304" pitchFamily="18" charset="0"/>
              <a:ea typeface="Times New Roman" panose="02020603050405020304" pitchFamily="18" charset="0"/>
            </a:endParaRPr>
          </a:p>
          <a:p>
            <a:pPr algn="just"/>
            <a:r>
              <a:rPr lang="en-GB" dirty="0">
                <a:solidFill>
                  <a:srgbClr val="222222"/>
                </a:solidFill>
                <a:ea typeface="Times New Roman" panose="02020603050405020304" pitchFamily="18" charset="0"/>
              </a:rPr>
              <a:t>Consultation forms must be signed and dated to prove that you have covered everything and given the correct advice and treatment plan. </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971719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AB134-87A2-4152-8153-EFE96948A924}"/>
              </a:ext>
            </a:extLst>
          </p:cNvPr>
          <p:cNvSpPr>
            <a:spLocks noGrp="1"/>
          </p:cNvSpPr>
          <p:nvPr>
            <p:ph type="title"/>
          </p:nvPr>
        </p:nvSpPr>
        <p:spPr>
          <a:xfrm>
            <a:off x="838200" y="681037"/>
            <a:ext cx="10515600" cy="1325563"/>
          </a:xfrm>
        </p:spPr>
        <p:txBody>
          <a:bodyPr/>
          <a:lstStyle/>
          <a:p>
            <a:r>
              <a:rPr lang="en-GB" dirty="0"/>
              <a:t>Professional Ethics and Standards of Practice  </a:t>
            </a:r>
            <a:br>
              <a:rPr lang="en-GB" dirty="0"/>
            </a:br>
            <a:endParaRPr lang="en-GB" dirty="0"/>
          </a:p>
        </p:txBody>
      </p:sp>
      <p:sp>
        <p:nvSpPr>
          <p:cNvPr id="3" name="Content Placeholder 2">
            <a:extLst>
              <a:ext uri="{FF2B5EF4-FFF2-40B4-BE49-F238E27FC236}">
                <a16:creationId xmlns:a16="http://schemas.microsoft.com/office/drawing/2014/main" id="{BC459507-2728-4B9A-8C25-E95272CF6014}"/>
              </a:ext>
            </a:extLst>
          </p:cNvPr>
          <p:cNvSpPr>
            <a:spLocks noGrp="1"/>
          </p:cNvSpPr>
          <p:nvPr>
            <p:ph idx="1"/>
          </p:nvPr>
        </p:nvSpPr>
        <p:spPr>
          <a:xfrm>
            <a:off x="838200" y="1484243"/>
            <a:ext cx="10515600" cy="4996070"/>
          </a:xfrm>
        </p:spPr>
        <p:txBody>
          <a:bodyPr>
            <a:normAutofit fontScale="62500" lnSpcReduction="20000"/>
          </a:bodyPr>
          <a:lstStyle/>
          <a:p>
            <a:pPr marL="0" indent="0">
              <a:buNone/>
            </a:pPr>
            <a:endParaRPr lang="en-GB" dirty="0"/>
          </a:p>
          <a:p>
            <a:pPr marL="0" indent="0">
              <a:buNone/>
            </a:pPr>
            <a:r>
              <a:rPr lang="en-GB" dirty="0"/>
              <a:t>Therapists should:  </a:t>
            </a:r>
          </a:p>
          <a:p>
            <a:r>
              <a:rPr lang="en-GB" dirty="0"/>
              <a:t>Maintain the highest possible standards of professional conduct. </a:t>
            </a:r>
          </a:p>
          <a:p>
            <a:r>
              <a:rPr lang="en-GB" dirty="0"/>
              <a:t>Always be courteous and show respect for clients, colleagues and other professionals. </a:t>
            </a:r>
          </a:p>
          <a:p>
            <a:r>
              <a:rPr lang="en-GB" dirty="0"/>
              <a:t>Never gossip or criticise another therapist, salon or brand. </a:t>
            </a:r>
          </a:p>
          <a:p>
            <a:r>
              <a:rPr lang="en-GB" dirty="0"/>
              <a:t>Never talk across a client to another member of staff. </a:t>
            </a:r>
          </a:p>
          <a:p>
            <a:r>
              <a:rPr lang="en-GB" dirty="0"/>
              <a:t>Not to engage in conversations about politics, religion or race that may cause offence. </a:t>
            </a:r>
          </a:p>
          <a:p>
            <a:r>
              <a:rPr lang="en-GB" dirty="0"/>
              <a:t>Maintain a good reputation by setting an example of good conduct in all your communication with clients, team members and visitors to the business. </a:t>
            </a:r>
          </a:p>
          <a:p>
            <a:r>
              <a:rPr lang="en-GB" dirty="0"/>
              <a:t>Ensure to make the treatment or service special for every client. </a:t>
            </a:r>
          </a:p>
          <a:p>
            <a:r>
              <a:rPr lang="en-GB" dirty="0"/>
              <a:t>Respect client confidentiality. </a:t>
            </a:r>
          </a:p>
          <a:p>
            <a:r>
              <a:rPr lang="en-GB" dirty="0"/>
              <a:t>Explain the treatment to the client and answer any questions and queries prior to carrying out the treatment.  </a:t>
            </a:r>
          </a:p>
          <a:p>
            <a:r>
              <a:rPr lang="en-GB" dirty="0"/>
              <a:t>Treat all clients in a professional manner at all times regardless of their race, colour, religion, sexual orientation or ability.  </a:t>
            </a:r>
          </a:p>
          <a:p>
            <a:r>
              <a:rPr lang="en-GB" dirty="0"/>
              <a:t>Not to treat minors or clients with limited mental capacities, such as those with Alzheimer's or dementia without prior written consent from a parent or carer. </a:t>
            </a:r>
          </a:p>
        </p:txBody>
      </p:sp>
    </p:spTree>
    <p:extLst>
      <p:ext uri="{BB962C8B-B14F-4D97-AF65-F5344CB8AC3E}">
        <p14:creationId xmlns:p14="http://schemas.microsoft.com/office/powerpoint/2010/main" val="27986414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5DE38-C5BD-7541-954D-63ACAC5005D3}"/>
              </a:ext>
            </a:extLst>
          </p:cNvPr>
          <p:cNvSpPr>
            <a:spLocks noGrp="1"/>
          </p:cNvSpPr>
          <p:nvPr>
            <p:ph type="title"/>
          </p:nvPr>
        </p:nvSpPr>
        <p:spPr/>
        <p:txBody>
          <a:bodyPr/>
          <a:lstStyle/>
          <a:p>
            <a:r>
              <a:rPr lang="en-GB" dirty="0">
                <a:solidFill>
                  <a:srgbClr val="0E101A"/>
                </a:solidFill>
                <a:ea typeface="Times New Roman" panose="02020603050405020304" pitchFamily="18" charset="0"/>
              </a:rPr>
              <a:t>Contra-actions to Treatment </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4CC4773-2413-434A-9E8B-11733812C131}"/>
              </a:ext>
            </a:extLst>
          </p:cNvPr>
          <p:cNvSpPr>
            <a:spLocks noGrp="1"/>
          </p:cNvSpPr>
          <p:nvPr>
            <p:ph idx="1"/>
          </p:nvPr>
        </p:nvSpPr>
        <p:spPr/>
        <p:txBody>
          <a:bodyPr/>
          <a:lstStyle/>
          <a:p>
            <a:pPr algn="just"/>
            <a:r>
              <a:rPr lang="en-GB" dirty="0">
                <a:solidFill>
                  <a:srgbClr val="0E101A"/>
                </a:solidFill>
                <a:ea typeface="Times New Roman" panose="02020603050405020304" pitchFamily="18" charset="0"/>
              </a:rPr>
              <a:t>A contra-action is a possible risk or side effect of treatment that occurs during or after treatment has been carried out.</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6334341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5FDA0-A63A-8845-A2E7-3BD1E9D009DB}"/>
              </a:ext>
            </a:extLst>
          </p:cNvPr>
          <p:cNvSpPr>
            <a:spLocks noGrp="1"/>
          </p:cNvSpPr>
          <p:nvPr>
            <p:ph type="title"/>
          </p:nvPr>
        </p:nvSpPr>
        <p:spPr/>
        <p:txBody>
          <a:bodyPr/>
          <a:lstStyle/>
          <a:p>
            <a:r>
              <a:rPr lang="en-GB" dirty="0">
                <a:solidFill>
                  <a:srgbClr val="0E101A"/>
                </a:solidFill>
                <a:ea typeface="Times New Roman" panose="02020603050405020304" pitchFamily="18" charset="0"/>
              </a:rPr>
              <a:t>Common contra-actions include: </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D966987-D901-DB46-9A95-602C6359E6D8}"/>
              </a:ext>
            </a:extLst>
          </p:cNvPr>
          <p:cNvSpPr>
            <a:spLocks noGrp="1"/>
          </p:cNvSpPr>
          <p:nvPr>
            <p:ph idx="1"/>
          </p:nvPr>
        </p:nvSpPr>
        <p:spPr/>
        <p:txBody>
          <a:bodyPr>
            <a:normAutofit fontScale="92500" lnSpcReduction="10000"/>
          </a:bodyPr>
          <a:lstStyle/>
          <a:p>
            <a:pPr marL="342900" lvl="0" indent="-342900" algn="just">
              <a:buSzPts val="1000"/>
              <a:buFont typeface="Symbol" pitchFamily="2" charset="2"/>
              <a:buChar char=""/>
              <a:tabLst>
                <a:tab pos="457200" algn="l"/>
              </a:tabLst>
            </a:pPr>
            <a:r>
              <a:rPr lang="en-GB" dirty="0">
                <a:solidFill>
                  <a:srgbClr val="0E101A"/>
                </a:solidFill>
                <a:ea typeface="Times New Roman" panose="02020603050405020304" pitchFamily="18" charset="0"/>
              </a:rPr>
              <a:t>Increase in the need to urinate. This is due to the extra water intake and the process of eradication of fat from the body.</a:t>
            </a:r>
            <a:endParaRPr lang="en-GB" dirty="0">
              <a:solidFill>
                <a:srgbClr val="0E101A"/>
              </a:solidFill>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GB" dirty="0">
                <a:solidFill>
                  <a:srgbClr val="0E101A"/>
                </a:solidFill>
                <a:ea typeface="Times New Roman" panose="02020603050405020304" pitchFamily="18" charset="0"/>
              </a:rPr>
              <a:t>Discomfort during treatment. It is normal to experience a little discomfort as we do apply pressure during treatment; however, if it is too much, advise your client to let you know so you can reduce the energy level.</a:t>
            </a:r>
            <a:endParaRPr lang="en-GB" dirty="0">
              <a:solidFill>
                <a:srgbClr val="0E101A"/>
              </a:solidFill>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GB" dirty="0">
                <a:solidFill>
                  <a:srgbClr val="0E101A"/>
                </a:solidFill>
                <a:ea typeface="Times New Roman" panose="02020603050405020304" pitchFamily="18" charset="0"/>
              </a:rPr>
              <a:t>Redness on the surface of the skin. This is heat-related erythema and will usually vanish within a couple of hours after treatment.</a:t>
            </a:r>
            <a:endParaRPr lang="en-GB" dirty="0">
              <a:solidFill>
                <a:srgbClr val="0E101A"/>
              </a:solidFill>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GB" dirty="0">
                <a:solidFill>
                  <a:srgbClr val="0E101A"/>
                </a:solidFill>
                <a:ea typeface="Times New Roman" panose="02020603050405020304" pitchFamily="18" charset="0"/>
              </a:rPr>
              <a:t>Clients’ circumference increases after treatment. This is temporary swelling due to trauma to the subcutaneous fat and will usually subside within 24 hours.</a:t>
            </a:r>
            <a:endParaRPr lang="en-GB" dirty="0">
              <a:solidFill>
                <a:srgbClr val="0E101A"/>
              </a:solidFill>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GB" dirty="0">
                <a:solidFill>
                  <a:srgbClr val="0E101A"/>
                </a:solidFill>
                <a:ea typeface="Times New Roman" panose="02020603050405020304" pitchFamily="18" charset="0"/>
              </a:rPr>
              <a:t>Mild Bruising. Although rare, it is worth mentioning as it can occur.</a:t>
            </a:r>
            <a:endParaRPr lang="en-GB" dirty="0">
              <a:solidFill>
                <a:srgbClr val="0E101A"/>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34920046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EA8D-72FA-F740-8B72-C30D44EF20B2}"/>
              </a:ext>
            </a:extLst>
          </p:cNvPr>
          <p:cNvSpPr>
            <a:spLocks noGrp="1"/>
          </p:cNvSpPr>
          <p:nvPr>
            <p:ph type="title"/>
          </p:nvPr>
        </p:nvSpPr>
        <p:spPr/>
        <p:txBody>
          <a:bodyPr/>
          <a:lstStyle/>
          <a:p>
            <a:r>
              <a:rPr lang="en-GB" dirty="0">
                <a:solidFill>
                  <a:srgbClr val="000000"/>
                </a:solidFill>
                <a:ea typeface="Times New Roman" panose="02020603050405020304" pitchFamily="18" charset="0"/>
              </a:rPr>
              <a:t>Measuring the client </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736063F-D19D-9F40-A46D-4F729FC1E6CE}"/>
              </a:ext>
            </a:extLst>
          </p:cNvPr>
          <p:cNvSpPr>
            <a:spLocks noGrp="1"/>
          </p:cNvSpPr>
          <p:nvPr>
            <p:ph idx="1"/>
          </p:nvPr>
        </p:nvSpPr>
        <p:spPr/>
        <p:txBody>
          <a:bodyPr>
            <a:normAutofit fontScale="92500" lnSpcReduction="10000"/>
          </a:bodyPr>
          <a:lstStyle/>
          <a:p>
            <a:pPr marL="514350" lvl="0" indent="-514350" algn="just">
              <a:buSzPts val="1000"/>
              <a:buFont typeface="+mj-lt"/>
              <a:buAutoNum type="alphaUcPeriod"/>
            </a:pPr>
            <a:r>
              <a:rPr lang="en-GB" dirty="0">
                <a:solidFill>
                  <a:srgbClr val="000000"/>
                </a:solidFill>
                <a:ea typeface="Times New Roman" panose="02020603050405020304" pitchFamily="18" charset="0"/>
              </a:rPr>
              <a:t>Weigh the client </a:t>
            </a:r>
            <a:r>
              <a:rPr lang="en-GB" dirty="0">
                <a:ea typeface="Times New Roman" panose="02020603050405020304" pitchFamily="18" charset="0"/>
              </a:rPr>
              <a:t> - </a:t>
            </a:r>
            <a:r>
              <a:rPr lang="en-GB" dirty="0">
                <a:solidFill>
                  <a:srgbClr val="000000"/>
                </a:solidFill>
                <a:ea typeface="Times New Roman" panose="02020603050405020304" pitchFamily="18" charset="0"/>
              </a:rPr>
              <a:t>Whilst this is not a weight loss treatment it will help you to monitor future success of treatments if the client is on a course. </a:t>
            </a:r>
            <a:endParaRPr lang="en-GB" dirty="0">
              <a:latin typeface="Times New Roman" panose="02020603050405020304" pitchFamily="18" charset="0"/>
              <a:ea typeface="Times New Roman" panose="02020603050405020304" pitchFamily="18" charset="0"/>
            </a:endParaRPr>
          </a:p>
          <a:p>
            <a:pPr marL="514350" lvl="0" indent="-514350" algn="just">
              <a:buSzPts val="1000"/>
              <a:buFont typeface="+mj-lt"/>
              <a:buAutoNum type="alphaUcPeriod"/>
            </a:pPr>
            <a:r>
              <a:rPr lang="en-GB" dirty="0">
                <a:solidFill>
                  <a:srgbClr val="000000"/>
                </a:solidFill>
                <a:ea typeface="Times New Roman" panose="02020603050405020304" pitchFamily="18" charset="0"/>
              </a:rPr>
              <a:t>Ensure a proper measurement stance </a:t>
            </a:r>
            <a:r>
              <a:rPr lang="en-GB" dirty="0">
                <a:ea typeface="Times New Roman" panose="02020603050405020304" pitchFamily="18" charset="0"/>
              </a:rPr>
              <a:t>- </a:t>
            </a:r>
            <a:r>
              <a:rPr lang="en-GB" dirty="0">
                <a:solidFill>
                  <a:srgbClr val="000000"/>
                </a:solidFill>
                <a:ea typeface="Times New Roman" panose="02020603050405020304" pitchFamily="18" charset="0"/>
              </a:rPr>
              <a:t>This ensures all measurements are fair. Ask the client to stand straight – legs together and hands interlocked behind their head with elbows out to the side. Take measurements in inches and remember an inch is divided into 8 parts. </a:t>
            </a:r>
            <a:endParaRPr lang="en-GB" dirty="0">
              <a:latin typeface="Times New Roman" panose="02020603050405020304" pitchFamily="18" charset="0"/>
              <a:ea typeface="Times New Roman" panose="02020603050405020304" pitchFamily="18" charset="0"/>
            </a:endParaRPr>
          </a:p>
          <a:p>
            <a:pPr marL="514350" lvl="0" indent="-514350" algn="just">
              <a:buSzPts val="1000"/>
              <a:buFont typeface="+mj-lt"/>
              <a:buAutoNum type="alphaUcPeriod"/>
            </a:pPr>
            <a:r>
              <a:rPr lang="en-GB" dirty="0">
                <a:solidFill>
                  <a:srgbClr val="000000"/>
                </a:solidFill>
                <a:ea typeface="Times New Roman" panose="02020603050405020304" pitchFamily="18" charset="0"/>
              </a:rPr>
              <a:t>Keep fingers away - Ensure your fingers are not behind the tape when measuring the client. </a:t>
            </a:r>
            <a:endParaRPr lang="en-GB" dirty="0">
              <a:latin typeface="Times New Roman" panose="02020603050405020304" pitchFamily="18" charset="0"/>
              <a:ea typeface="Times New Roman" panose="02020603050405020304" pitchFamily="18" charset="0"/>
            </a:endParaRPr>
          </a:p>
          <a:p>
            <a:pPr marL="514350" lvl="0" indent="-514350" algn="just">
              <a:buSzPts val="1000"/>
              <a:buFont typeface="+mj-lt"/>
              <a:buAutoNum type="alphaUcPeriod"/>
            </a:pPr>
            <a:r>
              <a:rPr lang="en-GB" dirty="0">
                <a:solidFill>
                  <a:srgbClr val="000000"/>
                </a:solidFill>
                <a:ea typeface="Times New Roman" panose="02020603050405020304" pitchFamily="18" charset="0"/>
              </a:rPr>
              <a:t>Keep the tension on your tape the same at all times. Pulling the tape too tight or leaving it too loose will alter measurement results. Clients will notice this when you measure them so try to remain consistent. </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0368363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8FFE-4FCC-044F-B69C-AC065FF725D7}"/>
              </a:ext>
            </a:extLst>
          </p:cNvPr>
          <p:cNvSpPr>
            <a:spLocks noGrp="1"/>
          </p:cNvSpPr>
          <p:nvPr>
            <p:ph type="title"/>
          </p:nvPr>
        </p:nvSpPr>
        <p:spPr/>
        <p:txBody>
          <a:bodyPr/>
          <a:lstStyle/>
          <a:p>
            <a:r>
              <a:rPr lang="en-GB" dirty="0">
                <a:solidFill>
                  <a:srgbClr val="000000"/>
                </a:solidFill>
                <a:ea typeface="Times New Roman" panose="02020603050405020304" pitchFamily="18" charset="0"/>
              </a:rPr>
              <a:t>How to read a tape measure </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905C53D-92B9-D74F-A0B4-661C01E6F714}"/>
              </a:ext>
            </a:extLst>
          </p:cNvPr>
          <p:cNvSpPr>
            <a:spLocks noGrp="1"/>
          </p:cNvSpPr>
          <p:nvPr>
            <p:ph idx="1"/>
          </p:nvPr>
        </p:nvSpPr>
        <p:spPr/>
        <p:txBody>
          <a:bodyPr>
            <a:normAutofit fontScale="85000" lnSpcReduction="10000"/>
          </a:bodyPr>
          <a:lstStyle/>
          <a:p>
            <a:pPr algn="just"/>
            <a:r>
              <a:rPr lang="en-GB" dirty="0">
                <a:solidFill>
                  <a:srgbClr val="000000"/>
                </a:solidFill>
                <a:ea typeface="Times New Roman" panose="02020603050405020304" pitchFamily="18" charset="0"/>
              </a:rPr>
              <a:t>We will work in eighths. There are 8 eights to one inch. </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If a client’s waist measures 31 and half inches, we would mark that down as 31.4 </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If the measurement is 31 and five eights this would be marked down as 31.5. </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When re-measuring you must remember that you are working in eights of an inch, simply count the lines in the tape measure. </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Using 31.5 as a ‘before’ measurement:</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If the after measurement was 30.6 the total loss is 31.5 less 30.6 = 7 eights</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If the after measurement was 30.1 the total inch loss is 31.5 less 30.1= 12 eights</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We recommend you work your total loss out in eights and then divide by 8 for a total inch loss. </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9049625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with medium confidence">
            <a:extLst>
              <a:ext uri="{FF2B5EF4-FFF2-40B4-BE49-F238E27FC236}">
                <a16:creationId xmlns:a16="http://schemas.microsoft.com/office/drawing/2014/main" id="{9E03FB96-5FEA-1D45-93F8-B4F146EDAB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2808" y="1024910"/>
            <a:ext cx="6806384" cy="4808180"/>
          </a:xfrm>
          <a:prstGeom prst="rect">
            <a:avLst/>
          </a:prstGeom>
        </p:spPr>
      </p:pic>
    </p:spTree>
    <p:extLst>
      <p:ext uri="{BB962C8B-B14F-4D97-AF65-F5344CB8AC3E}">
        <p14:creationId xmlns:p14="http://schemas.microsoft.com/office/powerpoint/2010/main" val="147249319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768A6-56BF-EC4C-AF79-DEBF8B9BC0C8}"/>
              </a:ext>
            </a:extLst>
          </p:cNvPr>
          <p:cNvSpPr>
            <a:spLocks noGrp="1"/>
          </p:cNvSpPr>
          <p:nvPr>
            <p:ph type="title"/>
          </p:nvPr>
        </p:nvSpPr>
        <p:spPr/>
        <p:txBody>
          <a:bodyPr/>
          <a:lstStyle/>
          <a:p>
            <a:r>
              <a:rPr lang="en-GB" dirty="0">
                <a:solidFill>
                  <a:srgbClr val="000000"/>
                </a:solidFill>
                <a:ea typeface="Times New Roman" panose="02020603050405020304" pitchFamily="18" charset="0"/>
              </a:rPr>
              <a:t>Generic instructions for clients</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CF0DAB4-1E38-C145-90A4-9B6DF8E0AF34}"/>
              </a:ext>
            </a:extLst>
          </p:cNvPr>
          <p:cNvSpPr>
            <a:spLocks noGrp="1"/>
          </p:cNvSpPr>
          <p:nvPr>
            <p:ph idx="1"/>
          </p:nvPr>
        </p:nvSpPr>
        <p:spPr/>
        <p:txBody>
          <a:bodyPr>
            <a:normAutofit fontScale="92500" lnSpcReduction="20000"/>
          </a:bodyPr>
          <a:lstStyle/>
          <a:p>
            <a:pPr algn="just"/>
            <a:r>
              <a:rPr lang="en-GB" dirty="0">
                <a:solidFill>
                  <a:srgbClr val="000000"/>
                </a:solidFill>
                <a:ea typeface="Times New Roman" panose="02020603050405020304" pitchFamily="18" charset="0"/>
              </a:rPr>
              <a:t>The client should not have any metal objects in the treatment area during treatment. This includes: Body piercings, clothes with metal attachments or studs.</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A treatment should be at least 1 hour after meals.</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The total treatment time in a day should not exceed 1 and a half hours and one treatment area should not exceed 1 hour a day.</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Do not eat or drink during treatment.</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Try to leave at least one hour between the end of a treatment and eating.</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During the course of treatments, drink more water and eat food with a high protein content.</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We also recommend treatment for clients over the age of 18, this being when they are considered an adult.</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13374879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3F82-A41D-3C4E-80FB-C583DD82873B}"/>
              </a:ext>
            </a:extLst>
          </p:cNvPr>
          <p:cNvSpPr>
            <a:spLocks noGrp="1"/>
          </p:cNvSpPr>
          <p:nvPr>
            <p:ph type="title"/>
          </p:nvPr>
        </p:nvSpPr>
        <p:spPr/>
        <p:txBody>
          <a:bodyPr/>
          <a:lstStyle/>
          <a:p>
            <a:r>
              <a:rPr lang="en-GB" dirty="0">
                <a:solidFill>
                  <a:srgbClr val="000000"/>
                </a:solidFill>
                <a:ea typeface="Times New Roman" panose="02020603050405020304" pitchFamily="18" charset="0"/>
              </a:rPr>
              <a:t>Managing client expectations</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8713DB5-A658-9641-BA1C-B3423175FF94}"/>
              </a:ext>
            </a:extLst>
          </p:cNvPr>
          <p:cNvSpPr>
            <a:spLocks noGrp="1"/>
          </p:cNvSpPr>
          <p:nvPr>
            <p:ph idx="1"/>
          </p:nvPr>
        </p:nvSpPr>
        <p:spPr/>
        <p:txBody>
          <a:bodyPr>
            <a:normAutofit fontScale="77500" lnSpcReduction="20000"/>
          </a:bodyPr>
          <a:lstStyle/>
          <a:p>
            <a:pPr algn="just"/>
            <a:r>
              <a:rPr lang="en-GB" dirty="0">
                <a:solidFill>
                  <a:srgbClr val="000000"/>
                </a:solidFill>
                <a:ea typeface="Times New Roman" panose="02020603050405020304" pitchFamily="18" charset="0"/>
              </a:rPr>
              <a:t>We like to make sure all our clients have the right expectation about HIEMT/HIFEM so you can pass this on to your clients. Our clients get the best results possible with this treatment; however, it is important to remember results are very subjective as each individual is different. While most clients are thrilled with the results some have unrealistic expectations due to edited results on social media or other advertising. Body sculpting will not always be able to produce perfect bodies like we see on celebrities. This is usually the result of fabulous genetics combined with specifically designed exercise programs and highly structured diets. Some celebrities even achieve their look with surgery. </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Some of your clients will be lucky and have a good body shape and a lower percentage of body fat naturally. These clients will generally see results faster as the newly developed muscle will be more visible as it is under less fat. Those with a thicker layer of fat in the treatment area will need more treatments for the results to be significantly visible.  Also, some people naturally build muscle and burn fat faster than others so will get a better outcome. Basically, the clients have a varying range of results depending on their body shape, genetics, and composition.</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0344865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C3E1-CD31-BE43-A338-E9FAF158E996}"/>
              </a:ext>
            </a:extLst>
          </p:cNvPr>
          <p:cNvSpPr>
            <a:spLocks noGrp="1"/>
          </p:cNvSpPr>
          <p:nvPr>
            <p:ph type="title"/>
          </p:nvPr>
        </p:nvSpPr>
        <p:spPr/>
        <p:txBody>
          <a:bodyPr/>
          <a:lstStyle/>
          <a:p>
            <a:r>
              <a:rPr lang="en-GB" dirty="0">
                <a:solidFill>
                  <a:srgbClr val="000000"/>
                </a:solidFill>
                <a:ea typeface="Times New Roman" panose="02020603050405020304" pitchFamily="18" charset="0"/>
              </a:rPr>
              <a:t>What results can the client expect?</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B46501B-B331-A541-8AD9-6C82A3F12BD3}"/>
              </a:ext>
            </a:extLst>
          </p:cNvPr>
          <p:cNvSpPr>
            <a:spLocks noGrp="1"/>
          </p:cNvSpPr>
          <p:nvPr>
            <p:ph idx="1"/>
          </p:nvPr>
        </p:nvSpPr>
        <p:spPr/>
        <p:txBody>
          <a:bodyPr/>
          <a:lstStyle/>
          <a:p>
            <a:pPr algn="just"/>
            <a:r>
              <a:rPr lang="en-GB" dirty="0">
                <a:solidFill>
                  <a:srgbClr val="000000"/>
                </a:solidFill>
                <a:ea typeface="Times New Roman" panose="02020603050405020304" pitchFamily="18" charset="0"/>
              </a:rPr>
              <a:t>Muscles account for about 35% of body mass and most body sculpting devices on the market focus on fat reduction and not muscle toning. In contrast, research shows that this type of treatment can achieve fantastic results with increased muscle by up to 16 percent, and reduced fat by up to 19 percent. This can be achieved on targeted areas on the body with major muscle groups like the abdomen and where the layer of body fat is not too deep.</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29194880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663E-C436-FF43-A0A2-08EC6E726D72}"/>
              </a:ext>
            </a:extLst>
          </p:cNvPr>
          <p:cNvSpPr>
            <a:spLocks noGrp="1"/>
          </p:cNvSpPr>
          <p:nvPr>
            <p:ph type="title"/>
          </p:nvPr>
        </p:nvSpPr>
        <p:spPr/>
        <p:txBody>
          <a:bodyPr/>
          <a:lstStyle/>
          <a:p>
            <a:r>
              <a:rPr lang="en-GB" dirty="0">
                <a:solidFill>
                  <a:srgbClr val="000000"/>
                </a:solidFill>
                <a:ea typeface="Times New Roman" panose="02020603050405020304" pitchFamily="18" charset="0"/>
              </a:rPr>
              <a:t>Benefits of Building Muscle</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20AA207-19E6-0648-8CD6-5837691E08E7}"/>
              </a:ext>
            </a:extLst>
          </p:cNvPr>
          <p:cNvSpPr>
            <a:spLocks noGrp="1"/>
          </p:cNvSpPr>
          <p:nvPr>
            <p:ph idx="1"/>
          </p:nvPr>
        </p:nvSpPr>
        <p:spPr/>
        <p:txBody>
          <a:bodyPr>
            <a:normAutofit lnSpcReduction="10000"/>
          </a:bodyPr>
          <a:lstStyle/>
          <a:p>
            <a:pPr algn="just"/>
            <a:r>
              <a:rPr lang="en-GB" dirty="0">
                <a:solidFill>
                  <a:srgbClr val="000000"/>
                </a:solidFill>
                <a:ea typeface="Times New Roman" panose="02020603050405020304" pitchFamily="18" charset="0"/>
              </a:rPr>
              <a:t>Typical benefits of building muscle are seen as:</a:t>
            </a:r>
            <a:endParaRPr lang="en-GB" dirty="0">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Improving the efficiency of weight loss</a:t>
            </a:r>
            <a:endParaRPr lang="en-GB" dirty="0">
              <a:solidFill>
                <a:srgbClr val="000000"/>
              </a:solidFill>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Building a strong body</a:t>
            </a:r>
            <a:endParaRPr lang="en-GB" dirty="0">
              <a:solidFill>
                <a:srgbClr val="000000"/>
              </a:solidFill>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Preventing ageing and maintaining physical youth</a:t>
            </a:r>
            <a:endParaRPr lang="en-GB" dirty="0">
              <a:solidFill>
                <a:srgbClr val="000000"/>
              </a:solidFill>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Reducing chronic pain of muscles and joints</a:t>
            </a:r>
            <a:endParaRPr lang="en-GB" dirty="0">
              <a:solidFill>
                <a:srgbClr val="000000"/>
              </a:solidFill>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Helping blood circulation</a:t>
            </a:r>
            <a:endParaRPr lang="en-GB" dirty="0">
              <a:solidFill>
                <a:srgbClr val="000000"/>
              </a:solidFill>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Protecting the safety of internal organs</a:t>
            </a:r>
            <a:endParaRPr lang="en-GB" dirty="0">
              <a:solidFill>
                <a:srgbClr val="000000"/>
              </a:solidFill>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Improving and preventing diabetes</a:t>
            </a:r>
            <a:endParaRPr lang="en-GB" dirty="0">
              <a:solidFill>
                <a:srgbClr val="000000"/>
              </a:solidFill>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Reducing high blood pressure</a:t>
            </a:r>
            <a:endParaRPr lang="en-GB" dirty="0">
              <a:solidFill>
                <a:srgbClr val="000000"/>
              </a:solidFill>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Preventing heart disease</a:t>
            </a:r>
            <a:endParaRPr lang="en-GB" dirty="0">
              <a:solidFill>
                <a:srgbClr val="000000"/>
              </a:solidFill>
              <a:latin typeface="Times New Roman" panose="02020603050405020304" pitchFamily="18" charset="0"/>
              <a:ea typeface="Times New Roman" panose="02020603050405020304" pitchFamily="18" charset="0"/>
            </a:endParaRPr>
          </a:p>
          <a:p>
            <a:pPr marL="800100" lvl="1"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Enhancing memory and preventing dementia</a:t>
            </a:r>
            <a:endParaRPr lang="en-GB" dirty="0">
              <a:solidFill>
                <a:srgbClr val="000000"/>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43016387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B970-798F-094A-B9AD-6EE9A8F24620}"/>
              </a:ext>
            </a:extLst>
          </p:cNvPr>
          <p:cNvSpPr>
            <a:spLocks noGrp="1"/>
          </p:cNvSpPr>
          <p:nvPr>
            <p:ph type="title"/>
          </p:nvPr>
        </p:nvSpPr>
        <p:spPr/>
        <p:txBody>
          <a:bodyPr/>
          <a:lstStyle/>
          <a:p>
            <a:r>
              <a:rPr lang="en-GB" dirty="0">
                <a:solidFill>
                  <a:srgbClr val="000000"/>
                </a:solidFill>
                <a:ea typeface="Times New Roman" panose="02020603050405020304" pitchFamily="18" charset="0"/>
              </a:rPr>
              <a:t>Signing the client consent form</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1BF1307-21C1-914F-89ED-9582B74F0AD9}"/>
              </a:ext>
            </a:extLst>
          </p:cNvPr>
          <p:cNvSpPr>
            <a:spLocks noGrp="1"/>
          </p:cNvSpPr>
          <p:nvPr>
            <p:ph idx="1"/>
          </p:nvPr>
        </p:nvSpPr>
        <p:spPr/>
        <p:txBody>
          <a:bodyPr/>
          <a:lstStyle/>
          <a:p>
            <a:pPr algn="just"/>
            <a:r>
              <a:rPr lang="en-GB" dirty="0">
                <a:solidFill>
                  <a:srgbClr val="000000"/>
                </a:solidFill>
                <a:ea typeface="Times New Roman" panose="02020603050405020304" pitchFamily="18" charset="0"/>
              </a:rPr>
              <a:t>It is important that your client reads and signs the client consent form. This will work with your insurance to protect you in the unlikely event there is a complication.</a:t>
            </a:r>
            <a:endParaRPr lang="en-GB" dirty="0">
              <a:latin typeface="Times New Roman" panose="02020603050405020304" pitchFamily="18" charset="0"/>
              <a:ea typeface="Times New Roman" panose="02020603050405020304" pitchFamily="18" charset="0"/>
            </a:endParaRPr>
          </a:p>
          <a:p>
            <a:pPr algn="just"/>
            <a:r>
              <a:rPr lang="en-GB" dirty="0">
                <a:solidFill>
                  <a:srgbClr val="000000"/>
                </a:solidFill>
                <a:ea typeface="Times New Roman" panose="02020603050405020304" pitchFamily="18" charset="0"/>
              </a:rPr>
              <a:t>There are some clients who should avoid this type of treatment due to increased risk which is outlined in the consent form.</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193254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F2B5F0-6A48-445F-BDBF-4490C9E60CC4}"/>
              </a:ext>
            </a:extLst>
          </p:cNvPr>
          <p:cNvSpPr>
            <a:spLocks noGrp="1"/>
          </p:cNvSpPr>
          <p:nvPr>
            <p:ph idx="1"/>
          </p:nvPr>
        </p:nvSpPr>
        <p:spPr>
          <a:xfrm>
            <a:off x="838200" y="940904"/>
            <a:ext cx="10515600" cy="5236059"/>
          </a:xfrm>
        </p:spPr>
        <p:txBody>
          <a:bodyPr>
            <a:normAutofit fontScale="92500" lnSpcReduction="10000"/>
          </a:bodyPr>
          <a:lstStyle/>
          <a:p>
            <a:pPr marL="0" indent="0">
              <a:buNone/>
            </a:pPr>
            <a:r>
              <a:rPr lang="en-GB" dirty="0"/>
              <a:t>Practising good ethics is essential for the reputation of the therapist and the welfare of the clients. The following is an example of standards and ethics for therapists: </a:t>
            </a:r>
          </a:p>
          <a:p>
            <a:r>
              <a:rPr lang="en-GB" dirty="0"/>
              <a:t>Conduct yourself in a professional, honest and ethical manner.  </a:t>
            </a:r>
          </a:p>
          <a:p>
            <a:r>
              <a:rPr lang="en-GB" dirty="0"/>
              <a:t>Promote professionalism  </a:t>
            </a:r>
          </a:p>
          <a:p>
            <a:r>
              <a:rPr lang="en-GB" dirty="0"/>
              <a:t>Establish a treatment plan with your client and evaluate the outcome at the end of every session.  </a:t>
            </a:r>
          </a:p>
          <a:p>
            <a:r>
              <a:rPr lang="en-GB" dirty="0"/>
              <a:t>Truthfully represent your credentials, qualifications and education, experience, training and competence relevant to practice.  </a:t>
            </a:r>
          </a:p>
          <a:p>
            <a:r>
              <a:rPr lang="en-GB" dirty="0"/>
              <a:t>Maintain the confidentiality of the client. </a:t>
            </a:r>
          </a:p>
          <a:p>
            <a:r>
              <a:rPr lang="en-GB" dirty="0"/>
              <a:t>Take a full medical history of the client and ensure that they are suitable for treatment and the treatment is the best solution for their concerns.  </a:t>
            </a:r>
          </a:p>
          <a:p>
            <a:r>
              <a:rPr lang="en-GB" dirty="0"/>
              <a:t>Give full aftercare advice. </a:t>
            </a:r>
          </a:p>
        </p:txBody>
      </p:sp>
    </p:spTree>
    <p:extLst>
      <p:ext uri="{BB962C8B-B14F-4D97-AF65-F5344CB8AC3E}">
        <p14:creationId xmlns:p14="http://schemas.microsoft.com/office/powerpoint/2010/main" val="400372154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63C7-DF2A-D347-8831-E3AD9D9BBF88}"/>
              </a:ext>
            </a:extLst>
          </p:cNvPr>
          <p:cNvSpPr>
            <a:spLocks noGrp="1"/>
          </p:cNvSpPr>
          <p:nvPr>
            <p:ph type="title"/>
          </p:nvPr>
        </p:nvSpPr>
        <p:spPr/>
        <p:txBody>
          <a:bodyPr/>
          <a:lstStyle/>
          <a:p>
            <a:r>
              <a:rPr lang="en-GB" dirty="0">
                <a:solidFill>
                  <a:srgbClr val="000000"/>
                </a:solidFill>
                <a:ea typeface="Times New Roman" panose="02020603050405020304" pitchFamily="18" charset="0"/>
              </a:rPr>
              <a:t>Record Keeping</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C0238E3-CBD5-5342-AF1C-780585B833F0}"/>
              </a:ext>
            </a:extLst>
          </p:cNvPr>
          <p:cNvSpPr>
            <a:spLocks noGrp="1"/>
          </p:cNvSpPr>
          <p:nvPr>
            <p:ph idx="1"/>
          </p:nvPr>
        </p:nvSpPr>
        <p:spPr/>
        <p:txBody>
          <a:bodyPr/>
          <a:lstStyle/>
          <a:p>
            <a:r>
              <a:rPr lang="en-GB" dirty="0">
                <a:solidFill>
                  <a:srgbClr val="000000"/>
                </a:solidFill>
                <a:ea typeface="Times New Roman" panose="02020603050405020304" pitchFamily="18" charset="0"/>
              </a:rPr>
              <a:t>Because your clients will typically have a course of treatments, it is highly recommended that you use the client setting and progress tracker to keep a track of:</a:t>
            </a:r>
            <a:endParaRPr lang="en-GB" dirty="0">
              <a:latin typeface="Times New Roman" panose="02020603050405020304" pitchFamily="18" charset="0"/>
              <a:ea typeface="Times New Roman" panose="02020603050405020304" pitchFamily="18" charset="0"/>
            </a:endParaRPr>
          </a:p>
          <a:p>
            <a:pPr marL="800100" lvl="1"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Your client details</a:t>
            </a:r>
            <a:endParaRPr lang="en-GB" dirty="0">
              <a:solidFill>
                <a:srgbClr val="000000"/>
              </a:solidFill>
              <a:latin typeface="Times New Roman" panose="02020603050405020304" pitchFamily="18" charset="0"/>
              <a:ea typeface="Times New Roman" panose="02020603050405020304" pitchFamily="18" charset="0"/>
            </a:endParaRPr>
          </a:p>
          <a:p>
            <a:pPr marL="800100" lvl="1"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Treatment area required</a:t>
            </a:r>
            <a:endParaRPr lang="en-GB" dirty="0">
              <a:solidFill>
                <a:srgbClr val="000000"/>
              </a:solidFill>
              <a:latin typeface="Times New Roman" panose="02020603050405020304" pitchFamily="18" charset="0"/>
              <a:ea typeface="Times New Roman" panose="02020603050405020304" pitchFamily="18" charset="0"/>
            </a:endParaRPr>
          </a:p>
          <a:p>
            <a:pPr marL="800100" lvl="1"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Treatment area treated</a:t>
            </a:r>
            <a:endParaRPr lang="en-GB" dirty="0">
              <a:solidFill>
                <a:srgbClr val="000000"/>
              </a:solidFill>
              <a:latin typeface="Times New Roman" panose="02020603050405020304" pitchFamily="18" charset="0"/>
              <a:ea typeface="Times New Roman" panose="02020603050405020304" pitchFamily="18" charset="0"/>
            </a:endParaRPr>
          </a:p>
          <a:p>
            <a:pPr marL="800100" lvl="1"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The machine settings used for each treatment area per treatment</a:t>
            </a:r>
            <a:endParaRPr lang="en-GB" dirty="0">
              <a:solidFill>
                <a:srgbClr val="000000"/>
              </a:solidFill>
              <a:latin typeface="Times New Roman" panose="02020603050405020304" pitchFamily="18" charset="0"/>
              <a:ea typeface="Times New Roman" panose="02020603050405020304" pitchFamily="18" charset="0"/>
            </a:endParaRPr>
          </a:p>
          <a:p>
            <a:pPr marL="800100" lvl="1"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Clients progress measurements</a:t>
            </a:r>
            <a:endParaRPr lang="en-GB" dirty="0">
              <a:solidFill>
                <a:srgbClr val="000000"/>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12071713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1FED-35EE-FC4F-9553-5C211F38B5EC}"/>
              </a:ext>
            </a:extLst>
          </p:cNvPr>
          <p:cNvSpPr>
            <a:spLocks noGrp="1"/>
          </p:cNvSpPr>
          <p:nvPr>
            <p:ph type="title"/>
          </p:nvPr>
        </p:nvSpPr>
        <p:spPr/>
        <p:txBody>
          <a:bodyPr/>
          <a:lstStyle/>
          <a:p>
            <a:r>
              <a:rPr lang="en-GB" dirty="0">
                <a:solidFill>
                  <a:srgbClr val="000000"/>
                </a:solidFill>
                <a:ea typeface="Times New Roman" panose="02020603050405020304" pitchFamily="18" charset="0"/>
              </a:rPr>
              <a:t>How many sessions are required?</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15B4514-3330-6C4F-A23F-C43E97FF4A48}"/>
              </a:ext>
            </a:extLst>
          </p:cNvPr>
          <p:cNvSpPr>
            <a:spLocks noGrp="1"/>
          </p:cNvSpPr>
          <p:nvPr>
            <p:ph idx="1"/>
          </p:nvPr>
        </p:nvSpPr>
        <p:spPr/>
        <p:txBody>
          <a:bodyPr/>
          <a:lstStyle/>
          <a:p>
            <a:r>
              <a:rPr lang="en-GB" dirty="0">
                <a:solidFill>
                  <a:srgbClr val="000000"/>
                </a:solidFill>
                <a:ea typeface="Times New Roman" panose="02020603050405020304" pitchFamily="18" charset="0"/>
              </a:rPr>
              <a:t>HIEMT/HIFEM body sculpting requires a minimum of four treatments, but most people require eight treatments every three days for optimal results. So, for the best results with HIEMT/HIFEM body sculpting, make sure your client has devoted time set out over a few weeks.</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71241934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6766-5EFC-2243-88B9-FF57AC1F3ADA}"/>
              </a:ext>
            </a:extLst>
          </p:cNvPr>
          <p:cNvSpPr>
            <a:spLocks noGrp="1"/>
          </p:cNvSpPr>
          <p:nvPr>
            <p:ph type="title"/>
          </p:nvPr>
        </p:nvSpPr>
        <p:spPr/>
        <p:txBody>
          <a:bodyPr/>
          <a:lstStyle/>
          <a:p>
            <a:r>
              <a:rPr lang="en-GB" dirty="0">
                <a:ea typeface="Times New Roman" panose="02020603050405020304" pitchFamily="18" charset="0"/>
              </a:rPr>
              <a:t>Precautions and Contraindications</a:t>
            </a:r>
            <a:br>
              <a:rPr lang="en-GB" sz="60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983B1C8-7DB9-754A-8AF7-CF81C40F5898}"/>
              </a:ext>
            </a:extLst>
          </p:cNvPr>
          <p:cNvSpPr>
            <a:spLocks noGrp="1"/>
          </p:cNvSpPr>
          <p:nvPr>
            <p:ph idx="1"/>
          </p:nvPr>
        </p:nvSpPr>
        <p:spPr>
          <a:xfrm>
            <a:off x="838200" y="1480457"/>
            <a:ext cx="10515600" cy="4696506"/>
          </a:xfrm>
        </p:spPr>
        <p:txBody>
          <a:bodyPr>
            <a:normAutofit fontScale="62500" lnSpcReduction="20000"/>
          </a:bodyPr>
          <a:lstStyle/>
          <a:p>
            <a:r>
              <a:rPr lang="en-GB" dirty="0">
                <a:ea typeface="Calibri" panose="020F0502020204030204" pitchFamily="34" charset="0"/>
              </a:rPr>
              <a:t>Do not operate on the:</a:t>
            </a:r>
            <a:endParaRPr lang="en-GB" sz="4000" dirty="0">
              <a:effectLst/>
              <a:latin typeface="Times New Roman" panose="02020603050405020304" pitchFamily="18" charset="0"/>
              <a:ea typeface="Calibri" panose="020F0502020204030204" pitchFamily="34" charset="0"/>
            </a:endParaRPr>
          </a:p>
          <a:p>
            <a:pPr marL="742950" lvl="1" indent="-285750">
              <a:buFont typeface="Courier New" panose="02070309020205020404" pitchFamily="49" charset="0"/>
              <a:buChar char="o"/>
            </a:pPr>
            <a:r>
              <a:rPr lang="en-GB" dirty="0">
                <a:ea typeface="Times New Roman" panose="02020603050405020304" pitchFamily="18" charset="0"/>
              </a:rPr>
              <a:t>Head</a:t>
            </a:r>
            <a:endParaRPr lang="en-GB" sz="36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GB" dirty="0">
                <a:ea typeface="Times New Roman" panose="02020603050405020304" pitchFamily="18" charset="0"/>
              </a:rPr>
              <a:t>Neck</a:t>
            </a:r>
            <a:endParaRPr lang="en-GB" sz="36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GB" dirty="0">
                <a:ea typeface="Times New Roman" panose="02020603050405020304" pitchFamily="18" charset="0"/>
              </a:rPr>
              <a:t>Carotid artery</a:t>
            </a:r>
            <a:endParaRPr lang="en-GB" sz="36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en-GB" dirty="0">
                <a:ea typeface="Times New Roman" panose="02020603050405020304" pitchFamily="18" charset="0"/>
              </a:rPr>
              <a:t>Near the spinal column</a:t>
            </a:r>
            <a:endParaRPr lang="en-GB" sz="3600" dirty="0">
              <a:effectLst/>
              <a:latin typeface="Times New Roman" panose="02020603050405020304" pitchFamily="18" charset="0"/>
              <a:ea typeface="Times New Roman" panose="02020603050405020304" pitchFamily="18" charset="0"/>
            </a:endParaRPr>
          </a:p>
          <a:p>
            <a:pPr marL="342900" lvl="0" indent="-342900">
              <a:buFont typeface="Calibri" panose="020F0502020204030204" pitchFamily="34" charset="0"/>
              <a:buChar char="•"/>
            </a:pPr>
            <a:r>
              <a:rPr lang="en-GB" dirty="0">
                <a:ea typeface="Calibri" panose="020F0502020204030204" pitchFamily="34" charset="0"/>
              </a:rPr>
              <a:t> Do not allow the two handles to come into contact with each other.</a:t>
            </a:r>
            <a:endParaRPr lang="en-GB" sz="4000" dirty="0">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en-GB" dirty="0">
                <a:ea typeface="Calibri" panose="020F0502020204030204" pitchFamily="34" charset="0"/>
              </a:rPr>
              <a:t>Neither the operator nor the client should carry any metal objects during treatment.</a:t>
            </a:r>
            <a:endParaRPr lang="en-GB" sz="4000" dirty="0">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en-GB" dirty="0">
                <a:ea typeface="Calibri" panose="020F0502020204030204" pitchFamily="34" charset="0"/>
              </a:rPr>
              <a:t>Treatment should be at least 1 hour after meals.</a:t>
            </a:r>
            <a:endParaRPr lang="en-GB" sz="4000" dirty="0">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en-GB" dirty="0">
                <a:ea typeface="Calibri" panose="020F0502020204030204" pitchFamily="34" charset="0"/>
              </a:rPr>
              <a:t>The treatment site and handle should be dry when operating.</a:t>
            </a:r>
            <a:endParaRPr lang="en-GB" sz="4000" dirty="0">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en-GB" dirty="0">
                <a:ea typeface="Calibri" panose="020F0502020204030204" pitchFamily="34" charset="0"/>
              </a:rPr>
              <a:t>The operating energy varies from person to person so increase gradually from a low intensity.</a:t>
            </a:r>
            <a:endParaRPr lang="en-GB" sz="4000" dirty="0">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en-GB" dirty="0">
                <a:ea typeface="Calibri" panose="020F0502020204030204" pitchFamily="34" charset="0"/>
              </a:rPr>
              <a:t>The total operating time in a day should not exceed 1.5 hours and one treatment site should not exceed 1 hour a day.</a:t>
            </a:r>
            <a:endParaRPr lang="en-GB" sz="4000" dirty="0">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en-GB" dirty="0">
                <a:ea typeface="Calibri" panose="020F0502020204030204" pitchFamily="34" charset="0"/>
              </a:rPr>
              <a:t>Do not put any electronic products or metal objects on the instrument during operation.</a:t>
            </a:r>
            <a:endParaRPr lang="en-GB" sz="4000" dirty="0">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en-GB" dirty="0">
                <a:ea typeface="Calibri" panose="020F0502020204030204" pitchFamily="34" charset="0"/>
              </a:rPr>
              <a:t>Do not eat or drink during treatment.</a:t>
            </a:r>
            <a:endParaRPr lang="en-GB" sz="4000" dirty="0">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en-GB" dirty="0">
                <a:ea typeface="Calibri" panose="020F0502020204030204" pitchFamily="34" charset="0"/>
              </a:rPr>
              <a:t>Try to leave at least one hour between the end of a treatment and eating.</a:t>
            </a:r>
            <a:endParaRPr lang="en-GB" sz="4000" dirty="0">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r>
              <a:rPr lang="en-GB" dirty="0">
                <a:ea typeface="Times New Roman" panose="02020603050405020304" pitchFamily="18" charset="0"/>
              </a:rPr>
              <a:t>During the course of treatments, drink more water and eat food with a high protein content.</a:t>
            </a:r>
            <a:endParaRPr lang="en-GB" sz="40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83507890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E216-D1D8-584E-B9BB-0B4D45F0B384}"/>
              </a:ext>
            </a:extLst>
          </p:cNvPr>
          <p:cNvSpPr>
            <a:spLocks noGrp="1"/>
          </p:cNvSpPr>
          <p:nvPr>
            <p:ph type="title"/>
          </p:nvPr>
        </p:nvSpPr>
        <p:spPr/>
        <p:txBody>
          <a:bodyPr/>
          <a:lstStyle/>
          <a:p>
            <a:r>
              <a:rPr lang="en-GB" dirty="0">
                <a:solidFill>
                  <a:srgbClr val="000000"/>
                </a:solidFill>
                <a:ea typeface="Times New Roman" panose="02020603050405020304" pitchFamily="18" charset="0"/>
              </a:rPr>
              <a:t>Treatment Steps</a:t>
            </a:r>
            <a:br>
              <a:rPr lang="en-GB" sz="60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ED0559D-49F2-4E4F-AE45-03D450048863}"/>
              </a:ext>
            </a:extLst>
          </p:cNvPr>
          <p:cNvSpPr>
            <a:spLocks noGrp="1"/>
          </p:cNvSpPr>
          <p:nvPr>
            <p:ph idx="1"/>
          </p:nvPr>
        </p:nvSpPr>
        <p:spPr/>
        <p:txBody>
          <a:bodyPr>
            <a:normAutofit fontScale="77500" lnSpcReduction="20000"/>
          </a:bodyPr>
          <a:lstStyle/>
          <a:p>
            <a:pPr marL="342900" lvl="0"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The paddles are placed on your client in the desired spot and secured with the accompanying straps. </a:t>
            </a:r>
            <a:endParaRPr lang="en-GB" sz="40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The treatment area, your client’s age, and gender are then picked on the machine’s screen.</a:t>
            </a:r>
            <a:endParaRPr lang="en-GB" sz="40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Choose the handles you’ll be using and the length of time you’ll be treating them.</a:t>
            </a:r>
            <a:endParaRPr lang="en-GB" sz="40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Choose a treatment option based on the client’s situation.</a:t>
            </a:r>
            <a:endParaRPr lang="en-GB" sz="4000" dirty="0">
              <a:solidFill>
                <a:srgbClr val="000000"/>
              </a:solidFill>
              <a:effectLst/>
              <a:latin typeface="Times New Roman" panose="02020603050405020304" pitchFamily="18" charset="0"/>
              <a:ea typeface="Times New Roman" panose="02020603050405020304" pitchFamily="18" charset="0"/>
            </a:endParaRPr>
          </a:p>
          <a:p>
            <a:pPr marL="742950" lvl="1" indent="-285750" algn="just">
              <a:buSzPts val="1000"/>
              <a:buFont typeface="Courier New" panose="02070309020205020404" pitchFamily="49" charset="0"/>
              <a:buChar char="o"/>
              <a:tabLst>
                <a:tab pos="914400" algn="l"/>
              </a:tabLst>
            </a:pPr>
            <a:r>
              <a:rPr lang="en-GB" dirty="0">
                <a:solidFill>
                  <a:srgbClr val="000000"/>
                </a:solidFill>
                <a:ea typeface="Times New Roman" panose="02020603050405020304" pitchFamily="18" charset="0"/>
                <a:cs typeface="Times New Roman" panose="02020603050405020304" pitchFamily="18" charset="0"/>
              </a:rPr>
              <a:t>Machines may have set training modes. Choose the mode best suited to your client in accordance with the manufacturer’s instructions. </a:t>
            </a:r>
            <a:endParaRPr lang="en-GB"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For a first-time customer, start with a modest intensity.</a:t>
            </a:r>
            <a:endParaRPr lang="en-GB" sz="40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Check with your client after the second phase pulses have been continuing for 1 or 2 minutes to determine whether they want to increase the therapy intensity.</a:t>
            </a:r>
            <a:endParaRPr lang="en-GB" sz="40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You can leave your client to rest and enjoy their therapy once they are comfortable.</a:t>
            </a:r>
            <a:endParaRPr lang="en-GB" sz="40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SzPts val="1000"/>
              <a:buFont typeface="Symbol" pitchFamily="2" charset="2"/>
              <a:buChar char=""/>
              <a:tabLst>
                <a:tab pos="457200" algn="l"/>
              </a:tabLst>
            </a:pPr>
            <a:r>
              <a:rPr lang="en-GB" dirty="0">
                <a:solidFill>
                  <a:srgbClr val="000000"/>
                </a:solidFill>
                <a:ea typeface="Times New Roman" panose="02020603050405020304" pitchFamily="18" charset="0"/>
              </a:rPr>
              <a:t>Release the straps and turn the machine off at the end of the treatment.</a:t>
            </a:r>
            <a:endParaRPr lang="en-GB" sz="40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49617535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E715-9773-9548-A9C4-E7A02A65A82C}"/>
              </a:ext>
            </a:extLst>
          </p:cNvPr>
          <p:cNvSpPr>
            <a:spLocks noGrp="1"/>
          </p:cNvSpPr>
          <p:nvPr>
            <p:ph type="title"/>
          </p:nvPr>
        </p:nvSpPr>
        <p:spPr/>
        <p:txBody>
          <a:bodyPr/>
          <a:lstStyle/>
          <a:p>
            <a:r>
              <a:rPr lang="en-GB" dirty="0">
                <a:solidFill>
                  <a:srgbClr val="000000"/>
                </a:solidFill>
                <a:ea typeface="Times New Roman" panose="02020603050405020304" pitchFamily="18" charset="0"/>
              </a:rPr>
              <a:t>After the Session</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6EC3417-79DD-9C41-A661-32FA60050BAB}"/>
              </a:ext>
            </a:extLst>
          </p:cNvPr>
          <p:cNvSpPr>
            <a:spLocks noGrp="1"/>
          </p:cNvSpPr>
          <p:nvPr>
            <p:ph idx="1"/>
          </p:nvPr>
        </p:nvSpPr>
        <p:spPr/>
        <p:txBody>
          <a:bodyPr/>
          <a:lstStyle/>
          <a:p>
            <a:r>
              <a:rPr lang="en-GB" dirty="0">
                <a:ea typeface="Times New Roman" panose="02020603050405020304" pitchFamily="18" charset="0"/>
              </a:rPr>
              <a:t>After the session, your client will be free to resume their normal routine with no interruptions. Furthermore, no one will be able to tell that they had a body contouring treatment performed; aside from the slimming and toning results, an HIEMT/HIFEM burn fat therapy leaves no visible indications.</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85643279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89BFD-AC18-B744-9778-9F3E7B312207}"/>
              </a:ext>
            </a:extLst>
          </p:cNvPr>
          <p:cNvSpPr>
            <a:spLocks noGrp="1"/>
          </p:cNvSpPr>
          <p:nvPr>
            <p:ph type="title"/>
          </p:nvPr>
        </p:nvSpPr>
        <p:spPr/>
        <p:txBody>
          <a:bodyPr/>
          <a:lstStyle/>
          <a:p>
            <a:r>
              <a:rPr lang="en-GB" dirty="0">
                <a:solidFill>
                  <a:srgbClr val="000000"/>
                </a:solidFill>
                <a:ea typeface="Times New Roman" panose="02020603050405020304" pitchFamily="18" charset="0"/>
              </a:rPr>
              <a:t>Aftercare Advice </a:t>
            </a:r>
            <a:br>
              <a:rPr lang="en-GB" dirty="0">
                <a:latin typeface="Times New Roman" panose="02020603050405020304" pitchFamily="18" charset="0"/>
                <a:ea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ED878B4E-2AC7-124E-8189-0E9759788AF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0281400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2DF3-6E09-C943-A6A8-6761625F0B31}"/>
              </a:ext>
            </a:extLst>
          </p:cNvPr>
          <p:cNvSpPr>
            <a:spLocks noGrp="1"/>
          </p:cNvSpPr>
          <p:nvPr>
            <p:ph type="title"/>
          </p:nvPr>
        </p:nvSpPr>
        <p:spPr/>
        <p:txBody>
          <a:bodyPr/>
          <a:lstStyle/>
          <a:p>
            <a:r>
              <a:rPr lang="en-GB" dirty="0">
                <a:solidFill>
                  <a:srgbClr val="000000"/>
                </a:solidFill>
                <a:ea typeface="Times New Roman" panose="02020603050405020304" pitchFamily="18" charset="0"/>
              </a:rPr>
              <a:t>Generic instructions for clients</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D1787D3-AA07-A64A-A0A0-A1F8A04183E7}"/>
              </a:ext>
            </a:extLst>
          </p:cNvPr>
          <p:cNvSpPr>
            <a:spLocks noGrp="1"/>
          </p:cNvSpPr>
          <p:nvPr>
            <p:ph idx="1"/>
          </p:nvPr>
        </p:nvSpPr>
        <p:spPr/>
        <p:txBody>
          <a:bodyPr>
            <a:normAutofit fontScale="92500" lnSpcReduction="20000"/>
          </a:bodyPr>
          <a:lstStyle/>
          <a:p>
            <a:r>
              <a:rPr lang="en-GB" dirty="0">
                <a:solidFill>
                  <a:srgbClr val="000000"/>
                </a:solidFill>
                <a:ea typeface="Times New Roman" panose="02020603050405020304" pitchFamily="18" charset="0"/>
              </a:rPr>
              <a:t>The client should not have any metal objects in the treatment area during treatment. This includes: Body piercings, clothes with metal attachments or studs.</a:t>
            </a:r>
            <a:endParaRPr lang="en-GB" dirty="0">
              <a:latin typeface="Times New Roman" panose="02020603050405020304" pitchFamily="18" charset="0"/>
              <a:ea typeface="Times New Roman" panose="02020603050405020304" pitchFamily="18" charset="0"/>
            </a:endParaRPr>
          </a:p>
          <a:p>
            <a:r>
              <a:rPr lang="en-GB" dirty="0">
                <a:solidFill>
                  <a:srgbClr val="000000"/>
                </a:solidFill>
                <a:ea typeface="Times New Roman" panose="02020603050405020304" pitchFamily="18" charset="0"/>
              </a:rPr>
              <a:t>A treatment should be at least 1 hour after meals.</a:t>
            </a:r>
            <a:endParaRPr lang="en-GB" dirty="0">
              <a:latin typeface="Times New Roman" panose="02020603050405020304" pitchFamily="18" charset="0"/>
              <a:ea typeface="Times New Roman" panose="02020603050405020304" pitchFamily="18" charset="0"/>
            </a:endParaRPr>
          </a:p>
          <a:p>
            <a:r>
              <a:rPr lang="en-GB" dirty="0">
                <a:solidFill>
                  <a:srgbClr val="000000"/>
                </a:solidFill>
                <a:ea typeface="Times New Roman" panose="02020603050405020304" pitchFamily="18" charset="0"/>
              </a:rPr>
              <a:t>The total treatment time in a day should not exceed 1 and a half hours and one treatment area should not exceed 1 hour a day.</a:t>
            </a:r>
            <a:endParaRPr lang="en-GB" dirty="0">
              <a:latin typeface="Times New Roman" panose="02020603050405020304" pitchFamily="18" charset="0"/>
              <a:ea typeface="Times New Roman" panose="02020603050405020304" pitchFamily="18" charset="0"/>
            </a:endParaRPr>
          </a:p>
          <a:p>
            <a:r>
              <a:rPr lang="en-GB" dirty="0">
                <a:solidFill>
                  <a:srgbClr val="000000"/>
                </a:solidFill>
                <a:ea typeface="Times New Roman" panose="02020603050405020304" pitchFamily="18" charset="0"/>
              </a:rPr>
              <a:t>Do not eat or drink during treatment.</a:t>
            </a:r>
            <a:endParaRPr lang="en-GB" dirty="0">
              <a:latin typeface="Times New Roman" panose="02020603050405020304" pitchFamily="18" charset="0"/>
              <a:ea typeface="Times New Roman" panose="02020603050405020304" pitchFamily="18" charset="0"/>
            </a:endParaRPr>
          </a:p>
          <a:p>
            <a:r>
              <a:rPr lang="en-GB" dirty="0">
                <a:solidFill>
                  <a:srgbClr val="000000"/>
                </a:solidFill>
                <a:ea typeface="Times New Roman" panose="02020603050405020304" pitchFamily="18" charset="0"/>
              </a:rPr>
              <a:t>Try to leave at least one hour between the end of a treatment and eating.</a:t>
            </a:r>
            <a:endParaRPr lang="en-GB" dirty="0">
              <a:latin typeface="Times New Roman" panose="02020603050405020304" pitchFamily="18" charset="0"/>
              <a:ea typeface="Times New Roman" panose="02020603050405020304" pitchFamily="18" charset="0"/>
            </a:endParaRPr>
          </a:p>
          <a:p>
            <a:r>
              <a:rPr lang="en-GB" dirty="0">
                <a:solidFill>
                  <a:srgbClr val="000000"/>
                </a:solidFill>
                <a:ea typeface="Times New Roman" panose="02020603050405020304" pitchFamily="18" charset="0"/>
              </a:rPr>
              <a:t>During the course of treatments, drink more water and eat food with a high protein content.</a:t>
            </a:r>
            <a:endParaRPr lang="en-GB" dirty="0">
              <a:latin typeface="Times New Roman" panose="02020603050405020304" pitchFamily="18" charset="0"/>
              <a:ea typeface="Times New Roman" panose="02020603050405020304" pitchFamily="18" charset="0"/>
            </a:endParaRPr>
          </a:p>
          <a:p>
            <a:r>
              <a:rPr lang="en-GB" dirty="0">
                <a:solidFill>
                  <a:srgbClr val="000000"/>
                </a:solidFill>
                <a:ea typeface="Times New Roman" panose="02020603050405020304" pitchFamily="18" charset="0"/>
              </a:rPr>
              <a:t>We also recommend treatment for clients over the age of 18, this being when they are considered an adult.</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343239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2F11C-3F27-C548-8444-4C1789B8D674}"/>
              </a:ext>
            </a:extLst>
          </p:cNvPr>
          <p:cNvSpPr>
            <a:spLocks noGrp="1"/>
          </p:cNvSpPr>
          <p:nvPr>
            <p:ph type="title"/>
          </p:nvPr>
        </p:nvSpPr>
        <p:spPr/>
        <p:txBody>
          <a:bodyPr/>
          <a:lstStyle/>
          <a:p>
            <a:r>
              <a:rPr lang="en-GB" dirty="0">
                <a:solidFill>
                  <a:srgbClr val="000000"/>
                </a:solidFill>
                <a:ea typeface="Times New Roman" panose="02020603050405020304" pitchFamily="18" charset="0"/>
              </a:rPr>
              <a:t>Aftercare</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2C1109E-4B9D-B545-98E0-65FA6651DDE6}"/>
              </a:ext>
            </a:extLst>
          </p:cNvPr>
          <p:cNvSpPr>
            <a:spLocks noGrp="1"/>
          </p:cNvSpPr>
          <p:nvPr>
            <p:ph idx="1"/>
          </p:nvPr>
        </p:nvSpPr>
        <p:spPr/>
        <p:txBody>
          <a:bodyPr>
            <a:normAutofit/>
          </a:bodyPr>
          <a:lstStyle/>
          <a:p>
            <a:r>
              <a:rPr lang="en-GB" dirty="0">
                <a:solidFill>
                  <a:srgbClr val="000000"/>
                </a:solidFill>
                <a:ea typeface="Times New Roman" panose="02020603050405020304" pitchFamily="18" charset="0"/>
              </a:rPr>
              <a:t>As with any treatment, for the best results it is important to give the treatment the best opportunity to succeed. Whilst the aftercare with this treatment is minimal, it is recommended that:</a:t>
            </a:r>
            <a:endParaRPr lang="en-GB" dirty="0">
              <a:latin typeface="Times New Roman" panose="02020603050405020304" pitchFamily="18" charset="0"/>
              <a:ea typeface="Times New Roman" panose="02020603050405020304" pitchFamily="18" charset="0"/>
            </a:endParaRPr>
          </a:p>
          <a:p>
            <a:pPr marL="800100" lvl="1"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The client leaves at least one hour between the end of a treatment and eating.</a:t>
            </a:r>
            <a:endParaRPr lang="en-GB" dirty="0">
              <a:solidFill>
                <a:srgbClr val="000000"/>
              </a:solidFill>
              <a:latin typeface="Times New Roman" panose="02020603050405020304" pitchFamily="18" charset="0"/>
              <a:ea typeface="Times New Roman" panose="02020603050405020304" pitchFamily="18" charset="0"/>
            </a:endParaRPr>
          </a:p>
          <a:p>
            <a:pPr marL="800100" lvl="1"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During the course of treatments, drink more water and eat food with a high protein content.</a:t>
            </a:r>
            <a:endParaRPr lang="en-GB" dirty="0">
              <a:solidFill>
                <a:srgbClr val="000000"/>
              </a:solidFill>
              <a:latin typeface="Times New Roman" panose="02020603050405020304" pitchFamily="18" charset="0"/>
              <a:ea typeface="Times New Roman" panose="02020603050405020304" pitchFamily="18" charset="0"/>
            </a:endParaRPr>
          </a:p>
          <a:p>
            <a:pPr marL="800100" lvl="1"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Avoid exercise for 24 hours to avoid overworking the muscle. </a:t>
            </a:r>
            <a:endParaRPr lang="en-GB" dirty="0">
              <a:solidFill>
                <a:srgbClr val="000000"/>
              </a:solidFill>
              <a:latin typeface="Times New Roman" panose="02020603050405020304" pitchFamily="18" charset="0"/>
              <a:ea typeface="Times New Roman" panose="02020603050405020304" pitchFamily="18" charset="0"/>
            </a:endParaRPr>
          </a:p>
          <a:p>
            <a:pPr marL="800100" lvl="1" indent="-342900">
              <a:buSzPts val="1000"/>
              <a:buFont typeface="Symbol" pitchFamily="2" charset="2"/>
              <a:buChar char=""/>
              <a:tabLst>
                <a:tab pos="457200" algn="l"/>
              </a:tabLst>
            </a:pPr>
            <a:r>
              <a:rPr lang="en-GB" dirty="0">
                <a:solidFill>
                  <a:srgbClr val="000000"/>
                </a:solidFill>
                <a:ea typeface="Times New Roman" panose="02020603050405020304" pitchFamily="18" charset="0"/>
              </a:rPr>
              <a:t>Keep up with the course of treatments for best results. </a:t>
            </a:r>
            <a:endParaRPr lang="en-GB" dirty="0">
              <a:solidFill>
                <a:srgbClr val="000000"/>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955270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ED03-B28A-4D5A-B293-F0FB275A0855}"/>
              </a:ext>
            </a:extLst>
          </p:cNvPr>
          <p:cNvSpPr>
            <a:spLocks noGrp="1"/>
          </p:cNvSpPr>
          <p:nvPr>
            <p:ph type="title"/>
          </p:nvPr>
        </p:nvSpPr>
        <p:spPr/>
        <p:txBody>
          <a:bodyPr>
            <a:normAutofit fontScale="90000"/>
          </a:bodyPr>
          <a:lstStyle/>
          <a:p>
            <a:r>
              <a:rPr lang="en-GB" dirty="0"/>
              <a:t>Precautions taken within the salon to prevent Contamination and Cross-Infection  </a:t>
            </a:r>
            <a:br>
              <a:rPr lang="en-GB" dirty="0"/>
            </a:br>
            <a:endParaRPr lang="en-GB" dirty="0"/>
          </a:p>
        </p:txBody>
      </p:sp>
      <p:sp>
        <p:nvSpPr>
          <p:cNvPr id="3" name="Content Placeholder 2">
            <a:extLst>
              <a:ext uri="{FF2B5EF4-FFF2-40B4-BE49-F238E27FC236}">
                <a16:creationId xmlns:a16="http://schemas.microsoft.com/office/drawing/2014/main" id="{A664553A-C87A-4C0B-8238-65556082AFBB}"/>
              </a:ext>
            </a:extLst>
          </p:cNvPr>
          <p:cNvSpPr>
            <a:spLocks noGrp="1"/>
          </p:cNvSpPr>
          <p:nvPr>
            <p:ph idx="1"/>
          </p:nvPr>
        </p:nvSpPr>
        <p:spPr>
          <a:xfrm>
            <a:off x="838200" y="1510748"/>
            <a:ext cx="10515600" cy="4982127"/>
          </a:xfrm>
        </p:spPr>
        <p:txBody>
          <a:bodyPr>
            <a:normAutofit fontScale="55000" lnSpcReduction="20000"/>
          </a:bodyPr>
          <a:lstStyle/>
          <a:p>
            <a:pPr marL="0" indent="0">
              <a:buNone/>
            </a:pPr>
            <a:endParaRPr lang="en-GB" dirty="0"/>
          </a:p>
          <a:p>
            <a:r>
              <a:rPr lang="en-GB" dirty="0"/>
              <a:t>Hands  </a:t>
            </a:r>
          </a:p>
          <a:p>
            <a:pPr marL="0" indent="0">
              <a:buNone/>
            </a:pPr>
            <a:r>
              <a:rPr lang="en-GB" dirty="0"/>
              <a:t>Wash with soap/disinfectant and warm water before and after each client—dry hands with a paper towel or blower.  </a:t>
            </a:r>
          </a:p>
          <a:p>
            <a:pPr marL="0" indent="0">
              <a:buNone/>
            </a:pPr>
            <a:endParaRPr lang="en-GB" dirty="0"/>
          </a:p>
          <a:p>
            <a:r>
              <a:rPr lang="en-GB" dirty="0"/>
              <a:t>Surfaces  </a:t>
            </a:r>
          </a:p>
          <a:p>
            <a:pPr marL="0" indent="0">
              <a:buNone/>
            </a:pPr>
            <a:r>
              <a:rPr lang="en-GB" dirty="0"/>
              <a:t>Wipe over with disinfectants, e.g. Alcohol, Surgical spirits.  </a:t>
            </a:r>
          </a:p>
          <a:p>
            <a:pPr marL="0" indent="0">
              <a:buNone/>
            </a:pPr>
            <a:endParaRPr lang="en-GB" dirty="0"/>
          </a:p>
          <a:p>
            <a:r>
              <a:rPr lang="en-GB" dirty="0"/>
              <a:t>Treatment of Wounds  </a:t>
            </a:r>
          </a:p>
          <a:p>
            <a:pPr marL="0" indent="0">
              <a:buNone/>
            </a:pPr>
            <a:r>
              <a:rPr lang="en-GB" dirty="0"/>
              <a:t>If the skin bruises or bleeds after the insertion of a needle, a small pad of dry cotton wool should be used over the area to cover it and apply pressure until the bleeding stops. Apply aftercare solution to the area and work in a different area. The same applies to extractions or any other form of skin piercing. Use disinfectant to clean area.  </a:t>
            </a:r>
          </a:p>
          <a:p>
            <a:pPr marL="0" indent="0">
              <a:buNone/>
            </a:pPr>
            <a:endParaRPr lang="en-GB" dirty="0"/>
          </a:p>
          <a:p>
            <a:r>
              <a:rPr lang="en-GB" dirty="0"/>
              <a:t>Disposal  </a:t>
            </a:r>
          </a:p>
          <a:p>
            <a:pPr marL="0" indent="0">
              <a:buNone/>
            </a:pPr>
            <a:r>
              <a:rPr lang="en-GB" dirty="0"/>
              <a:t>Sharp metal instruments, e.g. needles, lancets, should be placed in a sharps box after use. When the box is about 3/4 full, it may be disposed of by special arrangement. Usually collected by local health office and incinerated at a local hospital.  </a:t>
            </a:r>
          </a:p>
          <a:p>
            <a:pPr marL="0" indent="0">
              <a:buNone/>
            </a:pPr>
            <a:endParaRPr lang="en-GB" dirty="0"/>
          </a:p>
          <a:p>
            <a:r>
              <a:rPr lang="en-GB" dirty="0"/>
              <a:t>Metal Instruments  </a:t>
            </a:r>
          </a:p>
          <a:p>
            <a:pPr marL="0" indent="0">
              <a:buNone/>
            </a:pPr>
            <a:r>
              <a:rPr lang="en-GB" dirty="0"/>
              <a:t>Sterilised before and after each client in Autoclave or in Glass bead steriliser, and wipe with Chlorhexidine Gluconate or Methylated spirits. </a:t>
            </a:r>
          </a:p>
        </p:txBody>
      </p:sp>
    </p:spTree>
    <p:extLst>
      <p:ext uri="{BB962C8B-B14F-4D97-AF65-F5344CB8AC3E}">
        <p14:creationId xmlns:p14="http://schemas.microsoft.com/office/powerpoint/2010/main" val="223506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D8F84-FC2D-408D-864D-EE2B905064ED}"/>
              </a:ext>
            </a:extLst>
          </p:cNvPr>
          <p:cNvSpPr>
            <a:spLocks noGrp="1"/>
          </p:cNvSpPr>
          <p:nvPr>
            <p:ph type="title"/>
          </p:nvPr>
        </p:nvSpPr>
        <p:spPr/>
        <p:txBody>
          <a:bodyPr vert="horz" lIns="91440" tIns="45720" rIns="91440" bIns="45720" rtlCol="0">
            <a:normAutofit/>
          </a:bodyPr>
          <a:lstStyle/>
          <a:p>
            <a:pPr>
              <a:spcBef>
                <a:spcPts val="1000"/>
              </a:spcBef>
              <a:buFont typeface="Arial" panose="020B0604020202020204" pitchFamily="34" charset="0"/>
            </a:pPr>
            <a:r>
              <a:rPr lang="en-GB" sz="4400" dirty="0">
                <a:ea typeface="+mn-ea"/>
                <a:cs typeface="+mn-cs"/>
              </a:rPr>
              <a:t>LEGISLATION</a:t>
            </a:r>
          </a:p>
        </p:txBody>
      </p:sp>
      <p:sp>
        <p:nvSpPr>
          <p:cNvPr id="3" name="Text Placeholder 2">
            <a:extLst>
              <a:ext uri="{FF2B5EF4-FFF2-40B4-BE49-F238E27FC236}">
                <a16:creationId xmlns:a16="http://schemas.microsoft.com/office/drawing/2014/main" id="{C5CF41CC-8CBF-4B76-AF9F-B4AA51D0B9E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49620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F655AB-CF08-4822-98DD-27C602A564E8}"/>
              </a:ext>
            </a:extLst>
          </p:cNvPr>
          <p:cNvSpPr>
            <a:spLocks noGrp="1"/>
          </p:cNvSpPr>
          <p:nvPr>
            <p:ph idx="1"/>
          </p:nvPr>
        </p:nvSpPr>
        <p:spPr>
          <a:xfrm>
            <a:off x="838200" y="566530"/>
            <a:ext cx="10515600" cy="5724939"/>
          </a:xfrm>
        </p:spPr>
        <p:txBody>
          <a:bodyPr>
            <a:normAutofit fontScale="55000" lnSpcReduction="20000"/>
          </a:bodyPr>
          <a:lstStyle/>
          <a:p>
            <a:pPr marL="0" indent="0">
              <a:buNone/>
            </a:pPr>
            <a:endParaRPr lang="en-GB" dirty="0"/>
          </a:p>
          <a:p>
            <a:r>
              <a:rPr lang="en-GB" dirty="0"/>
              <a:t>Skin Preparation  </a:t>
            </a:r>
          </a:p>
          <a:p>
            <a:pPr marL="0" indent="0">
              <a:buNone/>
            </a:pPr>
            <a:r>
              <a:rPr lang="en-GB" dirty="0"/>
              <a:t>Do not use sharp or pointed instruments on or at least near areas of a client's skin that are obviously diseased, infected or inflamed. Except in facial treatments during the extracting phase (a tile with a lancet and cotton wool dampened with methylated spirits and an antiseptic solution containing Chlorhexidine Gluconate must be prepared, hands should be washed before and after extractions and finger cots or gloves must be used).  </a:t>
            </a:r>
          </a:p>
          <a:p>
            <a:pPr marL="0" indent="0">
              <a:buNone/>
            </a:pPr>
            <a:endParaRPr lang="en-GB" dirty="0"/>
          </a:p>
          <a:p>
            <a:r>
              <a:rPr lang="en-GB" dirty="0"/>
              <a:t>Cuts on your Hands </a:t>
            </a:r>
          </a:p>
          <a:p>
            <a:pPr marL="0" indent="0">
              <a:buNone/>
            </a:pPr>
            <a:r>
              <a:rPr lang="en-GB" dirty="0"/>
              <a:t>Cover existing wounds with a waterproof dressing, wash fresh cuts and encourage bleeding under running water and then cover with a waterproof dressing. Clean with an antiseptic. Always have a box of plasters/waterproof dressing available. No salon should be without a first aid kit.  </a:t>
            </a:r>
          </a:p>
          <a:p>
            <a:pPr marL="0" indent="0">
              <a:buNone/>
            </a:pPr>
            <a:endParaRPr lang="en-GB" dirty="0"/>
          </a:p>
          <a:p>
            <a:r>
              <a:rPr lang="en-GB" dirty="0"/>
              <a:t>Needles  </a:t>
            </a:r>
          </a:p>
          <a:p>
            <a:pPr marL="0" indent="0">
              <a:buNone/>
            </a:pPr>
            <a:r>
              <a:rPr lang="en-GB" dirty="0"/>
              <a:t>Do not test needles on yourself. Test needles on a damp of cotton wool held with tweezers. Needles should only be used once, and needles must not be used on more than one client.  </a:t>
            </a:r>
          </a:p>
          <a:p>
            <a:pPr marL="0" indent="0">
              <a:buNone/>
            </a:pPr>
            <a:endParaRPr lang="en-GB" dirty="0"/>
          </a:p>
          <a:p>
            <a:r>
              <a:rPr lang="en-GB" dirty="0"/>
              <a:t>Creams  </a:t>
            </a:r>
          </a:p>
          <a:p>
            <a:pPr marL="0" indent="0">
              <a:buNone/>
            </a:pPr>
            <a:r>
              <a:rPr lang="en-GB" dirty="0"/>
              <a:t>Tubes are better than jars. Always use a spatula to obtain creams from containers. Never use fingers and always close a container after use. Excess product must not be returned to containers. </a:t>
            </a:r>
          </a:p>
          <a:p>
            <a:pPr marL="0" indent="0">
              <a:buNone/>
            </a:pPr>
            <a:endParaRPr lang="en-GB" dirty="0"/>
          </a:p>
          <a:p>
            <a:r>
              <a:rPr lang="en-GB" dirty="0"/>
              <a:t>Blood </a:t>
            </a:r>
          </a:p>
          <a:p>
            <a:pPr marL="0" indent="0">
              <a:buNone/>
            </a:pPr>
            <a:r>
              <a:rPr lang="en-GB" dirty="0"/>
              <a:t>Anything that has come into contact with blood must be disposed of in the correct manner. Pay attention to the following: Hands, lancets, tweezers, surface, disposal gloves, bin liners, cotton wool or gauze and needles) </a:t>
            </a:r>
          </a:p>
        </p:txBody>
      </p:sp>
    </p:spTree>
    <p:extLst>
      <p:ext uri="{BB962C8B-B14F-4D97-AF65-F5344CB8AC3E}">
        <p14:creationId xmlns:p14="http://schemas.microsoft.com/office/powerpoint/2010/main" val="916264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6DAED-A95B-4B48-B570-7CA85CC86B6F}"/>
              </a:ext>
            </a:extLst>
          </p:cNvPr>
          <p:cNvSpPr>
            <a:spLocks noGrp="1"/>
          </p:cNvSpPr>
          <p:nvPr>
            <p:ph idx="1"/>
          </p:nvPr>
        </p:nvSpPr>
        <p:spPr>
          <a:xfrm>
            <a:off x="838200" y="1003127"/>
            <a:ext cx="10515600" cy="4851746"/>
          </a:xfrm>
        </p:spPr>
        <p:txBody>
          <a:bodyPr>
            <a:normAutofit fontScale="70000" lnSpcReduction="20000"/>
          </a:bodyPr>
          <a:lstStyle/>
          <a:p>
            <a:r>
              <a:rPr lang="en-GB" dirty="0"/>
              <a:t>Colds/Flu </a:t>
            </a:r>
          </a:p>
          <a:p>
            <a:pPr marL="0" indent="0">
              <a:buNone/>
            </a:pPr>
            <a:r>
              <a:rPr lang="en-GB" dirty="0"/>
              <a:t>Wear a surgical mask. Wash your hands regularly, especially after sneezing or blowing the nose. Also, wash hands in general after touching other surface areas. General advice - stay at home when feeling ill or send employees home if they develop cold/flu symptoms at work.  </a:t>
            </a:r>
          </a:p>
          <a:p>
            <a:pPr marL="0" indent="0">
              <a:buNone/>
            </a:pPr>
            <a:endParaRPr lang="en-GB" dirty="0"/>
          </a:p>
          <a:p>
            <a:r>
              <a:rPr lang="en-GB" dirty="0"/>
              <a:t>Waste Bins </a:t>
            </a:r>
          </a:p>
          <a:p>
            <a:pPr marL="0" indent="0">
              <a:buNone/>
            </a:pPr>
            <a:r>
              <a:rPr lang="en-GB" dirty="0"/>
              <a:t>Bin liners. Emptied regularly. Bins should have lids.  </a:t>
            </a:r>
          </a:p>
          <a:p>
            <a:pPr marL="0" indent="0">
              <a:buNone/>
            </a:pPr>
            <a:endParaRPr lang="en-GB" dirty="0"/>
          </a:p>
          <a:p>
            <a:r>
              <a:rPr lang="en-GB" dirty="0"/>
              <a:t>Gloves  </a:t>
            </a:r>
          </a:p>
          <a:p>
            <a:pPr marL="0" indent="0">
              <a:buNone/>
            </a:pPr>
            <a:r>
              <a:rPr lang="en-GB" dirty="0"/>
              <a:t>Surgical gloves can be used, e.g. epilation or, to prevent contamination. Used always when performing any procedure that breaks the skin and any action that may come into touch with blood.  </a:t>
            </a:r>
          </a:p>
          <a:p>
            <a:pPr marL="0" indent="0">
              <a:buNone/>
            </a:pPr>
            <a:endParaRPr lang="en-GB" dirty="0"/>
          </a:p>
          <a:p>
            <a:r>
              <a:rPr lang="en-GB" dirty="0"/>
              <a:t>Instruments  </a:t>
            </a:r>
          </a:p>
          <a:p>
            <a:pPr marL="0" indent="0">
              <a:buNone/>
            </a:pPr>
            <a:r>
              <a:rPr lang="en-GB" dirty="0"/>
              <a:t>Must be cleaned, sanitised and sterilised or where appropriate disposable tools should be used. </a:t>
            </a:r>
          </a:p>
        </p:txBody>
      </p:sp>
    </p:spTree>
    <p:extLst>
      <p:ext uri="{BB962C8B-B14F-4D97-AF65-F5344CB8AC3E}">
        <p14:creationId xmlns:p14="http://schemas.microsoft.com/office/powerpoint/2010/main" val="428280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4B32-A729-475A-914F-76BDF6653335}"/>
              </a:ext>
            </a:extLst>
          </p:cNvPr>
          <p:cNvSpPr>
            <a:spLocks noGrp="1"/>
          </p:cNvSpPr>
          <p:nvPr>
            <p:ph type="title"/>
          </p:nvPr>
        </p:nvSpPr>
        <p:spPr/>
        <p:txBody>
          <a:bodyPr/>
          <a:lstStyle/>
          <a:p>
            <a:r>
              <a:rPr lang="en-GB" dirty="0"/>
              <a:t>Sterilisation Methods </a:t>
            </a:r>
          </a:p>
        </p:txBody>
      </p:sp>
      <p:sp>
        <p:nvSpPr>
          <p:cNvPr id="3" name="Text Placeholder 2">
            <a:extLst>
              <a:ext uri="{FF2B5EF4-FFF2-40B4-BE49-F238E27FC236}">
                <a16:creationId xmlns:a16="http://schemas.microsoft.com/office/drawing/2014/main" id="{E1168311-3C2C-4D8F-BD49-BCD4B27D84E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948066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D8D9-512F-432B-8E83-4FE68C7E6410}"/>
              </a:ext>
            </a:extLst>
          </p:cNvPr>
          <p:cNvSpPr>
            <a:spLocks noGrp="1"/>
          </p:cNvSpPr>
          <p:nvPr>
            <p:ph type="title"/>
          </p:nvPr>
        </p:nvSpPr>
        <p:spPr>
          <a:xfrm>
            <a:off x="648929" y="845196"/>
            <a:ext cx="4944152" cy="1622321"/>
          </a:xfrm>
        </p:spPr>
        <p:txBody>
          <a:bodyPr>
            <a:normAutofit/>
          </a:bodyPr>
          <a:lstStyle/>
          <a:p>
            <a:r>
              <a:rPr lang="en-GB" dirty="0"/>
              <a:t>Autoclave  </a:t>
            </a:r>
            <a:br>
              <a:rPr lang="en-GB" dirty="0"/>
            </a:br>
            <a:endParaRPr lang="en-GB" dirty="0"/>
          </a:p>
        </p:txBody>
      </p:sp>
      <p:sp>
        <p:nvSpPr>
          <p:cNvPr id="3" name="Content Placeholder 2">
            <a:extLst>
              <a:ext uri="{FF2B5EF4-FFF2-40B4-BE49-F238E27FC236}">
                <a16:creationId xmlns:a16="http://schemas.microsoft.com/office/drawing/2014/main" id="{E2E30224-72A0-4EF7-98FA-E883E8461121}"/>
              </a:ext>
            </a:extLst>
          </p:cNvPr>
          <p:cNvSpPr>
            <a:spLocks noGrp="1"/>
          </p:cNvSpPr>
          <p:nvPr>
            <p:ph idx="1"/>
          </p:nvPr>
        </p:nvSpPr>
        <p:spPr>
          <a:xfrm>
            <a:off x="648930" y="1983546"/>
            <a:ext cx="4944151" cy="4240274"/>
          </a:xfrm>
        </p:spPr>
        <p:txBody>
          <a:bodyPr>
            <a:normAutofit lnSpcReduction="10000"/>
          </a:bodyPr>
          <a:lstStyle/>
          <a:p>
            <a:pPr marL="0" indent="0">
              <a:buNone/>
            </a:pPr>
            <a:endParaRPr lang="en-GB" sz="1400" dirty="0"/>
          </a:p>
          <a:p>
            <a:r>
              <a:rPr lang="en-GB" sz="1400" dirty="0"/>
              <a:t>Works like a pressure cooker. </a:t>
            </a:r>
          </a:p>
          <a:p>
            <a:r>
              <a:rPr lang="en-GB" sz="1400" dirty="0"/>
              <a:t>Consists of 2 chambers. Water in the lower chamber and instruments on the upper chamber.  </a:t>
            </a:r>
          </a:p>
          <a:p>
            <a:r>
              <a:rPr lang="en-GB" sz="1400" dirty="0"/>
              <a:t>The principle of sterilisation is moist heat. </a:t>
            </a:r>
          </a:p>
          <a:p>
            <a:r>
              <a:rPr lang="en-GB" sz="1400" dirty="0"/>
              <a:t>The water boils in the lower chamber and steam is released towards the upper chamber. Instruments are left in the unit for 10 - 20 min. Afterwards, instruments must be placed in a sterile and clean container. </a:t>
            </a:r>
          </a:p>
          <a:p>
            <a:r>
              <a:rPr lang="en-GB" sz="1400" dirty="0"/>
              <a:t>The moist heat autoclave operates at 121°C and is considered a very effective means of sterilisation. </a:t>
            </a:r>
          </a:p>
          <a:p>
            <a:r>
              <a:rPr lang="en-GB" sz="1400" dirty="0"/>
              <a:t>Other types available, e.g., dry heat autoclave, vacuum autoclave, flash instrument autoclave.  </a:t>
            </a:r>
          </a:p>
          <a:p>
            <a:r>
              <a:rPr lang="en-GB" sz="1400" dirty="0"/>
              <a:t>The time and temperature of dry heat autoclave is 160°C (320°F) for 2 hours or 180°C (356°F) for one hour.  </a:t>
            </a:r>
          </a:p>
          <a:p>
            <a:r>
              <a:rPr lang="en-GB" sz="1400" dirty="0"/>
              <a:t>Consult manufacturer's instructions and local government laws and regulations on sterilisation times and temperatures. </a:t>
            </a:r>
          </a:p>
        </p:txBody>
      </p:sp>
      <p:pic>
        <p:nvPicPr>
          <p:cNvPr id="1026" name="Picture 2" descr="A picture containing cup, kitchenware, cooker&#10;&#10;Description automatically generated">
            <a:extLst>
              <a:ext uri="{FF2B5EF4-FFF2-40B4-BE49-F238E27FC236}">
                <a16:creationId xmlns:a16="http://schemas.microsoft.com/office/drawing/2014/main" id="{52A63C99-1CD5-405A-B2CF-6EC8574C3B8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4709" y="829993"/>
            <a:ext cx="4475531" cy="518439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034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920618-9356-4C37-B3C3-B9ED12013785}"/>
              </a:ext>
            </a:extLst>
          </p:cNvPr>
          <p:cNvSpPr>
            <a:spLocks noGrp="1"/>
          </p:cNvSpPr>
          <p:nvPr>
            <p:ph type="body" idx="1"/>
          </p:nvPr>
        </p:nvSpPr>
        <p:spPr/>
        <p:txBody>
          <a:bodyPr/>
          <a:lstStyle/>
          <a:p>
            <a:r>
              <a:rPr lang="en-GB" dirty="0"/>
              <a:t>Advantages of an Autoclave </a:t>
            </a:r>
          </a:p>
          <a:p>
            <a:endParaRPr lang="en-GB" dirty="0"/>
          </a:p>
        </p:txBody>
      </p:sp>
      <p:sp>
        <p:nvSpPr>
          <p:cNvPr id="4" name="Content Placeholder 3">
            <a:extLst>
              <a:ext uri="{FF2B5EF4-FFF2-40B4-BE49-F238E27FC236}">
                <a16:creationId xmlns:a16="http://schemas.microsoft.com/office/drawing/2014/main" id="{5668F4DF-987D-4ACF-AE30-5F89479839A7}"/>
              </a:ext>
            </a:extLst>
          </p:cNvPr>
          <p:cNvSpPr>
            <a:spLocks noGrp="1"/>
          </p:cNvSpPr>
          <p:nvPr>
            <p:ph sz="half" idx="2"/>
          </p:nvPr>
        </p:nvSpPr>
        <p:spPr>
          <a:xfrm>
            <a:off x="836612" y="2505075"/>
            <a:ext cx="5157787" cy="3684588"/>
          </a:xfrm>
        </p:spPr>
        <p:txBody>
          <a:bodyPr>
            <a:normAutofit/>
          </a:bodyPr>
          <a:lstStyle/>
          <a:p>
            <a:r>
              <a:rPr lang="en-GB" dirty="0"/>
              <a:t>Economical and very effective </a:t>
            </a:r>
          </a:p>
          <a:p>
            <a:r>
              <a:rPr lang="en-GB" dirty="0"/>
              <a:t>Non-toxic on instruments </a:t>
            </a:r>
          </a:p>
          <a:p>
            <a:r>
              <a:rPr lang="en-GB" dirty="0"/>
              <a:t>Easy to operate  </a:t>
            </a:r>
          </a:p>
          <a:p>
            <a:pPr marL="0" indent="0">
              <a:buNone/>
            </a:pPr>
            <a:endParaRPr lang="en-GB" dirty="0"/>
          </a:p>
        </p:txBody>
      </p:sp>
      <p:sp>
        <p:nvSpPr>
          <p:cNvPr id="5" name="Text Placeholder 4">
            <a:extLst>
              <a:ext uri="{FF2B5EF4-FFF2-40B4-BE49-F238E27FC236}">
                <a16:creationId xmlns:a16="http://schemas.microsoft.com/office/drawing/2014/main" id="{51159482-3005-45DE-BFCC-1A04D537997C}"/>
              </a:ext>
            </a:extLst>
          </p:cNvPr>
          <p:cNvSpPr>
            <a:spLocks noGrp="1"/>
          </p:cNvSpPr>
          <p:nvPr>
            <p:ph type="body" sz="quarter" idx="3"/>
          </p:nvPr>
        </p:nvSpPr>
        <p:spPr/>
        <p:txBody>
          <a:bodyPr/>
          <a:lstStyle/>
          <a:p>
            <a:r>
              <a:rPr lang="en-GB" dirty="0"/>
              <a:t>Disadvantages of an Autoclave  </a:t>
            </a:r>
          </a:p>
          <a:p>
            <a:endParaRPr lang="en-GB" dirty="0"/>
          </a:p>
        </p:txBody>
      </p:sp>
      <p:sp>
        <p:nvSpPr>
          <p:cNvPr id="6" name="Content Placeholder 5">
            <a:extLst>
              <a:ext uri="{FF2B5EF4-FFF2-40B4-BE49-F238E27FC236}">
                <a16:creationId xmlns:a16="http://schemas.microsoft.com/office/drawing/2014/main" id="{999CC05B-8E98-4818-B300-98207D0229AB}"/>
              </a:ext>
            </a:extLst>
          </p:cNvPr>
          <p:cNvSpPr>
            <a:spLocks noGrp="1"/>
          </p:cNvSpPr>
          <p:nvPr>
            <p:ph sz="quarter" idx="4"/>
          </p:nvPr>
        </p:nvSpPr>
        <p:spPr/>
        <p:txBody>
          <a:bodyPr>
            <a:normAutofit fontScale="85000" lnSpcReduction="10000"/>
          </a:bodyPr>
          <a:lstStyle/>
          <a:p>
            <a:r>
              <a:rPr lang="en-GB" dirty="0"/>
              <a:t>Sharp instruments can become blunt. </a:t>
            </a:r>
          </a:p>
          <a:p>
            <a:r>
              <a:rPr lang="en-GB" dirty="0"/>
              <a:t>Metal instruments might rust. Recommend use of stainless-steel instruments. </a:t>
            </a:r>
          </a:p>
          <a:p>
            <a:r>
              <a:rPr lang="en-GB" dirty="0"/>
              <a:t>Expensive </a:t>
            </a:r>
          </a:p>
          <a:p>
            <a:r>
              <a:rPr lang="en-GB" dirty="0"/>
              <a:t>Plastic instruments will be damaged. </a:t>
            </a:r>
          </a:p>
          <a:p>
            <a:r>
              <a:rPr lang="en-GB" dirty="0"/>
              <a:t>Autoclaves will need to be kept clean.  </a:t>
            </a:r>
          </a:p>
          <a:p>
            <a:r>
              <a:rPr lang="en-GB" dirty="0"/>
              <a:t>Regular servicing and calibration are required of the device. </a:t>
            </a:r>
          </a:p>
          <a:p>
            <a:endParaRPr lang="en-GB" dirty="0"/>
          </a:p>
        </p:txBody>
      </p:sp>
    </p:spTree>
    <p:extLst>
      <p:ext uri="{BB962C8B-B14F-4D97-AF65-F5344CB8AC3E}">
        <p14:creationId xmlns:p14="http://schemas.microsoft.com/office/powerpoint/2010/main" val="3857505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8414-EE64-46C3-96C8-CCF229A88E58}"/>
              </a:ext>
            </a:extLst>
          </p:cNvPr>
          <p:cNvSpPr>
            <a:spLocks noGrp="1"/>
          </p:cNvSpPr>
          <p:nvPr>
            <p:ph type="title"/>
          </p:nvPr>
        </p:nvSpPr>
        <p:spPr>
          <a:xfrm>
            <a:off x="648929" y="629266"/>
            <a:ext cx="4944152" cy="1622321"/>
          </a:xfrm>
        </p:spPr>
        <p:txBody>
          <a:bodyPr>
            <a:normAutofit/>
          </a:bodyPr>
          <a:lstStyle/>
          <a:p>
            <a:r>
              <a:rPr lang="en-GB" dirty="0"/>
              <a:t>Glass Bead Steriliser  </a:t>
            </a:r>
            <a:br>
              <a:rPr lang="en-GB" dirty="0"/>
            </a:br>
            <a:endParaRPr lang="en-GB" dirty="0"/>
          </a:p>
        </p:txBody>
      </p:sp>
      <p:sp>
        <p:nvSpPr>
          <p:cNvPr id="3" name="Content Placeholder 2">
            <a:extLst>
              <a:ext uri="{FF2B5EF4-FFF2-40B4-BE49-F238E27FC236}">
                <a16:creationId xmlns:a16="http://schemas.microsoft.com/office/drawing/2014/main" id="{2D4A71DA-5D66-4A7B-A75B-9215EC7668B2}"/>
              </a:ext>
            </a:extLst>
          </p:cNvPr>
          <p:cNvSpPr>
            <a:spLocks noGrp="1"/>
          </p:cNvSpPr>
          <p:nvPr>
            <p:ph idx="1"/>
          </p:nvPr>
        </p:nvSpPr>
        <p:spPr>
          <a:xfrm>
            <a:off x="648930" y="1899138"/>
            <a:ext cx="4944151" cy="4324681"/>
          </a:xfrm>
        </p:spPr>
        <p:txBody>
          <a:bodyPr>
            <a:normAutofit/>
          </a:bodyPr>
          <a:lstStyle/>
          <a:p>
            <a:pPr marL="0" indent="0">
              <a:buNone/>
            </a:pPr>
            <a:endParaRPr lang="en-GB" sz="1500" dirty="0"/>
          </a:p>
          <a:p>
            <a:r>
              <a:rPr lang="en-GB" sz="1600" dirty="0"/>
              <a:t>Operates at approximately 300°C. </a:t>
            </a:r>
          </a:p>
          <a:p>
            <a:r>
              <a:rPr lang="en-GB" sz="1600" dirty="0"/>
              <a:t>Metal instruments will thus be completely sterilised within minutes. </a:t>
            </a:r>
          </a:p>
          <a:p>
            <a:r>
              <a:rPr lang="en-GB" sz="1600" dirty="0"/>
              <a:t>Only the parts covered with beads will be sterilised. </a:t>
            </a:r>
          </a:p>
          <a:p>
            <a:r>
              <a:rPr lang="en-GB" sz="1600" dirty="0"/>
              <a:t>The unit takes + 20 - 30 minutes to warm up before sterilisation can take place. </a:t>
            </a:r>
          </a:p>
          <a:p>
            <a:r>
              <a:rPr lang="en-GB" sz="1600" dirty="0"/>
              <a:t>If more than one instrument is placed in the container, a longer time must be added for sterilisation. </a:t>
            </a:r>
          </a:p>
          <a:p>
            <a:r>
              <a:rPr lang="en-GB" sz="1600" dirty="0"/>
              <a:t>Consult manufacturers` instructions and local government laws and regulations on sterilisation times and temperatures </a:t>
            </a:r>
          </a:p>
        </p:txBody>
      </p:sp>
      <p:pic>
        <p:nvPicPr>
          <p:cNvPr id="2050" name="Picture 2" descr="A picture containing cup, indoor, kitchenware&#10;&#10;Description automatically generated">
            <a:extLst>
              <a:ext uri="{FF2B5EF4-FFF2-40B4-BE49-F238E27FC236}">
                <a16:creationId xmlns:a16="http://schemas.microsoft.com/office/drawing/2014/main" id="{D49E3881-7B8D-4B1A-B7E0-E6D77506CA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2628" y="833418"/>
            <a:ext cx="3179692" cy="518791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439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BE28-D903-43C6-A394-80ED5C428954}"/>
              </a:ext>
            </a:extLst>
          </p:cNvPr>
          <p:cNvSpPr>
            <a:spLocks noGrp="1"/>
          </p:cNvSpPr>
          <p:nvPr>
            <p:ph type="title"/>
          </p:nvPr>
        </p:nvSpPr>
        <p:spPr>
          <a:xfrm>
            <a:off x="838200" y="681037"/>
            <a:ext cx="10515600" cy="1325563"/>
          </a:xfrm>
        </p:spPr>
        <p:txBody>
          <a:bodyPr/>
          <a:lstStyle/>
          <a:p>
            <a:r>
              <a:rPr lang="en-GB" dirty="0"/>
              <a:t>Wet Sterilisation (Chemical)  </a:t>
            </a:r>
            <a:br>
              <a:rPr lang="en-GB" dirty="0"/>
            </a:br>
            <a:endParaRPr lang="en-GB" dirty="0"/>
          </a:p>
        </p:txBody>
      </p:sp>
      <p:sp>
        <p:nvSpPr>
          <p:cNvPr id="3" name="Content Placeholder 2">
            <a:extLst>
              <a:ext uri="{FF2B5EF4-FFF2-40B4-BE49-F238E27FC236}">
                <a16:creationId xmlns:a16="http://schemas.microsoft.com/office/drawing/2014/main" id="{73F18D6A-2991-4212-A45A-C2DB187BF00D}"/>
              </a:ext>
            </a:extLst>
          </p:cNvPr>
          <p:cNvSpPr>
            <a:spLocks noGrp="1"/>
          </p:cNvSpPr>
          <p:nvPr>
            <p:ph idx="1"/>
          </p:nvPr>
        </p:nvSpPr>
        <p:spPr/>
        <p:txBody>
          <a:bodyPr>
            <a:normAutofit/>
          </a:bodyPr>
          <a:lstStyle/>
          <a:p>
            <a:pPr marL="0" indent="0">
              <a:buNone/>
            </a:pPr>
            <a:endParaRPr lang="en-GB" dirty="0"/>
          </a:p>
          <a:p>
            <a:r>
              <a:rPr lang="en-GB" dirty="0"/>
              <a:t>Asepsis can be obtained by washing down all surfaces, walls, floors, treatment beds, tiles, trolleys, work surfaces, basins etc. after basic cleaning with an antiseptic solution. EG: Antiseptic solution concentrates, diluted according to manufacturers' instructions. Towels can also be disinfected in this method. If metal tools are sterilised by this method, the liquid must contain a rust inhibitor. </a:t>
            </a:r>
          </a:p>
        </p:txBody>
      </p:sp>
    </p:spTree>
    <p:extLst>
      <p:ext uri="{BB962C8B-B14F-4D97-AF65-F5344CB8AC3E}">
        <p14:creationId xmlns:p14="http://schemas.microsoft.com/office/powerpoint/2010/main" val="2859895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62AA5-4281-4DE5-9382-FC1920B24B12}"/>
              </a:ext>
            </a:extLst>
          </p:cNvPr>
          <p:cNvSpPr>
            <a:spLocks noGrp="1"/>
          </p:cNvSpPr>
          <p:nvPr>
            <p:ph type="title"/>
          </p:nvPr>
        </p:nvSpPr>
        <p:spPr>
          <a:xfrm>
            <a:off x="838200" y="855455"/>
            <a:ext cx="10515600" cy="1325563"/>
          </a:xfrm>
        </p:spPr>
        <p:txBody>
          <a:bodyPr/>
          <a:lstStyle/>
          <a:p>
            <a:r>
              <a:rPr lang="en-GB" dirty="0"/>
              <a:t>UV Cabinet  </a:t>
            </a:r>
            <a:br>
              <a:rPr lang="en-GB" dirty="0"/>
            </a:br>
            <a:endParaRPr lang="en-GB" dirty="0"/>
          </a:p>
        </p:txBody>
      </p:sp>
      <p:sp>
        <p:nvSpPr>
          <p:cNvPr id="3" name="Content Placeholder 2">
            <a:extLst>
              <a:ext uri="{FF2B5EF4-FFF2-40B4-BE49-F238E27FC236}">
                <a16:creationId xmlns:a16="http://schemas.microsoft.com/office/drawing/2014/main" id="{21C22BF9-523A-4B15-9660-1A3BF62E7FF6}"/>
              </a:ext>
            </a:extLst>
          </p:cNvPr>
          <p:cNvSpPr>
            <a:spLocks noGrp="1"/>
          </p:cNvSpPr>
          <p:nvPr>
            <p:ph idx="1"/>
          </p:nvPr>
        </p:nvSpPr>
        <p:spPr/>
        <p:txBody>
          <a:bodyPr>
            <a:normAutofit/>
          </a:bodyPr>
          <a:lstStyle/>
          <a:p>
            <a:pPr marL="0" indent="0">
              <a:buNone/>
            </a:pPr>
            <a:endParaRPr lang="en-GB" dirty="0"/>
          </a:p>
          <a:p>
            <a:r>
              <a:rPr lang="en-GB" dirty="0"/>
              <a:t>They are used for the maintenance of your sterilisation process. </a:t>
            </a:r>
          </a:p>
          <a:p>
            <a:r>
              <a:rPr lang="en-GB" dirty="0"/>
              <a:t>Basically, used as a storage unit. </a:t>
            </a:r>
          </a:p>
          <a:p>
            <a:r>
              <a:rPr lang="en-GB" dirty="0"/>
              <a:t>They are not used for sterilisation only for sanitation. </a:t>
            </a:r>
          </a:p>
          <a:p>
            <a:r>
              <a:rPr lang="en-GB" dirty="0"/>
              <a:t>This cabinet will keep your item as clean as it was when you first inserted it. </a:t>
            </a:r>
          </a:p>
        </p:txBody>
      </p:sp>
    </p:spTree>
    <p:extLst>
      <p:ext uri="{BB962C8B-B14F-4D97-AF65-F5344CB8AC3E}">
        <p14:creationId xmlns:p14="http://schemas.microsoft.com/office/powerpoint/2010/main" val="2607685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6C31-9F96-4A4C-99AC-64AE61CDA8BB}"/>
              </a:ext>
            </a:extLst>
          </p:cNvPr>
          <p:cNvSpPr>
            <a:spLocks noGrp="1"/>
          </p:cNvSpPr>
          <p:nvPr>
            <p:ph type="title"/>
          </p:nvPr>
        </p:nvSpPr>
        <p:spPr>
          <a:xfrm>
            <a:off x="838200" y="842203"/>
            <a:ext cx="10515600" cy="1325563"/>
          </a:xfrm>
        </p:spPr>
        <p:txBody>
          <a:bodyPr/>
          <a:lstStyle/>
          <a:p>
            <a:r>
              <a:rPr lang="en-GB" dirty="0"/>
              <a:t>Antiseptics and Disinfectants </a:t>
            </a:r>
            <a:br>
              <a:rPr lang="en-GB" dirty="0"/>
            </a:br>
            <a:endParaRPr lang="en-GB" dirty="0"/>
          </a:p>
        </p:txBody>
      </p:sp>
      <p:sp>
        <p:nvSpPr>
          <p:cNvPr id="3" name="Content Placeholder 2">
            <a:extLst>
              <a:ext uri="{FF2B5EF4-FFF2-40B4-BE49-F238E27FC236}">
                <a16:creationId xmlns:a16="http://schemas.microsoft.com/office/drawing/2014/main" id="{244BAC46-AB38-4562-963F-5EF53792C52C}"/>
              </a:ext>
            </a:extLst>
          </p:cNvPr>
          <p:cNvSpPr>
            <a:spLocks noGrp="1"/>
          </p:cNvSpPr>
          <p:nvPr>
            <p:ph idx="1"/>
          </p:nvPr>
        </p:nvSpPr>
        <p:spPr/>
        <p:txBody>
          <a:bodyPr>
            <a:normAutofit fontScale="92500" lnSpcReduction="10000"/>
          </a:bodyPr>
          <a:lstStyle/>
          <a:p>
            <a:pPr marL="0" indent="0">
              <a:buNone/>
            </a:pPr>
            <a:endParaRPr lang="en-GB" dirty="0"/>
          </a:p>
          <a:p>
            <a:r>
              <a:rPr lang="en-GB" dirty="0"/>
              <a:t>Antiseptic  </a:t>
            </a:r>
          </a:p>
          <a:p>
            <a:pPr marL="0" indent="0">
              <a:buNone/>
            </a:pPr>
            <a:r>
              <a:rPr lang="en-GB" dirty="0"/>
              <a:t>A diluted disinfectant that is safe to apply to the skin. Its' task is to slow down multiplication, growth and in some cases may destroy/kill micro-organisms if the strength of the solution is correct, e.g. some soaps (hands), alcohol and hydrogen peroxide etc. </a:t>
            </a:r>
          </a:p>
          <a:p>
            <a:pPr marL="0" indent="0">
              <a:buNone/>
            </a:pPr>
            <a:endParaRPr lang="en-GB" dirty="0"/>
          </a:p>
          <a:p>
            <a:r>
              <a:rPr lang="en-GB" dirty="0"/>
              <a:t>Disinfectant  </a:t>
            </a:r>
          </a:p>
          <a:p>
            <a:pPr marL="0" indent="0">
              <a:buNone/>
            </a:pPr>
            <a:r>
              <a:rPr lang="en-GB" dirty="0"/>
              <a:t>A chemical agent which destroys or kills all micro-organisms. Safe to apply on surfaces but too toxic to be applied directly onto the skin, e.g. Quaternary Ammonium compound/Quats, formalin, ethyl or grain alcohol. </a:t>
            </a:r>
          </a:p>
        </p:txBody>
      </p:sp>
    </p:spTree>
    <p:extLst>
      <p:ext uri="{BB962C8B-B14F-4D97-AF65-F5344CB8AC3E}">
        <p14:creationId xmlns:p14="http://schemas.microsoft.com/office/powerpoint/2010/main" val="953025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1F235-09E0-4979-970C-39A03E74C2F7}"/>
              </a:ext>
            </a:extLst>
          </p:cNvPr>
          <p:cNvSpPr>
            <a:spLocks noGrp="1"/>
          </p:cNvSpPr>
          <p:nvPr>
            <p:ph type="title"/>
          </p:nvPr>
        </p:nvSpPr>
        <p:spPr>
          <a:xfrm>
            <a:off x="838200" y="855456"/>
            <a:ext cx="10515600" cy="1325563"/>
          </a:xfrm>
        </p:spPr>
        <p:txBody>
          <a:bodyPr/>
          <a:lstStyle/>
          <a:p>
            <a:r>
              <a:rPr lang="en-GB" dirty="0"/>
              <a:t>Ergonomics </a:t>
            </a:r>
            <a:br>
              <a:rPr lang="en-GB" dirty="0"/>
            </a:br>
            <a:endParaRPr lang="en-GB" dirty="0"/>
          </a:p>
        </p:txBody>
      </p:sp>
      <p:sp>
        <p:nvSpPr>
          <p:cNvPr id="3" name="Content Placeholder 2">
            <a:extLst>
              <a:ext uri="{FF2B5EF4-FFF2-40B4-BE49-F238E27FC236}">
                <a16:creationId xmlns:a16="http://schemas.microsoft.com/office/drawing/2014/main" id="{58163C56-B912-4900-A239-73ED57578731}"/>
              </a:ext>
            </a:extLst>
          </p:cNvPr>
          <p:cNvSpPr>
            <a:spLocks noGrp="1"/>
          </p:cNvSpPr>
          <p:nvPr>
            <p:ph idx="1"/>
          </p:nvPr>
        </p:nvSpPr>
        <p:spPr>
          <a:xfrm>
            <a:off x="838200" y="1651206"/>
            <a:ext cx="10515600" cy="4351338"/>
          </a:xfrm>
        </p:spPr>
        <p:txBody>
          <a:bodyPr>
            <a:normAutofit fontScale="77500" lnSpcReduction="20000"/>
          </a:bodyPr>
          <a:lstStyle/>
          <a:p>
            <a:pPr marL="0" indent="0">
              <a:buNone/>
            </a:pPr>
            <a:endParaRPr lang="en-GB" dirty="0"/>
          </a:p>
          <a:p>
            <a:r>
              <a:rPr lang="en-GB" dirty="0"/>
              <a:t>Posture is important, whether you are sitting or standing up to do a treatment. Try to find a working position that is comfortable for you and reduces the need to lean over to just one side. </a:t>
            </a:r>
          </a:p>
          <a:p>
            <a:r>
              <a:rPr lang="en-GB" dirty="0"/>
              <a:t>Using height adjustable treatment couches and chairs. Choose a height that reduces your need for bending over the client. Ideally, your back should be at a 90-degree angle. Your chair should be comfortable to avoid pressure point sores or injury. </a:t>
            </a:r>
          </a:p>
          <a:p>
            <a:r>
              <a:rPr lang="en-GB" dirty="0"/>
              <a:t>Try to avoid twisting the neck, keep your head upright and keep your shoulders relaxed.  </a:t>
            </a:r>
          </a:p>
          <a:p>
            <a:r>
              <a:rPr lang="en-GB" dirty="0"/>
              <a:t>Never ignore pain; look at ways to alleviate the symptoms. If you cannot take a break during treatment, then you can adopt gentle stretching techniques.  </a:t>
            </a:r>
          </a:p>
          <a:p>
            <a:r>
              <a:rPr lang="en-GB" dirty="0"/>
              <a:t>Repetitive strain injuries can be caused by using the same movements over and over again. Try to avoid repetitive flexing of the wrist and instead alternate by bending elbows or shoulders instead. Equipment should feel comfortable in your hand and have as minimal vibration as possible. </a:t>
            </a:r>
          </a:p>
        </p:txBody>
      </p:sp>
    </p:spTree>
    <p:extLst>
      <p:ext uri="{BB962C8B-B14F-4D97-AF65-F5344CB8AC3E}">
        <p14:creationId xmlns:p14="http://schemas.microsoft.com/office/powerpoint/2010/main" val="68807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8" y="260648"/>
            <a:ext cx="7772400" cy="792088"/>
          </a:xfrm>
        </p:spPr>
        <p:txBody>
          <a:bodyPr vert="horz" lIns="91440" tIns="45720" rIns="91440" bIns="45720" rtlCol="0">
            <a:normAutofit/>
          </a:bodyPr>
          <a:lstStyle/>
          <a:p>
            <a:pPr algn="ctr">
              <a:spcBef>
                <a:spcPts val="1000"/>
              </a:spcBef>
            </a:pPr>
            <a:r>
              <a:rPr lang="en-GB" sz="4000" dirty="0">
                <a:ea typeface="+mn-ea"/>
                <a:cs typeface="+mn-cs"/>
              </a:rPr>
              <a:t>LEGISLATION</a:t>
            </a:r>
          </a:p>
        </p:txBody>
      </p:sp>
      <p:sp>
        <p:nvSpPr>
          <p:cNvPr id="3" name="Content Placeholder 1"/>
          <p:cNvSpPr txBox="1">
            <a:spLocks/>
          </p:cNvSpPr>
          <p:nvPr/>
        </p:nvSpPr>
        <p:spPr>
          <a:xfrm>
            <a:off x="999067" y="1124744"/>
            <a:ext cx="10261600" cy="54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400" dirty="0">
                <a:solidFill>
                  <a:prstClr val="black"/>
                </a:solidFill>
                <a:latin typeface="Calibri" panose="020F0502020204030204" pitchFamily="34" charset="0"/>
                <a:cs typeface="Calibri" panose="020F0502020204030204" pitchFamily="34" charset="0"/>
              </a:rPr>
              <a:t>It is a legal requirement for employers to display an approved health and safety poster or to supply employees with an equivalent leaflet or information and to provide training. </a:t>
            </a:r>
          </a:p>
          <a:p>
            <a:pPr marL="0" indent="0">
              <a:buFont typeface="Arial" pitchFamily="34" charset="0"/>
              <a:buNone/>
            </a:pPr>
            <a:endParaRPr lang="en-IN" sz="1400" dirty="0">
              <a:solidFill>
                <a:prstClr val="black"/>
              </a:solidFill>
              <a:latin typeface="Calibri" panose="020F0502020204030204" pitchFamily="34" charset="0"/>
              <a:cs typeface="Calibri" panose="020F0502020204030204" pitchFamily="34" charset="0"/>
            </a:endParaRPr>
          </a:p>
          <a:p>
            <a:pPr marL="0" indent="0">
              <a:buFont typeface="Arial" pitchFamily="34" charset="0"/>
              <a:buNone/>
            </a:pPr>
            <a:r>
              <a:rPr lang="en-GB" sz="1400" dirty="0">
                <a:solidFill>
                  <a:prstClr val="black"/>
                </a:solidFill>
                <a:latin typeface="Calibri" panose="020F0502020204030204" pitchFamily="34" charset="0"/>
                <a:cs typeface="Calibri" panose="020F0502020204030204" pitchFamily="34" charset="0"/>
              </a:rPr>
              <a:t>It is recommended that you get copies of the following from your local council: </a:t>
            </a:r>
            <a:br>
              <a:rPr lang="en-IN" sz="1400" dirty="0">
                <a:solidFill>
                  <a:prstClr val="black"/>
                </a:solidFill>
                <a:latin typeface="Calibri" panose="020F0502020204030204" pitchFamily="34" charset="0"/>
                <a:cs typeface="Calibri" panose="020F0502020204030204" pitchFamily="34" charset="0"/>
              </a:rPr>
            </a:br>
            <a:endParaRPr lang="en-IN" sz="1400" dirty="0">
              <a:solidFill>
                <a:prstClr val="black"/>
              </a:solidFill>
              <a:latin typeface="Calibri" panose="020F0502020204030204" pitchFamily="34" charset="0"/>
              <a:cs typeface="Calibri" panose="020F0502020204030204" pitchFamily="34" charset="0"/>
            </a:endParaRPr>
          </a:p>
          <a:p>
            <a:pPr lvl="1">
              <a:buFont typeface="Arial" pitchFamily="34" charset="0"/>
              <a:buChar char="•"/>
            </a:pPr>
            <a:r>
              <a:rPr lang="en-GB" sz="1400" dirty="0">
                <a:solidFill>
                  <a:prstClr val="black"/>
                </a:solidFill>
                <a:latin typeface="Calibri" panose="020F0502020204030204" pitchFamily="34" charset="0"/>
                <a:cs typeface="Calibri" panose="020F0502020204030204" pitchFamily="34" charset="0"/>
              </a:rPr>
              <a:t>Health and Safety in the Workplace </a:t>
            </a:r>
            <a:endParaRPr lang="en-IN" sz="1400" dirty="0">
              <a:solidFill>
                <a:prstClr val="black"/>
              </a:solidFill>
              <a:latin typeface="Calibri" panose="020F0502020204030204" pitchFamily="34" charset="0"/>
              <a:cs typeface="Calibri" panose="020F0502020204030204" pitchFamily="34" charset="0"/>
            </a:endParaRPr>
          </a:p>
          <a:p>
            <a:pPr lvl="1">
              <a:buFont typeface="Arial" pitchFamily="34" charset="0"/>
              <a:buChar char="•"/>
            </a:pPr>
            <a:r>
              <a:rPr lang="en-GB" sz="1400" dirty="0">
                <a:solidFill>
                  <a:prstClr val="black"/>
                </a:solidFill>
                <a:latin typeface="Calibri" panose="020F0502020204030204" pitchFamily="34" charset="0"/>
                <a:cs typeface="Calibri" panose="020F0502020204030204" pitchFamily="34" charset="0"/>
              </a:rPr>
              <a:t>Trade Descriptions Act </a:t>
            </a:r>
            <a:endParaRPr lang="en-IN" sz="1400" dirty="0">
              <a:solidFill>
                <a:prstClr val="black"/>
              </a:solidFill>
              <a:latin typeface="Calibri" panose="020F0502020204030204" pitchFamily="34" charset="0"/>
              <a:cs typeface="Calibri" panose="020F0502020204030204" pitchFamily="34" charset="0"/>
            </a:endParaRPr>
          </a:p>
          <a:p>
            <a:pPr lvl="1">
              <a:buFont typeface="Arial" pitchFamily="34" charset="0"/>
              <a:buChar char="•"/>
            </a:pPr>
            <a:r>
              <a:rPr lang="en-GB" sz="1400" dirty="0">
                <a:solidFill>
                  <a:prstClr val="black"/>
                </a:solidFill>
                <a:latin typeface="Calibri" panose="020F0502020204030204" pitchFamily="34" charset="0"/>
                <a:cs typeface="Calibri" panose="020F0502020204030204" pitchFamily="34" charset="0"/>
              </a:rPr>
              <a:t>Data Protection Act</a:t>
            </a:r>
            <a:endParaRPr lang="en-IN" sz="1400" dirty="0">
              <a:solidFill>
                <a:prstClr val="black"/>
              </a:solidFill>
              <a:latin typeface="Calibri" panose="020F0502020204030204" pitchFamily="34" charset="0"/>
              <a:cs typeface="Calibri" panose="020F0502020204030204" pitchFamily="34" charset="0"/>
            </a:endParaRPr>
          </a:p>
          <a:p>
            <a:pPr lvl="1">
              <a:buFont typeface="Arial" pitchFamily="34" charset="0"/>
              <a:buChar char="•"/>
            </a:pPr>
            <a:r>
              <a:rPr lang="en-GB" sz="1400" dirty="0">
                <a:solidFill>
                  <a:prstClr val="black"/>
                </a:solidFill>
                <a:latin typeface="Calibri" panose="020F0502020204030204" pitchFamily="34" charset="0"/>
                <a:cs typeface="Calibri" panose="020F0502020204030204" pitchFamily="34" charset="0"/>
              </a:rPr>
              <a:t>Sales of Goods Act</a:t>
            </a:r>
            <a:endParaRPr lang="en-IN" sz="1400" dirty="0">
              <a:solidFill>
                <a:prstClr val="black"/>
              </a:solidFill>
              <a:latin typeface="Calibri" panose="020F0502020204030204" pitchFamily="34" charset="0"/>
              <a:cs typeface="Calibri" panose="020F0502020204030204" pitchFamily="34" charset="0"/>
            </a:endParaRPr>
          </a:p>
          <a:p>
            <a:pPr lvl="1">
              <a:buFont typeface="Arial" pitchFamily="34" charset="0"/>
              <a:buChar char="•"/>
            </a:pPr>
            <a:r>
              <a:rPr lang="en-GB" sz="1400" dirty="0">
                <a:solidFill>
                  <a:prstClr val="black"/>
                </a:solidFill>
                <a:latin typeface="Calibri" panose="020F0502020204030204" pitchFamily="34" charset="0"/>
                <a:cs typeface="Calibri" panose="020F0502020204030204" pitchFamily="34" charset="0"/>
              </a:rPr>
              <a:t>COSSH Regulations and Risk Assessment (Control of Substances Hazardous to Health)</a:t>
            </a:r>
            <a:endParaRPr lang="en-IN" sz="1400" dirty="0">
              <a:solidFill>
                <a:prstClr val="black"/>
              </a:solidFill>
              <a:latin typeface="Calibri" panose="020F0502020204030204" pitchFamily="34" charset="0"/>
              <a:cs typeface="Calibri" panose="020F0502020204030204" pitchFamily="34" charset="0"/>
            </a:endParaRPr>
          </a:p>
          <a:p>
            <a:pPr lvl="1">
              <a:buFont typeface="Arial" pitchFamily="34" charset="0"/>
              <a:buChar char="•"/>
            </a:pPr>
            <a:r>
              <a:rPr lang="en-GB" sz="1400" dirty="0">
                <a:solidFill>
                  <a:prstClr val="black"/>
                </a:solidFill>
                <a:latin typeface="Calibri" panose="020F0502020204030204" pitchFamily="34" charset="0"/>
                <a:cs typeface="Calibri" panose="020F0502020204030204" pitchFamily="34" charset="0"/>
              </a:rPr>
              <a:t>Local Government (Miscellaneous Provisions) Act 2002</a:t>
            </a:r>
          </a:p>
          <a:p>
            <a:pPr lvl="1">
              <a:buFont typeface="Arial" pitchFamily="34" charset="0"/>
              <a:buChar char="•"/>
            </a:pPr>
            <a:r>
              <a:rPr lang="en-GB" sz="1400" dirty="0">
                <a:solidFill>
                  <a:prstClr val="black"/>
                </a:solidFill>
                <a:latin typeface="Calibri" panose="020F0502020204030204" pitchFamily="34" charset="0"/>
                <a:cs typeface="Calibri" panose="020F0502020204030204" pitchFamily="34" charset="0"/>
              </a:rPr>
              <a:t>The Management of Health and Safety at Work Regulations 1999</a:t>
            </a:r>
            <a:endParaRPr lang="en-IN" sz="1400" dirty="0">
              <a:solidFill>
                <a:prstClr val="black"/>
              </a:solidFill>
              <a:latin typeface="Calibri" panose="020F0502020204030204" pitchFamily="34" charset="0"/>
              <a:cs typeface="Calibri" panose="020F0502020204030204" pitchFamily="34" charset="0"/>
            </a:endParaRPr>
          </a:p>
          <a:p>
            <a:pPr lvl="1">
              <a:buFont typeface="Arial" pitchFamily="34" charset="0"/>
              <a:buChar char="•"/>
            </a:pPr>
            <a:r>
              <a:rPr lang="en-GB" sz="1400" dirty="0">
                <a:solidFill>
                  <a:prstClr val="black"/>
                </a:solidFill>
                <a:latin typeface="Calibri" panose="020F0502020204030204" pitchFamily="34" charset="0"/>
                <a:cs typeface="Calibri" panose="020F0502020204030204" pitchFamily="34" charset="0"/>
              </a:rPr>
              <a:t>Workplace Regulations 1992 </a:t>
            </a:r>
            <a:endParaRPr lang="en-IN" sz="1400" dirty="0">
              <a:solidFill>
                <a:prstClr val="black"/>
              </a:solidFill>
              <a:latin typeface="Calibri" panose="020F0502020204030204" pitchFamily="34" charset="0"/>
              <a:cs typeface="Calibri" panose="020F0502020204030204" pitchFamily="34" charset="0"/>
            </a:endParaRPr>
          </a:p>
          <a:p>
            <a:pPr lvl="1">
              <a:buFont typeface="Arial" pitchFamily="34" charset="0"/>
              <a:buChar char="•"/>
            </a:pPr>
            <a:r>
              <a:rPr lang="en-GB" sz="1400" dirty="0">
                <a:solidFill>
                  <a:prstClr val="black"/>
                </a:solidFill>
                <a:latin typeface="Calibri" panose="020F0502020204030204" pitchFamily="34" charset="0"/>
                <a:cs typeface="Calibri" panose="020F0502020204030204" pitchFamily="34" charset="0"/>
              </a:rPr>
              <a:t>The Manual Handling Regulations 1992 </a:t>
            </a:r>
            <a:endParaRPr lang="en-IN" sz="1400" dirty="0">
              <a:solidFill>
                <a:prstClr val="black"/>
              </a:solidFill>
              <a:latin typeface="Calibri" panose="020F0502020204030204" pitchFamily="34" charset="0"/>
              <a:cs typeface="Calibri" panose="020F0502020204030204" pitchFamily="34" charset="0"/>
            </a:endParaRPr>
          </a:p>
          <a:p>
            <a:pPr lvl="1">
              <a:buFont typeface="Arial" pitchFamily="34" charset="0"/>
              <a:buChar char="•"/>
            </a:pPr>
            <a:r>
              <a:rPr lang="en-GB" sz="1400" dirty="0">
                <a:solidFill>
                  <a:prstClr val="black"/>
                </a:solidFill>
                <a:latin typeface="Calibri" panose="020F0502020204030204" pitchFamily="34" charset="0"/>
                <a:cs typeface="Calibri" panose="020F0502020204030204" pitchFamily="34" charset="0"/>
              </a:rPr>
              <a:t>The Personal Protective Equipment at Work Regulations 1992 </a:t>
            </a:r>
            <a:endParaRPr lang="en-IN" sz="1400" dirty="0">
              <a:solidFill>
                <a:prstClr val="black"/>
              </a:solidFill>
              <a:latin typeface="Calibri" panose="020F0502020204030204" pitchFamily="34" charset="0"/>
              <a:cs typeface="Calibri" panose="020F0502020204030204" pitchFamily="34" charset="0"/>
            </a:endParaRPr>
          </a:p>
          <a:p>
            <a:pPr lvl="1">
              <a:buFont typeface="Arial" pitchFamily="34" charset="0"/>
              <a:buChar char="•"/>
            </a:pPr>
            <a:r>
              <a:rPr lang="en-GB" sz="1400" dirty="0">
                <a:solidFill>
                  <a:prstClr val="black"/>
                </a:solidFill>
                <a:latin typeface="Calibri" panose="020F0502020204030204" pitchFamily="34" charset="0"/>
                <a:cs typeface="Calibri" panose="020F0502020204030204" pitchFamily="34" charset="0"/>
              </a:rPr>
              <a:t>Health and Safety (Display Screen Equipment) Regulations 1992 </a:t>
            </a:r>
            <a:endParaRPr lang="en-IN" sz="1400" dirty="0">
              <a:solidFill>
                <a:prstClr val="black"/>
              </a:solidFill>
              <a:latin typeface="Calibri" panose="020F0502020204030204" pitchFamily="34" charset="0"/>
              <a:cs typeface="Calibri" panose="020F0502020204030204" pitchFamily="34" charset="0"/>
            </a:endParaRPr>
          </a:p>
          <a:p>
            <a:pPr lvl="1">
              <a:buFont typeface="Arial" pitchFamily="34" charset="0"/>
              <a:buChar char="•"/>
            </a:pPr>
            <a:r>
              <a:rPr lang="en-GB" sz="1400" dirty="0">
                <a:solidFill>
                  <a:prstClr val="black"/>
                </a:solidFill>
                <a:latin typeface="Calibri" panose="020F0502020204030204" pitchFamily="34" charset="0"/>
                <a:cs typeface="Calibri" panose="020F0502020204030204" pitchFamily="34" charset="0"/>
              </a:rPr>
              <a:t>The Electricity at Work Regulations 1992 </a:t>
            </a:r>
            <a:endParaRPr lang="en-IN" sz="1400" dirty="0">
              <a:solidFill>
                <a:prstClr val="black"/>
              </a:solidFill>
              <a:latin typeface="Calibri" panose="020F0502020204030204" pitchFamily="34" charset="0"/>
              <a:cs typeface="Calibri" panose="020F0502020204030204" pitchFamily="34" charset="0"/>
            </a:endParaRPr>
          </a:p>
          <a:p>
            <a:pPr lvl="1">
              <a:buFont typeface="Arial" pitchFamily="34" charset="0"/>
              <a:buChar char="•"/>
            </a:pPr>
            <a:r>
              <a:rPr lang="en-GB" sz="1400" dirty="0">
                <a:solidFill>
                  <a:prstClr val="black"/>
                </a:solidFill>
                <a:latin typeface="Calibri" panose="020F0502020204030204" pitchFamily="34" charset="0"/>
                <a:cs typeface="Calibri" panose="020F0502020204030204" pitchFamily="34" charset="0"/>
              </a:rPr>
              <a:t>Health and Safety (First Aid) Regulations 2018</a:t>
            </a:r>
            <a:endParaRPr lang="en-IN" sz="1400" dirty="0">
              <a:solidFill>
                <a:prstClr val="black"/>
              </a:solidFill>
              <a:latin typeface="Calibri" panose="020F0502020204030204" pitchFamily="34" charset="0"/>
              <a:cs typeface="Calibri" panose="020F0502020204030204" pitchFamily="34" charset="0"/>
            </a:endParaRPr>
          </a:p>
          <a:p>
            <a:pPr lvl="1">
              <a:buFont typeface="Arial" pitchFamily="34" charset="0"/>
              <a:buChar char="•"/>
            </a:pPr>
            <a:r>
              <a:rPr lang="en-GB" sz="1400" dirty="0">
                <a:solidFill>
                  <a:prstClr val="black"/>
                </a:solidFill>
                <a:latin typeface="Calibri" panose="020F0502020204030204" pitchFamily="34" charset="0"/>
                <a:cs typeface="Calibri" panose="020F0502020204030204" pitchFamily="34" charset="0"/>
              </a:rPr>
              <a:t>RIDDOR – The Reporting of Injuries, Diseases &amp; Dangerous Occurrences Regulations 2013</a:t>
            </a:r>
            <a:endParaRPr lang="en-IN" sz="1400" dirty="0">
              <a:solidFill>
                <a:prstClr val="black"/>
              </a:solidFill>
              <a:latin typeface="Calibri" panose="020F0502020204030204" pitchFamily="34" charset="0"/>
              <a:cs typeface="Calibri" panose="020F0502020204030204" pitchFamily="34" charset="0"/>
            </a:endParaRPr>
          </a:p>
          <a:p>
            <a:pPr lvl="1">
              <a:buFont typeface="Arial" pitchFamily="34" charset="0"/>
              <a:buChar char="•"/>
            </a:pPr>
            <a:r>
              <a:rPr lang="en-GB" sz="1400" dirty="0">
                <a:solidFill>
                  <a:prstClr val="black"/>
                </a:solidFill>
                <a:latin typeface="Calibri" panose="020F0502020204030204" pitchFamily="34" charset="0"/>
                <a:cs typeface="Calibri" panose="020F0502020204030204" pitchFamily="34" charset="0"/>
              </a:rPr>
              <a:t>Regulatory Reform (Fire Safety) Order 2005</a:t>
            </a:r>
            <a:endParaRPr lang="en-IN" sz="1400" dirty="0">
              <a:solidFill>
                <a:prstClr val="black"/>
              </a:solidFill>
              <a:latin typeface="Calibri" panose="020F0502020204030204" pitchFamily="34" charset="0"/>
              <a:cs typeface="Calibri" panose="020F0502020204030204" pitchFamily="34" charset="0"/>
            </a:endParaRPr>
          </a:p>
          <a:p>
            <a:pPr lvl="1">
              <a:buFont typeface="Arial" pitchFamily="34" charset="0"/>
              <a:buChar char="•"/>
            </a:pPr>
            <a:r>
              <a:rPr lang="en-GB" sz="1400" dirty="0">
                <a:solidFill>
                  <a:prstClr val="black"/>
                </a:solidFill>
                <a:latin typeface="Calibri" panose="020F0502020204030204" pitchFamily="34" charset="0"/>
                <a:cs typeface="Calibri" panose="020F0502020204030204" pitchFamily="34" charset="0"/>
              </a:rPr>
              <a:t>Consumer Protection Act of 2015</a:t>
            </a:r>
          </a:p>
          <a:p>
            <a:pPr marL="457200" lvl="1" indent="0">
              <a:buFont typeface="Arial" pitchFamily="34" charset="0"/>
              <a:buNone/>
            </a:pPr>
            <a:endParaRPr lang="en-GB" sz="14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3372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C748-BEE4-4816-9585-4A3C51A2FD1B}"/>
              </a:ext>
            </a:extLst>
          </p:cNvPr>
          <p:cNvSpPr>
            <a:spLocks noGrp="1"/>
          </p:cNvSpPr>
          <p:nvPr>
            <p:ph type="title"/>
          </p:nvPr>
        </p:nvSpPr>
        <p:spPr>
          <a:xfrm>
            <a:off x="838200" y="681037"/>
            <a:ext cx="10515600" cy="1325563"/>
          </a:xfrm>
        </p:spPr>
        <p:txBody>
          <a:bodyPr/>
          <a:lstStyle/>
          <a:p>
            <a:r>
              <a:rPr lang="en-GB" dirty="0"/>
              <a:t>Storage </a:t>
            </a:r>
            <a:br>
              <a:rPr lang="en-GB" dirty="0"/>
            </a:br>
            <a:endParaRPr lang="en-GB" dirty="0"/>
          </a:p>
        </p:txBody>
      </p:sp>
      <p:sp>
        <p:nvSpPr>
          <p:cNvPr id="3" name="Content Placeholder 2">
            <a:extLst>
              <a:ext uri="{FF2B5EF4-FFF2-40B4-BE49-F238E27FC236}">
                <a16:creationId xmlns:a16="http://schemas.microsoft.com/office/drawing/2014/main" id="{5C1C5139-2C9F-4828-8A4E-D2EEC834100E}"/>
              </a:ext>
            </a:extLst>
          </p:cNvPr>
          <p:cNvSpPr>
            <a:spLocks noGrp="1"/>
          </p:cNvSpPr>
          <p:nvPr>
            <p:ph idx="1"/>
          </p:nvPr>
        </p:nvSpPr>
        <p:spPr>
          <a:xfrm>
            <a:off x="838200" y="1693103"/>
            <a:ext cx="10515600" cy="4351338"/>
          </a:xfrm>
        </p:spPr>
        <p:txBody>
          <a:bodyPr>
            <a:normAutofit fontScale="77500" lnSpcReduction="20000"/>
          </a:bodyPr>
          <a:lstStyle/>
          <a:p>
            <a:pPr marL="0" indent="0">
              <a:buNone/>
            </a:pPr>
            <a:endParaRPr lang="en-GB" dirty="0"/>
          </a:p>
          <a:p>
            <a:r>
              <a:rPr lang="en-GB" dirty="0"/>
              <a:t>Make sure you receive a copy of Material Safety Data Sheets (MSDS) from your suppliers.  </a:t>
            </a:r>
          </a:p>
          <a:p>
            <a:r>
              <a:rPr lang="en-GB" dirty="0"/>
              <a:t>All staff must be trained on the use of products and equipment.  </a:t>
            </a:r>
          </a:p>
          <a:p>
            <a:r>
              <a:rPr lang="en-GB" dirty="0"/>
              <a:t>Training manuals and information leaflets should be accessible to all staff.  </a:t>
            </a:r>
          </a:p>
          <a:p>
            <a:r>
              <a:rPr lang="en-GB" dirty="0"/>
              <a:t>Store your products correctly by following the guidance on the MSDS.  </a:t>
            </a:r>
          </a:p>
          <a:p>
            <a:r>
              <a:rPr lang="en-GB" dirty="0"/>
              <a:t>Carry out a risk assessment on each product or COSHH report if required.  </a:t>
            </a:r>
          </a:p>
          <a:p>
            <a:r>
              <a:rPr lang="en-GB" dirty="0"/>
              <a:t>Keep products in original containers where possible and ensure any decanted products are fully labelled in smaller, purpose-built containers.  </a:t>
            </a:r>
          </a:p>
          <a:p>
            <a:r>
              <a:rPr lang="en-GB" dirty="0"/>
              <a:t>Keep all flammable products out of direct sunlight and at room temperature or below.  </a:t>
            </a:r>
          </a:p>
          <a:p>
            <a:r>
              <a:rPr lang="en-GB" dirty="0"/>
              <a:t>Mobile therapists must make suitable travel arrangements to avoid spillage and ensure safe working practice and be professional in appearance. </a:t>
            </a:r>
          </a:p>
        </p:txBody>
      </p:sp>
    </p:spTree>
    <p:extLst>
      <p:ext uri="{BB962C8B-B14F-4D97-AF65-F5344CB8AC3E}">
        <p14:creationId xmlns:p14="http://schemas.microsoft.com/office/powerpoint/2010/main" val="1816747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FF2F-3B44-4929-8C8B-BFB8DE9FC0A2}"/>
              </a:ext>
            </a:extLst>
          </p:cNvPr>
          <p:cNvSpPr>
            <a:spLocks noGrp="1"/>
          </p:cNvSpPr>
          <p:nvPr>
            <p:ph type="title"/>
          </p:nvPr>
        </p:nvSpPr>
        <p:spPr>
          <a:xfrm>
            <a:off x="838200" y="789194"/>
            <a:ext cx="10515600" cy="1325563"/>
          </a:xfrm>
        </p:spPr>
        <p:txBody>
          <a:bodyPr/>
          <a:lstStyle/>
          <a:p>
            <a:r>
              <a:rPr lang="en-GB" dirty="0"/>
              <a:t>Insurance </a:t>
            </a:r>
            <a:br>
              <a:rPr lang="en-GB" dirty="0"/>
            </a:br>
            <a:endParaRPr lang="en-GB" dirty="0"/>
          </a:p>
        </p:txBody>
      </p:sp>
      <p:sp>
        <p:nvSpPr>
          <p:cNvPr id="3" name="Content Placeholder 2">
            <a:extLst>
              <a:ext uri="{FF2B5EF4-FFF2-40B4-BE49-F238E27FC236}">
                <a16:creationId xmlns:a16="http://schemas.microsoft.com/office/drawing/2014/main" id="{463076B5-CC24-4916-BFB8-EDA96AC4B6C0}"/>
              </a:ext>
            </a:extLst>
          </p:cNvPr>
          <p:cNvSpPr>
            <a:spLocks noGrp="1"/>
          </p:cNvSpPr>
          <p:nvPr>
            <p:ph idx="1"/>
          </p:nvPr>
        </p:nvSpPr>
        <p:spPr>
          <a:xfrm>
            <a:off x="838200" y="1577009"/>
            <a:ext cx="10515600" cy="4599954"/>
          </a:xfrm>
        </p:spPr>
        <p:txBody>
          <a:bodyPr>
            <a:normAutofit fontScale="70000" lnSpcReduction="20000"/>
          </a:bodyPr>
          <a:lstStyle/>
          <a:p>
            <a:pPr marL="0" indent="0">
              <a:buNone/>
            </a:pPr>
            <a:endParaRPr lang="en-GB" dirty="0"/>
          </a:p>
          <a:p>
            <a:r>
              <a:rPr lang="en-GB" dirty="0"/>
              <a:t>There are several types of insurance that are potentially relevant to you as a therapist. The most important is the 'Professional Indemnity Insurance' and 'Public Liability Insurance'. Both of these are necessary in the unlikely event that a client decided to sue you. </a:t>
            </a:r>
          </a:p>
          <a:p>
            <a:r>
              <a:rPr lang="en-GB" b="1" dirty="0"/>
              <a:t>Public Liability Insurance </a:t>
            </a:r>
            <a:r>
              <a:rPr lang="en-GB" dirty="0"/>
              <a:t>- This covers you if a member of the public, i.e. a client or passer-by is injured on your premises or if their personal property is damaged in any way. </a:t>
            </a:r>
          </a:p>
          <a:p>
            <a:r>
              <a:rPr lang="en-GB" b="1" dirty="0"/>
              <a:t>Professional Indemnity Insurance </a:t>
            </a:r>
            <a:r>
              <a:rPr lang="en-GB" dirty="0"/>
              <a:t>- This protects you should a client decide to sue you claiming personal injury or damage as a result of treatments carried out by you. </a:t>
            </a:r>
          </a:p>
          <a:p>
            <a:r>
              <a:rPr lang="en-GB" b="1" dirty="0"/>
              <a:t>Employer’s Liability Insurance </a:t>
            </a:r>
            <a:r>
              <a:rPr lang="en-GB" dirty="0"/>
              <a:t>- This is only necessary if you hire others to work for you. This type of insurance would cover you should a member of your staff have an injury on your premises. </a:t>
            </a:r>
          </a:p>
          <a:p>
            <a:r>
              <a:rPr lang="en-GB" b="1" dirty="0"/>
              <a:t>Product Liability Insurance </a:t>
            </a:r>
            <a:r>
              <a:rPr lang="en-GB" dirty="0"/>
              <a:t>- This insurance is important if you plan to use, manufacture or sell products as part of your business. This will protect you in the event that a client is dissatisfied with the product or experiences a reaction to using the product. </a:t>
            </a:r>
          </a:p>
          <a:p>
            <a:r>
              <a:rPr lang="en-GB" b="1" dirty="0"/>
              <a:t>Car Insurance </a:t>
            </a:r>
            <a:r>
              <a:rPr lang="en-GB" dirty="0"/>
              <a:t>- If a car is used for business purposes, ensure that this is covered by the policy and that theft of equipment is included. </a:t>
            </a:r>
          </a:p>
        </p:txBody>
      </p:sp>
    </p:spTree>
    <p:extLst>
      <p:ext uri="{BB962C8B-B14F-4D97-AF65-F5344CB8AC3E}">
        <p14:creationId xmlns:p14="http://schemas.microsoft.com/office/powerpoint/2010/main" val="2637464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20D45-09B6-4FE2-AE44-A28D2DFC7D5C}"/>
              </a:ext>
            </a:extLst>
          </p:cNvPr>
          <p:cNvSpPr>
            <a:spLocks noGrp="1"/>
          </p:cNvSpPr>
          <p:nvPr>
            <p:ph type="title"/>
          </p:nvPr>
        </p:nvSpPr>
        <p:spPr/>
        <p:txBody>
          <a:bodyPr/>
          <a:lstStyle/>
          <a:p>
            <a:r>
              <a:rPr lang="en-GB" dirty="0"/>
              <a:t>Electricity </a:t>
            </a:r>
            <a:br>
              <a:rPr lang="en-GB" dirty="0"/>
            </a:br>
            <a:endParaRPr lang="en-GB" dirty="0"/>
          </a:p>
        </p:txBody>
      </p:sp>
      <p:sp>
        <p:nvSpPr>
          <p:cNvPr id="3" name="Content Placeholder 2">
            <a:extLst>
              <a:ext uri="{FF2B5EF4-FFF2-40B4-BE49-F238E27FC236}">
                <a16:creationId xmlns:a16="http://schemas.microsoft.com/office/drawing/2014/main" id="{94FE6D1A-BB06-44EE-A91C-5127742AE023}"/>
              </a:ext>
            </a:extLst>
          </p:cNvPr>
          <p:cNvSpPr>
            <a:spLocks noGrp="1"/>
          </p:cNvSpPr>
          <p:nvPr>
            <p:ph idx="1"/>
          </p:nvPr>
        </p:nvSpPr>
        <p:spPr/>
        <p:txBody>
          <a:bodyPr>
            <a:normAutofit fontScale="47500" lnSpcReduction="20000"/>
          </a:bodyPr>
          <a:lstStyle/>
          <a:p>
            <a:r>
              <a:rPr lang="en-GB" dirty="0"/>
              <a:t>To use electricity correctly, we need to understand what is happening in electrical appliances and some of the electrical terms used.</a:t>
            </a:r>
          </a:p>
          <a:p>
            <a:r>
              <a:rPr lang="en-GB" dirty="0"/>
              <a:t>Mains electricity is generated in power stations and can often travel a long distance from the places where we would use the energy, for example, where we live and work. By plugging appliances into the mains sockets, this energy is then available for us to use in various forms. </a:t>
            </a:r>
          </a:p>
          <a:p>
            <a:r>
              <a:rPr lang="en-GB" dirty="0"/>
              <a:t>The below diagram shows a simple circuit which you would’ve seen at school. Energy is stored in a battery, and electrical current flows in the wires, energy is then carried by the current to the bulb, and the bulb uses the energy to get hot. </a:t>
            </a:r>
          </a:p>
          <a:p>
            <a:r>
              <a:rPr lang="en-GB" dirty="0"/>
              <a:t>The following terms are used to describe what happens in an electrical circuit: </a:t>
            </a:r>
          </a:p>
          <a:p>
            <a:r>
              <a:rPr lang="en-GB" dirty="0"/>
              <a:t>Current is the flow of electricity. We measure currents in amperes (usually shortened to amps or abbreviated to A). We can compare the current in a circuit to the flow of water in pipes. </a:t>
            </a:r>
          </a:p>
          <a:p>
            <a:r>
              <a:rPr lang="en-GB" dirty="0"/>
              <a:t>Direct current (dc) means that the current always flows in the same direction. This is what happens in the circuit shown above, and also when we charge a mobile phone. </a:t>
            </a:r>
          </a:p>
          <a:p>
            <a:r>
              <a:rPr lang="en-GB" dirty="0"/>
              <a:t>Alternating current (ac): the electricity from the mains is ac, meaning that the direction of the current is always reversing (alternating). In Europe, the frequency of the AC supply is 50 Hz (which means that the direction of the current is reversed 100 times a second). </a:t>
            </a:r>
          </a:p>
          <a:p>
            <a:r>
              <a:rPr lang="en-GB" dirty="0"/>
              <a:t>Potential difference (or voltage): this can be thought of as the push that makes the current flow. It is usually called the voltage and is measured in volts. The voltage from the mains is about 230 volts. If we increase the potential difference across an appliance, the current will increase. </a:t>
            </a:r>
          </a:p>
          <a:p>
            <a:r>
              <a:rPr lang="en-GB" dirty="0"/>
              <a:t>Resistance (ohms): all electrical circuits have resistance. This is a measure of how hard it is for the current to flow around the circuit; high resistances will mean small currents. Resistance is measured in ohms. </a:t>
            </a:r>
          </a:p>
          <a:p>
            <a:r>
              <a:rPr lang="en-GB" dirty="0"/>
              <a:t>Power (watts): this is how we measure how much energy replace uses every second. We measure power in watts. As an example, a lightbulb may be labelled as 60 watts while the kettle may be labelled as 2200 watts (or 2.2 kilowatts – ‘kilo’ means ‘thousand’. The potential difference(voltage) Will be the same for the light bulb and the kettle at 230 volts. As we might expect, the kettle will require a larger current flowing through it (about 9.5 amps) than the bulb (about ¼ of an amp).</a:t>
            </a:r>
          </a:p>
        </p:txBody>
      </p:sp>
    </p:spTree>
    <p:extLst>
      <p:ext uri="{BB962C8B-B14F-4D97-AF65-F5344CB8AC3E}">
        <p14:creationId xmlns:p14="http://schemas.microsoft.com/office/powerpoint/2010/main" val="1193823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96235-CDBD-406F-A794-692E341886B4}"/>
              </a:ext>
            </a:extLst>
          </p:cNvPr>
          <p:cNvSpPr>
            <a:spLocks noGrp="1"/>
          </p:cNvSpPr>
          <p:nvPr>
            <p:ph type="title"/>
          </p:nvPr>
        </p:nvSpPr>
        <p:spPr/>
        <p:txBody>
          <a:bodyPr/>
          <a:lstStyle/>
          <a:p>
            <a:r>
              <a:rPr lang="en-GB" dirty="0"/>
              <a:t>Ohms law and electrical circuits </a:t>
            </a:r>
            <a:br>
              <a:rPr lang="en-GB" dirty="0"/>
            </a:br>
            <a:endParaRPr lang="en-GB" dirty="0"/>
          </a:p>
        </p:txBody>
      </p:sp>
      <p:sp>
        <p:nvSpPr>
          <p:cNvPr id="3" name="Content Placeholder 2">
            <a:extLst>
              <a:ext uri="{FF2B5EF4-FFF2-40B4-BE49-F238E27FC236}">
                <a16:creationId xmlns:a16="http://schemas.microsoft.com/office/drawing/2014/main" id="{53919581-6D92-4317-A46D-E344CE9D0789}"/>
              </a:ext>
            </a:extLst>
          </p:cNvPr>
          <p:cNvSpPr>
            <a:spLocks noGrp="1"/>
          </p:cNvSpPr>
          <p:nvPr>
            <p:ph idx="1"/>
          </p:nvPr>
        </p:nvSpPr>
        <p:spPr/>
        <p:txBody>
          <a:bodyPr/>
          <a:lstStyle/>
          <a:p>
            <a:endParaRPr lang="en-GB" dirty="0"/>
          </a:p>
          <a:p>
            <a:r>
              <a:rPr lang="en-GB" dirty="0"/>
              <a:t>A current that flows through a circuit will vary in direct proportion to the potential difference and in inverse proportion to the resistance; this is known as ohms law. And Therefore, is the potential difference increases, so does the current; was it the resistance increases, the current decreases.</a:t>
            </a:r>
          </a:p>
          <a:p>
            <a:endParaRPr lang="en-GB" dirty="0"/>
          </a:p>
        </p:txBody>
      </p:sp>
    </p:spTree>
    <p:extLst>
      <p:ext uri="{BB962C8B-B14F-4D97-AF65-F5344CB8AC3E}">
        <p14:creationId xmlns:p14="http://schemas.microsoft.com/office/powerpoint/2010/main" val="3034518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E911-DFBC-4AE6-B8E9-B9D158C2095F}"/>
              </a:ext>
            </a:extLst>
          </p:cNvPr>
          <p:cNvSpPr>
            <a:spLocks noGrp="1"/>
          </p:cNvSpPr>
          <p:nvPr>
            <p:ph type="title"/>
          </p:nvPr>
        </p:nvSpPr>
        <p:spPr/>
        <p:txBody>
          <a:bodyPr/>
          <a:lstStyle/>
          <a:p>
            <a:r>
              <a:rPr lang="en-GB" dirty="0"/>
              <a:t>Electrical safety </a:t>
            </a:r>
            <a:br>
              <a:rPr lang="en-GB" dirty="0"/>
            </a:br>
            <a:endParaRPr lang="en-GB" dirty="0"/>
          </a:p>
        </p:txBody>
      </p:sp>
      <p:sp>
        <p:nvSpPr>
          <p:cNvPr id="3" name="Content Placeholder 2">
            <a:extLst>
              <a:ext uri="{FF2B5EF4-FFF2-40B4-BE49-F238E27FC236}">
                <a16:creationId xmlns:a16="http://schemas.microsoft.com/office/drawing/2014/main" id="{E92CB43D-895F-4BD6-8430-BEC29023DB63}"/>
              </a:ext>
            </a:extLst>
          </p:cNvPr>
          <p:cNvSpPr>
            <a:spLocks noGrp="1"/>
          </p:cNvSpPr>
          <p:nvPr>
            <p:ph idx="1"/>
          </p:nvPr>
        </p:nvSpPr>
        <p:spPr/>
        <p:txBody>
          <a:bodyPr>
            <a:normAutofit fontScale="62500" lnSpcReduction="20000"/>
          </a:bodyPr>
          <a:lstStyle/>
          <a:p>
            <a:r>
              <a:rPr lang="en-GB" dirty="0"/>
              <a:t>Electrical appliances, if not used correctly, can be dangerous and cause harm. Hazards include: </a:t>
            </a:r>
          </a:p>
          <a:p>
            <a:pPr lvl="1"/>
            <a:r>
              <a:rPr lang="en-GB" dirty="0"/>
              <a:t>Electrocution: the main electricity supply (230 volts) Will deliver a large enough current through the body to injure or kill someone. A current as low as 0.1 amps can be fatal. </a:t>
            </a:r>
          </a:p>
          <a:p>
            <a:pPr lvl="1"/>
            <a:r>
              <a:rPr lang="en-GB" dirty="0"/>
              <a:t>Electrical fires: overloaded sockets, extension leads or faulty appliances can lead to overheating and fires. </a:t>
            </a:r>
          </a:p>
          <a:p>
            <a:pPr lvl="1"/>
            <a:r>
              <a:rPr lang="en-GB" dirty="0"/>
              <a:t>Explosions: in the event of a gas leak, a spark from an electrical switch is all that is needed to create an explosion. </a:t>
            </a:r>
          </a:p>
          <a:p>
            <a:pPr lvl="1"/>
            <a:r>
              <a:rPr lang="en-GB" dirty="0"/>
              <a:t>Tripping: trailing wires or badly positioned appliances can be a tripping hazard. </a:t>
            </a:r>
          </a:p>
          <a:p>
            <a:endParaRPr lang="en-GB" dirty="0"/>
          </a:p>
          <a:p>
            <a:r>
              <a:rPr lang="en-GB" dirty="0"/>
              <a:t>Medical employers and employees have responsibilities on the electricity at work regulations (1989) to ensure that all electrical equipment is used safely. The following rules should be observed: </a:t>
            </a:r>
          </a:p>
          <a:p>
            <a:pPr lvl="1"/>
            <a:r>
              <a:rPr lang="en-GB" dirty="0"/>
              <a:t>Equipment should be stored in the correct place when not in use and all the wires and attachments securely fixed.  </a:t>
            </a:r>
          </a:p>
          <a:p>
            <a:pPr lvl="1"/>
            <a:r>
              <a:rPr lang="en-GB" dirty="0"/>
              <a:t>Any equipment with twisted, frayed or worn wires or with cracked or loose plugs should not be used. </a:t>
            </a:r>
          </a:p>
          <a:p>
            <a:pPr lvl="1"/>
            <a:r>
              <a:rPr lang="en-GB" dirty="0"/>
              <a:t>Plug sockets should not be overloaded by using multiple adapters. </a:t>
            </a:r>
          </a:p>
          <a:p>
            <a:pPr lvl="1"/>
            <a:r>
              <a:rPr lang="en-GB" dirty="0"/>
              <a:t>Check that plugs have the correct fuse. </a:t>
            </a:r>
          </a:p>
          <a:p>
            <a:pPr lvl="1"/>
            <a:r>
              <a:rPr lang="en-GB" dirty="0"/>
              <a:t>Whilst using electrical equipment, ensure that it is on a stable surface, come away from water and with the leads safely tucked away. </a:t>
            </a:r>
          </a:p>
          <a:p>
            <a:pPr lvl="1"/>
            <a:r>
              <a:rPr lang="en-GB" dirty="0"/>
              <a:t>Do not operate electrical equipment with wet hands. </a:t>
            </a:r>
          </a:p>
          <a:p>
            <a:pPr lvl="1"/>
            <a:r>
              <a:rPr lang="en-GB" dirty="0"/>
              <a:t>Always read and follow the manufactures instructions. </a:t>
            </a:r>
          </a:p>
        </p:txBody>
      </p:sp>
    </p:spTree>
    <p:extLst>
      <p:ext uri="{BB962C8B-B14F-4D97-AF65-F5344CB8AC3E}">
        <p14:creationId xmlns:p14="http://schemas.microsoft.com/office/powerpoint/2010/main" val="1095602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39F4-5006-4E8D-A96E-E42533CF9CF9}"/>
              </a:ext>
            </a:extLst>
          </p:cNvPr>
          <p:cNvSpPr>
            <a:spLocks noGrp="1"/>
          </p:cNvSpPr>
          <p:nvPr>
            <p:ph type="title"/>
          </p:nvPr>
        </p:nvSpPr>
        <p:spPr/>
        <p:txBody>
          <a:bodyPr/>
          <a:lstStyle/>
          <a:p>
            <a:r>
              <a:rPr lang="en-GB" dirty="0"/>
              <a:t>Safety features </a:t>
            </a:r>
            <a:br>
              <a:rPr lang="en-GB" dirty="0"/>
            </a:br>
            <a:endParaRPr lang="en-GB" dirty="0"/>
          </a:p>
        </p:txBody>
      </p:sp>
      <p:sp>
        <p:nvSpPr>
          <p:cNvPr id="3" name="Content Placeholder 2">
            <a:extLst>
              <a:ext uri="{FF2B5EF4-FFF2-40B4-BE49-F238E27FC236}">
                <a16:creationId xmlns:a16="http://schemas.microsoft.com/office/drawing/2014/main" id="{46B5BEC0-4C0D-4E49-849B-EFFE25846B19}"/>
              </a:ext>
            </a:extLst>
          </p:cNvPr>
          <p:cNvSpPr>
            <a:spLocks noGrp="1"/>
          </p:cNvSpPr>
          <p:nvPr>
            <p:ph idx="1"/>
          </p:nvPr>
        </p:nvSpPr>
        <p:spPr/>
        <p:txBody>
          <a:bodyPr/>
          <a:lstStyle/>
          <a:p>
            <a:pPr marL="0" indent="0">
              <a:buNone/>
            </a:pPr>
            <a:endParaRPr lang="en-GB" dirty="0"/>
          </a:p>
          <a:p>
            <a:endParaRPr lang="en-GB" dirty="0"/>
          </a:p>
          <a:p>
            <a:r>
              <a:rPr lang="en-GB" dirty="0"/>
              <a:t>All electrical equipment has a number of Safety features:  </a:t>
            </a:r>
          </a:p>
          <a:p>
            <a:pPr marL="0" indent="0">
              <a:buNone/>
            </a:pPr>
            <a:endParaRPr lang="en-GB" dirty="0"/>
          </a:p>
        </p:txBody>
      </p:sp>
    </p:spTree>
    <p:extLst>
      <p:ext uri="{BB962C8B-B14F-4D97-AF65-F5344CB8AC3E}">
        <p14:creationId xmlns:p14="http://schemas.microsoft.com/office/powerpoint/2010/main" val="3618658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02BF2-0C2B-4AB7-86C5-63ABAB43EE34}"/>
              </a:ext>
            </a:extLst>
          </p:cNvPr>
          <p:cNvSpPr>
            <a:spLocks noGrp="1"/>
          </p:cNvSpPr>
          <p:nvPr>
            <p:ph type="title"/>
          </p:nvPr>
        </p:nvSpPr>
        <p:spPr/>
        <p:txBody>
          <a:bodyPr/>
          <a:lstStyle/>
          <a:p>
            <a:r>
              <a:rPr lang="en-GB" dirty="0"/>
              <a:t>Fuses </a:t>
            </a:r>
            <a:br>
              <a:rPr lang="en-GB" dirty="0"/>
            </a:br>
            <a:endParaRPr lang="en-GB" dirty="0"/>
          </a:p>
        </p:txBody>
      </p:sp>
      <p:sp>
        <p:nvSpPr>
          <p:cNvPr id="3" name="Content Placeholder 2">
            <a:extLst>
              <a:ext uri="{FF2B5EF4-FFF2-40B4-BE49-F238E27FC236}">
                <a16:creationId xmlns:a16="http://schemas.microsoft.com/office/drawing/2014/main" id="{79E0CF88-4965-4D22-8A65-C00C95C52A8A}"/>
              </a:ext>
            </a:extLst>
          </p:cNvPr>
          <p:cNvSpPr>
            <a:spLocks noGrp="1"/>
          </p:cNvSpPr>
          <p:nvPr>
            <p:ph idx="1"/>
          </p:nvPr>
        </p:nvSpPr>
        <p:spPr/>
        <p:txBody>
          <a:bodyPr>
            <a:normAutofit/>
          </a:bodyPr>
          <a:lstStyle/>
          <a:p>
            <a:endParaRPr lang="en-GB" dirty="0"/>
          </a:p>
          <a:p>
            <a:r>
              <a:rPr lang="en-GB" dirty="0"/>
              <a:t>A fuse is a deliberate weak spot in a circuit that is designed to ‘blow’ if the current flowing through it is too large. All three-pin plugs have fuses fitted, whilst some appliances may have fuses fitted to them. </a:t>
            </a:r>
          </a:p>
          <a:p>
            <a:endParaRPr lang="en-GB" dirty="0"/>
          </a:p>
          <a:p>
            <a:r>
              <a:rPr lang="en-GB" dirty="0"/>
              <a:t>Blown fuses should be replaced with a fuse of the correct rating. If fuses on the appliance or plug keep blowing, the appliance is faulty and should be checked by an electrician before further use. Fuses will not protect against electrocution but will offer protection from overheating. </a:t>
            </a:r>
          </a:p>
        </p:txBody>
      </p:sp>
    </p:spTree>
    <p:extLst>
      <p:ext uri="{BB962C8B-B14F-4D97-AF65-F5344CB8AC3E}">
        <p14:creationId xmlns:p14="http://schemas.microsoft.com/office/powerpoint/2010/main" val="771612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6B5F-8476-47DA-8500-550CEC46C311}"/>
              </a:ext>
            </a:extLst>
          </p:cNvPr>
          <p:cNvSpPr>
            <a:spLocks noGrp="1"/>
          </p:cNvSpPr>
          <p:nvPr>
            <p:ph type="title"/>
          </p:nvPr>
        </p:nvSpPr>
        <p:spPr/>
        <p:txBody>
          <a:bodyPr/>
          <a:lstStyle/>
          <a:p>
            <a:r>
              <a:rPr lang="en-GB" dirty="0"/>
              <a:t>Earthing </a:t>
            </a:r>
            <a:br>
              <a:rPr lang="en-GB" dirty="0"/>
            </a:br>
            <a:endParaRPr lang="en-GB" dirty="0"/>
          </a:p>
        </p:txBody>
      </p:sp>
      <p:sp>
        <p:nvSpPr>
          <p:cNvPr id="3" name="Content Placeholder 2">
            <a:extLst>
              <a:ext uri="{FF2B5EF4-FFF2-40B4-BE49-F238E27FC236}">
                <a16:creationId xmlns:a16="http://schemas.microsoft.com/office/drawing/2014/main" id="{5B84216D-3D53-460E-9992-A8F2CE15FB85}"/>
              </a:ext>
            </a:extLst>
          </p:cNvPr>
          <p:cNvSpPr>
            <a:spLocks noGrp="1"/>
          </p:cNvSpPr>
          <p:nvPr>
            <p:ph idx="1"/>
          </p:nvPr>
        </p:nvSpPr>
        <p:spPr/>
        <p:txBody>
          <a:bodyPr>
            <a:normAutofit/>
          </a:bodyPr>
          <a:lstStyle/>
          <a:p>
            <a:r>
              <a:rPr lang="en-GB" dirty="0"/>
              <a:t>The largest pin on a three-pin plug is known as the earth pin. No current flows through this pin if the appliance is working correctly. It’s a fault occurs a current-flows through the earth pin and allows the fuse to blow. Since they give protection against electrocution, the earth pin and its connections are an important safety feature.</a:t>
            </a:r>
          </a:p>
          <a:p>
            <a:r>
              <a:rPr lang="en-GB" dirty="0"/>
              <a:t>Metal water pipes must also be earthed. This is done by using wires with green and yellow striped plastic coating. This is designed to help prevent electrocution; if a live wire accidentally touches the pipe. If the pipe is connected to the earth, a current will flow to the earth through the wires, and the fuse will blow.  </a:t>
            </a:r>
          </a:p>
          <a:p>
            <a:endParaRPr lang="en-GB" dirty="0"/>
          </a:p>
        </p:txBody>
      </p:sp>
    </p:spTree>
    <p:extLst>
      <p:ext uri="{BB962C8B-B14F-4D97-AF65-F5344CB8AC3E}">
        <p14:creationId xmlns:p14="http://schemas.microsoft.com/office/powerpoint/2010/main" val="3990471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2DAB3-6E35-4B49-AFCF-AC1CA8798472}"/>
              </a:ext>
            </a:extLst>
          </p:cNvPr>
          <p:cNvSpPr>
            <a:spLocks noGrp="1"/>
          </p:cNvSpPr>
          <p:nvPr>
            <p:ph type="title"/>
          </p:nvPr>
        </p:nvSpPr>
        <p:spPr/>
        <p:txBody>
          <a:bodyPr/>
          <a:lstStyle/>
          <a:p>
            <a:r>
              <a:rPr lang="en-GB" dirty="0"/>
              <a:t>Double insulated appliances</a:t>
            </a:r>
          </a:p>
        </p:txBody>
      </p:sp>
      <p:sp>
        <p:nvSpPr>
          <p:cNvPr id="3" name="Content Placeholder 2">
            <a:extLst>
              <a:ext uri="{FF2B5EF4-FFF2-40B4-BE49-F238E27FC236}">
                <a16:creationId xmlns:a16="http://schemas.microsoft.com/office/drawing/2014/main" id="{458BDED6-A270-40DA-B4C9-70A2DB195A9E}"/>
              </a:ext>
            </a:extLst>
          </p:cNvPr>
          <p:cNvSpPr>
            <a:spLocks noGrp="1"/>
          </p:cNvSpPr>
          <p:nvPr>
            <p:ph idx="1"/>
          </p:nvPr>
        </p:nvSpPr>
        <p:spPr/>
        <p:txBody>
          <a:bodyPr>
            <a:normAutofit/>
          </a:bodyPr>
          <a:lstStyle/>
          <a:p>
            <a:pPr marL="0" indent="0">
              <a:buNone/>
            </a:pPr>
            <a:endParaRPr lang="en-GB" dirty="0"/>
          </a:p>
          <a:p>
            <a:r>
              <a:rPr lang="en-GB" dirty="0"/>
              <a:t>As the name implies, this simply means that electrical mechanisms are protected by two layers of insulating material and are not earthed. Appliances such as hairdryers are double insulated. Double insulated appliances do not need anything. They usually have a plug with a rigid plastic pin rather than a metal one. </a:t>
            </a:r>
          </a:p>
          <a:p>
            <a:endParaRPr lang="en-GB" dirty="0"/>
          </a:p>
          <a:p>
            <a:endParaRPr lang="en-GB" dirty="0"/>
          </a:p>
        </p:txBody>
      </p:sp>
    </p:spTree>
    <p:extLst>
      <p:ext uri="{BB962C8B-B14F-4D97-AF65-F5344CB8AC3E}">
        <p14:creationId xmlns:p14="http://schemas.microsoft.com/office/powerpoint/2010/main" val="2943446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75847-CA9C-451F-A2AA-EE73C0C1F3AB}"/>
              </a:ext>
            </a:extLst>
          </p:cNvPr>
          <p:cNvSpPr>
            <a:spLocks noGrp="1"/>
          </p:cNvSpPr>
          <p:nvPr>
            <p:ph type="title"/>
          </p:nvPr>
        </p:nvSpPr>
        <p:spPr/>
        <p:txBody>
          <a:bodyPr/>
          <a:lstStyle/>
          <a:p>
            <a:r>
              <a:rPr lang="en-GB" dirty="0"/>
              <a:t>Residual current circuit breaker </a:t>
            </a:r>
            <a:br>
              <a:rPr lang="en-GB" dirty="0"/>
            </a:br>
            <a:endParaRPr lang="en-GB" dirty="0"/>
          </a:p>
        </p:txBody>
      </p:sp>
      <p:sp>
        <p:nvSpPr>
          <p:cNvPr id="3" name="Content Placeholder 2">
            <a:extLst>
              <a:ext uri="{FF2B5EF4-FFF2-40B4-BE49-F238E27FC236}">
                <a16:creationId xmlns:a16="http://schemas.microsoft.com/office/drawing/2014/main" id="{6E53D4F7-5FAC-415D-BB03-41BBA61E6808}"/>
              </a:ext>
            </a:extLst>
          </p:cNvPr>
          <p:cNvSpPr>
            <a:spLocks noGrp="1"/>
          </p:cNvSpPr>
          <p:nvPr>
            <p:ph idx="1"/>
          </p:nvPr>
        </p:nvSpPr>
        <p:spPr>
          <a:xfrm>
            <a:off x="838200" y="1865382"/>
            <a:ext cx="10515600" cy="4351338"/>
          </a:xfrm>
        </p:spPr>
        <p:txBody>
          <a:bodyPr>
            <a:normAutofit/>
          </a:bodyPr>
          <a:lstStyle/>
          <a:p>
            <a:r>
              <a:rPr lang="en-GB" dirty="0"/>
              <a:t>Besides the earth pin on a three-pin plug, there are two smaller pins called the live pin and the neutral pin. When the appliance is working correctly, the current flowing in the two pins will be equal. Should a fault develop and the current starts to flow through you, less current Will be coming out of the appliance through the neutral pin that is going into the appliance through the live pin is (because some of this current is going out through you). A residual current circuit breaker is created to detect the currents flowing in the two pins and turn off the circuit if the flow is not equal before you are electrocuted. </a:t>
            </a:r>
          </a:p>
          <a:p>
            <a:endParaRPr lang="en-GB" dirty="0"/>
          </a:p>
          <a:p>
            <a:endParaRPr lang="en-GB" dirty="0"/>
          </a:p>
        </p:txBody>
      </p:sp>
    </p:spTree>
    <p:extLst>
      <p:ext uri="{BB962C8B-B14F-4D97-AF65-F5344CB8AC3E}">
        <p14:creationId xmlns:p14="http://schemas.microsoft.com/office/powerpoint/2010/main" val="236373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967077" y="558800"/>
            <a:ext cx="10327455" cy="5630334"/>
          </a:xfrm>
        </p:spPr>
        <p:txBody>
          <a:bodyPr>
            <a:normAutofit/>
          </a:bodyPr>
          <a:lstStyle/>
          <a:p>
            <a:pPr marL="0" indent="0">
              <a:buNone/>
            </a:pPr>
            <a:r>
              <a:rPr lang="en-GB" sz="2000" dirty="0"/>
              <a:t>All businesses are required by law to comply with the following health and safety acts, which are monitored and managed by The Health &amp; Safety Executive (HSE) </a:t>
            </a:r>
            <a:r>
              <a:rPr lang="en-GB" sz="2000" u="sng" dirty="0">
                <a:hlinkClick r:id="rId2"/>
              </a:rPr>
              <a:t>www.hse.gov.uk</a:t>
            </a:r>
            <a:r>
              <a:rPr lang="en-GB" sz="2000" dirty="0"/>
              <a:t>. </a:t>
            </a:r>
            <a:endParaRPr lang="en-IN" sz="2000" dirty="0"/>
          </a:p>
          <a:p>
            <a:pPr marL="0" indent="0">
              <a:buNone/>
            </a:pPr>
            <a:endParaRPr lang="en-GB" sz="2000" b="1" dirty="0"/>
          </a:p>
          <a:p>
            <a:pPr marL="0" indent="0">
              <a:buNone/>
            </a:pPr>
            <a:r>
              <a:rPr lang="en-GB" sz="2000" b="1" dirty="0"/>
              <a:t>Health and Safety at Work Act 1974 and updated in 2015</a:t>
            </a:r>
            <a:endParaRPr lang="en-IN" sz="2000" dirty="0"/>
          </a:p>
          <a:p>
            <a:pPr marL="0" indent="0">
              <a:buNone/>
            </a:pPr>
            <a:r>
              <a:rPr lang="en-GB" sz="2000" dirty="0"/>
              <a:t> </a:t>
            </a:r>
            <a:endParaRPr lang="en-IN" sz="2000" dirty="0"/>
          </a:p>
          <a:p>
            <a:pPr marL="0" indent="0">
              <a:buNone/>
            </a:pPr>
            <a:r>
              <a:rPr lang="en-GB" sz="2000" dirty="0"/>
              <a:t>This protects your rights either as an employer or employee. The law states that the employer must provide a safe working environment, provide health and safety training for staff, produce a written policy of the company’s health and safety policy, and ensure that anyone on their premises is not exposed to any health or safety risks. </a:t>
            </a:r>
            <a:endParaRPr lang="en-IN" sz="2000" dirty="0"/>
          </a:p>
          <a:p>
            <a:pPr marL="0" indent="0">
              <a:buNone/>
            </a:pPr>
            <a:r>
              <a:rPr lang="en-GB" sz="2000" dirty="0"/>
              <a:t> </a:t>
            </a:r>
            <a:endParaRPr lang="en-IN" sz="2000" dirty="0"/>
          </a:p>
          <a:p>
            <a:pPr marL="0" indent="0">
              <a:buNone/>
            </a:pPr>
            <a:r>
              <a:rPr lang="en-GB" sz="2000" b="1" dirty="0"/>
              <a:t>Trade Descriptions Act 2011, including amendments 2021</a:t>
            </a:r>
            <a:endParaRPr lang="en-IN" sz="2000" dirty="0"/>
          </a:p>
          <a:p>
            <a:pPr marL="0" indent="0">
              <a:buNone/>
            </a:pPr>
            <a:r>
              <a:rPr lang="en-GB" sz="2000" dirty="0"/>
              <a:t>This act is particularly relevant to stylists as it relates to how the goods or services are described in any kind of advertising or promotional material. The act makes it illegal to mislead the public in any way or make any false claims about what you are able to do. </a:t>
            </a:r>
          </a:p>
          <a:p>
            <a:pPr marL="0" indent="0">
              <a:buNone/>
            </a:pPr>
            <a:endParaRPr lang="en-GB" sz="2000" dirty="0"/>
          </a:p>
        </p:txBody>
      </p:sp>
    </p:spTree>
    <p:extLst>
      <p:ext uri="{BB962C8B-B14F-4D97-AF65-F5344CB8AC3E}">
        <p14:creationId xmlns:p14="http://schemas.microsoft.com/office/powerpoint/2010/main" val="2674252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BA92F-536C-435B-BE49-4AE82C840F8F}"/>
              </a:ext>
            </a:extLst>
          </p:cNvPr>
          <p:cNvSpPr>
            <a:spLocks noGrp="1"/>
          </p:cNvSpPr>
          <p:nvPr>
            <p:ph type="title"/>
          </p:nvPr>
        </p:nvSpPr>
        <p:spPr/>
        <p:txBody>
          <a:bodyPr/>
          <a:lstStyle/>
          <a:p>
            <a:r>
              <a:rPr lang="en-GB" dirty="0"/>
              <a:t>Cost of electricity </a:t>
            </a:r>
            <a:br>
              <a:rPr lang="en-GB" dirty="0"/>
            </a:br>
            <a:endParaRPr lang="en-GB" dirty="0"/>
          </a:p>
        </p:txBody>
      </p:sp>
      <p:sp>
        <p:nvSpPr>
          <p:cNvPr id="3" name="Content Placeholder 2">
            <a:extLst>
              <a:ext uri="{FF2B5EF4-FFF2-40B4-BE49-F238E27FC236}">
                <a16:creationId xmlns:a16="http://schemas.microsoft.com/office/drawing/2014/main" id="{A2D77BBB-54F4-4ADE-9908-29FD9FDA97E7}"/>
              </a:ext>
            </a:extLst>
          </p:cNvPr>
          <p:cNvSpPr>
            <a:spLocks noGrp="1"/>
          </p:cNvSpPr>
          <p:nvPr>
            <p:ph idx="1"/>
          </p:nvPr>
        </p:nvSpPr>
        <p:spPr/>
        <p:txBody>
          <a:bodyPr/>
          <a:lstStyle/>
          <a:p>
            <a:r>
              <a:rPr lang="en-GB" dirty="0"/>
              <a:t>Electricity is measured in kilowatt-hours (sometimes called units). When calculating the cost of running an appliance, multiply the power of the appliance (measured in kilowatts) by the length of time of use (Measured in hours). This will give you the number of units used. Multiply this figure by the cost of each unit to get the total cost. For example, if you run a 3 kilowatts wax pot for six hours, we will have used 3 x 6 = 12-kilowatt hours. If the cost of one unit is 8p, that this will cost 12 x 8 =96p. </a:t>
            </a:r>
          </a:p>
          <a:p>
            <a:endParaRPr lang="en-GB" dirty="0"/>
          </a:p>
        </p:txBody>
      </p:sp>
    </p:spTree>
    <p:extLst>
      <p:ext uri="{BB962C8B-B14F-4D97-AF65-F5344CB8AC3E}">
        <p14:creationId xmlns:p14="http://schemas.microsoft.com/office/powerpoint/2010/main" val="3788832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DC84-EEB1-42CF-8234-14B60DACE263}"/>
              </a:ext>
            </a:extLst>
          </p:cNvPr>
          <p:cNvSpPr>
            <a:spLocks noGrp="1"/>
          </p:cNvSpPr>
          <p:nvPr>
            <p:ph type="title"/>
          </p:nvPr>
        </p:nvSpPr>
        <p:spPr/>
        <p:txBody>
          <a:bodyPr/>
          <a:lstStyle/>
          <a:p>
            <a:r>
              <a:rPr lang="en-GB" dirty="0"/>
              <a:t>Skin Anatomy </a:t>
            </a:r>
            <a:br>
              <a:rPr lang="en-GB" dirty="0"/>
            </a:br>
            <a:endParaRPr lang="en-GB" dirty="0"/>
          </a:p>
        </p:txBody>
      </p:sp>
      <p:sp>
        <p:nvSpPr>
          <p:cNvPr id="3" name="Content Placeholder 2">
            <a:extLst>
              <a:ext uri="{FF2B5EF4-FFF2-40B4-BE49-F238E27FC236}">
                <a16:creationId xmlns:a16="http://schemas.microsoft.com/office/drawing/2014/main" id="{85B5C0BD-D8D1-4285-9E12-67C206E2A2B8}"/>
              </a:ext>
            </a:extLst>
          </p:cNvPr>
          <p:cNvSpPr>
            <a:spLocks noGrp="1"/>
          </p:cNvSpPr>
          <p:nvPr>
            <p:ph idx="1"/>
          </p:nvPr>
        </p:nvSpPr>
        <p:spPr>
          <a:xfrm>
            <a:off x="838200" y="1533378"/>
            <a:ext cx="4971757" cy="4643585"/>
          </a:xfrm>
        </p:spPr>
        <p:txBody>
          <a:bodyPr>
            <a:normAutofit fontScale="92500" lnSpcReduction="20000"/>
          </a:bodyPr>
          <a:lstStyle/>
          <a:p>
            <a:r>
              <a:rPr lang="en-GB" dirty="0"/>
              <a:t>The skin makes up around 12% of an adult's body weight. The skin has several important functions which include:  </a:t>
            </a:r>
          </a:p>
          <a:p>
            <a:pPr marL="0" indent="0">
              <a:buNone/>
            </a:pPr>
            <a:endParaRPr lang="en-GB" dirty="0"/>
          </a:p>
          <a:p>
            <a:r>
              <a:rPr lang="en-GB" dirty="0"/>
              <a:t>Absorption of UV rays from the sun helps with the formation of Vitamin D, which is needed by the body for the formation of strong bones and good eyesight.  </a:t>
            </a:r>
          </a:p>
          <a:p>
            <a:endParaRPr lang="en-GB" dirty="0"/>
          </a:p>
          <a:p>
            <a:r>
              <a:rPr lang="en-GB" dirty="0"/>
              <a:t>Skin is made up of 3 major layers known as the Epidermis, Dermis and the Subcutaneous. </a:t>
            </a:r>
          </a:p>
        </p:txBody>
      </p:sp>
      <p:graphicFrame>
        <p:nvGraphicFramePr>
          <p:cNvPr id="4" name="Table 3">
            <a:extLst>
              <a:ext uri="{FF2B5EF4-FFF2-40B4-BE49-F238E27FC236}">
                <a16:creationId xmlns:a16="http://schemas.microsoft.com/office/drawing/2014/main" id="{C3B3D405-BD13-47A3-BB7D-FD1CAD0700E7}"/>
              </a:ext>
            </a:extLst>
          </p:cNvPr>
          <p:cNvGraphicFramePr>
            <a:graphicFrameLocks noGrp="1"/>
          </p:cNvGraphicFramePr>
          <p:nvPr/>
        </p:nvGraphicFramePr>
        <p:xfrm>
          <a:off x="6096000" y="1533378"/>
          <a:ext cx="5715000" cy="4643586"/>
        </p:xfrm>
        <a:graphic>
          <a:graphicData uri="http://schemas.openxmlformats.org/drawingml/2006/table">
            <a:tbl>
              <a:tblPr/>
              <a:tblGrid>
                <a:gridCol w="533400">
                  <a:extLst>
                    <a:ext uri="{9D8B030D-6E8A-4147-A177-3AD203B41FA5}">
                      <a16:colId xmlns:a16="http://schemas.microsoft.com/office/drawing/2014/main" val="1035922395"/>
                    </a:ext>
                  </a:extLst>
                </a:gridCol>
                <a:gridCol w="1438275">
                  <a:extLst>
                    <a:ext uri="{9D8B030D-6E8A-4147-A177-3AD203B41FA5}">
                      <a16:colId xmlns:a16="http://schemas.microsoft.com/office/drawing/2014/main" val="3394362852"/>
                    </a:ext>
                  </a:extLst>
                </a:gridCol>
                <a:gridCol w="3743325">
                  <a:extLst>
                    <a:ext uri="{9D8B030D-6E8A-4147-A177-3AD203B41FA5}">
                      <a16:colId xmlns:a16="http://schemas.microsoft.com/office/drawing/2014/main" val="1102468661"/>
                    </a:ext>
                  </a:extLst>
                </a:gridCol>
              </a:tblGrid>
              <a:tr h="354472">
                <a:tc>
                  <a:txBody>
                    <a:bodyPr/>
                    <a:lstStyle/>
                    <a:p>
                      <a:pPr algn="ctr" rtl="0" fontAlgn="base"/>
                      <a:r>
                        <a:rPr lang="en-GB" sz="1400" b="0" i="0" dirty="0">
                          <a:solidFill>
                            <a:srgbClr val="27BDBE"/>
                          </a:solidFill>
                          <a:effectLst/>
                          <a:latin typeface="Calibri" panose="020F0502020204030204" pitchFamily="34" charset="0"/>
                        </a:rPr>
                        <a:t> </a:t>
                      </a: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lstStyle/>
                    <a:p>
                      <a:pPr algn="l" rtl="0" fontAlgn="base"/>
                      <a:r>
                        <a:rPr lang="en-GB" sz="1000" b="0" i="0" dirty="0">
                          <a:solidFill>
                            <a:srgbClr val="222222"/>
                          </a:solidFill>
                          <a:effectLst/>
                          <a:latin typeface="Calibri" panose="020F0502020204030204" pitchFamily="34" charset="0"/>
                        </a:rPr>
                        <a:t> </a:t>
                      </a: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lstStyle/>
                    <a:p>
                      <a:pPr algn="just" rtl="0" fontAlgn="base"/>
                      <a:r>
                        <a:rPr lang="en-GB" sz="1000" b="0" i="0" dirty="0">
                          <a:solidFill>
                            <a:srgbClr val="222222"/>
                          </a:solidFill>
                          <a:effectLst/>
                          <a:latin typeface="Calibri" panose="020F0502020204030204" pitchFamily="34" charset="0"/>
                        </a:rPr>
                        <a:t> </a:t>
                      </a: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137893511"/>
                  </a:ext>
                </a:extLst>
              </a:tr>
              <a:tr h="460814">
                <a:tc>
                  <a:txBody>
                    <a:bodyPr/>
                    <a:lstStyle/>
                    <a:p>
                      <a:pPr algn="ctr" rtl="0" fontAlgn="base"/>
                      <a:r>
                        <a:rPr lang="en-GB" sz="1400" b="0" i="0" dirty="0">
                          <a:solidFill>
                            <a:srgbClr val="7030A0"/>
                          </a:solidFill>
                          <a:effectLst/>
                          <a:latin typeface="Calibri" panose="020F0502020204030204" pitchFamily="34" charset="0"/>
                        </a:rPr>
                        <a:t>S </a:t>
                      </a:r>
                      <a:endParaRPr lang="en-GB" b="0" i="0" dirty="0">
                        <a:effectLst/>
                        <a:latin typeface="Calibri" panose="020F0502020204030204" pitchFamily="34" charset="0"/>
                      </a:endParaRP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lstStyle/>
                    <a:p>
                      <a:pPr algn="l" rtl="0" fontAlgn="base"/>
                      <a:r>
                        <a:rPr lang="en-GB" sz="1000" b="0" i="0" dirty="0">
                          <a:solidFill>
                            <a:srgbClr val="222222"/>
                          </a:solidFill>
                          <a:effectLst/>
                          <a:latin typeface="Calibri" panose="020F0502020204030204" pitchFamily="34" charset="0"/>
                        </a:rPr>
                        <a:t>Sensation  </a:t>
                      </a:r>
                      <a:endParaRPr lang="en-GB" b="0" i="0" dirty="0">
                        <a:effectLst/>
                        <a:latin typeface="Calibri" panose="020F0502020204030204" pitchFamily="34" charset="0"/>
                      </a:endParaRP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lstStyle/>
                    <a:p>
                      <a:pPr algn="just" rtl="0" fontAlgn="base"/>
                      <a:r>
                        <a:rPr lang="en-GB" sz="1000" b="0" i="0" dirty="0">
                          <a:solidFill>
                            <a:srgbClr val="222222"/>
                          </a:solidFill>
                          <a:effectLst/>
                          <a:latin typeface="Calibri" panose="020F0502020204030204" pitchFamily="34" charset="0"/>
                        </a:rPr>
                        <a:t>The main sensory organ for temperature control, pressure, touch and pain. </a:t>
                      </a:r>
                      <a:endParaRPr lang="en-GB" b="0" i="0" dirty="0">
                        <a:effectLst/>
                        <a:latin typeface="Calibri" panose="020F0502020204030204" pitchFamily="34" charset="0"/>
                      </a:endParaRP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539307"/>
                  </a:ext>
                </a:extLst>
              </a:tr>
              <a:tr h="638050">
                <a:tc>
                  <a:txBody>
                    <a:bodyPr/>
                    <a:lstStyle/>
                    <a:p>
                      <a:pPr algn="ctr" rtl="0" fontAlgn="base"/>
                      <a:r>
                        <a:rPr lang="en-GB" sz="1400" b="0" i="0" dirty="0">
                          <a:solidFill>
                            <a:srgbClr val="7030A0"/>
                          </a:solidFill>
                          <a:effectLst/>
                          <a:latin typeface="Calibri" panose="020F0502020204030204" pitchFamily="34" charset="0"/>
                        </a:rPr>
                        <a:t>H </a:t>
                      </a:r>
                      <a:endParaRPr lang="en-GB" b="0" i="0" dirty="0">
                        <a:effectLst/>
                        <a:latin typeface="Calibri" panose="020F0502020204030204" pitchFamily="34" charset="0"/>
                      </a:endParaRP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lstStyle/>
                    <a:p>
                      <a:pPr algn="l" rtl="0" fontAlgn="base"/>
                      <a:r>
                        <a:rPr lang="en-GB" sz="1000" b="0" i="0" dirty="0">
                          <a:solidFill>
                            <a:srgbClr val="222222"/>
                          </a:solidFill>
                          <a:effectLst/>
                          <a:latin typeface="Calibri" panose="020F0502020204030204" pitchFamily="34" charset="0"/>
                        </a:rPr>
                        <a:t>Heat Regulation  </a:t>
                      </a:r>
                      <a:endParaRPr lang="en-GB" b="0" i="0" dirty="0">
                        <a:effectLst/>
                        <a:latin typeface="Calibri" panose="020F0502020204030204" pitchFamily="34" charset="0"/>
                      </a:endParaRP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lstStyle/>
                    <a:p>
                      <a:pPr algn="just" rtl="0" fontAlgn="base"/>
                      <a:r>
                        <a:rPr lang="en-GB" sz="1000" b="0" i="0" dirty="0">
                          <a:solidFill>
                            <a:srgbClr val="222222"/>
                          </a:solidFill>
                          <a:effectLst/>
                          <a:latin typeface="Calibri" panose="020F0502020204030204" pitchFamily="34" charset="0"/>
                        </a:rPr>
                        <a:t>The skin helps to regulate the bodies temperature by sweating to cool the body down when it overheats and shivering when the body is cold.  </a:t>
                      </a:r>
                      <a:endParaRPr lang="en-GB" b="0" i="0" dirty="0">
                        <a:effectLst/>
                        <a:latin typeface="Calibri" panose="020F0502020204030204" pitchFamily="34" charset="0"/>
                      </a:endParaRP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224968122"/>
                  </a:ext>
                </a:extLst>
              </a:tr>
              <a:tr h="460814">
                <a:tc>
                  <a:txBody>
                    <a:bodyPr/>
                    <a:lstStyle/>
                    <a:p>
                      <a:pPr algn="ctr" rtl="0" fontAlgn="base"/>
                      <a:r>
                        <a:rPr lang="en-GB" sz="1400" b="0" i="0" dirty="0">
                          <a:solidFill>
                            <a:srgbClr val="7030A0"/>
                          </a:solidFill>
                          <a:effectLst/>
                          <a:latin typeface="Calibri" panose="020F0502020204030204" pitchFamily="34" charset="0"/>
                        </a:rPr>
                        <a:t>A </a:t>
                      </a:r>
                      <a:endParaRPr lang="en-GB" b="0" i="0" dirty="0">
                        <a:effectLst/>
                        <a:latin typeface="Calibri" panose="020F0502020204030204" pitchFamily="34" charset="0"/>
                      </a:endParaRP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lstStyle/>
                    <a:p>
                      <a:pPr algn="l" rtl="0" fontAlgn="base"/>
                      <a:r>
                        <a:rPr lang="en-GB" sz="1000" b="0" i="0" dirty="0">
                          <a:solidFill>
                            <a:srgbClr val="222222"/>
                          </a:solidFill>
                          <a:effectLst/>
                          <a:latin typeface="Calibri" panose="020F0502020204030204" pitchFamily="34" charset="0"/>
                        </a:rPr>
                        <a:t>Absorption </a:t>
                      </a:r>
                      <a:endParaRPr lang="en-GB" b="0" i="0" dirty="0">
                        <a:effectLst/>
                        <a:latin typeface="Calibri" panose="020F0502020204030204" pitchFamily="34" charset="0"/>
                      </a:endParaRP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lstStyle/>
                    <a:p>
                      <a:pPr algn="just" rtl="0" fontAlgn="base"/>
                      <a:r>
                        <a:rPr lang="en-GB" sz="1000" b="0" i="0" dirty="0">
                          <a:solidFill>
                            <a:srgbClr val="222222"/>
                          </a:solidFill>
                          <a:effectLst/>
                          <a:latin typeface="Calibri" panose="020F0502020204030204" pitchFamily="34" charset="0"/>
                        </a:rPr>
                        <a:t>Some creams, essential oils and even much-needed water can be absorbed through the skin.  </a:t>
                      </a:r>
                      <a:endParaRPr lang="en-GB" b="0" i="0" dirty="0">
                        <a:effectLst/>
                        <a:latin typeface="Calibri" panose="020F0502020204030204" pitchFamily="34" charset="0"/>
                      </a:endParaRP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166711586"/>
                  </a:ext>
                </a:extLst>
              </a:tr>
              <a:tr h="992522">
                <a:tc>
                  <a:txBody>
                    <a:bodyPr/>
                    <a:lstStyle/>
                    <a:p>
                      <a:pPr algn="ctr" rtl="0" fontAlgn="base"/>
                      <a:r>
                        <a:rPr lang="en-GB" sz="1400" b="0" i="0" dirty="0">
                          <a:solidFill>
                            <a:srgbClr val="7030A0"/>
                          </a:solidFill>
                          <a:effectLst/>
                          <a:latin typeface="Calibri" panose="020F0502020204030204" pitchFamily="34" charset="0"/>
                        </a:rPr>
                        <a:t>P </a:t>
                      </a:r>
                      <a:endParaRPr lang="en-GB" b="0" i="0" dirty="0">
                        <a:effectLst/>
                        <a:latin typeface="Calibri" panose="020F0502020204030204" pitchFamily="34" charset="0"/>
                      </a:endParaRP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lstStyle/>
                    <a:p>
                      <a:pPr algn="l" rtl="0" fontAlgn="base"/>
                      <a:r>
                        <a:rPr lang="en-GB" sz="1000" b="0" i="0" dirty="0">
                          <a:solidFill>
                            <a:srgbClr val="222222"/>
                          </a:solidFill>
                          <a:effectLst/>
                          <a:latin typeface="Calibri" panose="020F0502020204030204" pitchFamily="34" charset="0"/>
                        </a:rPr>
                        <a:t>Protection  </a:t>
                      </a:r>
                      <a:endParaRPr lang="en-GB" b="0" i="0" dirty="0">
                        <a:effectLst/>
                        <a:latin typeface="Calibri" panose="020F0502020204030204" pitchFamily="34" charset="0"/>
                      </a:endParaRP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lstStyle/>
                    <a:p>
                      <a:pPr algn="just" rtl="0" fontAlgn="base"/>
                      <a:r>
                        <a:rPr lang="en-GB" sz="1000" b="0" i="0" dirty="0">
                          <a:solidFill>
                            <a:srgbClr val="222222"/>
                          </a:solidFill>
                          <a:effectLst/>
                          <a:latin typeface="Calibri" panose="020F0502020204030204" pitchFamily="34" charset="0"/>
                        </a:rPr>
                        <a:t>Overexposure to UV light may harm the skin; the skin protects itself by producing a pigment, called melanin, which we see when we tan. Bacteria and germs are also prevented from entering the skin by a protective barrier called the Acid Mantle. This barrier also helps to protect against moisture loss.  </a:t>
                      </a:r>
                      <a:endParaRPr lang="en-GB" b="0" i="0" dirty="0">
                        <a:effectLst/>
                        <a:latin typeface="Calibri" panose="020F0502020204030204" pitchFamily="34" charset="0"/>
                      </a:endParaRP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050060214"/>
                  </a:ext>
                </a:extLst>
              </a:tr>
              <a:tr h="460814">
                <a:tc>
                  <a:txBody>
                    <a:bodyPr/>
                    <a:lstStyle/>
                    <a:p>
                      <a:pPr algn="ctr" rtl="0" fontAlgn="base"/>
                      <a:r>
                        <a:rPr lang="en-GB" sz="1400" b="0" i="0" dirty="0">
                          <a:solidFill>
                            <a:srgbClr val="7030A0"/>
                          </a:solidFill>
                          <a:effectLst/>
                          <a:latin typeface="Calibri" panose="020F0502020204030204" pitchFamily="34" charset="0"/>
                        </a:rPr>
                        <a:t>E </a:t>
                      </a:r>
                      <a:endParaRPr lang="en-GB" b="0" i="0" dirty="0">
                        <a:effectLst/>
                        <a:latin typeface="Calibri" panose="020F0502020204030204" pitchFamily="34" charset="0"/>
                      </a:endParaRP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lstStyle/>
                    <a:p>
                      <a:pPr algn="l" rtl="0" fontAlgn="base"/>
                      <a:r>
                        <a:rPr lang="en-GB" sz="1000" b="0" i="0" dirty="0">
                          <a:solidFill>
                            <a:srgbClr val="222222"/>
                          </a:solidFill>
                          <a:effectLst/>
                          <a:latin typeface="Calibri" panose="020F0502020204030204" pitchFamily="34" charset="0"/>
                        </a:rPr>
                        <a:t>Excretion  </a:t>
                      </a:r>
                      <a:endParaRPr lang="en-GB" b="0" i="0" dirty="0">
                        <a:effectLst/>
                        <a:latin typeface="Calibri" panose="020F0502020204030204" pitchFamily="34" charset="0"/>
                      </a:endParaRP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lstStyle/>
                    <a:p>
                      <a:pPr algn="just" rtl="0" fontAlgn="base"/>
                      <a:r>
                        <a:rPr lang="en-GB" sz="1000" b="0" i="0" dirty="0">
                          <a:solidFill>
                            <a:srgbClr val="222222"/>
                          </a:solidFill>
                          <a:effectLst/>
                          <a:latin typeface="Calibri" panose="020F0502020204030204" pitchFamily="34" charset="0"/>
                        </a:rPr>
                        <a:t>Waste products and toxins are eliminated from the body through sweat glands. </a:t>
                      </a:r>
                      <a:endParaRPr lang="en-GB" b="0" i="0" dirty="0">
                        <a:effectLst/>
                        <a:latin typeface="Calibri" panose="020F0502020204030204" pitchFamily="34" charset="0"/>
                      </a:endParaRP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49397302"/>
                  </a:ext>
                </a:extLst>
              </a:tr>
              <a:tr h="638050">
                <a:tc>
                  <a:txBody>
                    <a:bodyPr/>
                    <a:lstStyle/>
                    <a:p>
                      <a:pPr algn="ctr" rtl="0" fontAlgn="base"/>
                      <a:r>
                        <a:rPr lang="en-GB" sz="1400" b="0" i="0" dirty="0">
                          <a:solidFill>
                            <a:srgbClr val="7030A0"/>
                          </a:solidFill>
                          <a:effectLst/>
                          <a:latin typeface="Calibri" panose="020F0502020204030204" pitchFamily="34" charset="0"/>
                        </a:rPr>
                        <a:t>S </a:t>
                      </a:r>
                      <a:endParaRPr lang="en-GB" b="0" i="0" dirty="0">
                        <a:effectLst/>
                        <a:latin typeface="Calibri" panose="020F0502020204030204" pitchFamily="34" charset="0"/>
                      </a:endParaRP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lstStyle/>
                    <a:p>
                      <a:pPr algn="l" rtl="0" fontAlgn="base"/>
                      <a:r>
                        <a:rPr lang="en-GB" sz="1000" b="0" i="0" dirty="0">
                          <a:solidFill>
                            <a:srgbClr val="222222"/>
                          </a:solidFill>
                          <a:effectLst/>
                          <a:latin typeface="Calibri" panose="020F0502020204030204" pitchFamily="34" charset="0"/>
                        </a:rPr>
                        <a:t>Secretion  </a:t>
                      </a:r>
                      <a:endParaRPr lang="en-GB" b="0" i="0" dirty="0">
                        <a:effectLst/>
                        <a:latin typeface="Calibri" panose="020F0502020204030204" pitchFamily="34" charset="0"/>
                      </a:endParaRP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lstStyle/>
                    <a:p>
                      <a:pPr algn="just" rtl="0" fontAlgn="base"/>
                      <a:r>
                        <a:rPr lang="en-GB" sz="1000" b="0" i="0" dirty="0">
                          <a:solidFill>
                            <a:srgbClr val="222222"/>
                          </a:solidFill>
                          <a:effectLst/>
                          <a:latin typeface="Calibri" panose="020F0502020204030204" pitchFamily="34" charset="0"/>
                        </a:rPr>
                        <a:t>Sebum and sweat are secreted onto the skin's surface. The sebum keeps the skin lubricated and soft, and the sweat combines with the sebum to form the acid mantle.  </a:t>
                      </a:r>
                      <a:endParaRPr lang="en-GB" b="0" i="0" dirty="0">
                        <a:effectLst/>
                        <a:latin typeface="Calibri" panose="020F0502020204030204" pitchFamily="34" charset="0"/>
                      </a:endParaRP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742482180"/>
                  </a:ext>
                </a:extLst>
              </a:tr>
              <a:tr h="638050">
                <a:tc>
                  <a:txBody>
                    <a:bodyPr/>
                    <a:lstStyle/>
                    <a:p>
                      <a:pPr algn="ctr" rtl="0" fontAlgn="base"/>
                      <a:r>
                        <a:rPr lang="en-GB" sz="1400" b="0" i="0" dirty="0">
                          <a:solidFill>
                            <a:srgbClr val="7030A0"/>
                          </a:solidFill>
                          <a:effectLst/>
                          <a:latin typeface="Calibri" panose="020F0502020204030204" pitchFamily="34" charset="0"/>
                        </a:rPr>
                        <a:t>V </a:t>
                      </a:r>
                      <a:endParaRPr lang="en-GB" b="0" i="0" dirty="0">
                        <a:effectLst/>
                        <a:latin typeface="Calibri" panose="020F0502020204030204" pitchFamily="34" charset="0"/>
                      </a:endParaRP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lstStyle/>
                    <a:p>
                      <a:pPr algn="l" rtl="0" fontAlgn="base"/>
                      <a:r>
                        <a:rPr lang="en-GB" sz="1000" b="0" i="0" dirty="0">
                          <a:solidFill>
                            <a:srgbClr val="222222"/>
                          </a:solidFill>
                          <a:effectLst/>
                          <a:latin typeface="Calibri" panose="020F0502020204030204" pitchFamily="34" charset="0"/>
                        </a:rPr>
                        <a:t>Vitamin D Production  </a:t>
                      </a:r>
                      <a:endParaRPr lang="en-GB" b="0" i="0" dirty="0">
                        <a:effectLst/>
                        <a:latin typeface="Calibri" panose="020F0502020204030204" pitchFamily="34" charset="0"/>
                      </a:endParaRP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tc>
                  <a:txBody>
                    <a:bodyPr/>
                    <a:lstStyle/>
                    <a:p>
                      <a:pPr algn="just" rtl="0" fontAlgn="base"/>
                      <a:r>
                        <a:rPr lang="en-GB" sz="1000" b="0" i="0" dirty="0">
                          <a:solidFill>
                            <a:srgbClr val="222222"/>
                          </a:solidFill>
                          <a:effectLst/>
                          <a:latin typeface="Calibri" panose="020F0502020204030204" pitchFamily="34" charset="0"/>
                        </a:rPr>
                        <a:t>Absorption of UV rays from the sun helps with the formation of Vitamin D, which is needed by the body for the formation of strong bones and good eyesight.  </a:t>
                      </a:r>
                      <a:endParaRPr lang="en-GB" b="0" i="0" dirty="0">
                        <a:effectLst/>
                        <a:latin typeface="Calibri" panose="020F0502020204030204" pitchFamily="34" charset="0"/>
                      </a:endParaRPr>
                    </a:p>
                  </a:txBody>
                  <a:tcPr>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544400654"/>
                  </a:ext>
                </a:extLst>
              </a:tr>
            </a:tbl>
          </a:graphicData>
        </a:graphic>
      </p:graphicFrame>
    </p:spTree>
    <p:extLst>
      <p:ext uri="{BB962C8B-B14F-4D97-AF65-F5344CB8AC3E}">
        <p14:creationId xmlns:p14="http://schemas.microsoft.com/office/powerpoint/2010/main" val="3641742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F72D-DCB6-4C6A-AC89-168723D69BBB}"/>
              </a:ext>
            </a:extLst>
          </p:cNvPr>
          <p:cNvSpPr>
            <a:spLocks noGrp="1"/>
          </p:cNvSpPr>
          <p:nvPr>
            <p:ph type="title"/>
          </p:nvPr>
        </p:nvSpPr>
        <p:spPr>
          <a:xfrm>
            <a:off x="641972" y="278053"/>
            <a:ext cx="5120073" cy="1676603"/>
          </a:xfrm>
        </p:spPr>
        <p:txBody>
          <a:bodyPr>
            <a:normAutofit/>
          </a:bodyPr>
          <a:lstStyle/>
          <a:p>
            <a:r>
              <a:rPr lang="en-GB" dirty="0"/>
              <a:t>The Epidermis </a:t>
            </a:r>
            <a:br>
              <a:rPr lang="en-GB" dirty="0"/>
            </a:br>
            <a:endParaRPr lang="en-GB" dirty="0"/>
          </a:p>
        </p:txBody>
      </p:sp>
      <p:sp>
        <p:nvSpPr>
          <p:cNvPr id="3" name="Content Placeholder 2">
            <a:extLst>
              <a:ext uri="{FF2B5EF4-FFF2-40B4-BE49-F238E27FC236}">
                <a16:creationId xmlns:a16="http://schemas.microsoft.com/office/drawing/2014/main" id="{CC33C243-04CF-472B-A2D0-C38B8CC235C0}"/>
              </a:ext>
            </a:extLst>
          </p:cNvPr>
          <p:cNvSpPr>
            <a:spLocks noGrp="1"/>
          </p:cNvSpPr>
          <p:nvPr>
            <p:ph idx="1"/>
          </p:nvPr>
        </p:nvSpPr>
        <p:spPr>
          <a:xfrm>
            <a:off x="648931" y="1167618"/>
            <a:ext cx="5113114" cy="5514536"/>
          </a:xfrm>
        </p:spPr>
        <p:txBody>
          <a:bodyPr>
            <a:normAutofit/>
          </a:bodyPr>
          <a:lstStyle/>
          <a:p>
            <a:endParaRPr lang="en-GB" sz="1050" dirty="0"/>
          </a:p>
          <a:p>
            <a:r>
              <a:rPr lang="en-GB" sz="1200" dirty="0"/>
              <a:t>This is the outermost layer of the skin. There are various layers of cells within the epidermis, the outermost of which is called the stratum corneum (or horny layer). The layers can be seen clearly in the diagram of the skin. The surface layer is composed of twenty-five to thirty sub-layers of flattened scale-like cells, that are continually being exfoliated off by friction and replaced by the cells beneath. </a:t>
            </a:r>
          </a:p>
          <a:p>
            <a:endParaRPr lang="en-GB" sz="1200" dirty="0"/>
          </a:p>
          <a:p>
            <a:r>
              <a:rPr lang="en-GB" sz="1200" dirty="0"/>
              <a:t>The surface layer is considered the real protective layer of the skin. Cells are called keratinised cells because the living matter within the cell (protoplasm) has changed to form a protein (keratin) which helps to give the skin its protective properties.  </a:t>
            </a:r>
          </a:p>
          <a:p>
            <a:endParaRPr lang="en-GB" sz="1200" dirty="0"/>
          </a:p>
          <a:p>
            <a:r>
              <a:rPr lang="en-GB" sz="1200" dirty="0"/>
              <a:t>New skin cells are formed in the deepest layer of the epidermis. This layer is known as the stratum </a:t>
            </a:r>
            <a:r>
              <a:rPr lang="en-GB" sz="1200" dirty="0" err="1"/>
              <a:t>basale</a:t>
            </a:r>
            <a:r>
              <a:rPr lang="en-GB" sz="1200" dirty="0"/>
              <a:t>. New cells being to gradually move from this layer towards the stratum corneum to be shed. As they move towards the surface, the cells undergo a process of change from a round, living cell to a flat, hardened cell. </a:t>
            </a:r>
          </a:p>
          <a:p>
            <a:r>
              <a:rPr lang="en-GB" sz="1200" dirty="0"/>
              <a:t>The layers of the epidermis from top to bottom are known as: </a:t>
            </a:r>
          </a:p>
          <a:p>
            <a:pPr lvl="1">
              <a:buFont typeface="Wingdings" panose="05000000000000000000" pitchFamily="2" charset="2"/>
              <a:buChar char="Ø"/>
            </a:pPr>
            <a:r>
              <a:rPr lang="en-GB" sz="1200" dirty="0"/>
              <a:t>Stratum Corneum/Horny Layer  </a:t>
            </a:r>
          </a:p>
          <a:p>
            <a:pPr lvl="1">
              <a:buFont typeface="Wingdings" panose="05000000000000000000" pitchFamily="2" charset="2"/>
              <a:buChar char="Ø"/>
            </a:pPr>
            <a:r>
              <a:rPr lang="en-GB" sz="1200" dirty="0"/>
              <a:t>Stratum Lucidum/Clear Layer (only found in the palms on the hands and soles of the feet) </a:t>
            </a:r>
          </a:p>
          <a:p>
            <a:pPr lvl="1">
              <a:buFont typeface="Wingdings" panose="05000000000000000000" pitchFamily="2" charset="2"/>
              <a:buChar char="Ø"/>
            </a:pPr>
            <a:r>
              <a:rPr lang="en-GB" sz="1200" dirty="0"/>
              <a:t>Stratum Granulosum/Granular Layer  </a:t>
            </a:r>
          </a:p>
          <a:p>
            <a:pPr lvl="1">
              <a:buFont typeface="Wingdings" panose="05000000000000000000" pitchFamily="2" charset="2"/>
              <a:buChar char="Ø"/>
            </a:pPr>
            <a:r>
              <a:rPr lang="en-GB" sz="1200" dirty="0"/>
              <a:t>Stratum Spinosum/Prickle Cell Layer  </a:t>
            </a:r>
          </a:p>
          <a:p>
            <a:pPr lvl="1">
              <a:buFont typeface="Wingdings" panose="05000000000000000000" pitchFamily="2" charset="2"/>
              <a:buChar char="Ø"/>
            </a:pPr>
            <a:r>
              <a:rPr lang="en-GB" sz="1200" dirty="0"/>
              <a:t>Stratum Basale/Basal or Germinative Layer </a:t>
            </a:r>
          </a:p>
          <a:p>
            <a:endParaRPr lang="en-GB" sz="800" dirty="0"/>
          </a:p>
        </p:txBody>
      </p:sp>
      <p:pic>
        <p:nvPicPr>
          <p:cNvPr id="6146" name="Picture 2" descr="Diagram&#10;&#10;Description automatically generated">
            <a:extLst>
              <a:ext uri="{FF2B5EF4-FFF2-40B4-BE49-F238E27FC236}">
                <a16:creationId xmlns:a16="http://schemas.microsoft.com/office/drawing/2014/main" id="{9F13D011-1C87-4C5C-A5EF-77842C8636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60" r="22713" b="-2"/>
          <a:stretch/>
        </p:blipFill>
        <p:spPr bwMode="auto">
          <a:xfrm>
            <a:off x="6739337" y="722376"/>
            <a:ext cx="4809744" cy="541324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676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B131E-2998-4A83-9A2C-BB6D2D348A81}"/>
              </a:ext>
            </a:extLst>
          </p:cNvPr>
          <p:cNvSpPr>
            <a:spLocks noGrp="1"/>
          </p:cNvSpPr>
          <p:nvPr>
            <p:ph type="title"/>
          </p:nvPr>
        </p:nvSpPr>
        <p:spPr>
          <a:xfrm>
            <a:off x="838200" y="683177"/>
            <a:ext cx="10515600" cy="1325563"/>
          </a:xfrm>
        </p:spPr>
        <p:txBody>
          <a:bodyPr/>
          <a:lstStyle/>
          <a:p>
            <a:r>
              <a:rPr lang="en-GB" dirty="0"/>
              <a:t>Dermis Layer  </a:t>
            </a:r>
            <a:br>
              <a:rPr lang="en-GB" dirty="0"/>
            </a:br>
            <a:endParaRPr lang="en-GB" dirty="0"/>
          </a:p>
        </p:txBody>
      </p:sp>
      <p:sp>
        <p:nvSpPr>
          <p:cNvPr id="3" name="Content Placeholder 2">
            <a:extLst>
              <a:ext uri="{FF2B5EF4-FFF2-40B4-BE49-F238E27FC236}">
                <a16:creationId xmlns:a16="http://schemas.microsoft.com/office/drawing/2014/main" id="{67A0CEB8-E770-40B6-93E4-CC909223AAEF}"/>
              </a:ext>
            </a:extLst>
          </p:cNvPr>
          <p:cNvSpPr>
            <a:spLocks noGrp="1"/>
          </p:cNvSpPr>
          <p:nvPr>
            <p:ph idx="1"/>
          </p:nvPr>
        </p:nvSpPr>
        <p:spPr>
          <a:xfrm>
            <a:off x="838200" y="1497496"/>
            <a:ext cx="10515600" cy="4514851"/>
          </a:xfrm>
        </p:spPr>
        <p:txBody>
          <a:bodyPr>
            <a:normAutofit fontScale="85000" lnSpcReduction="20000"/>
          </a:bodyPr>
          <a:lstStyle/>
          <a:p>
            <a:pPr marL="0" indent="0">
              <a:buNone/>
            </a:pPr>
            <a:endParaRPr lang="en-GB" dirty="0"/>
          </a:p>
          <a:p>
            <a:r>
              <a:rPr lang="en-GB" dirty="0"/>
              <a:t>The dermis is a tough and elastic layer containing white fibrous tissue interlaced with yellow elastic fibres.  </a:t>
            </a:r>
          </a:p>
          <a:p>
            <a:r>
              <a:rPr lang="en-GB" dirty="0"/>
              <a:t>The dermis is an expanse layer and contains: </a:t>
            </a:r>
          </a:p>
          <a:p>
            <a:r>
              <a:rPr lang="en-GB" dirty="0"/>
              <a:t>Blood vessels  </a:t>
            </a:r>
          </a:p>
          <a:p>
            <a:r>
              <a:rPr lang="en-GB" dirty="0"/>
              <a:t>Lymphatic capillaries and vessels  </a:t>
            </a:r>
          </a:p>
          <a:p>
            <a:r>
              <a:rPr lang="en-GB" dirty="0"/>
              <a:t>Sweat glands and their ducts  </a:t>
            </a:r>
          </a:p>
          <a:p>
            <a:r>
              <a:rPr lang="en-GB" dirty="0"/>
              <a:t>Sebaceous glands  </a:t>
            </a:r>
          </a:p>
          <a:p>
            <a:r>
              <a:rPr lang="en-GB" dirty="0"/>
              <a:t>Sensory nerve endings </a:t>
            </a:r>
          </a:p>
          <a:p>
            <a:r>
              <a:rPr lang="en-GB" dirty="0"/>
              <a:t>The erector pili – which involuntary activates tiny muscles attached to the hair follicle in cold weather to trap heat.  </a:t>
            </a:r>
          </a:p>
          <a:p>
            <a:r>
              <a:rPr lang="en-GB" dirty="0"/>
              <a:t>Hair follicles, hair bulbs and hair roots </a:t>
            </a:r>
          </a:p>
        </p:txBody>
      </p:sp>
    </p:spTree>
    <p:extLst>
      <p:ext uri="{BB962C8B-B14F-4D97-AF65-F5344CB8AC3E}">
        <p14:creationId xmlns:p14="http://schemas.microsoft.com/office/powerpoint/2010/main" val="2700299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F288D-5EB6-4949-A931-C4C2ED776FBB}"/>
              </a:ext>
            </a:extLst>
          </p:cNvPr>
          <p:cNvSpPr>
            <a:spLocks noGrp="1"/>
          </p:cNvSpPr>
          <p:nvPr>
            <p:ph type="title"/>
          </p:nvPr>
        </p:nvSpPr>
        <p:spPr/>
        <p:txBody>
          <a:bodyPr/>
          <a:lstStyle/>
          <a:p>
            <a:r>
              <a:rPr lang="en-GB" dirty="0"/>
              <a:t>Subcutaneous Layer </a:t>
            </a:r>
            <a:br>
              <a:rPr lang="en-GB" dirty="0"/>
            </a:br>
            <a:endParaRPr lang="en-GB" dirty="0"/>
          </a:p>
        </p:txBody>
      </p:sp>
      <p:sp>
        <p:nvSpPr>
          <p:cNvPr id="3" name="Content Placeholder 2">
            <a:extLst>
              <a:ext uri="{FF2B5EF4-FFF2-40B4-BE49-F238E27FC236}">
                <a16:creationId xmlns:a16="http://schemas.microsoft.com/office/drawing/2014/main" id="{EAE29B3F-D0BC-42E8-BEB9-17072B27E905}"/>
              </a:ext>
            </a:extLst>
          </p:cNvPr>
          <p:cNvSpPr>
            <a:spLocks noGrp="1"/>
          </p:cNvSpPr>
          <p:nvPr>
            <p:ph idx="1"/>
          </p:nvPr>
        </p:nvSpPr>
        <p:spPr/>
        <p:txBody>
          <a:bodyPr/>
          <a:lstStyle/>
          <a:p>
            <a:endParaRPr lang="en-GB" dirty="0"/>
          </a:p>
          <a:p>
            <a:r>
              <a:rPr lang="en-GB" dirty="0"/>
              <a:t>This is the deepest layer of the skin and located beneath the dermis. It connects the dermis to the underlying organs. The subcutaneous layer is mainly composed of loose fibrous connective tissue and fat (adipose) cells interlaced with blood vessels. This layer is generally around 8% thicker in females than in males. The functions of this layer include insulation, storage of lipids, cushioning of the body and temperature regulation. </a:t>
            </a:r>
          </a:p>
        </p:txBody>
      </p:sp>
    </p:spTree>
    <p:extLst>
      <p:ext uri="{BB962C8B-B14F-4D97-AF65-F5344CB8AC3E}">
        <p14:creationId xmlns:p14="http://schemas.microsoft.com/office/powerpoint/2010/main" val="3552879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2393-072A-48C2-BBA1-4BEAF9C10145}"/>
              </a:ext>
            </a:extLst>
          </p:cNvPr>
          <p:cNvSpPr>
            <a:spLocks noGrp="1"/>
          </p:cNvSpPr>
          <p:nvPr>
            <p:ph type="title"/>
          </p:nvPr>
        </p:nvSpPr>
        <p:spPr/>
        <p:txBody>
          <a:bodyPr/>
          <a:lstStyle/>
          <a:p>
            <a:r>
              <a:rPr lang="en-GB" dirty="0"/>
              <a:t>The Cardiovascular System </a:t>
            </a:r>
            <a:br>
              <a:rPr lang="en-GB" dirty="0"/>
            </a:br>
            <a:endParaRPr lang="en-GB" dirty="0"/>
          </a:p>
        </p:txBody>
      </p:sp>
      <p:sp>
        <p:nvSpPr>
          <p:cNvPr id="3" name="Content Placeholder 2">
            <a:extLst>
              <a:ext uri="{FF2B5EF4-FFF2-40B4-BE49-F238E27FC236}">
                <a16:creationId xmlns:a16="http://schemas.microsoft.com/office/drawing/2014/main" id="{154483B9-DB64-4D4F-B43B-9DE3C5CA266E}"/>
              </a:ext>
            </a:extLst>
          </p:cNvPr>
          <p:cNvSpPr>
            <a:spLocks noGrp="1"/>
          </p:cNvSpPr>
          <p:nvPr>
            <p:ph idx="1"/>
          </p:nvPr>
        </p:nvSpPr>
        <p:spPr/>
        <p:txBody>
          <a:bodyPr>
            <a:normAutofit fontScale="92500" lnSpcReduction="20000"/>
          </a:bodyPr>
          <a:lstStyle/>
          <a:p>
            <a:pPr marL="0" indent="0">
              <a:buNone/>
            </a:pPr>
            <a:endParaRPr lang="en-GB" dirty="0"/>
          </a:p>
          <a:p>
            <a:r>
              <a:rPr lang="en-GB" dirty="0"/>
              <a:t>All body systems are linked by the cardiovascular system, a transport network that affects every part of the body. To maintain homeostasis, the cardiovascular system must provide for the rapid transport of water, nutrients, electrolytes, hormones, enzymes, antibodies, cells, and gases to all cells. In addition, it contributes to body defences and the coagulation process and controls body temperature. The term cardiovascular refers to the cardiac (heart) muscle, the vascular system (a network of blood vessels that includes veins, arteries, and capillaries), and the circulating blood. Thus, the three primary components of the cardiovascular system are: </a:t>
            </a:r>
          </a:p>
          <a:p>
            <a:pPr lvl="1"/>
            <a:r>
              <a:rPr lang="en-GB" dirty="0"/>
              <a:t>Heart </a:t>
            </a:r>
          </a:p>
          <a:p>
            <a:pPr lvl="1"/>
            <a:r>
              <a:rPr lang="en-GB" dirty="0"/>
              <a:t>Circulating blood </a:t>
            </a:r>
          </a:p>
          <a:p>
            <a:pPr lvl="1"/>
            <a:r>
              <a:rPr lang="en-GB" dirty="0"/>
              <a:t>Blood vessels (the circulatory system) </a:t>
            </a:r>
          </a:p>
        </p:txBody>
      </p:sp>
    </p:spTree>
    <p:extLst>
      <p:ext uri="{BB962C8B-B14F-4D97-AF65-F5344CB8AC3E}">
        <p14:creationId xmlns:p14="http://schemas.microsoft.com/office/powerpoint/2010/main" val="1271614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583C226-6B44-4031-9363-524E6971FF7D}"/>
              </a:ext>
            </a:extLst>
          </p:cNvPr>
          <p:cNvGraphicFramePr>
            <a:graphicFrameLocks noGrp="1"/>
          </p:cNvGraphicFramePr>
          <p:nvPr>
            <p:ph idx="1"/>
          </p:nvPr>
        </p:nvGraphicFramePr>
        <p:xfrm>
          <a:off x="0" y="0"/>
          <a:ext cx="12192000" cy="6858001"/>
        </p:xfrm>
        <a:graphic>
          <a:graphicData uri="http://schemas.openxmlformats.org/drawingml/2006/table">
            <a:tbl>
              <a:tblPr firstRow="1" bandRow="1">
                <a:noFill/>
              </a:tblPr>
              <a:tblGrid>
                <a:gridCol w="4096772">
                  <a:extLst>
                    <a:ext uri="{9D8B030D-6E8A-4147-A177-3AD203B41FA5}">
                      <a16:colId xmlns:a16="http://schemas.microsoft.com/office/drawing/2014/main" val="1639137060"/>
                    </a:ext>
                  </a:extLst>
                </a:gridCol>
                <a:gridCol w="8095228">
                  <a:extLst>
                    <a:ext uri="{9D8B030D-6E8A-4147-A177-3AD203B41FA5}">
                      <a16:colId xmlns:a16="http://schemas.microsoft.com/office/drawing/2014/main" val="1859331594"/>
                    </a:ext>
                  </a:extLst>
                </a:gridCol>
              </a:tblGrid>
              <a:tr h="543406">
                <a:tc>
                  <a:txBody>
                    <a:bodyPr/>
                    <a:lstStyle/>
                    <a:p>
                      <a:pPr algn="l" rtl="0" fontAlgn="base"/>
                      <a:r>
                        <a:rPr lang="en-US" sz="1800" b="0" i="0" cap="all" spc="150" dirty="0">
                          <a:solidFill>
                            <a:schemeClr val="lt1"/>
                          </a:solidFill>
                          <a:effectLst/>
                          <a:latin typeface="Calibri" panose="020F0502020204030204" pitchFamily="34" charset="0"/>
                        </a:rPr>
                        <a:t>Organ/Structure </a:t>
                      </a:r>
                    </a:p>
                  </a:txBody>
                  <a:tcPr marL="108199" marR="108199" marT="108199" marB="108199">
                    <a:lnL w="12700" cmpd="sng">
                      <a:noFill/>
                    </a:lnL>
                    <a:lnR w="12700" cmpd="sng">
                      <a:noFill/>
                    </a:lnR>
                    <a:lnT w="12700" cmpd="sng">
                      <a:noFill/>
                    </a:lnT>
                    <a:lnB w="38100" cmpd="sng">
                      <a:noFill/>
                    </a:lnB>
                    <a:solidFill>
                      <a:srgbClr val="505356"/>
                    </a:solidFill>
                  </a:tcPr>
                </a:tc>
                <a:tc>
                  <a:txBody>
                    <a:bodyPr/>
                    <a:lstStyle/>
                    <a:p>
                      <a:pPr algn="l" rtl="0" fontAlgn="base"/>
                      <a:r>
                        <a:rPr lang="en-US" sz="1800" b="0" i="0" cap="all" spc="150" dirty="0">
                          <a:solidFill>
                            <a:schemeClr val="lt1"/>
                          </a:solidFill>
                          <a:effectLst/>
                          <a:latin typeface="Calibri" panose="020F0502020204030204" pitchFamily="34" charset="0"/>
                        </a:rPr>
                        <a:t>Primary Functions </a:t>
                      </a:r>
                    </a:p>
                  </a:txBody>
                  <a:tcPr marL="108199" marR="108199" marT="108199" marB="108199">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398812590"/>
                  </a:ext>
                </a:extLst>
              </a:tr>
              <a:tr h="886767">
                <a:tc>
                  <a:txBody>
                    <a:bodyPr/>
                    <a:lstStyle/>
                    <a:p>
                      <a:pPr algn="ctr" rtl="0" fontAlgn="base"/>
                      <a:r>
                        <a:rPr lang="en-US" sz="3200" b="0" i="0" cap="none" spc="0" dirty="0">
                          <a:solidFill>
                            <a:schemeClr val="tx1"/>
                          </a:solidFill>
                          <a:effectLst/>
                          <a:latin typeface="Calibri" panose="020F0502020204030204" pitchFamily="34" charset="0"/>
                        </a:rPr>
                        <a:t>Heart </a:t>
                      </a:r>
                    </a:p>
                  </a:txBody>
                  <a:tcPr marL="108199" marR="108199" marT="108199" marB="108199">
                    <a:lnL w="12700" cmpd="sng">
                      <a:noFill/>
                      <a:prstDash val="solid"/>
                    </a:lnL>
                    <a:lnR w="12700" cmpd="sng">
                      <a:noFill/>
                      <a:prstDash val="solid"/>
                    </a:lnR>
                    <a:lnT w="38100" cmpd="sng">
                      <a:noFill/>
                    </a:lnT>
                    <a:lnB w="12700" cmpd="sng">
                      <a:noFill/>
                      <a:prstDash val="solid"/>
                    </a:lnB>
                    <a:noFill/>
                  </a:tcPr>
                </a:tc>
                <a:tc>
                  <a:txBody>
                    <a:bodyPr/>
                    <a:lstStyle/>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Muscular organ about the size of an adult's closed first </a:t>
                      </a:r>
                    </a:p>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Contractions push blood throughout the body </a:t>
                      </a:r>
                    </a:p>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The average heart beats 60 to 80 times per minute </a:t>
                      </a:r>
                    </a:p>
                  </a:txBody>
                  <a:tcPr marL="108199" marR="108199" marT="108199" marB="108199">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810802797"/>
                  </a:ext>
                </a:extLst>
              </a:tr>
              <a:tr h="1468987">
                <a:tc>
                  <a:txBody>
                    <a:bodyPr/>
                    <a:lstStyle/>
                    <a:p>
                      <a:pPr algn="ctr" rtl="0" fontAlgn="base"/>
                      <a:r>
                        <a:rPr lang="en-US" sz="3200" b="0" i="0" cap="none" spc="0" dirty="0">
                          <a:solidFill>
                            <a:schemeClr val="tx1"/>
                          </a:solidFill>
                          <a:effectLst/>
                          <a:latin typeface="Calibri" panose="020F0502020204030204" pitchFamily="34" charset="0"/>
                        </a:rPr>
                        <a:t>Arteries </a:t>
                      </a:r>
                    </a:p>
                  </a:txBody>
                  <a:tcPr marL="108199" marR="108199" marT="108199" marB="108199">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Transport blood from the right and left chambers of the heart to the entire body </a:t>
                      </a:r>
                    </a:p>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Large arteries branch into arterioles the farther they are from the heart </a:t>
                      </a:r>
                    </a:p>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Carry oxygenated blood that is bright red in colour </a:t>
                      </a:r>
                    </a:p>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Have thicker elastic walls than veins do </a:t>
                      </a:r>
                    </a:p>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Have a pulse </a:t>
                      </a:r>
                    </a:p>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Are located deep in muscles/tissues </a:t>
                      </a:r>
                    </a:p>
                  </a:txBody>
                  <a:tcPr marL="108199" marR="108199" marT="108199" marB="108199">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152661700"/>
                  </a:ext>
                </a:extLst>
              </a:tr>
              <a:tr h="1663060">
                <a:tc>
                  <a:txBody>
                    <a:bodyPr/>
                    <a:lstStyle/>
                    <a:p>
                      <a:pPr algn="ctr" rtl="0" fontAlgn="base"/>
                      <a:r>
                        <a:rPr lang="en-US" sz="3200" b="0" i="0" cap="none" spc="0" dirty="0">
                          <a:solidFill>
                            <a:schemeClr val="tx1"/>
                          </a:solidFill>
                          <a:effectLst/>
                          <a:latin typeface="Calibri" panose="020F0502020204030204" pitchFamily="34" charset="0"/>
                        </a:rPr>
                        <a:t>Veins </a:t>
                      </a:r>
                    </a:p>
                  </a:txBody>
                  <a:tcPr marL="108199" marR="108199" marT="108199" marB="108199">
                    <a:lnL w="12700" cmpd="sng">
                      <a:noFill/>
                      <a:prstDash val="solid"/>
                    </a:lnL>
                    <a:lnR w="12700" cmpd="sng">
                      <a:noFill/>
                      <a:prstDash val="solid"/>
                    </a:lnR>
                    <a:lnT w="12700" cmpd="sng">
                      <a:noFill/>
                      <a:prstDash val="solid"/>
                    </a:lnT>
                    <a:lnB w="12700" cmpd="sng">
                      <a:noFill/>
                      <a:prstDash val="solid"/>
                    </a:lnB>
                    <a:noFill/>
                  </a:tcPr>
                </a:tc>
                <a:tc>
                  <a:txBody>
                    <a:bodyPr/>
                    <a:lstStyle/>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Blood is transported from peripheral tissues back to the heart and lungs </a:t>
                      </a:r>
                    </a:p>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Large veins branch into venules in the peripheral tissues </a:t>
                      </a:r>
                    </a:p>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Deoxygenated blood is carried back to the lungs to release carbon dioxide </a:t>
                      </a:r>
                    </a:p>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Carry blood that is normally dark red in colour </a:t>
                      </a:r>
                    </a:p>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Have thinner walls than arteries; walls appear bluish </a:t>
                      </a:r>
                    </a:p>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Valves prevent the backflow of blood </a:t>
                      </a:r>
                    </a:p>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Are located both deep and superficially (close to the surface of the skin) </a:t>
                      </a:r>
                    </a:p>
                  </a:txBody>
                  <a:tcPr marL="108199" marR="108199" marT="108199" marB="108199">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977260050"/>
                  </a:ext>
                </a:extLst>
              </a:tr>
              <a:tr h="1080840">
                <a:tc>
                  <a:txBody>
                    <a:bodyPr/>
                    <a:lstStyle/>
                    <a:p>
                      <a:pPr algn="ctr" rtl="0" fontAlgn="base"/>
                      <a:r>
                        <a:rPr lang="en-US" sz="3200" b="0" i="0" cap="none" spc="0" dirty="0">
                          <a:solidFill>
                            <a:schemeClr val="tx1"/>
                          </a:solidFill>
                          <a:effectLst/>
                          <a:latin typeface="Calibri" panose="020F0502020204030204" pitchFamily="34" charset="0"/>
                        </a:rPr>
                        <a:t>Capillaries </a:t>
                      </a:r>
                    </a:p>
                  </a:txBody>
                  <a:tcPr marL="108199" marR="108199" marT="108199" marB="108199">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Connect arterioles with venules via microscopic vessels </a:t>
                      </a:r>
                    </a:p>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Oxygen and carbon dioxide, nutrients, and fluids in tissue capillaries are exchanged </a:t>
                      </a:r>
                    </a:p>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Waste products from tissue cells are passed into capillary blood, then onto removal from the body </a:t>
                      </a:r>
                    </a:p>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Carry blood that is a mixture of arterial blood and venous blood </a:t>
                      </a:r>
                    </a:p>
                  </a:txBody>
                  <a:tcPr marL="108199" marR="108199" marT="108199" marB="108199">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3988541097"/>
                  </a:ext>
                </a:extLst>
              </a:tr>
              <a:tr h="1214941">
                <a:tc>
                  <a:txBody>
                    <a:bodyPr/>
                    <a:lstStyle/>
                    <a:p>
                      <a:pPr algn="ctr" rtl="0" fontAlgn="base"/>
                      <a:r>
                        <a:rPr lang="en-US" sz="3200" b="0" i="0" cap="none" spc="0" dirty="0">
                          <a:solidFill>
                            <a:schemeClr val="tx1"/>
                          </a:solidFill>
                          <a:effectLst/>
                          <a:latin typeface="Calibri" panose="020F0502020204030204" pitchFamily="34" charset="0"/>
                        </a:rPr>
                        <a:t>Circulating Blood </a:t>
                      </a:r>
                    </a:p>
                  </a:txBody>
                  <a:tcPr marL="108199" marR="108199" marT="108199" marB="108199">
                    <a:lnL w="12700" cmpd="sng">
                      <a:noFill/>
                      <a:prstDash val="solid"/>
                    </a:lnL>
                    <a:lnR w="12700" cmpd="sng">
                      <a:noFill/>
                      <a:prstDash val="solid"/>
                    </a:lnR>
                    <a:lnT w="12700" cmpd="sng">
                      <a:noFill/>
                      <a:prstDash val="solid"/>
                    </a:lnT>
                    <a:lnB w="12700" cmpd="sng">
                      <a:noFill/>
                      <a:prstDash val="solid"/>
                    </a:lnB>
                    <a:noFill/>
                  </a:tcPr>
                </a:tc>
                <a:tc>
                  <a:txBody>
                    <a:bodyPr/>
                    <a:lstStyle/>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Oxygen and carbon dioxide, nutrients, and fluids are transported by circulating blood </a:t>
                      </a:r>
                    </a:p>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Waste products are removed </a:t>
                      </a:r>
                    </a:p>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Nutrients are disbursed </a:t>
                      </a:r>
                    </a:p>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Regulates body temperature and electrolytes </a:t>
                      </a:r>
                    </a:p>
                    <a:p>
                      <a:pPr algn="l" rtl="0" fontAlgn="base">
                        <a:buFont typeface="Arial" panose="020B0604020202020204" pitchFamily="34" charset="0"/>
                        <a:buChar char="•"/>
                      </a:pPr>
                      <a:r>
                        <a:rPr lang="en-GB" sz="1200" b="0" i="0" cap="none" spc="0" dirty="0">
                          <a:solidFill>
                            <a:schemeClr val="tx1"/>
                          </a:solidFill>
                          <a:effectLst/>
                          <a:latin typeface="Calibri" panose="020F0502020204030204" pitchFamily="34" charset="0"/>
                        </a:rPr>
                        <a:t>Regulates the blood-clotting system </a:t>
                      </a:r>
                    </a:p>
                  </a:txBody>
                  <a:tcPr marL="108199" marR="108199" marT="108199" marB="108199">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86780948"/>
                  </a:ext>
                </a:extLst>
              </a:tr>
            </a:tbl>
          </a:graphicData>
        </a:graphic>
      </p:graphicFrame>
    </p:spTree>
    <p:extLst>
      <p:ext uri="{BB962C8B-B14F-4D97-AF65-F5344CB8AC3E}">
        <p14:creationId xmlns:p14="http://schemas.microsoft.com/office/powerpoint/2010/main" val="829202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90B49-9200-4BC7-89AB-31330BF5ED79}"/>
              </a:ext>
            </a:extLst>
          </p:cNvPr>
          <p:cNvSpPr>
            <a:spLocks noGrp="1"/>
          </p:cNvSpPr>
          <p:nvPr>
            <p:ph type="title"/>
          </p:nvPr>
        </p:nvSpPr>
        <p:spPr/>
        <p:txBody>
          <a:bodyPr/>
          <a:lstStyle/>
          <a:p>
            <a:r>
              <a:rPr lang="en-GB" dirty="0"/>
              <a:t>The Heart </a:t>
            </a:r>
            <a:br>
              <a:rPr lang="en-GB" dirty="0"/>
            </a:br>
            <a:endParaRPr lang="en-GB" dirty="0"/>
          </a:p>
        </p:txBody>
      </p:sp>
      <p:sp>
        <p:nvSpPr>
          <p:cNvPr id="3" name="Content Placeholder 2">
            <a:extLst>
              <a:ext uri="{FF2B5EF4-FFF2-40B4-BE49-F238E27FC236}">
                <a16:creationId xmlns:a16="http://schemas.microsoft.com/office/drawing/2014/main" id="{49127025-4EE4-49AD-84C3-308616E2F455}"/>
              </a:ext>
            </a:extLst>
          </p:cNvPr>
          <p:cNvSpPr>
            <a:spLocks noGrp="1"/>
          </p:cNvSpPr>
          <p:nvPr>
            <p:ph idx="1"/>
          </p:nvPr>
        </p:nvSpPr>
        <p:spPr/>
        <p:txBody>
          <a:bodyPr>
            <a:normAutofit fontScale="47500" lnSpcReduction="20000"/>
          </a:bodyPr>
          <a:lstStyle/>
          <a:p>
            <a:r>
              <a:rPr lang="en-GB" dirty="0"/>
              <a:t>The human heart is a muscular organ about the size of a man's closed fist. The heart contains four chambers and is located slightly left of the midline in the thoracic cavity. The two atria are separated by the interatrial septum (wall), and the interventricular septum divides the two ventricles. Heart valves are positioned between each atrium and ventricle so that blood can flow in one direction only, thereby preventing backflow. The right atrium of the heart receives o2-poor blood from two large veins: the superior vena cava and the inferior vena cava. The superior vena cava brings blood from the head, neck, arms, and chest; the inferior vena cava carries blood from the rest of the trunk and the legs. Once the blood enters the right atrium, it passes through the heart valve (right atrioventricular, or tricuspid, valve) into the right ventricle. When blood exits the right ventricle, it begins the pulmonary circuit—it enters the right and left pulmonary arteries. Arteries of the pulmonary circuit differ from those of the systemic circuit because they carry deoxygenated blood.  </a:t>
            </a:r>
          </a:p>
          <a:p>
            <a:r>
              <a:rPr lang="en-GB" dirty="0"/>
              <a:t>Like veins, they are usually shown in blue on colour-coded charts. These vessels branch into smaller arterioles and capillaries within the lungs, where gaseous exchange occurs (o2 is picked up, and Co2 is released). From the respiratory capillaries, blood flows into the left and right pulmonary veins and then into the left atrium. The left atrium also has a valve (left atrioventricular, bicuspid, or mitral valve). Blood flows through the mitral valve into the left ventricle. When blood exits the left ventricle, it passes through the aortic semilunar valve and into the systemic circuit by means of the ascending aorta. The systemic circuit carries blood to the tissues of the body. If a valve malfunctions, blood flows backwards and a heart murmur results. The right side of the heart pumps o2 poor blood to the lungs to pick up more o2; the left side pumps o2-rich blood toward the legs, head, and organs. The heart's function is to pump sufficient amounts of blood to all cells of the body by contraction (systole) and relaxation (diastole). Because the lungs are close to the heart, and the pulmonary arteries and veins are short and wide, the right ventricle does not need to pump very hard to propel blood through the pulmonary circuit. Thus, the heart wall of the right ventricle is relatively thin. On the other hand, the left ventricle must push blood around the systemic circuit, which covers the entire body. As a result, the left ventricle has a thick, muscular wall and a powerful contraction. </a:t>
            </a:r>
          </a:p>
          <a:p>
            <a:r>
              <a:rPr lang="en-GB" dirty="0"/>
              <a:t>Blood pressure increases during ventricular systole and decreases during ventricular diastole. Blood pressure not only forces blood through vessels but also pushes it against the walls of the vessels like air in a balloon. Therefore, it can be measured by how forcefully it presses against vascular walls.  </a:t>
            </a:r>
          </a:p>
          <a:p>
            <a:r>
              <a:rPr lang="en-GB" dirty="0"/>
              <a:t>The average heart beats 60 to 80 times per minute. Children have faster heart rates than adults, and athletes have slower rates because more blood can be pumped with each beat. During exercise, the heart beats faster to supply muscles with more blood. During and after meals, it also beats faster to pump blood to the digestive system. During a fever, the heart pumps more blood to the skin surface to release heat. Remember that all responses are designed to maintain homeostasis. The heart rate (pulse rate) is measured by feeling for a pulse and counting the pulses per minute. </a:t>
            </a:r>
          </a:p>
        </p:txBody>
      </p:sp>
    </p:spTree>
    <p:extLst>
      <p:ext uri="{BB962C8B-B14F-4D97-AF65-F5344CB8AC3E}">
        <p14:creationId xmlns:p14="http://schemas.microsoft.com/office/powerpoint/2010/main" val="37772558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8DB7-ADAB-4248-A641-B6D6E274E1B2}"/>
              </a:ext>
            </a:extLst>
          </p:cNvPr>
          <p:cNvSpPr>
            <a:spLocks noGrp="1"/>
          </p:cNvSpPr>
          <p:nvPr>
            <p:ph type="title"/>
          </p:nvPr>
        </p:nvSpPr>
        <p:spPr/>
        <p:txBody>
          <a:bodyPr/>
          <a:lstStyle/>
          <a:p>
            <a:r>
              <a:rPr lang="en-GB" dirty="0"/>
              <a:t>The Vessels and Circulation </a:t>
            </a:r>
            <a:br>
              <a:rPr lang="en-GB" dirty="0"/>
            </a:br>
            <a:endParaRPr lang="en-GB" dirty="0"/>
          </a:p>
        </p:txBody>
      </p:sp>
      <p:sp>
        <p:nvSpPr>
          <p:cNvPr id="3" name="Content Placeholder 2">
            <a:extLst>
              <a:ext uri="{FF2B5EF4-FFF2-40B4-BE49-F238E27FC236}">
                <a16:creationId xmlns:a16="http://schemas.microsoft.com/office/drawing/2014/main" id="{61CA2E93-1AED-410E-8B3E-6C830A3BAD07}"/>
              </a:ext>
            </a:extLst>
          </p:cNvPr>
          <p:cNvSpPr>
            <a:spLocks noGrp="1"/>
          </p:cNvSpPr>
          <p:nvPr>
            <p:ph idx="1"/>
          </p:nvPr>
        </p:nvSpPr>
        <p:spPr/>
        <p:txBody>
          <a:bodyPr>
            <a:normAutofit fontScale="92500" lnSpcReduction="10000"/>
          </a:bodyPr>
          <a:lstStyle/>
          <a:p>
            <a:pPr marL="0" indent="0">
              <a:buNone/>
            </a:pPr>
            <a:endParaRPr lang="en-GB" dirty="0"/>
          </a:p>
          <a:p>
            <a:r>
              <a:rPr lang="en-GB" dirty="0"/>
              <a:t>Three kinds of blood vessels exist in the human body: </a:t>
            </a:r>
          </a:p>
          <a:p>
            <a:pPr lvl="1">
              <a:buFont typeface="Wingdings" panose="05000000000000000000" pitchFamily="2" charset="2"/>
              <a:buChar char="Ø"/>
            </a:pPr>
            <a:r>
              <a:rPr lang="en-GB" dirty="0"/>
              <a:t>Arteries </a:t>
            </a:r>
          </a:p>
          <a:p>
            <a:pPr lvl="1">
              <a:buFont typeface="Wingdings" panose="05000000000000000000" pitchFamily="2" charset="2"/>
              <a:buChar char="Ø"/>
            </a:pPr>
            <a:r>
              <a:rPr lang="en-GB" dirty="0"/>
              <a:t>Veins </a:t>
            </a:r>
          </a:p>
          <a:p>
            <a:pPr lvl="1">
              <a:buFont typeface="Wingdings" panose="05000000000000000000" pitchFamily="2" charset="2"/>
              <a:buChar char="Ø"/>
            </a:pPr>
            <a:r>
              <a:rPr lang="en-GB" dirty="0"/>
              <a:t>Capillaries </a:t>
            </a:r>
          </a:p>
          <a:p>
            <a:pPr marL="0" indent="0">
              <a:buNone/>
            </a:pPr>
            <a:endParaRPr lang="en-GB" dirty="0"/>
          </a:p>
          <a:p>
            <a:r>
              <a:rPr lang="en-GB" dirty="0"/>
              <a:t>This intricate system travels to every inch of the human body through repeatedly branching vessels that get smaller and smaller as they move away from the heart (arteries) and then get larger again as they return toward the heart (veins). The largest artery (aorta) and veins (venae </a:t>
            </a:r>
            <a:r>
              <a:rPr lang="en-GB" dirty="0" err="1"/>
              <a:t>cavae</a:t>
            </a:r>
            <a:r>
              <a:rPr lang="en-GB" dirty="0"/>
              <a:t>) are approximately 1 inch wide.  </a:t>
            </a:r>
          </a:p>
        </p:txBody>
      </p:sp>
    </p:spTree>
    <p:extLst>
      <p:ext uri="{BB962C8B-B14F-4D97-AF65-F5344CB8AC3E}">
        <p14:creationId xmlns:p14="http://schemas.microsoft.com/office/powerpoint/2010/main" val="2643180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1DA10-A009-429B-A974-7460528B9BE6}"/>
              </a:ext>
            </a:extLst>
          </p:cNvPr>
          <p:cNvSpPr>
            <a:spLocks noGrp="1"/>
          </p:cNvSpPr>
          <p:nvPr>
            <p:ph type="title"/>
          </p:nvPr>
        </p:nvSpPr>
        <p:spPr/>
        <p:txBody>
          <a:bodyPr/>
          <a:lstStyle/>
          <a:p>
            <a:r>
              <a:rPr lang="en-GB" dirty="0"/>
              <a:t>Arteries </a:t>
            </a:r>
            <a:br>
              <a:rPr lang="en-GB" dirty="0"/>
            </a:br>
            <a:endParaRPr lang="en-GB" dirty="0"/>
          </a:p>
        </p:txBody>
      </p:sp>
      <p:sp>
        <p:nvSpPr>
          <p:cNvPr id="3" name="Content Placeholder 2">
            <a:extLst>
              <a:ext uri="{FF2B5EF4-FFF2-40B4-BE49-F238E27FC236}">
                <a16:creationId xmlns:a16="http://schemas.microsoft.com/office/drawing/2014/main" id="{AF23147F-6AA4-46B3-A78F-3F5AAECA7B27}"/>
              </a:ext>
            </a:extLst>
          </p:cNvPr>
          <p:cNvSpPr>
            <a:spLocks noGrp="1"/>
          </p:cNvSpPr>
          <p:nvPr>
            <p:ph idx="1"/>
          </p:nvPr>
        </p:nvSpPr>
        <p:spPr/>
        <p:txBody>
          <a:bodyPr/>
          <a:lstStyle/>
          <a:p>
            <a:pPr marL="0" indent="0">
              <a:buNone/>
            </a:pPr>
            <a:endParaRPr lang="en-GB" dirty="0"/>
          </a:p>
          <a:p>
            <a:endParaRPr lang="en-GB" dirty="0"/>
          </a:p>
          <a:p>
            <a:r>
              <a:rPr lang="en-GB" dirty="0"/>
              <a:t>Arteries are highly oxygenated vessels that carry blood away from the heart (efferent vessels). They branch into smaller vessels, called arterioles, and into capillaries. Arteries appear brighter red in colour, have thicker elastic walls than veins do, and have a pulse.  </a:t>
            </a:r>
          </a:p>
        </p:txBody>
      </p:sp>
    </p:spTree>
    <p:extLst>
      <p:ext uri="{BB962C8B-B14F-4D97-AF65-F5344CB8AC3E}">
        <p14:creationId xmlns:p14="http://schemas.microsoft.com/office/powerpoint/2010/main" val="430632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7533" y="332656"/>
            <a:ext cx="10176934" cy="6025811"/>
          </a:xfrm>
        </p:spPr>
        <p:txBody>
          <a:bodyPr>
            <a:normAutofit/>
          </a:bodyPr>
          <a:lstStyle/>
          <a:p>
            <a:pPr marL="0" indent="0">
              <a:buNone/>
            </a:pPr>
            <a:r>
              <a:rPr lang="en-GB" sz="2000" b="1" dirty="0"/>
              <a:t>Data Protection Act of 2018</a:t>
            </a:r>
            <a:endParaRPr lang="en-IN" sz="2000" dirty="0"/>
          </a:p>
          <a:p>
            <a:pPr marL="0" indent="0">
              <a:buNone/>
            </a:pPr>
            <a:r>
              <a:rPr lang="en-GB" sz="2000" dirty="0"/>
              <a:t> </a:t>
            </a:r>
            <a:endParaRPr lang="en-IN" sz="2000" dirty="0"/>
          </a:p>
          <a:p>
            <a:pPr marL="0" indent="0">
              <a:buNone/>
            </a:pPr>
            <a:r>
              <a:rPr lang="en-GB" sz="2000" dirty="0"/>
              <a:t>This is only relevant if you are storing information about your clients on a computer. If so, you must register your business on the Data Protection register. </a:t>
            </a:r>
          </a:p>
          <a:p>
            <a:pPr marL="0" indent="0">
              <a:buNone/>
            </a:pPr>
            <a:endParaRPr lang="en-IN" sz="2000" dirty="0"/>
          </a:p>
          <a:p>
            <a:pPr marL="0" indent="0">
              <a:buNone/>
            </a:pPr>
            <a:r>
              <a:rPr lang="en-GB" sz="2000" b="1" dirty="0"/>
              <a:t>General Data Protection Regulation GDPR  </a:t>
            </a:r>
          </a:p>
          <a:p>
            <a:pPr marL="0" indent="0">
              <a:buNone/>
            </a:pPr>
            <a:endParaRPr lang="en-IN" sz="2000" dirty="0"/>
          </a:p>
          <a:p>
            <a:pPr marL="0" indent="0">
              <a:buNone/>
            </a:pPr>
            <a:r>
              <a:rPr lang="en-GB" sz="2000" dirty="0"/>
              <a:t>If you are collecting and storing personal data as a therapist, then you will need to comply with GDPR. You will need to decide which of the six lawful bases on which you will collect and store personal data and inform your clients of how and why you will retain their data and for how long. The Independent Commissioners Office will provide you with all relevant information.</a:t>
            </a:r>
          </a:p>
          <a:p>
            <a:pPr marL="0" indent="0">
              <a:buNone/>
            </a:pPr>
            <a:endParaRPr lang="en-IN" sz="2000" dirty="0"/>
          </a:p>
          <a:p>
            <a:pPr marL="0" indent="0">
              <a:buNone/>
            </a:pPr>
            <a:r>
              <a:rPr lang="en-GB" sz="2000" b="1" dirty="0"/>
              <a:t>Sale of Goods Act 2015</a:t>
            </a:r>
            <a:endParaRPr lang="en-IN" sz="2000" dirty="0"/>
          </a:p>
          <a:p>
            <a:pPr marL="0" indent="0">
              <a:buNone/>
            </a:pPr>
            <a:r>
              <a:rPr lang="en-GB" sz="2000" dirty="0"/>
              <a:t> </a:t>
            </a:r>
            <a:endParaRPr lang="en-IN" sz="2000" dirty="0"/>
          </a:p>
          <a:p>
            <a:pPr marL="0" indent="0">
              <a:buNone/>
            </a:pPr>
            <a:r>
              <a:rPr lang="en-GB" sz="2000" dirty="0"/>
              <a:t>This act protects your clients’ rights by insisting that any goods or services sold must be of a satisfactory standard, be suitable for the purpose described, accurately described, and provided in a reasonable time and for a reasonable price. </a:t>
            </a:r>
            <a:endParaRPr lang="en-IN" sz="2000" dirty="0"/>
          </a:p>
          <a:p>
            <a:pPr marL="0" indent="0">
              <a:buNone/>
            </a:pPr>
            <a:endParaRPr lang="en-IN" sz="2000" dirty="0"/>
          </a:p>
        </p:txBody>
      </p:sp>
    </p:spTree>
    <p:extLst>
      <p:ext uri="{BB962C8B-B14F-4D97-AF65-F5344CB8AC3E}">
        <p14:creationId xmlns:p14="http://schemas.microsoft.com/office/powerpoint/2010/main" val="6009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D6F3B-3B24-47D9-908B-B77843D666A9}"/>
              </a:ext>
            </a:extLst>
          </p:cNvPr>
          <p:cNvSpPr>
            <a:spLocks noGrp="1"/>
          </p:cNvSpPr>
          <p:nvPr>
            <p:ph type="title"/>
          </p:nvPr>
        </p:nvSpPr>
        <p:spPr/>
        <p:txBody>
          <a:bodyPr/>
          <a:lstStyle/>
          <a:p>
            <a:r>
              <a:rPr lang="en-GB" dirty="0"/>
              <a:t>Veins </a:t>
            </a:r>
            <a:br>
              <a:rPr lang="en-GB" dirty="0"/>
            </a:br>
            <a:endParaRPr lang="en-GB" dirty="0"/>
          </a:p>
        </p:txBody>
      </p:sp>
      <p:sp>
        <p:nvSpPr>
          <p:cNvPr id="3" name="Content Placeholder 2">
            <a:extLst>
              <a:ext uri="{FF2B5EF4-FFF2-40B4-BE49-F238E27FC236}">
                <a16:creationId xmlns:a16="http://schemas.microsoft.com/office/drawing/2014/main" id="{8E2F99F8-125C-4B35-83F0-BD904B4AAC05}"/>
              </a:ext>
            </a:extLst>
          </p:cNvPr>
          <p:cNvSpPr>
            <a:spLocks noGrp="1"/>
          </p:cNvSpPr>
          <p:nvPr>
            <p:ph idx="1"/>
          </p:nvPr>
        </p:nvSpPr>
        <p:spPr/>
        <p:txBody>
          <a:bodyPr>
            <a:normAutofit lnSpcReduction="10000"/>
          </a:bodyPr>
          <a:lstStyle/>
          <a:p>
            <a:pPr marL="0" indent="0">
              <a:buNone/>
            </a:pPr>
            <a:endParaRPr lang="en-GB" dirty="0"/>
          </a:p>
          <a:p>
            <a:r>
              <a:rPr lang="en-GB" dirty="0"/>
              <a:t>Blood is carried toward the heart by the veins (afferent vessels). It is remarkable that the blood in veins flows against gravity in many areas of the body; these vessels have one-way valves and rely on weak muscular action to move blood cells. The one-way valves prevent the backflow of blood. All veins (except the pulmonary veins) contain deoxygenated blood. Veins appear bluish in colour under the skin and have thinner walls than arteries. You should become familiar with the principal veins of the arms and legs. The antecubital area of the forearm is most commonly and generally the largest and best-anchored vein. Others in the antecubital area that are acceptable are the basilic vein and the cephalic vein. </a:t>
            </a:r>
          </a:p>
          <a:p>
            <a:endParaRPr lang="en-GB" dirty="0"/>
          </a:p>
          <a:p>
            <a:pPr marL="0" indent="0">
              <a:buNone/>
            </a:pPr>
            <a:endParaRPr lang="en-GB" dirty="0"/>
          </a:p>
        </p:txBody>
      </p:sp>
    </p:spTree>
    <p:extLst>
      <p:ext uri="{BB962C8B-B14F-4D97-AF65-F5344CB8AC3E}">
        <p14:creationId xmlns:p14="http://schemas.microsoft.com/office/powerpoint/2010/main" val="1460963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EB1E2-0388-4CB3-B2DE-AB0A29C05D64}"/>
              </a:ext>
            </a:extLst>
          </p:cNvPr>
          <p:cNvSpPr>
            <a:spLocks noGrp="1"/>
          </p:cNvSpPr>
          <p:nvPr>
            <p:ph type="title"/>
          </p:nvPr>
        </p:nvSpPr>
        <p:spPr/>
        <p:txBody>
          <a:bodyPr/>
          <a:lstStyle/>
          <a:p>
            <a:r>
              <a:rPr lang="en-GB" dirty="0"/>
              <a:t>Capillaries </a:t>
            </a:r>
            <a:br>
              <a:rPr lang="en-GB" dirty="0"/>
            </a:br>
            <a:endParaRPr lang="en-GB" dirty="0"/>
          </a:p>
        </p:txBody>
      </p:sp>
      <p:sp>
        <p:nvSpPr>
          <p:cNvPr id="3" name="Content Placeholder 2">
            <a:extLst>
              <a:ext uri="{FF2B5EF4-FFF2-40B4-BE49-F238E27FC236}">
                <a16:creationId xmlns:a16="http://schemas.microsoft.com/office/drawing/2014/main" id="{3701F80A-A325-48BB-AE3F-DF103640538A}"/>
              </a:ext>
            </a:extLst>
          </p:cNvPr>
          <p:cNvSpPr>
            <a:spLocks noGrp="1"/>
          </p:cNvSpPr>
          <p:nvPr>
            <p:ph idx="1"/>
          </p:nvPr>
        </p:nvSpPr>
        <p:spPr/>
        <p:txBody>
          <a:bodyPr>
            <a:normAutofit fontScale="92500" lnSpcReduction="10000"/>
          </a:bodyPr>
          <a:lstStyle/>
          <a:p>
            <a:pPr marL="0" indent="0">
              <a:buNone/>
            </a:pPr>
            <a:endParaRPr lang="en-GB" dirty="0"/>
          </a:p>
          <a:p>
            <a:r>
              <a:rPr lang="en-GB" dirty="0"/>
              <a:t>Capillaries are tiny microscopic vessels that connect or link arteries (arterioles) and veins (venules) and may be so small in diameter as to allow only one blood cell to pass through at any given time. They are the only vessels that permit the exchange of gases (o2 and Co2) and other molecules between blood and surrounding tissues.   </a:t>
            </a:r>
          </a:p>
          <a:p>
            <a:endParaRPr lang="en-GB" dirty="0"/>
          </a:p>
          <a:p>
            <a:r>
              <a:rPr lang="en-GB" dirty="0"/>
              <a:t>Capillaries do not work independently but are a part of an interconnected network. Each arteriole ends in dozens of capillaries (capillary bed) that eventually feed-back into a venule (when gas/ the nutrient exchange has been completed). Blood in the capillary bed is a mixture of arterial and venous blood.  </a:t>
            </a:r>
          </a:p>
          <a:p>
            <a:endParaRPr lang="en-GB" dirty="0"/>
          </a:p>
          <a:p>
            <a:pPr marL="0" indent="0">
              <a:buNone/>
            </a:pPr>
            <a:endParaRPr lang="en-GB" dirty="0"/>
          </a:p>
        </p:txBody>
      </p:sp>
    </p:spTree>
    <p:extLst>
      <p:ext uri="{BB962C8B-B14F-4D97-AF65-F5344CB8AC3E}">
        <p14:creationId xmlns:p14="http://schemas.microsoft.com/office/powerpoint/2010/main" val="1802056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5F200-6B2F-4312-B7F0-AD38A4EDAE59}"/>
              </a:ext>
            </a:extLst>
          </p:cNvPr>
          <p:cNvSpPr>
            <a:spLocks noGrp="1"/>
          </p:cNvSpPr>
          <p:nvPr>
            <p:ph type="title"/>
          </p:nvPr>
        </p:nvSpPr>
        <p:spPr/>
        <p:txBody>
          <a:bodyPr/>
          <a:lstStyle/>
          <a:p>
            <a:r>
              <a:rPr lang="en-GB" dirty="0"/>
              <a:t>The Blood </a:t>
            </a:r>
            <a:br>
              <a:rPr lang="en-GB" dirty="0"/>
            </a:br>
            <a:endParaRPr lang="en-GB" dirty="0"/>
          </a:p>
        </p:txBody>
      </p:sp>
      <p:sp>
        <p:nvSpPr>
          <p:cNvPr id="3" name="Content Placeholder 2">
            <a:extLst>
              <a:ext uri="{FF2B5EF4-FFF2-40B4-BE49-F238E27FC236}">
                <a16:creationId xmlns:a16="http://schemas.microsoft.com/office/drawing/2014/main" id="{DA7D4F51-A722-412D-9F4F-C222D38CDF6D}"/>
              </a:ext>
            </a:extLst>
          </p:cNvPr>
          <p:cNvSpPr>
            <a:spLocks noGrp="1"/>
          </p:cNvSpPr>
          <p:nvPr>
            <p:ph idx="1"/>
          </p:nvPr>
        </p:nvSpPr>
        <p:spPr/>
        <p:txBody>
          <a:bodyPr>
            <a:normAutofit fontScale="55000" lnSpcReduction="20000"/>
          </a:bodyPr>
          <a:lstStyle/>
          <a:p>
            <a:pPr marL="0" indent="0">
              <a:buNone/>
            </a:pPr>
            <a:endParaRPr lang="en-GB" dirty="0"/>
          </a:p>
          <a:p>
            <a:r>
              <a:rPr lang="en-GB" dirty="0"/>
              <a:t>Circulating blood provides nutrients, oxygen, chemical substances, and waste removal for each of the billions of individual cells in the body and is essential to homeostasis and to sustaining life. Any region of the body that is deprived of blood and 02 soon becomes oxygen-deficient, and the tissues may die within minutes. This condition is called hypoxia. </a:t>
            </a:r>
          </a:p>
          <a:p>
            <a:pPr marL="0" indent="0">
              <a:buNone/>
            </a:pPr>
            <a:endParaRPr lang="en-GB" dirty="0"/>
          </a:p>
          <a:p>
            <a:r>
              <a:rPr lang="en-GB" dirty="0"/>
              <a:t>Human bodies contain approximately 4.73 litres of whole blood, which is composed of water, solutes (dissolved substances), and cells. The volume of blood in an individual varies according to body weight; for instance, adult men usually have 5 to 6 litres of whole blood, whereas adult women usually have 4 to 5 litres. </a:t>
            </a:r>
          </a:p>
          <a:p>
            <a:pPr marL="0" indent="0">
              <a:buNone/>
            </a:pPr>
            <a:endParaRPr lang="en-GB" dirty="0"/>
          </a:p>
          <a:p>
            <a:r>
              <a:rPr lang="en-GB" dirty="0"/>
              <a:t>Abnormally low or high blood volumes can seriously affect other parts of the cardiovascular system. Whole blood is normally composed of approximately 2.84 litres, or about 55 to 60 percent, of plasma and 1.89 litres, or about 40 to 45 percent, of cells. Thus, if a blood specimen is withdrawn into a test tube from a vein and centrifuged, about 55 percent will be plasma, and 45 percent will be formed elements (cells). The plasma portion contains approximately 92 percent water and 8 percent solutes. Solutes include proteins, such as albumin (maintains water balance in the blood); fibrinogen (for blood clotting); metabolites, such as lipids; glucose; nitrogen wastes; amino acids; and ions, such as sodium (Na), potassium (K), calcium (Ca), magnesium (Mg), and chloride (Cl). </a:t>
            </a:r>
          </a:p>
        </p:txBody>
      </p:sp>
    </p:spTree>
    <p:extLst>
      <p:ext uri="{BB962C8B-B14F-4D97-AF65-F5344CB8AC3E}">
        <p14:creationId xmlns:p14="http://schemas.microsoft.com/office/powerpoint/2010/main" val="2281342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F148-916F-41CE-8A5A-49B605B15AF9}"/>
              </a:ext>
            </a:extLst>
          </p:cNvPr>
          <p:cNvSpPr>
            <a:spLocks noGrp="1"/>
          </p:cNvSpPr>
          <p:nvPr>
            <p:ph type="title"/>
          </p:nvPr>
        </p:nvSpPr>
        <p:spPr/>
        <p:txBody>
          <a:bodyPr/>
          <a:lstStyle/>
          <a:p>
            <a:r>
              <a:rPr lang="en-GB" dirty="0"/>
              <a:t>The Lymphatic System  </a:t>
            </a:r>
            <a:br>
              <a:rPr lang="en-GB" dirty="0"/>
            </a:br>
            <a:endParaRPr lang="en-GB" dirty="0"/>
          </a:p>
        </p:txBody>
      </p:sp>
      <p:sp>
        <p:nvSpPr>
          <p:cNvPr id="3" name="Content Placeholder 2">
            <a:extLst>
              <a:ext uri="{FF2B5EF4-FFF2-40B4-BE49-F238E27FC236}">
                <a16:creationId xmlns:a16="http://schemas.microsoft.com/office/drawing/2014/main" id="{76E88110-27E3-47B7-AC6D-3AF013E76B1F}"/>
              </a:ext>
            </a:extLst>
          </p:cNvPr>
          <p:cNvSpPr>
            <a:spLocks noGrp="1"/>
          </p:cNvSpPr>
          <p:nvPr>
            <p:ph idx="1"/>
          </p:nvPr>
        </p:nvSpPr>
        <p:spPr/>
        <p:txBody>
          <a:bodyPr>
            <a:normAutofit fontScale="77500" lnSpcReduction="20000"/>
          </a:bodyPr>
          <a:lstStyle/>
          <a:p>
            <a:r>
              <a:rPr lang="en-GB" dirty="0"/>
              <a:t>The lymph system is a collection of thin tubes that carries colourless liquid called lymph. As discovered in the circulatory system, blood travels around the body and delivers oxygen and other nutrients. On its journey, fluid leaks into the bodies tissues, and it is this fluid that makes the lymph, along with substances such as fibrinogen, water and lymphocytes. It travels around the tissues of the body and carries white blood cells. After travelling around the body, lymph enters one of the major lymphatic vessels, the thoracic duct, which begins near the lower part of the spine and collects lymph from the pelvis, abdomen, and lower chest. This duct runs up through the chest and empties into the blood through a large vein near the left side of the neck. The right lymphatic duct is the other major lymphatic vessel and collects lymph from the right side of the neck, chest, and arm and empties into a large vein near the right side of the neck. This means that lymph is continuously emptied into the blood, where it mixes with the plasma. The system has no heart or arteries but capillaries that extend into most tissues, which run parallel to the blood capillaries. In conclusion, lymph is formed when plasma seeps from the blood into the surrounding tissues and becomes tissue fluid, where it is collected by the lymph vessels. The main function of the lymphatic system is to fight infection, distribute excess fluid and transport fats around the body </a:t>
            </a:r>
          </a:p>
          <a:p>
            <a:endParaRPr lang="en-GB" dirty="0"/>
          </a:p>
        </p:txBody>
      </p:sp>
    </p:spTree>
    <p:extLst>
      <p:ext uri="{BB962C8B-B14F-4D97-AF65-F5344CB8AC3E}">
        <p14:creationId xmlns:p14="http://schemas.microsoft.com/office/powerpoint/2010/main" val="19152424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5EF58-65EB-4535-B99D-129198C50300}"/>
              </a:ext>
            </a:extLst>
          </p:cNvPr>
          <p:cNvSpPr>
            <a:spLocks noGrp="1"/>
          </p:cNvSpPr>
          <p:nvPr>
            <p:ph type="title"/>
          </p:nvPr>
        </p:nvSpPr>
        <p:spPr/>
        <p:txBody>
          <a:bodyPr/>
          <a:lstStyle/>
          <a:p>
            <a:r>
              <a:rPr lang="en-GB" dirty="0"/>
              <a:t>Nodes  </a:t>
            </a:r>
            <a:br>
              <a:rPr lang="en-GB" dirty="0"/>
            </a:br>
            <a:endParaRPr lang="en-GB" dirty="0"/>
          </a:p>
        </p:txBody>
      </p:sp>
      <p:sp>
        <p:nvSpPr>
          <p:cNvPr id="3" name="Content Placeholder 2">
            <a:extLst>
              <a:ext uri="{FF2B5EF4-FFF2-40B4-BE49-F238E27FC236}">
                <a16:creationId xmlns:a16="http://schemas.microsoft.com/office/drawing/2014/main" id="{00846484-05E5-4AF1-BEBC-71136C7E6AEA}"/>
              </a:ext>
            </a:extLst>
          </p:cNvPr>
          <p:cNvSpPr>
            <a:spLocks noGrp="1"/>
          </p:cNvSpPr>
          <p:nvPr>
            <p:ph idx="1"/>
          </p:nvPr>
        </p:nvSpPr>
        <p:spPr/>
        <p:txBody>
          <a:bodyPr>
            <a:normAutofit fontScale="92500" lnSpcReduction="10000"/>
          </a:bodyPr>
          <a:lstStyle/>
          <a:p>
            <a:r>
              <a:rPr lang="en-GB" dirty="0"/>
              <a:t>Throughout the miles of lymph vessels, there are small round nodes or glands, which are bean-shaped structures covered in a capsule of connective tissue. They are packed full of lymphocytes which are used to filter the lymph. These structures are made of lymphatic tissue, and here the white blood cells fight infection; that is why sometimes these glands can be felt, for example, in the armpits, in the groin and neck, as the lymph nodes trap bacteria or viruses that they cannot destroy immediately. The lymph node may swell and become painful and sore. Some nodes cannot be felt, for example, those in the abdomen, chest and pelvis. Occasionally the lymph nodes can trap cancer cells that they cannot destroy. The nodes then become swollen but not necessarily painful. This is why it is so important to check any swollen lymph node as cancers can develop in the lymph system.</a:t>
            </a:r>
          </a:p>
          <a:p>
            <a:endParaRPr lang="en-GB" dirty="0"/>
          </a:p>
          <a:p>
            <a:endParaRPr lang="en-GB" dirty="0"/>
          </a:p>
        </p:txBody>
      </p:sp>
    </p:spTree>
    <p:extLst>
      <p:ext uri="{BB962C8B-B14F-4D97-AF65-F5344CB8AC3E}">
        <p14:creationId xmlns:p14="http://schemas.microsoft.com/office/powerpoint/2010/main" val="28625719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2CE1-D64B-42C7-90EC-7000192E0A0A}"/>
              </a:ext>
            </a:extLst>
          </p:cNvPr>
          <p:cNvSpPr>
            <a:spLocks noGrp="1"/>
          </p:cNvSpPr>
          <p:nvPr>
            <p:ph type="title"/>
          </p:nvPr>
        </p:nvSpPr>
        <p:spPr/>
        <p:txBody>
          <a:bodyPr/>
          <a:lstStyle/>
          <a:p>
            <a:r>
              <a:rPr lang="en-GB" dirty="0"/>
              <a:t>Lymph  </a:t>
            </a:r>
            <a:br>
              <a:rPr lang="en-GB" dirty="0"/>
            </a:br>
            <a:endParaRPr lang="en-GB" dirty="0"/>
          </a:p>
        </p:txBody>
      </p:sp>
      <p:sp>
        <p:nvSpPr>
          <p:cNvPr id="3" name="Content Placeholder 2">
            <a:extLst>
              <a:ext uri="{FF2B5EF4-FFF2-40B4-BE49-F238E27FC236}">
                <a16:creationId xmlns:a16="http://schemas.microsoft.com/office/drawing/2014/main" id="{0AA842C0-8563-446C-9B96-96AB29CF3BA4}"/>
              </a:ext>
            </a:extLst>
          </p:cNvPr>
          <p:cNvSpPr>
            <a:spLocks noGrp="1"/>
          </p:cNvSpPr>
          <p:nvPr>
            <p:ph idx="1"/>
          </p:nvPr>
        </p:nvSpPr>
        <p:spPr>
          <a:xfrm>
            <a:off x="838200" y="1838878"/>
            <a:ext cx="10515600" cy="4351338"/>
          </a:xfrm>
        </p:spPr>
        <p:txBody>
          <a:bodyPr>
            <a:normAutofit/>
          </a:bodyPr>
          <a:lstStyle/>
          <a:p>
            <a:r>
              <a:rPr lang="en-GB" dirty="0"/>
              <a:t>As lymph flows through the node, lymphocytes (white blood cells) are added, which leaves the lymph cleaner due to breaking down bacteria. Lymph drains through around 8 – 10 nodes before returning to the blood. Most lymph nodes are solitary, but some can be found in clusters. For example, a cluster is found in the ileum of the small intestine. These large masses of lymph nodules are known as Peyer's patches. </a:t>
            </a:r>
          </a:p>
          <a:p>
            <a:endParaRPr lang="en-GB" dirty="0"/>
          </a:p>
          <a:p>
            <a:endParaRPr lang="en-GB" dirty="0"/>
          </a:p>
        </p:txBody>
      </p:sp>
    </p:spTree>
    <p:extLst>
      <p:ext uri="{BB962C8B-B14F-4D97-AF65-F5344CB8AC3E}">
        <p14:creationId xmlns:p14="http://schemas.microsoft.com/office/powerpoint/2010/main" val="3961382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9710-8F8A-4B12-9880-7A4FA9D9285A}"/>
              </a:ext>
            </a:extLst>
          </p:cNvPr>
          <p:cNvSpPr>
            <a:spLocks noGrp="1"/>
          </p:cNvSpPr>
          <p:nvPr>
            <p:ph type="title"/>
          </p:nvPr>
        </p:nvSpPr>
        <p:spPr/>
        <p:txBody>
          <a:bodyPr/>
          <a:lstStyle/>
          <a:p>
            <a:r>
              <a:rPr lang="en-GB" dirty="0"/>
              <a:t>Lymph Vessels – carry lymph.  </a:t>
            </a:r>
            <a:br>
              <a:rPr lang="en-GB" dirty="0"/>
            </a:br>
            <a:endParaRPr lang="en-GB" dirty="0"/>
          </a:p>
        </p:txBody>
      </p:sp>
      <p:sp>
        <p:nvSpPr>
          <p:cNvPr id="3" name="Content Placeholder 2">
            <a:extLst>
              <a:ext uri="{FF2B5EF4-FFF2-40B4-BE49-F238E27FC236}">
                <a16:creationId xmlns:a16="http://schemas.microsoft.com/office/drawing/2014/main" id="{AA721AEA-E258-475A-B86D-34EEDE4C7ADF}"/>
              </a:ext>
            </a:extLst>
          </p:cNvPr>
          <p:cNvSpPr>
            <a:spLocks noGrp="1"/>
          </p:cNvSpPr>
          <p:nvPr>
            <p:ph idx="1"/>
          </p:nvPr>
        </p:nvSpPr>
        <p:spPr/>
        <p:txBody>
          <a:bodyPr>
            <a:normAutofit fontScale="92500" lnSpcReduction="10000"/>
          </a:bodyPr>
          <a:lstStyle/>
          <a:p>
            <a:r>
              <a:rPr lang="en-GB" dirty="0"/>
              <a:t>These are microscopic, thin-walled tubes that branch, interconnect and extend into almost all tissues of the body. They look like blood capillaries, but they contain a larger inner space and also have a closed-end. Lymph capillary walls are made up of overlapping cells that swing slightly inward when fluid outside the capillary pushes against them. This allows the milky fluid to enter the capillary and is now referred to as lymph. Small amounts of diffuse lymphatic tissue are found in virtually every organ of the body.  </a:t>
            </a:r>
          </a:p>
          <a:p>
            <a:r>
              <a:rPr lang="en-GB" dirty="0"/>
              <a:t>Lymph capillaries join to form larger vessels called lymphatic's or sometimes called lymph veins. Lymphatics are found in the subcutaneous tissue of the skin, following the same path as veins. Lymph vessels contain valves to prevent the backflow of lymph, and they allow lymph to travel through lymphatic nodes.  </a:t>
            </a:r>
          </a:p>
          <a:p>
            <a:pPr marL="0" indent="0">
              <a:buNone/>
            </a:pPr>
            <a:endParaRPr lang="en-GB" dirty="0"/>
          </a:p>
          <a:p>
            <a:endParaRPr lang="en-GB" dirty="0"/>
          </a:p>
        </p:txBody>
      </p:sp>
    </p:spTree>
    <p:extLst>
      <p:ext uri="{BB962C8B-B14F-4D97-AF65-F5344CB8AC3E}">
        <p14:creationId xmlns:p14="http://schemas.microsoft.com/office/powerpoint/2010/main" val="1592419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BC32-4FD3-405A-A6C0-A5F707FF26B2}"/>
              </a:ext>
            </a:extLst>
          </p:cNvPr>
          <p:cNvSpPr>
            <a:spLocks noGrp="1"/>
          </p:cNvSpPr>
          <p:nvPr>
            <p:ph type="title"/>
          </p:nvPr>
        </p:nvSpPr>
        <p:spPr/>
        <p:txBody>
          <a:bodyPr/>
          <a:lstStyle/>
          <a:p>
            <a:r>
              <a:rPr lang="en-GB" dirty="0"/>
              <a:t>Lymphatic Ducts – collects lymph.  </a:t>
            </a:r>
            <a:br>
              <a:rPr lang="en-GB" dirty="0"/>
            </a:br>
            <a:endParaRPr lang="en-GB" dirty="0"/>
          </a:p>
        </p:txBody>
      </p:sp>
      <p:sp>
        <p:nvSpPr>
          <p:cNvPr id="3" name="Content Placeholder 2">
            <a:extLst>
              <a:ext uri="{FF2B5EF4-FFF2-40B4-BE49-F238E27FC236}">
                <a16:creationId xmlns:a16="http://schemas.microsoft.com/office/drawing/2014/main" id="{101E91C5-C686-4429-BD11-1F48D1180B1D}"/>
              </a:ext>
            </a:extLst>
          </p:cNvPr>
          <p:cNvSpPr>
            <a:spLocks noGrp="1"/>
          </p:cNvSpPr>
          <p:nvPr>
            <p:ph idx="1"/>
          </p:nvPr>
        </p:nvSpPr>
        <p:spPr/>
        <p:txBody>
          <a:bodyPr>
            <a:normAutofit lnSpcReduction="10000"/>
          </a:bodyPr>
          <a:lstStyle/>
          <a:p>
            <a:r>
              <a:rPr lang="en-GB" dirty="0"/>
              <a:t>The thoracic duct is the principal vessel of the lymphatic system and carries lymph as well as a substance called chyle, which is a milky fluid that contains lymph and emulsified fats. It begins in the abdomen and runs to the neck, where it empties into the venous bloodstream at the left subclavian vein. This duct receives the lymph from smaller vessels of the lower limbs and the upper left side of the head and neck.  </a:t>
            </a:r>
          </a:p>
          <a:p>
            <a:r>
              <a:rPr lang="en-GB" dirty="0"/>
              <a:t>The right lymphatic duct is a vessel that collects lymph from the right upper side of the body and drains it into the right subclavian vein. </a:t>
            </a:r>
          </a:p>
          <a:p>
            <a:r>
              <a:rPr lang="en-GB" dirty="0"/>
              <a:t>Cisterna Chyli vessels drain lymph from the intestines, which is laden with digested fats. </a:t>
            </a:r>
          </a:p>
          <a:p>
            <a:endParaRPr lang="en-GB" dirty="0"/>
          </a:p>
        </p:txBody>
      </p:sp>
    </p:spTree>
    <p:extLst>
      <p:ext uri="{BB962C8B-B14F-4D97-AF65-F5344CB8AC3E}">
        <p14:creationId xmlns:p14="http://schemas.microsoft.com/office/powerpoint/2010/main" val="20385709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F749-AE3D-40CD-A1A2-56F604B0B51B}"/>
              </a:ext>
            </a:extLst>
          </p:cNvPr>
          <p:cNvSpPr>
            <a:spLocks noGrp="1"/>
          </p:cNvSpPr>
          <p:nvPr>
            <p:ph type="title"/>
          </p:nvPr>
        </p:nvSpPr>
        <p:spPr/>
        <p:txBody>
          <a:bodyPr/>
          <a:lstStyle/>
          <a:p>
            <a:r>
              <a:rPr lang="en-GB" dirty="0"/>
              <a:t>Bone Marrow  </a:t>
            </a:r>
            <a:br>
              <a:rPr lang="en-GB" dirty="0"/>
            </a:br>
            <a:endParaRPr lang="en-GB" dirty="0"/>
          </a:p>
        </p:txBody>
      </p:sp>
      <p:sp>
        <p:nvSpPr>
          <p:cNvPr id="3" name="Content Placeholder 2">
            <a:extLst>
              <a:ext uri="{FF2B5EF4-FFF2-40B4-BE49-F238E27FC236}">
                <a16:creationId xmlns:a16="http://schemas.microsoft.com/office/drawing/2014/main" id="{273EF777-CB22-4A9D-81DD-CC06B95DC7A7}"/>
              </a:ext>
            </a:extLst>
          </p:cNvPr>
          <p:cNvSpPr>
            <a:spLocks noGrp="1"/>
          </p:cNvSpPr>
          <p:nvPr>
            <p:ph idx="1"/>
          </p:nvPr>
        </p:nvSpPr>
        <p:spPr/>
        <p:txBody>
          <a:bodyPr>
            <a:normAutofit/>
          </a:bodyPr>
          <a:lstStyle/>
          <a:p>
            <a:pPr marL="0" indent="0">
              <a:buNone/>
            </a:pPr>
            <a:endParaRPr lang="en-GB" dirty="0"/>
          </a:p>
          <a:p>
            <a:r>
              <a:rPr lang="en-GB" dirty="0"/>
              <a:t>Bone marrow is found in the hollow of bones and is a spongy material that makes red and white blood cells and plasma. Once mature enough, two types of white blood cells, lymphocytes and myeloid cells made by the bone marrow, enter the bloodstream and circulate around the body. The lymphocytes also circulate in the lymph system. These cells only live for a few days, so it is essential that the bone marrow constantly renews the old ones.</a:t>
            </a:r>
          </a:p>
          <a:p>
            <a:r>
              <a:rPr lang="en-GB" dirty="0"/>
              <a:t>There are four main organs that are involved with the lymphatic system. They are the spleen, thymus, tonsils and adenoids.  </a:t>
            </a:r>
          </a:p>
          <a:p>
            <a:endParaRPr lang="en-GB" dirty="0"/>
          </a:p>
          <a:p>
            <a:endParaRPr lang="en-GB" dirty="0"/>
          </a:p>
        </p:txBody>
      </p:sp>
    </p:spTree>
    <p:extLst>
      <p:ext uri="{BB962C8B-B14F-4D97-AF65-F5344CB8AC3E}">
        <p14:creationId xmlns:p14="http://schemas.microsoft.com/office/powerpoint/2010/main" val="20183215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C6172-EA66-4751-A0AE-2BE08302D6AF}"/>
              </a:ext>
            </a:extLst>
          </p:cNvPr>
          <p:cNvSpPr>
            <a:spLocks noGrp="1"/>
          </p:cNvSpPr>
          <p:nvPr>
            <p:ph type="title"/>
          </p:nvPr>
        </p:nvSpPr>
        <p:spPr/>
        <p:txBody>
          <a:bodyPr/>
          <a:lstStyle/>
          <a:p>
            <a:r>
              <a:rPr lang="en-GB" dirty="0"/>
              <a:t>The Spleen  </a:t>
            </a:r>
            <a:br>
              <a:rPr lang="en-GB" dirty="0"/>
            </a:br>
            <a:endParaRPr lang="en-GB" dirty="0"/>
          </a:p>
        </p:txBody>
      </p:sp>
      <p:sp>
        <p:nvSpPr>
          <p:cNvPr id="3" name="Content Placeholder 2">
            <a:extLst>
              <a:ext uri="{FF2B5EF4-FFF2-40B4-BE49-F238E27FC236}">
                <a16:creationId xmlns:a16="http://schemas.microsoft.com/office/drawing/2014/main" id="{0DAFCBDB-3645-4C0D-BBE6-15AA6DB9CFE9}"/>
              </a:ext>
            </a:extLst>
          </p:cNvPr>
          <p:cNvSpPr>
            <a:spLocks noGrp="1"/>
          </p:cNvSpPr>
          <p:nvPr>
            <p:ph idx="1"/>
          </p:nvPr>
        </p:nvSpPr>
        <p:spPr/>
        <p:txBody>
          <a:bodyPr>
            <a:normAutofit/>
          </a:bodyPr>
          <a:lstStyle/>
          <a:p>
            <a:r>
              <a:rPr lang="en-GB" dirty="0"/>
              <a:t>This organ is found in the upper left abdominal cavity and is the largest lymphatic organ in the body. The spleen consists of two types of tissue called white and red pulp. The white pulp consists mainly of lymphocytes, and the red pulp consists of venous sinuses, which are filled with blood and cords of lymphatic cells.  </a:t>
            </a:r>
          </a:p>
          <a:p>
            <a:r>
              <a:rPr lang="en-GB" dirty="0"/>
              <a:t>The function of the spleen is to filter blood, similar to the way lymph nodes filter lymph, but it also breaks down and destroys old red blood cells, which have a life span of around 120 days. The spleen holds extra blood that can be released into the circulatory system if needed.  </a:t>
            </a:r>
          </a:p>
          <a:p>
            <a:endParaRPr lang="en-GB" dirty="0"/>
          </a:p>
        </p:txBody>
      </p:sp>
    </p:spTree>
    <p:extLst>
      <p:ext uri="{BB962C8B-B14F-4D97-AF65-F5344CB8AC3E}">
        <p14:creationId xmlns:p14="http://schemas.microsoft.com/office/powerpoint/2010/main" val="2530113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82133" y="516467"/>
            <a:ext cx="10278534" cy="5647266"/>
          </a:xfrm>
        </p:spPr>
        <p:txBody>
          <a:bodyPr>
            <a:normAutofit/>
          </a:bodyPr>
          <a:lstStyle/>
          <a:p>
            <a:pPr marL="0" indent="0">
              <a:buNone/>
            </a:pPr>
            <a:r>
              <a:rPr lang="en-GB" sz="1800" b="1" dirty="0"/>
              <a:t>Control of Substances Hazardous to Health Act (COSHH) 2002</a:t>
            </a:r>
          </a:p>
          <a:p>
            <a:pPr marL="0" indent="0">
              <a:buNone/>
            </a:pPr>
            <a:endParaRPr lang="en-IN" sz="1800" dirty="0"/>
          </a:p>
          <a:p>
            <a:pPr marL="0" indent="0">
              <a:buNone/>
            </a:pPr>
            <a:r>
              <a:rPr lang="en-GB" sz="1800" dirty="0"/>
              <a:t>COSHH regulations cover the essential requirements for controlling exposure to hazardous substances, and for protecting people who may be affected by them. You should carry out a COSHH assessment to identify all chemicals, products or other substances which could cause harm. </a:t>
            </a:r>
          </a:p>
          <a:p>
            <a:pPr marL="0" indent="0">
              <a:buNone/>
            </a:pPr>
            <a:endParaRPr lang="en-IN" sz="1800" dirty="0"/>
          </a:p>
          <a:p>
            <a:pPr marL="0" indent="0">
              <a:buNone/>
            </a:pPr>
            <a:r>
              <a:rPr lang="en-GB" sz="1800" dirty="0"/>
              <a:t>A substance is considered to be hazardous if it can cause harm to the body. It poses a risk if it is inhaled, ingested, in contact with the skin, absorbed through the skin, injected into the body or introduced to the body through cuts.</a:t>
            </a:r>
          </a:p>
          <a:p>
            <a:pPr marL="0" indent="0">
              <a:buNone/>
            </a:pPr>
            <a:endParaRPr lang="en-IN" sz="1800" dirty="0"/>
          </a:p>
          <a:p>
            <a:pPr marL="0" indent="0">
              <a:buNone/>
            </a:pPr>
            <a:r>
              <a:rPr lang="en-GB" sz="1800" dirty="0"/>
              <a:t>Always check the ingredients and instructions of all products to see what they contain and ensure they are correctly stored. If the product could cause harm, it should be listed on your COSHH assessment, together with what the risk is and who is at risk from it. </a:t>
            </a:r>
          </a:p>
          <a:p>
            <a:pPr marL="0" indent="0">
              <a:buNone/>
            </a:pPr>
            <a:endParaRPr lang="en-IN" sz="1800" dirty="0"/>
          </a:p>
          <a:p>
            <a:pPr marL="0" indent="0">
              <a:buNone/>
            </a:pPr>
            <a:r>
              <a:rPr lang="en-GB" sz="1800" dirty="0"/>
              <a:t>Next, decide on the degree of risk and who to minimise that risk. If you can, try to replace high-risk products with lower risk ones. Never leave chemicals identified as hazardous in areas accessible to the general public. Do not forget, COSHH substances include both those used for treatments and cleaning.</a:t>
            </a:r>
            <a:endParaRPr lang="en-IN" sz="1800" dirty="0"/>
          </a:p>
        </p:txBody>
      </p:sp>
    </p:spTree>
    <p:extLst>
      <p:ext uri="{BB962C8B-B14F-4D97-AF65-F5344CB8AC3E}">
        <p14:creationId xmlns:p14="http://schemas.microsoft.com/office/powerpoint/2010/main" val="8903012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D918-E8DA-45DE-865F-236C8576B897}"/>
              </a:ext>
            </a:extLst>
          </p:cNvPr>
          <p:cNvSpPr>
            <a:spLocks noGrp="1"/>
          </p:cNvSpPr>
          <p:nvPr>
            <p:ph type="title"/>
          </p:nvPr>
        </p:nvSpPr>
        <p:spPr/>
        <p:txBody>
          <a:bodyPr/>
          <a:lstStyle/>
          <a:p>
            <a:r>
              <a:rPr lang="en-GB" dirty="0"/>
              <a:t>The Thymus </a:t>
            </a:r>
            <a:br>
              <a:rPr lang="en-GB" dirty="0"/>
            </a:br>
            <a:endParaRPr lang="en-GB" dirty="0"/>
          </a:p>
        </p:txBody>
      </p:sp>
      <p:sp>
        <p:nvSpPr>
          <p:cNvPr id="3" name="Content Placeholder 2">
            <a:extLst>
              <a:ext uri="{FF2B5EF4-FFF2-40B4-BE49-F238E27FC236}">
                <a16:creationId xmlns:a16="http://schemas.microsoft.com/office/drawing/2014/main" id="{CEC31F71-8779-4DE3-B259-1AB938BB5FAA}"/>
              </a:ext>
            </a:extLst>
          </p:cNvPr>
          <p:cNvSpPr>
            <a:spLocks noGrp="1"/>
          </p:cNvSpPr>
          <p:nvPr>
            <p:ph idx="1"/>
          </p:nvPr>
        </p:nvSpPr>
        <p:spPr/>
        <p:txBody>
          <a:bodyPr>
            <a:normAutofit/>
          </a:bodyPr>
          <a:lstStyle/>
          <a:p>
            <a:endParaRPr lang="en-GB" dirty="0"/>
          </a:p>
          <a:p>
            <a:r>
              <a:rPr lang="en-GB" dirty="0"/>
              <a:t>As already discovered, the thymus is an endocrine gland, but it also helps to produce white blood cells, so that puts it in the lymphatic system as well.  </a:t>
            </a:r>
          </a:p>
          <a:p>
            <a:endParaRPr lang="en-GB" dirty="0"/>
          </a:p>
        </p:txBody>
      </p:sp>
    </p:spTree>
    <p:extLst>
      <p:ext uri="{BB962C8B-B14F-4D97-AF65-F5344CB8AC3E}">
        <p14:creationId xmlns:p14="http://schemas.microsoft.com/office/powerpoint/2010/main" val="40229816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B0E4-6136-447D-A80C-099E99156208}"/>
              </a:ext>
            </a:extLst>
          </p:cNvPr>
          <p:cNvSpPr>
            <a:spLocks noGrp="1"/>
          </p:cNvSpPr>
          <p:nvPr>
            <p:ph type="title"/>
          </p:nvPr>
        </p:nvSpPr>
        <p:spPr/>
        <p:txBody>
          <a:bodyPr/>
          <a:lstStyle/>
          <a:p>
            <a:r>
              <a:rPr lang="en-GB" dirty="0"/>
              <a:t>The Tonsils  </a:t>
            </a:r>
            <a:br>
              <a:rPr lang="en-GB" dirty="0"/>
            </a:br>
            <a:endParaRPr lang="en-GB" dirty="0"/>
          </a:p>
        </p:txBody>
      </p:sp>
      <p:sp>
        <p:nvSpPr>
          <p:cNvPr id="3" name="Content Placeholder 2">
            <a:extLst>
              <a:ext uri="{FF2B5EF4-FFF2-40B4-BE49-F238E27FC236}">
                <a16:creationId xmlns:a16="http://schemas.microsoft.com/office/drawing/2014/main" id="{892A89D2-4344-4FB6-9CBE-5C879D563B76}"/>
              </a:ext>
            </a:extLst>
          </p:cNvPr>
          <p:cNvSpPr>
            <a:spLocks noGrp="1"/>
          </p:cNvSpPr>
          <p:nvPr>
            <p:ph idx="1"/>
          </p:nvPr>
        </p:nvSpPr>
        <p:spPr/>
        <p:txBody>
          <a:bodyPr>
            <a:normAutofit/>
          </a:bodyPr>
          <a:lstStyle/>
          <a:p>
            <a:endParaRPr lang="en-GB" dirty="0"/>
          </a:p>
          <a:p>
            <a:r>
              <a:rPr lang="en-GB" dirty="0"/>
              <a:t>The tonsils are two glands in the back of your throat, and they help to protect the entrance of the digestive system by preventing bacteria from entering. When the tonsils become infected, a condition called tonsillitis occurs. The lymphoid tissues in the back of the mouth at the top of the throat normally help to filter out bacteria.  </a:t>
            </a:r>
          </a:p>
          <a:p>
            <a:endParaRPr lang="en-GB" dirty="0"/>
          </a:p>
        </p:txBody>
      </p:sp>
    </p:spTree>
    <p:extLst>
      <p:ext uri="{BB962C8B-B14F-4D97-AF65-F5344CB8AC3E}">
        <p14:creationId xmlns:p14="http://schemas.microsoft.com/office/powerpoint/2010/main" val="40344683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88E71-CC31-4BEC-A3F7-C0D8E6D35B56}"/>
              </a:ext>
            </a:extLst>
          </p:cNvPr>
          <p:cNvSpPr>
            <a:spLocks noGrp="1"/>
          </p:cNvSpPr>
          <p:nvPr>
            <p:ph type="title"/>
          </p:nvPr>
        </p:nvSpPr>
        <p:spPr/>
        <p:txBody>
          <a:bodyPr/>
          <a:lstStyle/>
          <a:p>
            <a:r>
              <a:rPr lang="en-GB" dirty="0"/>
              <a:t>The Adenoids  </a:t>
            </a:r>
            <a:br>
              <a:rPr lang="en-GB" dirty="0"/>
            </a:br>
            <a:endParaRPr lang="en-GB" dirty="0"/>
          </a:p>
        </p:txBody>
      </p:sp>
      <p:sp>
        <p:nvSpPr>
          <p:cNvPr id="3" name="Content Placeholder 2">
            <a:extLst>
              <a:ext uri="{FF2B5EF4-FFF2-40B4-BE49-F238E27FC236}">
                <a16:creationId xmlns:a16="http://schemas.microsoft.com/office/drawing/2014/main" id="{528E870D-B827-4EDD-A271-83F0BE84B823}"/>
              </a:ext>
            </a:extLst>
          </p:cNvPr>
          <p:cNvSpPr>
            <a:spLocks noGrp="1"/>
          </p:cNvSpPr>
          <p:nvPr>
            <p:ph idx="1"/>
          </p:nvPr>
        </p:nvSpPr>
        <p:spPr/>
        <p:txBody>
          <a:bodyPr/>
          <a:lstStyle/>
          <a:p>
            <a:endParaRPr lang="en-GB" dirty="0"/>
          </a:p>
          <a:p>
            <a:r>
              <a:rPr lang="en-GB" dirty="0"/>
              <a:t>The adenoids are lumps of tissue found at the back of the nose above the tonsils but are only present in children as they begin to shrink by the age of 7. The appendix also needs to be mentioned as, although its function is unclear, it has a rich supply of lymph tissue. </a:t>
            </a:r>
          </a:p>
          <a:p>
            <a:endParaRPr lang="en-GB" dirty="0"/>
          </a:p>
        </p:txBody>
      </p:sp>
    </p:spTree>
    <p:extLst>
      <p:ext uri="{BB962C8B-B14F-4D97-AF65-F5344CB8AC3E}">
        <p14:creationId xmlns:p14="http://schemas.microsoft.com/office/powerpoint/2010/main" val="27871405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55EC5-0CA9-4EB8-9C4A-1C67C0160AF7}"/>
              </a:ext>
            </a:extLst>
          </p:cNvPr>
          <p:cNvSpPr>
            <a:spLocks noGrp="1"/>
          </p:cNvSpPr>
          <p:nvPr>
            <p:ph type="title"/>
          </p:nvPr>
        </p:nvSpPr>
        <p:spPr>
          <a:xfrm>
            <a:off x="648929" y="629266"/>
            <a:ext cx="3505495" cy="1622321"/>
          </a:xfrm>
        </p:spPr>
        <p:txBody>
          <a:bodyPr>
            <a:normAutofit/>
          </a:bodyPr>
          <a:lstStyle/>
          <a:p>
            <a:r>
              <a:rPr lang="en-GB" sz="3400"/>
              <a:t>Pathologies of the Lymphatic System </a:t>
            </a:r>
            <a:br>
              <a:rPr lang="en-GB" sz="3400"/>
            </a:br>
            <a:endParaRPr lang="en-GB" sz="3400"/>
          </a:p>
        </p:txBody>
      </p:sp>
      <p:sp>
        <p:nvSpPr>
          <p:cNvPr id="3" name="Content Placeholder 2">
            <a:extLst>
              <a:ext uri="{FF2B5EF4-FFF2-40B4-BE49-F238E27FC236}">
                <a16:creationId xmlns:a16="http://schemas.microsoft.com/office/drawing/2014/main" id="{EC1BE2E6-8B6F-432C-9CC8-C8370215CDDC}"/>
              </a:ext>
            </a:extLst>
          </p:cNvPr>
          <p:cNvSpPr>
            <a:spLocks noGrp="1"/>
          </p:cNvSpPr>
          <p:nvPr>
            <p:ph idx="1"/>
          </p:nvPr>
        </p:nvSpPr>
        <p:spPr>
          <a:xfrm>
            <a:off x="648931" y="2438400"/>
            <a:ext cx="3505494" cy="3785419"/>
          </a:xfrm>
        </p:spPr>
        <p:txBody>
          <a:bodyPr>
            <a:normAutofit/>
          </a:bodyPr>
          <a:lstStyle/>
          <a:p>
            <a:r>
              <a:rPr lang="en-GB" sz="1400"/>
              <a:t>The lymphatic system is a system of thin tubes and lymph nodes that are found throughout the body and works alongside the circulatory system. The lymph system is an important part of the immune system and plays a major role in fighting bacteria and other infections and destroying old or abnormal cells, such as cancer cells. It distributes fluid in the body and transports fats. </a:t>
            </a:r>
          </a:p>
          <a:p>
            <a:r>
              <a:rPr lang="en-GB" sz="1400"/>
              <a:t>In terms of cryolipolysis the lymphatic system also acts as a ‘waste disposal’ system helping rid the body of the dead fat cells by filtering them from the blood and sending them to the spleen to be destroyed. </a:t>
            </a:r>
          </a:p>
        </p:txBody>
      </p:sp>
      <p:graphicFrame>
        <p:nvGraphicFramePr>
          <p:cNvPr id="4" name="Content Placeholder 3">
            <a:extLst>
              <a:ext uri="{FF2B5EF4-FFF2-40B4-BE49-F238E27FC236}">
                <a16:creationId xmlns:a16="http://schemas.microsoft.com/office/drawing/2014/main" id="{AF6EE3E2-D7DE-4FE8-AD49-30AA0FE1BD82}"/>
              </a:ext>
            </a:extLst>
          </p:cNvPr>
          <p:cNvGraphicFramePr>
            <a:graphicFrameLocks/>
          </p:cNvGraphicFramePr>
          <p:nvPr/>
        </p:nvGraphicFramePr>
        <p:xfrm>
          <a:off x="5405862" y="954710"/>
          <a:ext cx="6019332" cy="4945338"/>
        </p:xfrm>
        <a:graphic>
          <a:graphicData uri="http://schemas.openxmlformats.org/drawingml/2006/table">
            <a:tbl>
              <a:tblPr/>
              <a:tblGrid>
                <a:gridCol w="2556945">
                  <a:extLst>
                    <a:ext uri="{9D8B030D-6E8A-4147-A177-3AD203B41FA5}">
                      <a16:colId xmlns:a16="http://schemas.microsoft.com/office/drawing/2014/main" val="3884247326"/>
                    </a:ext>
                  </a:extLst>
                </a:gridCol>
                <a:gridCol w="3462387">
                  <a:extLst>
                    <a:ext uri="{9D8B030D-6E8A-4147-A177-3AD203B41FA5}">
                      <a16:colId xmlns:a16="http://schemas.microsoft.com/office/drawing/2014/main" val="552652435"/>
                    </a:ext>
                  </a:extLst>
                </a:gridCol>
              </a:tblGrid>
              <a:tr h="435796">
                <a:tc>
                  <a:txBody>
                    <a:bodyPr/>
                    <a:lstStyle/>
                    <a:p>
                      <a:pPr algn="just" rtl="0" fontAlgn="base"/>
                      <a:r>
                        <a:rPr lang="en-US" sz="1600" b="0" i="0" dirty="0">
                          <a:solidFill>
                            <a:srgbClr val="000000"/>
                          </a:solidFill>
                          <a:effectLst/>
                          <a:latin typeface="Calibri" panose="020F0502020204030204" pitchFamily="34" charset="0"/>
                        </a:rPr>
                        <a:t>Disease  </a:t>
                      </a:r>
                      <a:endParaRPr lang="en-US" sz="2800" b="0" i="0" dirty="0">
                        <a:solidFill>
                          <a:srgbClr val="000000"/>
                        </a:solidFill>
                        <a:effectLst/>
                        <a:latin typeface="Calibri" panose="020F0502020204030204" pitchFamily="34" charset="0"/>
                      </a:endParaRPr>
                    </a:p>
                  </a:txBody>
                  <a:tcPr marL="142107" marR="142107" marT="71054" marB="71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base"/>
                      <a:r>
                        <a:rPr lang="en-US" sz="1600" b="0" i="0" dirty="0">
                          <a:solidFill>
                            <a:srgbClr val="000000"/>
                          </a:solidFill>
                          <a:effectLst/>
                          <a:latin typeface="Calibri" panose="020F0502020204030204" pitchFamily="34" charset="0"/>
                        </a:rPr>
                        <a:t>Meaning  </a:t>
                      </a:r>
                      <a:endParaRPr lang="en-US" sz="2800" b="0" i="0" dirty="0">
                        <a:solidFill>
                          <a:srgbClr val="000000"/>
                        </a:solidFill>
                        <a:effectLst/>
                        <a:latin typeface="Calibri" panose="020F0502020204030204" pitchFamily="34" charset="0"/>
                      </a:endParaRPr>
                    </a:p>
                  </a:txBody>
                  <a:tcPr marL="142107" marR="142107" marT="71054" marB="71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3991606"/>
                  </a:ext>
                </a:extLst>
              </a:tr>
              <a:tr h="672642">
                <a:tc>
                  <a:txBody>
                    <a:bodyPr/>
                    <a:lstStyle/>
                    <a:p>
                      <a:pPr algn="just" rtl="0" fontAlgn="base"/>
                      <a:r>
                        <a:rPr lang="en-US" sz="1600" b="0" i="0" dirty="0">
                          <a:solidFill>
                            <a:srgbClr val="000000"/>
                          </a:solidFill>
                          <a:effectLst/>
                          <a:latin typeface="Calibri" panose="020F0502020204030204" pitchFamily="34" charset="0"/>
                        </a:rPr>
                        <a:t>Oedema  </a:t>
                      </a:r>
                      <a:endParaRPr lang="en-US" sz="2800" b="0" i="0" dirty="0">
                        <a:solidFill>
                          <a:srgbClr val="000000"/>
                        </a:solidFill>
                        <a:effectLst/>
                        <a:latin typeface="Calibri" panose="020F0502020204030204" pitchFamily="34" charset="0"/>
                      </a:endParaRPr>
                    </a:p>
                  </a:txBody>
                  <a:tcPr marL="142107" marR="142107" marT="71054" marB="71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base"/>
                      <a:r>
                        <a:rPr lang="en-GB" sz="1600" b="0" i="0" dirty="0">
                          <a:solidFill>
                            <a:srgbClr val="000000"/>
                          </a:solidFill>
                          <a:effectLst/>
                          <a:latin typeface="Calibri" panose="020F0502020204030204" pitchFamily="34" charset="0"/>
                        </a:rPr>
                        <a:t>Soft tissue swelling – fluid retention.  </a:t>
                      </a:r>
                      <a:endParaRPr lang="en-GB" sz="2800" b="0" i="0" dirty="0">
                        <a:solidFill>
                          <a:srgbClr val="000000"/>
                        </a:solidFill>
                        <a:effectLst/>
                        <a:latin typeface="Calibri" panose="020F0502020204030204" pitchFamily="34" charset="0"/>
                      </a:endParaRPr>
                    </a:p>
                    <a:p>
                      <a:pPr algn="just" rtl="0" fontAlgn="base"/>
                      <a:r>
                        <a:rPr lang="en-GB" sz="1600" b="0" i="0" dirty="0">
                          <a:solidFill>
                            <a:srgbClr val="000000"/>
                          </a:solidFill>
                          <a:effectLst/>
                          <a:latin typeface="Calibri" panose="020F0502020204030204" pitchFamily="34" charset="0"/>
                        </a:rPr>
                        <a:t> </a:t>
                      </a:r>
                      <a:endParaRPr lang="en-GB" sz="2800" b="0" i="0" dirty="0">
                        <a:solidFill>
                          <a:srgbClr val="000000"/>
                        </a:solidFill>
                        <a:effectLst/>
                      </a:endParaRPr>
                    </a:p>
                  </a:txBody>
                  <a:tcPr marL="142107" marR="142107" marT="71054" marB="71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8964972"/>
                  </a:ext>
                </a:extLst>
              </a:tr>
              <a:tr h="672642">
                <a:tc>
                  <a:txBody>
                    <a:bodyPr/>
                    <a:lstStyle/>
                    <a:p>
                      <a:pPr algn="just" rtl="0" fontAlgn="base"/>
                      <a:r>
                        <a:rPr lang="en-US" sz="1600" b="0" i="0" dirty="0">
                          <a:solidFill>
                            <a:srgbClr val="000000"/>
                          </a:solidFill>
                          <a:effectLst/>
                          <a:latin typeface="Calibri" panose="020F0502020204030204" pitchFamily="34" charset="0"/>
                        </a:rPr>
                        <a:t>Hodgkin’s  </a:t>
                      </a:r>
                      <a:endParaRPr lang="en-US" sz="2800" b="0" i="0" dirty="0">
                        <a:solidFill>
                          <a:srgbClr val="000000"/>
                        </a:solidFill>
                        <a:effectLst/>
                        <a:latin typeface="Calibri" panose="020F0502020204030204" pitchFamily="34" charset="0"/>
                      </a:endParaRPr>
                    </a:p>
                  </a:txBody>
                  <a:tcPr marL="142107" marR="142107" marT="71054" marB="71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base"/>
                      <a:r>
                        <a:rPr lang="en-GB" sz="1600" b="0" i="0" dirty="0">
                          <a:solidFill>
                            <a:srgbClr val="000000"/>
                          </a:solidFill>
                          <a:effectLst/>
                          <a:latin typeface="Calibri" panose="020F0502020204030204" pitchFamily="34" charset="0"/>
                        </a:rPr>
                        <a:t>Cancer of the lymphatic system.  </a:t>
                      </a:r>
                      <a:endParaRPr lang="en-GB" sz="2800" b="0" i="0" dirty="0">
                        <a:solidFill>
                          <a:srgbClr val="000000"/>
                        </a:solidFill>
                        <a:effectLst/>
                        <a:latin typeface="Calibri" panose="020F0502020204030204" pitchFamily="34" charset="0"/>
                      </a:endParaRPr>
                    </a:p>
                    <a:p>
                      <a:pPr algn="just" rtl="0" fontAlgn="base"/>
                      <a:r>
                        <a:rPr lang="en-GB" sz="1600" b="0" i="0" dirty="0">
                          <a:solidFill>
                            <a:srgbClr val="000000"/>
                          </a:solidFill>
                          <a:effectLst/>
                          <a:latin typeface="Calibri" panose="020F0502020204030204" pitchFamily="34" charset="0"/>
                        </a:rPr>
                        <a:t> </a:t>
                      </a:r>
                      <a:endParaRPr lang="en-GB" sz="2800" b="0" i="0" dirty="0">
                        <a:solidFill>
                          <a:srgbClr val="000000"/>
                        </a:solidFill>
                        <a:effectLst/>
                      </a:endParaRPr>
                    </a:p>
                  </a:txBody>
                  <a:tcPr marL="142107" marR="142107" marT="71054" marB="71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771865"/>
                  </a:ext>
                </a:extLst>
              </a:tr>
              <a:tr h="672642">
                <a:tc>
                  <a:txBody>
                    <a:bodyPr/>
                    <a:lstStyle/>
                    <a:p>
                      <a:pPr algn="just" rtl="0" fontAlgn="base"/>
                      <a:r>
                        <a:rPr lang="en-US" sz="1600" b="0" i="0" dirty="0">
                          <a:solidFill>
                            <a:srgbClr val="000000"/>
                          </a:solidFill>
                          <a:effectLst/>
                          <a:latin typeface="Calibri" panose="020F0502020204030204" pitchFamily="34" charset="0"/>
                        </a:rPr>
                        <a:t>Non-Hodgkin’s lymphoma  </a:t>
                      </a:r>
                      <a:endParaRPr lang="en-US" sz="2800" b="0" i="0" dirty="0">
                        <a:solidFill>
                          <a:srgbClr val="000000"/>
                        </a:solidFill>
                        <a:effectLst/>
                        <a:latin typeface="Calibri" panose="020F0502020204030204" pitchFamily="34" charset="0"/>
                      </a:endParaRPr>
                    </a:p>
                  </a:txBody>
                  <a:tcPr marL="142107" marR="142107" marT="71054" marB="71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base"/>
                      <a:r>
                        <a:rPr lang="en-GB" sz="1600" b="0" i="0" dirty="0">
                          <a:solidFill>
                            <a:srgbClr val="000000"/>
                          </a:solidFill>
                          <a:effectLst/>
                          <a:latin typeface="Calibri" panose="020F0502020204030204" pitchFamily="34" charset="0"/>
                        </a:rPr>
                        <a:t>Cancer of the lymphoid tissue.  </a:t>
                      </a:r>
                      <a:endParaRPr lang="en-GB" sz="2800" b="0" i="0" dirty="0">
                        <a:solidFill>
                          <a:srgbClr val="000000"/>
                        </a:solidFill>
                        <a:effectLst/>
                        <a:latin typeface="Calibri" panose="020F0502020204030204" pitchFamily="34" charset="0"/>
                      </a:endParaRPr>
                    </a:p>
                    <a:p>
                      <a:pPr algn="just" rtl="0" fontAlgn="base"/>
                      <a:r>
                        <a:rPr lang="en-GB" sz="1600" b="0" i="0" dirty="0">
                          <a:solidFill>
                            <a:srgbClr val="000000"/>
                          </a:solidFill>
                          <a:effectLst/>
                          <a:latin typeface="Calibri" panose="020F0502020204030204" pitchFamily="34" charset="0"/>
                        </a:rPr>
                        <a:t> </a:t>
                      </a:r>
                      <a:endParaRPr lang="en-GB" sz="2800" b="0" i="0" dirty="0">
                        <a:solidFill>
                          <a:srgbClr val="000000"/>
                        </a:solidFill>
                        <a:effectLst/>
                      </a:endParaRPr>
                    </a:p>
                  </a:txBody>
                  <a:tcPr marL="142107" marR="142107" marT="71054" marB="71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4277185"/>
                  </a:ext>
                </a:extLst>
              </a:tr>
              <a:tr h="909487">
                <a:tc>
                  <a:txBody>
                    <a:bodyPr/>
                    <a:lstStyle/>
                    <a:p>
                      <a:pPr algn="just" rtl="0" fontAlgn="base"/>
                      <a:r>
                        <a:rPr lang="en-US" sz="1600" b="0" i="0" dirty="0">
                          <a:solidFill>
                            <a:srgbClr val="000000"/>
                          </a:solidFill>
                          <a:effectLst/>
                          <a:latin typeface="Calibri" panose="020F0502020204030204" pitchFamily="34" charset="0"/>
                        </a:rPr>
                        <a:t>Glandular fever  </a:t>
                      </a:r>
                      <a:endParaRPr lang="en-US" sz="2800" b="0" i="0" dirty="0">
                        <a:solidFill>
                          <a:srgbClr val="000000"/>
                        </a:solidFill>
                        <a:effectLst/>
                        <a:latin typeface="Calibri" panose="020F0502020204030204" pitchFamily="34" charset="0"/>
                      </a:endParaRPr>
                    </a:p>
                  </a:txBody>
                  <a:tcPr marL="142107" marR="142107" marT="71054" marB="71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base"/>
                      <a:r>
                        <a:rPr lang="en-GB" sz="1600" b="0" i="0" dirty="0">
                          <a:solidFill>
                            <a:srgbClr val="000000"/>
                          </a:solidFill>
                          <a:effectLst/>
                          <a:latin typeface="Calibri" panose="020F0502020204030204" pitchFamily="34" charset="0"/>
                        </a:rPr>
                        <a:t>Viral infection causing sore throat and temperature.  </a:t>
                      </a:r>
                      <a:endParaRPr lang="en-GB" sz="2800" b="0" i="0" dirty="0">
                        <a:solidFill>
                          <a:srgbClr val="000000"/>
                        </a:solidFill>
                        <a:effectLst/>
                        <a:latin typeface="Calibri" panose="020F0502020204030204" pitchFamily="34" charset="0"/>
                      </a:endParaRPr>
                    </a:p>
                    <a:p>
                      <a:pPr algn="just" rtl="0" fontAlgn="base"/>
                      <a:r>
                        <a:rPr lang="en-GB" sz="1600" b="0" i="0" dirty="0">
                          <a:solidFill>
                            <a:srgbClr val="000000"/>
                          </a:solidFill>
                          <a:effectLst/>
                          <a:latin typeface="Calibri" panose="020F0502020204030204" pitchFamily="34" charset="0"/>
                        </a:rPr>
                        <a:t> </a:t>
                      </a:r>
                      <a:endParaRPr lang="en-GB" sz="2800" b="0" i="0" dirty="0">
                        <a:solidFill>
                          <a:srgbClr val="000000"/>
                        </a:solidFill>
                        <a:effectLst/>
                      </a:endParaRPr>
                    </a:p>
                  </a:txBody>
                  <a:tcPr marL="142107" marR="142107" marT="71054" marB="71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124832"/>
                  </a:ext>
                </a:extLst>
              </a:tr>
              <a:tr h="672642">
                <a:tc>
                  <a:txBody>
                    <a:bodyPr/>
                    <a:lstStyle/>
                    <a:p>
                      <a:pPr algn="just" rtl="0" fontAlgn="base"/>
                      <a:r>
                        <a:rPr lang="en-US" sz="1600" b="0" i="0" dirty="0">
                          <a:solidFill>
                            <a:srgbClr val="000000"/>
                          </a:solidFill>
                          <a:effectLst/>
                          <a:latin typeface="Calibri" panose="020F0502020204030204" pitchFamily="34" charset="0"/>
                        </a:rPr>
                        <a:t>Lymphadenitis  </a:t>
                      </a:r>
                      <a:endParaRPr lang="en-US" sz="2800" b="0" i="0" dirty="0">
                        <a:solidFill>
                          <a:srgbClr val="000000"/>
                        </a:solidFill>
                        <a:effectLst/>
                        <a:latin typeface="Calibri" panose="020F0502020204030204" pitchFamily="34" charset="0"/>
                      </a:endParaRPr>
                    </a:p>
                  </a:txBody>
                  <a:tcPr marL="142107" marR="142107" marT="71054" marB="71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base"/>
                      <a:r>
                        <a:rPr lang="en-GB" sz="1600" b="0" i="0" dirty="0">
                          <a:solidFill>
                            <a:srgbClr val="000000"/>
                          </a:solidFill>
                          <a:effectLst/>
                          <a:latin typeface="Calibri" panose="020F0502020204030204" pitchFamily="34" charset="0"/>
                        </a:rPr>
                        <a:t>An infection of the lymph nodes.  </a:t>
                      </a:r>
                      <a:endParaRPr lang="en-GB" sz="2800" b="0" i="0" dirty="0">
                        <a:solidFill>
                          <a:srgbClr val="000000"/>
                        </a:solidFill>
                        <a:effectLst/>
                        <a:latin typeface="Calibri" panose="020F0502020204030204" pitchFamily="34" charset="0"/>
                      </a:endParaRPr>
                    </a:p>
                    <a:p>
                      <a:pPr algn="just" rtl="0" fontAlgn="base"/>
                      <a:r>
                        <a:rPr lang="en-GB" sz="1600" b="0" i="0" dirty="0">
                          <a:solidFill>
                            <a:srgbClr val="000000"/>
                          </a:solidFill>
                          <a:effectLst/>
                          <a:latin typeface="Calibri" panose="020F0502020204030204" pitchFamily="34" charset="0"/>
                        </a:rPr>
                        <a:t> </a:t>
                      </a:r>
                      <a:endParaRPr lang="en-GB" sz="2800" b="0" i="0" dirty="0">
                        <a:solidFill>
                          <a:srgbClr val="000000"/>
                        </a:solidFill>
                        <a:effectLst/>
                      </a:endParaRPr>
                    </a:p>
                  </a:txBody>
                  <a:tcPr marL="142107" marR="142107" marT="71054" marB="71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4637597"/>
                  </a:ext>
                </a:extLst>
              </a:tr>
              <a:tr h="909487">
                <a:tc>
                  <a:txBody>
                    <a:bodyPr/>
                    <a:lstStyle/>
                    <a:p>
                      <a:pPr algn="just" rtl="0" fontAlgn="base"/>
                      <a:r>
                        <a:rPr lang="en-US" sz="1600" b="0" i="0" dirty="0">
                          <a:solidFill>
                            <a:srgbClr val="000000"/>
                          </a:solidFill>
                          <a:effectLst/>
                          <a:latin typeface="Calibri" panose="020F0502020204030204" pitchFamily="34" charset="0"/>
                        </a:rPr>
                        <a:t>Lupus  </a:t>
                      </a:r>
                      <a:endParaRPr lang="en-US" sz="2800" b="0" i="0" dirty="0">
                        <a:solidFill>
                          <a:srgbClr val="000000"/>
                        </a:solidFill>
                        <a:effectLst/>
                        <a:latin typeface="Calibri" panose="020F0502020204030204" pitchFamily="34" charset="0"/>
                      </a:endParaRPr>
                    </a:p>
                  </a:txBody>
                  <a:tcPr marL="142107" marR="142107" marT="71054" marB="71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base"/>
                      <a:r>
                        <a:rPr lang="en-GB" sz="1600" b="0" i="0" dirty="0">
                          <a:solidFill>
                            <a:srgbClr val="000000"/>
                          </a:solidFill>
                          <a:effectLst/>
                          <a:latin typeface="Calibri" panose="020F0502020204030204" pitchFamily="34" charset="0"/>
                        </a:rPr>
                        <a:t>An autoimmune disease where the body starts to attack healthy cells, tissues and organs.  </a:t>
                      </a:r>
                      <a:endParaRPr lang="en-GB" sz="2800" b="0" i="0" dirty="0">
                        <a:solidFill>
                          <a:srgbClr val="000000"/>
                        </a:solidFill>
                        <a:effectLst/>
                        <a:latin typeface="Calibri" panose="020F0502020204030204" pitchFamily="34" charset="0"/>
                      </a:endParaRPr>
                    </a:p>
                  </a:txBody>
                  <a:tcPr marL="142107" marR="142107" marT="71054" marB="710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6844980"/>
                  </a:ext>
                </a:extLst>
              </a:tr>
            </a:tbl>
          </a:graphicData>
        </a:graphic>
      </p:graphicFrame>
    </p:spTree>
    <p:extLst>
      <p:ext uri="{BB962C8B-B14F-4D97-AF65-F5344CB8AC3E}">
        <p14:creationId xmlns:p14="http://schemas.microsoft.com/office/powerpoint/2010/main" val="32513623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948D-69FC-405B-9369-B5C9BB09D723}"/>
              </a:ext>
            </a:extLst>
          </p:cNvPr>
          <p:cNvSpPr>
            <a:spLocks noGrp="1"/>
          </p:cNvSpPr>
          <p:nvPr>
            <p:ph type="title"/>
          </p:nvPr>
        </p:nvSpPr>
        <p:spPr/>
        <p:txBody>
          <a:bodyPr/>
          <a:lstStyle/>
          <a:p>
            <a:r>
              <a:rPr lang="en-GB" dirty="0"/>
              <a:t>Nervous System</a:t>
            </a:r>
          </a:p>
        </p:txBody>
      </p:sp>
      <p:sp>
        <p:nvSpPr>
          <p:cNvPr id="3" name="Text Placeholder 2">
            <a:extLst>
              <a:ext uri="{FF2B5EF4-FFF2-40B4-BE49-F238E27FC236}">
                <a16:creationId xmlns:a16="http://schemas.microsoft.com/office/drawing/2014/main" id="{26413A7C-8CAD-4CCF-9849-50C11210580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6988594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4982-5065-42BF-A42C-F5DE2F6E2B30}"/>
              </a:ext>
            </a:extLst>
          </p:cNvPr>
          <p:cNvSpPr>
            <a:spLocks noGrp="1"/>
          </p:cNvSpPr>
          <p:nvPr>
            <p:ph type="title"/>
          </p:nvPr>
        </p:nvSpPr>
        <p:spPr/>
        <p:txBody>
          <a:bodyPr/>
          <a:lstStyle/>
          <a:p>
            <a:r>
              <a:rPr lang="en-GB" dirty="0"/>
              <a:t>Structure and Function </a:t>
            </a:r>
            <a:br>
              <a:rPr lang="en-GB" dirty="0"/>
            </a:br>
            <a:endParaRPr lang="en-GB" dirty="0"/>
          </a:p>
        </p:txBody>
      </p:sp>
      <p:sp>
        <p:nvSpPr>
          <p:cNvPr id="3" name="Content Placeholder 2">
            <a:extLst>
              <a:ext uri="{FF2B5EF4-FFF2-40B4-BE49-F238E27FC236}">
                <a16:creationId xmlns:a16="http://schemas.microsoft.com/office/drawing/2014/main" id="{F2B62135-197B-49E1-A3E9-B935F02FF456}"/>
              </a:ext>
            </a:extLst>
          </p:cNvPr>
          <p:cNvSpPr>
            <a:spLocks noGrp="1"/>
          </p:cNvSpPr>
          <p:nvPr>
            <p:ph idx="1"/>
          </p:nvPr>
        </p:nvSpPr>
        <p:spPr/>
        <p:txBody>
          <a:bodyPr>
            <a:normAutofit fontScale="55000" lnSpcReduction="20000"/>
          </a:bodyPr>
          <a:lstStyle/>
          <a:p>
            <a:r>
              <a:rPr lang="en-GB" dirty="0"/>
              <a:t>The nervous system provides communication in the body, sensations, thoughts, emotions, and memories. Nerve impulses and chemical substances regulate, control, integrate, and organise body functions. The nervous system consists of: </a:t>
            </a:r>
          </a:p>
          <a:p>
            <a:pPr lvl="1">
              <a:buFont typeface="Wingdings" panose="05000000000000000000" pitchFamily="2" charset="2"/>
              <a:buChar char="Ø"/>
            </a:pPr>
            <a:r>
              <a:rPr lang="en-GB" dirty="0"/>
              <a:t>Neurons (specialised nerve cells) </a:t>
            </a:r>
          </a:p>
          <a:p>
            <a:pPr lvl="1">
              <a:buFont typeface="Wingdings" panose="05000000000000000000" pitchFamily="2" charset="2"/>
              <a:buChar char="Ø"/>
            </a:pPr>
            <a:r>
              <a:rPr lang="en-GB" dirty="0"/>
              <a:t>Brain </a:t>
            </a:r>
          </a:p>
          <a:p>
            <a:pPr lvl="1">
              <a:buFont typeface="Wingdings" panose="05000000000000000000" pitchFamily="2" charset="2"/>
              <a:buChar char="Ø"/>
            </a:pPr>
            <a:r>
              <a:rPr lang="en-GB" dirty="0"/>
              <a:t>Spinal cord </a:t>
            </a:r>
          </a:p>
          <a:p>
            <a:pPr lvl="1">
              <a:buFont typeface="Wingdings" panose="05000000000000000000" pitchFamily="2" charset="2"/>
              <a:buChar char="Ø"/>
            </a:pPr>
            <a:r>
              <a:rPr lang="en-GB" dirty="0"/>
              <a:t>Brain and spinal cord coverings (meninges) </a:t>
            </a:r>
          </a:p>
          <a:p>
            <a:pPr lvl="1">
              <a:buFont typeface="Wingdings" panose="05000000000000000000" pitchFamily="2" charset="2"/>
              <a:buChar char="Ø"/>
            </a:pPr>
            <a:r>
              <a:rPr lang="en-GB" dirty="0"/>
              <a:t>Cerebrospinal fluid (CSF) </a:t>
            </a:r>
          </a:p>
          <a:p>
            <a:pPr marL="457200" lvl="1" indent="0">
              <a:buNone/>
            </a:pPr>
            <a:endParaRPr lang="en-GB" dirty="0"/>
          </a:p>
          <a:p>
            <a:r>
              <a:rPr lang="en-GB" dirty="0"/>
              <a:t>An estimated 10 billion neurons or more reside in the human body, most of which are in the brain. The nervous system can be thought of as two systems: The central nervous system (CNS) is made up of the brain and spinal cord, and the peripheral nervous system (PNS) is everything outside of the brain and spinal cord. Sensory neurons transmit nerve impulses to the spinal cord or the brain from muscle tissues. Motor neurons transmit impulses to muscles from the spinal cord or the brain. Both the brain and the spinal cord are covered by protective membranes (meninges). Between these protective membrane layers are spaces filled with cerebrospinal fluid (CSF) that provides a cushion for the brain and the spinal cord. Furthermore, the brain and spinal cord are protected by the skull and vertebral column, respectively. The bony segments of the vertebral canal are divided into regions (cervical, thoracic, and lumbar vertebrae). There are seven cervical vertebrae (C1-C7) that extend from the head to the thorax, 12 thoracic vertebrae (T1 T12) that extend from the chest to the back, and five lumbar vertebrae (L1-L5) that extend to the lower back. At the lower end of the vertebral column, the sacrum (S1-S5) and coccyx are fused elements of the sacral and coccygeal vertebrae. </a:t>
            </a:r>
          </a:p>
        </p:txBody>
      </p:sp>
    </p:spTree>
    <p:extLst>
      <p:ext uri="{BB962C8B-B14F-4D97-AF65-F5344CB8AC3E}">
        <p14:creationId xmlns:p14="http://schemas.microsoft.com/office/powerpoint/2010/main" val="428775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5577F-774E-4149-AA65-3028C44CF23C}"/>
              </a:ext>
            </a:extLst>
          </p:cNvPr>
          <p:cNvSpPr>
            <a:spLocks noGrp="1"/>
          </p:cNvSpPr>
          <p:nvPr>
            <p:ph idx="1"/>
          </p:nvPr>
        </p:nvSpPr>
        <p:spPr>
          <a:xfrm>
            <a:off x="648930" y="281354"/>
            <a:ext cx="5180245" cy="5847734"/>
          </a:xfrm>
        </p:spPr>
        <p:txBody>
          <a:bodyPr>
            <a:normAutofit fontScale="92500" lnSpcReduction="20000"/>
          </a:bodyPr>
          <a:lstStyle/>
          <a:p>
            <a:r>
              <a:rPr lang="en-GB" sz="1800" dirty="0"/>
              <a:t>The brain, along with the cranial nerves, functions in all mental processes and many essential motor, sensory, and visceral responses. The spinal cord and the spinal nerves control sensory (touch), motor (voluntary movement), and reflex (knee-jerk) functions. Reflexes are responses to stimuli that do not require communication with the brain. A simple reflex, such as moving a finger from something hot, occurs even before the brain realises the pain. Specific cranial and spinal nerves control all complex or simple action processes in the body. There are 31 pairs of spinal nerves (nerves that branch off the spinal cord), each of which is identified by its location to the nearest vertebrae. Nerves that branch from the spinal cord (C5 through Tl) and extend into the arm region (the brachial plexus) are the axillary, radial, musculocutaneous, median, and ulnar nerves. </a:t>
            </a:r>
          </a:p>
          <a:p>
            <a:pPr marL="0" indent="0">
              <a:buNone/>
            </a:pPr>
            <a:endParaRPr lang="en-GB" sz="1800" dirty="0"/>
          </a:p>
          <a:p>
            <a:r>
              <a:rPr lang="en-GB" sz="1800" dirty="0"/>
              <a:t>These nerves control all muscle movement of the shoulder, arm, and hand and also control sensations of the skin of the entire shoulder, arm, and hand. In summary, the nervous system is the primary communication and regulatory system in the body. The autonomic nervous system entails the functions that work without voluntary control of an individual, such as heartbeat, rate of breathing, tear and saliva production, and bladder constrictions. </a:t>
            </a:r>
          </a:p>
        </p:txBody>
      </p:sp>
      <p:pic>
        <p:nvPicPr>
          <p:cNvPr id="9218" name="Picture 2">
            <a:extLst>
              <a:ext uri="{FF2B5EF4-FFF2-40B4-BE49-F238E27FC236}">
                <a16:creationId xmlns:a16="http://schemas.microsoft.com/office/drawing/2014/main" id="{5A5A3623-4932-40BD-8AEB-11652D3CD4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56" r="3538" b="-3"/>
          <a:stretch/>
        </p:blipFill>
        <p:spPr bwMode="auto">
          <a:xfrm>
            <a:off x="6182944" y="557189"/>
            <a:ext cx="5170852" cy="557189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0343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2890-354F-4AAD-B4A0-6D3C96A33858}"/>
              </a:ext>
            </a:extLst>
          </p:cNvPr>
          <p:cNvSpPr>
            <a:spLocks noGrp="1"/>
          </p:cNvSpPr>
          <p:nvPr>
            <p:ph type="title"/>
          </p:nvPr>
        </p:nvSpPr>
        <p:spPr/>
        <p:txBody>
          <a:bodyPr/>
          <a:lstStyle/>
          <a:p>
            <a:r>
              <a:rPr lang="en-GB" dirty="0"/>
              <a:t>Disorders of the Nervous System</a:t>
            </a:r>
          </a:p>
        </p:txBody>
      </p:sp>
      <p:sp>
        <p:nvSpPr>
          <p:cNvPr id="3" name="Content Placeholder 2">
            <a:extLst>
              <a:ext uri="{FF2B5EF4-FFF2-40B4-BE49-F238E27FC236}">
                <a16:creationId xmlns:a16="http://schemas.microsoft.com/office/drawing/2014/main" id="{F5877F65-4042-4D2E-BF4F-F4C1312AE70E}"/>
              </a:ext>
            </a:extLst>
          </p:cNvPr>
          <p:cNvSpPr>
            <a:spLocks noGrp="1"/>
          </p:cNvSpPr>
          <p:nvPr>
            <p:ph idx="1"/>
          </p:nvPr>
        </p:nvSpPr>
        <p:spPr/>
        <p:txBody>
          <a:bodyPr>
            <a:normAutofit fontScale="62500" lnSpcReduction="20000"/>
          </a:bodyPr>
          <a:lstStyle/>
          <a:p>
            <a:pPr marL="0" indent="0">
              <a:buNone/>
            </a:pPr>
            <a:endParaRPr lang="en-GB" dirty="0"/>
          </a:p>
          <a:p>
            <a:r>
              <a:rPr lang="en-GB" dirty="0"/>
              <a:t>Infectious conditions (viral or bacterial) such as encephalitis (inflammation of the brain), meningitis (inflammation of the linings of the brain and spinal cord), tetanus, herpes, and poliomyelitis. </a:t>
            </a:r>
          </a:p>
          <a:p>
            <a:r>
              <a:rPr lang="en-GB" dirty="0"/>
              <a:t>Conditions such as ALS, MS, Parkinson's disease (a degenerative disorder characterised by hand tremors, loss of facial expression, shuffling walk), cerebral palsy (CP; brain damage at birth that typically causes lack of muscle control) (FIGURE 6-21) </a:t>
            </a:r>
          </a:p>
          <a:p>
            <a:r>
              <a:rPr lang="en-GB" dirty="0"/>
              <a:t>Epilepsy (episodes of abnormal electrical discharges in the brain that may cause convulsions or loss of consciousness), hydrocephaly (excessive amounts of CSF in the brain that can lead to intracranial pressure and other complications), neuralgia (pain along a nerve), strokes, and headaches </a:t>
            </a:r>
          </a:p>
          <a:p>
            <a:r>
              <a:rPr lang="en-GB" dirty="0"/>
              <a:t>Injuries that can also result in paralysis or partial paralysis </a:t>
            </a:r>
          </a:p>
          <a:p>
            <a:pPr marL="0" indent="0">
              <a:buNone/>
            </a:pPr>
            <a:endParaRPr lang="en-GB" dirty="0"/>
          </a:p>
          <a:p>
            <a:r>
              <a:rPr lang="en-GB" dirty="0"/>
              <a:t>As a special note to those performing blood collection, nerve damage, including partial paralysis, can also occur as a result of accidental injury during phlebotomy procedures. Injury may be the result of excessive probing with the needle, sticking the needle in a poor site for </a:t>
            </a:r>
            <a:r>
              <a:rPr lang="en-GB" dirty="0" err="1"/>
              <a:t>venipuncture</a:t>
            </a:r>
            <a:r>
              <a:rPr lang="en-GB" dirty="0"/>
              <a:t>, deep needle penetration all the way into the nerve, and/or if the patient suddenly jerks his or her arm during the </a:t>
            </a:r>
            <a:r>
              <a:rPr lang="en-GB" dirty="0" err="1"/>
              <a:t>venipuncture</a:t>
            </a:r>
            <a:r>
              <a:rPr lang="en-GB" dirty="0"/>
              <a:t> procedure, causing the needle to puncture a nerve. Choose </a:t>
            </a:r>
            <a:r>
              <a:rPr lang="en-GB" dirty="0" err="1"/>
              <a:t>venipuncture</a:t>
            </a:r>
            <a:r>
              <a:rPr lang="en-GB" dirty="0"/>
              <a:t> sites that are stabilised as much as possible. Under no circumstances should you use the anterior or palmar side of the wrist to collect a blood specimen because the risk of hitting a nerve is high due to nerve locations close to the skin's surface.  </a:t>
            </a:r>
          </a:p>
        </p:txBody>
      </p:sp>
    </p:spTree>
    <p:extLst>
      <p:ext uri="{BB962C8B-B14F-4D97-AF65-F5344CB8AC3E}">
        <p14:creationId xmlns:p14="http://schemas.microsoft.com/office/powerpoint/2010/main" val="9380671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FE7E-B407-4FA6-8E6E-75CF549BDB69}"/>
              </a:ext>
            </a:extLst>
          </p:cNvPr>
          <p:cNvSpPr>
            <a:spLocks noGrp="1"/>
          </p:cNvSpPr>
          <p:nvPr>
            <p:ph type="title"/>
          </p:nvPr>
        </p:nvSpPr>
        <p:spPr/>
        <p:txBody>
          <a:bodyPr/>
          <a:lstStyle/>
          <a:p>
            <a:r>
              <a:rPr lang="en-GB" dirty="0"/>
              <a:t>Divisions of the Skeleton: </a:t>
            </a:r>
            <a:br>
              <a:rPr lang="en-GB" dirty="0"/>
            </a:br>
            <a:endParaRPr lang="en-GB" dirty="0"/>
          </a:p>
        </p:txBody>
      </p:sp>
      <p:sp>
        <p:nvSpPr>
          <p:cNvPr id="3" name="Content Placeholder 2">
            <a:extLst>
              <a:ext uri="{FF2B5EF4-FFF2-40B4-BE49-F238E27FC236}">
                <a16:creationId xmlns:a16="http://schemas.microsoft.com/office/drawing/2014/main" id="{2B61B84C-0DC0-436F-8766-4B5943E59D34}"/>
              </a:ext>
            </a:extLst>
          </p:cNvPr>
          <p:cNvSpPr>
            <a:spLocks noGrp="1"/>
          </p:cNvSpPr>
          <p:nvPr>
            <p:ph idx="1"/>
          </p:nvPr>
        </p:nvSpPr>
        <p:spPr/>
        <p:txBody>
          <a:bodyPr>
            <a:normAutofit fontScale="92500" lnSpcReduction="20000"/>
          </a:bodyPr>
          <a:lstStyle/>
          <a:p>
            <a:r>
              <a:rPr lang="en-GB" dirty="0"/>
              <a:t>The human skeleton is divided into two distinct parts:  </a:t>
            </a:r>
          </a:p>
          <a:p>
            <a:pPr lvl="1"/>
            <a:r>
              <a:rPr lang="en-GB" dirty="0"/>
              <a:t>The axial skeleton consists of bones that form the axis of the body and support and protect the organs of the head, neck, and trunk:  </a:t>
            </a:r>
          </a:p>
          <a:p>
            <a:pPr lvl="2">
              <a:buFont typeface="Wingdings" panose="05000000000000000000" pitchFamily="2" charset="2"/>
              <a:buChar char="Ø"/>
            </a:pPr>
            <a:r>
              <a:rPr lang="en-GB" dirty="0"/>
              <a:t>Skull </a:t>
            </a:r>
          </a:p>
          <a:p>
            <a:pPr lvl="2">
              <a:buFont typeface="Wingdings" panose="05000000000000000000" pitchFamily="2" charset="2"/>
              <a:buChar char="Ø"/>
            </a:pPr>
            <a:r>
              <a:rPr lang="en-GB" dirty="0"/>
              <a:t>Sternum </a:t>
            </a:r>
          </a:p>
          <a:p>
            <a:pPr lvl="2">
              <a:buFont typeface="Wingdings" panose="05000000000000000000" pitchFamily="2" charset="2"/>
              <a:buChar char="Ø"/>
            </a:pPr>
            <a:r>
              <a:rPr lang="en-GB" dirty="0"/>
              <a:t>Ribs </a:t>
            </a:r>
          </a:p>
          <a:p>
            <a:pPr lvl="2">
              <a:buFont typeface="Wingdings" panose="05000000000000000000" pitchFamily="2" charset="2"/>
              <a:buChar char="Ø"/>
            </a:pPr>
            <a:r>
              <a:rPr lang="en-GB" dirty="0"/>
              <a:t>Vertebral Column.  </a:t>
            </a:r>
          </a:p>
          <a:p>
            <a:pPr lvl="1"/>
            <a:endParaRPr lang="en-GB" dirty="0"/>
          </a:p>
          <a:p>
            <a:pPr lvl="1"/>
            <a:r>
              <a:rPr lang="en-GB" dirty="0"/>
              <a:t>The appendicular skeleton is composed of bones that anchor the appendages to the axial skeleton:  </a:t>
            </a:r>
          </a:p>
          <a:p>
            <a:pPr lvl="2">
              <a:buFont typeface="Wingdings" panose="05000000000000000000" pitchFamily="2" charset="2"/>
              <a:buChar char="Ø"/>
            </a:pPr>
            <a:r>
              <a:rPr lang="en-GB" dirty="0"/>
              <a:t>Upper Extremities  </a:t>
            </a:r>
          </a:p>
          <a:p>
            <a:pPr lvl="2">
              <a:buFont typeface="Wingdings" panose="05000000000000000000" pitchFamily="2" charset="2"/>
              <a:buChar char="Ø"/>
            </a:pPr>
            <a:r>
              <a:rPr lang="en-GB" dirty="0"/>
              <a:t>Lower Extremities </a:t>
            </a:r>
          </a:p>
          <a:p>
            <a:pPr lvl="2">
              <a:buFont typeface="Wingdings" panose="05000000000000000000" pitchFamily="2" charset="2"/>
              <a:buChar char="Ø"/>
            </a:pPr>
            <a:r>
              <a:rPr lang="en-GB" dirty="0"/>
              <a:t>Shoulder Girdle </a:t>
            </a:r>
          </a:p>
          <a:p>
            <a:pPr lvl="2">
              <a:buFont typeface="Wingdings" panose="05000000000000000000" pitchFamily="2" charset="2"/>
              <a:buChar char="Ø"/>
            </a:pPr>
            <a:r>
              <a:rPr lang="en-GB" dirty="0"/>
              <a:t>Pelvic Girdle.  </a:t>
            </a:r>
          </a:p>
          <a:p>
            <a:pPr lvl="2">
              <a:buFont typeface="Wingdings" panose="05000000000000000000" pitchFamily="2" charset="2"/>
              <a:buChar char="Ø"/>
            </a:pPr>
            <a:r>
              <a:rPr lang="en-GB" dirty="0"/>
              <a:t>(The sacrum and coccyx are considered part of the vertebral column)  </a:t>
            </a:r>
          </a:p>
        </p:txBody>
      </p:sp>
    </p:spTree>
    <p:extLst>
      <p:ext uri="{BB962C8B-B14F-4D97-AF65-F5344CB8AC3E}">
        <p14:creationId xmlns:p14="http://schemas.microsoft.com/office/powerpoint/2010/main" val="40262002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430FF-2F06-48D2-B573-2930B634EAAC}"/>
              </a:ext>
            </a:extLst>
          </p:cNvPr>
          <p:cNvSpPr>
            <a:spLocks noGrp="1"/>
          </p:cNvSpPr>
          <p:nvPr>
            <p:ph type="title"/>
          </p:nvPr>
        </p:nvSpPr>
        <p:spPr/>
        <p:txBody>
          <a:bodyPr/>
          <a:lstStyle/>
          <a:p>
            <a:r>
              <a:rPr lang="en-GB" dirty="0"/>
              <a:t>Types of Bone  </a:t>
            </a:r>
            <a:br>
              <a:rPr lang="en-GB" dirty="0"/>
            </a:br>
            <a:endParaRPr lang="en-GB" dirty="0"/>
          </a:p>
        </p:txBody>
      </p:sp>
      <p:sp>
        <p:nvSpPr>
          <p:cNvPr id="3" name="Content Placeholder 2">
            <a:extLst>
              <a:ext uri="{FF2B5EF4-FFF2-40B4-BE49-F238E27FC236}">
                <a16:creationId xmlns:a16="http://schemas.microsoft.com/office/drawing/2014/main" id="{43E9C020-1967-481B-9448-B67682B1E925}"/>
              </a:ext>
            </a:extLst>
          </p:cNvPr>
          <p:cNvSpPr>
            <a:spLocks noGrp="1"/>
          </p:cNvSpPr>
          <p:nvPr>
            <p:ph idx="1"/>
          </p:nvPr>
        </p:nvSpPr>
        <p:spPr/>
        <p:txBody>
          <a:bodyPr>
            <a:normAutofit fontScale="92500" lnSpcReduction="20000"/>
          </a:bodyPr>
          <a:lstStyle/>
          <a:p>
            <a:pPr marL="0" indent="0">
              <a:buNone/>
            </a:pPr>
            <a:endParaRPr lang="en-GB" dirty="0"/>
          </a:p>
          <a:p>
            <a:r>
              <a:rPr lang="en-GB" dirty="0"/>
              <a:t>The bones of the body fall into four general categories: long bones, short bones, flat bones, and irregular bones.  </a:t>
            </a:r>
          </a:p>
          <a:p>
            <a:r>
              <a:rPr lang="en-GB" dirty="0"/>
              <a:t>Long bones are longer than they are wide and work like levers. The bones of the upper and lower extremities (e.g. humerus, tibia, femur, ulna, metacarpals, etc.) are of this type.  </a:t>
            </a:r>
          </a:p>
          <a:p>
            <a:r>
              <a:rPr lang="en-GB" dirty="0"/>
              <a:t>Short bones are short, cube-shaped, and found in the wrists and ankles. Flat bones have broad surfaces for the protection of organs and attachment of  muscles (e.g. ribs, cranial bones, bones of shoulder girdle).  </a:t>
            </a:r>
          </a:p>
          <a:p>
            <a:r>
              <a:rPr lang="en-GB" dirty="0"/>
              <a:t>Irregular bones are all others that do not fall into the previous categories. They have varied shapes, sizes, and surface features and include the bones of the vertebrae and a few in the skull.  </a:t>
            </a:r>
          </a:p>
        </p:txBody>
      </p:sp>
    </p:spTree>
    <p:extLst>
      <p:ext uri="{BB962C8B-B14F-4D97-AF65-F5344CB8AC3E}">
        <p14:creationId xmlns:p14="http://schemas.microsoft.com/office/powerpoint/2010/main" val="4022787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32933" y="643466"/>
            <a:ext cx="10193867" cy="5571067"/>
          </a:xfrm>
        </p:spPr>
        <p:txBody>
          <a:bodyPr>
            <a:normAutofit/>
          </a:bodyPr>
          <a:lstStyle/>
          <a:p>
            <a:pPr marL="0" indent="0">
              <a:buNone/>
            </a:pPr>
            <a:r>
              <a:rPr lang="en-GB" sz="2000" b="1" dirty="0"/>
              <a:t>Local Government (Miscellaneous Provisions) Act 1999</a:t>
            </a:r>
          </a:p>
          <a:p>
            <a:pPr marL="0" indent="0">
              <a:buNone/>
            </a:pPr>
            <a:endParaRPr lang="en-IN" sz="2000" dirty="0"/>
          </a:p>
          <a:p>
            <a:pPr marL="0" indent="0">
              <a:buNone/>
            </a:pPr>
            <a:r>
              <a:rPr lang="en-GB" sz="2000" dirty="0"/>
              <a:t>The local authority is responsible for registering and licensing any businesses where invasive treatments or hair treatments are taking place. They are able to implement their own local by-laws, and these can vary between different local councils. To find out your local bye-laws, you should contact your local council. </a:t>
            </a:r>
          </a:p>
          <a:p>
            <a:pPr marL="0" indent="0">
              <a:buNone/>
            </a:pPr>
            <a:endParaRPr lang="en-IN" sz="2000" dirty="0"/>
          </a:p>
          <a:p>
            <a:pPr marL="0" indent="0">
              <a:buNone/>
            </a:pPr>
            <a:r>
              <a:rPr lang="en-GB" sz="2000" b="1" dirty="0"/>
              <a:t>The Management of Health &amp; Safety at Work Regulations 1999</a:t>
            </a:r>
          </a:p>
          <a:p>
            <a:pPr marL="0" indent="0">
              <a:buNone/>
            </a:pPr>
            <a:endParaRPr lang="en-IN" sz="2000" dirty="0"/>
          </a:p>
          <a:p>
            <a:pPr marL="0" indent="0">
              <a:buNone/>
            </a:pPr>
            <a:r>
              <a:rPr lang="en-GB" sz="2000" dirty="0"/>
              <a:t>This act outlines the responsibilities of the owner/manager of the business to protect the well-being of all who visit the premises, to keep a record of all checks they have made and also of any first aid treatments carried out on their premises. </a:t>
            </a:r>
          </a:p>
          <a:p>
            <a:pPr marL="0" indent="0">
              <a:buNone/>
            </a:pPr>
            <a:endParaRPr lang="en-IN" sz="2000" dirty="0"/>
          </a:p>
        </p:txBody>
      </p:sp>
    </p:spTree>
    <p:extLst>
      <p:ext uri="{BB962C8B-B14F-4D97-AF65-F5344CB8AC3E}">
        <p14:creationId xmlns:p14="http://schemas.microsoft.com/office/powerpoint/2010/main" val="30868762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93AC2-5FED-4A58-B431-AA76B1702E2E}"/>
              </a:ext>
            </a:extLst>
          </p:cNvPr>
          <p:cNvSpPr>
            <a:spLocks noGrp="1"/>
          </p:cNvSpPr>
          <p:nvPr>
            <p:ph type="title"/>
          </p:nvPr>
        </p:nvSpPr>
        <p:spPr/>
        <p:txBody>
          <a:bodyPr/>
          <a:lstStyle/>
          <a:p>
            <a:r>
              <a:rPr lang="en-GB" dirty="0"/>
              <a:t>Bone Composition: </a:t>
            </a:r>
            <a:br>
              <a:rPr lang="en-GB" dirty="0"/>
            </a:br>
            <a:endParaRPr lang="en-GB" dirty="0"/>
          </a:p>
        </p:txBody>
      </p:sp>
      <p:sp>
        <p:nvSpPr>
          <p:cNvPr id="3" name="Content Placeholder 2">
            <a:extLst>
              <a:ext uri="{FF2B5EF4-FFF2-40B4-BE49-F238E27FC236}">
                <a16:creationId xmlns:a16="http://schemas.microsoft.com/office/drawing/2014/main" id="{CEEE4FDD-9122-43DF-8D7A-4BA6C776BD97}"/>
              </a:ext>
            </a:extLst>
          </p:cNvPr>
          <p:cNvSpPr>
            <a:spLocks noGrp="1"/>
          </p:cNvSpPr>
          <p:nvPr>
            <p:ph idx="1"/>
          </p:nvPr>
        </p:nvSpPr>
        <p:spPr/>
        <p:txBody>
          <a:bodyPr>
            <a:normAutofit fontScale="85000" lnSpcReduction="20000"/>
          </a:bodyPr>
          <a:lstStyle/>
          <a:p>
            <a:pPr marL="0" indent="0">
              <a:buNone/>
            </a:pPr>
            <a:endParaRPr lang="en-GB" dirty="0"/>
          </a:p>
          <a:p>
            <a:r>
              <a:rPr lang="en-GB" dirty="0"/>
              <a:t>Bones are composed of tissue that may take one of two forms—compact or dense bone, spongy or cancellous bone. Most bones contain both types.  </a:t>
            </a:r>
          </a:p>
          <a:p>
            <a:pPr marL="0" indent="0">
              <a:buNone/>
            </a:pPr>
            <a:endParaRPr lang="en-GB" dirty="0"/>
          </a:p>
          <a:p>
            <a:r>
              <a:rPr lang="en-GB" dirty="0"/>
              <a:t>Compact bone is dense, hard and forms the protective exterior portion of all bones.  </a:t>
            </a:r>
          </a:p>
          <a:p>
            <a:pPr marL="0" indent="0">
              <a:buNone/>
            </a:pPr>
            <a:endParaRPr lang="en-GB" dirty="0"/>
          </a:p>
          <a:p>
            <a:r>
              <a:rPr lang="en-GB" dirty="0"/>
              <a:t>Spongy bone is inside the compact bone and is very porous (full of tiny holes). Spongy bone occurs in most bones.  </a:t>
            </a:r>
          </a:p>
          <a:p>
            <a:endParaRPr lang="en-GB" dirty="0"/>
          </a:p>
          <a:p>
            <a:r>
              <a:rPr lang="en-GB" dirty="0"/>
              <a:t>The charts on the following pages show the main bones that you will need to have good knowledge of.  </a:t>
            </a:r>
          </a:p>
          <a:p>
            <a:endParaRPr lang="en-GB" dirty="0"/>
          </a:p>
        </p:txBody>
      </p:sp>
    </p:spTree>
    <p:extLst>
      <p:ext uri="{BB962C8B-B14F-4D97-AF65-F5344CB8AC3E}">
        <p14:creationId xmlns:p14="http://schemas.microsoft.com/office/powerpoint/2010/main" val="20372940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3BD4F-0DC2-B541-B2AA-3F06D2D8FD92}"/>
              </a:ext>
            </a:extLst>
          </p:cNvPr>
          <p:cNvSpPr>
            <a:spLocks noGrp="1"/>
          </p:cNvSpPr>
          <p:nvPr>
            <p:ph type="title"/>
          </p:nvPr>
        </p:nvSpPr>
        <p:spPr/>
        <p:txBody>
          <a:bodyPr/>
          <a:lstStyle/>
          <a:p>
            <a:r>
              <a:rPr lang="en-US" dirty="0"/>
              <a:t>Muscles</a:t>
            </a:r>
          </a:p>
        </p:txBody>
      </p:sp>
    </p:spTree>
    <p:extLst>
      <p:ext uri="{BB962C8B-B14F-4D97-AF65-F5344CB8AC3E}">
        <p14:creationId xmlns:p14="http://schemas.microsoft.com/office/powerpoint/2010/main" val="24037839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4D94BB-C5C4-4625-9FA5-1EA7C48E5874}"/>
              </a:ext>
            </a:extLst>
          </p:cNvPr>
          <p:cNvSpPr>
            <a:spLocks noGrp="1"/>
          </p:cNvSpPr>
          <p:nvPr>
            <p:ph idx="1"/>
          </p:nvPr>
        </p:nvSpPr>
        <p:spPr>
          <a:xfrm>
            <a:off x="648930" y="557784"/>
            <a:ext cx="4944151" cy="5666035"/>
          </a:xfrm>
        </p:spPr>
        <p:txBody>
          <a:bodyPr>
            <a:normAutofit/>
          </a:bodyPr>
          <a:lstStyle/>
          <a:p>
            <a:r>
              <a:rPr lang="en-GB" sz="1600" dirty="0"/>
              <a:t>Muscles are classified into three different types, which are skeletal, smooth and cardiac.  </a:t>
            </a:r>
          </a:p>
          <a:p>
            <a:r>
              <a:rPr lang="en-GB" sz="1600" dirty="0"/>
              <a:t>Skeletal muscles, also known as striated due to its appearance or voluntary due to its action, are attached to bones and deal with movement. These muscles are made up of fine, thread-like fibres of muscles containing light and dark bands. Skeletal muscles can be made to contract and relax by voluntary will. They have striations due to the actin and myosin fibres and create movement when contracted. </a:t>
            </a:r>
          </a:p>
          <a:p>
            <a:r>
              <a:rPr lang="en-GB" sz="1600" dirty="0"/>
              <a:t>Image result for smooth muscle </a:t>
            </a:r>
            <a:r>
              <a:rPr lang="en-GB" sz="1600" dirty="0" err="1"/>
              <a:t>diagramThis</a:t>
            </a:r>
            <a:r>
              <a:rPr lang="en-GB" sz="1600" dirty="0"/>
              <a:t> system gives individuals the ability to move using muscles and the skeleton. It consists of the body's bones, muscles, tendons, ligaments, joints, cartilage, and other connective tissue.  </a:t>
            </a:r>
          </a:p>
          <a:p>
            <a:r>
              <a:rPr lang="en-GB" sz="1600" dirty="0"/>
              <a:t>Smooth muscles, also called </a:t>
            </a:r>
            <a:r>
              <a:rPr lang="en-GB" sz="1600" dirty="0" err="1"/>
              <a:t>unstriated</a:t>
            </a:r>
            <a:r>
              <a:rPr lang="en-GB" sz="1600" dirty="0"/>
              <a:t> or involuntary, tend to be found within hollow organs such as blood vessels, the intestines and the respiratory tract. This muscle works automatically with no participant control. This type of muscle does not tire easily, and the contractions are slow, rhythmic and automatic.  </a:t>
            </a:r>
          </a:p>
        </p:txBody>
      </p:sp>
      <p:pic>
        <p:nvPicPr>
          <p:cNvPr id="8194" name="Picture 2" descr="Image result for smooth muscle diagram">
            <a:extLst>
              <a:ext uri="{FF2B5EF4-FFF2-40B4-BE49-F238E27FC236}">
                <a16:creationId xmlns:a16="http://schemas.microsoft.com/office/drawing/2014/main" id="{62EA2097-82C3-490D-8810-C6B2CDBF4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40" r="5131" b="1"/>
          <a:stretch/>
        </p:blipFill>
        <p:spPr bwMode="auto">
          <a:xfrm>
            <a:off x="6904709" y="1895180"/>
            <a:ext cx="4475531" cy="306439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1410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6AA853-78E3-4125-BD96-98E87E236035}"/>
              </a:ext>
            </a:extLst>
          </p:cNvPr>
          <p:cNvSpPr>
            <a:spLocks noGrp="1"/>
          </p:cNvSpPr>
          <p:nvPr>
            <p:ph idx="1"/>
          </p:nvPr>
        </p:nvSpPr>
        <p:spPr>
          <a:xfrm>
            <a:off x="838200" y="1020417"/>
            <a:ext cx="10515600" cy="5156546"/>
          </a:xfrm>
        </p:spPr>
        <p:txBody>
          <a:bodyPr>
            <a:normAutofit fontScale="85000" lnSpcReduction="20000"/>
          </a:bodyPr>
          <a:lstStyle/>
          <a:p>
            <a:r>
              <a:rPr lang="en-GB" dirty="0"/>
              <a:t>Cardiac muscle is what the heart is made up of and only exists in your heart. It is similar in appearance to skeletal muscle in that it is striated. This type of muscle never tires and contracts and relaxes with no participant control. It is made up of short, cylindrical fibres and is purely controlled by the nervous system.  </a:t>
            </a:r>
          </a:p>
          <a:p>
            <a:endParaRPr lang="en-GB" dirty="0"/>
          </a:p>
          <a:p>
            <a:r>
              <a:rPr lang="en-GB" dirty="0"/>
              <a:t>There are over 650 different types of muscles in the human body, making up nearly half of the body weight. The main function is to move joints, to which they are joined, by shortening and pulling one end of the muscle closer to the other end. Each muscle is made up of muscle fibres that are controlled by the brain, sending an impulse to the fibres via the nerves.  </a:t>
            </a:r>
          </a:p>
          <a:p>
            <a:endParaRPr lang="en-GB" dirty="0"/>
          </a:p>
          <a:p>
            <a:r>
              <a:rPr lang="en-GB" dirty="0"/>
              <a:t>When a muscle is damaged, fibres become torn, and the connective tissue around the muscle is also damaged. The fibres are damaged, and fluid seeps out of torn fibres, which causes localised swelling. This fluid tends to stick the fibres together, which causes pain as the muscle is irritated by the slightest contraction. Stretching exercises will increase the length, flexibility and tone of muscles which allows the joint to move further than before. </a:t>
            </a:r>
          </a:p>
        </p:txBody>
      </p:sp>
    </p:spTree>
    <p:extLst>
      <p:ext uri="{BB962C8B-B14F-4D97-AF65-F5344CB8AC3E}">
        <p14:creationId xmlns:p14="http://schemas.microsoft.com/office/powerpoint/2010/main" val="7292034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85FB-7E37-4848-A0C4-DA879ED0511D}"/>
              </a:ext>
            </a:extLst>
          </p:cNvPr>
          <p:cNvSpPr>
            <a:spLocks noGrp="1"/>
          </p:cNvSpPr>
          <p:nvPr>
            <p:ph type="title"/>
          </p:nvPr>
        </p:nvSpPr>
        <p:spPr/>
        <p:txBody>
          <a:bodyPr/>
          <a:lstStyle/>
          <a:p>
            <a:r>
              <a:rPr lang="en-GB" dirty="0">
                <a:solidFill>
                  <a:srgbClr val="0E101A"/>
                </a:solidFill>
                <a:ea typeface="Times New Roman" panose="02020603050405020304" pitchFamily="18" charset="0"/>
              </a:rPr>
              <a:t>Muscle Shapes </a:t>
            </a:r>
            <a:endParaRPr lang="en-US" dirty="0"/>
          </a:p>
        </p:txBody>
      </p:sp>
      <p:sp>
        <p:nvSpPr>
          <p:cNvPr id="3" name="Content Placeholder 2">
            <a:extLst>
              <a:ext uri="{FF2B5EF4-FFF2-40B4-BE49-F238E27FC236}">
                <a16:creationId xmlns:a16="http://schemas.microsoft.com/office/drawing/2014/main" id="{0F95CC9B-14E5-B64B-BEC5-62DFF41E6607}"/>
              </a:ext>
            </a:extLst>
          </p:cNvPr>
          <p:cNvSpPr>
            <a:spLocks noGrp="1"/>
          </p:cNvSpPr>
          <p:nvPr>
            <p:ph idx="1"/>
          </p:nvPr>
        </p:nvSpPr>
        <p:spPr/>
        <p:txBody>
          <a:bodyPr>
            <a:normAutofit fontScale="92500" lnSpcReduction="20000"/>
          </a:bodyPr>
          <a:lstStyle/>
          <a:p>
            <a:pPr algn="just"/>
            <a:r>
              <a:rPr lang="en-GB" dirty="0">
                <a:ea typeface="Times New Roman" panose="02020603050405020304" pitchFamily="18" charset="0"/>
              </a:rPr>
              <a:t>The bundles of fibres within muscles will determine the shape of the muscle. The commonest muscle fibre arrangements are: </a:t>
            </a:r>
            <a:endParaRPr lang="en-GB" dirty="0">
              <a:latin typeface="Times New Roman" panose="02020603050405020304" pitchFamily="18" charset="0"/>
              <a:ea typeface="Times New Roman" panose="02020603050405020304" pitchFamily="18" charset="0"/>
            </a:endParaRPr>
          </a:p>
          <a:p>
            <a:pPr lvl="1" algn="just"/>
            <a:r>
              <a:rPr lang="en-GB" dirty="0">
                <a:ea typeface="Times New Roman" panose="02020603050405020304" pitchFamily="18" charset="0"/>
              </a:rPr>
              <a:t>Parallel fibres – these muscles have fibres that run parallel to each other in length and can sometimes be called strap muscles. These muscles have great endurance but may not be that strong due to their length. An example would be the Sternocleidomastoid (SCM). </a:t>
            </a:r>
            <a:endParaRPr lang="en-GB" dirty="0">
              <a:latin typeface="Times New Roman" panose="02020603050405020304" pitchFamily="18" charset="0"/>
              <a:ea typeface="Times New Roman" panose="02020603050405020304" pitchFamily="18" charset="0"/>
            </a:endParaRPr>
          </a:p>
          <a:p>
            <a:pPr lvl="1" algn="just"/>
            <a:r>
              <a:rPr lang="en-GB" dirty="0">
                <a:ea typeface="Times New Roman" panose="02020603050405020304" pitchFamily="18" charset="0"/>
              </a:rPr>
              <a:t>Circular muscles – these muscles are usually circular in shape, and an example would be the muscles surrounding the mouth and eye. </a:t>
            </a:r>
            <a:endParaRPr lang="en-GB" dirty="0">
              <a:latin typeface="Times New Roman" panose="02020603050405020304" pitchFamily="18" charset="0"/>
              <a:ea typeface="Times New Roman" panose="02020603050405020304" pitchFamily="18" charset="0"/>
            </a:endParaRPr>
          </a:p>
          <a:p>
            <a:pPr lvl="1" algn="just"/>
            <a:r>
              <a:rPr lang="en-GB" dirty="0">
                <a:ea typeface="Times New Roman" panose="02020603050405020304" pitchFamily="18" charset="0"/>
              </a:rPr>
              <a:t>Convergent – this is where the muscle fibres converge to an attachment to a bone. The fibres are arranged to allow maximum force and can sometimes cross joints with a large range of movement, such as the Pectoralis Major. </a:t>
            </a:r>
            <a:endParaRPr lang="en-GB" dirty="0">
              <a:latin typeface="Times New Roman" panose="02020603050405020304" pitchFamily="18" charset="0"/>
              <a:ea typeface="Times New Roman" panose="02020603050405020304" pitchFamily="18" charset="0"/>
            </a:endParaRPr>
          </a:p>
          <a:p>
            <a:pPr lvl="1" algn="just"/>
            <a:r>
              <a:rPr lang="en-GB" dirty="0">
                <a:ea typeface="Times New Roman" panose="02020603050405020304" pitchFamily="18" charset="0"/>
              </a:rPr>
              <a:t>Pennate – these are made up of short fibres, so the pull is short and strong, though the muscle tires easily. </a:t>
            </a:r>
            <a:endParaRPr lang="en-GB" dirty="0">
              <a:latin typeface="Times New Roman" panose="02020603050405020304" pitchFamily="18" charset="0"/>
              <a:ea typeface="Times New Roman" panose="02020603050405020304" pitchFamily="18" charset="0"/>
            </a:endParaRPr>
          </a:p>
          <a:p>
            <a:pPr lvl="1" algn="just"/>
            <a:r>
              <a:rPr lang="en-GB" dirty="0">
                <a:ea typeface="Times New Roman" panose="02020603050405020304" pitchFamily="18" charset="0"/>
              </a:rPr>
              <a:t>Fusiform – these are sometimes included within the parallel muscle group and are made up of spindle-shaped fibres. A good example is the Biceps Brachii, as the belly is wider than the origin and the insertion. </a:t>
            </a:r>
            <a:endParaRPr lang="en-GB"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520392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5F1A5-7B87-C949-A27A-821F8F42FAF4}"/>
              </a:ext>
            </a:extLst>
          </p:cNvPr>
          <p:cNvSpPr>
            <a:spLocks noGrp="1"/>
          </p:cNvSpPr>
          <p:nvPr>
            <p:ph type="title"/>
          </p:nvPr>
        </p:nvSpPr>
        <p:spPr/>
        <p:txBody>
          <a:bodyPr/>
          <a:lstStyle/>
          <a:p>
            <a:r>
              <a:rPr lang="en-GB" dirty="0">
                <a:solidFill>
                  <a:srgbClr val="0E101A"/>
                </a:solidFill>
                <a:ea typeface="Times New Roman" panose="02020603050405020304" pitchFamily="18" charset="0"/>
              </a:rPr>
              <a:t>Muscle Movement </a:t>
            </a:r>
            <a:endParaRPr lang="en-US" dirty="0"/>
          </a:p>
        </p:txBody>
      </p:sp>
      <p:sp>
        <p:nvSpPr>
          <p:cNvPr id="3" name="Content Placeholder 2">
            <a:extLst>
              <a:ext uri="{FF2B5EF4-FFF2-40B4-BE49-F238E27FC236}">
                <a16:creationId xmlns:a16="http://schemas.microsoft.com/office/drawing/2014/main" id="{053689CC-0F0F-C044-ACBA-893BC6C10834}"/>
              </a:ext>
            </a:extLst>
          </p:cNvPr>
          <p:cNvSpPr>
            <a:spLocks noGrp="1"/>
          </p:cNvSpPr>
          <p:nvPr>
            <p:ph idx="1"/>
          </p:nvPr>
        </p:nvSpPr>
        <p:spPr/>
        <p:txBody>
          <a:bodyPr>
            <a:normAutofit lnSpcReduction="10000"/>
          </a:bodyPr>
          <a:lstStyle/>
          <a:p>
            <a:pPr algn="just"/>
            <a:r>
              <a:rPr lang="en-GB" dirty="0">
                <a:solidFill>
                  <a:srgbClr val="0E101A"/>
                </a:solidFill>
                <a:ea typeface="Times New Roman" panose="02020603050405020304" pitchFamily="18" charset="0"/>
              </a:rPr>
              <a:t>Muscles are only every able to contract or pull. This means they have to work in groups and, even when carrying out an action, do not work alone. A joint, therefore, has to have two or more muscles working together.</a:t>
            </a:r>
            <a:endParaRPr lang="en-GB" dirty="0">
              <a:latin typeface="Times New Roman" panose="02020603050405020304" pitchFamily="18" charset="0"/>
              <a:ea typeface="Times New Roman" panose="02020603050405020304" pitchFamily="18" charset="0"/>
            </a:endParaRPr>
          </a:p>
          <a:p>
            <a:pPr algn="just"/>
            <a:r>
              <a:rPr lang="en-GB" dirty="0">
                <a:solidFill>
                  <a:srgbClr val="0E101A"/>
                </a:solidFill>
                <a:ea typeface="Times New Roman" panose="02020603050405020304" pitchFamily="18" charset="0"/>
              </a:rPr>
              <a:t> As muscle contracts, the second muscle relaxes, and as this second muscle contracts, the first muscle relaxes. This is called Antagonistic action as they are pulling in the opposite direction to each other but without working against each other. One end of the muscle needs to be fixed, which is known as the origin, and as that muscle contracts, the other end of the muscle moves towards the origin. The name given to the end of the muscle that moves towards the origin is called the insertion. </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20933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1EB24-CEDB-4BFF-A6CC-640D57D6AC85}"/>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4800" kern="1200" dirty="0">
                <a:solidFill>
                  <a:schemeClr val="tx1"/>
                </a:solidFill>
                <a:ea typeface="+mj-ea"/>
                <a:cs typeface="+mj-cs"/>
              </a:rPr>
              <a:t>Muscles of the body </a:t>
            </a:r>
            <a:br>
              <a:rPr lang="en-US" sz="4800" kern="1200" dirty="0">
                <a:solidFill>
                  <a:schemeClr val="tx1"/>
                </a:solidFill>
                <a:ea typeface="+mj-ea"/>
                <a:cs typeface="+mj-cs"/>
              </a:rPr>
            </a:br>
            <a:endParaRPr lang="en-US" sz="4800" kern="1200" dirty="0">
              <a:solidFill>
                <a:schemeClr val="tx1"/>
              </a:solidFill>
              <a:ea typeface="+mj-ea"/>
              <a:cs typeface="+mj-cs"/>
            </a:endParaRPr>
          </a:p>
        </p:txBody>
      </p:sp>
      <p:pic>
        <p:nvPicPr>
          <p:cNvPr id="3074" name="Picture 2">
            <a:extLst>
              <a:ext uri="{FF2B5EF4-FFF2-40B4-BE49-F238E27FC236}">
                <a16:creationId xmlns:a16="http://schemas.microsoft.com/office/drawing/2014/main" id="{E12304EC-83FD-4022-AC8D-6807A2AFF8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02" r="3" b="3"/>
          <a:stretch/>
        </p:blipFill>
        <p:spPr bwMode="auto">
          <a:xfrm>
            <a:off x="2885031" y="1845426"/>
            <a:ext cx="6418884" cy="445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7595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87295-A9BF-41A3-82C0-2D73F38AAB72}"/>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dirty="0">
                <a:solidFill>
                  <a:schemeClr val="tx1"/>
                </a:solidFill>
                <a:ea typeface="+mj-ea"/>
                <a:cs typeface="+mj-cs"/>
              </a:rPr>
              <a:t>Muscles of the Chest and Upper Arm</a:t>
            </a:r>
          </a:p>
        </p:txBody>
      </p:sp>
      <p:graphicFrame>
        <p:nvGraphicFramePr>
          <p:cNvPr id="4" name="Table 3">
            <a:extLst>
              <a:ext uri="{FF2B5EF4-FFF2-40B4-BE49-F238E27FC236}">
                <a16:creationId xmlns:a16="http://schemas.microsoft.com/office/drawing/2014/main" id="{5B779344-E671-4628-92CE-C1381FFE742F}"/>
              </a:ext>
            </a:extLst>
          </p:cNvPr>
          <p:cNvGraphicFramePr>
            <a:graphicFrameLocks noGrp="1"/>
          </p:cNvGraphicFramePr>
          <p:nvPr/>
        </p:nvGraphicFramePr>
        <p:xfrm>
          <a:off x="1729749" y="1845426"/>
          <a:ext cx="8729450" cy="4450308"/>
        </p:xfrm>
        <a:graphic>
          <a:graphicData uri="http://schemas.openxmlformats.org/drawingml/2006/table">
            <a:tbl>
              <a:tblPr>
                <a:noFill/>
              </a:tblPr>
              <a:tblGrid>
                <a:gridCol w="1328438">
                  <a:extLst>
                    <a:ext uri="{9D8B030D-6E8A-4147-A177-3AD203B41FA5}">
                      <a16:colId xmlns:a16="http://schemas.microsoft.com/office/drawing/2014/main" val="612611007"/>
                    </a:ext>
                  </a:extLst>
                </a:gridCol>
                <a:gridCol w="2354159">
                  <a:extLst>
                    <a:ext uri="{9D8B030D-6E8A-4147-A177-3AD203B41FA5}">
                      <a16:colId xmlns:a16="http://schemas.microsoft.com/office/drawing/2014/main" val="1298299249"/>
                    </a:ext>
                  </a:extLst>
                </a:gridCol>
                <a:gridCol w="5046853">
                  <a:extLst>
                    <a:ext uri="{9D8B030D-6E8A-4147-A177-3AD203B41FA5}">
                      <a16:colId xmlns:a16="http://schemas.microsoft.com/office/drawing/2014/main" val="3602336970"/>
                    </a:ext>
                  </a:extLst>
                </a:gridCol>
              </a:tblGrid>
              <a:tr h="557990">
                <a:tc>
                  <a:txBody>
                    <a:bodyPr/>
                    <a:lstStyle/>
                    <a:p>
                      <a:pPr algn="l" rtl="0" fontAlgn="base"/>
                      <a:r>
                        <a:rPr lang="en-GB" sz="1800" b="0" i="0" cap="none" spc="0" dirty="0">
                          <a:solidFill>
                            <a:schemeClr val="tx1"/>
                          </a:solidFill>
                          <a:effectLst/>
                          <a:latin typeface="Calibri" panose="020F0502020204030204" pitchFamily="34" charset="0"/>
                        </a:rPr>
                        <a:t>Name </a:t>
                      </a:r>
                    </a:p>
                  </a:txBody>
                  <a:tcPr marL="95266" marR="136095" marT="27219" marB="204142"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noFill/>
                  </a:tcPr>
                </a:tc>
                <a:tc>
                  <a:txBody>
                    <a:bodyPr/>
                    <a:lstStyle/>
                    <a:p>
                      <a:pPr algn="l" rtl="0" fontAlgn="base"/>
                      <a:r>
                        <a:rPr lang="en-GB" sz="1800" b="0" i="0" cap="none" spc="0" dirty="0">
                          <a:solidFill>
                            <a:schemeClr val="tx1"/>
                          </a:solidFill>
                          <a:effectLst/>
                          <a:latin typeface="Calibri" panose="020F0502020204030204" pitchFamily="34" charset="0"/>
                        </a:rPr>
                        <a:t>Position  </a:t>
                      </a:r>
                    </a:p>
                  </a:txBody>
                  <a:tcPr marL="95266" marR="136095" marT="27219" marB="204142" anchor="ctr">
                    <a:lnL w="12700" cmpd="sng">
                      <a:noFill/>
                      <a:prstDash val="solid"/>
                    </a:lnL>
                    <a:lnR w="12700" cmpd="sng">
                      <a:noFill/>
                      <a:prstDash val="solid"/>
                    </a:lnR>
                    <a:lnT w="9525" cap="flat" cmpd="sng" algn="ctr">
                      <a:noFill/>
                      <a:prstDash val="solid"/>
                    </a:lnT>
                    <a:lnB w="12700" cmpd="sng">
                      <a:noFill/>
                      <a:prstDash val="solid"/>
                    </a:lnB>
                    <a:noFill/>
                  </a:tcPr>
                </a:tc>
                <a:tc>
                  <a:txBody>
                    <a:bodyPr/>
                    <a:lstStyle/>
                    <a:p>
                      <a:pPr algn="l" rtl="0" fontAlgn="base"/>
                      <a:r>
                        <a:rPr lang="en-GB" sz="1800" b="0" i="0" cap="none" spc="0" dirty="0">
                          <a:solidFill>
                            <a:schemeClr val="tx1"/>
                          </a:solidFill>
                          <a:effectLst/>
                          <a:latin typeface="Calibri" panose="020F0502020204030204" pitchFamily="34" charset="0"/>
                        </a:rPr>
                        <a:t>Action </a:t>
                      </a:r>
                    </a:p>
                  </a:txBody>
                  <a:tcPr marL="95266" marR="136095" marT="27219" marB="204142" anchor="ctr">
                    <a:lnL w="12700" cmpd="sng">
                      <a:noFill/>
                      <a:prstDash val="solid"/>
                    </a:lnL>
                    <a:lnR w="12700" cmpd="sng">
                      <a:noFill/>
                      <a:prstDash val="solid"/>
                    </a:lnR>
                    <a:lnT w="9525" cap="flat" cmpd="sng" algn="ctr">
                      <a:noFill/>
                      <a:prstDash val="solid"/>
                    </a:lnT>
                    <a:lnB w="12700" cmpd="sng">
                      <a:noFill/>
                      <a:prstDash val="solid"/>
                    </a:lnB>
                    <a:noFill/>
                  </a:tcPr>
                </a:tc>
                <a:extLst>
                  <a:ext uri="{0D108BD9-81ED-4DB2-BD59-A6C34878D82A}">
                    <a16:rowId xmlns:a16="http://schemas.microsoft.com/office/drawing/2014/main" val="3666125486"/>
                  </a:ext>
                </a:extLst>
              </a:tr>
              <a:tr h="830179">
                <a:tc>
                  <a:txBody>
                    <a:bodyPr/>
                    <a:lstStyle/>
                    <a:p>
                      <a:pPr algn="l" rtl="0" fontAlgn="base"/>
                      <a:r>
                        <a:rPr lang="en-GB" sz="1800" b="0" i="0" cap="none" spc="0" dirty="0">
                          <a:solidFill>
                            <a:schemeClr val="tx1"/>
                          </a:solidFill>
                          <a:effectLst/>
                          <a:latin typeface="Calibri" panose="020F0502020204030204" pitchFamily="34" charset="0"/>
                        </a:rPr>
                        <a:t>Pectoralis major  </a:t>
                      </a:r>
                    </a:p>
                  </a:txBody>
                  <a:tcPr marL="95266" marR="136095" marT="27219" marB="204142" anchor="ctr">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rtl="0" fontAlgn="base"/>
                      <a:r>
                        <a:rPr lang="en-GB" sz="1800" b="0" i="0" cap="none" spc="0" dirty="0">
                          <a:solidFill>
                            <a:schemeClr val="tx1"/>
                          </a:solidFill>
                          <a:effectLst/>
                          <a:latin typeface="Calibri" panose="020F0502020204030204" pitchFamily="34" charset="0"/>
                        </a:rPr>
                        <a:t>Across upper chest  </a:t>
                      </a:r>
                    </a:p>
                  </a:txBody>
                  <a:tcPr marL="95266" marR="136095" marT="27219" marB="20414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rtl="0" fontAlgn="base"/>
                      <a:r>
                        <a:rPr lang="en-GB" sz="1800" b="0" i="0" cap="none" spc="0" dirty="0">
                          <a:solidFill>
                            <a:schemeClr val="tx1"/>
                          </a:solidFill>
                          <a:effectLst/>
                          <a:latin typeface="Calibri" panose="020F0502020204030204" pitchFamily="34" charset="0"/>
                        </a:rPr>
                        <a:t>Used in throwing and climbing; adducts arms  </a:t>
                      </a:r>
                    </a:p>
                  </a:txBody>
                  <a:tcPr marL="95266" marR="136095" marT="27219" marB="20414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19881587"/>
                  </a:ext>
                </a:extLst>
              </a:tr>
              <a:tr h="830179">
                <a:tc>
                  <a:txBody>
                    <a:bodyPr/>
                    <a:lstStyle/>
                    <a:p>
                      <a:pPr algn="l" rtl="0" fontAlgn="base"/>
                      <a:r>
                        <a:rPr lang="en-GB" sz="1800" b="0" i="0" cap="none" spc="0" dirty="0">
                          <a:solidFill>
                            <a:schemeClr val="tx1"/>
                          </a:solidFill>
                          <a:effectLst/>
                          <a:latin typeface="Calibri" panose="020F0502020204030204" pitchFamily="34" charset="0"/>
                        </a:rPr>
                        <a:t>Pectoralis minor  </a:t>
                      </a:r>
                    </a:p>
                  </a:txBody>
                  <a:tcPr marL="95266" marR="136095" marT="27219" marB="204142" anchor="ctr">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rtl="0" fontAlgn="base"/>
                      <a:r>
                        <a:rPr lang="en-GB" sz="1800" b="0" i="0" cap="none" spc="0" dirty="0">
                          <a:solidFill>
                            <a:schemeClr val="tx1"/>
                          </a:solidFill>
                          <a:effectLst/>
                          <a:latin typeface="Calibri" panose="020F0502020204030204" pitchFamily="34" charset="0"/>
                        </a:rPr>
                        <a:t>Underneath pectoralis major  </a:t>
                      </a:r>
                    </a:p>
                  </a:txBody>
                  <a:tcPr marL="95266" marR="136095" marT="27219" marB="20414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rtl="0" fontAlgn="base"/>
                      <a:r>
                        <a:rPr lang="en-GB" sz="1800" b="0" i="0" cap="none" spc="0" dirty="0">
                          <a:solidFill>
                            <a:schemeClr val="tx1"/>
                          </a:solidFill>
                          <a:effectLst/>
                          <a:latin typeface="Calibri" panose="020F0502020204030204" pitchFamily="34" charset="0"/>
                        </a:rPr>
                        <a:t>Draws shoulders downwards and forwards  </a:t>
                      </a:r>
                    </a:p>
                  </a:txBody>
                  <a:tcPr marL="95266" marR="136095" marT="27219" marB="20414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21073208"/>
                  </a:ext>
                </a:extLst>
              </a:tr>
              <a:tr h="557990">
                <a:tc>
                  <a:txBody>
                    <a:bodyPr/>
                    <a:lstStyle/>
                    <a:p>
                      <a:pPr algn="l" rtl="0" fontAlgn="base"/>
                      <a:r>
                        <a:rPr lang="en-GB" sz="1800" b="0" i="0" cap="none" spc="0" dirty="0">
                          <a:solidFill>
                            <a:schemeClr val="tx1"/>
                          </a:solidFill>
                          <a:effectLst/>
                          <a:latin typeface="Calibri" panose="020F0502020204030204" pitchFamily="34" charset="0"/>
                        </a:rPr>
                        <a:t>Deltoids  </a:t>
                      </a:r>
                    </a:p>
                  </a:txBody>
                  <a:tcPr marL="95266" marR="136095" marT="27219" marB="204142" anchor="ctr">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rtl="0" fontAlgn="base"/>
                      <a:r>
                        <a:rPr lang="en-GB" sz="1800" b="0" i="0" cap="none" spc="0" dirty="0">
                          <a:solidFill>
                            <a:schemeClr val="tx1"/>
                          </a:solidFill>
                          <a:effectLst/>
                          <a:latin typeface="Calibri" panose="020F0502020204030204" pitchFamily="34" charset="0"/>
                        </a:rPr>
                        <a:t>Surrounds shoulders  </a:t>
                      </a:r>
                    </a:p>
                  </a:txBody>
                  <a:tcPr marL="95266" marR="136095" marT="27219" marB="20414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rtl="0" fontAlgn="base"/>
                      <a:r>
                        <a:rPr lang="en-GB" sz="1800" b="0" i="0" cap="none" spc="0" dirty="0">
                          <a:solidFill>
                            <a:schemeClr val="tx1"/>
                          </a:solidFill>
                          <a:effectLst/>
                          <a:latin typeface="Calibri" panose="020F0502020204030204" pitchFamily="34" charset="0"/>
                        </a:rPr>
                        <a:t>Lifts arms sideways, forwards and backwards  </a:t>
                      </a:r>
                    </a:p>
                  </a:txBody>
                  <a:tcPr marL="95266" marR="136095" marT="27219" marB="20414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202745556"/>
                  </a:ext>
                </a:extLst>
              </a:tr>
              <a:tr h="557990">
                <a:tc>
                  <a:txBody>
                    <a:bodyPr/>
                    <a:lstStyle/>
                    <a:p>
                      <a:pPr algn="l" rtl="0" fontAlgn="base"/>
                      <a:r>
                        <a:rPr lang="en-GB" sz="1800" b="0" i="0" cap="none" spc="0" dirty="0">
                          <a:solidFill>
                            <a:schemeClr val="tx1"/>
                          </a:solidFill>
                          <a:effectLst/>
                          <a:latin typeface="Calibri" panose="020F0502020204030204" pitchFamily="34" charset="0"/>
                        </a:rPr>
                        <a:t>Biceps  </a:t>
                      </a:r>
                    </a:p>
                  </a:txBody>
                  <a:tcPr marL="95266" marR="136095" marT="27219" marB="204142" anchor="ctr">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rtl="0" fontAlgn="base"/>
                      <a:r>
                        <a:rPr lang="en-GB" sz="1800" b="0" i="0" cap="none" spc="0" dirty="0">
                          <a:solidFill>
                            <a:schemeClr val="tx1"/>
                          </a:solidFill>
                          <a:effectLst/>
                          <a:latin typeface="Calibri" panose="020F0502020204030204" pitchFamily="34" charset="0"/>
                        </a:rPr>
                        <a:t>Front of upper arm  </a:t>
                      </a:r>
                    </a:p>
                  </a:txBody>
                  <a:tcPr marL="95266" marR="136095" marT="27219" marB="20414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rtl="0" fontAlgn="base"/>
                      <a:r>
                        <a:rPr lang="en-GB" sz="1800" b="0" i="0" cap="none" spc="0" dirty="0">
                          <a:solidFill>
                            <a:schemeClr val="tx1"/>
                          </a:solidFill>
                          <a:effectLst/>
                          <a:latin typeface="Calibri" panose="020F0502020204030204" pitchFamily="34" charset="0"/>
                        </a:rPr>
                        <a:t>Flexes elbow; supinates the forearm and hand  </a:t>
                      </a:r>
                    </a:p>
                  </a:txBody>
                  <a:tcPr marL="95266" marR="136095" marT="27219" marB="20414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62759614"/>
                  </a:ext>
                </a:extLst>
              </a:tr>
              <a:tr h="557990">
                <a:tc>
                  <a:txBody>
                    <a:bodyPr/>
                    <a:lstStyle/>
                    <a:p>
                      <a:pPr algn="l" rtl="0" fontAlgn="base"/>
                      <a:r>
                        <a:rPr lang="en-GB" sz="1800" b="0" i="0" cap="none" spc="0" dirty="0">
                          <a:solidFill>
                            <a:schemeClr val="tx1"/>
                          </a:solidFill>
                          <a:effectLst/>
                          <a:latin typeface="Calibri" panose="020F0502020204030204" pitchFamily="34" charset="0"/>
                        </a:rPr>
                        <a:t>Triceps  </a:t>
                      </a:r>
                    </a:p>
                  </a:txBody>
                  <a:tcPr marL="95266" marR="136095" marT="27219" marB="204142" anchor="ctr">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rtl="0" fontAlgn="base"/>
                      <a:r>
                        <a:rPr lang="en-GB" sz="1800" b="0" i="0" cap="none" spc="0" dirty="0">
                          <a:solidFill>
                            <a:schemeClr val="tx1"/>
                          </a:solidFill>
                          <a:effectLst/>
                          <a:latin typeface="Calibri" panose="020F0502020204030204" pitchFamily="34" charset="0"/>
                        </a:rPr>
                        <a:t>Back of upper arm  </a:t>
                      </a:r>
                    </a:p>
                  </a:txBody>
                  <a:tcPr marL="95266" marR="136095" marT="27219" marB="20414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rtl="0" fontAlgn="base"/>
                      <a:r>
                        <a:rPr lang="en-GB" sz="1800" b="0" i="0" cap="none" spc="0" dirty="0">
                          <a:solidFill>
                            <a:schemeClr val="tx1"/>
                          </a:solidFill>
                          <a:effectLst/>
                          <a:latin typeface="Calibri" panose="020F0502020204030204" pitchFamily="34" charset="0"/>
                        </a:rPr>
                        <a:t>Extends the elbow  </a:t>
                      </a:r>
                    </a:p>
                  </a:txBody>
                  <a:tcPr marL="95266" marR="136095" marT="27219" marB="20414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865980305"/>
                  </a:ext>
                </a:extLst>
              </a:tr>
              <a:tr h="557990">
                <a:tc>
                  <a:txBody>
                    <a:bodyPr/>
                    <a:lstStyle/>
                    <a:p>
                      <a:pPr algn="l" rtl="0" fontAlgn="base"/>
                      <a:r>
                        <a:rPr lang="en-GB" sz="1800" b="0" i="0" cap="none" spc="0" dirty="0">
                          <a:solidFill>
                            <a:schemeClr val="tx1"/>
                          </a:solidFill>
                          <a:effectLst/>
                          <a:latin typeface="Calibri" panose="020F0502020204030204" pitchFamily="34" charset="0"/>
                        </a:rPr>
                        <a:t>Brachialis  </a:t>
                      </a:r>
                    </a:p>
                  </a:txBody>
                  <a:tcPr marL="95266" marR="136095" marT="27219" marB="204142" anchor="ctr">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rtl="0" fontAlgn="base"/>
                      <a:r>
                        <a:rPr lang="en-GB" sz="1800" b="0" i="0" cap="none" spc="0" dirty="0">
                          <a:solidFill>
                            <a:schemeClr val="tx1"/>
                          </a:solidFill>
                          <a:effectLst/>
                          <a:latin typeface="Calibri" panose="020F0502020204030204" pitchFamily="34" charset="0"/>
                        </a:rPr>
                        <a:t>Under the biceps  </a:t>
                      </a:r>
                    </a:p>
                  </a:txBody>
                  <a:tcPr marL="95266" marR="136095" marT="27219" marB="204142"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rtl="0" fontAlgn="base"/>
                      <a:r>
                        <a:rPr lang="en-GB" sz="1800" b="0" i="0" cap="none" spc="0" dirty="0">
                          <a:solidFill>
                            <a:schemeClr val="tx1"/>
                          </a:solidFill>
                          <a:effectLst/>
                          <a:latin typeface="Calibri" panose="020F0502020204030204" pitchFamily="34" charset="0"/>
                        </a:rPr>
                        <a:t>Flexes the elbow  </a:t>
                      </a:r>
                    </a:p>
                  </a:txBody>
                  <a:tcPr marL="95266" marR="136095" marT="27219" marB="20414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0483736"/>
                  </a:ext>
                </a:extLst>
              </a:tr>
            </a:tbl>
          </a:graphicData>
        </a:graphic>
      </p:graphicFrame>
    </p:spTree>
    <p:extLst>
      <p:ext uri="{BB962C8B-B14F-4D97-AF65-F5344CB8AC3E}">
        <p14:creationId xmlns:p14="http://schemas.microsoft.com/office/powerpoint/2010/main" val="31915669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28505-0478-4EE4-8B1D-1ED2206A99D1}"/>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dirty="0">
                <a:solidFill>
                  <a:schemeClr val="tx1"/>
                </a:solidFill>
                <a:ea typeface="+mj-ea"/>
                <a:cs typeface="+mj-cs"/>
              </a:rPr>
              <a:t>Muscles of the Hand and Forearm </a:t>
            </a:r>
          </a:p>
        </p:txBody>
      </p:sp>
      <p:pic>
        <p:nvPicPr>
          <p:cNvPr id="5121" name="Picture 1" descr="page43image50439744">
            <a:extLst>
              <a:ext uri="{FF2B5EF4-FFF2-40B4-BE49-F238E27FC236}">
                <a16:creationId xmlns:a16="http://schemas.microsoft.com/office/drawing/2014/main" id="{3463B875-0136-4E91-B3D3-EE5FBCAAD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a:extLst>
              <a:ext uri="{FF2B5EF4-FFF2-40B4-BE49-F238E27FC236}">
                <a16:creationId xmlns:a16="http://schemas.microsoft.com/office/drawing/2014/main" id="{A75E358A-76FF-47D7-BBDE-67E2C1C53780}"/>
              </a:ext>
            </a:extLst>
          </p:cNvPr>
          <p:cNvGraphicFramePr>
            <a:graphicFrameLocks noGrp="1"/>
          </p:cNvGraphicFramePr>
          <p:nvPr>
            <p:ph idx="1"/>
          </p:nvPr>
        </p:nvGraphicFramePr>
        <p:xfrm>
          <a:off x="1134419" y="1863801"/>
          <a:ext cx="9923163" cy="4440750"/>
        </p:xfrm>
        <a:graphic>
          <a:graphicData uri="http://schemas.openxmlformats.org/drawingml/2006/table">
            <a:tbl>
              <a:tblPr/>
              <a:tblGrid>
                <a:gridCol w="1876916">
                  <a:extLst>
                    <a:ext uri="{9D8B030D-6E8A-4147-A177-3AD203B41FA5}">
                      <a16:colId xmlns:a16="http://schemas.microsoft.com/office/drawing/2014/main" val="2705422212"/>
                    </a:ext>
                  </a:extLst>
                </a:gridCol>
                <a:gridCol w="3013271">
                  <a:extLst>
                    <a:ext uri="{9D8B030D-6E8A-4147-A177-3AD203B41FA5}">
                      <a16:colId xmlns:a16="http://schemas.microsoft.com/office/drawing/2014/main" val="3649945823"/>
                    </a:ext>
                  </a:extLst>
                </a:gridCol>
                <a:gridCol w="5032976">
                  <a:extLst>
                    <a:ext uri="{9D8B030D-6E8A-4147-A177-3AD203B41FA5}">
                      <a16:colId xmlns:a16="http://schemas.microsoft.com/office/drawing/2014/main" val="3464693584"/>
                    </a:ext>
                  </a:extLst>
                </a:gridCol>
              </a:tblGrid>
              <a:tr h="479518">
                <a:tc>
                  <a:txBody>
                    <a:bodyPr/>
                    <a:lstStyle/>
                    <a:p>
                      <a:pPr algn="l" rtl="0" fontAlgn="base"/>
                      <a:r>
                        <a:rPr lang="en-GB" sz="1700" b="0" i="0" dirty="0">
                          <a:solidFill>
                            <a:srgbClr val="000000"/>
                          </a:solidFill>
                          <a:effectLst/>
                          <a:latin typeface="Calibri" panose="020F0502020204030204" pitchFamily="34" charset="0"/>
                        </a:rPr>
                        <a:t>Name </a:t>
                      </a:r>
                      <a:endParaRPr lang="en-GB" sz="3100" b="0" i="0" dirty="0">
                        <a:effectLst/>
                        <a:latin typeface="Calibri" panose="020F0502020204030204" pitchFamily="34" charset="0"/>
                      </a:endParaRPr>
                    </a:p>
                  </a:txBody>
                  <a:tcPr marL="156364" marR="156364" marT="78182" marB="781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700" b="0" i="0" dirty="0">
                          <a:solidFill>
                            <a:srgbClr val="000000"/>
                          </a:solidFill>
                          <a:effectLst/>
                          <a:latin typeface="Calibri" panose="020F0502020204030204" pitchFamily="34" charset="0"/>
                        </a:rPr>
                        <a:t>Position  </a:t>
                      </a:r>
                      <a:endParaRPr lang="en-GB" sz="3100" b="0" i="0" dirty="0">
                        <a:effectLst/>
                        <a:latin typeface="Calibri" panose="020F0502020204030204" pitchFamily="34" charset="0"/>
                      </a:endParaRPr>
                    </a:p>
                  </a:txBody>
                  <a:tcPr marL="156364" marR="156364" marT="78182" marB="781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700" b="0" i="0" dirty="0">
                          <a:solidFill>
                            <a:srgbClr val="000000"/>
                          </a:solidFill>
                          <a:effectLst/>
                          <a:latin typeface="Calibri" panose="020F0502020204030204" pitchFamily="34" charset="0"/>
                        </a:rPr>
                        <a:t>Action </a:t>
                      </a:r>
                      <a:endParaRPr lang="en-GB" sz="3100" b="0" i="0" dirty="0">
                        <a:effectLst/>
                        <a:latin typeface="Calibri" panose="020F0502020204030204" pitchFamily="34" charset="0"/>
                      </a:endParaRPr>
                    </a:p>
                  </a:txBody>
                  <a:tcPr marL="156364" marR="156364" marT="78182" marB="781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779257"/>
                  </a:ext>
                </a:extLst>
              </a:tr>
              <a:tr h="740125">
                <a:tc>
                  <a:txBody>
                    <a:bodyPr/>
                    <a:lstStyle/>
                    <a:p>
                      <a:pPr algn="l" rtl="0" fontAlgn="base"/>
                      <a:r>
                        <a:rPr lang="en-GB" sz="1700" b="0" i="0" dirty="0">
                          <a:solidFill>
                            <a:srgbClr val="000000"/>
                          </a:solidFill>
                          <a:effectLst/>
                          <a:latin typeface="Calibri" panose="020F0502020204030204" pitchFamily="34" charset="0"/>
                        </a:rPr>
                        <a:t>Brachio radialis  </a:t>
                      </a:r>
                      <a:endParaRPr lang="en-GB" sz="3100" b="0" i="0" dirty="0">
                        <a:effectLst/>
                        <a:latin typeface="Calibri" panose="020F0502020204030204" pitchFamily="34" charset="0"/>
                      </a:endParaRPr>
                    </a:p>
                  </a:txBody>
                  <a:tcPr marL="156364" marR="156364" marT="78182" marB="781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700" b="0" i="0" dirty="0">
                          <a:solidFill>
                            <a:srgbClr val="000000"/>
                          </a:solidFill>
                          <a:effectLst/>
                          <a:latin typeface="Calibri" panose="020F0502020204030204" pitchFamily="34" charset="0"/>
                        </a:rPr>
                        <a:t>On the thumb-side of the forearm  </a:t>
                      </a:r>
                      <a:endParaRPr lang="en-GB" sz="3100" b="0" i="0" dirty="0">
                        <a:effectLst/>
                        <a:latin typeface="Calibri" panose="020F0502020204030204" pitchFamily="34" charset="0"/>
                      </a:endParaRPr>
                    </a:p>
                  </a:txBody>
                  <a:tcPr marL="156364" marR="156364" marT="78182" marB="781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700" b="0" i="0" dirty="0">
                          <a:solidFill>
                            <a:srgbClr val="000000"/>
                          </a:solidFill>
                          <a:effectLst/>
                          <a:latin typeface="Calibri" panose="020F0502020204030204" pitchFamily="34" charset="0"/>
                        </a:rPr>
                        <a:t>Flexes the elbow  </a:t>
                      </a:r>
                      <a:endParaRPr lang="en-GB" sz="3100" b="0" i="0" dirty="0">
                        <a:effectLst/>
                        <a:latin typeface="Calibri" panose="020F0502020204030204" pitchFamily="34" charset="0"/>
                      </a:endParaRPr>
                    </a:p>
                  </a:txBody>
                  <a:tcPr marL="156364" marR="156364" marT="78182" marB="781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425810"/>
                  </a:ext>
                </a:extLst>
              </a:tr>
              <a:tr h="740125">
                <a:tc>
                  <a:txBody>
                    <a:bodyPr/>
                    <a:lstStyle/>
                    <a:p>
                      <a:pPr algn="l" rtl="0" fontAlgn="base"/>
                      <a:r>
                        <a:rPr lang="en-GB" sz="1700" b="0" i="0" dirty="0">
                          <a:solidFill>
                            <a:srgbClr val="000000"/>
                          </a:solidFill>
                          <a:effectLst/>
                          <a:latin typeface="Calibri" panose="020F0502020204030204" pitchFamily="34" charset="0"/>
                        </a:rPr>
                        <a:t>Flexors  </a:t>
                      </a:r>
                      <a:endParaRPr lang="en-GB" sz="3100" b="0" i="0" dirty="0">
                        <a:effectLst/>
                        <a:latin typeface="Calibri" panose="020F0502020204030204" pitchFamily="34" charset="0"/>
                      </a:endParaRPr>
                    </a:p>
                  </a:txBody>
                  <a:tcPr marL="156364" marR="156364" marT="78182" marB="781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700" b="0" i="0" dirty="0">
                          <a:solidFill>
                            <a:srgbClr val="000000"/>
                          </a:solidFill>
                          <a:effectLst/>
                          <a:latin typeface="Calibri" panose="020F0502020204030204" pitchFamily="34" charset="0"/>
                        </a:rPr>
                        <a:t>Middle of the forearm  </a:t>
                      </a:r>
                      <a:endParaRPr lang="en-GB" sz="3100" b="0" i="0" dirty="0">
                        <a:effectLst/>
                        <a:latin typeface="Calibri" panose="020F0502020204030204" pitchFamily="34" charset="0"/>
                      </a:endParaRPr>
                    </a:p>
                  </a:txBody>
                  <a:tcPr marL="156364" marR="156364" marT="78182" marB="781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700" b="0" i="0" dirty="0">
                          <a:solidFill>
                            <a:srgbClr val="000000"/>
                          </a:solidFill>
                          <a:effectLst/>
                          <a:latin typeface="Calibri" panose="020F0502020204030204" pitchFamily="34" charset="0"/>
                        </a:rPr>
                        <a:t>Flexes and bends the wrist drawing it towards the forearm  </a:t>
                      </a:r>
                      <a:endParaRPr lang="en-GB" sz="3100" b="0" i="0" dirty="0">
                        <a:effectLst/>
                        <a:latin typeface="Calibri" panose="020F0502020204030204" pitchFamily="34" charset="0"/>
                      </a:endParaRPr>
                    </a:p>
                  </a:txBody>
                  <a:tcPr marL="156364" marR="156364" marT="78182" marB="781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309757"/>
                  </a:ext>
                </a:extLst>
              </a:tr>
              <a:tr h="1000732">
                <a:tc>
                  <a:txBody>
                    <a:bodyPr/>
                    <a:lstStyle/>
                    <a:p>
                      <a:pPr algn="l" rtl="0" fontAlgn="base"/>
                      <a:r>
                        <a:rPr lang="en-GB" sz="1700" b="0" i="0" dirty="0">
                          <a:solidFill>
                            <a:srgbClr val="000000"/>
                          </a:solidFill>
                          <a:effectLst/>
                          <a:latin typeface="Calibri" panose="020F0502020204030204" pitchFamily="34" charset="0"/>
                        </a:rPr>
                        <a:t>Extensors  </a:t>
                      </a:r>
                      <a:endParaRPr lang="en-GB" sz="3100" b="0" i="0" dirty="0">
                        <a:effectLst/>
                        <a:latin typeface="Calibri" panose="020F0502020204030204" pitchFamily="34" charset="0"/>
                      </a:endParaRPr>
                    </a:p>
                  </a:txBody>
                  <a:tcPr marL="156364" marR="156364" marT="78182" marB="781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700" b="0" i="0" dirty="0">
                          <a:solidFill>
                            <a:srgbClr val="000000"/>
                          </a:solidFill>
                          <a:effectLst/>
                          <a:latin typeface="Calibri" panose="020F0502020204030204" pitchFamily="34" charset="0"/>
                        </a:rPr>
                        <a:t> </a:t>
                      </a:r>
                    </a:p>
                    <a:p>
                      <a:pPr algn="l" rtl="0" fontAlgn="base"/>
                      <a:r>
                        <a:rPr lang="en-GB" sz="1700" b="0" i="0" dirty="0">
                          <a:solidFill>
                            <a:srgbClr val="000000"/>
                          </a:solidFill>
                          <a:effectLst/>
                          <a:latin typeface="Calibri" panose="020F0502020204030204" pitchFamily="34" charset="0"/>
                        </a:rPr>
                        <a:t>Little finger side of the forearm  </a:t>
                      </a:r>
                      <a:endParaRPr lang="en-GB" sz="3100" b="0" i="0" dirty="0">
                        <a:effectLst/>
                        <a:latin typeface="Calibri" panose="020F0502020204030204" pitchFamily="34" charset="0"/>
                      </a:endParaRPr>
                    </a:p>
                  </a:txBody>
                  <a:tcPr marL="156364" marR="156364" marT="78182" marB="781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700" b="0" i="0" dirty="0">
                          <a:solidFill>
                            <a:srgbClr val="000000"/>
                          </a:solidFill>
                          <a:effectLst/>
                          <a:latin typeface="Calibri" panose="020F0502020204030204" pitchFamily="34" charset="0"/>
                        </a:rPr>
                        <a:t>Extends and straightens the wrist and hand  </a:t>
                      </a:r>
                      <a:endParaRPr lang="en-GB" sz="3100" b="0" i="0" dirty="0">
                        <a:effectLst/>
                        <a:latin typeface="Calibri" panose="020F0502020204030204" pitchFamily="34" charset="0"/>
                      </a:endParaRPr>
                    </a:p>
                  </a:txBody>
                  <a:tcPr marL="156364" marR="156364" marT="78182" marB="781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196375"/>
                  </a:ext>
                </a:extLst>
              </a:tr>
              <a:tr h="740125">
                <a:tc>
                  <a:txBody>
                    <a:bodyPr/>
                    <a:lstStyle/>
                    <a:p>
                      <a:pPr algn="l" rtl="0" fontAlgn="base"/>
                      <a:r>
                        <a:rPr lang="en-GB" sz="1700" b="0" i="0" dirty="0">
                          <a:solidFill>
                            <a:srgbClr val="000000"/>
                          </a:solidFill>
                          <a:effectLst/>
                          <a:latin typeface="Calibri" panose="020F0502020204030204" pitchFamily="34" charset="0"/>
                        </a:rPr>
                        <a:t>Thenar muscle  </a:t>
                      </a:r>
                      <a:endParaRPr lang="en-GB" sz="3100" b="0" i="0" dirty="0">
                        <a:effectLst/>
                        <a:latin typeface="Calibri" panose="020F0502020204030204" pitchFamily="34" charset="0"/>
                      </a:endParaRPr>
                    </a:p>
                  </a:txBody>
                  <a:tcPr marL="156364" marR="156364" marT="78182" marB="781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700" b="0" i="0" dirty="0">
                          <a:solidFill>
                            <a:srgbClr val="000000"/>
                          </a:solidFill>
                          <a:effectLst/>
                          <a:latin typeface="Calibri" panose="020F0502020204030204" pitchFamily="34" charset="0"/>
                        </a:rPr>
                        <a:t>Palm of the hand below the thumb  </a:t>
                      </a:r>
                      <a:endParaRPr lang="en-GB" sz="3100" b="0" i="0" dirty="0">
                        <a:effectLst/>
                        <a:latin typeface="Calibri" panose="020F0502020204030204" pitchFamily="34" charset="0"/>
                      </a:endParaRPr>
                    </a:p>
                  </a:txBody>
                  <a:tcPr marL="156364" marR="156364" marT="78182" marB="781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700" b="0" i="0" dirty="0">
                          <a:solidFill>
                            <a:srgbClr val="000000"/>
                          </a:solidFill>
                          <a:effectLst/>
                          <a:latin typeface="Calibri" panose="020F0502020204030204" pitchFamily="34" charset="0"/>
                        </a:rPr>
                        <a:t>Flexes the thumb and moves it outwards and inwards  </a:t>
                      </a:r>
                      <a:endParaRPr lang="en-GB" sz="3100" b="0" i="0" dirty="0">
                        <a:effectLst/>
                        <a:latin typeface="Calibri" panose="020F0502020204030204" pitchFamily="34" charset="0"/>
                      </a:endParaRPr>
                    </a:p>
                  </a:txBody>
                  <a:tcPr marL="156364" marR="156364" marT="78182" marB="781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2540793"/>
                  </a:ext>
                </a:extLst>
              </a:tr>
              <a:tr h="740125">
                <a:tc>
                  <a:txBody>
                    <a:bodyPr/>
                    <a:lstStyle/>
                    <a:p>
                      <a:pPr algn="l" rtl="0" fontAlgn="base"/>
                      <a:r>
                        <a:rPr lang="en-GB" sz="1700" b="0" i="0" dirty="0">
                          <a:solidFill>
                            <a:srgbClr val="000000"/>
                          </a:solidFill>
                          <a:effectLst/>
                          <a:latin typeface="Calibri" panose="020F0502020204030204" pitchFamily="34" charset="0"/>
                        </a:rPr>
                        <a:t>Hypothenar muscle  </a:t>
                      </a:r>
                      <a:endParaRPr lang="en-GB" sz="3100" b="0" i="0" dirty="0">
                        <a:effectLst/>
                        <a:latin typeface="Calibri" panose="020F0502020204030204" pitchFamily="34" charset="0"/>
                      </a:endParaRPr>
                    </a:p>
                  </a:txBody>
                  <a:tcPr marL="156364" marR="156364" marT="78182" marB="781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700" b="0" i="0" dirty="0">
                          <a:solidFill>
                            <a:srgbClr val="000000"/>
                          </a:solidFill>
                          <a:effectLst/>
                          <a:latin typeface="Calibri" panose="020F0502020204030204" pitchFamily="34" charset="0"/>
                        </a:rPr>
                        <a:t>Palm of hand below little finger  </a:t>
                      </a:r>
                      <a:endParaRPr lang="en-GB" sz="3100" b="0" i="0" dirty="0">
                        <a:effectLst/>
                        <a:latin typeface="Calibri" panose="020F0502020204030204" pitchFamily="34" charset="0"/>
                      </a:endParaRPr>
                    </a:p>
                  </a:txBody>
                  <a:tcPr marL="156364" marR="156364" marT="78182" marB="781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700" b="0" i="0" dirty="0">
                          <a:solidFill>
                            <a:srgbClr val="000000"/>
                          </a:solidFill>
                          <a:effectLst/>
                          <a:latin typeface="Calibri" panose="020F0502020204030204" pitchFamily="34" charset="0"/>
                        </a:rPr>
                        <a:t>Flexes little finger and moves it outwards and inwards  </a:t>
                      </a:r>
                      <a:endParaRPr lang="en-GB" sz="3100" b="0" i="0" dirty="0">
                        <a:effectLst/>
                        <a:latin typeface="Calibri" panose="020F0502020204030204" pitchFamily="34" charset="0"/>
                      </a:endParaRPr>
                    </a:p>
                  </a:txBody>
                  <a:tcPr marL="156364" marR="156364" marT="78182" marB="7818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338529"/>
                  </a:ext>
                </a:extLst>
              </a:tr>
            </a:tbl>
          </a:graphicData>
        </a:graphic>
      </p:graphicFrame>
    </p:spTree>
    <p:extLst>
      <p:ext uri="{BB962C8B-B14F-4D97-AF65-F5344CB8AC3E}">
        <p14:creationId xmlns:p14="http://schemas.microsoft.com/office/powerpoint/2010/main" val="20783442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9C48C-9982-486C-9142-D4E075F9FBCC}"/>
              </a:ext>
            </a:extLst>
          </p:cNvPr>
          <p:cNvSpPr>
            <a:spLocks noGrp="1"/>
          </p:cNvSpPr>
          <p:nvPr>
            <p:ph type="title"/>
          </p:nvPr>
        </p:nvSpPr>
        <p:spPr/>
        <p:txBody>
          <a:bodyPr/>
          <a:lstStyle/>
          <a:p>
            <a:r>
              <a:rPr lang="en-GB" dirty="0"/>
              <a:t>Muscles of the Abdomen</a:t>
            </a:r>
          </a:p>
        </p:txBody>
      </p:sp>
      <p:graphicFrame>
        <p:nvGraphicFramePr>
          <p:cNvPr id="4" name="Content Placeholder 3">
            <a:extLst>
              <a:ext uri="{FF2B5EF4-FFF2-40B4-BE49-F238E27FC236}">
                <a16:creationId xmlns:a16="http://schemas.microsoft.com/office/drawing/2014/main" id="{BC53B025-D0AB-4E3F-B7B2-1AC02000D8D4}"/>
              </a:ext>
            </a:extLst>
          </p:cNvPr>
          <p:cNvGraphicFramePr>
            <a:graphicFrameLocks noGrp="1"/>
          </p:cNvGraphicFramePr>
          <p:nvPr>
            <p:ph idx="1"/>
          </p:nvPr>
        </p:nvGraphicFramePr>
        <p:xfrm>
          <a:off x="2082018" y="2422208"/>
          <a:ext cx="7682646" cy="3133566"/>
        </p:xfrm>
        <a:graphic>
          <a:graphicData uri="http://schemas.openxmlformats.org/drawingml/2006/table">
            <a:tbl>
              <a:tblPr/>
              <a:tblGrid>
                <a:gridCol w="1154321">
                  <a:extLst>
                    <a:ext uri="{9D8B030D-6E8A-4147-A177-3AD203B41FA5}">
                      <a16:colId xmlns:a16="http://schemas.microsoft.com/office/drawing/2014/main" val="1403354861"/>
                    </a:ext>
                  </a:extLst>
                </a:gridCol>
                <a:gridCol w="3001234">
                  <a:extLst>
                    <a:ext uri="{9D8B030D-6E8A-4147-A177-3AD203B41FA5}">
                      <a16:colId xmlns:a16="http://schemas.microsoft.com/office/drawing/2014/main" val="1878079408"/>
                    </a:ext>
                  </a:extLst>
                </a:gridCol>
                <a:gridCol w="3527091">
                  <a:extLst>
                    <a:ext uri="{9D8B030D-6E8A-4147-A177-3AD203B41FA5}">
                      <a16:colId xmlns:a16="http://schemas.microsoft.com/office/drawing/2014/main" val="154309363"/>
                    </a:ext>
                  </a:extLst>
                </a:gridCol>
              </a:tblGrid>
              <a:tr h="464232">
                <a:tc>
                  <a:txBody>
                    <a:bodyPr/>
                    <a:lstStyle/>
                    <a:p>
                      <a:pPr algn="l" rtl="0" fontAlgn="base"/>
                      <a:r>
                        <a:rPr lang="en-GB" sz="1600" b="0" i="0" dirty="0">
                          <a:solidFill>
                            <a:srgbClr val="000000"/>
                          </a:solidFill>
                          <a:effectLst/>
                          <a:latin typeface="Calibri" panose="020F0502020204030204" pitchFamily="34" charset="0"/>
                        </a:rPr>
                        <a:t>Name  </a:t>
                      </a:r>
                      <a:endParaRPr lang="en-GB" sz="36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600" b="0" i="0" dirty="0">
                          <a:solidFill>
                            <a:srgbClr val="000000"/>
                          </a:solidFill>
                          <a:effectLst/>
                          <a:latin typeface="Calibri" panose="020F0502020204030204" pitchFamily="34" charset="0"/>
                        </a:rPr>
                        <a:t>Position  </a:t>
                      </a:r>
                      <a:endParaRPr lang="en-GB" sz="36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600" b="0" i="0" dirty="0">
                          <a:solidFill>
                            <a:srgbClr val="000000"/>
                          </a:solidFill>
                          <a:effectLst/>
                          <a:latin typeface="Calibri" panose="020F0502020204030204" pitchFamily="34" charset="0"/>
                        </a:rPr>
                        <a:t>Action </a:t>
                      </a:r>
                      <a:endParaRPr lang="en-GB" sz="36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302181"/>
                  </a:ext>
                </a:extLst>
              </a:tr>
              <a:tr h="1044522">
                <a:tc>
                  <a:txBody>
                    <a:bodyPr/>
                    <a:lstStyle/>
                    <a:p>
                      <a:pPr algn="l" rtl="0" fontAlgn="base"/>
                      <a:r>
                        <a:rPr lang="en-GB" sz="1600" b="0" i="0" dirty="0">
                          <a:solidFill>
                            <a:srgbClr val="000000"/>
                          </a:solidFill>
                          <a:effectLst/>
                          <a:latin typeface="Calibri" panose="020F0502020204030204" pitchFamily="34" charset="0"/>
                        </a:rPr>
                        <a:t>Rectus abdominis  </a:t>
                      </a:r>
                      <a:endParaRPr lang="en-GB" sz="36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600" b="0" i="0" dirty="0">
                          <a:solidFill>
                            <a:srgbClr val="000000"/>
                          </a:solidFill>
                          <a:effectLst/>
                          <a:latin typeface="Calibri" panose="020F0502020204030204" pitchFamily="34" charset="0"/>
                        </a:rPr>
                        <a:t>Front of abdomen from the pelvis to the sternum  </a:t>
                      </a:r>
                      <a:endParaRPr lang="en-GB" sz="3600" b="0" i="0" dirty="0">
                        <a:effectLst/>
                        <a:latin typeface="Calibri" panose="020F0502020204030204" pitchFamily="34" charset="0"/>
                      </a:endParaRPr>
                    </a:p>
                    <a:p>
                      <a:pPr algn="l" rtl="0" fontAlgn="base"/>
                      <a:r>
                        <a:rPr lang="en-GB" sz="1600" b="0" i="0" dirty="0">
                          <a:solidFill>
                            <a:srgbClr val="000000"/>
                          </a:solidFill>
                          <a:effectLst/>
                          <a:latin typeface="Calibri" panose="020F0502020204030204" pitchFamily="34" charset="0"/>
                        </a:rPr>
                        <a:t> </a:t>
                      </a:r>
                      <a:endParaRPr lang="en-GB" sz="3600" b="0" i="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600" b="0" i="0" dirty="0">
                          <a:solidFill>
                            <a:srgbClr val="000000"/>
                          </a:solidFill>
                          <a:effectLst/>
                          <a:latin typeface="Calibri" panose="020F0502020204030204" pitchFamily="34" charset="0"/>
                        </a:rPr>
                        <a:t>Flexes the spine; compresses the abdomen; tilts the pelvis  </a:t>
                      </a:r>
                      <a:endParaRPr lang="en-GB" sz="36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148435"/>
                  </a:ext>
                </a:extLst>
              </a:tr>
              <a:tr h="1624812">
                <a:tc>
                  <a:txBody>
                    <a:bodyPr/>
                    <a:lstStyle/>
                    <a:p>
                      <a:pPr algn="l" rtl="0" fontAlgn="base"/>
                      <a:r>
                        <a:rPr lang="en-GB" sz="1600" b="0" i="0" dirty="0">
                          <a:solidFill>
                            <a:srgbClr val="000000"/>
                          </a:solidFill>
                          <a:effectLst/>
                          <a:latin typeface="Calibri" panose="020F0502020204030204" pitchFamily="34" charset="0"/>
                        </a:rPr>
                        <a:t>Oblique’s  </a:t>
                      </a:r>
                      <a:endParaRPr lang="en-GB" sz="36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600" b="0" i="0" dirty="0">
                          <a:solidFill>
                            <a:srgbClr val="000000"/>
                          </a:solidFill>
                          <a:effectLst/>
                          <a:latin typeface="Calibri" panose="020F0502020204030204" pitchFamily="34" charset="0"/>
                        </a:rPr>
                        <a:t>Internal – either side of the rectus abdominis</a:t>
                      </a:r>
                      <a:r>
                        <a:rPr lang="en-GB" sz="1600" b="0" i="0" dirty="0">
                          <a:solidFill>
                            <a:srgbClr val="000000"/>
                          </a:solidFill>
                          <a:effectLst/>
                          <a:latin typeface="WordVisiCarriageReturn_MSFontService"/>
                        </a:rPr>
                        <a:t> </a:t>
                      </a:r>
                      <a:br>
                        <a:rPr lang="en-GB" sz="1600" b="0" i="0" dirty="0">
                          <a:solidFill>
                            <a:srgbClr val="000000"/>
                          </a:solidFill>
                          <a:effectLst/>
                          <a:latin typeface="WordVisiCarriageReturn_MSFontService"/>
                        </a:rPr>
                      </a:br>
                      <a:r>
                        <a:rPr lang="en-GB" sz="1600" b="0" i="0" dirty="0">
                          <a:solidFill>
                            <a:srgbClr val="000000"/>
                          </a:solidFill>
                          <a:effectLst/>
                          <a:latin typeface="Calibri" panose="020F0502020204030204" pitchFamily="34" charset="0"/>
                        </a:rPr>
                        <a:t>External – lies on top of the internal oblique’s  </a:t>
                      </a:r>
                      <a:endParaRPr lang="en-GB" sz="3600" b="0" i="0" dirty="0">
                        <a:effectLst/>
                        <a:latin typeface="Calibri" panose="020F0502020204030204" pitchFamily="34" charset="0"/>
                      </a:endParaRPr>
                    </a:p>
                    <a:p>
                      <a:pPr algn="l" rtl="0" fontAlgn="base"/>
                      <a:r>
                        <a:rPr lang="en-GB" sz="1600" b="0" i="0" dirty="0">
                          <a:solidFill>
                            <a:srgbClr val="000000"/>
                          </a:solidFill>
                          <a:effectLst/>
                          <a:latin typeface="Calibri" panose="020F0502020204030204" pitchFamily="34" charset="0"/>
                        </a:rPr>
                        <a:t> </a:t>
                      </a:r>
                      <a:endParaRPr lang="en-GB" sz="3600" b="0" i="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600" b="0" i="0" dirty="0">
                          <a:solidFill>
                            <a:srgbClr val="000000"/>
                          </a:solidFill>
                          <a:effectLst/>
                          <a:latin typeface="Calibri" panose="020F0502020204030204" pitchFamily="34" charset="0"/>
                        </a:rPr>
                        <a:t>Both compress the abdomen and twist the trunk  </a:t>
                      </a:r>
                      <a:endParaRPr lang="en-GB" sz="36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11904"/>
                  </a:ext>
                </a:extLst>
              </a:tr>
            </a:tbl>
          </a:graphicData>
        </a:graphic>
      </p:graphicFrame>
      <p:pic>
        <p:nvPicPr>
          <p:cNvPr id="6145" name="Picture 1" descr="page43image50808128">
            <a:extLst>
              <a:ext uri="{FF2B5EF4-FFF2-40B4-BE49-F238E27FC236}">
                <a16:creationId xmlns:a16="http://schemas.microsoft.com/office/drawing/2014/main" id="{512C0B70-DD0C-49B3-9873-FB71BF904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263" y="31781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age43image50428928">
            <a:extLst>
              <a:ext uri="{FF2B5EF4-FFF2-40B4-BE49-F238E27FC236}">
                <a16:creationId xmlns:a16="http://schemas.microsoft.com/office/drawing/2014/main" id="{3B859FB4-EFAF-4285-93A5-B5980B1B5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263" y="3178175"/>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74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007533" y="728132"/>
            <a:ext cx="10126134" cy="5334001"/>
          </a:xfrm>
        </p:spPr>
        <p:txBody>
          <a:bodyPr>
            <a:normAutofit/>
          </a:bodyPr>
          <a:lstStyle/>
          <a:p>
            <a:pPr marL="0" indent="0">
              <a:buNone/>
            </a:pPr>
            <a:r>
              <a:rPr lang="en-GB" sz="2000" b="1" dirty="0"/>
              <a:t>The Workplace (Health, Safety and Welfare) Regulations 1992 </a:t>
            </a:r>
          </a:p>
          <a:p>
            <a:pPr marL="0" indent="0">
              <a:buNone/>
            </a:pPr>
            <a:endParaRPr lang="en-IN" sz="2000" dirty="0"/>
          </a:p>
          <a:p>
            <a:pPr marL="0" indent="0">
              <a:buNone/>
            </a:pPr>
            <a:r>
              <a:rPr lang="en-GB" sz="2000" dirty="0"/>
              <a:t>These regulations govern the appearance of all parts of the Workplace, not just the salon. This would include suitable toilet facilities which are kept clean and tidy with adequate soap, towels, hot &amp; cold running water etc. Proper ventilation, the areas are well lit, the area is at a comfortable temperature, is clear of all waste material (keep the walkways clear of clutter), has up to date fire fighting equipment, has drinking water available. </a:t>
            </a:r>
          </a:p>
          <a:p>
            <a:pPr marL="0" indent="0">
              <a:buNone/>
            </a:pPr>
            <a:endParaRPr lang="en-IN" sz="2000" dirty="0"/>
          </a:p>
          <a:p>
            <a:pPr marL="0" indent="0">
              <a:buNone/>
            </a:pPr>
            <a:r>
              <a:rPr lang="en-GB" sz="2000" b="1" dirty="0"/>
              <a:t>The Manual Handling Regulations 1999</a:t>
            </a:r>
          </a:p>
          <a:p>
            <a:pPr marL="0" indent="0">
              <a:buNone/>
            </a:pPr>
            <a:endParaRPr lang="en-IN" sz="2000" dirty="0"/>
          </a:p>
          <a:p>
            <a:pPr marL="0" indent="0">
              <a:buNone/>
            </a:pPr>
            <a:r>
              <a:rPr lang="en-GB" sz="2000" dirty="0"/>
              <a:t>This relates to the appropriate posture when lifting to reduce the risk of injury and to safely carry out manual tasks required in the Workplace. </a:t>
            </a:r>
          </a:p>
        </p:txBody>
      </p:sp>
    </p:spTree>
    <p:extLst>
      <p:ext uri="{BB962C8B-B14F-4D97-AF65-F5344CB8AC3E}">
        <p14:creationId xmlns:p14="http://schemas.microsoft.com/office/powerpoint/2010/main" val="14468490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EF6A-4B9C-47ED-AECC-983D6408E919}"/>
              </a:ext>
            </a:extLst>
          </p:cNvPr>
          <p:cNvSpPr>
            <a:spLocks noGrp="1"/>
          </p:cNvSpPr>
          <p:nvPr>
            <p:ph type="title"/>
          </p:nvPr>
        </p:nvSpPr>
        <p:spPr/>
        <p:txBody>
          <a:bodyPr/>
          <a:lstStyle/>
          <a:p>
            <a:r>
              <a:rPr lang="en-GB" dirty="0"/>
              <a:t>Muscles of the Back</a:t>
            </a:r>
          </a:p>
        </p:txBody>
      </p:sp>
      <p:graphicFrame>
        <p:nvGraphicFramePr>
          <p:cNvPr id="4" name="Content Placeholder 3">
            <a:extLst>
              <a:ext uri="{FF2B5EF4-FFF2-40B4-BE49-F238E27FC236}">
                <a16:creationId xmlns:a16="http://schemas.microsoft.com/office/drawing/2014/main" id="{4DE3E6F0-10CC-4C01-800D-BA3DE71572C3}"/>
              </a:ext>
            </a:extLst>
          </p:cNvPr>
          <p:cNvGraphicFramePr>
            <a:graphicFrameLocks noGrp="1"/>
          </p:cNvGraphicFramePr>
          <p:nvPr>
            <p:ph idx="1"/>
          </p:nvPr>
        </p:nvGraphicFramePr>
        <p:xfrm>
          <a:off x="1336432" y="2053883"/>
          <a:ext cx="9453488" cy="3840480"/>
        </p:xfrm>
        <a:graphic>
          <a:graphicData uri="http://schemas.openxmlformats.org/drawingml/2006/table">
            <a:tbl>
              <a:tblPr/>
              <a:tblGrid>
                <a:gridCol w="1167876">
                  <a:extLst>
                    <a:ext uri="{9D8B030D-6E8A-4147-A177-3AD203B41FA5}">
                      <a16:colId xmlns:a16="http://schemas.microsoft.com/office/drawing/2014/main" val="1281219768"/>
                    </a:ext>
                  </a:extLst>
                </a:gridCol>
                <a:gridCol w="4087569">
                  <a:extLst>
                    <a:ext uri="{9D8B030D-6E8A-4147-A177-3AD203B41FA5}">
                      <a16:colId xmlns:a16="http://schemas.microsoft.com/office/drawing/2014/main" val="737537246"/>
                    </a:ext>
                  </a:extLst>
                </a:gridCol>
                <a:gridCol w="4198043">
                  <a:extLst>
                    <a:ext uri="{9D8B030D-6E8A-4147-A177-3AD203B41FA5}">
                      <a16:colId xmlns:a16="http://schemas.microsoft.com/office/drawing/2014/main" val="3555031485"/>
                    </a:ext>
                  </a:extLst>
                </a:gridCol>
              </a:tblGrid>
              <a:tr h="472674">
                <a:tc>
                  <a:txBody>
                    <a:bodyPr/>
                    <a:lstStyle/>
                    <a:p>
                      <a:pPr algn="l" rtl="0" fontAlgn="base"/>
                      <a:r>
                        <a:rPr lang="en-GB" sz="1600" b="0" i="0" dirty="0">
                          <a:solidFill>
                            <a:srgbClr val="000000"/>
                          </a:solidFill>
                          <a:effectLst/>
                          <a:latin typeface="Calibri" panose="020F0502020204030204" pitchFamily="34" charset="0"/>
                        </a:rPr>
                        <a:t>Name  </a:t>
                      </a:r>
                      <a:endParaRPr lang="en-GB" sz="36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600" b="0" i="0" dirty="0">
                          <a:solidFill>
                            <a:srgbClr val="000000"/>
                          </a:solidFill>
                          <a:effectLst/>
                          <a:latin typeface="Calibri" panose="020F0502020204030204" pitchFamily="34" charset="0"/>
                        </a:rPr>
                        <a:t>Position  </a:t>
                      </a:r>
                      <a:endParaRPr lang="en-GB" sz="36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600" b="0" i="0" dirty="0">
                          <a:solidFill>
                            <a:srgbClr val="000000"/>
                          </a:solidFill>
                          <a:effectLst/>
                          <a:latin typeface="Calibri" panose="020F0502020204030204" pitchFamily="34" charset="0"/>
                        </a:rPr>
                        <a:t>Action </a:t>
                      </a:r>
                      <a:endParaRPr lang="en-GB" sz="36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2297612"/>
                  </a:ext>
                </a:extLst>
              </a:tr>
              <a:tr h="768096">
                <a:tc>
                  <a:txBody>
                    <a:bodyPr/>
                    <a:lstStyle/>
                    <a:p>
                      <a:pPr algn="l" rtl="0" fontAlgn="base"/>
                      <a:r>
                        <a:rPr lang="en-GB" sz="1600" b="0" i="0" dirty="0">
                          <a:solidFill>
                            <a:srgbClr val="000000"/>
                          </a:solidFill>
                          <a:effectLst/>
                          <a:latin typeface="Calibri" panose="020F0502020204030204" pitchFamily="34" charset="0"/>
                        </a:rPr>
                        <a:t>Trapezius  </a:t>
                      </a:r>
                      <a:endParaRPr lang="en-GB" sz="36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600" b="0" i="0" dirty="0">
                          <a:solidFill>
                            <a:srgbClr val="000000"/>
                          </a:solidFill>
                          <a:effectLst/>
                          <a:latin typeface="Calibri" panose="020F0502020204030204" pitchFamily="34" charset="0"/>
                        </a:rPr>
                        <a:t>The back of the neck and collar-bones  </a:t>
                      </a:r>
                      <a:endParaRPr lang="en-GB" sz="36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600" b="0" i="0" dirty="0">
                          <a:solidFill>
                            <a:srgbClr val="000000"/>
                          </a:solidFill>
                          <a:effectLst/>
                          <a:latin typeface="Calibri" panose="020F0502020204030204" pitchFamily="34" charset="0"/>
                        </a:rPr>
                        <a:t>Moves scapula up, down and back; raises the clavicle  </a:t>
                      </a:r>
                      <a:endParaRPr lang="en-GB" sz="36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337316"/>
                  </a:ext>
                </a:extLst>
              </a:tr>
              <a:tr h="768096">
                <a:tc>
                  <a:txBody>
                    <a:bodyPr/>
                    <a:lstStyle/>
                    <a:p>
                      <a:pPr algn="l" rtl="0" fontAlgn="base"/>
                      <a:r>
                        <a:rPr lang="en-GB" sz="1600" b="0" i="0" dirty="0">
                          <a:solidFill>
                            <a:srgbClr val="000000"/>
                          </a:solidFill>
                          <a:effectLst/>
                          <a:latin typeface="Calibri" panose="020F0502020204030204" pitchFamily="34" charset="0"/>
                        </a:rPr>
                        <a:t>Latissimus dorsi  </a:t>
                      </a:r>
                      <a:endParaRPr lang="en-GB" sz="36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600" b="0" i="0" dirty="0">
                          <a:solidFill>
                            <a:srgbClr val="000000"/>
                          </a:solidFill>
                          <a:effectLst/>
                          <a:latin typeface="Calibri" panose="020F0502020204030204" pitchFamily="34" charset="0"/>
                        </a:rPr>
                        <a:t>Across the back  </a:t>
                      </a:r>
                      <a:endParaRPr lang="en-GB" sz="36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600" b="0" i="0" dirty="0">
                          <a:solidFill>
                            <a:srgbClr val="000000"/>
                          </a:solidFill>
                          <a:effectLst/>
                          <a:latin typeface="Calibri" panose="020F0502020204030204" pitchFamily="34" charset="0"/>
                        </a:rPr>
                        <a:t>Used in rowing and climbing; adducts the shoulder downwards and pulls it backwards  </a:t>
                      </a:r>
                      <a:endParaRPr lang="en-GB" sz="36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680629"/>
                  </a:ext>
                </a:extLst>
              </a:tr>
              <a:tr h="1063518">
                <a:tc>
                  <a:txBody>
                    <a:bodyPr/>
                    <a:lstStyle/>
                    <a:p>
                      <a:pPr algn="l" rtl="0" fontAlgn="base"/>
                      <a:r>
                        <a:rPr lang="en-GB" sz="1600" b="0" i="0" dirty="0">
                          <a:solidFill>
                            <a:srgbClr val="000000"/>
                          </a:solidFill>
                          <a:effectLst/>
                          <a:latin typeface="Calibri" panose="020F0502020204030204" pitchFamily="34" charset="0"/>
                        </a:rPr>
                        <a:t>Erector spinae  </a:t>
                      </a:r>
                      <a:endParaRPr lang="en-GB" sz="36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600" b="0" i="0" dirty="0">
                          <a:solidFill>
                            <a:srgbClr val="000000"/>
                          </a:solidFill>
                          <a:effectLst/>
                          <a:latin typeface="Calibri" panose="020F0502020204030204" pitchFamily="34" charset="0"/>
                        </a:rPr>
                        <a:t>Three groups of muscles which lie either side of the spine from the neck to the pelvis  </a:t>
                      </a:r>
                      <a:endParaRPr lang="en-GB" sz="36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600" b="0" i="0" dirty="0">
                          <a:solidFill>
                            <a:srgbClr val="000000"/>
                          </a:solidFill>
                          <a:effectLst/>
                          <a:latin typeface="Calibri" panose="020F0502020204030204" pitchFamily="34" charset="0"/>
                        </a:rPr>
                        <a:t>Extends the spine; keeps body in an upright position  </a:t>
                      </a:r>
                      <a:endParaRPr lang="en-GB" sz="36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277950"/>
                  </a:ext>
                </a:extLst>
              </a:tr>
              <a:tr h="768096">
                <a:tc>
                  <a:txBody>
                    <a:bodyPr/>
                    <a:lstStyle/>
                    <a:p>
                      <a:pPr algn="l" rtl="0" fontAlgn="base"/>
                      <a:r>
                        <a:rPr lang="en-GB" sz="1600" b="0" i="0" dirty="0">
                          <a:solidFill>
                            <a:srgbClr val="000000"/>
                          </a:solidFill>
                          <a:effectLst/>
                          <a:latin typeface="Calibri" panose="020F0502020204030204" pitchFamily="34" charset="0"/>
                        </a:rPr>
                        <a:t>Rhomboids  </a:t>
                      </a:r>
                      <a:endParaRPr lang="en-GB" sz="36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600" b="0" i="0" dirty="0">
                          <a:solidFill>
                            <a:srgbClr val="000000"/>
                          </a:solidFill>
                          <a:effectLst/>
                          <a:latin typeface="Calibri" panose="020F0502020204030204" pitchFamily="34" charset="0"/>
                        </a:rPr>
                        <a:t>Between the shoulders  </a:t>
                      </a:r>
                      <a:endParaRPr lang="en-GB" sz="36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600" b="0" i="0" dirty="0">
                          <a:solidFill>
                            <a:srgbClr val="000000"/>
                          </a:solidFill>
                          <a:effectLst/>
                          <a:latin typeface="Calibri" panose="020F0502020204030204" pitchFamily="34" charset="0"/>
                        </a:rPr>
                        <a:t>Braces the shoulders; rotates the scapula  </a:t>
                      </a:r>
                      <a:endParaRPr lang="en-GB" sz="3600" b="0" i="0" dirty="0">
                        <a:effectLst/>
                        <a:latin typeface="Calibri" panose="020F0502020204030204" pitchFamily="34" charset="0"/>
                      </a:endParaRPr>
                    </a:p>
                    <a:p>
                      <a:pPr algn="l" rtl="0" fontAlgn="base"/>
                      <a:r>
                        <a:rPr lang="en-GB" sz="1600" b="0" i="0" dirty="0">
                          <a:solidFill>
                            <a:srgbClr val="000000"/>
                          </a:solidFill>
                          <a:effectLst/>
                          <a:latin typeface="Calibri" panose="020F0502020204030204" pitchFamily="34" charset="0"/>
                        </a:rPr>
                        <a:t> </a:t>
                      </a:r>
                      <a:endParaRPr lang="en-GB" sz="3600" b="0" i="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6786992"/>
                  </a:ext>
                </a:extLst>
              </a:tr>
            </a:tbl>
          </a:graphicData>
        </a:graphic>
      </p:graphicFrame>
      <p:pic>
        <p:nvPicPr>
          <p:cNvPr id="7169" name="Picture 1" descr="page44image48386544">
            <a:extLst>
              <a:ext uri="{FF2B5EF4-FFF2-40B4-BE49-F238E27FC236}">
                <a16:creationId xmlns:a16="http://schemas.microsoft.com/office/drawing/2014/main" id="{7E614F74-E0CA-4923-87F8-FFD30109D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263" y="3011488"/>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4107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2FCD1-45F5-42E5-961C-108590B354FF}"/>
              </a:ext>
            </a:extLst>
          </p:cNvPr>
          <p:cNvSpPr>
            <a:spLocks noGrp="1"/>
          </p:cNvSpPr>
          <p:nvPr>
            <p:ph type="title"/>
          </p:nvPr>
        </p:nvSpPr>
        <p:spPr/>
        <p:txBody>
          <a:bodyPr/>
          <a:lstStyle/>
          <a:p>
            <a:r>
              <a:rPr lang="en-GB" dirty="0"/>
              <a:t>Muscles of the Leg and Buttocks </a:t>
            </a:r>
          </a:p>
        </p:txBody>
      </p:sp>
      <p:pic>
        <p:nvPicPr>
          <p:cNvPr id="8193" name="Picture 1" descr="page44image48386544">
            <a:extLst>
              <a:ext uri="{FF2B5EF4-FFF2-40B4-BE49-F238E27FC236}">
                <a16:creationId xmlns:a16="http://schemas.microsoft.com/office/drawing/2014/main" id="{4131D30F-D9B0-4275-BE49-E732DD180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263" y="3011488"/>
            <a:ext cx="9525" cy="9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D893FFFB-4F51-45C9-8440-680472CC03A1}"/>
              </a:ext>
            </a:extLst>
          </p:cNvPr>
          <p:cNvGraphicFramePr>
            <a:graphicFrameLocks noGrp="1"/>
          </p:cNvGraphicFramePr>
          <p:nvPr/>
        </p:nvGraphicFramePr>
        <p:xfrm>
          <a:off x="1571482" y="2210006"/>
          <a:ext cx="8502671" cy="4031062"/>
        </p:xfrm>
        <a:graphic>
          <a:graphicData uri="http://schemas.openxmlformats.org/drawingml/2006/table">
            <a:tbl>
              <a:tblPr/>
              <a:tblGrid>
                <a:gridCol w="1518841">
                  <a:extLst>
                    <a:ext uri="{9D8B030D-6E8A-4147-A177-3AD203B41FA5}">
                      <a16:colId xmlns:a16="http://schemas.microsoft.com/office/drawing/2014/main" val="3778555482"/>
                    </a:ext>
                  </a:extLst>
                </a:gridCol>
                <a:gridCol w="2796371">
                  <a:extLst>
                    <a:ext uri="{9D8B030D-6E8A-4147-A177-3AD203B41FA5}">
                      <a16:colId xmlns:a16="http://schemas.microsoft.com/office/drawing/2014/main" val="4207420056"/>
                    </a:ext>
                  </a:extLst>
                </a:gridCol>
                <a:gridCol w="4187459">
                  <a:extLst>
                    <a:ext uri="{9D8B030D-6E8A-4147-A177-3AD203B41FA5}">
                      <a16:colId xmlns:a16="http://schemas.microsoft.com/office/drawing/2014/main" val="3194028392"/>
                    </a:ext>
                  </a:extLst>
                </a:gridCol>
              </a:tblGrid>
              <a:tr h="287933">
                <a:tc>
                  <a:txBody>
                    <a:bodyPr/>
                    <a:lstStyle/>
                    <a:p>
                      <a:pPr algn="l" rtl="0" fontAlgn="base"/>
                      <a:r>
                        <a:rPr lang="en-GB" sz="1200" b="0" i="0" dirty="0">
                          <a:solidFill>
                            <a:srgbClr val="000000"/>
                          </a:solidFill>
                          <a:effectLst/>
                          <a:latin typeface="Calibri" panose="020F0502020204030204" pitchFamily="34" charset="0"/>
                        </a:rPr>
                        <a:t>Name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200" b="0" i="0" dirty="0">
                          <a:solidFill>
                            <a:srgbClr val="000000"/>
                          </a:solidFill>
                          <a:effectLst/>
                          <a:latin typeface="Calibri" panose="020F0502020204030204" pitchFamily="34" charset="0"/>
                        </a:rPr>
                        <a:t>Position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200" b="0" i="0" dirty="0">
                          <a:solidFill>
                            <a:srgbClr val="000000"/>
                          </a:solidFill>
                          <a:effectLst/>
                          <a:latin typeface="Calibri" panose="020F0502020204030204" pitchFamily="34" charset="0"/>
                        </a:rPr>
                        <a:t>Action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723679"/>
                  </a:ext>
                </a:extLst>
              </a:tr>
              <a:tr h="467891">
                <a:tc>
                  <a:txBody>
                    <a:bodyPr/>
                    <a:lstStyle/>
                    <a:p>
                      <a:pPr algn="l" rtl="0" fontAlgn="base"/>
                      <a:r>
                        <a:rPr lang="en-GB" sz="1200" b="0" i="0" dirty="0" err="1">
                          <a:solidFill>
                            <a:srgbClr val="000000"/>
                          </a:solidFill>
                          <a:effectLst/>
                          <a:latin typeface="Calibri" panose="020F0502020204030204" pitchFamily="34" charset="0"/>
                        </a:rPr>
                        <a:t>Gluteals</a:t>
                      </a:r>
                      <a:r>
                        <a:rPr lang="en-GB" sz="1200" b="0" i="0" dirty="0">
                          <a:solidFill>
                            <a:srgbClr val="000000"/>
                          </a:solidFill>
                          <a:effectLst/>
                          <a:latin typeface="Calibri" panose="020F0502020204030204" pitchFamily="34" charset="0"/>
                        </a:rPr>
                        <a:t>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200" b="0" i="0" dirty="0">
                          <a:solidFill>
                            <a:srgbClr val="000000"/>
                          </a:solidFill>
                          <a:effectLst/>
                          <a:latin typeface="Calibri" panose="020F0502020204030204" pitchFamily="34" charset="0"/>
                        </a:rPr>
                        <a:t>In the buttocks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200" b="0" i="0" dirty="0">
                          <a:solidFill>
                            <a:srgbClr val="000000"/>
                          </a:solidFill>
                          <a:effectLst/>
                          <a:latin typeface="Calibri" panose="020F0502020204030204" pitchFamily="34" charset="0"/>
                        </a:rPr>
                        <a:t>Abducts and rotates the femur; used in walking and running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4858178"/>
                  </a:ext>
                </a:extLst>
              </a:tr>
              <a:tr h="467891">
                <a:tc>
                  <a:txBody>
                    <a:bodyPr/>
                    <a:lstStyle/>
                    <a:p>
                      <a:pPr algn="l" rtl="0" fontAlgn="base"/>
                      <a:r>
                        <a:rPr lang="en-GB" sz="1200" b="0" i="0" dirty="0">
                          <a:solidFill>
                            <a:srgbClr val="000000"/>
                          </a:solidFill>
                          <a:effectLst/>
                          <a:latin typeface="Calibri" panose="020F0502020204030204" pitchFamily="34" charset="0"/>
                        </a:rPr>
                        <a:t>Hamstrings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200" b="0" i="0" dirty="0">
                          <a:solidFill>
                            <a:srgbClr val="000000"/>
                          </a:solidFill>
                          <a:effectLst/>
                          <a:latin typeface="Calibri" panose="020F0502020204030204" pitchFamily="34" charset="0"/>
                        </a:rPr>
                        <a:t> </a:t>
                      </a:r>
                    </a:p>
                    <a:p>
                      <a:pPr algn="l" rtl="0" fontAlgn="base"/>
                      <a:r>
                        <a:rPr lang="en-GB" sz="1200" b="0" i="0" dirty="0">
                          <a:solidFill>
                            <a:srgbClr val="000000"/>
                          </a:solidFill>
                          <a:effectLst/>
                          <a:latin typeface="Calibri" panose="020F0502020204030204" pitchFamily="34" charset="0"/>
                        </a:rPr>
                        <a:t>Back of the thigh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200" b="0" i="0" dirty="0">
                          <a:solidFill>
                            <a:srgbClr val="000000"/>
                          </a:solidFill>
                          <a:effectLst/>
                          <a:latin typeface="Calibri" panose="020F0502020204030204" pitchFamily="34" charset="0"/>
                        </a:rPr>
                        <a:t>Flexes the knee; extends the knee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0873738"/>
                  </a:ext>
                </a:extLst>
              </a:tr>
              <a:tr h="467891">
                <a:tc>
                  <a:txBody>
                    <a:bodyPr/>
                    <a:lstStyle/>
                    <a:p>
                      <a:pPr algn="l" rtl="0" fontAlgn="base"/>
                      <a:r>
                        <a:rPr lang="en-GB" sz="1200" b="0" i="0" dirty="0">
                          <a:solidFill>
                            <a:srgbClr val="000000"/>
                          </a:solidFill>
                          <a:effectLst/>
                          <a:latin typeface="Calibri" panose="020F0502020204030204" pitchFamily="34" charset="0"/>
                        </a:rPr>
                        <a:t>Gastrocnemius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200" b="0" i="0" dirty="0">
                          <a:solidFill>
                            <a:srgbClr val="000000"/>
                          </a:solidFill>
                          <a:effectLst/>
                          <a:latin typeface="Calibri" panose="020F0502020204030204" pitchFamily="34" charset="0"/>
                        </a:rPr>
                        <a:t>Calf of the leg  </a:t>
                      </a:r>
                      <a:endParaRPr lang="en-GB" sz="2800" b="0" i="0" dirty="0">
                        <a:effectLst/>
                        <a:latin typeface="Calibri" panose="020F0502020204030204" pitchFamily="34" charset="0"/>
                      </a:endParaRPr>
                    </a:p>
                    <a:p>
                      <a:pPr algn="l" rtl="0" fontAlgn="base"/>
                      <a:r>
                        <a:rPr lang="en-GB" sz="1200" b="0" i="0" dirty="0">
                          <a:solidFill>
                            <a:srgbClr val="000000"/>
                          </a:solidFill>
                          <a:effectLst/>
                          <a:latin typeface="Calibri" panose="020F0502020204030204" pitchFamily="34" charset="0"/>
                        </a:rPr>
                        <a:t> </a:t>
                      </a:r>
                      <a:endParaRPr lang="en-GB" sz="2800" b="0" i="0" dirty="0">
                        <a:effectLs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200" b="0" i="0" dirty="0">
                          <a:solidFill>
                            <a:srgbClr val="000000"/>
                          </a:solidFill>
                          <a:effectLst/>
                          <a:latin typeface="Calibri" panose="020F0502020204030204" pitchFamily="34" charset="0"/>
                        </a:rPr>
                        <a:t>Flexes the knee; plantar-flexes the foot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06433"/>
                  </a:ext>
                </a:extLst>
              </a:tr>
              <a:tr h="467891">
                <a:tc>
                  <a:txBody>
                    <a:bodyPr/>
                    <a:lstStyle/>
                    <a:p>
                      <a:pPr algn="l" rtl="0" fontAlgn="base"/>
                      <a:r>
                        <a:rPr lang="en-GB" sz="1200" b="0" i="0" dirty="0">
                          <a:solidFill>
                            <a:srgbClr val="000000"/>
                          </a:solidFill>
                          <a:effectLst/>
                          <a:latin typeface="Calibri" panose="020F0502020204030204" pitchFamily="34" charset="0"/>
                        </a:rPr>
                        <a:t>Soleus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200" b="0" i="0" dirty="0">
                          <a:solidFill>
                            <a:srgbClr val="000000"/>
                          </a:solidFill>
                          <a:effectLst/>
                          <a:latin typeface="Calibri" panose="020F0502020204030204" pitchFamily="34" charset="0"/>
                        </a:rPr>
                        <a:t>Calf of leg, below the Gastrocnemius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200" b="0" i="0" dirty="0">
                          <a:solidFill>
                            <a:srgbClr val="000000"/>
                          </a:solidFill>
                          <a:effectLst/>
                          <a:latin typeface="Calibri" panose="020F0502020204030204" pitchFamily="34" charset="0"/>
                        </a:rPr>
                        <a:t>Plantar-flexes the foot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521546"/>
                  </a:ext>
                </a:extLst>
              </a:tr>
              <a:tr h="647850">
                <a:tc>
                  <a:txBody>
                    <a:bodyPr/>
                    <a:lstStyle/>
                    <a:p>
                      <a:pPr algn="l" rtl="0" fontAlgn="base"/>
                      <a:r>
                        <a:rPr lang="en-GB" sz="1200" b="0" i="0" dirty="0">
                          <a:solidFill>
                            <a:srgbClr val="000000"/>
                          </a:solidFill>
                          <a:effectLst/>
                          <a:latin typeface="Calibri" panose="020F0502020204030204" pitchFamily="34" charset="0"/>
                        </a:rPr>
                        <a:t>Quadriceps extensor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200" b="0" i="0" dirty="0">
                          <a:solidFill>
                            <a:srgbClr val="000000"/>
                          </a:solidFill>
                          <a:effectLst/>
                          <a:latin typeface="Calibri" panose="020F0502020204030204" pitchFamily="34" charset="0"/>
                        </a:rPr>
                        <a:t> </a:t>
                      </a:r>
                    </a:p>
                    <a:p>
                      <a:pPr algn="l" rtl="0" fontAlgn="base"/>
                      <a:r>
                        <a:rPr lang="en-GB" sz="1200" b="0" i="0" dirty="0">
                          <a:solidFill>
                            <a:srgbClr val="000000"/>
                          </a:solidFill>
                          <a:effectLst/>
                          <a:latin typeface="Calibri" panose="020F0502020204030204" pitchFamily="34" charset="0"/>
                        </a:rPr>
                        <a:t>Front of the thigh: group of four muscles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200" b="0" i="0" dirty="0">
                          <a:solidFill>
                            <a:srgbClr val="000000"/>
                          </a:solidFill>
                          <a:effectLst/>
                          <a:latin typeface="Calibri" panose="020F0502020204030204" pitchFamily="34" charset="0"/>
                        </a:rPr>
                        <a:t>Extends the knee; used in kicking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134427"/>
                  </a:ext>
                </a:extLst>
              </a:tr>
              <a:tr h="467891">
                <a:tc>
                  <a:txBody>
                    <a:bodyPr/>
                    <a:lstStyle/>
                    <a:p>
                      <a:pPr algn="l" rtl="0" fontAlgn="base"/>
                      <a:r>
                        <a:rPr lang="en-GB" sz="1200" b="0" i="0" dirty="0">
                          <a:solidFill>
                            <a:srgbClr val="000000"/>
                          </a:solidFill>
                          <a:effectLst/>
                          <a:latin typeface="Calibri" panose="020F0502020204030204" pitchFamily="34" charset="0"/>
                        </a:rPr>
                        <a:t>Sartorius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200" b="0" i="0" dirty="0">
                          <a:solidFill>
                            <a:srgbClr val="000000"/>
                          </a:solidFill>
                          <a:effectLst/>
                          <a:latin typeface="Calibri" panose="020F0502020204030204" pitchFamily="34" charset="0"/>
                        </a:rPr>
                        <a:t>Crosses the front of the thigh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200" b="0" i="0" dirty="0">
                          <a:solidFill>
                            <a:srgbClr val="000000"/>
                          </a:solidFill>
                          <a:effectLst/>
                          <a:latin typeface="Calibri" panose="020F0502020204030204" pitchFamily="34" charset="0"/>
                        </a:rPr>
                        <a:t>Flexes the knee and hip; abducts and rotates the femur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171041"/>
                  </a:ext>
                </a:extLst>
              </a:tr>
              <a:tr h="287933">
                <a:tc>
                  <a:txBody>
                    <a:bodyPr/>
                    <a:lstStyle/>
                    <a:p>
                      <a:pPr algn="l" rtl="0" fontAlgn="base"/>
                      <a:r>
                        <a:rPr lang="en-GB" sz="1200" b="0" i="0" dirty="0">
                          <a:solidFill>
                            <a:srgbClr val="000000"/>
                          </a:solidFill>
                          <a:effectLst/>
                          <a:latin typeface="Calibri" panose="020F0502020204030204" pitchFamily="34" charset="0"/>
                        </a:rPr>
                        <a:t>Adductors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200" b="0" i="0" dirty="0">
                          <a:solidFill>
                            <a:srgbClr val="000000"/>
                          </a:solidFill>
                          <a:effectLst/>
                          <a:latin typeface="Calibri" panose="020F0502020204030204" pitchFamily="34" charset="0"/>
                        </a:rPr>
                        <a:t>Inner thigh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200" b="0" i="0" dirty="0">
                          <a:solidFill>
                            <a:srgbClr val="000000"/>
                          </a:solidFill>
                          <a:effectLst/>
                          <a:latin typeface="Calibri" panose="020F0502020204030204" pitchFamily="34" charset="0"/>
                        </a:rPr>
                        <a:t>Adducts the hip; flexes and rotates the femur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9051808"/>
                  </a:ext>
                </a:extLst>
              </a:tr>
              <a:tr h="467891">
                <a:tc>
                  <a:txBody>
                    <a:bodyPr/>
                    <a:lstStyle/>
                    <a:p>
                      <a:pPr algn="l" rtl="0" fontAlgn="base"/>
                      <a:r>
                        <a:rPr lang="en-GB" sz="1200" b="0" i="0" dirty="0">
                          <a:solidFill>
                            <a:srgbClr val="000000"/>
                          </a:solidFill>
                          <a:effectLst/>
                          <a:latin typeface="Calibri" panose="020F0502020204030204" pitchFamily="34" charset="0"/>
                        </a:rPr>
                        <a:t>Tibialis anterior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200" b="0" i="0" dirty="0">
                          <a:solidFill>
                            <a:srgbClr val="000000"/>
                          </a:solidFill>
                          <a:effectLst/>
                          <a:latin typeface="Calibri" panose="020F0502020204030204" pitchFamily="34" charset="0"/>
                        </a:rPr>
                        <a:t>Front of the lower leg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r>
                        <a:rPr lang="en-GB" sz="1200" b="0" i="0" dirty="0">
                          <a:solidFill>
                            <a:srgbClr val="000000"/>
                          </a:solidFill>
                          <a:effectLst/>
                          <a:latin typeface="Calibri" panose="020F0502020204030204" pitchFamily="34" charset="0"/>
                        </a:rPr>
                        <a:t>Inverts the foot; dorsi-flexes the foot; rotates the foot outwards  </a:t>
                      </a:r>
                      <a:endParaRPr lang="en-GB" sz="2800" b="0" i="0" dirty="0">
                        <a:effectLst/>
                        <a:latin typeface="Calibri" panose="020F050202020403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730845"/>
                  </a:ext>
                </a:extLst>
              </a:tr>
            </a:tbl>
          </a:graphicData>
        </a:graphic>
      </p:graphicFrame>
      <p:pic>
        <p:nvPicPr>
          <p:cNvPr id="8194" name="Picture 2" descr="page44image50384256">
            <a:extLst>
              <a:ext uri="{FF2B5EF4-FFF2-40B4-BE49-F238E27FC236}">
                <a16:creationId xmlns:a16="http://schemas.microsoft.com/office/drawing/2014/main" id="{A73EAEB7-7C0F-45FD-B85A-2BE4494A7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679" y="220953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page44image50387328">
            <a:extLst>
              <a:ext uri="{FF2B5EF4-FFF2-40B4-BE49-F238E27FC236}">
                <a16:creationId xmlns:a16="http://schemas.microsoft.com/office/drawing/2014/main" id="{C78A3AF9-1040-49D8-A1C9-3FC57DDF0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679" y="2209531"/>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age44image50390016">
            <a:extLst>
              <a:ext uri="{FF2B5EF4-FFF2-40B4-BE49-F238E27FC236}">
                <a16:creationId xmlns:a16="http://schemas.microsoft.com/office/drawing/2014/main" id="{63731E24-7F12-40EF-8278-955C8C815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679" y="2209531"/>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5675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AB8C1-DD1C-5E4D-B315-81A0294375F1}"/>
              </a:ext>
            </a:extLst>
          </p:cNvPr>
          <p:cNvSpPr>
            <a:spLocks noGrp="1"/>
          </p:cNvSpPr>
          <p:nvPr>
            <p:ph type="title"/>
          </p:nvPr>
        </p:nvSpPr>
        <p:spPr/>
        <p:txBody>
          <a:bodyPr/>
          <a:lstStyle/>
          <a:p>
            <a:r>
              <a:rPr lang="en-GB" dirty="0">
                <a:solidFill>
                  <a:srgbClr val="0E101A"/>
                </a:solidFill>
                <a:ea typeface="Times New Roman" panose="02020603050405020304" pitchFamily="18" charset="0"/>
              </a:rPr>
              <a:t>Growth and Repair of the Muscles </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1F4B8ED-5ADD-E24C-9997-C9B48AC0FA81}"/>
              </a:ext>
            </a:extLst>
          </p:cNvPr>
          <p:cNvSpPr>
            <a:spLocks noGrp="1"/>
          </p:cNvSpPr>
          <p:nvPr>
            <p:ph idx="1"/>
          </p:nvPr>
        </p:nvSpPr>
        <p:spPr/>
        <p:txBody>
          <a:bodyPr/>
          <a:lstStyle/>
          <a:p>
            <a:pPr algn="just"/>
            <a:r>
              <a:rPr lang="en-GB" dirty="0">
                <a:solidFill>
                  <a:srgbClr val="0E101A"/>
                </a:solidFill>
                <a:ea typeface="Times New Roman" panose="02020603050405020304" pitchFamily="18" charset="0"/>
              </a:rPr>
              <a:t>Muscle hypertrophy is the term used for when a muscle cell grows in size, and the commonest reason for this is due to exercise, where there will be an increase in muscle fibre. When a muscle is damaged (torn), the body has to repair it and do this using satellite cells that fuse with the ends of the damaged fibre. If the damage is constant, then the process will repeat itself so that more satellite cells are used, which will create growth of the muscle. </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871811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76C9F-6452-0D4F-A335-5749B1E6D0E4}"/>
              </a:ext>
            </a:extLst>
          </p:cNvPr>
          <p:cNvSpPr>
            <a:spLocks noGrp="1"/>
          </p:cNvSpPr>
          <p:nvPr>
            <p:ph type="title"/>
          </p:nvPr>
        </p:nvSpPr>
        <p:spPr/>
        <p:txBody>
          <a:bodyPr/>
          <a:lstStyle/>
          <a:p>
            <a:r>
              <a:rPr lang="en-GB" dirty="0">
                <a:solidFill>
                  <a:srgbClr val="0E101A"/>
                </a:solidFill>
                <a:ea typeface="Times New Roman" panose="02020603050405020304" pitchFamily="18" charset="0"/>
              </a:rPr>
              <a:t>Muscle Tone </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6ADC250-3BCD-C746-BEF0-51A9E83C067F}"/>
              </a:ext>
            </a:extLst>
          </p:cNvPr>
          <p:cNvSpPr>
            <a:spLocks noGrp="1"/>
          </p:cNvSpPr>
          <p:nvPr>
            <p:ph idx="1"/>
          </p:nvPr>
        </p:nvSpPr>
        <p:spPr/>
        <p:txBody>
          <a:bodyPr>
            <a:normAutofit/>
          </a:bodyPr>
          <a:lstStyle/>
          <a:p>
            <a:pPr algn="just"/>
            <a:r>
              <a:rPr lang="en-GB" dirty="0">
                <a:solidFill>
                  <a:srgbClr val="0E101A"/>
                </a:solidFill>
                <a:ea typeface="Times New Roman" panose="02020603050405020304" pitchFamily="18" charset="0"/>
              </a:rPr>
              <a:t>Muscle tone refers to the amount of tension or resistance to movement in a muscle. Muscle tone is what enables us to keep our bodies in a certain position or posture. A change in muscle tone is what enables us to move. For example, to bend your arm to brush your teeth, you must shorten (increase the tone of) the bicep brachii muscles on the front of your arm at the same time you are lengthening (reducing the tone of) the </a:t>
            </a:r>
            <a:r>
              <a:rPr lang="en-GB" dirty="0" err="1">
                <a:solidFill>
                  <a:srgbClr val="0E101A"/>
                </a:solidFill>
                <a:ea typeface="Times New Roman" panose="02020603050405020304" pitchFamily="18" charset="0"/>
              </a:rPr>
              <a:t>tricep</a:t>
            </a:r>
            <a:r>
              <a:rPr lang="en-GB" dirty="0">
                <a:solidFill>
                  <a:srgbClr val="0E101A"/>
                </a:solidFill>
                <a:ea typeface="Times New Roman" panose="02020603050405020304" pitchFamily="18" charset="0"/>
              </a:rPr>
              <a:t> brachii muscles on the back of your arm. To complete a movement smoothly, the tone in all muscle groups involved must be balanced. The brain must send messages to each muscle group to actively change its resistance. </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9281319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45AB-9116-B247-B0E7-5B09D89A2BDE}"/>
              </a:ext>
            </a:extLst>
          </p:cNvPr>
          <p:cNvSpPr>
            <a:spLocks noGrp="1"/>
          </p:cNvSpPr>
          <p:nvPr>
            <p:ph type="title"/>
          </p:nvPr>
        </p:nvSpPr>
        <p:spPr/>
        <p:txBody>
          <a:bodyPr/>
          <a:lstStyle/>
          <a:p>
            <a:r>
              <a:rPr lang="en-GB" dirty="0">
                <a:solidFill>
                  <a:srgbClr val="0E101A"/>
                </a:solidFill>
                <a:ea typeface="Times New Roman" panose="02020603050405020304" pitchFamily="18" charset="0"/>
              </a:rPr>
              <a:t>Tendons and Ligaments </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F09852F-A8AF-984D-BBE4-2BD31B7E5E09}"/>
              </a:ext>
            </a:extLst>
          </p:cNvPr>
          <p:cNvSpPr>
            <a:spLocks noGrp="1"/>
          </p:cNvSpPr>
          <p:nvPr>
            <p:ph idx="1"/>
          </p:nvPr>
        </p:nvSpPr>
        <p:spPr/>
        <p:txBody>
          <a:bodyPr>
            <a:normAutofit fontScale="70000" lnSpcReduction="20000"/>
          </a:bodyPr>
          <a:lstStyle/>
          <a:p>
            <a:pPr algn="just"/>
            <a:r>
              <a:rPr lang="en-GB" dirty="0">
                <a:solidFill>
                  <a:srgbClr val="0E101A"/>
                </a:solidFill>
                <a:ea typeface="Times New Roman" panose="02020603050405020304" pitchFamily="18" charset="0"/>
              </a:rPr>
              <a:t>Tendons and ligaments are made up of collagenous tissue, with ligaments attaching bone to bone and tendons attaching muscle to bone. The place where a muscle attaches to a bone but does not move is known as the origin. To make movement occur, the muscles contract, which will pull on the tendons; this then pulls on the muscles. </a:t>
            </a:r>
            <a:endParaRPr lang="en-GB" dirty="0">
              <a:latin typeface="Times New Roman" panose="02020603050405020304" pitchFamily="18" charset="0"/>
              <a:ea typeface="Times New Roman" panose="02020603050405020304" pitchFamily="18" charset="0"/>
            </a:endParaRPr>
          </a:p>
          <a:p>
            <a:pPr algn="just"/>
            <a:r>
              <a:rPr lang="en-GB" dirty="0">
                <a:solidFill>
                  <a:srgbClr val="0E101A"/>
                </a:solidFill>
                <a:ea typeface="Times New Roman" panose="02020603050405020304" pitchFamily="18" charset="0"/>
              </a:rPr>
              <a:t>Tendons are tough yet flexible bands of fibrous tissue, which allows movement. Ligaments are the stretchy connective tissue that helps to stabilise the joints. They control the range of movements of a joint to prevent them from bending the wrong way. Injuries to both tendons and ligaments are very common, caused mainly by sporting injuries. It is fairly common for tendons to be stretched or torn, which can be extremely painful. If ligaments are stretched, caused by injury or excess strain, the joint will become weaker, as the ligaments cannot support it. </a:t>
            </a:r>
            <a:endParaRPr lang="en-GB" dirty="0">
              <a:latin typeface="Times New Roman" panose="02020603050405020304" pitchFamily="18" charset="0"/>
              <a:ea typeface="Times New Roman" panose="02020603050405020304" pitchFamily="18" charset="0"/>
            </a:endParaRPr>
          </a:p>
          <a:p>
            <a:pPr algn="just"/>
            <a:r>
              <a:rPr lang="en-GB" dirty="0">
                <a:solidFill>
                  <a:srgbClr val="0E101A"/>
                </a:solidFill>
                <a:ea typeface="Times New Roman" panose="02020603050405020304" pitchFamily="18" charset="0"/>
              </a:rPr>
              <a:t>As discussed, the muscles within our body act when they receive impulses. The nervous system is how the body co-ordinates bodily systems and informs the body about any changes in the environment.</a:t>
            </a:r>
            <a:endParaRPr lang="en-GB" dirty="0">
              <a:latin typeface="Times New Roman" panose="02020603050405020304" pitchFamily="18" charset="0"/>
              <a:ea typeface="Times New Roman" panose="02020603050405020304" pitchFamily="18" charset="0"/>
            </a:endParaRPr>
          </a:p>
          <a:p>
            <a:pPr algn="just"/>
            <a:r>
              <a:rPr lang="en-GB" dirty="0">
                <a:solidFill>
                  <a:srgbClr val="0E101A"/>
                </a:solidFill>
                <a:ea typeface="Times New Roman" panose="02020603050405020304" pitchFamily="18" charset="0"/>
              </a:rPr>
              <a:t>The nerves carry brief electrochemical messages that trigger appropriate responses in the various parts of the body. The messages (impulses) react and will do certain tasks such as making the muscles contract, the glands secrete, and the blood vessels widen or narrow. </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3624364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6DC8-635A-A64E-899D-33AD01752440}"/>
              </a:ext>
            </a:extLst>
          </p:cNvPr>
          <p:cNvSpPr>
            <a:spLocks noGrp="1"/>
          </p:cNvSpPr>
          <p:nvPr>
            <p:ph type="title"/>
          </p:nvPr>
        </p:nvSpPr>
        <p:spPr/>
        <p:txBody>
          <a:bodyPr/>
          <a:lstStyle/>
          <a:p>
            <a:r>
              <a:rPr lang="en-GB" dirty="0">
                <a:ea typeface="Times New Roman" panose="02020603050405020304" pitchFamily="18" charset="0"/>
              </a:rPr>
              <a:t>Fat Distribution </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9909126-141B-BA4B-B41C-D33986F5B95F}"/>
              </a:ext>
            </a:extLst>
          </p:cNvPr>
          <p:cNvSpPr>
            <a:spLocks noGrp="1"/>
          </p:cNvSpPr>
          <p:nvPr>
            <p:ph idx="1"/>
          </p:nvPr>
        </p:nvSpPr>
        <p:spPr/>
        <p:txBody>
          <a:bodyPr/>
          <a:lstStyle/>
          <a:p>
            <a:pPr algn="just"/>
            <a:r>
              <a:rPr lang="en-GB" dirty="0">
                <a:ea typeface="Times New Roman" panose="02020603050405020304" pitchFamily="18" charset="0"/>
              </a:rPr>
              <a:t>Too much body fat could be bad for the health. Clients probably focus on how much they have; however, attention should be paid to fat distribution or where they have it.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There are certain places where having excess fat could be problematic. And there are other places where it might not be that big of a deal. </a:t>
            </a:r>
            <a:endParaRPr lang="en-GB" dirty="0">
              <a:latin typeface="Times New Roman" panose="02020603050405020304" pitchFamily="18" charset="0"/>
              <a:ea typeface="Times New Roman" panose="02020603050405020304" pitchFamily="18" charset="0"/>
            </a:endParaRPr>
          </a:p>
          <a:p>
            <a:pPr algn="just"/>
            <a:r>
              <a:rPr lang="en-GB" dirty="0">
                <a:solidFill>
                  <a:srgbClr val="211E1E"/>
                </a:solidFill>
                <a:ea typeface="Times New Roman" panose="02020603050405020304" pitchFamily="18" charset="0"/>
              </a:rPr>
              <a:t>Most people tend to accumulate fat either in their midsection or in their hips and thighs. But genes, sex, age, and hormones can affect how much fat there is and where it goes. </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711946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pic>
        <p:nvPicPr>
          <p:cNvPr id="4" name="Picture 3" descr="page14image34996224">
            <a:extLst>
              <a:ext uri="{FF2B5EF4-FFF2-40B4-BE49-F238E27FC236}">
                <a16:creationId xmlns:a16="http://schemas.microsoft.com/office/drawing/2014/main" id="{4A2F2341-0B8E-4149-B0EF-EBC697E823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493"/>
          <a:stretch/>
        </p:blipFill>
        <p:spPr bwMode="auto">
          <a:xfrm>
            <a:off x="20" y="1282"/>
            <a:ext cx="12191980" cy="6856718"/>
          </a:xfrm>
          <a:prstGeom prst="rect">
            <a:avLst/>
          </a:prstGeom>
          <a:noFill/>
        </p:spPr>
      </p:pic>
    </p:spTree>
    <p:extLst>
      <p:ext uri="{BB962C8B-B14F-4D97-AF65-F5344CB8AC3E}">
        <p14:creationId xmlns:p14="http://schemas.microsoft.com/office/powerpoint/2010/main" val="24826290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C3F33-69D0-BE41-98C2-6002801CB26F}"/>
              </a:ext>
            </a:extLst>
          </p:cNvPr>
          <p:cNvSpPr>
            <a:spLocks noGrp="1"/>
          </p:cNvSpPr>
          <p:nvPr>
            <p:ph type="title"/>
          </p:nvPr>
        </p:nvSpPr>
        <p:spPr/>
        <p:txBody>
          <a:bodyPr/>
          <a:lstStyle/>
          <a:p>
            <a:r>
              <a:rPr lang="en-GB" dirty="0">
                <a:ea typeface="Times New Roman" panose="02020603050405020304" pitchFamily="18" charset="0"/>
              </a:rPr>
              <a:t>What determines fat allocation? </a:t>
            </a:r>
            <a:endParaRPr lang="en-US" dirty="0"/>
          </a:p>
        </p:txBody>
      </p:sp>
      <p:sp>
        <p:nvSpPr>
          <p:cNvPr id="3" name="Content Placeholder 2">
            <a:extLst>
              <a:ext uri="{FF2B5EF4-FFF2-40B4-BE49-F238E27FC236}">
                <a16:creationId xmlns:a16="http://schemas.microsoft.com/office/drawing/2014/main" id="{E349AE02-529D-8C45-B5CD-D38284AE7446}"/>
              </a:ext>
            </a:extLst>
          </p:cNvPr>
          <p:cNvSpPr>
            <a:spLocks noGrp="1"/>
          </p:cNvSpPr>
          <p:nvPr>
            <p:ph idx="1"/>
          </p:nvPr>
        </p:nvSpPr>
        <p:spPr/>
        <p:txBody>
          <a:bodyPr>
            <a:normAutofit fontScale="70000" lnSpcReduction="20000"/>
          </a:bodyPr>
          <a:lstStyle/>
          <a:p>
            <a:pPr algn="just"/>
            <a:r>
              <a:rPr lang="en-GB" dirty="0">
                <a:solidFill>
                  <a:srgbClr val="211E1E"/>
                </a:solidFill>
                <a:ea typeface="Times New Roman" panose="02020603050405020304" pitchFamily="18" charset="0"/>
              </a:rPr>
              <a:t>Genes. Nearly 50 percent of fat distribution may be determined by genetics. If most of the people in your family have rounder bellies or fuller hips, there’s a good chance you’ll follow suit. </a:t>
            </a:r>
            <a:endParaRPr lang="en-GB" dirty="0">
              <a:latin typeface="Times New Roman" panose="02020603050405020304" pitchFamily="18" charset="0"/>
              <a:ea typeface="Times New Roman" panose="02020603050405020304" pitchFamily="18" charset="0"/>
            </a:endParaRPr>
          </a:p>
          <a:p>
            <a:pPr algn="just"/>
            <a:r>
              <a:rPr lang="en-GB" dirty="0">
                <a:solidFill>
                  <a:srgbClr val="211E1E"/>
                </a:solidFill>
                <a:ea typeface="Times New Roman" panose="02020603050405020304" pitchFamily="18" charset="0"/>
              </a:rPr>
              <a:t>Sex. Healthy body fat levels for males range from 6 to 24 percent, but for females, it’s between 14 and 31 percent. Men tend to accumulate more fat around the midsection, while women gain it more in the hips and buttocks. </a:t>
            </a:r>
            <a:endParaRPr lang="en-GB" dirty="0">
              <a:latin typeface="Times New Roman" panose="02020603050405020304" pitchFamily="18" charset="0"/>
              <a:ea typeface="Times New Roman" panose="02020603050405020304" pitchFamily="18" charset="0"/>
            </a:endParaRPr>
          </a:p>
          <a:p>
            <a:pPr algn="just"/>
            <a:r>
              <a:rPr lang="en-GB" dirty="0">
                <a:solidFill>
                  <a:srgbClr val="211E1E"/>
                </a:solidFill>
                <a:ea typeface="Times New Roman" panose="02020603050405020304" pitchFamily="18" charset="0"/>
              </a:rPr>
              <a:t>Age. Older adults tend to have higher levels of body fat overall, thanks to factors like a slowing metabolism and gradual loss of muscle tissue. And the extra fat is more likely to be visceral instead of subcutaneous. </a:t>
            </a:r>
            <a:endParaRPr lang="en-GB" dirty="0">
              <a:latin typeface="Times New Roman" panose="02020603050405020304" pitchFamily="18" charset="0"/>
              <a:ea typeface="Times New Roman" panose="02020603050405020304" pitchFamily="18" charset="0"/>
            </a:endParaRPr>
          </a:p>
          <a:p>
            <a:pPr algn="just"/>
            <a:r>
              <a:rPr lang="en-GB" dirty="0">
                <a:solidFill>
                  <a:srgbClr val="211E1E"/>
                </a:solidFill>
                <a:ea typeface="Times New Roman" panose="02020603050405020304" pitchFamily="18" charset="0"/>
              </a:rPr>
              <a:t>Hormone levels. Weight and hormones are commonly linked, even more so in the 40s. This is due to the natural decline of hormones like testosterone (in men) and oestrogen (in women).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Body fat distribution is a better predictor of the health hazards of obesity than is the absolute amount of body fat. Individuals with an upper body fat pattern, reflecting an excess of intra-abdominal or visceral fat, have significantly greater risk for diabetes, hypertension, hypertriglyceridemia, ischemic heart disease, some cancers, and death from all causes. The effect of intra-abdominal fat appears to be separate from that of total body fat per se. Waist circumference is a practical method for assessing body fat pattern. </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731872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17C2-6BBE-FD49-AEE2-44C147B00282}"/>
              </a:ext>
            </a:extLst>
          </p:cNvPr>
          <p:cNvSpPr>
            <a:spLocks noGrp="1"/>
          </p:cNvSpPr>
          <p:nvPr>
            <p:ph type="title"/>
          </p:nvPr>
        </p:nvSpPr>
        <p:spPr/>
        <p:txBody>
          <a:bodyPr/>
          <a:lstStyle/>
          <a:p>
            <a:r>
              <a:rPr lang="en-GB" dirty="0">
                <a:ea typeface="Times New Roman" panose="02020603050405020304" pitchFamily="18" charset="0"/>
              </a:rPr>
              <a:t>Different types of Body Fat </a:t>
            </a:r>
            <a:endParaRPr lang="en-US" dirty="0"/>
          </a:p>
        </p:txBody>
      </p:sp>
      <p:sp>
        <p:nvSpPr>
          <p:cNvPr id="3" name="Content Placeholder 2">
            <a:extLst>
              <a:ext uri="{FF2B5EF4-FFF2-40B4-BE49-F238E27FC236}">
                <a16:creationId xmlns:a16="http://schemas.microsoft.com/office/drawing/2014/main" id="{930777F6-D54B-CF4B-84BE-8DAA82E4BEA1}"/>
              </a:ext>
            </a:extLst>
          </p:cNvPr>
          <p:cNvSpPr>
            <a:spLocks noGrp="1"/>
          </p:cNvSpPr>
          <p:nvPr>
            <p:ph idx="1"/>
          </p:nvPr>
        </p:nvSpPr>
        <p:spPr/>
        <p:txBody>
          <a:bodyPr>
            <a:normAutofit fontScale="77500" lnSpcReduction="20000"/>
          </a:bodyPr>
          <a:lstStyle/>
          <a:p>
            <a:pPr algn="just"/>
            <a:r>
              <a:rPr lang="en-GB" dirty="0">
                <a:ea typeface="Times New Roman" panose="02020603050405020304" pitchFamily="18" charset="0"/>
              </a:rPr>
              <a:t>Adipose tissue, or fat, is a loose connective tissue that serves many purposes, both structural and functional, in the body. It is primarily composed of adipocytes, or fat-containing cells, as well as leukocytes, macrophages, blood vessels, and fibroblastic cells, which are all held together in an array of collagen fibres.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There are two forms of adipose tissue in mammals: white adipose tissue, which forms most adult adipose tissue, and brown adipose tissue. Although adipose tissue is mainly involved in lipid anabolism, storage, and catabolism, it has also been implicated in a number of physiological and endocrine processes. Structurally, fat insulates and cushions organs to protect them from mechanical forces. Functionally, it regulates energy metabolism through lipogenesis and lipolysis, produces hormones and cytokines often referred to as adipokines such as leptin, </a:t>
            </a:r>
            <a:r>
              <a:rPr lang="en-GB" dirty="0" err="1">
                <a:ea typeface="Times New Roman" panose="02020603050405020304" pitchFamily="18" charset="0"/>
              </a:rPr>
              <a:t>resistin</a:t>
            </a:r>
            <a:r>
              <a:rPr lang="en-GB" dirty="0">
                <a:ea typeface="Times New Roman" panose="02020603050405020304" pitchFamily="18" charset="0"/>
              </a:rPr>
              <a:t>, and TNF-a, and mediates insulin regulation, inflammation, and cancer.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Understanding adipogenesis, the formation of adipose tissue at the molecular and cellular level, will eventually provide the key to future </a:t>
            </a:r>
            <a:r>
              <a:rPr lang="en-GB" dirty="0" err="1">
                <a:ea typeface="Times New Roman" panose="02020603050405020304" pitchFamily="18" charset="0"/>
              </a:rPr>
              <a:t>antiobesity</a:t>
            </a:r>
            <a:r>
              <a:rPr lang="en-GB" dirty="0">
                <a:ea typeface="Times New Roman" panose="02020603050405020304" pitchFamily="18" charset="0"/>
              </a:rPr>
              <a:t> therapy and is already forming the foundation for advances within the dermatologic, medical, surgical, and cosmetic fields. </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018836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57D263-A0EA-7D41-9185-9DB2AE3B1318}"/>
              </a:ext>
            </a:extLst>
          </p:cNvPr>
          <p:cNvSpPr>
            <a:spLocks noGrp="1"/>
          </p:cNvSpPr>
          <p:nvPr>
            <p:ph idx="1"/>
          </p:nvPr>
        </p:nvSpPr>
        <p:spPr>
          <a:xfrm>
            <a:off x="838200" y="1371600"/>
            <a:ext cx="10515600" cy="4805363"/>
          </a:xfrm>
        </p:spPr>
        <p:txBody>
          <a:bodyPr>
            <a:normAutofit fontScale="70000" lnSpcReduction="20000"/>
          </a:bodyPr>
          <a:lstStyle/>
          <a:p>
            <a:pPr algn="just"/>
            <a:r>
              <a:rPr lang="en-GB" dirty="0">
                <a:ea typeface="Times New Roman" panose="02020603050405020304" pitchFamily="18" charset="0"/>
              </a:rPr>
              <a:t>Originally, adipocytes were viewed as passive structures. Their main role in lipid homeostasis was presumed to be in the storage of energy in the form of triacylglycerol and in its release in the form of free fatty acids and glycerol. This view has evolved to one of an active, multifunctional organ. Adipose tissue is involved in the regulation of insulin resistance, vascular disease, immunological responses, and energy balance. Adipocytes are also involved in endocrine and paracrine functions. An example of this function is leptin. Leptin is produced by adipocytes and is then secreted into the bloodstream. It targets the hypothalamus, where it suppresses appetite and increases energy use. In a paracrine fashion, leptin also acts locally to regulate metabolism and other cellular functions. In addition, multiple other factors produced by fat cells are involved in energy regulation and homeostasis.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In the past, scientists believed that humans were born with a certain number of adipocytes or that these cells developed early on after birth and did not change throughout life. This erroneous notion was called the “fixed adipocyte number” and determined whether someone was lean or obese. Instead, we now know that adipocytes undergo hypertrophy and hyperplasia and that these processes continue throughout life. During adipogenesis, preadipocytes proliferate and differentiate into mature adipocytes. This process is mainly activated when there is a net increase in calories. This current view of adipogenesis has revolutionised our view of adipocyte tissue as one that is a dynamic structure, with the preadipocyte being central to its growth, function, and distribution. </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43669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990599" y="719667"/>
            <a:ext cx="10278533" cy="5579534"/>
          </a:xfrm>
        </p:spPr>
        <p:txBody>
          <a:bodyPr>
            <a:noAutofit/>
          </a:bodyPr>
          <a:lstStyle/>
          <a:p>
            <a:pPr marL="0" indent="0">
              <a:buNone/>
            </a:pPr>
            <a:r>
              <a:rPr lang="en-GB" sz="2000" b="1" dirty="0"/>
              <a:t>The Personal Protective Equipment at Work Regulations 2002</a:t>
            </a:r>
            <a:endParaRPr lang="en-IN" sz="2000" dirty="0"/>
          </a:p>
          <a:p>
            <a:pPr marL="0" indent="0">
              <a:buNone/>
            </a:pPr>
            <a:r>
              <a:rPr lang="en-GB" sz="2000" dirty="0"/>
              <a:t> </a:t>
            </a:r>
            <a:endParaRPr lang="en-IN" sz="2000" dirty="0"/>
          </a:p>
          <a:p>
            <a:pPr marL="0" indent="0">
              <a:buNone/>
            </a:pPr>
            <a:r>
              <a:rPr lang="en-GB" sz="2000" dirty="0"/>
              <a:t>This act requires you to provide the correct safety/protective equipment to carry out a particular task. </a:t>
            </a:r>
            <a:endParaRPr lang="en-IN" sz="2000" dirty="0"/>
          </a:p>
          <a:p>
            <a:pPr marL="0" indent="0">
              <a:buNone/>
            </a:pPr>
            <a:r>
              <a:rPr lang="en-GB" sz="2000" dirty="0"/>
              <a:t> </a:t>
            </a:r>
            <a:endParaRPr lang="en-IN" sz="2000" dirty="0"/>
          </a:p>
          <a:p>
            <a:pPr marL="0" indent="0">
              <a:buNone/>
            </a:pPr>
            <a:r>
              <a:rPr lang="en-GB" sz="2000" b="1" dirty="0"/>
              <a:t>The Health &amp; Safety (Display Screen Equipment) Regulations 1992 </a:t>
            </a:r>
            <a:endParaRPr lang="en-IN" sz="2000" dirty="0"/>
          </a:p>
          <a:p>
            <a:pPr marL="0" indent="0">
              <a:buNone/>
            </a:pPr>
            <a:r>
              <a:rPr lang="en-GB" sz="2000" dirty="0"/>
              <a:t> </a:t>
            </a:r>
            <a:endParaRPr lang="en-IN" sz="2000" dirty="0"/>
          </a:p>
          <a:p>
            <a:pPr marL="0" indent="0">
              <a:buNone/>
            </a:pPr>
            <a:r>
              <a:rPr lang="en-GB" sz="2000" dirty="0"/>
              <a:t>These regulations are relevant to anyone using a computer and require you to get regular eye tests, take regular breaks, and use the correct height adjusted chair. </a:t>
            </a:r>
            <a:endParaRPr lang="en-IN" sz="2000" dirty="0"/>
          </a:p>
          <a:p>
            <a:pPr marL="0" indent="0">
              <a:buNone/>
            </a:pPr>
            <a:r>
              <a:rPr lang="en-GB" sz="2000" dirty="0"/>
              <a:t> </a:t>
            </a:r>
            <a:endParaRPr lang="en-IN" sz="2000" dirty="0"/>
          </a:p>
          <a:p>
            <a:pPr marL="0" indent="0">
              <a:buNone/>
            </a:pPr>
            <a:r>
              <a:rPr lang="en-GB" sz="2000" b="1" dirty="0"/>
              <a:t>The Electricity at Work Regulations 1992 </a:t>
            </a:r>
            <a:endParaRPr lang="en-IN" sz="2000" dirty="0"/>
          </a:p>
          <a:p>
            <a:pPr marL="0" indent="0">
              <a:buNone/>
            </a:pPr>
            <a:endParaRPr lang="en-IN" sz="2000" dirty="0"/>
          </a:p>
          <a:p>
            <a:pPr marL="0" indent="0">
              <a:buNone/>
            </a:pPr>
            <a:r>
              <a:rPr lang="en-GB" sz="2000" dirty="0"/>
              <a:t>This governs the use of electrical equipment in the Workplace and ensures that any equipment is checked at least once a year by a qualified electrician. Any faulty equipment is removed from service, and written records are kept should an inspector wish to see them.</a:t>
            </a:r>
          </a:p>
        </p:txBody>
      </p:sp>
    </p:spTree>
    <p:extLst>
      <p:ext uri="{BB962C8B-B14F-4D97-AF65-F5344CB8AC3E}">
        <p14:creationId xmlns:p14="http://schemas.microsoft.com/office/powerpoint/2010/main" val="37652764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DFAA-D63C-494D-A251-828376D2530E}"/>
              </a:ext>
            </a:extLst>
          </p:cNvPr>
          <p:cNvSpPr>
            <a:spLocks noGrp="1"/>
          </p:cNvSpPr>
          <p:nvPr>
            <p:ph type="title"/>
          </p:nvPr>
        </p:nvSpPr>
        <p:spPr/>
        <p:txBody>
          <a:bodyPr/>
          <a:lstStyle/>
          <a:p>
            <a:r>
              <a:rPr lang="en-GB" dirty="0">
                <a:ea typeface="Times New Roman" panose="02020603050405020304" pitchFamily="18" charset="0"/>
              </a:rPr>
              <a:t>Histology of Adipose Tissue </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D4D310D-2852-C048-B632-B34DE52CB4D6}"/>
              </a:ext>
            </a:extLst>
          </p:cNvPr>
          <p:cNvSpPr>
            <a:spLocks noGrp="1"/>
          </p:cNvSpPr>
          <p:nvPr>
            <p:ph idx="1"/>
          </p:nvPr>
        </p:nvSpPr>
        <p:spPr/>
        <p:txBody>
          <a:bodyPr/>
          <a:lstStyle/>
          <a:p>
            <a:pPr algn="just"/>
            <a:r>
              <a:rPr lang="en-GB" dirty="0">
                <a:ea typeface="Times New Roman" panose="02020603050405020304" pitchFamily="18" charset="0"/>
              </a:rPr>
              <a:t>Adipose tissue is composed of many cell types including adipocytes, preadipocytes, fibroblasts, endothelial cells, macrophages, and multipotent stem cells. Mature adipocytes comprise approximately one-third of fat tissue, whereas the remaining two-thirds are composed of small blood vessels, nerves, preadipocytes, and fibroblasts.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There are two types of adipose tissue, white and brown. </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6692074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D302-2137-4745-BE41-A57D5CEE8F98}"/>
              </a:ext>
            </a:extLst>
          </p:cNvPr>
          <p:cNvSpPr>
            <a:spLocks noGrp="1"/>
          </p:cNvSpPr>
          <p:nvPr>
            <p:ph type="title"/>
          </p:nvPr>
        </p:nvSpPr>
        <p:spPr/>
        <p:txBody>
          <a:bodyPr/>
          <a:lstStyle/>
          <a:p>
            <a:r>
              <a:rPr lang="en-GB" dirty="0">
                <a:ea typeface="Times New Roman" panose="02020603050405020304" pitchFamily="18" charset="0"/>
              </a:rPr>
              <a:t>White Adipose Tissue </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269E7CD-DEA2-E54B-A701-5933B7D7C62E}"/>
              </a:ext>
            </a:extLst>
          </p:cNvPr>
          <p:cNvSpPr>
            <a:spLocks noGrp="1"/>
          </p:cNvSpPr>
          <p:nvPr>
            <p:ph idx="1"/>
          </p:nvPr>
        </p:nvSpPr>
        <p:spPr/>
        <p:txBody>
          <a:bodyPr>
            <a:normAutofit fontScale="62500" lnSpcReduction="20000"/>
          </a:bodyPr>
          <a:lstStyle/>
          <a:p>
            <a:pPr algn="just"/>
            <a:r>
              <a:rPr lang="en-GB" dirty="0">
                <a:ea typeface="Times New Roman" panose="02020603050405020304" pitchFamily="18" charset="0"/>
              </a:rPr>
              <a:t>Grossly, adipose tissue is a yellow, homogenous structure with finely divided </a:t>
            </a:r>
            <a:r>
              <a:rPr lang="en-GB" dirty="0" err="1">
                <a:ea typeface="Times New Roman" panose="02020603050405020304" pitchFamily="18" charset="0"/>
              </a:rPr>
              <a:t>septae</a:t>
            </a:r>
            <a:r>
              <a:rPr lang="en-GB" dirty="0">
                <a:ea typeface="Times New Roman" panose="02020603050405020304" pitchFamily="18" charset="0"/>
              </a:rPr>
              <a:t> and a glistening surface.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Microscopically, white adipocytes contain one large droplet of triglycerides, which comprises 85% of the cell volume. The small nucleus and cytoplasm constitute the remaining 15% of cell volume. Thus, white adipose tissue is characteristically unilocular, with signet-ring shaped cells ranging from 25 to 200 mm in size.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Ultra-structurally, adipocytes differ depending on the stage of maturation of each fat cell. Preadipocytes, or developing adipocytes, are typically spindle shaped and have a high content of endoplasmic reticulum and small mitochondria.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During maturation, lipid accumulates as small perinuclear inclusions, which coalesce to form larger lipid droplets, the mitochondria become filamentous, and the endoplasmic reticulum becomes less prominent. Once mature, the lipid droplet occupies nearly the entirety of the cell, flattening the nucleus against the cytoplasmic membrane. Adjacent to the cell membrane are foci of basement membrane, which are closely opposed to capillaries. Although white adipose tissue is not heavily vascularised, each adipocyte is supplied by at least one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capillary for support of its active metabolism. Rarely, nerves may run along the collagenous </a:t>
            </a:r>
            <a:r>
              <a:rPr lang="en-GB" dirty="0" err="1">
                <a:ea typeface="Times New Roman" panose="02020603050405020304" pitchFamily="18" charset="0"/>
              </a:rPr>
              <a:t>septae</a:t>
            </a:r>
            <a:r>
              <a:rPr lang="en-GB" dirty="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Historically, the function of white adipose tissue was thought to be for energy storage. However, its role as an endocrine organ has recently come to light. White adipocytes secrete many hormones, called adipokines, which are involved in metabolism, inflammation, and insulin regulation. </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524807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page16image35030240">
            <a:extLst>
              <a:ext uri="{FF2B5EF4-FFF2-40B4-BE49-F238E27FC236}">
                <a16:creationId xmlns:a16="http://schemas.microsoft.com/office/drawing/2014/main" id="{3B00DC97-8A04-BF4E-BC8E-79B5ADBA044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799512" y="643466"/>
            <a:ext cx="6592976" cy="5571067"/>
          </a:xfrm>
          <a:prstGeom prst="rect">
            <a:avLst/>
          </a:prstGeom>
          <a:noFill/>
        </p:spPr>
      </p:pic>
    </p:spTree>
    <p:extLst>
      <p:ext uri="{BB962C8B-B14F-4D97-AF65-F5344CB8AC3E}">
        <p14:creationId xmlns:p14="http://schemas.microsoft.com/office/powerpoint/2010/main" val="11894039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55995-80AA-374A-8073-3BF38C7E4F67}"/>
              </a:ext>
            </a:extLst>
          </p:cNvPr>
          <p:cNvSpPr>
            <a:spLocks noGrp="1"/>
          </p:cNvSpPr>
          <p:nvPr>
            <p:ph type="title"/>
          </p:nvPr>
        </p:nvSpPr>
        <p:spPr/>
        <p:txBody>
          <a:bodyPr/>
          <a:lstStyle/>
          <a:p>
            <a:r>
              <a:rPr lang="en-GB" dirty="0">
                <a:ea typeface="Times New Roman" panose="02020603050405020304" pitchFamily="18" charset="0"/>
              </a:rPr>
              <a:t>Brown Adipose Tissue </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60AE216-CD45-9147-899A-90CBF42DC110}"/>
              </a:ext>
            </a:extLst>
          </p:cNvPr>
          <p:cNvSpPr>
            <a:spLocks noGrp="1"/>
          </p:cNvSpPr>
          <p:nvPr>
            <p:ph idx="1"/>
          </p:nvPr>
        </p:nvSpPr>
        <p:spPr/>
        <p:txBody>
          <a:bodyPr>
            <a:normAutofit fontScale="92500" lnSpcReduction="10000"/>
          </a:bodyPr>
          <a:lstStyle/>
          <a:p>
            <a:pPr algn="just"/>
            <a:r>
              <a:rPr lang="en-GB" dirty="0">
                <a:ea typeface="Times New Roman" panose="02020603050405020304" pitchFamily="18" charset="0"/>
              </a:rPr>
              <a:t>Brown adipose tissue is predominant in new-borns and hibernating animals.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Grossly, it appears brown because of its high content of mitochondria and rich vascularisation. Structurally, brown fat cells differ from white fat cells in that they are multilocular. Thus, instead of one large lipid droplet, they contain several smaller droplets, which accounts for the generally smaller size of brown adipocytes approximately 60 mm in diameter.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Brown adipocytes are rich in mitochondria, whose main function in this tissue is the generation of heat, or thermogenesis. In the process, fat molecules are first broken down into fatty acids and then metabolised in the mitochondria. With the help of an uncoupling protein, </a:t>
            </a:r>
            <a:r>
              <a:rPr lang="en-GB" dirty="0" err="1">
                <a:ea typeface="Times New Roman" panose="02020603050405020304" pitchFamily="18" charset="0"/>
              </a:rPr>
              <a:t>thermogenin</a:t>
            </a:r>
            <a:r>
              <a:rPr lang="en-GB" dirty="0">
                <a:ea typeface="Times New Roman" panose="02020603050405020304" pitchFamily="18" charset="0"/>
              </a:rPr>
              <a:t>, the energy is released directly as heat.</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933770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Chart&#10;&#10;Description automatically generated with medium confidence">
            <a:extLst>
              <a:ext uri="{FF2B5EF4-FFF2-40B4-BE49-F238E27FC236}">
                <a16:creationId xmlns:a16="http://schemas.microsoft.com/office/drawing/2014/main" id="{53F02621-4555-4243-BED1-A8911FB47CF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8995" y="643466"/>
            <a:ext cx="8074010" cy="5571067"/>
          </a:xfrm>
          <a:prstGeom prst="rect">
            <a:avLst/>
          </a:prstGeom>
        </p:spPr>
      </p:pic>
    </p:spTree>
    <p:extLst>
      <p:ext uri="{BB962C8B-B14F-4D97-AF65-F5344CB8AC3E}">
        <p14:creationId xmlns:p14="http://schemas.microsoft.com/office/powerpoint/2010/main" val="6997213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521B-7F96-6A42-B894-BBF9ADECD59D}"/>
              </a:ext>
            </a:extLst>
          </p:cNvPr>
          <p:cNvSpPr>
            <a:spLocks noGrp="1"/>
          </p:cNvSpPr>
          <p:nvPr>
            <p:ph type="title"/>
          </p:nvPr>
        </p:nvSpPr>
        <p:spPr/>
        <p:txBody>
          <a:bodyPr/>
          <a:lstStyle/>
          <a:p>
            <a:r>
              <a:rPr lang="en-GB" dirty="0">
                <a:ea typeface="Times New Roman" panose="02020603050405020304" pitchFamily="18" charset="0"/>
              </a:rPr>
              <a:t>Body Fat Distribution </a:t>
            </a:r>
            <a:br>
              <a:rPr lang="en-GB"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68D1FF8-A2A4-4E41-AF63-152E6E45FC71}"/>
              </a:ext>
            </a:extLst>
          </p:cNvPr>
          <p:cNvSpPr>
            <a:spLocks noGrp="1"/>
          </p:cNvSpPr>
          <p:nvPr>
            <p:ph idx="1"/>
          </p:nvPr>
        </p:nvSpPr>
        <p:spPr/>
        <p:txBody>
          <a:bodyPr>
            <a:normAutofit fontScale="70000" lnSpcReduction="20000"/>
          </a:bodyPr>
          <a:lstStyle/>
          <a:p>
            <a:pPr algn="just"/>
            <a:r>
              <a:rPr lang="en-GB" dirty="0">
                <a:ea typeface="Times New Roman" panose="02020603050405020304" pitchFamily="18" charset="0"/>
              </a:rPr>
              <a:t>Body fat distribution is multifactorial. Genetics account for roughly 30% to 50% of variability in body fat. Age, gender, physical activity, and nutritional habits are additional factors. More specifically, differences in regional fat distribution between men and women are related to hormone activity. The gynoid habitus or “pear distribution” is classically associated with the female shape and it is characterised by the presence of subcutaneous fat mostly in the trochanteric area.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Its regional distribution is influenced by oestrogen and progesterone, which stimulate accumulation of fat subcutaneously and decrease fat viscerally. Subcutaneous fat also has more oestrogen receptors than testosterone receptors.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By contrast, the “android” shape of men is described as fat primarily distributed viscerally or intra-abdominally. This type of adipose tissue has higher expression of androgen receptors (25). This difference in fat distribution may be because of lipoprotein lipase (LPL) activity. This enzyme regulates the uptake of fatty acids and fat accumulation. Higher activity of LPL has been found in men and is associated with the development of intra- abdominal fat. Visceral adiposity has been shown to be an independent risk factor for cardiovascular disease.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Subcutaneous fat, on the other hand, does not have as high levels of LPL as visceral fat, and therefore less visceral obesity is seen in women. </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336373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D71DF3-B44B-8C45-B921-3AB343C427CA}"/>
              </a:ext>
            </a:extLst>
          </p:cNvPr>
          <p:cNvSpPr>
            <a:spLocks noGrp="1"/>
          </p:cNvSpPr>
          <p:nvPr>
            <p:ph idx="1"/>
          </p:nvPr>
        </p:nvSpPr>
        <p:spPr/>
        <p:txBody>
          <a:bodyPr>
            <a:normAutofit fontScale="85000" lnSpcReduction="20000"/>
          </a:bodyPr>
          <a:lstStyle/>
          <a:p>
            <a:pPr marL="0" indent="0" algn="just">
              <a:buNone/>
            </a:pP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Body fat distribution, rather than total body fat, has been associated with metabolic and cardiovascular disorders, specifically the metabolic syndrome. The android body type, where fat is mostly stored centrally and viscerally, is associated with cardiovascular disease, as opposed to the gynoid habitus, which has a lower prevalence of such diseases. This may be because of the fact that visceral adipose tissue is known to secrete interleukins, vascular endothelial growth factor (VEGF), and plasminogen activator inhibitor-1, which have all been implicated in heart disease.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Aside from body fat distribution, the percentage of body fat also differs between men and women. Overall, women have a higher percentage of body fat than men, and they mostly gain fat during puberty. In contrast, the body fat content of men peaks in early adolescence. During the aging process, body fat is redistributed, and the percentage of body fat increases while muscle mass declines. </a:t>
            </a:r>
            <a:endParaRPr lang="en-GB"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7068162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page17image34738656">
            <a:extLst>
              <a:ext uri="{FF2B5EF4-FFF2-40B4-BE49-F238E27FC236}">
                <a16:creationId xmlns:a16="http://schemas.microsoft.com/office/drawing/2014/main" id="{C56349B2-34F6-214B-9E3F-858950D0BE7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501" r="16935"/>
          <a:stretch/>
        </p:blipFill>
        <p:spPr bwMode="auto">
          <a:xfrm>
            <a:off x="4130415" y="643466"/>
            <a:ext cx="3931170" cy="5571067"/>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41416167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BB5D-F59F-484A-BCC7-C26EC205C2C3}"/>
              </a:ext>
            </a:extLst>
          </p:cNvPr>
          <p:cNvSpPr>
            <a:spLocks noGrp="1"/>
          </p:cNvSpPr>
          <p:nvPr>
            <p:ph type="title"/>
          </p:nvPr>
        </p:nvSpPr>
        <p:spPr/>
        <p:txBody>
          <a:bodyPr/>
          <a:lstStyle/>
          <a:p>
            <a:r>
              <a:rPr lang="en-GB" dirty="0">
                <a:ea typeface="Times New Roman" panose="02020603050405020304" pitchFamily="18" charset="0"/>
              </a:rPr>
              <a:t>Cellulite </a:t>
            </a:r>
            <a:endParaRPr lang="en-US" dirty="0"/>
          </a:p>
        </p:txBody>
      </p:sp>
      <p:sp>
        <p:nvSpPr>
          <p:cNvPr id="3" name="Content Placeholder 2">
            <a:extLst>
              <a:ext uri="{FF2B5EF4-FFF2-40B4-BE49-F238E27FC236}">
                <a16:creationId xmlns:a16="http://schemas.microsoft.com/office/drawing/2014/main" id="{128BD128-8949-6F41-B08E-89B7EBB94972}"/>
              </a:ext>
            </a:extLst>
          </p:cNvPr>
          <p:cNvSpPr>
            <a:spLocks noGrp="1"/>
          </p:cNvSpPr>
          <p:nvPr>
            <p:ph idx="1"/>
          </p:nvPr>
        </p:nvSpPr>
        <p:spPr>
          <a:xfrm>
            <a:off x="838200" y="1690688"/>
            <a:ext cx="10515600" cy="4486275"/>
          </a:xfrm>
        </p:spPr>
        <p:txBody>
          <a:bodyPr>
            <a:normAutofit fontScale="77500" lnSpcReduction="20000"/>
          </a:bodyPr>
          <a:lstStyle/>
          <a:p>
            <a:pPr algn="just"/>
            <a:r>
              <a:rPr lang="en-GB" dirty="0">
                <a:ea typeface="Times New Roman" panose="02020603050405020304" pitchFamily="18" charset="0"/>
              </a:rPr>
              <a:t>The bodies silhouette is characterised by a particular localisation of the subcutaneous adipose tissue over the </a:t>
            </a:r>
            <a:r>
              <a:rPr lang="en-GB" dirty="0" err="1">
                <a:ea typeface="Times New Roman" panose="02020603050405020304" pitchFamily="18" charset="0"/>
              </a:rPr>
              <a:t>osteomuscular</a:t>
            </a:r>
            <a:r>
              <a:rPr lang="en-GB" dirty="0">
                <a:ea typeface="Times New Roman" panose="02020603050405020304" pitchFamily="18" charset="0"/>
              </a:rPr>
              <a:t> structure.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The human body is characterised by the presence of rigid fasciae and especially deep muscular fasciae that start from the base of the cranium and continue to the ankles and metatarsus promoting various physiological functions: vascular, neurophysiologic, and orthopaedic. </a:t>
            </a:r>
            <a:endParaRPr lang="en-GB" dirty="0">
              <a:latin typeface="Times New Roman" panose="02020603050405020304" pitchFamily="18" charset="0"/>
              <a:ea typeface="Times New Roman" panose="02020603050405020304" pitchFamily="18" charset="0"/>
            </a:endParaRPr>
          </a:p>
          <a:p>
            <a:pPr algn="just"/>
            <a:r>
              <a:rPr lang="en-GB" dirty="0">
                <a:ea typeface="Times New Roman" panose="02020603050405020304" pitchFamily="18" charset="0"/>
              </a:rPr>
              <a:t>Cellulite is a degenerative and evolutional effect on subcutaneous tissue. Cellulite is considered as a series of events characterised by interstitial oedema, secondary connective tissue fibrosis, and consequent sclerotic evolution. Such pathologies are mainly observed on the gluteal muscle and on the lower limbs of women. </a:t>
            </a:r>
            <a:endParaRPr lang="en-GB" dirty="0">
              <a:latin typeface="Times New Roman" panose="02020603050405020304" pitchFamily="18" charset="0"/>
              <a:ea typeface="Times New Roman" panose="02020603050405020304" pitchFamily="18" charset="0"/>
            </a:endParaRPr>
          </a:p>
          <a:p>
            <a:r>
              <a:rPr lang="en-GB" dirty="0">
                <a:ea typeface="Times New Roman" panose="02020603050405020304" pitchFamily="18" charset="0"/>
              </a:rPr>
              <a:t>Cellulite is a very common topographical alteration in the skin in which the skin acquires an orange peel, mattress or cottage cheese appearance. There are many theorise to explain the physiopathology of this condition. The majority of theories involve modifications that occur to the adipose tissue and microcirculation, resulting from blood and lymphatic disturbances, causing fibrosclerosis of the connective tissue. It is generally considered a non- inflammatory, degenerative phenomenon that provokes alterations to the hypodermis producing irregular undulations on the overlying skin. </a:t>
            </a:r>
            <a:endParaRPr lang="en-GB"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27658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75D6C10-B5A7-4715-803E-0501C9C2C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4" name="Picture 3" descr="page18image34734080">
            <a:extLst>
              <a:ext uri="{FF2B5EF4-FFF2-40B4-BE49-F238E27FC236}">
                <a16:creationId xmlns:a16="http://schemas.microsoft.com/office/drawing/2014/main" id="{6DFB675F-4DB4-084E-9398-A1715991B9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167018" y="640596"/>
            <a:ext cx="5854913" cy="5576808"/>
          </a:xfrm>
          <a:prstGeom prst="rect">
            <a:avLst/>
          </a:prstGeom>
          <a:noFill/>
        </p:spPr>
      </p:pic>
    </p:spTree>
    <p:extLst>
      <p:ext uri="{BB962C8B-B14F-4D97-AF65-F5344CB8AC3E}">
        <p14:creationId xmlns:p14="http://schemas.microsoft.com/office/powerpoint/2010/main" val="2540310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24455</Words>
  <Application>Microsoft Office PowerPoint</Application>
  <PresentationFormat>Widescreen</PresentationFormat>
  <Paragraphs>1295</Paragraphs>
  <Slides>187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187</vt:i4>
      </vt:variant>
    </vt:vector>
  </HeadingPairs>
  <TitlesOfParts>
    <vt:vector size="195" baseType="lpstr">
      <vt:lpstr>Arial</vt:lpstr>
      <vt:lpstr>Calibri</vt:lpstr>
      <vt:lpstr>Courier New</vt:lpstr>
      <vt:lpstr>Symbol</vt:lpstr>
      <vt:lpstr>Times New Roman</vt:lpstr>
      <vt:lpstr>Wingdings</vt:lpstr>
      <vt:lpstr>WordVisiCarriageReturn_MSFontService</vt:lpstr>
      <vt:lpstr>Office Theme</vt:lpstr>
      <vt:lpstr>High-intensity electromagnetic technology (HIEMT) Electrical Muscle Stimulation (EMS)</vt:lpstr>
      <vt:lpstr>LEGISLATION</vt:lpstr>
      <vt:lpstr>LEGISLATION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Reporting Accidents   </vt:lpstr>
      <vt:lpstr>The Personal Protective Equipment at Work Regulations 1992  </vt:lpstr>
      <vt:lpstr>Salon Hygiene, Health &amp; Safety  </vt:lpstr>
      <vt:lpstr>Appearance of the Therapist   </vt:lpstr>
      <vt:lpstr>Professional Ethics and Standards of Practice   </vt:lpstr>
      <vt:lpstr>PowerPoint Presentation</vt:lpstr>
      <vt:lpstr>Precautions taken within the salon to prevent Contamination and Cross-Infection   </vt:lpstr>
      <vt:lpstr>PowerPoint Presentation</vt:lpstr>
      <vt:lpstr>PowerPoint Presentation</vt:lpstr>
      <vt:lpstr>Sterilisation Methods </vt:lpstr>
      <vt:lpstr>Autoclave   </vt:lpstr>
      <vt:lpstr>PowerPoint Presentation</vt:lpstr>
      <vt:lpstr>Glass Bead Steriliser   </vt:lpstr>
      <vt:lpstr>Wet Sterilisation (Chemical)   </vt:lpstr>
      <vt:lpstr>UV Cabinet   </vt:lpstr>
      <vt:lpstr>Antiseptics and Disinfectants  </vt:lpstr>
      <vt:lpstr>Ergonomics  </vt:lpstr>
      <vt:lpstr>Storage  </vt:lpstr>
      <vt:lpstr>Insurance  </vt:lpstr>
      <vt:lpstr>Electricity  </vt:lpstr>
      <vt:lpstr>Ohms law and electrical circuits  </vt:lpstr>
      <vt:lpstr>Electrical safety  </vt:lpstr>
      <vt:lpstr>Safety features  </vt:lpstr>
      <vt:lpstr>Fuses  </vt:lpstr>
      <vt:lpstr>Earthing  </vt:lpstr>
      <vt:lpstr>Double insulated appliances</vt:lpstr>
      <vt:lpstr>Residual current circuit breaker  </vt:lpstr>
      <vt:lpstr>Cost of electricity  </vt:lpstr>
      <vt:lpstr>Skin Anatomy  </vt:lpstr>
      <vt:lpstr>The Epidermis  </vt:lpstr>
      <vt:lpstr>Dermis Layer   </vt:lpstr>
      <vt:lpstr>Subcutaneous Layer  </vt:lpstr>
      <vt:lpstr>The Cardiovascular System  </vt:lpstr>
      <vt:lpstr>PowerPoint Presentation</vt:lpstr>
      <vt:lpstr>The Heart  </vt:lpstr>
      <vt:lpstr>The Vessels and Circulation  </vt:lpstr>
      <vt:lpstr>Arteries  </vt:lpstr>
      <vt:lpstr>Veins  </vt:lpstr>
      <vt:lpstr>Capillaries  </vt:lpstr>
      <vt:lpstr>The Blood  </vt:lpstr>
      <vt:lpstr>The Lymphatic System   </vt:lpstr>
      <vt:lpstr>Nodes   </vt:lpstr>
      <vt:lpstr>Lymph   </vt:lpstr>
      <vt:lpstr>Lymph Vessels – carry lymph.   </vt:lpstr>
      <vt:lpstr>Lymphatic Ducts – collects lymph.   </vt:lpstr>
      <vt:lpstr>Bone Marrow   </vt:lpstr>
      <vt:lpstr>The Spleen   </vt:lpstr>
      <vt:lpstr>The Thymus  </vt:lpstr>
      <vt:lpstr>The Tonsils   </vt:lpstr>
      <vt:lpstr>The Adenoids   </vt:lpstr>
      <vt:lpstr>Pathologies of the Lymphatic System  </vt:lpstr>
      <vt:lpstr>Nervous System</vt:lpstr>
      <vt:lpstr>Structure and Function  </vt:lpstr>
      <vt:lpstr>PowerPoint Presentation</vt:lpstr>
      <vt:lpstr>Disorders of the Nervous System</vt:lpstr>
      <vt:lpstr>Divisions of the Skeleton:  </vt:lpstr>
      <vt:lpstr>Types of Bone   </vt:lpstr>
      <vt:lpstr>Bone Composition:  </vt:lpstr>
      <vt:lpstr>Muscles</vt:lpstr>
      <vt:lpstr>PowerPoint Presentation</vt:lpstr>
      <vt:lpstr>PowerPoint Presentation</vt:lpstr>
      <vt:lpstr>Muscle Shapes </vt:lpstr>
      <vt:lpstr>Muscle Movement </vt:lpstr>
      <vt:lpstr>Muscles of the body  </vt:lpstr>
      <vt:lpstr>Muscles of the Chest and Upper Arm</vt:lpstr>
      <vt:lpstr>Muscles of the Hand and Forearm </vt:lpstr>
      <vt:lpstr>Muscles of the Abdomen</vt:lpstr>
      <vt:lpstr>Muscles of the Back</vt:lpstr>
      <vt:lpstr>Muscles of the Leg and Buttocks </vt:lpstr>
      <vt:lpstr>Growth and Repair of the Muscles  </vt:lpstr>
      <vt:lpstr>Muscle Tone  </vt:lpstr>
      <vt:lpstr>Tendons and Ligaments  </vt:lpstr>
      <vt:lpstr>Fat Distribution  </vt:lpstr>
      <vt:lpstr>PowerPoint Presentation</vt:lpstr>
      <vt:lpstr>What determines fat allocation? </vt:lpstr>
      <vt:lpstr>Different types of Body Fat </vt:lpstr>
      <vt:lpstr>PowerPoint Presentation</vt:lpstr>
      <vt:lpstr>Histology of Adipose Tissue  </vt:lpstr>
      <vt:lpstr>White Adipose Tissue  </vt:lpstr>
      <vt:lpstr>PowerPoint Presentation</vt:lpstr>
      <vt:lpstr>Brown Adipose Tissue  </vt:lpstr>
      <vt:lpstr>PowerPoint Presentation</vt:lpstr>
      <vt:lpstr>Body Fat Distribution  </vt:lpstr>
      <vt:lpstr>PowerPoint Presentation</vt:lpstr>
      <vt:lpstr>PowerPoint Presentation</vt:lpstr>
      <vt:lpstr>Cellulite </vt:lpstr>
      <vt:lpstr>PowerPoint Presentation</vt:lpstr>
      <vt:lpstr>PowerPoint Presentation</vt:lpstr>
      <vt:lpstr>PowerPoint Presentation</vt:lpstr>
      <vt:lpstr>PowerPoint Presentation</vt:lpstr>
      <vt:lpstr>PowerPoint Presentation</vt:lpstr>
      <vt:lpstr>The Process of Fat Excretion </vt:lpstr>
      <vt:lpstr>What is HIEMT? </vt:lpstr>
      <vt:lpstr>How Does HIEMT Burn Fat? </vt:lpstr>
      <vt:lpstr>How does HIEMT Build Muscles </vt:lpstr>
      <vt:lpstr>How many treatments are recommended to see results? </vt:lpstr>
      <vt:lpstr>Electrical Muscle Stimulation (EMS)</vt:lpstr>
      <vt:lpstr>What Areas Can be Treated? </vt:lpstr>
      <vt:lpstr>PowerPoint Presentation</vt:lpstr>
      <vt:lpstr>PowerPoint Presentation</vt:lpstr>
      <vt:lpstr>Mechanism of action</vt:lpstr>
      <vt:lpstr>PowerPoint Presentation</vt:lpstr>
      <vt:lpstr>What is EMF?  </vt:lpstr>
      <vt:lpstr>Characteristics of Electromagnetic Fields  </vt:lpstr>
      <vt:lpstr>Effect on muscles </vt:lpstr>
      <vt:lpstr>The Science Behind Muscle Growth </vt:lpstr>
      <vt:lpstr>Building Muscle </vt:lpstr>
      <vt:lpstr>Replace and Repair </vt:lpstr>
      <vt:lpstr>PowerPoint Presentation</vt:lpstr>
      <vt:lpstr>Testosterone and Muscle Gain </vt:lpstr>
      <vt:lpstr>PowerPoint Presentation</vt:lpstr>
      <vt:lpstr>The Process of Muscle Growth </vt:lpstr>
      <vt:lpstr>Effect on fat </vt:lpstr>
      <vt:lpstr>What Does HIEMT Feel Like? </vt:lpstr>
      <vt:lpstr>During the Session </vt:lpstr>
      <vt:lpstr>Does the treatment replace exercise? </vt:lpstr>
      <vt:lpstr>Do the results last? </vt:lpstr>
      <vt:lpstr>Booking in your client </vt:lpstr>
      <vt:lpstr>Contra-indications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Contra-indications   </vt:lpstr>
      <vt:lpstr>PSORIASIS   </vt:lpstr>
      <vt:lpstr>ECZEMA   </vt:lpstr>
      <vt:lpstr>CONJUNCTIVITIS   </vt:lpstr>
      <vt:lpstr>CUTS &amp; ABRASIONS    </vt:lpstr>
      <vt:lpstr>BACTERIAL KERATITIS     </vt:lpstr>
      <vt:lpstr>BRUISING   </vt:lpstr>
      <vt:lpstr>RECENT OPERATIONS (SCARS)  </vt:lpstr>
      <vt:lpstr>BLEPHARITIS   </vt:lpstr>
      <vt:lpstr>STYE   </vt:lpstr>
      <vt:lpstr>SUNBURN   </vt:lpstr>
      <vt:lpstr>COLD SORES  </vt:lpstr>
      <vt:lpstr>IMPETIGO   </vt:lpstr>
      <vt:lpstr>MOLES  </vt:lpstr>
      <vt:lpstr>RINGWORM   </vt:lpstr>
      <vt:lpstr>SENSITIVE SKIN   </vt:lpstr>
      <vt:lpstr>Female clients may not have a treatment, if they are:</vt:lpstr>
      <vt:lpstr>Any client with one or more of the following conditions cannot receive treatment:</vt:lpstr>
      <vt:lpstr>Any client with one or more of the following conditions should be treated cautiously:</vt:lpstr>
      <vt:lpstr>Metal implants or electronic implants such as:</vt:lpstr>
      <vt:lpstr>Client Consultation  </vt:lpstr>
      <vt:lpstr>Record Keeping   </vt:lpstr>
      <vt:lpstr>PowerPoint Presentation</vt:lpstr>
      <vt:lpstr>PowerPoint Presentation</vt:lpstr>
      <vt:lpstr>Contra-actions to Treatment  </vt:lpstr>
      <vt:lpstr>Common contra-actions include:  </vt:lpstr>
      <vt:lpstr>Measuring the client  </vt:lpstr>
      <vt:lpstr>How to read a tape measure  </vt:lpstr>
      <vt:lpstr>PowerPoint Presentation</vt:lpstr>
      <vt:lpstr>Generic instructions for clients </vt:lpstr>
      <vt:lpstr>Managing client expectations </vt:lpstr>
      <vt:lpstr>What results can the client expect? </vt:lpstr>
      <vt:lpstr>Benefits of Building Muscle </vt:lpstr>
      <vt:lpstr>Signing the client consent form </vt:lpstr>
      <vt:lpstr>Record Keeping </vt:lpstr>
      <vt:lpstr>How many sessions are required? </vt:lpstr>
      <vt:lpstr>Precautions and Contraindications </vt:lpstr>
      <vt:lpstr>Treatment Steps </vt:lpstr>
      <vt:lpstr>After the Session </vt:lpstr>
      <vt:lpstr>Aftercare Advice  </vt:lpstr>
      <vt:lpstr>Generic instructions for clients </vt:lpstr>
      <vt:lpstr>Aftercare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High-intensity electromagnetic technology (HIEMT)</dc:title>
  <dc:creator>Reese Bingham</dc:creator>
  <cp:lastModifiedBy>Laura Demetriades</cp:lastModifiedBy>
  <cp:revision>5</cp:revision>
  <dcterms:created xsi:type="dcterms:W3CDTF">2021-12-03T15:11:31Z</dcterms:created>
  <dcterms:modified xsi:type="dcterms:W3CDTF">2025-01-09T18:47:07Z</dcterms:modified>
</cp:coreProperties>
</file>