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6858000" cy="9144000"/>
  <p:embeddedFontLst>
    <p:embeddedFont>
      <p:font typeface="Yanone Kaffeesatz" charset="1" panose="00000500000000000000"/>
      <p:regular r:id="rId16"/>
    </p:embeddedFont>
    <p:embeddedFont>
      <p:font typeface="Open Sans" charset="1" panose="0000000000000000000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AD4C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9857701" y="2663147"/>
            <a:ext cx="7480594" cy="4662201"/>
          </a:xfrm>
          <a:custGeom>
            <a:avLst/>
            <a:gdLst/>
            <a:ahLst/>
            <a:cxnLst/>
            <a:rect r="r" b="b" t="t" l="l"/>
            <a:pathLst>
              <a:path h="4662201" w="7480594">
                <a:moveTo>
                  <a:pt x="0" y="0"/>
                </a:moveTo>
                <a:lnTo>
                  <a:pt x="7480593" y="0"/>
                </a:lnTo>
                <a:lnTo>
                  <a:pt x="7480593" y="4662201"/>
                </a:lnTo>
                <a:lnTo>
                  <a:pt x="0" y="46622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176184" y="1940419"/>
            <a:ext cx="7502488" cy="7502488"/>
          </a:xfrm>
          <a:custGeom>
            <a:avLst/>
            <a:gdLst/>
            <a:ahLst/>
            <a:cxnLst/>
            <a:rect r="r" b="b" t="t" l="l"/>
            <a:pathLst>
              <a:path h="7502488" w="7502488">
                <a:moveTo>
                  <a:pt x="0" y="0"/>
                </a:moveTo>
                <a:lnTo>
                  <a:pt x="7502488" y="0"/>
                </a:lnTo>
                <a:lnTo>
                  <a:pt x="7502488" y="7502488"/>
                </a:lnTo>
                <a:lnTo>
                  <a:pt x="0" y="750248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13865999" y="747916"/>
            <a:ext cx="4066199" cy="1532870"/>
            <a:chOff x="0" y="0"/>
            <a:chExt cx="5421599" cy="2043827"/>
          </a:xfrm>
        </p:grpSpPr>
        <p:sp>
          <p:nvSpPr>
            <p:cNvPr name="TextBox 8" id="8"/>
            <p:cNvSpPr txBox="true"/>
            <p:nvPr/>
          </p:nvSpPr>
          <p:spPr>
            <a:xfrm rot="0">
              <a:off x="1323120" y="-28575"/>
              <a:ext cx="3051032" cy="72522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131"/>
                </a:lnSpc>
              </a:pPr>
              <a:r>
                <a:rPr lang="en-US" sz="3442">
                  <a:solidFill>
                    <a:srgbClr val="2E2E2E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Aplicaciones de</a:t>
              </a:r>
            </a:p>
          </p:txBody>
        </p:sp>
        <p:sp>
          <p:nvSpPr>
            <p:cNvPr name="TextBox 9" id="9"/>
            <p:cNvSpPr txBox="true"/>
            <p:nvPr/>
          </p:nvSpPr>
          <p:spPr>
            <a:xfrm rot="0">
              <a:off x="0" y="-57150"/>
              <a:ext cx="5421599" cy="210097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121"/>
                </a:lnSpc>
              </a:pPr>
              <a:r>
                <a:rPr lang="en-US" sz="10100">
                  <a:solidFill>
                    <a:srgbClr val="0E7191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Microsoft</a:t>
              </a: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211021" y="323446"/>
            <a:ext cx="8932979" cy="31196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669"/>
              </a:lnSpc>
            </a:pPr>
            <a:r>
              <a:rPr lang="en-US" sz="19724">
                <a:solidFill>
                  <a:srgbClr val="43B1B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SharePoint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0302715" y="6954137"/>
            <a:ext cx="6956585" cy="30854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325"/>
              </a:lnSpc>
            </a:pPr>
            <a:r>
              <a:rPr lang="en-US" sz="19437">
                <a:solidFill>
                  <a:srgbClr val="2AA8EA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OneDrive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645347" y="3022608"/>
            <a:ext cx="2152588" cy="1341578"/>
          </a:xfrm>
          <a:custGeom>
            <a:avLst/>
            <a:gdLst/>
            <a:ahLst/>
            <a:cxnLst/>
            <a:rect r="r" b="b" t="t" l="l"/>
            <a:pathLst>
              <a:path h="1341578" w="2152588">
                <a:moveTo>
                  <a:pt x="0" y="0"/>
                </a:moveTo>
                <a:lnTo>
                  <a:pt x="2152589" y="0"/>
                </a:lnTo>
                <a:lnTo>
                  <a:pt x="2152589" y="1341578"/>
                </a:lnTo>
                <a:lnTo>
                  <a:pt x="0" y="1341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62135" y="2472704"/>
            <a:ext cx="2441386" cy="2441386"/>
          </a:xfrm>
          <a:custGeom>
            <a:avLst/>
            <a:gdLst/>
            <a:ahLst/>
            <a:cxnLst/>
            <a:rect r="r" b="b" t="t" l="l"/>
            <a:pathLst>
              <a:path h="2441386" w="2441386">
                <a:moveTo>
                  <a:pt x="0" y="0"/>
                </a:moveTo>
                <a:lnTo>
                  <a:pt x="2441386" y="0"/>
                </a:lnTo>
                <a:lnTo>
                  <a:pt x="2441386" y="2441386"/>
                </a:lnTo>
                <a:lnTo>
                  <a:pt x="0" y="24413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462135" y="329636"/>
            <a:ext cx="11191907" cy="2057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89"/>
              </a:lnSpc>
            </a:pPr>
            <a:r>
              <a:rPr lang="en-US" sz="13074">
                <a:solidFill>
                  <a:srgbClr val="E9A22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Sincronización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78240" y="4837890"/>
            <a:ext cx="6409175" cy="396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También permit</a:t>
            </a: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 sincronización, pero está diseñado para acceso en la web y en equipos.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517054" y="4837890"/>
            <a:ext cx="6409175" cy="3162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Sincron</a:t>
            </a: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iza archivos con el explorador de archivos de Windows o Mac.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704713" y="2688151"/>
            <a:ext cx="2152588" cy="1341578"/>
          </a:xfrm>
          <a:custGeom>
            <a:avLst/>
            <a:gdLst/>
            <a:ahLst/>
            <a:cxnLst/>
            <a:rect r="r" b="b" t="t" l="l"/>
            <a:pathLst>
              <a:path h="1341578" w="2152588">
                <a:moveTo>
                  <a:pt x="0" y="0"/>
                </a:moveTo>
                <a:lnTo>
                  <a:pt x="2152589" y="0"/>
                </a:lnTo>
                <a:lnTo>
                  <a:pt x="2152589" y="1341578"/>
                </a:lnTo>
                <a:lnTo>
                  <a:pt x="0" y="1341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62135" y="2138247"/>
            <a:ext cx="2441386" cy="2441386"/>
          </a:xfrm>
          <a:custGeom>
            <a:avLst/>
            <a:gdLst/>
            <a:ahLst/>
            <a:cxnLst/>
            <a:rect r="r" b="b" t="t" l="l"/>
            <a:pathLst>
              <a:path h="2441386" w="2441386">
                <a:moveTo>
                  <a:pt x="0" y="0"/>
                </a:moveTo>
                <a:lnTo>
                  <a:pt x="2441386" y="0"/>
                </a:lnTo>
                <a:lnTo>
                  <a:pt x="2441386" y="2441386"/>
                </a:lnTo>
                <a:lnTo>
                  <a:pt x="0" y="24413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6067393" y="1929685"/>
            <a:ext cx="6153215" cy="27632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88"/>
              </a:lnSpc>
            </a:pPr>
            <a:r>
              <a:rPr lang="en-US" sz="17573">
                <a:solidFill>
                  <a:srgbClr val="E9A22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Objetivo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850125" y="4213568"/>
            <a:ext cx="6409175" cy="20754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34"/>
              </a:lnSpc>
            </a:pPr>
            <a:r>
              <a:rPr lang="en-US" sz="6024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Almacenamiento personal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478240" y="4213568"/>
            <a:ext cx="6409175" cy="41895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34"/>
              </a:lnSpc>
            </a:pPr>
            <a:r>
              <a:rPr lang="en-US" sz="6024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Plataforma de colaboración y gestión documental.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645347" y="3022608"/>
            <a:ext cx="2152588" cy="1341578"/>
          </a:xfrm>
          <a:custGeom>
            <a:avLst/>
            <a:gdLst/>
            <a:ahLst/>
            <a:cxnLst/>
            <a:rect r="r" b="b" t="t" l="l"/>
            <a:pathLst>
              <a:path h="1341578" w="2152588">
                <a:moveTo>
                  <a:pt x="0" y="0"/>
                </a:moveTo>
                <a:lnTo>
                  <a:pt x="2152589" y="0"/>
                </a:lnTo>
                <a:lnTo>
                  <a:pt x="2152589" y="1341578"/>
                </a:lnTo>
                <a:lnTo>
                  <a:pt x="0" y="1341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62135" y="2472704"/>
            <a:ext cx="2441386" cy="2441386"/>
          </a:xfrm>
          <a:custGeom>
            <a:avLst/>
            <a:gdLst/>
            <a:ahLst/>
            <a:cxnLst/>
            <a:rect r="r" b="b" t="t" l="l"/>
            <a:pathLst>
              <a:path h="2441386" w="2441386">
                <a:moveTo>
                  <a:pt x="0" y="0"/>
                </a:moveTo>
                <a:lnTo>
                  <a:pt x="2441386" y="0"/>
                </a:lnTo>
                <a:lnTo>
                  <a:pt x="2441386" y="2441386"/>
                </a:lnTo>
                <a:lnTo>
                  <a:pt x="0" y="24413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462135" y="301061"/>
            <a:ext cx="11191907" cy="27632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88"/>
              </a:lnSpc>
            </a:pPr>
            <a:r>
              <a:rPr lang="en-US" sz="17573">
                <a:solidFill>
                  <a:srgbClr val="E9A22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Uso principal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78240" y="4837890"/>
            <a:ext cx="6409175" cy="396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Gestionar documentos, compartir archivos en equipos y automatizar procesos empresariales.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517054" y="4837890"/>
            <a:ext cx="6409175" cy="3162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Guardar y sincronizar archivos personales o compartir con pocos usuarios.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645347" y="3022608"/>
            <a:ext cx="2152588" cy="1341578"/>
          </a:xfrm>
          <a:custGeom>
            <a:avLst/>
            <a:gdLst/>
            <a:ahLst/>
            <a:cxnLst/>
            <a:rect r="r" b="b" t="t" l="l"/>
            <a:pathLst>
              <a:path h="1341578" w="2152588">
                <a:moveTo>
                  <a:pt x="0" y="0"/>
                </a:moveTo>
                <a:lnTo>
                  <a:pt x="2152589" y="0"/>
                </a:lnTo>
                <a:lnTo>
                  <a:pt x="2152589" y="1341578"/>
                </a:lnTo>
                <a:lnTo>
                  <a:pt x="0" y="1341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62135" y="2472704"/>
            <a:ext cx="2441386" cy="2441386"/>
          </a:xfrm>
          <a:custGeom>
            <a:avLst/>
            <a:gdLst/>
            <a:ahLst/>
            <a:cxnLst/>
            <a:rect r="r" b="b" t="t" l="l"/>
            <a:pathLst>
              <a:path h="2441386" w="2441386">
                <a:moveTo>
                  <a:pt x="0" y="0"/>
                </a:moveTo>
                <a:lnTo>
                  <a:pt x="2441386" y="0"/>
                </a:lnTo>
                <a:lnTo>
                  <a:pt x="2441386" y="2441386"/>
                </a:lnTo>
                <a:lnTo>
                  <a:pt x="0" y="24413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462135" y="301061"/>
            <a:ext cx="11191907" cy="27632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88"/>
              </a:lnSpc>
            </a:pPr>
            <a:r>
              <a:rPr lang="en-US" sz="17573">
                <a:solidFill>
                  <a:srgbClr val="E9A22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Colaboración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78240" y="4837890"/>
            <a:ext cx="6409175" cy="396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Ofrece colaboración avanzada, con control de versiones, permisos detallados y flujos de trabajo.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517054" y="4837890"/>
            <a:ext cx="6409175" cy="3162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Permite compartir archivos y carpetas, pero con controles básicos.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645347" y="3022608"/>
            <a:ext cx="2152588" cy="1341578"/>
          </a:xfrm>
          <a:custGeom>
            <a:avLst/>
            <a:gdLst/>
            <a:ahLst/>
            <a:cxnLst/>
            <a:rect r="r" b="b" t="t" l="l"/>
            <a:pathLst>
              <a:path h="1341578" w="2152588">
                <a:moveTo>
                  <a:pt x="0" y="0"/>
                </a:moveTo>
                <a:lnTo>
                  <a:pt x="2152589" y="0"/>
                </a:lnTo>
                <a:lnTo>
                  <a:pt x="2152589" y="1341578"/>
                </a:lnTo>
                <a:lnTo>
                  <a:pt x="0" y="1341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62135" y="2472704"/>
            <a:ext cx="2441386" cy="2441386"/>
          </a:xfrm>
          <a:custGeom>
            <a:avLst/>
            <a:gdLst/>
            <a:ahLst/>
            <a:cxnLst/>
            <a:rect r="r" b="b" t="t" l="l"/>
            <a:pathLst>
              <a:path h="2441386" w="2441386">
                <a:moveTo>
                  <a:pt x="0" y="0"/>
                </a:moveTo>
                <a:lnTo>
                  <a:pt x="2441386" y="0"/>
                </a:lnTo>
                <a:lnTo>
                  <a:pt x="2441386" y="2441386"/>
                </a:lnTo>
                <a:lnTo>
                  <a:pt x="0" y="24413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287350" y="329636"/>
            <a:ext cx="18000650" cy="2057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89"/>
              </a:lnSpc>
            </a:pPr>
            <a:r>
              <a:rPr lang="en-US" sz="13074">
                <a:solidFill>
                  <a:srgbClr val="E9A22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Integración con Microsoft 365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78240" y="4837890"/>
            <a:ext cx="6409175" cy="396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 integra con toda la suite de Microsoft 365, incluyendo Teams, Power Automate y Power BI.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517054" y="4837890"/>
            <a:ext cx="6409175" cy="3162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 integra con Microsoft 365 (Word, Excel, PowerPoint, Teams).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645347" y="3022608"/>
            <a:ext cx="2152588" cy="1341578"/>
          </a:xfrm>
          <a:custGeom>
            <a:avLst/>
            <a:gdLst/>
            <a:ahLst/>
            <a:cxnLst/>
            <a:rect r="r" b="b" t="t" l="l"/>
            <a:pathLst>
              <a:path h="1341578" w="2152588">
                <a:moveTo>
                  <a:pt x="0" y="0"/>
                </a:moveTo>
                <a:lnTo>
                  <a:pt x="2152589" y="0"/>
                </a:lnTo>
                <a:lnTo>
                  <a:pt x="2152589" y="1341578"/>
                </a:lnTo>
                <a:lnTo>
                  <a:pt x="0" y="1341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62135" y="2472704"/>
            <a:ext cx="2441386" cy="2441386"/>
          </a:xfrm>
          <a:custGeom>
            <a:avLst/>
            <a:gdLst/>
            <a:ahLst/>
            <a:cxnLst/>
            <a:rect r="r" b="b" t="t" l="l"/>
            <a:pathLst>
              <a:path h="2441386" w="2441386">
                <a:moveTo>
                  <a:pt x="0" y="0"/>
                </a:moveTo>
                <a:lnTo>
                  <a:pt x="2441386" y="0"/>
                </a:lnTo>
                <a:lnTo>
                  <a:pt x="2441386" y="2441386"/>
                </a:lnTo>
                <a:lnTo>
                  <a:pt x="0" y="24413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462135" y="329636"/>
            <a:ext cx="11191907" cy="2057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89"/>
              </a:lnSpc>
            </a:pPr>
            <a:r>
              <a:rPr lang="en-US" sz="13074">
                <a:solidFill>
                  <a:srgbClr val="E9A22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Seguridad y permisos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78240" y="4837890"/>
            <a:ext cx="6409175" cy="2362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Control avanzado de permisos por usuario, grupo y documento.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517054" y="4837890"/>
            <a:ext cx="6409175" cy="2362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Permisos simples, principalmente a nivel de usuario.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645347" y="3022608"/>
            <a:ext cx="2152588" cy="1341578"/>
          </a:xfrm>
          <a:custGeom>
            <a:avLst/>
            <a:gdLst/>
            <a:ahLst/>
            <a:cxnLst/>
            <a:rect r="r" b="b" t="t" l="l"/>
            <a:pathLst>
              <a:path h="1341578" w="2152588">
                <a:moveTo>
                  <a:pt x="0" y="0"/>
                </a:moveTo>
                <a:lnTo>
                  <a:pt x="2152589" y="0"/>
                </a:lnTo>
                <a:lnTo>
                  <a:pt x="2152589" y="1341578"/>
                </a:lnTo>
                <a:lnTo>
                  <a:pt x="0" y="1341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62135" y="2472704"/>
            <a:ext cx="2441386" cy="2441386"/>
          </a:xfrm>
          <a:custGeom>
            <a:avLst/>
            <a:gdLst/>
            <a:ahLst/>
            <a:cxnLst/>
            <a:rect r="r" b="b" t="t" l="l"/>
            <a:pathLst>
              <a:path h="2441386" w="2441386">
                <a:moveTo>
                  <a:pt x="0" y="0"/>
                </a:moveTo>
                <a:lnTo>
                  <a:pt x="2441386" y="0"/>
                </a:lnTo>
                <a:lnTo>
                  <a:pt x="2441386" y="2441386"/>
                </a:lnTo>
                <a:lnTo>
                  <a:pt x="0" y="24413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462135" y="329636"/>
            <a:ext cx="11191907" cy="2057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89"/>
              </a:lnSpc>
            </a:pPr>
            <a:r>
              <a:rPr lang="en-US" sz="13074">
                <a:solidFill>
                  <a:srgbClr val="E9A22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Acceso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78240" y="4837890"/>
            <a:ext cx="6409175" cy="396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Basad</a:t>
            </a: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 en equipos y organizaciones (secciones compartidas para grupos de trabajo).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517054" y="4837890"/>
            <a:ext cx="6409175" cy="2362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Individual (cada usuario tiene su propia cuenta de OneDrive).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645347" y="3022608"/>
            <a:ext cx="2152588" cy="1341578"/>
          </a:xfrm>
          <a:custGeom>
            <a:avLst/>
            <a:gdLst/>
            <a:ahLst/>
            <a:cxnLst/>
            <a:rect r="r" b="b" t="t" l="l"/>
            <a:pathLst>
              <a:path h="1341578" w="2152588">
                <a:moveTo>
                  <a:pt x="0" y="0"/>
                </a:moveTo>
                <a:lnTo>
                  <a:pt x="2152589" y="0"/>
                </a:lnTo>
                <a:lnTo>
                  <a:pt x="2152589" y="1341578"/>
                </a:lnTo>
                <a:lnTo>
                  <a:pt x="0" y="1341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62135" y="2472704"/>
            <a:ext cx="2441386" cy="2441386"/>
          </a:xfrm>
          <a:custGeom>
            <a:avLst/>
            <a:gdLst/>
            <a:ahLst/>
            <a:cxnLst/>
            <a:rect r="r" b="b" t="t" l="l"/>
            <a:pathLst>
              <a:path h="2441386" w="2441386">
                <a:moveTo>
                  <a:pt x="0" y="0"/>
                </a:moveTo>
                <a:lnTo>
                  <a:pt x="2441386" y="0"/>
                </a:lnTo>
                <a:lnTo>
                  <a:pt x="2441386" y="2441386"/>
                </a:lnTo>
                <a:lnTo>
                  <a:pt x="0" y="24413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462135" y="329636"/>
            <a:ext cx="11191907" cy="2057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89"/>
              </a:lnSpc>
            </a:pPr>
            <a:r>
              <a:rPr lang="en-US" sz="13074">
                <a:solidFill>
                  <a:srgbClr val="E9A22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Historial y versiones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78240" y="4837890"/>
            <a:ext cx="6409175" cy="3162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Gestión avanzada de versiones con auditoría y recuperación de cambios.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517054" y="4837890"/>
            <a:ext cx="6409175" cy="3162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Guarda versiones anteriores de archivos, pero con opciones limitadas.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645347" y="3022608"/>
            <a:ext cx="2152588" cy="1341578"/>
          </a:xfrm>
          <a:custGeom>
            <a:avLst/>
            <a:gdLst/>
            <a:ahLst/>
            <a:cxnLst/>
            <a:rect r="r" b="b" t="t" l="l"/>
            <a:pathLst>
              <a:path h="1341578" w="2152588">
                <a:moveTo>
                  <a:pt x="0" y="0"/>
                </a:moveTo>
                <a:lnTo>
                  <a:pt x="2152589" y="0"/>
                </a:lnTo>
                <a:lnTo>
                  <a:pt x="2152589" y="1341578"/>
                </a:lnTo>
                <a:lnTo>
                  <a:pt x="0" y="1341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462135" y="2472704"/>
            <a:ext cx="2441386" cy="2441386"/>
          </a:xfrm>
          <a:custGeom>
            <a:avLst/>
            <a:gdLst/>
            <a:ahLst/>
            <a:cxnLst/>
            <a:rect r="r" b="b" t="t" l="l"/>
            <a:pathLst>
              <a:path h="2441386" w="2441386">
                <a:moveTo>
                  <a:pt x="0" y="0"/>
                </a:moveTo>
                <a:lnTo>
                  <a:pt x="2441386" y="0"/>
                </a:lnTo>
                <a:lnTo>
                  <a:pt x="2441386" y="2441386"/>
                </a:lnTo>
                <a:lnTo>
                  <a:pt x="0" y="24413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3462135" y="329636"/>
            <a:ext cx="11191907" cy="2057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689"/>
              </a:lnSpc>
            </a:pPr>
            <a:r>
              <a:rPr lang="en-US" sz="13074">
                <a:solidFill>
                  <a:srgbClr val="E9A22C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Automatización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78240" y="4837890"/>
            <a:ext cx="6409175" cy="2362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 pued</a:t>
            </a: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en crear flujos de trabajo con Power Automate.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517054" y="4837890"/>
            <a:ext cx="6409175" cy="76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Limitada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DAGjSxc2dbY</dc:identifier>
  <dcterms:modified xsi:type="dcterms:W3CDTF">2011-08-01T06:04:30Z</dcterms:modified>
  <cp:revision>1</cp:revision>
  <dc:title>Sharepoint o onedrive?</dc:title>
</cp:coreProperties>
</file>