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7.xml"/>
  <Override ContentType="application/vnd.openxmlformats-officedocument.presentationml.notesSlide+xml" PartName="/ppt/notesSlides/notesSlide168.xml"/>
  <Override ContentType="application/vnd.openxmlformats-officedocument.presentationml.notesSlide+xml" PartName="/ppt/notesSlides/notesSlide125.xml"/>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117.xml"/>
  <Override ContentType="application/vnd.openxmlformats-officedocument.presentationml.notesSlide+xml" PartName="/ppt/notesSlides/notesSlide3.xml"/>
  <Override ContentType="application/vnd.openxmlformats-officedocument.presentationml.notesSlide+xml" PartName="/ppt/notesSlides/notesSlide91.xml"/>
  <Override ContentType="application/vnd.openxmlformats-officedocument.presentationml.notesSlide+xml" PartName="/ppt/notesSlides/notesSlide133.xml"/>
  <Override ContentType="application/vnd.openxmlformats-officedocument.presentationml.notesSlide+xml" PartName="/ppt/notesSlides/notesSlide109.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07.xml"/>
  <Override ContentType="application/vnd.openxmlformats-officedocument.presentationml.notesSlide+xml" PartName="/ppt/notesSlides/notesSlide143.xml"/>
  <Override ContentType="application/vnd.openxmlformats-officedocument.presentationml.notesSlide+xml" PartName="/ppt/notesSlides/notesSlide151.xml"/>
  <Override ContentType="application/vnd.openxmlformats-officedocument.presentationml.notesSlide+xml" PartName="/ppt/notesSlides/notesSlide100.xml"/>
  <Override ContentType="application/vnd.openxmlformats-officedocument.presentationml.notesSlide+xml" PartName="/ppt/notesSlides/notesSlide42.xml"/>
  <Override ContentType="application/vnd.openxmlformats-officedocument.presentationml.notesSlide+xml" PartName="/ppt/notesSlides/notesSlide85.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77.xml"/>
  <Override ContentType="application/vnd.openxmlformats-officedocument.presentationml.notesSlide+xml" PartName="/ppt/notesSlides/notesSlide1.xml"/>
  <Override ContentType="application/vnd.openxmlformats-officedocument.presentationml.notesSlide+xml" PartName="/ppt/notesSlides/notesSlide73.xml"/>
  <Override ContentType="application/vnd.openxmlformats-officedocument.presentationml.notesSlide+xml" PartName="/ppt/notesSlides/notesSlide119.xml"/>
  <Override ContentType="application/vnd.openxmlformats-officedocument.presentationml.notesSlide+xml" PartName="/ppt/notesSlides/notesSlide81.xml"/>
  <Override ContentType="application/vnd.openxmlformats-officedocument.presentationml.notesSlide+xml" PartName="/ppt/notesSlides/notesSlide166.xml"/>
  <Override ContentType="application/vnd.openxmlformats-officedocument.presentationml.notesSlide+xml" PartName="/ppt/notesSlides/notesSlide30.xml"/>
  <Override ContentType="application/vnd.openxmlformats-officedocument.presentationml.notesSlide+xml" PartName="/ppt/notesSlides/notesSlide69.xml"/>
  <Override ContentType="application/vnd.openxmlformats-officedocument.presentationml.notesSlide+xml" PartName="/ppt/notesSlides/notesSlide105.xml"/>
  <Override ContentType="application/vnd.openxmlformats-officedocument.presentationml.notesSlide+xml" PartName="/ppt/notesSlides/notesSlide26.xml"/>
  <Override ContentType="application/vnd.openxmlformats-officedocument.presentationml.notesSlide+xml" PartName="/ppt/notesSlides/notesSlide148.xml"/>
  <Override ContentType="application/vnd.openxmlformats-officedocument.presentationml.notesSlide+xml" PartName="/ppt/notesSlides/notesSlide39.xml"/>
  <Override ContentType="application/vnd.openxmlformats-officedocument.presentationml.notesSlide+xml" PartName="/ppt/notesSlides/notesSlide135.xml"/>
  <Override ContentType="application/vnd.openxmlformats-officedocument.presentationml.notesSlide+xml" PartName="/ppt/notesSlides/notesSlide137.xml"/>
  <Override ContentType="application/vnd.openxmlformats-officedocument.presentationml.notesSlide+xml" PartName="/ppt/notesSlides/notesSlide93.xml"/>
  <Override ContentType="application/vnd.openxmlformats-officedocument.presentationml.notesSlide+xml" PartName="/ppt/notesSlides/notesSlide87.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141.xml"/>
  <Override ContentType="application/vnd.openxmlformats-officedocument.presentationml.notesSlide+xml" PartName="/ppt/notesSlides/notesSlide153.xml"/>
  <Override ContentType="application/vnd.openxmlformats-officedocument.presentationml.notesSlide+xml" PartName="/ppt/notesSlides/notesSlide123.xml"/>
  <Override ContentType="application/vnd.openxmlformats-officedocument.presentationml.notesSlide+xml" PartName="/ppt/notesSlides/notesSlide110.xml"/>
  <Override ContentType="application/vnd.openxmlformats-officedocument.presentationml.notesSlide+xml" PartName="/ppt/notesSlides/notesSlide171.xml"/>
  <Override ContentType="application/vnd.openxmlformats-officedocument.presentationml.notesSlide+xml" PartName="/ppt/notesSlides/notesSlide14.xml"/>
  <Override ContentType="application/vnd.openxmlformats-officedocument.presentationml.notesSlide+xml" PartName="/ppt/notesSlides/notesSlide75.xml"/>
  <Override ContentType="application/vnd.openxmlformats-officedocument.presentationml.notesSlide+xml" PartName="/ppt/notesSlides/notesSlide37.xml"/>
  <Override ContentType="application/vnd.openxmlformats-officedocument.presentationml.notesSlide+xml" PartName="/ppt/notesSlides/notesSlide138.xml"/>
  <Override ContentType="application/vnd.openxmlformats-officedocument.presentationml.notesSlide+xml" PartName="/ppt/notesSlides/notesSlide163.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112.xml"/>
  <Override ContentType="application/vnd.openxmlformats-officedocument.presentationml.notesSlide+xml" PartName="/ppt/notesSlides/notesSlide103.xml"/>
  <Override ContentType="application/vnd.openxmlformats-officedocument.presentationml.notesSlide+xml" PartName="/ppt/notesSlides/notesSlide97.xml"/>
  <Override ContentType="application/vnd.openxmlformats-officedocument.presentationml.notesSlide+xml" PartName="/ppt/notesSlides/notesSlide15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89.xml"/>
  <Override ContentType="application/vnd.openxmlformats-officedocument.presentationml.notesSlide+xml" PartName="/ppt/notesSlides/notesSlide146.xml"/>
  <Override ContentType="application/vnd.openxmlformats-officedocument.presentationml.notesSlide+xml" PartName="/ppt/notesSlides/notesSlide11.xml"/>
  <Override ContentType="application/vnd.openxmlformats-officedocument.presentationml.notesSlide+xml" PartName="/ppt/notesSlides/notesSlide63.xml"/>
  <Override ContentType="application/vnd.openxmlformats-officedocument.presentationml.notesSlide+xml" PartName="/ppt/notesSlides/notesSlide120.xml"/>
  <Override ContentType="application/vnd.openxmlformats-officedocument.presentationml.notesSlide+xml" PartName="/ppt/notesSlides/notesSlide20.xml"/>
  <Override ContentType="application/vnd.openxmlformats-officedocument.presentationml.notesSlide+xml" PartName="/ppt/notesSlides/notesSlide129.xml"/>
  <Override ContentType="application/vnd.openxmlformats-officedocument.presentationml.notesSlide+xml" PartName="/ppt/notesSlides/notesSlide60.xml"/>
  <Override ContentType="application/vnd.openxmlformats-officedocument.presentationml.notesSlide+xml" PartName="/ppt/notesSlides/notesSlide18.xml"/>
  <Override ContentType="application/vnd.openxmlformats-officedocument.presentationml.notesSlide+xml" PartName="/ppt/notesSlides/notesSlide144.xml"/>
  <Override ContentType="application/vnd.openxmlformats-officedocument.presentationml.notesSlide+xml" PartName="/ppt/notesSlides/notesSlide48.xml"/>
  <Override ContentType="application/vnd.openxmlformats-officedocument.presentationml.notesSlide+xml" PartName="/ppt/notesSlides/notesSlide131.xml"/>
  <Override ContentType="application/vnd.openxmlformats-officedocument.presentationml.notesSlide+xml" PartName="/ppt/notesSlides/notesSlide127.xml"/>
  <Override ContentType="application/vnd.openxmlformats-officedocument.presentationml.notesSlide+xml" PartName="/ppt/notesSlides/notesSlide157.xml"/>
  <Override ContentType="application/vnd.openxmlformats-officedocument.presentationml.notesSlide+xml" PartName="/ppt/notesSlides/notesSlide114.xml"/>
  <Override ContentType="application/vnd.openxmlformats-officedocument.presentationml.notesSlide+xml" PartName="/ppt/notesSlides/notesSlide101.xml"/>
  <Override ContentType="application/vnd.openxmlformats-officedocument.presentationml.notesSlide+xml" PartName="/ppt/notesSlides/notesSlide95.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161.xml"/>
  <Override ContentType="application/vnd.openxmlformats-officedocument.presentationml.notesSlide+xml" PartName="/ppt/notesSlides/notesSlide5.xml"/>
  <Override ContentType="application/vnd.openxmlformats-officedocument.presentationml.notesSlide+xml" PartName="/ppt/notesSlides/notesSlide65.xml"/>
  <Override ContentType="application/vnd.openxmlformats-officedocument.presentationml.notesSlide+xml" PartName="/ppt/notesSlides/notesSlide78.xml"/>
  <Override ContentType="application/vnd.openxmlformats-officedocument.presentationml.notesSlide+xml" PartName="/ppt/notesSlides/notesSlide71.xml"/>
  <Override ContentType="application/vnd.openxmlformats-officedocument.presentationml.notesSlide+xml" PartName="/ppt/notesSlides/notesSlide92.xml"/>
  <Override ContentType="application/vnd.openxmlformats-officedocument.presentationml.notesSlide+xml" PartName="/ppt/notesSlides/notesSlide150.xml"/>
  <Override ContentType="application/vnd.openxmlformats-officedocument.presentationml.notesSlide+xml" PartName="/ppt/notesSlides/notesSlide142.xml"/>
  <Override ContentType="application/vnd.openxmlformats-officedocument.presentationml.notesSlide+xml" PartName="/ppt/notesSlides/notesSlide84.xml"/>
  <Override ContentType="application/vnd.openxmlformats-officedocument.presentationml.notesSlide+xml" PartName="/ppt/notesSlides/notesSlide116.xml"/>
  <Override ContentType="application/vnd.openxmlformats-officedocument.presentationml.notesSlide+xml" PartName="/ppt/notesSlides/notesSlide76.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59.xml"/>
  <Override ContentType="application/vnd.openxmlformats-officedocument.presentationml.notesSlide+xml" PartName="/ppt/notesSlides/notesSlide124.xml"/>
  <Override ContentType="application/vnd.openxmlformats-officedocument.presentationml.notesSlide+xml" PartName="/ppt/notesSlides/notesSlide126.xml"/>
  <Override ContentType="application/vnd.openxmlformats-officedocument.presentationml.notesSlide+xml" PartName="/ppt/notesSlides/notesSlide68.xml"/>
  <Override ContentType="application/vnd.openxmlformats-officedocument.presentationml.notesSlide+xml" PartName="/ppt/notesSlides/notesSlide17.xml"/>
  <Override ContentType="application/vnd.openxmlformats-officedocument.presentationml.notesSlide+xml" PartName="/ppt/notesSlides/notesSlide82.xml"/>
  <Override ContentType="application/vnd.openxmlformats-officedocument.presentationml.notesSlide+xml" PartName="/ppt/notesSlides/notesSlide169.xml"/>
  <Override ContentType="application/vnd.openxmlformats-officedocument.presentationml.notesSlide+xml" PartName="/ppt/notesSlides/notesSlide94.xml"/>
  <Override ContentType="application/vnd.openxmlformats-officedocument.presentationml.notesSlide+xml" PartName="/ppt/notesSlides/notesSlide51.xml"/>
  <Override ContentType="application/vnd.openxmlformats-officedocument.presentationml.notesSlide+xml" PartName="/ppt/notesSlides/notesSlide108.xml"/>
  <Override ContentType="application/vnd.openxmlformats-officedocument.presentationml.notesSlide+xml" PartName="/ppt/notesSlides/notesSlide90.xml"/>
  <Override ContentType="application/vnd.openxmlformats-officedocument.presentationml.notesSlide+xml" PartName="/ppt/notesSlides/notesSlide1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60.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86.xml"/>
  <Override ContentType="application/vnd.openxmlformats-officedocument.presentationml.notesSlide+xml" PartName="/ppt/notesSlides/notesSlide106.xml"/>
  <Override ContentType="application/vnd.openxmlformats-officedocument.presentationml.notesSlide+xml" PartName="/ppt/notesSlides/notesSlide99.xml"/>
  <Override ContentType="application/vnd.openxmlformats-officedocument.presentationml.notesSlide+xml" PartName="/ppt/notesSlides/notesSlide56.xml"/>
  <Override ContentType="application/vnd.openxmlformats-officedocument.presentationml.notesSlide+xml" PartName="/ppt/notesSlides/notesSlide152.xml"/>
  <Override ContentType="application/vnd.openxmlformats-officedocument.presentationml.notesSlide+xml" PartName="/ppt/notesSlides/notesSlide165.xml"/>
  <Override ContentType="application/vnd.openxmlformats-officedocument.presentationml.notesSlide+xml" PartName="/ppt/notesSlides/notesSlide122.xml"/>
  <Override ContentType="application/vnd.openxmlformats-officedocument.presentationml.notesSlide+xml" PartName="/ppt/notesSlides/notesSlide31.xml"/>
  <Override ContentType="application/vnd.openxmlformats-officedocument.presentationml.notesSlide+xml" PartName="/ppt/notesSlides/notesSlide80.xml"/>
  <Override ContentType="application/vnd.openxmlformats-officedocument.presentationml.notesSlide+xml" PartName="/ppt/notesSlides/notesSlide61.xml"/>
  <Override ContentType="application/vnd.openxmlformats-officedocument.presentationml.notesSlide+xml" PartName="/ppt/notesSlides/notesSlide118.xml"/>
  <Override ContentType="application/vnd.openxmlformats-officedocument.presentationml.notesSlide+xml" PartName="/ppt/notesSlides/notesSlide74.xml"/>
  <Override ContentType="application/vnd.openxmlformats-officedocument.presentationml.notesSlide+xml" PartName="/ppt/notesSlides/notesSlide170.xml"/>
  <Override ContentType="application/vnd.openxmlformats-officedocument.presentationml.notesSlide+xml" PartName="/ppt/notesSlides/notesSlide167.xml"/>
  <Override ContentType="application/vnd.openxmlformats-officedocument.presentationml.notesSlide+xml" PartName="/ppt/notesSlides/notesSlide58.xml"/>
  <Override ContentType="application/vnd.openxmlformats-officedocument.presentationml.notesSlide+xml" PartName="/ppt/notesSlides/notesSlide140.xml"/>
  <Override ContentType="application/vnd.openxmlformats-officedocument.presentationml.notesSlide+xml" PartName="/ppt/notesSlides/notesSlide154.xml"/>
  <Override ContentType="application/vnd.openxmlformats-officedocument.presentationml.notesSlide+xml" PartName="/ppt/notesSlides/notesSlide27.xml"/>
  <Override ContentType="application/vnd.openxmlformats-officedocument.presentationml.notesSlide+xml" PartName="/ppt/notesSlides/notesSlide88.xml"/>
  <Override ContentType="application/vnd.openxmlformats-officedocument.presentationml.notesSlide+xml" PartName="/ppt/notesSlides/notesSlide136.xml"/>
  <Override ContentType="application/vnd.openxmlformats-officedocument.presentationml.notesSlide+xml" PartName="/ppt/notesSlides/notesSlide2.xml"/>
  <Override ContentType="application/vnd.openxmlformats-officedocument.presentationml.notesSlide+xml" PartName="/ppt/notesSlides/notesSlide149.xml"/>
  <Override ContentType="application/vnd.openxmlformats-officedocument.presentationml.notesSlide+xml" PartName="/ppt/notesSlides/notesSlide62.xml"/>
  <Override ContentType="application/vnd.openxmlformats-officedocument.presentationml.notesSlide+xml" PartName="/ppt/notesSlides/notesSlide45.xml"/>
  <Override ContentType="application/vnd.openxmlformats-officedocument.presentationml.notesSlide+xml" PartName="/ppt/notesSlides/notesSlide70.xml"/>
  <Override ContentType="application/vnd.openxmlformats-officedocument.presentationml.notesSlide+xml" PartName="/ppt/notesSlides/notesSlide28.xml"/>
  <Override ContentType="application/vnd.openxmlformats-officedocument.presentationml.notesSlide+xml" PartName="/ppt/notesSlides/notesSlide111.xml"/>
  <Override ContentType="application/vnd.openxmlformats-officedocument.presentationml.notesSlide+xml" PartName="/ppt/notesSlides/notesSlide139.xml"/>
  <Override ContentType="application/vnd.openxmlformats-officedocument.presentationml.notesSlide+xml" PartName="/ppt/notesSlides/notesSlide55.xml"/>
  <Override ContentType="application/vnd.openxmlformats-officedocument.presentationml.notesSlide+xml" PartName="/ppt/notesSlides/notesSlide156.xml"/>
  <Override ContentType="application/vnd.openxmlformats-officedocument.presentationml.notesSlide+xml" PartName="/ppt/notesSlides/notesSlide12.xml"/>
  <Override ContentType="application/vnd.openxmlformats-officedocument.presentationml.notesSlide+xml" PartName="/ppt/notesSlides/notesSlide113.xml"/>
  <Override ContentType="application/vnd.openxmlformats-officedocument.presentationml.notesSlide+xml" PartName="/ppt/notesSlides/notesSlide47.xml"/>
  <Override ContentType="application/vnd.openxmlformats-officedocument.presentationml.notesSlide+xml" PartName="/ppt/notesSlides/notesSlide72.xml"/>
  <Override ContentType="application/vnd.openxmlformats-officedocument.presentationml.notesSlide+xml" PartName="/ppt/notesSlides/notesSlide98.xml"/>
  <Override ContentType="application/vnd.openxmlformats-officedocument.presentationml.notesSlide+xml" PartName="/ppt/notesSlides/notesSlide104.xml"/>
  <Override ContentType="application/vnd.openxmlformats-officedocument.presentationml.notesSlide+xml" PartName="/ppt/notesSlides/notesSlide1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30.xml"/>
  <Override ContentType="application/vnd.openxmlformats-officedocument.presentationml.notesSlide+xml" PartName="/ppt/notesSlides/notesSlide164.xml"/>
  <Override ContentType="application/vnd.openxmlformats-officedocument.presentationml.notesSlide+xml" PartName="/ppt/notesSlides/notesSlide38.xml"/>
  <Override ContentType="application/vnd.openxmlformats-officedocument.presentationml.notesSlide+xml" PartName="/ppt/notesSlides/notesSlide64.xml"/>
  <Override ContentType="application/vnd.openxmlformats-officedocument.presentationml.notesSlide+xml" PartName="/ppt/notesSlides/notesSlide121.xml"/>
  <Override ContentType="application/vnd.openxmlformats-officedocument.presentationml.notesSlide+xml" PartName="/ppt/notesSlides/notesSlide6.xml"/>
  <Override ContentType="application/vnd.openxmlformats-officedocument.presentationml.notesSlide+xml" PartName="/ppt/notesSlides/notesSlide128.xml"/>
  <Override ContentType="application/vnd.openxmlformats-officedocument.presentationml.notesSlide+xml" PartName="/ppt/notesSlides/notesSlide79.xml"/>
  <Override ContentType="application/vnd.openxmlformats-officedocument.presentationml.notesSlide+xml" PartName="/ppt/notesSlides/notesSlide132.xml"/>
  <Override ContentType="application/vnd.openxmlformats-officedocument.presentationml.notesSlide+xml" PartName="/ppt/notesSlides/notesSlide162.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45.xml"/>
  <Override ContentType="application/vnd.openxmlformats-officedocument.presentationml.notesSlide+xml" PartName="/ppt/notesSlides/notesSlide96.xml"/>
  <Override ContentType="application/vnd.openxmlformats-officedocument.presentationml.notesSlide+xml" PartName="/ppt/notesSlides/notesSlide102.xml"/>
  <Override ContentType="application/vnd.openxmlformats-officedocument.presentationml.notesSlide+xml" PartName="/ppt/notesSlides/notesSlide19.xml"/>
  <Override ContentType="application/vnd.openxmlformats-officedocument.presentationml.notesSlide+xml" PartName="/ppt/notesSlides/notesSlide83.xml"/>
  <Override ContentType="application/vnd.openxmlformats-officedocument.presentationml.notesSlide+xml" PartName="/ppt/notesSlides/notesSlide115.xml"/>
  <Override ContentType="application/vnd.openxmlformats-officedocument.presentationml.notesSlide+xml" PartName="/ppt/notesSlides/notesSlide53.xml"/>
  <Override ContentType="application/vnd.openxmlformats-officedocument.presentationml.notesSlide+xml" PartName="/ppt/notesSlides/notesSlide158.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66.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21.xml"/>
  <Override ContentType="application/vnd.openxmlformats-officedocument.presentationml.slide+xml" PartName="/ppt/slides/slide164.xml"/>
  <Override ContentType="application/vnd.openxmlformats-officedocument.presentationml.slide+xml" PartName="/ppt/slides/slide43.xml"/>
  <Override ContentType="application/vnd.openxmlformats-officedocument.presentationml.slide+xml" PartName="/ppt/slides/slide78.xml"/>
  <Override ContentType="application/vnd.openxmlformats-officedocument.presentationml.slide+xml" PartName="/ppt/slides/slide86.xml"/>
  <Override ContentType="application/vnd.openxmlformats-officedocument.presentationml.slide+xml" PartName="/ppt/slides/slide35.xml"/>
  <Override ContentType="application/vnd.openxmlformats-officedocument.presentationml.slide+xml" PartName="/ppt/slides/slide105.xml"/>
  <Override ContentType="application/vnd.openxmlformats-officedocument.presentationml.slide+xml" PartName="/ppt/slides/slide148.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138.xml"/>
  <Override ContentType="application/vnd.openxmlformats-officedocument.presentationml.slide+xml" PartName="/ppt/slides/slide25.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13.xml"/>
  <Override ContentType="application/vnd.openxmlformats-officedocument.presentationml.slide+xml" PartName="/ppt/slides/slide68.xml"/>
  <Override ContentType="application/vnd.openxmlformats-officedocument.presentationml.slide+xml" PartName="/ppt/slides/slide94.xml"/>
  <Override ContentType="application/vnd.openxmlformats-officedocument.presentationml.slide+xml" PartName="/ppt/slides/slide156.xml"/>
  <Override ContentType="application/vnd.openxmlformats-officedocument.presentationml.slide+xml" PartName="/ppt/slides/slide170.xml"/>
  <Override ContentType="application/vnd.openxmlformats-officedocument.presentationml.slide+xml" PartName="/ppt/slides/slide84.xml"/>
  <Override ContentType="application/vnd.openxmlformats-officedocument.presentationml.slide+xml" PartName="/ppt/slides/slide107.xml"/>
  <Override ContentType="application/vnd.openxmlformats-officedocument.presentationml.slide+xml" PartName="/ppt/slides/slide37.xml"/>
  <Override ContentType="application/vnd.openxmlformats-officedocument.presentationml.slide+xml" PartName="/ppt/slides/slide123.xml"/>
  <Override ContentType="application/vnd.openxmlformats-officedocument.presentationml.slide+xml" PartName="/ppt/slides/slide71.xml"/>
  <Override ContentType="application/vnd.openxmlformats-officedocument.presentationml.slide+xml" PartName="/ppt/slides/slide166.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66.xml"/>
  <Override ContentType="application/vnd.openxmlformats-officedocument.presentationml.slide+xml" PartName="/ppt/slides/slide23.xml"/>
  <Override ContentType="application/vnd.openxmlformats-officedocument.presentationml.slide+xml" PartName="/ppt/slides/slide136.xml"/>
  <Override ContentType="application/vnd.openxmlformats-officedocument.presentationml.slide+xml" PartName="/ppt/slides/slide154.xml"/>
  <Override ContentType="application/vnd.openxmlformats-officedocument.presentationml.slide+xml" PartName="/ppt/slides/slide10.xml"/>
  <Override ContentType="application/vnd.openxmlformats-officedocument.presentationml.slide+xml" PartName="/ppt/slides/slide111.xml"/>
  <Override ContentType="application/vnd.openxmlformats-officedocument.presentationml.slide+xml" PartName="/ppt/slides/slide53.xml"/>
  <Override ContentType="application/vnd.openxmlformats-officedocument.presentationml.slide+xml" PartName="/ppt/slides/slide141.xml"/>
  <Override ContentType="application/vnd.openxmlformats-officedocument.presentationml.slide+xml" PartName="/ppt/slides/slide96.xml"/>
  <Override ContentType="application/vnd.openxmlformats-officedocument.presentationml.slide+xml" PartName="/ppt/slides/slide48.xml"/>
  <Override ContentType="application/vnd.openxmlformats-officedocument.presentationml.slide+xml" PartName="/ppt/slides/slide22.xml"/>
  <Override ContentType="application/vnd.openxmlformats-officedocument.presentationml.slide+xml" PartName="/ppt/slides/slide82.xml"/>
  <Override ContentType="application/vnd.openxmlformats-officedocument.presentationml.slide+xml" PartName="/ppt/slides/slide65.xml"/>
  <Override ContentType="application/vnd.openxmlformats-officedocument.presentationml.slide+xml" PartName="/ppt/slides/slide9.xml"/>
  <Override ContentType="application/vnd.openxmlformats-officedocument.presentationml.slide+xml" PartName="/ppt/slides/slide168.xml"/>
  <Override ContentType="application/vnd.openxmlformats-officedocument.presentationml.slide+xml" PartName="/ppt/slides/slide118.xml"/>
  <Override ContentType="application/vnd.openxmlformats-officedocument.presentationml.slide+xml" PartName="/ppt/slides/slide142.xml"/>
  <Override ContentType="application/vnd.openxmlformats-officedocument.presentationml.slide+xml" PartName="/ppt/slides/slide12.xml"/>
  <Override ContentType="application/vnd.openxmlformats-officedocument.presentationml.slide+xml" PartName="/ppt/slides/slide108.xml"/>
  <Override ContentType="application/vnd.openxmlformats-officedocument.presentationml.slide+xml" PartName="/ppt/slides/slide98.xml"/>
  <Override ContentType="application/vnd.openxmlformats-officedocument.presentationml.slide+xml" PartName="/ppt/slides/slide152.xml"/>
  <Override ContentType="application/vnd.openxmlformats-officedocument.presentationml.slide+xml" PartName="/ppt/slides/slide125.xml"/>
  <Override ContentType="application/vnd.openxmlformats-officedocument.presentationml.slide+xml" PartName="/ppt/slides/slide72.xml"/>
  <Override ContentType="application/vnd.openxmlformats-officedocument.presentationml.slide+xml" PartName="/ppt/slides/slide135.xml"/>
  <Override ContentType="application/vnd.openxmlformats-officedocument.presentationml.slide+xml" PartName="/ppt/slides/slide20.xml"/>
  <Override ContentType="application/vnd.openxmlformats-officedocument.presentationml.slide+xml" PartName="/ppt/slides/slide16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89.xml"/>
  <Override ContentType="application/vnd.openxmlformats-officedocument.presentationml.slide+xml" PartName="/ppt/slides/slide76.xml"/>
  <Override ContentType="application/vnd.openxmlformats-officedocument.presentationml.slide+xml" PartName="/ppt/slides/slide129.xml"/>
  <Override ContentType="application/vnd.openxmlformats-officedocument.presentationml.slide+xml" PartName="/ppt/slides/slide63.xml"/>
  <Override ContentType="application/vnd.openxmlformats-officedocument.presentationml.slide+xml" PartName="/ppt/slides/slide131.xml"/>
  <Override ContentType="application/vnd.openxmlformats-officedocument.presentationml.slide+xml" PartName="/ppt/slides/slide159.xml"/>
  <Override ContentType="application/vnd.openxmlformats-officedocument.presentationml.slide+xml" PartName="/ppt/slides/slide93.xml"/>
  <Override ContentType="application/vnd.openxmlformats-officedocument.presentationml.slide+xml" PartName="/ppt/slides/slide101.xml"/>
  <Override ContentType="application/vnd.openxmlformats-officedocument.presentationml.slide+xml" PartName="/ppt/slides/slide116.xml"/>
  <Override ContentType="application/vnd.openxmlformats-officedocument.presentationml.slide+xml" PartName="/ppt/slides/slide144.xml"/>
  <Override ContentType="application/vnd.openxmlformats-officedocument.presentationml.slide+xml" PartName="/ppt/slides/slide80.xml"/>
  <Override ContentType="application/vnd.openxmlformats-officedocument.presentationml.slide+xml" PartName="/ppt/slides/slide103.xml"/>
  <Override ContentType="application/vnd.openxmlformats-officedocument.presentationml.slide+xml" PartName="/ppt/slides/slide61.xml"/>
  <Override ContentType="application/vnd.openxmlformats-officedocument.presentationml.slide+xml" PartName="/ppt/slides/slide133.xml"/>
  <Override ContentType="application/vnd.openxmlformats-officedocument.presentationml.slide+xml" PartName="/ppt/slides/slide91.xml"/>
  <Override ContentType="application/vnd.openxmlformats-officedocument.presentationml.slide+xml" PartName="/ppt/slides/slide114.xml"/>
  <Override ContentType="application/vnd.openxmlformats-officedocument.presentationml.slide+xml" PartName="/ppt/slides/slide163.xml"/>
  <Override ContentType="application/vnd.openxmlformats-officedocument.presentationml.slide+xml" PartName="/ppt/slides/slide31.xml"/>
  <Override ContentType="application/vnd.openxmlformats-officedocument.presentationml.slide+xml" PartName="/ppt/slides/slide127.xml"/>
  <Override ContentType="application/vnd.openxmlformats-officedocument.presentationml.slide+xml" PartName="/ppt/slides/slide146.xml"/>
  <Override ContentType="application/vnd.openxmlformats-officedocument.presentationml.slide+xml" PartName="/ppt/slides/slide150.xml"/>
  <Override ContentType="application/vnd.openxmlformats-officedocument.presentationml.slide+xml" PartName="/ppt/slides/slide120.xml"/>
  <Override ContentType="application/vnd.openxmlformats-officedocument.presentationml.slide+xml" PartName="/ppt/slides/slide87.xml"/>
  <Override ContentType="application/vnd.openxmlformats-officedocument.presentationml.slide+xml" PartName="/ppt/slides/slide74.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39.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12.xml"/>
  <Override ContentType="application/vnd.openxmlformats-officedocument.presentationml.slide+xml" PartName="/ppt/slides/slide95.xml"/>
  <Override ContentType="application/vnd.openxmlformats-officedocument.presentationml.slide+xml" PartName="/ppt/slides/slide155.xml"/>
  <Override ContentType="application/vnd.openxmlformats-officedocument.presentationml.slide+xml" PartName="/ppt/slides/slide69.xml"/>
  <Override ContentType="application/vnd.openxmlformats-officedocument.presentationml.slide+xml" PartName="/ppt/slides/slide85.xml"/>
  <Override ContentType="application/vnd.openxmlformats-officedocument.presentationml.slide+xml" PartName="/ppt/slides/slide157.xml"/>
  <Override ContentType="application/vnd.openxmlformats-officedocument.presentationml.slide+xml" PartName="/ppt/slides/slide42.xml"/>
  <Override ContentType="application/vnd.openxmlformats-officedocument.presentationml.slide+xml" PartName="/ppt/slides/slide50.xml"/>
  <Override ContentType="application/vnd.openxmlformats-officedocument.presentationml.slide+xml" PartName="/ppt/slides/slide77.xml"/>
  <Override ContentType="application/vnd.openxmlformats-officedocument.presentationml.slide+xml" PartName="/ppt/slides/slide165.xml"/>
  <Override ContentType="application/vnd.openxmlformats-officedocument.presentationml.slide+xml" PartName="/ppt/slides/slide34.xml"/>
  <Override ContentType="application/vnd.openxmlformats-officedocument.presentationml.slide+xml" PartName="/ppt/slides/slide122.xml"/>
  <Override ContentType="application/vnd.openxmlformats-officedocument.presentationml.slide+xml" PartName="/ppt/slides/slide130.xml"/>
  <Override ContentType="application/vnd.openxmlformats-officedocument.presentationml.slide+xml" PartName="/ppt/slides/slide147.xml"/>
  <Override ContentType="application/vnd.openxmlformats-officedocument.presentationml.slide+xml" PartName="/ppt/slides/slide16.xml"/>
  <Override ContentType="application/vnd.openxmlformats-officedocument.presentationml.slide+xml" PartName="/ppt/slides/slide104.xml"/>
  <Override ContentType="application/vnd.openxmlformats-officedocument.presentationml.slide+xml" PartName="/ppt/slides/slide24.xml"/>
  <Override ContentType="application/vnd.openxmlformats-officedocument.presentationml.slide+xml" PartName="/ppt/slides/slide97.xml"/>
  <Override ContentType="application/vnd.openxmlformats-officedocument.presentationml.slide+xml" PartName="/ppt/slides/slide140.xml"/>
  <Override ContentType="application/vnd.openxmlformats-officedocument.presentationml.slide+xml" PartName="/ppt/slides/slide11.xml"/>
  <Override ContentType="application/vnd.openxmlformats-officedocument.presentationml.slide+xml" PartName="/ppt/slides/slide137.xml"/>
  <Override ContentType="application/vnd.openxmlformats-officedocument.presentationml.slide+xml" PartName="/ppt/slides/slide110.xml"/>
  <Override ContentType="application/vnd.openxmlformats-officedocument.presentationml.slide+xml" PartName="/ppt/slides/slide153.xml"/>
  <Override ContentType="application/vnd.openxmlformats-officedocument.presentationml.slide+xml" PartName="/ppt/slides/slide6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79.xml"/>
  <Override ContentType="application/vnd.openxmlformats-officedocument.presentationml.slide+xml" PartName="/ppt/slides/slide171.xml"/>
  <Override ContentType="application/vnd.openxmlformats-officedocument.presentationml.slide+xml" PartName="/ppt/slides/slide149.xml"/>
  <Override ContentType="application/vnd.openxmlformats-officedocument.presentationml.slide+xml" PartName="/ppt/slides/slide49.xml"/>
  <Override ContentType="application/vnd.openxmlformats-officedocument.presentationml.slide+xml" PartName="/ppt/slides/slide124.xml"/>
  <Override ContentType="application/vnd.openxmlformats-officedocument.presentationml.slide+xml" PartName="/ppt/slides/slide83.xml"/>
  <Override ContentType="application/vnd.openxmlformats-officedocument.presentationml.slide+xml" PartName="/ppt/slides/slide106.xml"/>
  <Override ContentType="application/vnd.openxmlformats-officedocument.presentationml.slide+xml" PartName="/ppt/slides/slide167.xml"/>
  <Override ContentType="application/vnd.openxmlformats-officedocument.presentationml.slide+xml" PartName="/ppt/slides/slide70.xml"/>
  <Override ContentType="application/vnd.openxmlformats-officedocument.presentationml.slide+xml" PartName="/ppt/slides/slide6.xml"/>
  <Override ContentType="application/vnd.openxmlformats-officedocument.presentationml.slide+xml" PartName="/ppt/slides/slide119.xml"/>
  <Override ContentType="application/vnd.openxmlformats-officedocument.presentationml.slide+xml" PartName="/ppt/slides/slide40.xml"/>
  <Override ContentType="application/vnd.openxmlformats-officedocument.presentationml.slide+xml" PartName="/ppt/slides/slide73.xml"/>
  <Override ContentType="application/vnd.openxmlformats-officedocument.presentationml.slide+xml" PartName="/ppt/slides/slide169.xml"/>
  <Override ContentType="application/vnd.openxmlformats-officedocument.presentationml.slide+xml" PartName="/ppt/slides/slide30.xml"/>
  <Override ContentType="application/vnd.openxmlformats-officedocument.presentationml.slide+xml" PartName="/ppt/slides/slide126.xml"/>
  <Override ContentType="application/vnd.openxmlformats-officedocument.presentationml.slide+xml" PartName="/ppt/slides/slide151.xml"/>
  <Override ContentType="application/vnd.openxmlformats-officedocument.presentationml.slide+xml" PartName="/ppt/slides/slide109.xml"/>
  <Override ContentType="application/vnd.openxmlformats-officedocument.presentationml.slide+xml" PartName="/ppt/slides/slide134.xml"/>
  <Override ContentType="application/vnd.openxmlformats-officedocument.presentationml.slide+xml" PartName="/ppt/slides/slide99.xml"/>
  <Override ContentType="application/vnd.openxmlformats-officedocument.presentationml.slide+xml" PartName="/ppt/slides/slide3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47.xml"/>
  <Override ContentType="application/vnd.openxmlformats-officedocument.presentationml.slide+xml" PartName="/ppt/slides/slide160.xml"/>
  <Override ContentType="application/vnd.openxmlformats-officedocument.presentationml.slide+xml" PartName="/ppt/slides/slide21.xml"/>
  <Override ContentType="application/vnd.openxmlformats-officedocument.presentationml.slide+xml" PartName="/ppt/slides/slide100.xml"/>
  <Override ContentType="application/vnd.openxmlformats-officedocument.presentationml.slide+xml" PartName="/ppt/slides/slide64.xml"/>
  <Override ContentType="application/vnd.openxmlformats-officedocument.presentationml.slide+xml" PartName="/ppt/slides/slide81.xml"/>
  <Override ContentType="application/vnd.openxmlformats-officedocument.presentationml.slide+xml" PartName="/ppt/slides/slide90.xml"/>
  <Override ContentType="application/vnd.openxmlformats-officedocument.presentationml.slide+xml" PartName="/ppt/slides/slide8.xml"/>
  <Override ContentType="application/vnd.openxmlformats-officedocument.presentationml.slide+xml" PartName="/ppt/slides/slide143.xml"/>
  <Override ContentType="application/vnd.openxmlformats-officedocument.presentationml.slide+xml" PartName="/ppt/slides/slide117.xml"/>
  <Override ContentType="application/vnd.openxmlformats-officedocument.presentationml.slide+xml" PartName="/ppt/slides/slide145.xml"/>
  <Override ContentType="application/vnd.openxmlformats-officedocument.presentationml.slide+xml" PartName="/ppt/slides/slide132.xml"/>
  <Override ContentType="application/vnd.openxmlformats-officedocument.presentationml.slide+xml" PartName="/ppt/slides/slide162.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75.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88.xml"/>
  <Override ContentType="application/vnd.openxmlformats-officedocument.presentationml.slide+xml" PartName="/ppt/slides/slide128.xml"/>
  <Override ContentType="application/vnd.openxmlformats-officedocument.presentationml.slide+xml" PartName="/ppt/slides/slide158.xml"/>
  <Override ContentType="application/vnd.openxmlformats-officedocument.presentationml.slide+xml" PartName="/ppt/slides/slide92.xml"/>
  <Override ContentType="application/vnd.openxmlformats-officedocument.presentationml.slide+xml" PartName="/ppt/slides/slide115.xml"/>
  <Override ContentType="application/vnd.openxmlformats-officedocument.presentationml.slide+xml" PartName="/ppt/slides/slide10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 id="323" r:id="rId73"/>
    <p:sldId id="324" r:id="rId74"/>
    <p:sldId id="325" r:id="rId75"/>
    <p:sldId id="326" r:id="rId76"/>
    <p:sldId id="327" r:id="rId77"/>
    <p:sldId id="328" r:id="rId78"/>
    <p:sldId id="329" r:id="rId79"/>
    <p:sldId id="330" r:id="rId80"/>
    <p:sldId id="331" r:id="rId81"/>
    <p:sldId id="332" r:id="rId82"/>
    <p:sldId id="333" r:id="rId83"/>
    <p:sldId id="334" r:id="rId84"/>
    <p:sldId id="335" r:id="rId85"/>
    <p:sldId id="336" r:id="rId86"/>
    <p:sldId id="337" r:id="rId87"/>
    <p:sldId id="338" r:id="rId88"/>
    <p:sldId id="339" r:id="rId89"/>
    <p:sldId id="340" r:id="rId90"/>
    <p:sldId id="341" r:id="rId91"/>
    <p:sldId id="342" r:id="rId92"/>
    <p:sldId id="343" r:id="rId93"/>
    <p:sldId id="344" r:id="rId94"/>
    <p:sldId id="345" r:id="rId95"/>
    <p:sldId id="346" r:id="rId96"/>
    <p:sldId id="347" r:id="rId97"/>
    <p:sldId id="348" r:id="rId98"/>
    <p:sldId id="349" r:id="rId99"/>
    <p:sldId id="350" r:id="rId100"/>
    <p:sldId id="351" r:id="rId101"/>
    <p:sldId id="352" r:id="rId102"/>
    <p:sldId id="353" r:id="rId103"/>
    <p:sldId id="354" r:id="rId104"/>
    <p:sldId id="355" r:id="rId105"/>
    <p:sldId id="356" r:id="rId106"/>
    <p:sldId id="357" r:id="rId107"/>
    <p:sldId id="358" r:id="rId108"/>
    <p:sldId id="359" r:id="rId109"/>
    <p:sldId id="360" r:id="rId110"/>
    <p:sldId id="361" r:id="rId111"/>
    <p:sldId id="362" r:id="rId112"/>
    <p:sldId id="363" r:id="rId113"/>
    <p:sldId id="364" r:id="rId114"/>
    <p:sldId id="365" r:id="rId115"/>
    <p:sldId id="366" r:id="rId116"/>
    <p:sldId id="367" r:id="rId117"/>
    <p:sldId id="368" r:id="rId118"/>
    <p:sldId id="369" r:id="rId119"/>
    <p:sldId id="370" r:id="rId120"/>
    <p:sldId id="371" r:id="rId121"/>
    <p:sldId id="372" r:id="rId122"/>
    <p:sldId id="373" r:id="rId123"/>
    <p:sldId id="374" r:id="rId124"/>
    <p:sldId id="375" r:id="rId125"/>
    <p:sldId id="376" r:id="rId126"/>
    <p:sldId id="377" r:id="rId127"/>
    <p:sldId id="378" r:id="rId128"/>
    <p:sldId id="379" r:id="rId129"/>
    <p:sldId id="380" r:id="rId130"/>
    <p:sldId id="381" r:id="rId131"/>
    <p:sldId id="382" r:id="rId132"/>
    <p:sldId id="383" r:id="rId133"/>
    <p:sldId id="384" r:id="rId134"/>
    <p:sldId id="385" r:id="rId135"/>
    <p:sldId id="386" r:id="rId136"/>
    <p:sldId id="387" r:id="rId137"/>
    <p:sldId id="388" r:id="rId138"/>
    <p:sldId id="389" r:id="rId139"/>
    <p:sldId id="390" r:id="rId140"/>
    <p:sldId id="391" r:id="rId141"/>
    <p:sldId id="392" r:id="rId142"/>
    <p:sldId id="393" r:id="rId143"/>
    <p:sldId id="394" r:id="rId144"/>
    <p:sldId id="395" r:id="rId145"/>
    <p:sldId id="396" r:id="rId146"/>
    <p:sldId id="397" r:id="rId147"/>
    <p:sldId id="398" r:id="rId148"/>
    <p:sldId id="399" r:id="rId149"/>
    <p:sldId id="400" r:id="rId150"/>
    <p:sldId id="401" r:id="rId151"/>
    <p:sldId id="402" r:id="rId152"/>
    <p:sldId id="403" r:id="rId153"/>
    <p:sldId id="404" r:id="rId154"/>
    <p:sldId id="405" r:id="rId155"/>
    <p:sldId id="406" r:id="rId156"/>
    <p:sldId id="407" r:id="rId157"/>
    <p:sldId id="408" r:id="rId158"/>
    <p:sldId id="409" r:id="rId159"/>
    <p:sldId id="410" r:id="rId160"/>
    <p:sldId id="411" r:id="rId161"/>
    <p:sldId id="412" r:id="rId162"/>
    <p:sldId id="413" r:id="rId163"/>
    <p:sldId id="414" r:id="rId164"/>
    <p:sldId id="415" r:id="rId165"/>
    <p:sldId id="416" r:id="rId166"/>
    <p:sldId id="417" r:id="rId167"/>
    <p:sldId id="418" r:id="rId168"/>
    <p:sldId id="419" r:id="rId169"/>
    <p:sldId id="420" r:id="rId170"/>
    <p:sldId id="421" r:id="rId171"/>
    <p:sldId id="422" r:id="rId172"/>
    <p:sldId id="423" r:id="rId173"/>
    <p:sldId id="424" r:id="rId174"/>
    <p:sldId id="425" r:id="rId175"/>
    <p:sldId id="426" r:id="rId176"/>
  </p:sldIdLst>
  <p:sldSz cy="5143500" cx="9144000"/>
  <p:notesSz cx="6858000" cy="9144000"/>
  <p:embeddedFontLst>
    <p:embeddedFont>
      <p:font typeface="Roboto Slab"/>
      <p:regular r:id="rId177"/>
      <p:bold r:id="rId17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179" roundtripDataSignature="AMtx7mh8mMAyZ75z3r/XTDwCCGPla8Coq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07" Type="http://schemas.openxmlformats.org/officeDocument/2006/relationships/slide" Target="slides/slide102.xml"/><Relationship Id="rId106" Type="http://schemas.openxmlformats.org/officeDocument/2006/relationships/slide" Target="slides/slide101.xml"/><Relationship Id="rId105" Type="http://schemas.openxmlformats.org/officeDocument/2006/relationships/slide" Target="slides/slide100.xml"/><Relationship Id="rId104" Type="http://schemas.openxmlformats.org/officeDocument/2006/relationships/slide" Target="slides/slide99.xml"/><Relationship Id="rId109" Type="http://schemas.openxmlformats.org/officeDocument/2006/relationships/slide" Target="slides/slide104.xml"/><Relationship Id="rId108" Type="http://schemas.openxmlformats.org/officeDocument/2006/relationships/slide" Target="slides/slide103.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103" Type="http://schemas.openxmlformats.org/officeDocument/2006/relationships/slide" Target="slides/slide98.xml"/><Relationship Id="rId102" Type="http://schemas.openxmlformats.org/officeDocument/2006/relationships/slide" Target="slides/slide97.xml"/><Relationship Id="rId101" Type="http://schemas.openxmlformats.org/officeDocument/2006/relationships/slide" Target="slides/slide96.xml"/><Relationship Id="rId100" Type="http://schemas.openxmlformats.org/officeDocument/2006/relationships/slide" Target="slides/slide95.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176" Type="http://schemas.openxmlformats.org/officeDocument/2006/relationships/slide" Target="slides/slide171.xml"/><Relationship Id="rId36" Type="http://schemas.openxmlformats.org/officeDocument/2006/relationships/slide" Target="slides/slide31.xml"/><Relationship Id="rId175" Type="http://schemas.openxmlformats.org/officeDocument/2006/relationships/slide" Target="slides/slide170.xml"/><Relationship Id="rId39" Type="http://schemas.openxmlformats.org/officeDocument/2006/relationships/slide" Target="slides/slide34.xml"/><Relationship Id="rId174" Type="http://schemas.openxmlformats.org/officeDocument/2006/relationships/slide" Target="slides/slide169.xml"/><Relationship Id="rId38" Type="http://schemas.openxmlformats.org/officeDocument/2006/relationships/slide" Target="slides/slide33.xml"/><Relationship Id="rId173" Type="http://schemas.openxmlformats.org/officeDocument/2006/relationships/slide" Target="slides/slide168.xml"/><Relationship Id="rId179" Type="http://customschemas.google.com/relationships/presentationmetadata" Target="metadata"/><Relationship Id="rId178" Type="http://schemas.openxmlformats.org/officeDocument/2006/relationships/font" Target="fonts/RobotoSlab-bold.fntdata"/><Relationship Id="rId177" Type="http://schemas.openxmlformats.org/officeDocument/2006/relationships/font" Target="fonts/RobotoSlab-regular.fntdata"/><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29" Type="http://schemas.openxmlformats.org/officeDocument/2006/relationships/slide" Target="slides/slide124.xml"/><Relationship Id="rId128" Type="http://schemas.openxmlformats.org/officeDocument/2006/relationships/slide" Target="slides/slide123.xml"/><Relationship Id="rId127" Type="http://schemas.openxmlformats.org/officeDocument/2006/relationships/slide" Target="slides/slide122.xml"/><Relationship Id="rId126" Type="http://schemas.openxmlformats.org/officeDocument/2006/relationships/slide" Target="slides/slide121.xml"/><Relationship Id="rId26" Type="http://schemas.openxmlformats.org/officeDocument/2006/relationships/slide" Target="slides/slide21.xml"/><Relationship Id="rId121" Type="http://schemas.openxmlformats.org/officeDocument/2006/relationships/slide" Target="slides/slide116.xml"/><Relationship Id="rId25" Type="http://schemas.openxmlformats.org/officeDocument/2006/relationships/slide" Target="slides/slide20.xml"/><Relationship Id="rId120" Type="http://schemas.openxmlformats.org/officeDocument/2006/relationships/slide" Target="slides/slide115.xml"/><Relationship Id="rId28" Type="http://schemas.openxmlformats.org/officeDocument/2006/relationships/slide" Target="slides/slide23.xml"/><Relationship Id="rId27" Type="http://schemas.openxmlformats.org/officeDocument/2006/relationships/slide" Target="slides/slide22.xml"/><Relationship Id="rId125" Type="http://schemas.openxmlformats.org/officeDocument/2006/relationships/slide" Target="slides/slide120.xml"/><Relationship Id="rId29" Type="http://schemas.openxmlformats.org/officeDocument/2006/relationships/slide" Target="slides/slide24.xml"/><Relationship Id="rId124" Type="http://schemas.openxmlformats.org/officeDocument/2006/relationships/slide" Target="slides/slide119.xml"/><Relationship Id="rId123" Type="http://schemas.openxmlformats.org/officeDocument/2006/relationships/slide" Target="slides/slide118.xml"/><Relationship Id="rId122" Type="http://schemas.openxmlformats.org/officeDocument/2006/relationships/slide" Target="slides/slide117.xml"/><Relationship Id="rId95" Type="http://schemas.openxmlformats.org/officeDocument/2006/relationships/slide" Target="slides/slide90.xml"/><Relationship Id="rId94" Type="http://schemas.openxmlformats.org/officeDocument/2006/relationships/slide" Target="slides/slide89.xml"/><Relationship Id="rId97" Type="http://schemas.openxmlformats.org/officeDocument/2006/relationships/slide" Target="slides/slide92.xml"/><Relationship Id="rId96" Type="http://schemas.openxmlformats.org/officeDocument/2006/relationships/slide" Target="slides/slide91.xml"/><Relationship Id="rId11" Type="http://schemas.openxmlformats.org/officeDocument/2006/relationships/slide" Target="slides/slide6.xml"/><Relationship Id="rId99" Type="http://schemas.openxmlformats.org/officeDocument/2006/relationships/slide" Target="slides/slide94.xml"/><Relationship Id="rId10" Type="http://schemas.openxmlformats.org/officeDocument/2006/relationships/slide" Target="slides/slide5.xml"/><Relationship Id="rId98" Type="http://schemas.openxmlformats.org/officeDocument/2006/relationships/slide" Target="slides/slide93.xml"/><Relationship Id="rId13" Type="http://schemas.openxmlformats.org/officeDocument/2006/relationships/slide" Target="slides/slide8.xml"/><Relationship Id="rId12" Type="http://schemas.openxmlformats.org/officeDocument/2006/relationships/slide" Target="slides/slide7.xml"/><Relationship Id="rId91" Type="http://schemas.openxmlformats.org/officeDocument/2006/relationships/slide" Target="slides/slide86.xml"/><Relationship Id="rId90" Type="http://schemas.openxmlformats.org/officeDocument/2006/relationships/slide" Target="slides/slide85.xml"/><Relationship Id="rId93" Type="http://schemas.openxmlformats.org/officeDocument/2006/relationships/slide" Target="slides/slide88.xml"/><Relationship Id="rId92" Type="http://schemas.openxmlformats.org/officeDocument/2006/relationships/slide" Target="slides/slide87.xml"/><Relationship Id="rId118" Type="http://schemas.openxmlformats.org/officeDocument/2006/relationships/slide" Target="slides/slide113.xml"/><Relationship Id="rId117" Type="http://schemas.openxmlformats.org/officeDocument/2006/relationships/slide" Target="slides/slide112.xml"/><Relationship Id="rId116" Type="http://schemas.openxmlformats.org/officeDocument/2006/relationships/slide" Target="slides/slide111.xml"/><Relationship Id="rId115" Type="http://schemas.openxmlformats.org/officeDocument/2006/relationships/slide" Target="slides/slide110.xml"/><Relationship Id="rId119" Type="http://schemas.openxmlformats.org/officeDocument/2006/relationships/slide" Target="slides/slide114.xml"/><Relationship Id="rId15" Type="http://schemas.openxmlformats.org/officeDocument/2006/relationships/slide" Target="slides/slide10.xml"/><Relationship Id="rId110" Type="http://schemas.openxmlformats.org/officeDocument/2006/relationships/slide" Target="slides/slide105.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14" Type="http://schemas.openxmlformats.org/officeDocument/2006/relationships/slide" Target="slides/slide109.xml"/><Relationship Id="rId18" Type="http://schemas.openxmlformats.org/officeDocument/2006/relationships/slide" Target="slides/slide13.xml"/><Relationship Id="rId113" Type="http://schemas.openxmlformats.org/officeDocument/2006/relationships/slide" Target="slides/slide108.xml"/><Relationship Id="rId112" Type="http://schemas.openxmlformats.org/officeDocument/2006/relationships/slide" Target="slides/slide107.xml"/><Relationship Id="rId111" Type="http://schemas.openxmlformats.org/officeDocument/2006/relationships/slide" Target="slides/slide106.xml"/><Relationship Id="rId84" Type="http://schemas.openxmlformats.org/officeDocument/2006/relationships/slide" Target="slides/slide79.xml"/><Relationship Id="rId83" Type="http://schemas.openxmlformats.org/officeDocument/2006/relationships/slide" Target="slides/slide78.xml"/><Relationship Id="rId86" Type="http://schemas.openxmlformats.org/officeDocument/2006/relationships/slide" Target="slides/slide81.xml"/><Relationship Id="rId85" Type="http://schemas.openxmlformats.org/officeDocument/2006/relationships/slide" Target="slides/slide80.xml"/><Relationship Id="rId88" Type="http://schemas.openxmlformats.org/officeDocument/2006/relationships/slide" Target="slides/slide83.xml"/><Relationship Id="rId150" Type="http://schemas.openxmlformats.org/officeDocument/2006/relationships/slide" Target="slides/slide145.xml"/><Relationship Id="rId87" Type="http://schemas.openxmlformats.org/officeDocument/2006/relationships/slide" Target="slides/slide82.xml"/><Relationship Id="rId89" Type="http://schemas.openxmlformats.org/officeDocument/2006/relationships/slide" Target="slides/slide84.xml"/><Relationship Id="rId80" Type="http://schemas.openxmlformats.org/officeDocument/2006/relationships/slide" Target="slides/slide75.xml"/><Relationship Id="rId82" Type="http://schemas.openxmlformats.org/officeDocument/2006/relationships/slide" Target="slides/slide77.xml"/><Relationship Id="rId81" Type="http://schemas.openxmlformats.org/officeDocument/2006/relationships/slide" Target="slides/slide7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149" Type="http://schemas.openxmlformats.org/officeDocument/2006/relationships/slide" Target="slides/slide144.xml"/><Relationship Id="rId4" Type="http://schemas.openxmlformats.org/officeDocument/2006/relationships/slideMaster" Target="slideMasters/slideMaster1.xml"/><Relationship Id="rId148" Type="http://schemas.openxmlformats.org/officeDocument/2006/relationships/slide" Target="slides/slide143.xml"/><Relationship Id="rId9" Type="http://schemas.openxmlformats.org/officeDocument/2006/relationships/slide" Target="slides/slide4.xml"/><Relationship Id="rId143" Type="http://schemas.openxmlformats.org/officeDocument/2006/relationships/slide" Target="slides/slide138.xml"/><Relationship Id="rId142" Type="http://schemas.openxmlformats.org/officeDocument/2006/relationships/slide" Target="slides/slide137.xml"/><Relationship Id="rId141" Type="http://schemas.openxmlformats.org/officeDocument/2006/relationships/slide" Target="slides/slide136.xml"/><Relationship Id="rId140" Type="http://schemas.openxmlformats.org/officeDocument/2006/relationships/slide" Target="slides/slide135.xml"/><Relationship Id="rId5" Type="http://schemas.openxmlformats.org/officeDocument/2006/relationships/notesMaster" Target="notesMasters/notesMaster1.xml"/><Relationship Id="rId147" Type="http://schemas.openxmlformats.org/officeDocument/2006/relationships/slide" Target="slides/slide142.xml"/><Relationship Id="rId6" Type="http://schemas.openxmlformats.org/officeDocument/2006/relationships/slide" Target="slides/slide1.xml"/><Relationship Id="rId146" Type="http://schemas.openxmlformats.org/officeDocument/2006/relationships/slide" Target="slides/slide141.xml"/><Relationship Id="rId7" Type="http://schemas.openxmlformats.org/officeDocument/2006/relationships/slide" Target="slides/slide2.xml"/><Relationship Id="rId145" Type="http://schemas.openxmlformats.org/officeDocument/2006/relationships/slide" Target="slides/slide140.xml"/><Relationship Id="rId8" Type="http://schemas.openxmlformats.org/officeDocument/2006/relationships/slide" Target="slides/slide3.xml"/><Relationship Id="rId144" Type="http://schemas.openxmlformats.org/officeDocument/2006/relationships/slide" Target="slides/slide139.xml"/><Relationship Id="rId73" Type="http://schemas.openxmlformats.org/officeDocument/2006/relationships/slide" Target="slides/slide68.xml"/><Relationship Id="rId72" Type="http://schemas.openxmlformats.org/officeDocument/2006/relationships/slide" Target="slides/slide67.xml"/><Relationship Id="rId75" Type="http://schemas.openxmlformats.org/officeDocument/2006/relationships/slide" Target="slides/slide70.xml"/><Relationship Id="rId74" Type="http://schemas.openxmlformats.org/officeDocument/2006/relationships/slide" Target="slides/slide69.xml"/><Relationship Id="rId77" Type="http://schemas.openxmlformats.org/officeDocument/2006/relationships/slide" Target="slides/slide72.xml"/><Relationship Id="rId76" Type="http://schemas.openxmlformats.org/officeDocument/2006/relationships/slide" Target="slides/slide71.xml"/><Relationship Id="rId79" Type="http://schemas.openxmlformats.org/officeDocument/2006/relationships/slide" Target="slides/slide74.xml"/><Relationship Id="rId78" Type="http://schemas.openxmlformats.org/officeDocument/2006/relationships/slide" Target="slides/slide73.xml"/><Relationship Id="rId71" Type="http://schemas.openxmlformats.org/officeDocument/2006/relationships/slide" Target="slides/slide66.xml"/><Relationship Id="rId70" Type="http://schemas.openxmlformats.org/officeDocument/2006/relationships/slide" Target="slides/slide65.xml"/><Relationship Id="rId139" Type="http://schemas.openxmlformats.org/officeDocument/2006/relationships/slide" Target="slides/slide134.xml"/><Relationship Id="rId138" Type="http://schemas.openxmlformats.org/officeDocument/2006/relationships/slide" Target="slides/slide133.xml"/><Relationship Id="rId137" Type="http://schemas.openxmlformats.org/officeDocument/2006/relationships/slide" Target="slides/slide132.xml"/><Relationship Id="rId132" Type="http://schemas.openxmlformats.org/officeDocument/2006/relationships/slide" Target="slides/slide127.xml"/><Relationship Id="rId131" Type="http://schemas.openxmlformats.org/officeDocument/2006/relationships/slide" Target="slides/slide126.xml"/><Relationship Id="rId130" Type="http://schemas.openxmlformats.org/officeDocument/2006/relationships/slide" Target="slides/slide125.xml"/><Relationship Id="rId136" Type="http://schemas.openxmlformats.org/officeDocument/2006/relationships/slide" Target="slides/slide131.xml"/><Relationship Id="rId135" Type="http://schemas.openxmlformats.org/officeDocument/2006/relationships/slide" Target="slides/slide130.xml"/><Relationship Id="rId134" Type="http://schemas.openxmlformats.org/officeDocument/2006/relationships/slide" Target="slides/slide129.xml"/><Relationship Id="rId133" Type="http://schemas.openxmlformats.org/officeDocument/2006/relationships/slide" Target="slides/slide128.xml"/><Relationship Id="rId62" Type="http://schemas.openxmlformats.org/officeDocument/2006/relationships/slide" Target="slides/slide57.xml"/><Relationship Id="rId61" Type="http://schemas.openxmlformats.org/officeDocument/2006/relationships/slide" Target="slides/slide56.xml"/><Relationship Id="rId64" Type="http://schemas.openxmlformats.org/officeDocument/2006/relationships/slide" Target="slides/slide59.xml"/><Relationship Id="rId63" Type="http://schemas.openxmlformats.org/officeDocument/2006/relationships/slide" Target="slides/slide58.xml"/><Relationship Id="rId66" Type="http://schemas.openxmlformats.org/officeDocument/2006/relationships/slide" Target="slides/slide61.xml"/><Relationship Id="rId172" Type="http://schemas.openxmlformats.org/officeDocument/2006/relationships/slide" Target="slides/slide167.xml"/><Relationship Id="rId65" Type="http://schemas.openxmlformats.org/officeDocument/2006/relationships/slide" Target="slides/slide60.xml"/><Relationship Id="rId171" Type="http://schemas.openxmlformats.org/officeDocument/2006/relationships/slide" Target="slides/slide166.xml"/><Relationship Id="rId68" Type="http://schemas.openxmlformats.org/officeDocument/2006/relationships/slide" Target="slides/slide63.xml"/><Relationship Id="rId170" Type="http://schemas.openxmlformats.org/officeDocument/2006/relationships/slide" Target="slides/slide165.xml"/><Relationship Id="rId67" Type="http://schemas.openxmlformats.org/officeDocument/2006/relationships/slide" Target="slides/slide62.xml"/><Relationship Id="rId60" Type="http://schemas.openxmlformats.org/officeDocument/2006/relationships/slide" Target="slides/slide55.xml"/><Relationship Id="rId165" Type="http://schemas.openxmlformats.org/officeDocument/2006/relationships/slide" Target="slides/slide160.xml"/><Relationship Id="rId69" Type="http://schemas.openxmlformats.org/officeDocument/2006/relationships/slide" Target="slides/slide64.xml"/><Relationship Id="rId164" Type="http://schemas.openxmlformats.org/officeDocument/2006/relationships/slide" Target="slides/slide159.xml"/><Relationship Id="rId163" Type="http://schemas.openxmlformats.org/officeDocument/2006/relationships/slide" Target="slides/slide158.xml"/><Relationship Id="rId162" Type="http://schemas.openxmlformats.org/officeDocument/2006/relationships/slide" Target="slides/slide157.xml"/><Relationship Id="rId169" Type="http://schemas.openxmlformats.org/officeDocument/2006/relationships/slide" Target="slides/slide164.xml"/><Relationship Id="rId168" Type="http://schemas.openxmlformats.org/officeDocument/2006/relationships/slide" Target="slides/slide163.xml"/><Relationship Id="rId167" Type="http://schemas.openxmlformats.org/officeDocument/2006/relationships/slide" Target="slides/slide162.xml"/><Relationship Id="rId166" Type="http://schemas.openxmlformats.org/officeDocument/2006/relationships/slide" Target="slides/slide161.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slide" Target="slides/slide48.xml"/><Relationship Id="rId52" Type="http://schemas.openxmlformats.org/officeDocument/2006/relationships/slide" Target="slides/slide47.xml"/><Relationship Id="rId55" Type="http://schemas.openxmlformats.org/officeDocument/2006/relationships/slide" Target="slides/slide50.xml"/><Relationship Id="rId161" Type="http://schemas.openxmlformats.org/officeDocument/2006/relationships/slide" Target="slides/slide156.xml"/><Relationship Id="rId54" Type="http://schemas.openxmlformats.org/officeDocument/2006/relationships/slide" Target="slides/slide49.xml"/><Relationship Id="rId160" Type="http://schemas.openxmlformats.org/officeDocument/2006/relationships/slide" Target="slides/slide155.xml"/><Relationship Id="rId57" Type="http://schemas.openxmlformats.org/officeDocument/2006/relationships/slide" Target="slides/slide52.xml"/><Relationship Id="rId56" Type="http://schemas.openxmlformats.org/officeDocument/2006/relationships/slide" Target="slides/slide51.xml"/><Relationship Id="rId159" Type="http://schemas.openxmlformats.org/officeDocument/2006/relationships/slide" Target="slides/slide154.xml"/><Relationship Id="rId59" Type="http://schemas.openxmlformats.org/officeDocument/2006/relationships/slide" Target="slides/slide54.xml"/><Relationship Id="rId154" Type="http://schemas.openxmlformats.org/officeDocument/2006/relationships/slide" Target="slides/slide149.xml"/><Relationship Id="rId58" Type="http://schemas.openxmlformats.org/officeDocument/2006/relationships/slide" Target="slides/slide53.xml"/><Relationship Id="rId153" Type="http://schemas.openxmlformats.org/officeDocument/2006/relationships/slide" Target="slides/slide148.xml"/><Relationship Id="rId152" Type="http://schemas.openxmlformats.org/officeDocument/2006/relationships/slide" Target="slides/slide147.xml"/><Relationship Id="rId151" Type="http://schemas.openxmlformats.org/officeDocument/2006/relationships/slide" Target="slides/slide146.xml"/><Relationship Id="rId158" Type="http://schemas.openxmlformats.org/officeDocument/2006/relationships/slide" Target="slides/slide153.xml"/><Relationship Id="rId157" Type="http://schemas.openxmlformats.org/officeDocument/2006/relationships/slide" Target="slides/slide152.xml"/><Relationship Id="rId156" Type="http://schemas.openxmlformats.org/officeDocument/2006/relationships/slide" Target="slides/slide151.xml"/><Relationship Id="rId155" Type="http://schemas.openxmlformats.org/officeDocument/2006/relationships/slide" Target="slides/slide15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4" name="Shape 54"/>
        <p:cNvGrpSpPr/>
        <p:nvPr/>
      </p:nvGrpSpPr>
      <p:grpSpPr>
        <a:xfrm>
          <a:off x="0" y="0"/>
          <a:ext cx="0" cy="0"/>
          <a:chOff x="0" y="0"/>
          <a:chExt cx="0" cy="0"/>
        </a:xfrm>
      </p:grpSpPr>
      <p:sp>
        <p:nvSpPr>
          <p:cNvPr id="55" name="Google Shape;55;p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6" name="Google Shape;56;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p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7" name="Google Shape;107;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Typically, this agreement includes the goals and duration of the partnership, contribution amounts, accounting obligations, distribution of profits, process for adding or removing partners, and the terms and conditions of termination of the partnership.</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1" name="Shape 641"/>
        <p:cNvGrpSpPr/>
        <p:nvPr/>
      </p:nvGrpSpPr>
      <p:grpSpPr>
        <a:xfrm>
          <a:off x="0" y="0"/>
          <a:ext cx="0" cy="0"/>
          <a:chOff x="0" y="0"/>
          <a:chExt cx="0" cy="0"/>
        </a:xfrm>
      </p:grpSpPr>
      <p:sp>
        <p:nvSpPr>
          <p:cNvPr id="642" name="Google Shape;642;g603940b353_1_2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43" name="Google Shape;643;g603940b353_1_28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7" name="Shape 647"/>
        <p:cNvGrpSpPr/>
        <p:nvPr/>
      </p:nvGrpSpPr>
      <p:grpSpPr>
        <a:xfrm>
          <a:off x="0" y="0"/>
          <a:ext cx="0" cy="0"/>
          <a:chOff x="0" y="0"/>
          <a:chExt cx="0" cy="0"/>
        </a:xfrm>
      </p:grpSpPr>
      <p:sp>
        <p:nvSpPr>
          <p:cNvPr id="648" name="Google Shape;648;g603940b353_1_2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49" name="Google Shape;649;g603940b353_1_29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3" name="Shape 653"/>
        <p:cNvGrpSpPr/>
        <p:nvPr/>
      </p:nvGrpSpPr>
      <p:grpSpPr>
        <a:xfrm>
          <a:off x="0" y="0"/>
          <a:ext cx="0" cy="0"/>
          <a:chOff x="0" y="0"/>
          <a:chExt cx="0" cy="0"/>
        </a:xfrm>
      </p:grpSpPr>
      <p:sp>
        <p:nvSpPr>
          <p:cNvPr id="654" name="Google Shape;654;g603940b353_1_2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55" name="Google Shape;655;g603940b353_1_29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9" name="Shape 659"/>
        <p:cNvGrpSpPr/>
        <p:nvPr/>
      </p:nvGrpSpPr>
      <p:grpSpPr>
        <a:xfrm>
          <a:off x="0" y="0"/>
          <a:ext cx="0" cy="0"/>
          <a:chOff x="0" y="0"/>
          <a:chExt cx="0" cy="0"/>
        </a:xfrm>
      </p:grpSpPr>
      <p:sp>
        <p:nvSpPr>
          <p:cNvPr id="660" name="Google Shape;660;g603940b353_1_3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61" name="Google Shape;661;g603940b353_1_30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5" name="Shape 665"/>
        <p:cNvGrpSpPr/>
        <p:nvPr/>
      </p:nvGrpSpPr>
      <p:grpSpPr>
        <a:xfrm>
          <a:off x="0" y="0"/>
          <a:ext cx="0" cy="0"/>
          <a:chOff x="0" y="0"/>
          <a:chExt cx="0" cy="0"/>
        </a:xfrm>
      </p:grpSpPr>
      <p:sp>
        <p:nvSpPr>
          <p:cNvPr id="666" name="Google Shape;666;g603940b353_1_3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67" name="Google Shape;667;g603940b353_1_34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1" name="Shape 671"/>
        <p:cNvGrpSpPr/>
        <p:nvPr/>
      </p:nvGrpSpPr>
      <p:grpSpPr>
        <a:xfrm>
          <a:off x="0" y="0"/>
          <a:ext cx="0" cy="0"/>
          <a:chOff x="0" y="0"/>
          <a:chExt cx="0" cy="0"/>
        </a:xfrm>
      </p:grpSpPr>
      <p:sp>
        <p:nvSpPr>
          <p:cNvPr id="672" name="Google Shape;672;g603940b353_1_3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73" name="Google Shape;673;g603940b353_1_34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 An organization might also use network sniffing, recording, acquisition, and analysis of the network traffic and event logs in order to investigate a network security incident.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7" name="Shape 677"/>
        <p:cNvGrpSpPr/>
        <p:nvPr/>
      </p:nvGrpSpPr>
      <p:grpSpPr>
        <a:xfrm>
          <a:off x="0" y="0"/>
          <a:ext cx="0" cy="0"/>
          <a:chOff x="0" y="0"/>
          <a:chExt cx="0" cy="0"/>
        </a:xfrm>
      </p:grpSpPr>
      <p:sp>
        <p:nvSpPr>
          <p:cNvPr id="678" name="Google Shape;678;g603940b353_1_3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79" name="Google Shape;679;g603940b353_1_35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3" name="Shape 683"/>
        <p:cNvGrpSpPr/>
        <p:nvPr/>
      </p:nvGrpSpPr>
      <p:grpSpPr>
        <a:xfrm>
          <a:off x="0" y="0"/>
          <a:ext cx="0" cy="0"/>
          <a:chOff x="0" y="0"/>
          <a:chExt cx="0" cy="0"/>
        </a:xfrm>
      </p:grpSpPr>
      <p:sp>
        <p:nvSpPr>
          <p:cNvPr id="684" name="Google Shape;684;g603940b353_1_3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85" name="Google Shape;685;g603940b353_1_35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9" name="Shape 689"/>
        <p:cNvGrpSpPr/>
        <p:nvPr/>
      </p:nvGrpSpPr>
      <p:grpSpPr>
        <a:xfrm>
          <a:off x="0" y="0"/>
          <a:ext cx="0" cy="0"/>
          <a:chOff x="0" y="0"/>
          <a:chExt cx="0" cy="0"/>
        </a:xfrm>
      </p:grpSpPr>
      <p:sp>
        <p:nvSpPr>
          <p:cNvPr id="690" name="Google Shape;690;g603940b353_1_3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91" name="Google Shape;691;g603940b353_1_36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5" name="Shape 695"/>
        <p:cNvGrpSpPr/>
        <p:nvPr/>
      </p:nvGrpSpPr>
      <p:grpSpPr>
        <a:xfrm>
          <a:off x="0" y="0"/>
          <a:ext cx="0" cy="0"/>
          <a:chOff x="0" y="0"/>
          <a:chExt cx="0" cy="0"/>
        </a:xfrm>
      </p:grpSpPr>
      <p:sp>
        <p:nvSpPr>
          <p:cNvPr id="696" name="Google Shape;696;g603940b353_1_3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97" name="Google Shape;697;g603940b353_1_36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Google Shape;112;p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3" name="Google Shape;113;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Some of the common components in SLAs include system uptime, maximum downtime, peak load, average load, responsibility for diagnostics and failover time, as well as the financial and other contractual remedies if the agreement is violated.</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1" name="Shape 701"/>
        <p:cNvGrpSpPr/>
        <p:nvPr/>
      </p:nvGrpSpPr>
      <p:grpSpPr>
        <a:xfrm>
          <a:off x="0" y="0"/>
          <a:ext cx="0" cy="0"/>
          <a:chOff x="0" y="0"/>
          <a:chExt cx="0" cy="0"/>
        </a:xfrm>
      </p:grpSpPr>
      <p:sp>
        <p:nvSpPr>
          <p:cNvPr id="702" name="Google Shape;702;g603940b353_1_3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03" name="Google Shape;703;g603940b353_1_37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7" name="Shape 707"/>
        <p:cNvGrpSpPr/>
        <p:nvPr/>
      </p:nvGrpSpPr>
      <p:grpSpPr>
        <a:xfrm>
          <a:off x="0" y="0"/>
          <a:ext cx="0" cy="0"/>
          <a:chOff x="0" y="0"/>
          <a:chExt cx="0" cy="0"/>
        </a:xfrm>
      </p:grpSpPr>
      <p:sp>
        <p:nvSpPr>
          <p:cNvPr id="708" name="Google Shape;708;g603940b353_1_3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09" name="Google Shape;709;g603940b353_1_37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However, in civil litigation it will typically be an officer within the organization. The assumption is that a company is able to investigate their own equipment without a warrant.</a:t>
            </a:r>
            <a:endParaRPr/>
          </a:p>
        </p:txBody>
      </p:sp>
    </p:spTree>
  </p:cSld>
  <p:clrMapOvr>
    <a:masterClrMapping/>
  </p:clrMapOvr>
</p:notes>
</file>

<file path=ppt/notesSlides/notesSlide1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3" name="Shape 713"/>
        <p:cNvGrpSpPr/>
        <p:nvPr/>
      </p:nvGrpSpPr>
      <p:grpSpPr>
        <a:xfrm>
          <a:off x="0" y="0"/>
          <a:ext cx="0" cy="0"/>
          <a:chOff x="0" y="0"/>
          <a:chExt cx="0" cy="0"/>
        </a:xfrm>
      </p:grpSpPr>
      <p:sp>
        <p:nvSpPr>
          <p:cNvPr id="714" name="Google Shape;714;g603940b353_1_3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15" name="Google Shape;715;g603940b353_1_38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The type of data recovered varies depending on the investigation, but examples include chat logs, emails, documents, images or internet history. This data might be recovered from accessible disk space, deleted (or unallocated) space or the operating system’s cache files.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9" name="Shape 719"/>
        <p:cNvGrpSpPr/>
        <p:nvPr/>
      </p:nvGrpSpPr>
      <p:grpSpPr>
        <a:xfrm>
          <a:off x="0" y="0"/>
          <a:ext cx="0" cy="0"/>
          <a:chOff x="0" y="0"/>
          <a:chExt cx="0" cy="0"/>
        </a:xfrm>
      </p:grpSpPr>
      <p:sp>
        <p:nvSpPr>
          <p:cNvPr id="720" name="Google Shape;720;g603940b353_1_3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21" name="Google Shape;721;g603940b353_1_38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In the commercial world, this information is used to build qualities that enable leaders to be effective strategists. The intelligence information gathered in counterintelligence is for protecting an organization’s intelligence program against an attacker or the opposition’s intelligence service. The information gathered can be used for forensic analysis, counter espionage or sabotage.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5" name="Shape 725"/>
        <p:cNvGrpSpPr/>
        <p:nvPr/>
      </p:nvGrpSpPr>
      <p:grpSpPr>
        <a:xfrm>
          <a:off x="0" y="0"/>
          <a:ext cx="0" cy="0"/>
          <a:chOff x="0" y="0"/>
          <a:chExt cx="0" cy="0"/>
        </a:xfrm>
      </p:grpSpPr>
      <p:sp>
        <p:nvSpPr>
          <p:cNvPr id="726" name="Google Shape;726;g603940b353_1_3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27" name="Google Shape;727;g603940b353_1_39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1" name="Shape 731"/>
        <p:cNvGrpSpPr/>
        <p:nvPr/>
      </p:nvGrpSpPr>
      <p:grpSpPr>
        <a:xfrm>
          <a:off x="0" y="0"/>
          <a:ext cx="0" cy="0"/>
          <a:chOff x="0" y="0"/>
          <a:chExt cx="0" cy="0"/>
        </a:xfrm>
      </p:grpSpPr>
      <p:sp>
        <p:nvSpPr>
          <p:cNvPr id="732" name="Google Shape;732;g603940b353_1_4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33" name="Google Shape;733;g603940b353_1_4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7" name="Shape 737"/>
        <p:cNvGrpSpPr/>
        <p:nvPr/>
      </p:nvGrpSpPr>
      <p:grpSpPr>
        <a:xfrm>
          <a:off x="0" y="0"/>
          <a:ext cx="0" cy="0"/>
          <a:chOff x="0" y="0"/>
          <a:chExt cx="0" cy="0"/>
        </a:xfrm>
      </p:grpSpPr>
      <p:sp>
        <p:nvSpPr>
          <p:cNvPr id="738" name="Google Shape;738;g603940b353_1_4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39" name="Google Shape;739;g603940b353_1_49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3" name="Shape 743"/>
        <p:cNvGrpSpPr/>
        <p:nvPr/>
      </p:nvGrpSpPr>
      <p:grpSpPr>
        <a:xfrm>
          <a:off x="0" y="0"/>
          <a:ext cx="0" cy="0"/>
          <a:chOff x="0" y="0"/>
          <a:chExt cx="0" cy="0"/>
        </a:xfrm>
      </p:grpSpPr>
      <p:sp>
        <p:nvSpPr>
          <p:cNvPr id="744" name="Google Shape;744;g603940b353_1_5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45" name="Google Shape;745;g603940b353_1_54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8" name="Shape 748"/>
        <p:cNvGrpSpPr/>
        <p:nvPr/>
      </p:nvGrpSpPr>
      <p:grpSpPr>
        <a:xfrm>
          <a:off x="0" y="0"/>
          <a:ext cx="0" cy="0"/>
          <a:chOff x="0" y="0"/>
          <a:chExt cx="0" cy="0"/>
        </a:xfrm>
      </p:grpSpPr>
      <p:sp>
        <p:nvSpPr>
          <p:cNvPr id="749" name="Google Shape;749;g603940b353_1_5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50" name="Google Shape;750;g603940b353_1_50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4" name="Shape 754"/>
        <p:cNvGrpSpPr/>
        <p:nvPr/>
      </p:nvGrpSpPr>
      <p:grpSpPr>
        <a:xfrm>
          <a:off x="0" y="0"/>
          <a:ext cx="0" cy="0"/>
          <a:chOff x="0" y="0"/>
          <a:chExt cx="0" cy="0"/>
        </a:xfrm>
      </p:grpSpPr>
      <p:sp>
        <p:nvSpPr>
          <p:cNvPr id="755" name="Google Shape;755;g603940b353_1_5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56" name="Google Shape;756;g603940b353_1_5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While a hot site is the most expensive option, it enables the organization to restore normal operations in the shortest time with minimal losses after a disaster.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Google Shape;118;g635d01eff2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9" name="Google Shape;119;g635d01eff2_0_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0" name="Shape 760"/>
        <p:cNvGrpSpPr/>
        <p:nvPr/>
      </p:nvGrpSpPr>
      <p:grpSpPr>
        <a:xfrm>
          <a:off x="0" y="0"/>
          <a:ext cx="0" cy="0"/>
          <a:chOff x="0" y="0"/>
          <a:chExt cx="0" cy="0"/>
        </a:xfrm>
      </p:grpSpPr>
      <p:sp>
        <p:nvSpPr>
          <p:cNvPr id="761" name="Google Shape;761;g603940b353_1_5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62" name="Google Shape;762;g603940b353_1_5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6" name="Shape 766"/>
        <p:cNvGrpSpPr/>
        <p:nvPr/>
      </p:nvGrpSpPr>
      <p:grpSpPr>
        <a:xfrm>
          <a:off x="0" y="0"/>
          <a:ext cx="0" cy="0"/>
          <a:chOff x="0" y="0"/>
          <a:chExt cx="0" cy="0"/>
        </a:xfrm>
      </p:grpSpPr>
      <p:sp>
        <p:nvSpPr>
          <p:cNvPr id="767" name="Google Shape;767;g603940b353_1_5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68" name="Google Shape;768;g603940b353_1_5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2" name="Shape 772"/>
        <p:cNvGrpSpPr/>
        <p:nvPr/>
      </p:nvGrpSpPr>
      <p:grpSpPr>
        <a:xfrm>
          <a:off x="0" y="0"/>
          <a:ext cx="0" cy="0"/>
          <a:chOff x="0" y="0"/>
          <a:chExt cx="0" cy="0"/>
        </a:xfrm>
      </p:grpSpPr>
      <p:sp>
        <p:nvSpPr>
          <p:cNvPr id="773" name="Google Shape;773;g603940b353_1_5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74" name="Google Shape;774;g603940b353_1_5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The organization should periodically review the order of restoration list as new systems are brought online and legacy systems are decommissioned.</a:t>
            </a:r>
            <a:endParaRPr/>
          </a:p>
        </p:txBody>
      </p:sp>
    </p:spTree>
  </p:cSld>
  <p:clrMapOvr>
    <a:masterClrMapping/>
  </p:clrMapOvr>
</p:notes>
</file>

<file path=ppt/notesSlides/notesSlide1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8" name="Shape 778"/>
        <p:cNvGrpSpPr/>
        <p:nvPr/>
      </p:nvGrpSpPr>
      <p:grpSpPr>
        <a:xfrm>
          <a:off x="0" y="0"/>
          <a:ext cx="0" cy="0"/>
          <a:chOff x="0" y="0"/>
          <a:chExt cx="0" cy="0"/>
        </a:xfrm>
      </p:grpSpPr>
      <p:sp>
        <p:nvSpPr>
          <p:cNvPr id="779" name="Google Shape;779;g603940b353_1_5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80" name="Google Shape;780;g603940b353_1_53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4" name="Shape 784"/>
        <p:cNvGrpSpPr/>
        <p:nvPr/>
      </p:nvGrpSpPr>
      <p:grpSpPr>
        <a:xfrm>
          <a:off x="0" y="0"/>
          <a:ext cx="0" cy="0"/>
          <a:chOff x="0" y="0"/>
          <a:chExt cx="0" cy="0"/>
        </a:xfrm>
      </p:grpSpPr>
      <p:sp>
        <p:nvSpPr>
          <p:cNvPr id="785" name="Google Shape;785;g603940b353_1_5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86" name="Google Shape;786;g603940b353_1_53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0" name="Shape 790"/>
        <p:cNvGrpSpPr/>
        <p:nvPr/>
      </p:nvGrpSpPr>
      <p:grpSpPr>
        <a:xfrm>
          <a:off x="0" y="0"/>
          <a:ext cx="0" cy="0"/>
          <a:chOff x="0" y="0"/>
          <a:chExt cx="0" cy="0"/>
        </a:xfrm>
      </p:grpSpPr>
      <p:sp>
        <p:nvSpPr>
          <p:cNvPr id="791" name="Google Shape;791;g603940b353_1_5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92" name="Google Shape;792;g603940b353_1_54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6" name="Shape 796"/>
        <p:cNvGrpSpPr/>
        <p:nvPr/>
      </p:nvGrpSpPr>
      <p:grpSpPr>
        <a:xfrm>
          <a:off x="0" y="0"/>
          <a:ext cx="0" cy="0"/>
          <a:chOff x="0" y="0"/>
          <a:chExt cx="0" cy="0"/>
        </a:xfrm>
      </p:grpSpPr>
      <p:sp>
        <p:nvSpPr>
          <p:cNvPr id="797" name="Google Shape;797;g603940b353_1_5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98" name="Google Shape;798;g603940b353_1_57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2" name="Shape 802"/>
        <p:cNvGrpSpPr/>
        <p:nvPr/>
      </p:nvGrpSpPr>
      <p:grpSpPr>
        <a:xfrm>
          <a:off x="0" y="0"/>
          <a:ext cx="0" cy="0"/>
          <a:chOff x="0" y="0"/>
          <a:chExt cx="0" cy="0"/>
        </a:xfrm>
      </p:grpSpPr>
      <p:sp>
        <p:nvSpPr>
          <p:cNvPr id="803" name="Google Shape;803;g603940b353_1_5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04" name="Google Shape;804;g603940b353_1_57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However, many organizations use them on a periodic basis only because they are time-consuming to make and they require a large amount of backup storage.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8" name="Shape 808"/>
        <p:cNvGrpSpPr/>
        <p:nvPr/>
      </p:nvGrpSpPr>
      <p:grpSpPr>
        <a:xfrm>
          <a:off x="0" y="0"/>
          <a:ext cx="0" cy="0"/>
          <a:chOff x="0" y="0"/>
          <a:chExt cx="0" cy="0"/>
        </a:xfrm>
      </p:grpSpPr>
      <p:sp>
        <p:nvSpPr>
          <p:cNvPr id="809" name="Google Shape;809;g603940b353_1_5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10" name="Google Shape;810;g603940b353_1_58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4" name="Shape 814"/>
        <p:cNvGrpSpPr/>
        <p:nvPr/>
      </p:nvGrpSpPr>
      <p:grpSpPr>
        <a:xfrm>
          <a:off x="0" y="0"/>
          <a:ext cx="0" cy="0"/>
          <a:chOff x="0" y="0"/>
          <a:chExt cx="0" cy="0"/>
        </a:xfrm>
      </p:grpSpPr>
      <p:sp>
        <p:nvSpPr>
          <p:cNvPr id="815" name="Google Shape;815;g603940b353_1_5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16" name="Google Shape;816;g603940b353_1_58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g635d01eff2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5" name="Google Shape;125;g635d01eff2_0_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An MOU is the first step of mutual understanding between the two parties and will include general points, while an MOA is the next step when two parties define more details for beginning an agreement.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0" name="Shape 820"/>
        <p:cNvGrpSpPr/>
        <p:nvPr/>
      </p:nvGrpSpPr>
      <p:grpSpPr>
        <a:xfrm>
          <a:off x="0" y="0"/>
          <a:ext cx="0" cy="0"/>
          <a:chOff x="0" y="0"/>
          <a:chExt cx="0" cy="0"/>
        </a:xfrm>
      </p:grpSpPr>
      <p:sp>
        <p:nvSpPr>
          <p:cNvPr id="821" name="Google Shape;821;g603940b353_1_6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22" name="Google Shape;822;g603940b353_1_67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6" name="Shape 826"/>
        <p:cNvGrpSpPr/>
        <p:nvPr/>
      </p:nvGrpSpPr>
      <p:grpSpPr>
        <a:xfrm>
          <a:off x="0" y="0"/>
          <a:ext cx="0" cy="0"/>
          <a:chOff x="0" y="0"/>
          <a:chExt cx="0" cy="0"/>
        </a:xfrm>
      </p:grpSpPr>
      <p:sp>
        <p:nvSpPr>
          <p:cNvPr id="827" name="Google Shape;827;g603940b353_1_6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28" name="Google Shape;828;g603940b353_1_68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In addition, the organization should consider the availability of technical resources at each location. This can include staffing requirements, access to replacement parts, access to alternate power sources, etc.</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2" name="Shape 832"/>
        <p:cNvGrpSpPr/>
        <p:nvPr/>
      </p:nvGrpSpPr>
      <p:grpSpPr>
        <a:xfrm>
          <a:off x="0" y="0"/>
          <a:ext cx="0" cy="0"/>
          <a:chOff x="0" y="0"/>
          <a:chExt cx="0" cy="0"/>
        </a:xfrm>
      </p:grpSpPr>
      <p:sp>
        <p:nvSpPr>
          <p:cNvPr id="833" name="Google Shape;833;g603940b353_1_6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34" name="Google Shape;834;g603940b353_1_68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8" name="Shape 838"/>
        <p:cNvGrpSpPr/>
        <p:nvPr/>
      </p:nvGrpSpPr>
      <p:grpSpPr>
        <a:xfrm>
          <a:off x="0" y="0"/>
          <a:ext cx="0" cy="0"/>
          <a:chOff x="0" y="0"/>
          <a:chExt cx="0" cy="0"/>
        </a:xfrm>
      </p:grpSpPr>
      <p:sp>
        <p:nvSpPr>
          <p:cNvPr id="839" name="Google Shape;839;g603940b353_1_6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40" name="Google Shape;840;g603940b353_1_69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4" name="Shape 844"/>
        <p:cNvGrpSpPr/>
        <p:nvPr/>
      </p:nvGrpSpPr>
      <p:grpSpPr>
        <a:xfrm>
          <a:off x="0" y="0"/>
          <a:ext cx="0" cy="0"/>
          <a:chOff x="0" y="0"/>
          <a:chExt cx="0" cy="0"/>
        </a:xfrm>
      </p:grpSpPr>
      <p:sp>
        <p:nvSpPr>
          <p:cNvPr id="845" name="Google Shape;845;g603940b353_1_6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46" name="Google Shape;846;g603940b353_1_69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0" name="Shape 850"/>
        <p:cNvGrpSpPr/>
        <p:nvPr/>
      </p:nvGrpSpPr>
      <p:grpSpPr>
        <a:xfrm>
          <a:off x="0" y="0"/>
          <a:ext cx="0" cy="0"/>
          <a:chOff x="0" y="0"/>
          <a:chExt cx="0" cy="0"/>
        </a:xfrm>
      </p:grpSpPr>
      <p:sp>
        <p:nvSpPr>
          <p:cNvPr id="851" name="Google Shape;851;g603940b353_1_7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52" name="Google Shape;852;g603940b353_1_7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6" name="Shape 856"/>
        <p:cNvGrpSpPr/>
        <p:nvPr/>
      </p:nvGrpSpPr>
      <p:grpSpPr>
        <a:xfrm>
          <a:off x="0" y="0"/>
          <a:ext cx="0" cy="0"/>
          <a:chOff x="0" y="0"/>
          <a:chExt cx="0" cy="0"/>
        </a:xfrm>
      </p:grpSpPr>
      <p:sp>
        <p:nvSpPr>
          <p:cNvPr id="857" name="Google Shape;857;g603940b353_1_7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58" name="Google Shape;858;g603940b353_1_7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2" name="Shape 862"/>
        <p:cNvGrpSpPr/>
        <p:nvPr/>
      </p:nvGrpSpPr>
      <p:grpSpPr>
        <a:xfrm>
          <a:off x="0" y="0"/>
          <a:ext cx="0" cy="0"/>
          <a:chOff x="0" y="0"/>
          <a:chExt cx="0" cy="0"/>
        </a:xfrm>
      </p:grpSpPr>
      <p:sp>
        <p:nvSpPr>
          <p:cNvPr id="863" name="Google Shape;863;g603940b353_1_7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64" name="Google Shape;864;g603940b353_1_7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8" name="Shape 868"/>
        <p:cNvGrpSpPr/>
        <p:nvPr/>
      </p:nvGrpSpPr>
      <p:grpSpPr>
        <a:xfrm>
          <a:off x="0" y="0"/>
          <a:ext cx="0" cy="0"/>
          <a:chOff x="0" y="0"/>
          <a:chExt cx="0" cy="0"/>
        </a:xfrm>
      </p:grpSpPr>
      <p:sp>
        <p:nvSpPr>
          <p:cNvPr id="869" name="Google Shape;869;g603940b353_1_7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70" name="Google Shape;870;g603940b353_1_7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4" name="Shape 874"/>
        <p:cNvGrpSpPr/>
        <p:nvPr/>
      </p:nvGrpSpPr>
      <p:grpSpPr>
        <a:xfrm>
          <a:off x="0" y="0"/>
          <a:ext cx="0" cy="0"/>
          <a:chOff x="0" y="0"/>
          <a:chExt cx="0" cy="0"/>
        </a:xfrm>
      </p:grpSpPr>
      <p:sp>
        <p:nvSpPr>
          <p:cNvPr id="875" name="Google Shape;875;g603940b353_1_7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76" name="Google Shape;876;g603940b353_1_73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In addition, the organization should consider the availability of technical resources at each location. This can include staffing requirements, access to replacement parts, access to alternate power sources, etc.</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p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1" name="Google Shape;131;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0" name="Shape 880"/>
        <p:cNvGrpSpPr/>
        <p:nvPr/>
      </p:nvGrpSpPr>
      <p:grpSpPr>
        <a:xfrm>
          <a:off x="0" y="0"/>
          <a:ext cx="0" cy="0"/>
          <a:chOff x="0" y="0"/>
          <a:chExt cx="0" cy="0"/>
        </a:xfrm>
      </p:grpSpPr>
      <p:sp>
        <p:nvSpPr>
          <p:cNvPr id="881" name="Google Shape;881;g603940b353_1_8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82" name="Google Shape;882;g603940b353_1_8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5" name="Shape 885"/>
        <p:cNvGrpSpPr/>
        <p:nvPr/>
      </p:nvGrpSpPr>
      <p:grpSpPr>
        <a:xfrm>
          <a:off x="0" y="0"/>
          <a:ext cx="0" cy="0"/>
          <a:chOff x="0" y="0"/>
          <a:chExt cx="0" cy="0"/>
        </a:xfrm>
      </p:grpSpPr>
      <p:sp>
        <p:nvSpPr>
          <p:cNvPr id="886" name="Google Shape;886;g603940b353_1_7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87" name="Google Shape;887;g603940b353_1_74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1" name="Shape 891"/>
        <p:cNvGrpSpPr/>
        <p:nvPr/>
      </p:nvGrpSpPr>
      <p:grpSpPr>
        <a:xfrm>
          <a:off x="0" y="0"/>
          <a:ext cx="0" cy="0"/>
          <a:chOff x="0" y="0"/>
          <a:chExt cx="0" cy="0"/>
        </a:xfrm>
      </p:grpSpPr>
      <p:sp>
        <p:nvSpPr>
          <p:cNvPr id="892" name="Google Shape;892;g603940b353_1_7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93" name="Google Shape;893;g603940b353_1_75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7" name="Shape 897"/>
        <p:cNvGrpSpPr/>
        <p:nvPr/>
      </p:nvGrpSpPr>
      <p:grpSpPr>
        <a:xfrm>
          <a:off x="0" y="0"/>
          <a:ext cx="0" cy="0"/>
          <a:chOff x="0" y="0"/>
          <a:chExt cx="0" cy="0"/>
        </a:xfrm>
      </p:grpSpPr>
      <p:sp>
        <p:nvSpPr>
          <p:cNvPr id="898" name="Google Shape;898;g603940b353_1_7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99" name="Google Shape;899;g603940b353_1_75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3" name="Shape 903"/>
        <p:cNvGrpSpPr/>
        <p:nvPr/>
      </p:nvGrpSpPr>
      <p:grpSpPr>
        <a:xfrm>
          <a:off x="0" y="0"/>
          <a:ext cx="0" cy="0"/>
          <a:chOff x="0" y="0"/>
          <a:chExt cx="0" cy="0"/>
        </a:xfrm>
      </p:grpSpPr>
      <p:sp>
        <p:nvSpPr>
          <p:cNvPr id="904" name="Google Shape;904;g603940b353_1_7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05" name="Google Shape;905;g603940b353_1_76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9" name="Shape 909"/>
        <p:cNvGrpSpPr/>
        <p:nvPr/>
      </p:nvGrpSpPr>
      <p:grpSpPr>
        <a:xfrm>
          <a:off x="0" y="0"/>
          <a:ext cx="0" cy="0"/>
          <a:chOff x="0" y="0"/>
          <a:chExt cx="0" cy="0"/>
        </a:xfrm>
      </p:grpSpPr>
      <p:sp>
        <p:nvSpPr>
          <p:cNvPr id="910" name="Google Shape;910;g603940b353_1_7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11" name="Google Shape;911;g603940b353_1_76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5" name="Shape 915"/>
        <p:cNvGrpSpPr/>
        <p:nvPr/>
      </p:nvGrpSpPr>
      <p:grpSpPr>
        <a:xfrm>
          <a:off x="0" y="0"/>
          <a:ext cx="0" cy="0"/>
          <a:chOff x="0" y="0"/>
          <a:chExt cx="0" cy="0"/>
        </a:xfrm>
      </p:grpSpPr>
      <p:sp>
        <p:nvSpPr>
          <p:cNvPr id="916" name="Google Shape;916;g603940b353_1_7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17" name="Google Shape;917;g603940b353_1_77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1" name="Shape 921"/>
        <p:cNvGrpSpPr/>
        <p:nvPr/>
      </p:nvGrpSpPr>
      <p:grpSpPr>
        <a:xfrm>
          <a:off x="0" y="0"/>
          <a:ext cx="0" cy="0"/>
          <a:chOff x="0" y="0"/>
          <a:chExt cx="0" cy="0"/>
        </a:xfrm>
      </p:grpSpPr>
      <p:sp>
        <p:nvSpPr>
          <p:cNvPr id="922" name="Google Shape;922;g603940b353_1_7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23" name="Google Shape;923;g603940b353_1_77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7" name="Shape 927"/>
        <p:cNvGrpSpPr/>
        <p:nvPr/>
      </p:nvGrpSpPr>
      <p:grpSpPr>
        <a:xfrm>
          <a:off x="0" y="0"/>
          <a:ext cx="0" cy="0"/>
          <a:chOff x="0" y="0"/>
          <a:chExt cx="0" cy="0"/>
        </a:xfrm>
      </p:grpSpPr>
      <p:sp>
        <p:nvSpPr>
          <p:cNvPr id="928" name="Google Shape;928;g603940b353_1_7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29" name="Google Shape;929;g603940b353_1_78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3" name="Shape 933"/>
        <p:cNvGrpSpPr/>
        <p:nvPr/>
      </p:nvGrpSpPr>
      <p:grpSpPr>
        <a:xfrm>
          <a:off x="0" y="0"/>
          <a:ext cx="0" cy="0"/>
          <a:chOff x="0" y="0"/>
          <a:chExt cx="0" cy="0"/>
        </a:xfrm>
      </p:grpSpPr>
      <p:sp>
        <p:nvSpPr>
          <p:cNvPr id="934" name="Google Shape;934;g603940b353_1_8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35" name="Google Shape;935;g603940b353_1_84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Google Shape;136;p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7" name="Google Shape;137;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Common in the finance industry, these policies help deter fraud because of the knowledge that another person will be performing an employee’s duties and examining their work. In addition, some complex embezzlement and fraud schemes require the employee to take steps daily to cover up the crimes. It is common for organizations to also schedule audits to coincide with mandatory vacations to increase the likelihood of discovering fraud and other crimes.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8" name="Shape 938"/>
        <p:cNvGrpSpPr/>
        <p:nvPr/>
      </p:nvGrpSpPr>
      <p:grpSpPr>
        <a:xfrm>
          <a:off x="0" y="0"/>
          <a:ext cx="0" cy="0"/>
          <a:chOff x="0" y="0"/>
          <a:chExt cx="0" cy="0"/>
        </a:xfrm>
      </p:grpSpPr>
      <p:sp>
        <p:nvSpPr>
          <p:cNvPr id="939" name="Google Shape;939;g603940b353_1_7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40" name="Google Shape;940;g603940b353_1_78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4" name="Shape 944"/>
        <p:cNvGrpSpPr/>
        <p:nvPr/>
      </p:nvGrpSpPr>
      <p:grpSpPr>
        <a:xfrm>
          <a:off x="0" y="0"/>
          <a:ext cx="0" cy="0"/>
          <a:chOff x="0" y="0"/>
          <a:chExt cx="0" cy="0"/>
        </a:xfrm>
      </p:grpSpPr>
      <p:sp>
        <p:nvSpPr>
          <p:cNvPr id="945" name="Google Shape;945;g603940b353_1_7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46" name="Google Shape;946;g603940b353_1_79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0" name="Shape 950"/>
        <p:cNvGrpSpPr/>
        <p:nvPr/>
      </p:nvGrpSpPr>
      <p:grpSpPr>
        <a:xfrm>
          <a:off x="0" y="0"/>
          <a:ext cx="0" cy="0"/>
          <a:chOff x="0" y="0"/>
          <a:chExt cx="0" cy="0"/>
        </a:xfrm>
      </p:grpSpPr>
      <p:sp>
        <p:nvSpPr>
          <p:cNvPr id="951" name="Google Shape;951;g603940b353_1_7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52" name="Google Shape;952;g603940b353_1_79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6" name="Shape 956"/>
        <p:cNvGrpSpPr/>
        <p:nvPr/>
      </p:nvGrpSpPr>
      <p:grpSpPr>
        <a:xfrm>
          <a:off x="0" y="0"/>
          <a:ext cx="0" cy="0"/>
          <a:chOff x="0" y="0"/>
          <a:chExt cx="0" cy="0"/>
        </a:xfrm>
      </p:grpSpPr>
      <p:sp>
        <p:nvSpPr>
          <p:cNvPr id="957" name="Google Shape;957;g603940b353_1_8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58" name="Google Shape;958;g603940b353_1_80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2" name="Shape 962"/>
        <p:cNvGrpSpPr/>
        <p:nvPr/>
      </p:nvGrpSpPr>
      <p:grpSpPr>
        <a:xfrm>
          <a:off x="0" y="0"/>
          <a:ext cx="0" cy="0"/>
          <a:chOff x="0" y="0"/>
          <a:chExt cx="0" cy="0"/>
        </a:xfrm>
      </p:grpSpPr>
      <p:sp>
        <p:nvSpPr>
          <p:cNvPr id="963" name="Google Shape;963;g603940b353_1_8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64" name="Google Shape;964;g603940b353_1_80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8" name="Shape 968"/>
        <p:cNvGrpSpPr/>
        <p:nvPr/>
      </p:nvGrpSpPr>
      <p:grpSpPr>
        <a:xfrm>
          <a:off x="0" y="0"/>
          <a:ext cx="0" cy="0"/>
          <a:chOff x="0" y="0"/>
          <a:chExt cx="0" cy="0"/>
        </a:xfrm>
      </p:grpSpPr>
      <p:sp>
        <p:nvSpPr>
          <p:cNvPr id="969" name="Google Shape;969;g603940b353_1_8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70" name="Google Shape;970;g603940b353_1_85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rPr lang="en">
                <a:solidFill>
                  <a:schemeClr val="dk1"/>
                </a:solidFill>
              </a:rPr>
              <a:t>This allows the media to be reused. Unfortunately, this process is not recommended on hard disks since it will destroy only the electronics used to access the data and not where the data is stored (i.e., the platters inside the hard disks). </a:t>
            </a:r>
            <a:endParaRPr/>
          </a:p>
        </p:txBody>
      </p:sp>
    </p:spTree>
  </p:cSld>
  <p:clrMapOvr>
    <a:masterClrMapping/>
  </p:clrMapOvr>
</p:notes>
</file>

<file path=ppt/notesSlides/notesSlide1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4" name="Shape 974"/>
        <p:cNvGrpSpPr/>
        <p:nvPr/>
      </p:nvGrpSpPr>
      <p:grpSpPr>
        <a:xfrm>
          <a:off x="0" y="0"/>
          <a:ext cx="0" cy="0"/>
          <a:chOff x="0" y="0"/>
          <a:chExt cx="0" cy="0"/>
        </a:xfrm>
      </p:grpSpPr>
      <p:sp>
        <p:nvSpPr>
          <p:cNvPr id="975" name="Google Shape;975;g603940b353_1_8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76" name="Google Shape;976;g603940b353_1_86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 In addition, it might also use another method, such as degaussing, to completely remove the data. While this method provides a higher level of assurance that the original data is not recoverable, it is not trusted by all business sectors (e.g., the U.S. government).</a:t>
            </a:r>
            <a:endParaRPr/>
          </a:p>
        </p:txBody>
      </p:sp>
    </p:spTree>
  </p:cSld>
  <p:clrMapOvr>
    <a:masterClrMapping/>
  </p:clrMapOvr>
</p:notes>
</file>

<file path=ppt/notesSlides/notesSlide1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0" name="Shape 980"/>
        <p:cNvGrpSpPr/>
        <p:nvPr/>
      </p:nvGrpSpPr>
      <p:grpSpPr>
        <a:xfrm>
          <a:off x="0" y="0"/>
          <a:ext cx="0" cy="0"/>
          <a:chOff x="0" y="0"/>
          <a:chExt cx="0" cy="0"/>
        </a:xfrm>
      </p:grpSpPr>
      <p:sp>
        <p:nvSpPr>
          <p:cNvPr id="981" name="Google Shape;981;g603940b353_1_8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82" name="Google Shape;982;g603940b353_1_86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This method ensures the cleared data cannot be recovered using traditional recovery methods and allows the media to be reused. However, it is possible to retrieve some of the original data from the media using sophisticated forensics techniques. In addition, some types of data storage devices do not support wiping (e.g., spare or bad sectors on hard drives and many modern SSDs).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6" name="Shape 986"/>
        <p:cNvGrpSpPr/>
        <p:nvPr/>
      </p:nvGrpSpPr>
      <p:grpSpPr>
        <a:xfrm>
          <a:off x="0" y="0"/>
          <a:ext cx="0" cy="0"/>
          <a:chOff x="0" y="0"/>
          <a:chExt cx="0" cy="0"/>
        </a:xfrm>
      </p:grpSpPr>
      <p:sp>
        <p:nvSpPr>
          <p:cNvPr id="987" name="Google Shape;987;g603940b353_1_8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88" name="Google Shape;988;g603940b353_1_87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In this context, assets include the data, the hardware used to process it and the media used to store it.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2" name="Shape 992"/>
        <p:cNvGrpSpPr/>
        <p:nvPr/>
      </p:nvGrpSpPr>
      <p:grpSpPr>
        <a:xfrm>
          <a:off x="0" y="0"/>
          <a:ext cx="0" cy="0"/>
          <a:chOff x="0" y="0"/>
          <a:chExt cx="0" cy="0"/>
        </a:xfrm>
      </p:grpSpPr>
      <p:sp>
        <p:nvSpPr>
          <p:cNvPr id="993" name="Google Shape;993;g603940b353_1_8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94" name="Google Shape;994;g603940b353_1_89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Google Shape;142;p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3" name="Google Shape;143;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This practice can deter fraud (such as sabotage) and prevent information misuse as well. Like mandatory vacations, job rotation makes it more difficult for an employee to cover their tracks, since someone else will be performing their duties. In addition, job rotation can also discover innocent mistakes as another employee transitions into the role. duties.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8" name="Shape 998"/>
        <p:cNvGrpSpPr/>
        <p:nvPr/>
      </p:nvGrpSpPr>
      <p:grpSpPr>
        <a:xfrm>
          <a:off x="0" y="0"/>
          <a:ext cx="0" cy="0"/>
          <a:chOff x="0" y="0"/>
          <a:chExt cx="0" cy="0"/>
        </a:xfrm>
      </p:grpSpPr>
      <p:sp>
        <p:nvSpPr>
          <p:cNvPr id="999" name="Google Shape;999;g603940b353_1_8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00" name="Google Shape;1000;g603940b353_1_89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4" name="Shape 1004"/>
        <p:cNvGrpSpPr/>
        <p:nvPr/>
      </p:nvGrpSpPr>
      <p:grpSpPr>
        <a:xfrm>
          <a:off x="0" y="0"/>
          <a:ext cx="0" cy="0"/>
          <a:chOff x="0" y="0"/>
          <a:chExt cx="0" cy="0"/>
        </a:xfrm>
      </p:grpSpPr>
      <p:sp>
        <p:nvSpPr>
          <p:cNvPr id="1005" name="Google Shape;1005;g603940b353_1_9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06" name="Google Shape;1006;g603940b353_1_90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0" name="Shape 1010"/>
        <p:cNvGrpSpPr/>
        <p:nvPr/>
      </p:nvGrpSpPr>
      <p:grpSpPr>
        <a:xfrm>
          <a:off x="0" y="0"/>
          <a:ext cx="0" cy="0"/>
          <a:chOff x="0" y="0"/>
          <a:chExt cx="0" cy="0"/>
        </a:xfrm>
      </p:grpSpPr>
      <p:sp>
        <p:nvSpPr>
          <p:cNvPr id="1011" name="Google Shape;1011;g603940b353_1_9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12" name="Google Shape;1012;g603940b353_1_90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6" name="Shape 1016"/>
        <p:cNvGrpSpPr/>
        <p:nvPr/>
      </p:nvGrpSpPr>
      <p:grpSpPr>
        <a:xfrm>
          <a:off x="0" y="0"/>
          <a:ext cx="0" cy="0"/>
          <a:chOff x="0" y="0"/>
          <a:chExt cx="0" cy="0"/>
        </a:xfrm>
      </p:grpSpPr>
      <p:sp>
        <p:nvSpPr>
          <p:cNvPr id="1017" name="Google Shape;1017;g603940b353_1_9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18" name="Google Shape;1018;g603940b353_1_9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1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2" name="Shape 1022"/>
        <p:cNvGrpSpPr/>
        <p:nvPr/>
      </p:nvGrpSpPr>
      <p:grpSpPr>
        <a:xfrm>
          <a:off x="0" y="0"/>
          <a:ext cx="0" cy="0"/>
          <a:chOff x="0" y="0"/>
          <a:chExt cx="0" cy="0"/>
        </a:xfrm>
      </p:grpSpPr>
      <p:sp>
        <p:nvSpPr>
          <p:cNvPr id="1023" name="Google Shape;1023;g603940b353_1_9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24" name="Google Shape;1024;g603940b353_1_9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8" name="Shape 1028"/>
        <p:cNvGrpSpPr/>
        <p:nvPr/>
      </p:nvGrpSpPr>
      <p:grpSpPr>
        <a:xfrm>
          <a:off x="0" y="0"/>
          <a:ext cx="0" cy="0"/>
          <a:chOff x="0" y="0"/>
          <a:chExt cx="0" cy="0"/>
        </a:xfrm>
      </p:grpSpPr>
      <p:sp>
        <p:nvSpPr>
          <p:cNvPr id="1029" name="Google Shape;1029;g603940b353_1_9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30" name="Google Shape;1030;g603940b353_1_9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4" name="Shape 1034"/>
        <p:cNvGrpSpPr/>
        <p:nvPr/>
      </p:nvGrpSpPr>
      <p:grpSpPr>
        <a:xfrm>
          <a:off x="0" y="0"/>
          <a:ext cx="0" cy="0"/>
          <a:chOff x="0" y="0"/>
          <a:chExt cx="0" cy="0"/>
        </a:xfrm>
      </p:grpSpPr>
      <p:sp>
        <p:nvSpPr>
          <p:cNvPr id="1035" name="Google Shape;1035;g603940b353_1_9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36" name="Google Shape;1036;g603940b353_1_93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In fact, the owner might be liable for negligence if they fail to establish and enforce security policies to protect sensitive data. The owner might be the chief operating officer (COO), president or a department head. </a:t>
            </a:r>
            <a:endParaRPr/>
          </a:p>
        </p:txBody>
      </p:sp>
    </p:spTree>
  </p:cSld>
  <p:clrMapOvr>
    <a:masterClrMapping/>
  </p:clrMapOvr>
</p:notes>
</file>

<file path=ppt/notesSlides/notesSlide1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0" name="Shape 1040"/>
        <p:cNvGrpSpPr/>
        <p:nvPr/>
      </p:nvGrpSpPr>
      <p:grpSpPr>
        <a:xfrm>
          <a:off x="0" y="0"/>
          <a:ext cx="0" cy="0"/>
          <a:chOff x="0" y="0"/>
          <a:chExt cx="0" cy="0"/>
        </a:xfrm>
      </p:grpSpPr>
      <p:sp>
        <p:nvSpPr>
          <p:cNvPr id="1041" name="Google Shape;1041;g603940b353_1_9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42" name="Google Shape;1042;g603940b353_1_96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1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6" name="Shape 1046"/>
        <p:cNvGrpSpPr/>
        <p:nvPr/>
      </p:nvGrpSpPr>
      <p:grpSpPr>
        <a:xfrm>
          <a:off x="0" y="0"/>
          <a:ext cx="0" cy="0"/>
          <a:chOff x="0" y="0"/>
          <a:chExt cx="0" cy="0"/>
        </a:xfrm>
      </p:grpSpPr>
      <p:sp>
        <p:nvSpPr>
          <p:cNvPr id="1047" name="Google Shape;1047;g603940b353_1_9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48" name="Google Shape;1048;g603940b353_1_97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2" name="Shape 1052"/>
        <p:cNvGrpSpPr/>
        <p:nvPr/>
      </p:nvGrpSpPr>
      <p:grpSpPr>
        <a:xfrm>
          <a:off x="0" y="0"/>
          <a:ext cx="0" cy="0"/>
          <a:chOff x="0" y="0"/>
          <a:chExt cx="0" cy="0"/>
        </a:xfrm>
      </p:grpSpPr>
      <p:sp>
        <p:nvSpPr>
          <p:cNvPr id="1053" name="Google Shape;1053;g603940b353_1_9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54" name="Google Shape;1054;g603940b353_1_97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For example, many organizations require the retention of all audit logs for a specific amount of time. This data can then be used to reconstruct events during a security incident.</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Google Shape;148;p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9" name="Google Shape;149;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 clean desk policy ensures that employees are cognizant of items being left out on their desk. This prevents malicious individuals from walking around the office and stumbling across sensitive information.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8" name="Shape 1058"/>
        <p:cNvGrpSpPr/>
        <p:nvPr/>
      </p:nvGrpSpPr>
      <p:grpSpPr>
        <a:xfrm>
          <a:off x="0" y="0"/>
          <a:ext cx="0" cy="0"/>
          <a:chOff x="0" y="0"/>
          <a:chExt cx="0" cy="0"/>
        </a:xfrm>
      </p:grpSpPr>
      <p:sp>
        <p:nvSpPr>
          <p:cNvPr id="1059" name="Google Shape;1059;g603940b353_1_9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60" name="Google Shape;1060;g603940b353_1_98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4" name="Shape 1064"/>
        <p:cNvGrpSpPr/>
        <p:nvPr/>
      </p:nvGrpSpPr>
      <p:grpSpPr>
        <a:xfrm>
          <a:off x="0" y="0"/>
          <a:ext cx="0" cy="0"/>
          <a:chOff x="0" y="0"/>
          <a:chExt cx="0" cy="0"/>
        </a:xfrm>
      </p:grpSpPr>
      <p:sp>
        <p:nvSpPr>
          <p:cNvPr id="1065" name="Google Shape;1065;g603940b353_1_9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66" name="Google Shape;1066;g603940b353_1_99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Google Shape;154;p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5" name="Google Shape;155;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While there are exceptions to the rule, past behavior is a fairly reliable indicator of how people might perform today.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9" name="Shape 159"/>
        <p:cNvGrpSpPr/>
        <p:nvPr/>
      </p:nvGrpSpPr>
      <p:grpSpPr>
        <a:xfrm>
          <a:off x="0" y="0"/>
          <a:ext cx="0" cy="0"/>
          <a:chOff x="0" y="0"/>
          <a:chExt cx="0" cy="0"/>
        </a:xfrm>
      </p:grpSpPr>
      <p:sp>
        <p:nvSpPr>
          <p:cNvPr id="160" name="Google Shape;160;p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1" name="Google Shape;161;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It is also beneficial for management to remind employees leaving the company about the details of any non disclosure agreements that were signed when the employee was hired.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 name="Shape 60"/>
        <p:cNvGrpSpPr/>
        <p:nvPr/>
      </p:nvGrpSpPr>
      <p:grpSpPr>
        <a:xfrm>
          <a:off x="0" y="0"/>
          <a:ext cx="0" cy="0"/>
          <a:chOff x="0" y="0"/>
          <a:chExt cx="0" cy="0"/>
        </a:xfrm>
      </p:grpSpPr>
      <p:sp>
        <p:nvSpPr>
          <p:cNvPr id="61" name="Google Shape;61;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2" name="Google Shape;62;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5" name="Shape 165"/>
        <p:cNvGrpSpPr/>
        <p:nvPr/>
      </p:nvGrpSpPr>
      <p:grpSpPr>
        <a:xfrm>
          <a:off x="0" y="0"/>
          <a:ext cx="0" cy="0"/>
          <a:chOff x="0" y="0"/>
          <a:chExt cx="0" cy="0"/>
        </a:xfrm>
      </p:grpSpPr>
      <p:sp>
        <p:nvSpPr>
          <p:cNvPr id="166" name="Google Shape;166;p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7" name="Google Shape;167;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Google Shape;172;p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3" name="Google Shape;173;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The data owner could be liable for negligence if they fail to establish and enforce security policies to protect sensitive data. For example, the data owner could be the chief operating officer (COO), the president or a department head.</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7" name="Shape 177"/>
        <p:cNvGrpSpPr/>
        <p:nvPr/>
      </p:nvGrpSpPr>
      <p:grpSpPr>
        <a:xfrm>
          <a:off x="0" y="0"/>
          <a:ext cx="0" cy="0"/>
          <a:chOff x="0" y="0"/>
          <a:chExt cx="0" cy="0"/>
        </a:xfrm>
      </p:grpSpPr>
      <p:sp>
        <p:nvSpPr>
          <p:cNvPr id="178" name="Google Shape;178;p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9" name="Google Shape;179;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Administrators typically assign permissions based on the principle of least privilege, whereby they grant users access to only the data needed to perform their tasks.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3" name="Shape 183"/>
        <p:cNvGrpSpPr/>
        <p:nvPr/>
      </p:nvGrpSpPr>
      <p:grpSpPr>
        <a:xfrm>
          <a:off x="0" y="0"/>
          <a:ext cx="0" cy="0"/>
          <a:chOff x="0" y="0"/>
          <a:chExt cx="0" cy="0"/>
        </a:xfrm>
      </p:grpSpPr>
      <p:sp>
        <p:nvSpPr>
          <p:cNvPr id="184" name="Google Shape;184;p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5" name="Google Shape;185;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While the system owner is typically the same individual as the data owner, it can be a different role in an organization (e.g., department head).</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9" name="Shape 189"/>
        <p:cNvGrpSpPr/>
        <p:nvPr/>
      </p:nvGrpSpPr>
      <p:grpSpPr>
        <a:xfrm>
          <a:off x="0" y="0"/>
          <a:ext cx="0" cy="0"/>
          <a:chOff x="0" y="0"/>
          <a:chExt cx="0" cy="0"/>
        </a:xfrm>
      </p:grpSpPr>
      <p:sp>
        <p:nvSpPr>
          <p:cNvPr id="190" name="Google Shape;190;g635d01eff2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1" name="Google Shape;191;g635d01eff2_0_3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5" name="Shape 195"/>
        <p:cNvGrpSpPr/>
        <p:nvPr/>
      </p:nvGrpSpPr>
      <p:grpSpPr>
        <a:xfrm>
          <a:off x="0" y="0"/>
          <a:ext cx="0" cy="0"/>
          <a:chOff x="0" y="0"/>
          <a:chExt cx="0" cy="0"/>
        </a:xfrm>
      </p:grpSpPr>
      <p:sp>
        <p:nvSpPr>
          <p:cNvPr id="196" name="Google Shape;196;p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7" name="Google Shape;197;p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Granting administrative privileges requires approval by appropriate personnel within the organization.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1" name="Shape 201"/>
        <p:cNvGrpSpPr/>
        <p:nvPr/>
      </p:nvGrpSpPr>
      <p:grpSpPr>
        <a:xfrm>
          <a:off x="0" y="0"/>
          <a:ext cx="0" cy="0"/>
          <a:chOff x="0" y="0"/>
          <a:chExt cx="0" cy="0"/>
        </a:xfrm>
      </p:grpSpPr>
      <p:sp>
        <p:nvSpPr>
          <p:cNvPr id="202" name="Google Shape;202;p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3" name="Google Shape;203;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While an executive user might not be a privileged user, the account might require special controls. For example, only certain privileged users might be able to manage an executive user’s account.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7" name="Shape 207"/>
        <p:cNvGrpSpPr/>
        <p:nvPr/>
      </p:nvGrpSpPr>
      <p:grpSpPr>
        <a:xfrm>
          <a:off x="0" y="0"/>
          <a:ext cx="0" cy="0"/>
          <a:chOff x="0" y="0"/>
          <a:chExt cx="0" cy="0"/>
        </a:xfrm>
      </p:grpSpPr>
      <p:sp>
        <p:nvSpPr>
          <p:cNvPr id="208" name="Google Shape;208;p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9" name="Google Shape;209;p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NDAs can require that both parties are restricted in their use of the information, or they can restrict the use of information by a single party. For example, some employment agreements will include a clause restricting employees’ use and dissemination of company-owned confidential information.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3" name="Shape 213"/>
        <p:cNvGrpSpPr/>
        <p:nvPr/>
      </p:nvGrpSpPr>
      <p:grpSpPr>
        <a:xfrm>
          <a:off x="0" y="0"/>
          <a:ext cx="0" cy="0"/>
          <a:chOff x="0" y="0"/>
          <a:chExt cx="0" cy="0"/>
        </a:xfrm>
      </p:grpSpPr>
      <p:sp>
        <p:nvSpPr>
          <p:cNvPr id="214" name="Google Shape;214;g635d01eff2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5" name="Google Shape;215;g635d01eff2_0_5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 Many organizations will automate this process to ensure consistency and adhere to security practices.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9" name="Shape 219"/>
        <p:cNvGrpSpPr/>
        <p:nvPr/>
      </p:nvGrpSpPr>
      <p:grpSpPr>
        <a:xfrm>
          <a:off x="0" y="0"/>
          <a:ext cx="0" cy="0"/>
          <a:chOff x="0" y="0"/>
          <a:chExt cx="0" cy="0"/>
        </a:xfrm>
      </p:grpSpPr>
      <p:sp>
        <p:nvSpPr>
          <p:cNvPr id="220" name="Google Shape;220;g635d01eff2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1" name="Google Shape;221;g635d01eff2_0_5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At a minimum, cybersecurity training should include the most common attack methods, the tools and techniques used to safeguard against attacks, and the appropriate methodology for responding to cybersecurity incidents.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Google Shape;66;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7" name="Google Shape;67;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5" name="Shape 225"/>
        <p:cNvGrpSpPr/>
        <p:nvPr/>
      </p:nvGrpSpPr>
      <p:grpSpPr>
        <a:xfrm>
          <a:off x="0" y="0"/>
          <a:ext cx="0" cy="0"/>
          <a:chOff x="0" y="0"/>
          <a:chExt cx="0" cy="0"/>
        </a:xfrm>
      </p:grpSpPr>
      <p:sp>
        <p:nvSpPr>
          <p:cNvPr id="226" name="Google Shape;226;p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7" name="Google Shape;227;p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An AUP should contain explicit language defining procedural requirements and the responsibilities of users. The purpose of the AUP is to help limit the risks posed to an organization by safeguarding the business and its property, both physical and intellectual.</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1" name="Shape 231"/>
        <p:cNvGrpSpPr/>
        <p:nvPr/>
      </p:nvGrpSpPr>
      <p:grpSpPr>
        <a:xfrm>
          <a:off x="0" y="0"/>
          <a:ext cx="0" cy="0"/>
          <a:chOff x="0" y="0"/>
          <a:chExt cx="0" cy="0"/>
        </a:xfrm>
      </p:grpSpPr>
      <p:sp>
        <p:nvSpPr>
          <p:cNvPr id="232" name="Google Shape;232;p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3" name="Google Shape;233;p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7" name="Shape 237"/>
        <p:cNvGrpSpPr/>
        <p:nvPr/>
      </p:nvGrpSpPr>
      <p:grpSpPr>
        <a:xfrm>
          <a:off x="0" y="0"/>
          <a:ext cx="0" cy="0"/>
          <a:chOff x="0" y="0"/>
          <a:chExt cx="0" cy="0"/>
        </a:xfrm>
      </p:grpSpPr>
      <p:sp>
        <p:nvSpPr>
          <p:cNvPr id="238" name="Google Shape;238;p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9" name="Google Shape;239;p2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3" name="Shape 243"/>
        <p:cNvGrpSpPr/>
        <p:nvPr/>
      </p:nvGrpSpPr>
      <p:grpSpPr>
        <a:xfrm>
          <a:off x="0" y="0"/>
          <a:ext cx="0" cy="0"/>
          <a:chOff x="0" y="0"/>
          <a:chExt cx="0" cy="0"/>
        </a:xfrm>
      </p:grpSpPr>
      <p:sp>
        <p:nvSpPr>
          <p:cNvPr id="244" name="Google Shape;244;p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45" name="Google Shape;245;p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9" name="Shape 249"/>
        <p:cNvGrpSpPr/>
        <p:nvPr/>
      </p:nvGrpSpPr>
      <p:grpSpPr>
        <a:xfrm>
          <a:off x="0" y="0"/>
          <a:ext cx="0" cy="0"/>
          <a:chOff x="0" y="0"/>
          <a:chExt cx="0" cy="0"/>
        </a:xfrm>
      </p:grpSpPr>
      <p:sp>
        <p:nvSpPr>
          <p:cNvPr id="250" name="Google Shape;250;p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51" name="Google Shape;251;p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Some organizations allow employees to access personal email from business assets (e.g., computers, mobile devices, etc.). Because access to these uncontrolled email addresses presents a risk to the organization, the security policy should define how and when employees may access their personal email.</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5" name="Shape 255"/>
        <p:cNvGrpSpPr/>
        <p:nvPr/>
      </p:nvGrpSpPr>
      <p:grpSpPr>
        <a:xfrm>
          <a:off x="0" y="0"/>
          <a:ext cx="0" cy="0"/>
          <a:chOff x="0" y="0"/>
          <a:chExt cx="0" cy="0"/>
        </a:xfrm>
      </p:grpSpPr>
      <p:sp>
        <p:nvSpPr>
          <p:cNvPr id="256" name="Google Shape;256;g603940b353_1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57" name="Google Shape;257;g603940b353_1_7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0" name="Shape 260"/>
        <p:cNvGrpSpPr/>
        <p:nvPr/>
      </p:nvGrpSpPr>
      <p:grpSpPr>
        <a:xfrm>
          <a:off x="0" y="0"/>
          <a:ext cx="0" cy="0"/>
          <a:chOff x="0" y="0"/>
          <a:chExt cx="0" cy="0"/>
        </a:xfrm>
      </p:grpSpPr>
      <p:sp>
        <p:nvSpPr>
          <p:cNvPr id="261" name="Google Shape;261;p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62" name="Google Shape;262;p3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6" name="Shape 266"/>
        <p:cNvGrpSpPr/>
        <p:nvPr/>
      </p:nvGrpSpPr>
      <p:grpSpPr>
        <a:xfrm>
          <a:off x="0" y="0"/>
          <a:ext cx="0" cy="0"/>
          <a:chOff x="0" y="0"/>
          <a:chExt cx="0" cy="0"/>
        </a:xfrm>
      </p:grpSpPr>
      <p:sp>
        <p:nvSpPr>
          <p:cNvPr id="267" name="Google Shape;267;g603940b353_1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68" name="Google Shape;268;g603940b353_1_8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2" name="Shape 272"/>
        <p:cNvGrpSpPr/>
        <p:nvPr/>
      </p:nvGrpSpPr>
      <p:grpSpPr>
        <a:xfrm>
          <a:off x="0" y="0"/>
          <a:ext cx="0" cy="0"/>
          <a:chOff x="0" y="0"/>
          <a:chExt cx="0" cy="0"/>
        </a:xfrm>
      </p:grpSpPr>
      <p:sp>
        <p:nvSpPr>
          <p:cNvPr id="273" name="Google Shape;273;p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74" name="Google Shape;274;p3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Typically, MTTF is the expected functional lifetime of the asset based on a specific operating environment. MTTR is the average length of time required to perform a repair on the device.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8" name="Shape 278"/>
        <p:cNvGrpSpPr/>
        <p:nvPr/>
      </p:nvGrpSpPr>
      <p:grpSpPr>
        <a:xfrm>
          <a:off x="0" y="0"/>
          <a:ext cx="0" cy="0"/>
          <a:chOff x="0" y="0"/>
          <a:chExt cx="0" cy="0"/>
        </a:xfrm>
      </p:grpSpPr>
      <p:sp>
        <p:nvSpPr>
          <p:cNvPr id="279" name="Google Shape;279;p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80" name="Google Shape;280;p3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Google Shape;73;p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4" name="Google Shape;74;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4" name="Shape 284"/>
        <p:cNvGrpSpPr/>
        <p:nvPr/>
      </p:nvGrpSpPr>
      <p:grpSpPr>
        <a:xfrm>
          <a:off x="0" y="0"/>
          <a:ext cx="0" cy="0"/>
          <a:chOff x="0" y="0"/>
          <a:chExt cx="0" cy="0"/>
        </a:xfrm>
      </p:grpSpPr>
      <p:sp>
        <p:nvSpPr>
          <p:cNvPr id="285" name="Google Shape;285;p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86" name="Google Shape;286;p3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0" name="Shape 290"/>
        <p:cNvGrpSpPr/>
        <p:nvPr/>
      </p:nvGrpSpPr>
      <p:grpSpPr>
        <a:xfrm>
          <a:off x="0" y="0"/>
          <a:ext cx="0" cy="0"/>
          <a:chOff x="0" y="0"/>
          <a:chExt cx="0" cy="0"/>
        </a:xfrm>
      </p:grpSpPr>
      <p:sp>
        <p:nvSpPr>
          <p:cNvPr id="291" name="Google Shape;291;p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92" name="Google Shape;292;p3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6" name="Shape 296"/>
        <p:cNvGrpSpPr/>
        <p:nvPr/>
      </p:nvGrpSpPr>
      <p:grpSpPr>
        <a:xfrm>
          <a:off x="0" y="0"/>
          <a:ext cx="0" cy="0"/>
          <a:chOff x="0" y="0"/>
          <a:chExt cx="0" cy="0"/>
        </a:xfrm>
      </p:grpSpPr>
      <p:sp>
        <p:nvSpPr>
          <p:cNvPr id="297" name="Google Shape;297;p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98" name="Google Shape;298;p3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2" name="Shape 302"/>
        <p:cNvGrpSpPr/>
        <p:nvPr/>
      </p:nvGrpSpPr>
      <p:grpSpPr>
        <a:xfrm>
          <a:off x="0" y="0"/>
          <a:ext cx="0" cy="0"/>
          <a:chOff x="0" y="0"/>
          <a:chExt cx="0" cy="0"/>
        </a:xfrm>
      </p:grpSpPr>
      <p:sp>
        <p:nvSpPr>
          <p:cNvPr id="303" name="Google Shape;303;p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04" name="Google Shape;304;p3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When you take in large amounts of data from many different sources, it can be tough to understand how the data relates to other data.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8" name="Shape 308"/>
        <p:cNvGrpSpPr/>
        <p:nvPr/>
      </p:nvGrpSpPr>
      <p:grpSpPr>
        <a:xfrm>
          <a:off x="0" y="0"/>
          <a:ext cx="0" cy="0"/>
          <a:chOff x="0" y="0"/>
          <a:chExt cx="0" cy="0"/>
        </a:xfrm>
      </p:grpSpPr>
      <p:sp>
        <p:nvSpPr>
          <p:cNvPr id="309" name="Google Shape;309;p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10" name="Google Shape;310;p3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4" name="Shape 314"/>
        <p:cNvGrpSpPr/>
        <p:nvPr/>
      </p:nvGrpSpPr>
      <p:grpSpPr>
        <a:xfrm>
          <a:off x="0" y="0"/>
          <a:ext cx="0" cy="0"/>
          <a:chOff x="0" y="0"/>
          <a:chExt cx="0" cy="0"/>
        </a:xfrm>
      </p:grpSpPr>
      <p:sp>
        <p:nvSpPr>
          <p:cNvPr id="315" name="Google Shape;315;p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16" name="Google Shape;316;p3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0" name="Shape 320"/>
        <p:cNvGrpSpPr/>
        <p:nvPr/>
      </p:nvGrpSpPr>
      <p:grpSpPr>
        <a:xfrm>
          <a:off x="0" y="0"/>
          <a:ext cx="0" cy="0"/>
          <a:chOff x="0" y="0"/>
          <a:chExt cx="0" cy="0"/>
        </a:xfrm>
      </p:grpSpPr>
      <p:sp>
        <p:nvSpPr>
          <p:cNvPr id="321" name="Google Shape;321;p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22" name="Google Shape;322;p4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6" name="Shape 326"/>
        <p:cNvGrpSpPr/>
        <p:nvPr/>
      </p:nvGrpSpPr>
      <p:grpSpPr>
        <a:xfrm>
          <a:off x="0" y="0"/>
          <a:ext cx="0" cy="0"/>
          <a:chOff x="0" y="0"/>
          <a:chExt cx="0" cy="0"/>
        </a:xfrm>
      </p:grpSpPr>
      <p:sp>
        <p:nvSpPr>
          <p:cNvPr id="327" name="Google Shape;327;p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28" name="Google Shape;328;p4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2" name="Shape 332"/>
        <p:cNvGrpSpPr/>
        <p:nvPr/>
      </p:nvGrpSpPr>
      <p:grpSpPr>
        <a:xfrm>
          <a:off x="0" y="0"/>
          <a:ext cx="0" cy="0"/>
          <a:chOff x="0" y="0"/>
          <a:chExt cx="0" cy="0"/>
        </a:xfrm>
      </p:grpSpPr>
      <p:sp>
        <p:nvSpPr>
          <p:cNvPr id="333" name="Google Shape;333;p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34" name="Google Shape;334;p4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8" name="Shape 338"/>
        <p:cNvGrpSpPr/>
        <p:nvPr/>
      </p:nvGrpSpPr>
      <p:grpSpPr>
        <a:xfrm>
          <a:off x="0" y="0"/>
          <a:ext cx="0" cy="0"/>
          <a:chOff x="0" y="0"/>
          <a:chExt cx="0" cy="0"/>
        </a:xfrm>
      </p:grpSpPr>
      <p:sp>
        <p:nvSpPr>
          <p:cNvPr id="339" name="Google Shape;339;p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40" name="Google Shape;340;p4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Google Shape;79;p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0" name="Google Shape;80;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4" name="Shape 344"/>
        <p:cNvGrpSpPr/>
        <p:nvPr/>
      </p:nvGrpSpPr>
      <p:grpSpPr>
        <a:xfrm>
          <a:off x="0" y="0"/>
          <a:ext cx="0" cy="0"/>
          <a:chOff x="0" y="0"/>
          <a:chExt cx="0" cy="0"/>
        </a:xfrm>
      </p:grpSpPr>
      <p:sp>
        <p:nvSpPr>
          <p:cNvPr id="345" name="Google Shape;345;p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46" name="Google Shape;346;p4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0" name="Shape 350"/>
        <p:cNvGrpSpPr/>
        <p:nvPr/>
      </p:nvGrpSpPr>
      <p:grpSpPr>
        <a:xfrm>
          <a:off x="0" y="0"/>
          <a:ext cx="0" cy="0"/>
          <a:chOff x="0" y="0"/>
          <a:chExt cx="0" cy="0"/>
        </a:xfrm>
      </p:grpSpPr>
      <p:sp>
        <p:nvSpPr>
          <p:cNvPr id="351" name="Google Shape;351;g603940b353_1_1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52" name="Google Shape;352;g603940b353_1_1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5" name="Shape 355"/>
        <p:cNvGrpSpPr/>
        <p:nvPr/>
      </p:nvGrpSpPr>
      <p:grpSpPr>
        <a:xfrm>
          <a:off x="0" y="0"/>
          <a:ext cx="0" cy="0"/>
          <a:chOff x="0" y="0"/>
          <a:chExt cx="0" cy="0"/>
        </a:xfrm>
      </p:grpSpPr>
      <p:sp>
        <p:nvSpPr>
          <p:cNvPr id="356" name="Google Shape;356;g635d01eff2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57" name="Google Shape;357;g635d01eff2_0_10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Typically, a threat assessment includes identification, initial assessment, case management and a follow-up assessment. This information obtained from a threat assessment is used in a risk assessment. </a:t>
            </a: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1" name="Shape 361"/>
        <p:cNvGrpSpPr/>
        <p:nvPr/>
      </p:nvGrpSpPr>
      <p:grpSpPr>
        <a:xfrm>
          <a:off x="0" y="0"/>
          <a:ext cx="0" cy="0"/>
          <a:chOff x="0" y="0"/>
          <a:chExt cx="0" cy="0"/>
        </a:xfrm>
      </p:grpSpPr>
      <p:sp>
        <p:nvSpPr>
          <p:cNvPr id="362" name="Google Shape;362;p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63" name="Google Shape;363;p4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7" name="Shape 367"/>
        <p:cNvGrpSpPr/>
        <p:nvPr/>
      </p:nvGrpSpPr>
      <p:grpSpPr>
        <a:xfrm>
          <a:off x="0" y="0"/>
          <a:ext cx="0" cy="0"/>
          <a:chOff x="0" y="0"/>
          <a:chExt cx="0" cy="0"/>
        </a:xfrm>
      </p:grpSpPr>
      <p:sp>
        <p:nvSpPr>
          <p:cNvPr id="368" name="Google Shape;368;p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69" name="Google Shape;369;p4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3" name="Shape 373"/>
        <p:cNvGrpSpPr/>
        <p:nvPr/>
      </p:nvGrpSpPr>
      <p:grpSpPr>
        <a:xfrm>
          <a:off x="0" y="0"/>
          <a:ext cx="0" cy="0"/>
          <a:chOff x="0" y="0"/>
          <a:chExt cx="0" cy="0"/>
        </a:xfrm>
      </p:grpSpPr>
      <p:sp>
        <p:nvSpPr>
          <p:cNvPr id="374" name="Google Shape;374;p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75" name="Google Shape;375;p4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9" name="Shape 379"/>
        <p:cNvGrpSpPr/>
        <p:nvPr/>
      </p:nvGrpSpPr>
      <p:grpSpPr>
        <a:xfrm>
          <a:off x="0" y="0"/>
          <a:ext cx="0" cy="0"/>
          <a:chOff x="0" y="0"/>
          <a:chExt cx="0" cy="0"/>
        </a:xfrm>
      </p:grpSpPr>
      <p:sp>
        <p:nvSpPr>
          <p:cNvPr id="380" name="Google Shape;380;g603940b353_1_1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81" name="Google Shape;381;g603940b353_1_13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5" name="Shape 385"/>
        <p:cNvGrpSpPr/>
        <p:nvPr/>
      </p:nvGrpSpPr>
      <p:grpSpPr>
        <a:xfrm>
          <a:off x="0" y="0"/>
          <a:ext cx="0" cy="0"/>
          <a:chOff x="0" y="0"/>
          <a:chExt cx="0" cy="0"/>
        </a:xfrm>
      </p:grpSpPr>
      <p:sp>
        <p:nvSpPr>
          <p:cNvPr id="386" name="Google Shape;386;g603940b353_1_1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87" name="Google Shape;387;g603940b353_1_13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1" name="Shape 391"/>
        <p:cNvGrpSpPr/>
        <p:nvPr/>
      </p:nvGrpSpPr>
      <p:grpSpPr>
        <a:xfrm>
          <a:off x="0" y="0"/>
          <a:ext cx="0" cy="0"/>
          <a:chOff x="0" y="0"/>
          <a:chExt cx="0" cy="0"/>
        </a:xfrm>
      </p:grpSpPr>
      <p:sp>
        <p:nvSpPr>
          <p:cNvPr id="392" name="Google Shape;392;p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93" name="Google Shape;393;p4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7" name="Shape 397"/>
        <p:cNvGrpSpPr/>
        <p:nvPr/>
      </p:nvGrpSpPr>
      <p:grpSpPr>
        <a:xfrm>
          <a:off x="0" y="0"/>
          <a:ext cx="0" cy="0"/>
          <a:chOff x="0" y="0"/>
          <a:chExt cx="0" cy="0"/>
        </a:xfrm>
      </p:grpSpPr>
      <p:sp>
        <p:nvSpPr>
          <p:cNvPr id="398" name="Google Shape;398;p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99" name="Google Shape;399;p4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 name="Shape 83"/>
        <p:cNvGrpSpPr/>
        <p:nvPr/>
      </p:nvGrpSpPr>
      <p:grpSpPr>
        <a:xfrm>
          <a:off x="0" y="0"/>
          <a:ext cx="0" cy="0"/>
          <a:chOff x="0" y="0"/>
          <a:chExt cx="0" cy="0"/>
        </a:xfrm>
      </p:grpSpPr>
      <p:sp>
        <p:nvSpPr>
          <p:cNvPr id="84" name="Google Shape;84;p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5" name="Google Shape;85;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3" name="Shape 403"/>
        <p:cNvGrpSpPr/>
        <p:nvPr/>
      </p:nvGrpSpPr>
      <p:grpSpPr>
        <a:xfrm>
          <a:off x="0" y="0"/>
          <a:ext cx="0" cy="0"/>
          <a:chOff x="0" y="0"/>
          <a:chExt cx="0" cy="0"/>
        </a:xfrm>
      </p:grpSpPr>
      <p:sp>
        <p:nvSpPr>
          <p:cNvPr id="404" name="Google Shape;404;g635d01eff2_0_1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05" name="Google Shape;405;g635d01eff2_0_1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9" name="Shape 409"/>
        <p:cNvGrpSpPr/>
        <p:nvPr/>
      </p:nvGrpSpPr>
      <p:grpSpPr>
        <a:xfrm>
          <a:off x="0" y="0"/>
          <a:ext cx="0" cy="0"/>
          <a:chOff x="0" y="0"/>
          <a:chExt cx="0" cy="0"/>
        </a:xfrm>
      </p:grpSpPr>
      <p:sp>
        <p:nvSpPr>
          <p:cNvPr id="410" name="Google Shape;410;p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11" name="Google Shape;411;p5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5" name="Shape 415"/>
        <p:cNvGrpSpPr/>
        <p:nvPr/>
      </p:nvGrpSpPr>
      <p:grpSpPr>
        <a:xfrm>
          <a:off x="0" y="0"/>
          <a:ext cx="0" cy="0"/>
          <a:chOff x="0" y="0"/>
          <a:chExt cx="0" cy="0"/>
        </a:xfrm>
      </p:grpSpPr>
      <p:sp>
        <p:nvSpPr>
          <p:cNvPr id="416" name="Google Shape;416;p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17" name="Google Shape;417;p5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1" name="Shape 421"/>
        <p:cNvGrpSpPr/>
        <p:nvPr/>
      </p:nvGrpSpPr>
      <p:grpSpPr>
        <a:xfrm>
          <a:off x="0" y="0"/>
          <a:ext cx="0" cy="0"/>
          <a:chOff x="0" y="0"/>
          <a:chExt cx="0" cy="0"/>
        </a:xfrm>
      </p:grpSpPr>
      <p:sp>
        <p:nvSpPr>
          <p:cNvPr id="422" name="Google Shape;422;g603940b353_1_1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23" name="Google Shape;423;g603940b353_1_15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7" name="Shape 427"/>
        <p:cNvGrpSpPr/>
        <p:nvPr/>
      </p:nvGrpSpPr>
      <p:grpSpPr>
        <a:xfrm>
          <a:off x="0" y="0"/>
          <a:ext cx="0" cy="0"/>
          <a:chOff x="0" y="0"/>
          <a:chExt cx="0" cy="0"/>
        </a:xfrm>
      </p:grpSpPr>
      <p:sp>
        <p:nvSpPr>
          <p:cNvPr id="428" name="Google Shape;428;g603940b353_1_1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29" name="Google Shape;429;g603940b353_1_16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Using the risk management process tools, organizations assess the risks and uncertainties caused by logistics-related activities or resources from partners in the supply chain.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3" name="Shape 433"/>
        <p:cNvGrpSpPr/>
        <p:nvPr/>
      </p:nvGrpSpPr>
      <p:grpSpPr>
        <a:xfrm>
          <a:off x="0" y="0"/>
          <a:ext cx="0" cy="0"/>
          <a:chOff x="0" y="0"/>
          <a:chExt cx="0" cy="0"/>
        </a:xfrm>
      </p:grpSpPr>
      <p:sp>
        <p:nvSpPr>
          <p:cNvPr id="434" name="Google Shape;434;g603940b353_1_1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35" name="Google Shape;435;g603940b353_1_16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9" name="Shape 439"/>
        <p:cNvGrpSpPr/>
        <p:nvPr/>
      </p:nvGrpSpPr>
      <p:grpSpPr>
        <a:xfrm>
          <a:off x="0" y="0"/>
          <a:ext cx="0" cy="0"/>
          <a:chOff x="0" y="0"/>
          <a:chExt cx="0" cy="0"/>
        </a:xfrm>
      </p:grpSpPr>
      <p:sp>
        <p:nvSpPr>
          <p:cNvPr id="440" name="Google Shape;440;g603940b353_1_1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41" name="Google Shape;441;g603940b353_1_17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45" name="Shape 445"/>
        <p:cNvGrpSpPr/>
        <p:nvPr/>
      </p:nvGrpSpPr>
      <p:grpSpPr>
        <a:xfrm>
          <a:off x="0" y="0"/>
          <a:ext cx="0" cy="0"/>
          <a:chOff x="0" y="0"/>
          <a:chExt cx="0" cy="0"/>
        </a:xfrm>
      </p:grpSpPr>
      <p:sp>
        <p:nvSpPr>
          <p:cNvPr id="446" name="Google Shape;446;g603940b353_1_1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47" name="Google Shape;447;g603940b353_1_18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Both methods are important for a complete risk assessment, as most organizations use a hybrid of both methodologies in order to gain a balanced view.</a:t>
            </a:r>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1" name="Shape 451"/>
        <p:cNvGrpSpPr/>
        <p:nvPr/>
      </p:nvGrpSpPr>
      <p:grpSpPr>
        <a:xfrm>
          <a:off x="0" y="0"/>
          <a:ext cx="0" cy="0"/>
          <a:chOff x="0" y="0"/>
          <a:chExt cx="0" cy="0"/>
        </a:xfrm>
      </p:grpSpPr>
      <p:sp>
        <p:nvSpPr>
          <p:cNvPr id="452" name="Google Shape;452;g603940b353_1_1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53" name="Google Shape;453;g603940b353_1_19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7" name="Shape 457"/>
        <p:cNvGrpSpPr/>
        <p:nvPr/>
      </p:nvGrpSpPr>
      <p:grpSpPr>
        <a:xfrm>
          <a:off x="0" y="0"/>
          <a:ext cx="0" cy="0"/>
          <a:chOff x="0" y="0"/>
          <a:chExt cx="0" cy="0"/>
        </a:xfrm>
      </p:grpSpPr>
      <p:sp>
        <p:nvSpPr>
          <p:cNvPr id="458" name="Google Shape;458;g603940b353_1_1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59" name="Google Shape;459;g603940b353_1_19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p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0" name="Google Shape;90;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63" name="Shape 463"/>
        <p:cNvGrpSpPr/>
        <p:nvPr/>
      </p:nvGrpSpPr>
      <p:grpSpPr>
        <a:xfrm>
          <a:off x="0" y="0"/>
          <a:ext cx="0" cy="0"/>
          <a:chOff x="0" y="0"/>
          <a:chExt cx="0" cy="0"/>
        </a:xfrm>
      </p:grpSpPr>
      <p:sp>
        <p:nvSpPr>
          <p:cNvPr id="464" name="Google Shape;464;g603940b353_1_2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65" name="Google Shape;465;g603940b353_1_20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Using the risk management process tools, organizations assess the risks and uncertainties caused by logistics-related activities or resources from partners in the supply chain.</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69" name="Shape 469"/>
        <p:cNvGrpSpPr/>
        <p:nvPr/>
      </p:nvGrpSpPr>
      <p:grpSpPr>
        <a:xfrm>
          <a:off x="0" y="0"/>
          <a:ext cx="0" cy="0"/>
          <a:chOff x="0" y="0"/>
          <a:chExt cx="0" cy="0"/>
        </a:xfrm>
      </p:grpSpPr>
      <p:sp>
        <p:nvSpPr>
          <p:cNvPr id="470" name="Google Shape;470;g603940b353_1_2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71" name="Google Shape;471;g603940b353_1_20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5" name="Shape 475"/>
        <p:cNvGrpSpPr/>
        <p:nvPr/>
      </p:nvGrpSpPr>
      <p:grpSpPr>
        <a:xfrm>
          <a:off x="0" y="0"/>
          <a:ext cx="0" cy="0"/>
          <a:chOff x="0" y="0"/>
          <a:chExt cx="0" cy="0"/>
        </a:xfrm>
      </p:grpSpPr>
      <p:sp>
        <p:nvSpPr>
          <p:cNvPr id="476" name="Google Shape;476;p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77" name="Google Shape;477;p5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Typically, accepting risk requires a written statement that indicates why a safeguard was not implemented and who is responsible, as well as the consequences if the risk is realized.</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81" name="Shape 481"/>
        <p:cNvGrpSpPr/>
        <p:nvPr/>
      </p:nvGrpSpPr>
      <p:grpSpPr>
        <a:xfrm>
          <a:off x="0" y="0"/>
          <a:ext cx="0" cy="0"/>
          <a:chOff x="0" y="0"/>
          <a:chExt cx="0" cy="0"/>
        </a:xfrm>
      </p:grpSpPr>
      <p:sp>
        <p:nvSpPr>
          <p:cNvPr id="482" name="Google Shape;482;g635d01eff2_0_1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83" name="Google Shape;483;g635d01eff2_0_1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87" name="Shape 487"/>
        <p:cNvGrpSpPr/>
        <p:nvPr/>
      </p:nvGrpSpPr>
      <p:grpSpPr>
        <a:xfrm>
          <a:off x="0" y="0"/>
          <a:ext cx="0" cy="0"/>
          <a:chOff x="0" y="0"/>
          <a:chExt cx="0" cy="0"/>
        </a:xfrm>
      </p:grpSpPr>
      <p:sp>
        <p:nvSpPr>
          <p:cNvPr id="488" name="Google Shape;488;p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89" name="Google Shape;489;p5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93" name="Shape 493"/>
        <p:cNvGrpSpPr/>
        <p:nvPr/>
      </p:nvGrpSpPr>
      <p:grpSpPr>
        <a:xfrm>
          <a:off x="0" y="0"/>
          <a:ext cx="0" cy="0"/>
          <a:chOff x="0" y="0"/>
          <a:chExt cx="0" cy="0"/>
        </a:xfrm>
      </p:grpSpPr>
      <p:sp>
        <p:nvSpPr>
          <p:cNvPr id="494" name="Google Shape;494;p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95" name="Google Shape;495;p5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99" name="Shape 499"/>
        <p:cNvGrpSpPr/>
        <p:nvPr/>
      </p:nvGrpSpPr>
      <p:grpSpPr>
        <a:xfrm>
          <a:off x="0" y="0"/>
          <a:ext cx="0" cy="0"/>
          <a:chOff x="0" y="0"/>
          <a:chExt cx="0" cy="0"/>
        </a:xfrm>
      </p:grpSpPr>
      <p:sp>
        <p:nvSpPr>
          <p:cNvPr id="500" name="Google Shape;500;p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01" name="Google Shape;501;p5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5" name="Shape 505"/>
        <p:cNvGrpSpPr/>
        <p:nvPr/>
      </p:nvGrpSpPr>
      <p:grpSpPr>
        <a:xfrm>
          <a:off x="0" y="0"/>
          <a:ext cx="0" cy="0"/>
          <a:chOff x="0" y="0"/>
          <a:chExt cx="0" cy="0"/>
        </a:xfrm>
      </p:grpSpPr>
      <p:sp>
        <p:nvSpPr>
          <p:cNvPr id="506" name="Google Shape;506;g603940b353_1_2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07" name="Google Shape;507;g603940b353_1_23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10" name="Shape 510"/>
        <p:cNvGrpSpPr/>
        <p:nvPr/>
      </p:nvGrpSpPr>
      <p:grpSpPr>
        <a:xfrm>
          <a:off x="0" y="0"/>
          <a:ext cx="0" cy="0"/>
          <a:chOff x="0" y="0"/>
          <a:chExt cx="0" cy="0"/>
        </a:xfrm>
      </p:grpSpPr>
      <p:sp>
        <p:nvSpPr>
          <p:cNvPr id="511" name="Google Shape;511;p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12" name="Google Shape;512;p5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16" name="Shape 516"/>
        <p:cNvGrpSpPr/>
        <p:nvPr/>
      </p:nvGrpSpPr>
      <p:grpSpPr>
        <a:xfrm>
          <a:off x="0" y="0"/>
          <a:ext cx="0" cy="0"/>
          <a:chOff x="0" y="0"/>
          <a:chExt cx="0" cy="0"/>
        </a:xfrm>
      </p:grpSpPr>
      <p:sp>
        <p:nvSpPr>
          <p:cNvPr id="517" name="Google Shape;517;p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18" name="Google Shape;518;p5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p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5" name="Google Shape;95;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SOPs should be documented in detail. In most scenarios, the procedures are system- and software-specific, so they must be updated as the hardware and software evolve. Procedures help ensure standardization of security across all systems; if they are followed correctly, then all activities should be in compliance with policies, standards and guidelines.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2" name="Shape 522"/>
        <p:cNvGrpSpPr/>
        <p:nvPr/>
      </p:nvGrpSpPr>
      <p:grpSpPr>
        <a:xfrm>
          <a:off x="0" y="0"/>
          <a:ext cx="0" cy="0"/>
          <a:chOff x="0" y="0"/>
          <a:chExt cx="0" cy="0"/>
        </a:xfrm>
      </p:grpSpPr>
      <p:sp>
        <p:nvSpPr>
          <p:cNvPr id="523" name="Google Shape;523;p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4" name="Google Shape;524;p5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This team will manage the incident so that it can be quickly contained and investigated, and the organization can recover. The team is typically comprised of employees who can drop their current responsibilities and have the authority to make critical decisions.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8" name="Shape 528"/>
        <p:cNvGrpSpPr/>
        <p:nvPr/>
      </p:nvGrpSpPr>
      <p:grpSpPr>
        <a:xfrm>
          <a:off x="0" y="0"/>
          <a:ext cx="0" cy="0"/>
          <a:chOff x="0" y="0"/>
          <a:chExt cx="0" cy="0"/>
        </a:xfrm>
      </p:grpSpPr>
      <p:sp>
        <p:nvSpPr>
          <p:cNvPr id="529" name="Google Shape;529;g635d01eff2_0_1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30" name="Google Shape;530;g635d01eff2_0_14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34" name="Shape 534"/>
        <p:cNvGrpSpPr/>
        <p:nvPr/>
      </p:nvGrpSpPr>
      <p:grpSpPr>
        <a:xfrm>
          <a:off x="0" y="0"/>
          <a:ext cx="0" cy="0"/>
          <a:chOff x="0" y="0"/>
          <a:chExt cx="0" cy="0"/>
        </a:xfrm>
      </p:grpSpPr>
      <p:sp>
        <p:nvSpPr>
          <p:cNvPr id="535" name="Google Shape;535;p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36" name="Google Shape;536;p5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40" name="Shape 540"/>
        <p:cNvGrpSpPr/>
        <p:nvPr/>
      </p:nvGrpSpPr>
      <p:grpSpPr>
        <a:xfrm>
          <a:off x="0" y="0"/>
          <a:ext cx="0" cy="0"/>
          <a:chOff x="0" y="0"/>
          <a:chExt cx="0" cy="0"/>
        </a:xfrm>
      </p:grpSpPr>
      <p:sp>
        <p:nvSpPr>
          <p:cNvPr id="541" name="Google Shape;541;p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42" name="Google Shape;542;p6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46" name="Shape 546"/>
        <p:cNvGrpSpPr/>
        <p:nvPr/>
      </p:nvGrpSpPr>
      <p:grpSpPr>
        <a:xfrm>
          <a:off x="0" y="0"/>
          <a:ext cx="0" cy="0"/>
          <a:chOff x="0" y="0"/>
          <a:chExt cx="0" cy="0"/>
        </a:xfrm>
      </p:grpSpPr>
      <p:sp>
        <p:nvSpPr>
          <p:cNvPr id="547" name="Google Shape;547;p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48" name="Google Shape;548;p6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2" name="Shape 552"/>
        <p:cNvGrpSpPr/>
        <p:nvPr/>
      </p:nvGrpSpPr>
      <p:grpSpPr>
        <a:xfrm>
          <a:off x="0" y="0"/>
          <a:ext cx="0" cy="0"/>
          <a:chOff x="0" y="0"/>
          <a:chExt cx="0" cy="0"/>
        </a:xfrm>
      </p:grpSpPr>
      <p:sp>
        <p:nvSpPr>
          <p:cNvPr id="553" name="Google Shape;553;p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54" name="Google Shape;554;p6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8" name="Shape 558"/>
        <p:cNvGrpSpPr/>
        <p:nvPr/>
      </p:nvGrpSpPr>
      <p:grpSpPr>
        <a:xfrm>
          <a:off x="0" y="0"/>
          <a:ext cx="0" cy="0"/>
          <a:chOff x="0" y="0"/>
          <a:chExt cx="0" cy="0"/>
        </a:xfrm>
      </p:grpSpPr>
      <p:sp>
        <p:nvSpPr>
          <p:cNvPr id="559" name="Google Shape;559;p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60" name="Google Shape;560;p6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 The attorney can also provide advice regarding liability issues in the event that an incident affects customers, vendors or the general public.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4" name="Shape 564"/>
        <p:cNvGrpSpPr/>
        <p:nvPr/>
      </p:nvGrpSpPr>
      <p:grpSpPr>
        <a:xfrm>
          <a:off x="0" y="0"/>
          <a:ext cx="0" cy="0"/>
          <a:chOff x="0" y="0"/>
          <a:chExt cx="0" cy="0"/>
        </a:xfrm>
      </p:grpSpPr>
      <p:sp>
        <p:nvSpPr>
          <p:cNvPr id="565" name="Google Shape;565;g635d01eff2_0_1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66" name="Google Shape;566;g635d01eff2_0_16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0" name="Shape 570"/>
        <p:cNvGrpSpPr/>
        <p:nvPr/>
      </p:nvGrpSpPr>
      <p:grpSpPr>
        <a:xfrm>
          <a:off x="0" y="0"/>
          <a:ext cx="0" cy="0"/>
          <a:chOff x="0" y="0"/>
          <a:chExt cx="0" cy="0"/>
        </a:xfrm>
      </p:grpSpPr>
      <p:sp>
        <p:nvSpPr>
          <p:cNvPr id="571" name="Google Shape;571;p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72" name="Google Shape;572;p6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6" name="Shape 576"/>
        <p:cNvGrpSpPr/>
        <p:nvPr/>
      </p:nvGrpSpPr>
      <p:grpSpPr>
        <a:xfrm>
          <a:off x="0" y="0"/>
          <a:ext cx="0" cy="0"/>
          <a:chOff x="0" y="0"/>
          <a:chExt cx="0" cy="0"/>
        </a:xfrm>
      </p:grpSpPr>
      <p:sp>
        <p:nvSpPr>
          <p:cNvPr id="577" name="Google Shape;577;p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78" name="Google Shape;578;p6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g636af76602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1" name="Google Shape;101;g636af76602_0_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2" name="Shape 582"/>
        <p:cNvGrpSpPr/>
        <p:nvPr/>
      </p:nvGrpSpPr>
      <p:grpSpPr>
        <a:xfrm>
          <a:off x="0" y="0"/>
          <a:ext cx="0" cy="0"/>
          <a:chOff x="0" y="0"/>
          <a:chExt cx="0" cy="0"/>
        </a:xfrm>
      </p:grpSpPr>
      <p:sp>
        <p:nvSpPr>
          <p:cNvPr id="583" name="Google Shape;583;p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84" name="Google Shape;584;p6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8" name="Shape 588"/>
        <p:cNvGrpSpPr/>
        <p:nvPr/>
      </p:nvGrpSpPr>
      <p:grpSpPr>
        <a:xfrm>
          <a:off x="0" y="0"/>
          <a:ext cx="0" cy="0"/>
          <a:chOff x="0" y="0"/>
          <a:chExt cx="0" cy="0"/>
        </a:xfrm>
      </p:grpSpPr>
      <p:sp>
        <p:nvSpPr>
          <p:cNvPr id="589" name="Google Shape;589;p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90" name="Google Shape;590;p6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4" name="Shape 594"/>
        <p:cNvGrpSpPr/>
        <p:nvPr/>
      </p:nvGrpSpPr>
      <p:grpSpPr>
        <a:xfrm>
          <a:off x="0" y="0"/>
          <a:ext cx="0" cy="0"/>
          <a:chOff x="0" y="0"/>
          <a:chExt cx="0" cy="0"/>
        </a:xfrm>
      </p:grpSpPr>
      <p:sp>
        <p:nvSpPr>
          <p:cNvPr id="595" name="Google Shape;595;p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96" name="Google Shape;596;p6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0" name="Shape 600"/>
        <p:cNvGrpSpPr/>
        <p:nvPr/>
      </p:nvGrpSpPr>
      <p:grpSpPr>
        <a:xfrm>
          <a:off x="0" y="0"/>
          <a:ext cx="0" cy="0"/>
          <a:chOff x="0" y="0"/>
          <a:chExt cx="0" cy="0"/>
        </a:xfrm>
      </p:grpSpPr>
      <p:sp>
        <p:nvSpPr>
          <p:cNvPr id="601" name="Google Shape;601;g635d01eff2_0_1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02" name="Google Shape;602;g635d01eff2_0_18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6" name="Shape 606"/>
        <p:cNvGrpSpPr/>
        <p:nvPr/>
      </p:nvGrpSpPr>
      <p:grpSpPr>
        <a:xfrm>
          <a:off x="0" y="0"/>
          <a:ext cx="0" cy="0"/>
          <a:chOff x="0" y="0"/>
          <a:chExt cx="0" cy="0"/>
        </a:xfrm>
      </p:grpSpPr>
      <p:sp>
        <p:nvSpPr>
          <p:cNvPr id="607" name="Google Shape;607;g636af76602_0_1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08" name="Google Shape;608;g636af76602_0_19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2" name="Shape 612"/>
        <p:cNvGrpSpPr/>
        <p:nvPr/>
      </p:nvGrpSpPr>
      <p:grpSpPr>
        <a:xfrm>
          <a:off x="0" y="0"/>
          <a:ext cx="0" cy="0"/>
          <a:chOff x="0" y="0"/>
          <a:chExt cx="0" cy="0"/>
        </a:xfrm>
      </p:grpSpPr>
      <p:sp>
        <p:nvSpPr>
          <p:cNvPr id="613" name="Google Shape;613;g636af76602_0_2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14" name="Google Shape;614;g636af76602_0_20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8" name="Shape 618"/>
        <p:cNvGrpSpPr/>
        <p:nvPr/>
      </p:nvGrpSpPr>
      <p:grpSpPr>
        <a:xfrm>
          <a:off x="0" y="0"/>
          <a:ext cx="0" cy="0"/>
          <a:chOff x="0" y="0"/>
          <a:chExt cx="0" cy="0"/>
        </a:xfrm>
      </p:grpSpPr>
      <p:sp>
        <p:nvSpPr>
          <p:cNvPr id="619" name="Google Shape;619;g636af76602_0_2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20" name="Google Shape;620;g636af76602_0_20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During the eradication phase, it is important to identify all affected hosts within the organization so they can be remediated.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4" name="Shape 624"/>
        <p:cNvGrpSpPr/>
        <p:nvPr/>
      </p:nvGrpSpPr>
      <p:grpSpPr>
        <a:xfrm>
          <a:off x="0" y="0"/>
          <a:ext cx="0" cy="0"/>
          <a:chOff x="0" y="0"/>
          <a:chExt cx="0" cy="0"/>
        </a:xfrm>
      </p:grpSpPr>
      <p:sp>
        <p:nvSpPr>
          <p:cNvPr id="625" name="Google Shape;625;g636af76602_0_2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26" name="Google Shape;626;g636af76602_0_2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 In addition, the organization might need to remediate identified vulnerabilities to prevent similar incidents. For example, during this phase an organization might restore systems from backups, rebuild systems, install patches/updates, change passwords or configure firewalls.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0" name="Shape 630"/>
        <p:cNvGrpSpPr/>
        <p:nvPr/>
      </p:nvGrpSpPr>
      <p:grpSpPr>
        <a:xfrm>
          <a:off x="0" y="0"/>
          <a:ext cx="0" cy="0"/>
          <a:chOff x="0" y="0"/>
          <a:chExt cx="0" cy="0"/>
        </a:xfrm>
      </p:grpSpPr>
      <p:sp>
        <p:nvSpPr>
          <p:cNvPr id="631" name="Google Shape;631;p1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32" name="Google Shape;632;p13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This meeting allows the organization to achieve closure about an incident by reviewing what occurred and the effectiveness of the incident response steps. Ideally, this meeting should be held within several days after the incident to ensure higher accuracy when recalling events and actions.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6" name="Shape 636"/>
        <p:cNvGrpSpPr/>
        <p:nvPr/>
      </p:nvGrpSpPr>
      <p:grpSpPr>
        <a:xfrm>
          <a:off x="0" y="0"/>
          <a:ext cx="0" cy="0"/>
          <a:chOff x="0" y="0"/>
          <a:chExt cx="0" cy="0"/>
        </a:xfrm>
      </p:grpSpPr>
      <p:sp>
        <p:nvSpPr>
          <p:cNvPr id="637" name="Google Shape;637;g635d01eff2_0_7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38" name="Google Shape;638;g635d01eff2_0_7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1" name="Shape 11"/>
        <p:cNvGrpSpPr/>
        <p:nvPr/>
      </p:nvGrpSpPr>
      <p:grpSpPr>
        <a:xfrm>
          <a:off x="0" y="0"/>
          <a:ext cx="0" cy="0"/>
          <a:chOff x="0" y="0"/>
          <a:chExt cx="0" cy="0"/>
        </a:xfrm>
      </p:grpSpPr>
      <p:sp>
        <p:nvSpPr>
          <p:cNvPr id="12" name="Google Shape;12;p145"/>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3" name="Google Shape;13;p145"/>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4" name="Google Shape;14;p14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8" name="Shape 48"/>
        <p:cNvGrpSpPr/>
        <p:nvPr/>
      </p:nvGrpSpPr>
      <p:grpSpPr>
        <a:xfrm>
          <a:off x="0" y="0"/>
          <a:ext cx="0" cy="0"/>
          <a:chOff x="0" y="0"/>
          <a:chExt cx="0" cy="0"/>
        </a:xfrm>
      </p:grpSpPr>
      <p:sp>
        <p:nvSpPr>
          <p:cNvPr id="49" name="Google Shape;49;p154"/>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50" name="Google Shape;50;p154"/>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51" name="Google Shape;51;p15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2" name="Shape 52"/>
        <p:cNvGrpSpPr/>
        <p:nvPr/>
      </p:nvGrpSpPr>
      <p:grpSpPr>
        <a:xfrm>
          <a:off x="0" y="0"/>
          <a:ext cx="0" cy="0"/>
          <a:chOff x="0" y="0"/>
          <a:chExt cx="0" cy="0"/>
        </a:xfrm>
      </p:grpSpPr>
      <p:sp>
        <p:nvSpPr>
          <p:cNvPr id="53" name="Google Shape;53;p15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5" name="Shape 15"/>
        <p:cNvGrpSpPr/>
        <p:nvPr/>
      </p:nvGrpSpPr>
      <p:grpSpPr>
        <a:xfrm>
          <a:off x="0" y="0"/>
          <a:ext cx="0" cy="0"/>
          <a:chOff x="0" y="0"/>
          <a:chExt cx="0" cy="0"/>
        </a:xfrm>
      </p:grpSpPr>
      <p:sp>
        <p:nvSpPr>
          <p:cNvPr id="16" name="Google Shape;16;p14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7" name="Google Shape;17;p14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8" name="Google Shape;18;p14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9" name="Shape 19"/>
        <p:cNvGrpSpPr/>
        <p:nvPr/>
      </p:nvGrpSpPr>
      <p:grpSpPr>
        <a:xfrm>
          <a:off x="0" y="0"/>
          <a:ext cx="0" cy="0"/>
          <a:chOff x="0" y="0"/>
          <a:chExt cx="0" cy="0"/>
        </a:xfrm>
      </p:grpSpPr>
      <p:sp>
        <p:nvSpPr>
          <p:cNvPr id="20" name="Google Shape;20;p147"/>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21" name="Google Shape;21;p14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
        <p:nvSpPr>
          <p:cNvPr id="22" name="Google Shape;22;p147"/>
          <p:cNvSpPr txBox="1"/>
          <p:nvPr/>
        </p:nvSpPr>
        <p:spPr>
          <a:xfrm>
            <a:off x="0" y="4749900"/>
            <a:ext cx="3000000" cy="3936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rgbClr val="000000"/>
              </a:buClr>
              <a:buSzPts val="900"/>
              <a:buFont typeface="Arial"/>
              <a:buNone/>
            </a:pPr>
            <a:r>
              <a:rPr b="0" i="0" lang="en" sz="900" u="none" cap="none" strike="noStrike">
                <a:solidFill>
                  <a:schemeClr val="dk2"/>
                </a:solidFill>
                <a:latin typeface="Arial"/>
                <a:ea typeface="Arial"/>
                <a:cs typeface="Arial"/>
                <a:sym typeface="Arial"/>
              </a:rPr>
              <a:t>© All rights reserved by Cyber Brain Academy, LLC</a:t>
            </a:r>
            <a:endParaRPr b="0" i="0" sz="900" u="none" cap="none" strike="noStrike">
              <a:solidFill>
                <a:schemeClr val="dk2"/>
              </a:solidFill>
              <a:latin typeface="Arial"/>
              <a:ea typeface="Arial"/>
              <a:cs typeface="Arial"/>
              <a:sym typeface="Arial"/>
            </a:endParaRPr>
          </a:p>
        </p:txBody>
      </p:sp>
      <p:pic>
        <p:nvPicPr>
          <p:cNvPr id="23" name="Google Shape;23;p147"/>
          <p:cNvPicPr preferRelativeResize="0"/>
          <p:nvPr/>
        </p:nvPicPr>
        <p:blipFill rotWithShape="1">
          <a:blip r:embed="rId2">
            <a:alphaModFix/>
          </a:blip>
          <a:srcRect b="0" l="0" r="0" t="0"/>
          <a:stretch/>
        </p:blipFill>
        <p:spPr>
          <a:xfrm>
            <a:off x="7576450" y="3575950"/>
            <a:ext cx="1567550" cy="156755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4" name="Shape 24"/>
        <p:cNvGrpSpPr/>
        <p:nvPr/>
      </p:nvGrpSpPr>
      <p:grpSpPr>
        <a:xfrm>
          <a:off x="0" y="0"/>
          <a:ext cx="0" cy="0"/>
          <a:chOff x="0" y="0"/>
          <a:chExt cx="0" cy="0"/>
        </a:xfrm>
      </p:grpSpPr>
      <p:sp>
        <p:nvSpPr>
          <p:cNvPr id="25" name="Google Shape;25;p14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6" name="Google Shape;26;p148"/>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7" name="Google Shape;27;p148"/>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8" name="Google Shape;28;p14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9" name="Shape 29"/>
        <p:cNvGrpSpPr/>
        <p:nvPr/>
      </p:nvGrpSpPr>
      <p:grpSpPr>
        <a:xfrm>
          <a:off x="0" y="0"/>
          <a:ext cx="0" cy="0"/>
          <a:chOff x="0" y="0"/>
          <a:chExt cx="0" cy="0"/>
        </a:xfrm>
      </p:grpSpPr>
      <p:sp>
        <p:nvSpPr>
          <p:cNvPr id="30" name="Google Shape;30;p14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31" name="Google Shape;31;p14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2" name="Shape 32"/>
        <p:cNvGrpSpPr/>
        <p:nvPr/>
      </p:nvGrpSpPr>
      <p:grpSpPr>
        <a:xfrm>
          <a:off x="0" y="0"/>
          <a:ext cx="0" cy="0"/>
          <a:chOff x="0" y="0"/>
          <a:chExt cx="0" cy="0"/>
        </a:xfrm>
      </p:grpSpPr>
      <p:sp>
        <p:nvSpPr>
          <p:cNvPr id="33" name="Google Shape;33;p150"/>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4" name="Google Shape;34;p150"/>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5" name="Google Shape;35;p15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6" name="Shape 36"/>
        <p:cNvGrpSpPr/>
        <p:nvPr/>
      </p:nvGrpSpPr>
      <p:grpSpPr>
        <a:xfrm>
          <a:off x="0" y="0"/>
          <a:ext cx="0" cy="0"/>
          <a:chOff x="0" y="0"/>
          <a:chExt cx="0" cy="0"/>
        </a:xfrm>
      </p:grpSpPr>
      <p:sp>
        <p:nvSpPr>
          <p:cNvPr id="37" name="Google Shape;37;p151"/>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8" name="Google Shape;38;p15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152"/>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 name="Google Shape;41;p152"/>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42" name="Google Shape;42;p152"/>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152"/>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44" name="Google Shape;44;p15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5" name="Shape 45"/>
        <p:cNvGrpSpPr/>
        <p:nvPr/>
      </p:nvGrpSpPr>
      <p:grpSpPr>
        <a:xfrm>
          <a:off x="0" y="0"/>
          <a:ext cx="0" cy="0"/>
          <a:chOff x="0" y="0"/>
          <a:chExt cx="0" cy="0"/>
        </a:xfrm>
      </p:grpSpPr>
      <p:sp>
        <p:nvSpPr>
          <p:cNvPr id="46" name="Google Shape;46;p153"/>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7" name="Google Shape;47;p15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4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4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4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
        <p:nvSpPr>
          <p:cNvPr id="9" name="Google Shape;9;p144"/>
          <p:cNvSpPr txBox="1"/>
          <p:nvPr/>
        </p:nvSpPr>
        <p:spPr>
          <a:xfrm>
            <a:off x="0" y="4749900"/>
            <a:ext cx="3000000" cy="3936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rgbClr val="000000"/>
              </a:buClr>
              <a:buSzPts val="900"/>
              <a:buFont typeface="Arial"/>
              <a:buNone/>
            </a:pPr>
            <a:r>
              <a:rPr b="0" i="0" lang="en" sz="900" u="none" cap="none" strike="noStrike">
                <a:solidFill>
                  <a:schemeClr val="dk2"/>
                </a:solidFill>
                <a:latin typeface="Arial"/>
                <a:ea typeface="Arial"/>
                <a:cs typeface="Arial"/>
                <a:sym typeface="Arial"/>
              </a:rPr>
              <a:t>© All rights reserved by Cyber Brain Academy, LLC</a:t>
            </a:r>
            <a:endParaRPr b="0" i="0" sz="900" u="none" cap="none" strike="noStrike">
              <a:solidFill>
                <a:schemeClr val="dk2"/>
              </a:solidFill>
              <a:latin typeface="Arial"/>
              <a:ea typeface="Arial"/>
              <a:cs typeface="Arial"/>
              <a:sym typeface="Arial"/>
            </a:endParaRPr>
          </a:p>
        </p:txBody>
      </p:sp>
      <p:pic>
        <p:nvPicPr>
          <p:cNvPr id="10" name="Google Shape;10;p144"/>
          <p:cNvPicPr preferRelativeResize="0"/>
          <p:nvPr/>
        </p:nvPicPr>
        <p:blipFill rotWithShape="1">
          <a:blip r:embed="rId1">
            <a:alphaModFix/>
          </a:blip>
          <a:srcRect b="0" l="0" r="0" t="0"/>
          <a:stretch/>
        </p:blipFill>
        <p:spPr>
          <a:xfrm>
            <a:off x="7576450" y="3575950"/>
            <a:ext cx="1567550" cy="156755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0.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4.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5.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6.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8.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0.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4.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5.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6.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8.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0.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3.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4.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5.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6.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8.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0.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3.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4.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5.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6.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8.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0.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3.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4.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5.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6.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7.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8.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0.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1.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3.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4.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5.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6.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7.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8.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0.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1.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3.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4.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5.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6.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7.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8.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0.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drive.google.com/file/d/1VK9d0eziJpQ10rtStv974-BNh3_R6iQr/view" TargetMode="External"/><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learn.cyberbrainacademy.com/"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0.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8.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0.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5.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8.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7" name="Shape 57"/>
        <p:cNvGrpSpPr/>
        <p:nvPr/>
      </p:nvGrpSpPr>
      <p:grpSpPr>
        <a:xfrm>
          <a:off x="0" y="0"/>
          <a:ext cx="0" cy="0"/>
          <a:chOff x="0" y="0"/>
          <a:chExt cx="0" cy="0"/>
        </a:xfrm>
      </p:grpSpPr>
      <p:sp>
        <p:nvSpPr>
          <p:cNvPr id="58" name="Google Shape;58;p1"/>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5200"/>
              <a:buNone/>
            </a:pPr>
            <a:r>
              <a:rPr lang="en"/>
              <a:t>Cyber Brain Academy</a:t>
            </a:r>
            <a:endParaRPr/>
          </a:p>
        </p:txBody>
      </p:sp>
      <p:sp>
        <p:nvSpPr>
          <p:cNvPr id="59" name="Google Shape;59;p1"/>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a:t>Security+ Training</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Google Shape;109;p1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BPA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10" name="Google Shape;110;p1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A business partnership agreement (BPA) is a document used by business partnerships to define all the terms and conditions of the business relationship.</a:t>
            </a:r>
            <a:endParaRPr/>
          </a:p>
        </p:txBody>
      </p:sp>
    </p:spTree>
  </p:cSld>
  <p:clrMapOvr>
    <a:masterClrMapping/>
  </p:clrMapOvr>
</p:sld>
</file>

<file path=ppt/slides/slide1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4" name="Shape 644"/>
        <p:cNvGrpSpPr/>
        <p:nvPr/>
      </p:nvGrpSpPr>
      <p:grpSpPr>
        <a:xfrm>
          <a:off x="0" y="0"/>
          <a:ext cx="0" cy="0"/>
          <a:chOff x="0" y="0"/>
          <a:chExt cx="0" cy="0"/>
        </a:xfrm>
      </p:grpSpPr>
      <p:sp>
        <p:nvSpPr>
          <p:cNvPr id="645" name="Google Shape;645;g603940b353_1_28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Order of volatility</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646" name="Google Shape;646;g603940b353_1_28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The order of volatility is the order in which an organization should collect forensic evidence. </a:t>
            </a:r>
            <a:endParaRPr/>
          </a:p>
          <a:p>
            <a:pPr indent="0" lvl="0" marL="0" rtl="0" algn="l">
              <a:lnSpc>
                <a:spcPct val="115000"/>
              </a:lnSpc>
              <a:spcBef>
                <a:spcPts val="1600"/>
              </a:spcBef>
              <a:spcAft>
                <a:spcPts val="0"/>
              </a:spcAft>
              <a:buSzPts val="1100"/>
              <a:buNone/>
            </a:pPr>
            <a:r>
              <a:rPr lang="en"/>
              <a:t>Since highly volatile data can be easily lost, the most volatile data should be collected first and the least volatile data should be collected last. </a:t>
            </a:r>
            <a:endParaRPr/>
          </a:p>
          <a:p>
            <a:pPr indent="0" lvl="0" marL="0" rtl="0" algn="l">
              <a:lnSpc>
                <a:spcPct val="115000"/>
              </a:lnSpc>
              <a:spcBef>
                <a:spcPts val="1600"/>
              </a:spcBef>
              <a:spcAft>
                <a:spcPts val="0"/>
              </a:spcAft>
              <a:buClr>
                <a:schemeClr val="dk1"/>
              </a:buClr>
              <a:buSzPts val="1100"/>
              <a:buFont typeface="Arial"/>
              <a:buNone/>
            </a:pPr>
            <a:r>
              <a:rPr lang="en"/>
              <a:t>For example, an organization might choose the following order: physical memory, virtual memory, disk drives, backups and printouts.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0" name="Shape 650"/>
        <p:cNvGrpSpPr/>
        <p:nvPr/>
      </p:nvGrpSpPr>
      <p:grpSpPr>
        <a:xfrm>
          <a:off x="0" y="0"/>
          <a:ext cx="0" cy="0"/>
          <a:chOff x="0" y="0"/>
          <a:chExt cx="0" cy="0"/>
        </a:xfrm>
      </p:grpSpPr>
      <p:sp>
        <p:nvSpPr>
          <p:cNvPr id="651" name="Google Shape;651;g603940b353_1_29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Chain of custody</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652" name="Google Shape;652;g603940b353_1_29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In scenarios where evidence might be used in civil or criminal litigation, it is important for an organization to establish a chain of custody, also known as a chain of evidence, which documents the location of the evidence from the moment it is collected to the moment it appears in court. </a:t>
            </a:r>
            <a:endParaRPr/>
          </a:p>
          <a:p>
            <a:pPr indent="0" lvl="0" marL="0" rtl="0" algn="l">
              <a:lnSpc>
                <a:spcPct val="115000"/>
              </a:lnSpc>
              <a:spcBef>
                <a:spcPts val="1600"/>
              </a:spcBef>
              <a:spcAft>
                <a:spcPts val="0"/>
              </a:spcAft>
              <a:buClr>
                <a:schemeClr val="dk1"/>
              </a:buClr>
              <a:buSzPts val="1100"/>
              <a:buFont typeface="Arial"/>
              <a:buNone/>
            </a:pPr>
            <a:r>
              <a:rPr lang="en"/>
              <a:t>This can include the police who collect it, the evidence technicians who process it and the lawyers who use it in court.</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6" name="Shape 656"/>
        <p:cNvGrpSpPr/>
        <p:nvPr/>
      </p:nvGrpSpPr>
      <p:grpSpPr>
        <a:xfrm>
          <a:off x="0" y="0"/>
          <a:ext cx="0" cy="0"/>
          <a:chOff x="0" y="0"/>
          <a:chExt cx="0" cy="0"/>
        </a:xfrm>
      </p:grpSpPr>
      <p:sp>
        <p:nvSpPr>
          <p:cNvPr id="657" name="Google Shape;657;g603940b353_1_29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Legal hold</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658" name="Google Shape;658;g603940b353_1_29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A legal hold is a process that an organization might use to preserve all relevant information when litigation is anticipated. </a:t>
            </a:r>
            <a:endParaRPr/>
          </a:p>
          <a:p>
            <a:pPr indent="0" lvl="0" marL="0" rtl="0" algn="l">
              <a:lnSpc>
                <a:spcPct val="115000"/>
              </a:lnSpc>
              <a:spcBef>
                <a:spcPts val="1600"/>
              </a:spcBef>
              <a:spcAft>
                <a:spcPts val="0"/>
              </a:spcAft>
              <a:buClr>
                <a:schemeClr val="dk1"/>
              </a:buClr>
              <a:buSzPts val="1100"/>
              <a:buFont typeface="Arial"/>
              <a:buNone/>
            </a:pPr>
            <a:r>
              <a:rPr lang="en"/>
              <a:t>The legal hold process is typically initiated by a communication from legal counsel to an organization to suspend the normal disposal of records, such as the recycling of tape backups or the archiving or deletion of data.</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2" name="Shape 662"/>
        <p:cNvGrpSpPr/>
        <p:nvPr/>
      </p:nvGrpSpPr>
      <p:grpSpPr>
        <a:xfrm>
          <a:off x="0" y="0"/>
          <a:ext cx="0" cy="0"/>
          <a:chOff x="0" y="0"/>
          <a:chExt cx="0" cy="0"/>
        </a:xfrm>
      </p:grpSpPr>
      <p:sp>
        <p:nvSpPr>
          <p:cNvPr id="663" name="Google Shape;663;g603940b353_1_30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Data acquisition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664" name="Google Shape;664;g603940b353_1_30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Clr>
                <a:schemeClr val="dk1"/>
              </a:buClr>
              <a:buSzPts val="1100"/>
              <a:buFont typeface="Arial"/>
              <a:buNone/>
            </a:pPr>
            <a:r>
              <a:rPr lang="en"/>
              <a:t>Based on the type of media, there are various methods an organization can use to retrieve data for the purposes of forensic analysis.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0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8" name="Shape 668"/>
        <p:cNvGrpSpPr/>
        <p:nvPr/>
      </p:nvGrpSpPr>
      <p:grpSpPr>
        <a:xfrm>
          <a:off x="0" y="0"/>
          <a:ext cx="0" cy="0"/>
          <a:chOff x="0" y="0"/>
          <a:chExt cx="0" cy="0"/>
        </a:xfrm>
      </p:grpSpPr>
      <p:sp>
        <p:nvSpPr>
          <p:cNvPr id="669" name="Google Shape;669;g603940b353_1_34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Capture system image</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670" name="Google Shape;670;g603940b353_1_34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 When capturing a system image, an organization will create an exact sector-level duplicate of the media. Typically, the duplicate is created using a hard</a:t>
            </a:r>
            <a:endParaRPr/>
          </a:p>
          <a:p>
            <a:pPr indent="0" lvl="0" marL="0" rtl="0" algn="l">
              <a:lnSpc>
                <a:spcPct val="115000"/>
              </a:lnSpc>
              <a:spcBef>
                <a:spcPts val="1600"/>
              </a:spcBef>
              <a:spcAft>
                <a:spcPts val="1600"/>
              </a:spcAft>
              <a:buSzPts val="1800"/>
              <a:buNone/>
            </a:pPr>
            <a:r>
              <a:rPr lang="en"/>
              <a:t>drive duplicator or software imaging tool that mirrors the data at the block level. </a:t>
            </a:r>
            <a:endParaRPr/>
          </a:p>
        </p:txBody>
      </p:sp>
    </p:spTree>
  </p:cSld>
  <p:clrMapOvr>
    <a:masterClrMapping/>
  </p:clrMapOvr>
</p:sld>
</file>

<file path=ppt/slides/slide10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4" name="Shape 674"/>
        <p:cNvGrpSpPr/>
        <p:nvPr/>
      </p:nvGrpSpPr>
      <p:grpSpPr>
        <a:xfrm>
          <a:off x="0" y="0"/>
          <a:ext cx="0" cy="0"/>
          <a:chOff x="0" y="0"/>
          <a:chExt cx="0" cy="0"/>
        </a:xfrm>
      </p:grpSpPr>
      <p:sp>
        <p:nvSpPr>
          <p:cNvPr id="675" name="Google Shape;675;g603940b353_1_34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Network traffic and logs</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676" name="Google Shape;676;g603940b353_1_34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As part of network forensics, an organization might monitor and analyze computer traffic for the purposes of intrusion detection and information gathering, or as part of evidence in litigation.</a:t>
            </a:r>
            <a:endParaRPr/>
          </a:p>
        </p:txBody>
      </p:sp>
    </p:spTree>
  </p:cSld>
  <p:clrMapOvr>
    <a:masterClrMapping/>
  </p:clrMapOvr>
</p:sld>
</file>

<file path=ppt/slides/slide10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0" name="Shape 680"/>
        <p:cNvGrpSpPr/>
        <p:nvPr/>
      </p:nvGrpSpPr>
      <p:grpSpPr>
        <a:xfrm>
          <a:off x="0" y="0"/>
          <a:ext cx="0" cy="0"/>
          <a:chOff x="0" y="0"/>
          <a:chExt cx="0" cy="0"/>
        </a:xfrm>
      </p:grpSpPr>
      <p:sp>
        <p:nvSpPr>
          <p:cNvPr id="681" name="Google Shape;681;g603940b353_1_35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Capture video</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682" name="Google Shape;682;g603940b353_1_35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Clr>
                <a:schemeClr val="dk1"/>
              </a:buClr>
              <a:buSzPts val="1100"/>
              <a:buFont typeface="Arial"/>
              <a:buNone/>
            </a:pPr>
            <a:r>
              <a:rPr lang="en"/>
              <a:t>When capturing video and/or audio for the purposes of forensic analysis, it is important for an organization to understand how the system records the data (e.g., digital or analog) and the options available to retrieve the data (e.g., CD/DVD writing, USB, etc.).</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0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6" name="Shape 686"/>
        <p:cNvGrpSpPr/>
        <p:nvPr/>
      </p:nvGrpSpPr>
      <p:grpSpPr>
        <a:xfrm>
          <a:off x="0" y="0"/>
          <a:ext cx="0" cy="0"/>
          <a:chOff x="0" y="0"/>
          <a:chExt cx="0" cy="0"/>
        </a:xfrm>
      </p:grpSpPr>
      <p:sp>
        <p:nvSpPr>
          <p:cNvPr id="687" name="Google Shape;687;g603940b353_1_35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Record time offset</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688" name="Google Shape;688;g603940b353_1_35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During the playback of a system image, media or data, it is important for an organization to understand the time offset of when the information was recorded (e.g., time zone). </a:t>
            </a:r>
            <a:endParaRPr/>
          </a:p>
          <a:p>
            <a:pPr indent="0" lvl="0" marL="0" rtl="0" algn="l">
              <a:lnSpc>
                <a:spcPct val="115000"/>
              </a:lnSpc>
              <a:spcBef>
                <a:spcPts val="1600"/>
              </a:spcBef>
              <a:spcAft>
                <a:spcPts val="1600"/>
              </a:spcAft>
              <a:buSzPts val="1800"/>
              <a:buNone/>
            </a:pPr>
            <a:r>
              <a:rPr lang="en"/>
              <a:t>The time offset is typically logged when capturing the data to ensure that investigators account for the difference when reviewing the information later. </a:t>
            </a:r>
            <a:endParaRPr/>
          </a:p>
        </p:txBody>
      </p:sp>
    </p:spTree>
  </p:cSld>
  <p:clrMapOvr>
    <a:masterClrMapping/>
  </p:clrMapOvr>
</p:sld>
</file>

<file path=ppt/slides/slide10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2" name="Shape 692"/>
        <p:cNvGrpSpPr/>
        <p:nvPr/>
      </p:nvGrpSpPr>
      <p:grpSpPr>
        <a:xfrm>
          <a:off x="0" y="0"/>
          <a:ext cx="0" cy="0"/>
          <a:chOff x="0" y="0"/>
          <a:chExt cx="0" cy="0"/>
        </a:xfrm>
      </p:grpSpPr>
      <p:sp>
        <p:nvSpPr>
          <p:cNvPr id="693" name="Google Shape;693;g603940b353_1_36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Take hashes</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694" name="Google Shape;694;g603940b353_1_36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After an image is captured, it is typically verified at critical points throughout the analysis to ensure that the evidence is still in its original state. </a:t>
            </a:r>
            <a:endParaRPr/>
          </a:p>
          <a:p>
            <a:pPr indent="0" lvl="0" marL="0" rtl="0" algn="l">
              <a:lnSpc>
                <a:spcPct val="115000"/>
              </a:lnSpc>
              <a:spcBef>
                <a:spcPts val="1600"/>
              </a:spcBef>
              <a:spcAft>
                <a:spcPts val="0"/>
              </a:spcAft>
              <a:buSzPts val="1800"/>
              <a:buNone/>
            </a:pPr>
            <a:r>
              <a:rPr lang="en"/>
              <a:t>This verification typically includes using the SHA-1 or MD5 hash functions. </a:t>
            </a:r>
            <a:endParaRPr/>
          </a:p>
          <a:p>
            <a:pPr indent="0" lvl="0" marL="0" rtl="0" algn="l">
              <a:lnSpc>
                <a:spcPct val="115000"/>
              </a:lnSpc>
              <a:spcBef>
                <a:spcPts val="1600"/>
              </a:spcBef>
              <a:spcAft>
                <a:spcPts val="1600"/>
              </a:spcAft>
              <a:buSzPts val="1800"/>
              <a:buNone/>
            </a:pPr>
            <a:r>
              <a:rPr lang="en"/>
              <a:t>The process of verifying the image with a hash function is called hashing.</a:t>
            </a:r>
            <a:endParaRPr/>
          </a:p>
        </p:txBody>
      </p:sp>
    </p:spTree>
  </p:cSld>
  <p:clrMapOvr>
    <a:masterClrMapping/>
  </p:clrMapOvr>
</p:sld>
</file>

<file path=ppt/slides/slide10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8" name="Shape 698"/>
        <p:cNvGrpSpPr/>
        <p:nvPr/>
      </p:nvGrpSpPr>
      <p:grpSpPr>
        <a:xfrm>
          <a:off x="0" y="0"/>
          <a:ext cx="0" cy="0"/>
          <a:chOff x="0" y="0"/>
          <a:chExt cx="0" cy="0"/>
        </a:xfrm>
      </p:grpSpPr>
      <p:sp>
        <p:nvSpPr>
          <p:cNvPr id="699" name="Google Shape;699;g603940b353_1_36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Screenshots</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700" name="Google Shape;700;g603940b353_1_36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Clr>
                <a:schemeClr val="dk1"/>
              </a:buClr>
              <a:buSzPts val="1100"/>
              <a:buFont typeface="Arial"/>
              <a:buNone/>
            </a:pPr>
            <a:r>
              <a:rPr lang="en"/>
              <a:t> In some scenarios, it can be necessary to capture information for forensic analysis using screenshots. Typically, these are still image captures of information on a computer monitor. This is commonly used in less-critical forensic analysis or in scenarios when the capture of a system image, media or data is not available.</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 name="Shape 114"/>
        <p:cNvGrpSpPr/>
        <p:nvPr/>
      </p:nvGrpSpPr>
      <p:grpSpPr>
        <a:xfrm>
          <a:off x="0" y="0"/>
          <a:ext cx="0" cy="0"/>
          <a:chOff x="0" y="0"/>
          <a:chExt cx="0" cy="0"/>
        </a:xfrm>
      </p:grpSpPr>
      <p:sp>
        <p:nvSpPr>
          <p:cNvPr id="115" name="Google Shape;115;p1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SLA</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16" name="Google Shape;116;p1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service-level agreement (SLA) is a detailed document that describes the vendor, consultant and contractor controls that are used to define the expected levels of performance, compensation and consequences. </a:t>
            </a:r>
            <a:endParaRPr/>
          </a:p>
        </p:txBody>
      </p:sp>
    </p:spTree>
  </p:cSld>
  <p:clrMapOvr>
    <a:masterClrMapping/>
  </p:clrMapOvr>
</p:sld>
</file>

<file path=ppt/slides/slide1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4" name="Shape 704"/>
        <p:cNvGrpSpPr/>
        <p:nvPr/>
      </p:nvGrpSpPr>
      <p:grpSpPr>
        <a:xfrm>
          <a:off x="0" y="0"/>
          <a:ext cx="0" cy="0"/>
          <a:chOff x="0" y="0"/>
          <a:chExt cx="0" cy="0"/>
        </a:xfrm>
      </p:grpSpPr>
      <p:sp>
        <p:nvSpPr>
          <p:cNvPr id="705" name="Google Shape;705;g603940b353_1_37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Witness interviews</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706" name="Google Shape;706;g603940b353_1_37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Many times during forensic analysis, it is important to interview, or depose, individuals who might have direct knowledge related to the incident. </a:t>
            </a:r>
            <a:endParaRPr/>
          </a:p>
          <a:p>
            <a:pPr indent="0" lvl="0" marL="0" rtl="0" algn="l">
              <a:lnSpc>
                <a:spcPct val="115000"/>
              </a:lnSpc>
              <a:spcBef>
                <a:spcPts val="1600"/>
              </a:spcBef>
              <a:spcAft>
                <a:spcPts val="0"/>
              </a:spcAft>
              <a:buClr>
                <a:schemeClr val="dk1"/>
              </a:buClr>
              <a:buSzPts val="1100"/>
              <a:buFont typeface="Arial"/>
              <a:buNone/>
            </a:pPr>
            <a:r>
              <a:rPr lang="en"/>
              <a:t>This can include individuals who are responsible for the systems or network devices that were compromised or individuals who might have information about the attack.</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0" name="Shape 710"/>
        <p:cNvGrpSpPr/>
        <p:nvPr/>
      </p:nvGrpSpPr>
      <p:grpSpPr>
        <a:xfrm>
          <a:off x="0" y="0"/>
          <a:ext cx="0" cy="0"/>
          <a:chOff x="0" y="0"/>
          <a:chExt cx="0" cy="0"/>
        </a:xfrm>
      </p:grpSpPr>
      <p:sp>
        <p:nvSpPr>
          <p:cNvPr id="711" name="Google Shape;711;g603940b353_1_37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Preservation</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712" name="Google Shape;712;g603940b353_1_37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After data is captured, it has to be preserved as evidence. While there are various laws that cover the seizure and preservation of data, in criminal cases this will often be performed by law enforcement personnel, as mandated by a warrant. </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6" name="Shape 716"/>
        <p:cNvGrpSpPr/>
        <p:nvPr/>
      </p:nvGrpSpPr>
      <p:grpSpPr>
        <a:xfrm>
          <a:off x="0" y="0"/>
          <a:ext cx="0" cy="0"/>
          <a:chOff x="0" y="0"/>
          <a:chExt cx="0" cy="0"/>
        </a:xfrm>
      </p:grpSpPr>
      <p:sp>
        <p:nvSpPr>
          <p:cNvPr id="717" name="Google Shape;717;g603940b353_1_38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Recovery</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718" name="Google Shape;718;g603940b353_1_38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Many times during a forensic analysis, it can be necessary to recover information that has been intentionally or mistakenly deleted. </a:t>
            </a:r>
            <a:endParaRPr/>
          </a:p>
          <a:p>
            <a:pPr indent="0" lvl="0" marL="0" rtl="0" algn="l">
              <a:lnSpc>
                <a:spcPct val="115000"/>
              </a:lnSpc>
              <a:spcBef>
                <a:spcPts val="1600"/>
              </a:spcBef>
              <a:spcAft>
                <a:spcPts val="1600"/>
              </a:spcAft>
              <a:buSzPts val="1800"/>
              <a:buNone/>
            </a:pPr>
            <a:r>
              <a:rPr lang="en"/>
              <a:t>It is the responsibility of an investigator to recover as much evidence as possible using various tools or methodologies. </a:t>
            </a:r>
            <a:endParaRPr/>
          </a:p>
        </p:txBody>
      </p:sp>
    </p:spTree>
  </p:cSld>
  <p:clrMapOvr>
    <a:masterClrMapping/>
  </p:clrMapOvr>
</p:sld>
</file>

<file path=ppt/slides/slide1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2" name="Shape 722"/>
        <p:cNvGrpSpPr/>
        <p:nvPr/>
      </p:nvGrpSpPr>
      <p:grpSpPr>
        <a:xfrm>
          <a:off x="0" y="0"/>
          <a:ext cx="0" cy="0"/>
          <a:chOff x="0" y="0"/>
          <a:chExt cx="0" cy="0"/>
        </a:xfrm>
      </p:grpSpPr>
      <p:sp>
        <p:nvSpPr>
          <p:cNvPr id="723" name="Google Shape;723;g603940b353_1_38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Strategic intelligence/counterintelligence gathering</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724" name="Google Shape;724;g603940b353_1_38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Strategic intelligence is the collection, processing, analysis, and dissemination of intelligence information for formulating policy and military plans at the international and national policy levels.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8" name="Shape 728"/>
        <p:cNvGrpSpPr/>
        <p:nvPr/>
      </p:nvGrpSpPr>
      <p:grpSpPr>
        <a:xfrm>
          <a:off x="0" y="0"/>
          <a:ext cx="0" cy="0"/>
          <a:chOff x="0" y="0"/>
          <a:chExt cx="0" cy="0"/>
        </a:xfrm>
      </p:grpSpPr>
      <p:sp>
        <p:nvSpPr>
          <p:cNvPr id="729" name="Google Shape;729;g603940b353_1_39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Active logging</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730" name="Google Shape;730;g603940b353_1_39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During counterintelligence gathering, it might be necessary for an organization to maintain active logs of the activity of the opposition or attacker.</a:t>
            </a:r>
            <a:endParaRPr/>
          </a:p>
        </p:txBody>
      </p:sp>
    </p:spTree>
  </p:cSld>
  <p:clrMapOvr>
    <a:masterClrMapping/>
  </p:clrMapOvr>
</p:sld>
</file>

<file path=ppt/slides/slide1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34" name="Shape 734"/>
        <p:cNvGrpSpPr/>
        <p:nvPr/>
      </p:nvGrpSpPr>
      <p:grpSpPr>
        <a:xfrm>
          <a:off x="0" y="0"/>
          <a:ext cx="0" cy="0"/>
          <a:chOff x="0" y="0"/>
          <a:chExt cx="0" cy="0"/>
        </a:xfrm>
      </p:grpSpPr>
      <p:sp>
        <p:nvSpPr>
          <p:cNvPr id="735" name="Google Shape;735;g603940b353_1_42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Witness interviews</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736" name="Google Shape;736;g603940b353_1_42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Many times during forensic analysis, it is important to interview, or depose, individuals who might have direct knowledge related to the incident. </a:t>
            </a:r>
            <a:endParaRPr/>
          </a:p>
          <a:p>
            <a:pPr indent="0" lvl="0" marL="0" rtl="0" algn="l">
              <a:lnSpc>
                <a:spcPct val="115000"/>
              </a:lnSpc>
              <a:spcBef>
                <a:spcPts val="1600"/>
              </a:spcBef>
              <a:spcAft>
                <a:spcPts val="0"/>
              </a:spcAft>
              <a:buSzPts val="1100"/>
              <a:buNone/>
            </a:pPr>
            <a:r>
              <a:rPr lang="en"/>
              <a:t>This can include individuals who are responsible for the systems or network devices that were compromised or individuals who might have information about the attack.</a:t>
            </a:r>
            <a:endParaRPr/>
          </a:p>
          <a:p>
            <a:pPr indent="0" lvl="0" marL="0" rtl="0" algn="l">
              <a:lnSpc>
                <a:spcPct val="115000"/>
              </a:lnSpc>
              <a:spcBef>
                <a:spcPts val="1600"/>
              </a:spcBef>
              <a:spcAft>
                <a:spcPts val="0"/>
              </a:spcAft>
              <a:buSzPts val="1100"/>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0" name="Shape 740"/>
        <p:cNvGrpSpPr/>
        <p:nvPr/>
      </p:nvGrpSpPr>
      <p:grpSpPr>
        <a:xfrm>
          <a:off x="0" y="0"/>
          <a:ext cx="0" cy="0"/>
          <a:chOff x="0" y="0"/>
          <a:chExt cx="0" cy="0"/>
        </a:xfrm>
      </p:grpSpPr>
      <p:sp>
        <p:nvSpPr>
          <p:cNvPr id="741" name="Google Shape;741;g603940b353_1_49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Track man-hours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742" name="Google Shape;742;g603940b353_1_49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When calculating cost values in a quantitative risk assessment, it is important for an organization to track the man-hours and expenses incurred by the incident response team. </a:t>
            </a:r>
            <a:endParaRPr/>
          </a:p>
          <a:p>
            <a:pPr indent="0" lvl="0" marL="0" rtl="0" algn="l">
              <a:lnSpc>
                <a:spcPct val="115000"/>
              </a:lnSpc>
              <a:spcBef>
                <a:spcPts val="1600"/>
              </a:spcBef>
              <a:spcAft>
                <a:spcPts val="0"/>
              </a:spcAft>
              <a:buClr>
                <a:schemeClr val="dk1"/>
              </a:buClr>
              <a:buSzPts val="1100"/>
              <a:buFont typeface="Arial"/>
              <a:buNone/>
            </a:pPr>
            <a:r>
              <a:rPr lang="en"/>
              <a:t>This is because assessments use specific monetary amounts, such as cost and asset values.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6" name="Shape 746"/>
        <p:cNvGrpSpPr/>
        <p:nvPr/>
      </p:nvGrpSpPr>
      <p:grpSpPr>
        <a:xfrm>
          <a:off x="0" y="0"/>
          <a:ext cx="0" cy="0"/>
          <a:chOff x="0" y="0"/>
          <a:chExt cx="0" cy="0"/>
        </a:xfrm>
      </p:grpSpPr>
      <p:sp>
        <p:nvSpPr>
          <p:cNvPr id="747" name="Google Shape;747;g603940b353_1_548"/>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1100"/>
              <a:buNone/>
            </a:pPr>
            <a:r>
              <a:rPr b="1" lang="en" sz="2400">
                <a:solidFill>
                  <a:srgbClr val="FF0000"/>
                </a:solidFill>
                <a:latin typeface="Roboto Slab"/>
                <a:ea typeface="Roboto Slab"/>
                <a:cs typeface="Roboto Slab"/>
                <a:sym typeface="Roboto Slab"/>
              </a:rPr>
              <a:t>5.6 Explain disaster recovery and continuity of operations concepts.</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p:txBody>
      </p:sp>
    </p:spTree>
  </p:cSld>
  <p:clrMapOvr>
    <a:masterClrMapping/>
  </p:clrMapOvr>
</p:sld>
</file>

<file path=ppt/slides/slide1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1" name="Shape 751"/>
        <p:cNvGrpSpPr/>
        <p:nvPr/>
      </p:nvGrpSpPr>
      <p:grpSpPr>
        <a:xfrm>
          <a:off x="0" y="0"/>
          <a:ext cx="0" cy="0"/>
          <a:chOff x="0" y="0"/>
          <a:chExt cx="0" cy="0"/>
        </a:xfrm>
      </p:grpSpPr>
      <p:sp>
        <p:nvSpPr>
          <p:cNvPr id="752" name="Google Shape;752;g603940b353_1_50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Recovery sites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753" name="Google Shape;753;g603940b353_1_50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Based on business requirements, it might be necessary to have a location where an organization can relocate following a disaster recovery. This location is known as a recovery, or backup, site.</a:t>
            </a:r>
            <a:endParaRPr/>
          </a:p>
        </p:txBody>
      </p:sp>
    </p:spTree>
  </p:cSld>
  <p:clrMapOvr>
    <a:masterClrMapping/>
  </p:clrMapOvr>
</p:sld>
</file>

<file path=ppt/slides/slide1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7" name="Shape 757"/>
        <p:cNvGrpSpPr/>
        <p:nvPr/>
      </p:nvGrpSpPr>
      <p:grpSpPr>
        <a:xfrm>
          <a:off x="0" y="0"/>
          <a:ext cx="0" cy="0"/>
          <a:chOff x="0" y="0"/>
          <a:chExt cx="0" cy="0"/>
        </a:xfrm>
      </p:grpSpPr>
      <p:sp>
        <p:nvSpPr>
          <p:cNvPr id="758" name="Google Shape;758;g603940b353_1_51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Hot site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759" name="Google Shape;759;g603940b353_1_51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 A hot backup site is a duplicate of the organization’s current data center. All systems are configured with near-complete backups of user data. Typically, real-time synchronization is used between sites to ensure the data is current.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sp>
        <p:nvSpPr>
          <p:cNvPr id="121" name="Google Shape;121;g635d01eff2_0_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ISA</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22" name="Google Shape;122;g635d01eff2_0_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An interconnection security agreement (ISA) is similar to a MOU/MOA except it is more formal and includes monetary penalties if one of the parties does not meet its obligations. </a:t>
            </a:r>
            <a:endParaRPr/>
          </a:p>
          <a:p>
            <a:pPr indent="0" lvl="0" marL="0" rtl="0" algn="l">
              <a:lnSpc>
                <a:spcPct val="115000"/>
              </a:lnSpc>
              <a:spcBef>
                <a:spcPts val="1600"/>
              </a:spcBef>
              <a:spcAft>
                <a:spcPts val="0"/>
              </a:spcAft>
              <a:buSzPts val="1100"/>
              <a:buNone/>
            </a:pPr>
            <a:r>
              <a:rPr lang="en"/>
              <a:t>For example, if two parties plan to transmit sensitive data, they can use an ISA to specify the technical requirements of the connection, such as how the two parties establish, maintain and disconnect the connection. </a:t>
            </a:r>
            <a:endParaRPr/>
          </a:p>
          <a:p>
            <a:pPr indent="0" lvl="0" marL="0" rtl="0" algn="l">
              <a:lnSpc>
                <a:spcPct val="115000"/>
              </a:lnSpc>
              <a:spcBef>
                <a:spcPts val="1600"/>
              </a:spcBef>
              <a:spcAft>
                <a:spcPts val="0"/>
              </a:spcAft>
              <a:buClr>
                <a:schemeClr val="dk1"/>
              </a:buClr>
              <a:buSzPts val="1100"/>
              <a:buFont typeface="Arial"/>
              <a:buNone/>
            </a:pPr>
            <a:r>
              <a:rPr lang="en"/>
              <a:t>It might also specify the minimum encryption methods used to secure the data.</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3" name="Shape 763"/>
        <p:cNvGrpSpPr/>
        <p:nvPr/>
      </p:nvGrpSpPr>
      <p:grpSpPr>
        <a:xfrm>
          <a:off x="0" y="0"/>
          <a:ext cx="0" cy="0"/>
          <a:chOff x="0" y="0"/>
          <a:chExt cx="0" cy="0"/>
        </a:xfrm>
      </p:grpSpPr>
      <p:sp>
        <p:nvSpPr>
          <p:cNvPr id="764" name="Google Shape;764;g603940b353_1_51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Warm site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765" name="Google Shape;765;g603940b353_1_51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A warm site contains all the required hardware and connectivity to restore services; it is a reasonable duplicate of the organization’s current data center. However, data has to be restored after a disaster. </a:t>
            </a:r>
            <a:endParaRPr/>
          </a:p>
          <a:p>
            <a:pPr indent="0" lvl="0" marL="0" rtl="0" algn="l">
              <a:lnSpc>
                <a:spcPct val="115000"/>
              </a:lnSpc>
              <a:spcBef>
                <a:spcPts val="1600"/>
              </a:spcBef>
              <a:spcAft>
                <a:spcPts val="1600"/>
              </a:spcAft>
              <a:buSzPts val="1800"/>
              <a:buNone/>
            </a:pPr>
            <a:r>
              <a:rPr lang="en"/>
              <a:t>For example, the last backups from the off-site storage facility must be delivered and bare metal restoration must be completed.</a:t>
            </a:r>
            <a:endParaRPr/>
          </a:p>
        </p:txBody>
      </p:sp>
    </p:spTree>
  </p:cSld>
  <p:clrMapOvr>
    <a:masterClrMapping/>
  </p:clrMapOvr>
</p:sld>
</file>

<file path=ppt/slides/slide1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9" name="Shape 769"/>
        <p:cNvGrpSpPr/>
        <p:nvPr/>
      </p:nvGrpSpPr>
      <p:grpSpPr>
        <a:xfrm>
          <a:off x="0" y="0"/>
          <a:ext cx="0" cy="0"/>
          <a:chOff x="0" y="0"/>
          <a:chExt cx="0" cy="0"/>
        </a:xfrm>
      </p:grpSpPr>
      <p:sp>
        <p:nvSpPr>
          <p:cNvPr id="770" name="Google Shape;770;g603940b353_1_52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Cold site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771" name="Google Shape;771;g603940b353_1_52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A cold site is simply empty operational space with basic facilities. Everything required to restore service must be procured and delivered to the site before recovery can begin. </a:t>
            </a:r>
            <a:endParaRPr/>
          </a:p>
          <a:p>
            <a:pPr indent="0" lvl="0" marL="0" rtl="0" algn="l">
              <a:lnSpc>
                <a:spcPct val="115000"/>
              </a:lnSpc>
              <a:spcBef>
                <a:spcPts val="1600"/>
              </a:spcBef>
              <a:spcAft>
                <a:spcPts val="1600"/>
              </a:spcAft>
              <a:buSzPts val="1800"/>
              <a:buNone/>
            </a:pPr>
            <a:r>
              <a:rPr lang="en"/>
              <a:t>While a cold site is the least expensive, the delay of becoming fully operational can be substantial. </a:t>
            </a:r>
            <a:endParaRPr/>
          </a:p>
        </p:txBody>
      </p:sp>
    </p:spTree>
  </p:cSld>
  <p:clrMapOvr>
    <a:masterClrMapping/>
  </p:clrMapOvr>
</p:sld>
</file>

<file path=ppt/slides/slide1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5" name="Shape 775"/>
        <p:cNvGrpSpPr/>
        <p:nvPr/>
      </p:nvGrpSpPr>
      <p:grpSpPr>
        <a:xfrm>
          <a:off x="0" y="0"/>
          <a:ext cx="0" cy="0"/>
          <a:chOff x="0" y="0"/>
          <a:chExt cx="0" cy="0"/>
        </a:xfrm>
      </p:grpSpPr>
      <p:sp>
        <p:nvSpPr>
          <p:cNvPr id="776" name="Google Shape;776;g603940b353_1_52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Order of restoration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777" name="Google Shape;777;g603940b353_1_52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Since staff and resources are limited during recovery, when w planning for disaster recovery, it is important for an organization to determine the order in which systems should be brought online — from the critical systems that should be restored first to the least critical systems that should be restored last. </a:t>
            </a:r>
            <a:endParaRPr/>
          </a:p>
        </p:txBody>
      </p:sp>
    </p:spTree>
  </p:cSld>
  <p:clrMapOvr>
    <a:masterClrMapping/>
  </p:clrMapOvr>
</p:sld>
</file>

<file path=ppt/slides/slide1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1" name="Shape 781"/>
        <p:cNvGrpSpPr/>
        <p:nvPr/>
      </p:nvGrpSpPr>
      <p:grpSpPr>
        <a:xfrm>
          <a:off x="0" y="0"/>
          <a:ext cx="0" cy="0"/>
          <a:chOff x="0" y="0"/>
          <a:chExt cx="0" cy="0"/>
        </a:xfrm>
      </p:grpSpPr>
      <p:sp>
        <p:nvSpPr>
          <p:cNvPr id="782" name="Google Shape;782;g603940b353_1_53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Backup concepts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783" name="Google Shape;783;g603940b353_1_53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When planning for a data restore after a disaster, an organization should choose the appropriate backup type that meets its business requirements.</a:t>
            </a:r>
            <a:endParaRPr/>
          </a:p>
        </p:txBody>
      </p:sp>
    </p:spTree>
  </p:cSld>
  <p:clrMapOvr>
    <a:masterClrMapping/>
  </p:clrMapOvr>
</p:sld>
</file>

<file path=ppt/slides/slide1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7" name="Shape 787"/>
        <p:cNvGrpSpPr/>
        <p:nvPr/>
      </p:nvGrpSpPr>
      <p:grpSpPr>
        <a:xfrm>
          <a:off x="0" y="0"/>
          <a:ext cx="0" cy="0"/>
          <a:chOff x="0" y="0"/>
          <a:chExt cx="0" cy="0"/>
        </a:xfrm>
      </p:grpSpPr>
      <p:sp>
        <p:nvSpPr>
          <p:cNvPr id="788" name="Google Shape;788;g603940b353_1_53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Differential</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789" name="Google Shape;789;g603940b353_1_53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A differential backup copies only the data that has changed since the previous full backup.</a:t>
            </a:r>
            <a:endParaRPr/>
          </a:p>
          <a:p>
            <a:pPr indent="0" lvl="0" marL="0" rtl="0" algn="l">
              <a:lnSpc>
                <a:spcPct val="115000"/>
              </a:lnSpc>
              <a:spcBef>
                <a:spcPts val="1600"/>
              </a:spcBef>
              <a:spcAft>
                <a:spcPts val="0"/>
              </a:spcAft>
              <a:buSzPts val="1100"/>
              <a:buNone/>
            </a:pPr>
            <a:r>
              <a:rPr lang="en"/>
              <a:t>A differential backup provides a faster restore time and requires less backup storage than an incremental backup. </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3" name="Shape 793"/>
        <p:cNvGrpSpPr/>
        <p:nvPr/>
      </p:nvGrpSpPr>
      <p:grpSpPr>
        <a:xfrm>
          <a:off x="0" y="0"/>
          <a:ext cx="0" cy="0"/>
          <a:chOff x="0" y="0"/>
          <a:chExt cx="0" cy="0"/>
        </a:xfrm>
      </p:grpSpPr>
      <p:sp>
        <p:nvSpPr>
          <p:cNvPr id="794" name="Google Shape;794;g603940b353_1_54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Incremental</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795" name="Google Shape;795;g603940b353_1_54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An incremental backup copies only the data that has changed since the previous backup, regardless of whether the backup was full or incremental. </a:t>
            </a:r>
            <a:endParaRPr/>
          </a:p>
          <a:p>
            <a:pPr indent="0" lvl="0" marL="0" rtl="0" algn="l">
              <a:lnSpc>
                <a:spcPct val="115000"/>
              </a:lnSpc>
              <a:spcBef>
                <a:spcPts val="1600"/>
              </a:spcBef>
              <a:spcAft>
                <a:spcPts val="1600"/>
              </a:spcAft>
              <a:buSzPts val="1800"/>
              <a:buNone/>
            </a:pPr>
            <a:r>
              <a:rPr lang="en"/>
              <a:t>An incremental backup provides the fastest backup time and requires the smallest amount of backup storage.</a:t>
            </a:r>
            <a:endParaRPr/>
          </a:p>
        </p:txBody>
      </p:sp>
    </p:spTree>
  </p:cSld>
  <p:clrMapOvr>
    <a:masterClrMapping/>
  </p:clrMapOvr>
</p:sld>
</file>

<file path=ppt/slides/slide1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9" name="Shape 799"/>
        <p:cNvGrpSpPr/>
        <p:nvPr/>
      </p:nvGrpSpPr>
      <p:grpSpPr>
        <a:xfrm>
          <a:off x="0" y="0"/>
          <a:ext cx="0" cy="0"/>
          <a:chOff x="0" y="0"/>
          <a:chExt cx="0" cy="0"/>
        </a:xfrm>
      </p:grpSpPr>
      <p:sp>
        <p:nvSpPr>
          <p:cNvPr id="800" name="Google Shape;800;g603940b353_1_57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Snapshots</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801" name="Google Shape;801;g603940b353_1_57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A snapshot is a copy of an application, disk or system. Typically, an organization will use a snapshot to restore a system or disk to a specific time. </a:t>
            </a:r>
            <a:endParaRPr/>
          </a:p>
          <a:p>
            <a:pPr indent="0" lvl="0" marL="0" rtl="0" algn="l">
              <a:lnSpc>
                <a:spcPct val="115000"/>
              </a:lnSpc>
              <a:spcBef>
                <a:spcPts val="1600"/>
              </a:spcBef>
              <a:spcAft>
                <a:spcPts val="0"/>
              </a:spcAft>
              <a:buClr>
                <a:schemeClr val="dk1"/>
              </a:buClr>
              <a:buSzPts val="1100"/>
              <a:buFont typeface="Arial"/>
              <a:buNone/>
            </a:pPr>
            <a:r>
              <a:rPr lang="en"/>
              <a:t>However, a snapshot is not commonly used as a periodic backup strategy because of the amount of backup time and backup storage required. </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05" name="Shape 805"/>
        <p:cNvGrpSpPr/>
        <p:nvPr/>
      </p:nvGrpSpPr>
      <p:grpSpPr>
        <a:xfrm>
          <a:off x="0" y="0"/>
          <a:ext cx="0" cy="0"/>
          <a:chOff x="0" y="0"/>
          <a:chExt cx="0" cy="0"/>
        </a:xfrm>
      </p:grpSpPr>
      <p:sp>
        <p:nvSpPr>
          <p:cNvPr id="806" name="Google Shape;806;g603940b353_1_57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Full</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807" name="Google Shape;807;g603940b353_1_57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A full backup is a complete copy of the data. A full backup provides the simplest method for recovery, since the entire data can be easily restored using a single recovery set. </a:t>
            </a:r>
            <a:endParaRPr/>
          </a:p>
        </p:txBody>
      </p:sp>
    </p:spTree>
  </p:cSld>
  <p:clrMapOvr>
    <a:masterClrMapping/>
  </p:clrMapOvr>
</p:sld>
</file>

<file path=ppt/slides/slide1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1" name="Shape 811"/>
        <p:cNvGrpSpPr/>
        <p:nvPr/>
      </p:nvGrpSpPr>
      <p:grpSpPr>
        <a:xfrm>
          <a:off x="0" y="0"/>
          <a:ext cx="0" cy="0"/>
          <a:chOff x="0" y="0"/>
          <a:chExt cx="0" cy="0"/>
        </a:xfrm>
      </p:grpSpPr>
      <p:sp>
        <p:nvSpPr>
          <p:cNvPr id="812" name="Google Shape;812;g603940b353_1_58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Geographic considerations</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813" name="Google Shape;813;g603940b353_1_58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Clr>
                <a:schemeClr val="dk1"/>
              </a:buClr>
              <a:buSzPts val="1100"/>
              <a:buFont typeface="Arial"/>
              <a:buNone/>
            </a:pPr>
            <a:r>
              <a:rPr lang="en"/>
              <a:t>It is imperative for an organization to include geographic diversity when planning for business continuity and disaster recovery.</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7" name="Shape 817"/>
        <p:cNvGrpSpPr/>
        <p:nvPr/>
      </p:nvGrpSpPr>
      <p:grpSpPr>
        <a:xfrm>
          <a:off x="0" y="0"/>
          <a:ext cx="0" cy="0"/>
          <a:chOff x="0" y="0"/>
          <a:chExt cx="0" cy="0"/>
        </a:xfrm>
      </p:grpSpPr>
      <p:sp>
        <p:nvSpPr>
          <p:cNvPr id="818" name="Google Shape;818;g603940b353_1_58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Off-site backups</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819" name="Google Shape;819;g603940b353_1_58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Clr>
                <a:schemeClr val="dk1"/>
              </a:buClr>
              <a:buSzPts val="1100"/>
              <a:buFont typeface="Arial"/>
              <a:buNone/>
            </a:pPr>
            <a:r>
              <a:rPr lang="en"/>
              <a:t>While implementing backups ensures redundancy of data, hosting the backups in an off-site location ensures the redundant data does not have a single geographic point of failure.</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Google Shape;127;g635d01eff2_0_1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MOU/MOA</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28" name="Google Shape;128;g635d01eff2_0_1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A memorandum of understanding (MOU), or memorandum of agreement (MOA), is a general document that defines the intention of two entities to collaboratively work together toward a common goal. </a:t>
            </a:r>
            <a:endParaRPr/>
          </a:p>
        </p:txBody>
      </p:sp>
    </p:spTree>
  </p:cSld>
  <p:clrMapOvr>
    <a:masterClrMapping/>
  </p:clrMapOvr>
</p:sld>
</file>

<file path=ppt/slides/slide1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3" name="Shape 823"/>
        <p:cNvGrpSpPr/>
        <p:nvPr/>
      </p:nvGrpSpPr>
      <p:grpSpPr>
        <a:xfrm>
          <a:off x="0" y="0"/>
          <a:ext cx="0" cy="0"/>
          <a:chOff x="0" y="0"/>
          <a:chExt cx="0" cy="0"/>
        </a:xfrm>
      </p:grpSpPr>
      <p:sp>
        <p:nvSpPr>
          <p:cNvPr id="824" name="Google Shape;824;g603940b353_1_67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Distance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825" name="Google Shape;825;g603940b353_1_67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Clr>
                <a:schemeClr val="dk1"/>
              </a:buClr>
              <a:buSzPts val="1100"/>
              <a:buFont typeface="Arial"/>
              <a:buNone/>
            </a:pPr>
            <a:r>
              <a:rPr lang="en"/>
              <a:t>While there are varying opinions on the minimum distance between a primary and secondary site, the most appropriate distance depends on the business requirements.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9" name="Shape 829"/>
        <p:cNvGrpSpPr/>
        <p:nvPr/>
      </p:nvGrpSpPr>
      <p:grpSpPr>
        <a:xfrm>
          <a:off x="0" y="0"/>
          <a:ext cx="0" cy="0"/>
          <a:chOff x="0" y="0"/>
          <a:chExt cx="0" cy="0"/>
        </a:xfrm>
      </p:grpSpPr>
      <p:sp>
        <p:nvSpPr>
          <p:cNvPr id="830" name="Google Shape;830;g603940b353_1_68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Location selection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831" name="Google Shape;831;g603940b353_1_68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When choosing the location of a primary or secondary site, it is important to assess the environmental risks, such as whether the location is susceptible to specific natural disasters (e.g., flood plain, fault line, frequency of tornadoes or hurricanes, etc.).</a:t>
            </a:r>
            <a:endParaRPr/>
          </a:p>
        </p:txBody>
      </p:sp>
    </p:spTree>
  </p:cSld>
  <p:clrMapOvr>
    <a:masterClrMapping/>
  </p:clrMapOvr>
</p:sld>
</file>

<file path=ppt/slides/slide1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5" name="Shape 835"/>
        <p:cNvGrpSpPr/>
        <p:nvPr/>
      </p:nvGrpSpPr>
      <p:grpSpPr>
        <a:xfrm>
          <a:off x="0" y="0"/>
          <a:ext cx="0" cy="0"/>
          <a:chOff x="0" y="0"/>
          <a:chExt cx="0" cy="0"/>
        </a:xfrm>
      </p:grpSpPr>
      <p:sp>
        <p:nvSpPr>
          <p:cNvPr id="836" name="Google Shape;836;g603940b353_1_68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Legal implications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837" name="Google Shape;837;g603940b353_1_68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Based on an organization’s industry, there might be laws that impact business continuity planning. </a:t>
            </a:r>
            <a:endParaRPr/>
          </a:p>
          <a:p>
            <a:pPr indent="0" lvl="0" marL="0" rtl="0" algn="l">
              <a:lnSpc>
                <a:spcPct val="115000"/>
              </a:lnSpc>
              <a:spcBef>
                <a:spcPts val="1600"/>
              </a:spcBef>
              <a:spcAft>
                <a:spcPts val="0"/>
              </a:spcAft>
              <a:buSzPts val="1100"/>
              <a:buNone/>
            </a:pPr>
            <a:r>
              <a:rPr lang="en"/>
              <a:t>For example, businesses in the healthcare industry are required to have a disaster recovery plan with established guidelines for electronic records and signatures. </a:t>
            </a:r>
            <a:endParaRPr/>
          </a:p>
          <a:p>
            <a:pPr indent="0" lvl="0" marL="0" rtl="0" algn="l">
              <a:lnSpc>
                <a:spcPct val="115000"/>
              </a:lnSpc>
              <a:spcBef>
                <a:spcPts val="1600"/>
              </a:spcBef>
              <a:spcAft>
                <a:spcPts val="0"/>
              </a:spcAft>
              <a:buClr>
                <a:schemeClr val="dk1"/>
              </a:buClr>
              <a:buSzPts val="1100"/>
              <a:buFont typeface="Arial"/>
              <a:buNone/>
            </a:pPr>
            <a:r>
              <a:rPr lang="en"/>
              <a:t>There are a diverse range of laws that govern the healthcare, government, finance and utilities industries.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1" name="Shape 841"/>
        <p:cNvGrpSpPr/>
        <p:nvPr/>
      </p:nvGrpSpPr>
      <p:grpSpPr>
        <a:xfrm>
          <a:off x="0" y="0"/>
          <a:ext cx="0" cy="0"/>
          <a:chOff x="0" y="0"/>
          <a:chExt cx="0" cy="0"/>
        </a:xfrm>
      </p:grpSpPr>
      <p:sp>
        <p:nvSpPr>
          <p:cNvPr id="842" name="Google Shape;842;g603940b353_1_69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Data sovereignty</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843" name="Google Shape;843;g603940b353_1_69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When planning for geographic diversity, an organization might need to consider sovereignty laws governing data. </a:t>
            </a:r>
            <a:endParaRPr/>
          </a:p>
          <a:p>
            <a:pPr indent="0" lvl="0" marL="0" rtl="0" algn="l">
              <a:lnSpc>
                <a:spcPct val="115000"/>
              </a:lnSpc>
              <a:spcBef>
                <a:spcPts val="1600"/>
              </a:spcBef>
              <a:spcAft>
                <a:spcPts val="0"/>
              </a:spcAft>
              <a:buClr>
                <a:schemeClr val="dk1"/>
              </a:buClr>
              <a:buSzPts val="1100"/>
              <a:buFont typeface="Arial"/>
              <a:buNone/>
            </a:pPr>
            <a:r>
              <a:rPr lang="en"/>
              <a:t>For example, there might be national, state, or local laws that require hosting the data in specific locations.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7" name="Shape 847"/>
        <p:cNvGrpSpPr/>
        <p:nvPr/>
      </p:nvGrpSpPr>
      <p:grpSpPr>
        <a:xfrm>
          <a:off x="0" y="0"/>
          <a:ext cx="0" cy="0"/>
          <a:chOff x="0" y="0"/>
          <a:chExt cx="0" cy="0"/>
        </a:xfrm>
      </p:grpSpPr>
      <p:sp>
        <p:nvSpPr>
          <p:cNvPr id="848" name="Google Shape;848;g603940b353_1_69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Continuity of operations planning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849" name="Google Shape;849;g603940b353_1_69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Continuity of operations planning helps ensure trouble-free operations through an unanticipated disruption.</a:t>
            </a:r>
            <a:endParaRPr/>
          </a:p>
        </p:txBody>
      </p:sp>
    </p:spTree>
  </p:cSld>
  <p:clrMapOvr>
    <a:masterClrMapping/>
  </p:clrMapOvr>
</p:sld>
</file>

<file path=ppt/slides/slide1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3" name="Shape 853"/>
        <p:cNvGrpSpPr/>
        <p:nvPr/>
      </p:nvGrpSpPr>
      <p:grpSpPr>
        <a:xfrm>
          <a:off x="0" y="0"/>
          <a:ext cx="0" cy="0"/>
          <a:chOff x="0" y="0"/>
          <a:chExt cx="0" cy="0"/>
        </a:xfrm>
      </p:grpSpPr>
      <p:sp>
        <p:nvSpPr>
          <p:cNvPr id="854" name="Google Shape;854;g603940b353_1_71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 </a:t>
            </a:r>
            <a:r>
              <a:rPr lang="en"/>
              <a:t>Exercises/tabletop</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855" name="Google Shape;855;g603940b353_1_71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Clr>
                <a:schemeClr val="dk1"/>
              </a:buClr>
              <a:buSzPts val="1100"/>
              <a:buFont typeface="Arial"/>
              <a:buNone/>
            </a:pPr>
            <a:r>
              <a:rPr lang="en"/>
              <a:t>The purpose of business continuity planning tabletop exercises is to demonstrate the ability of one or more critical business processes to continue functionality after a disruption — usually within a specific timeframe. Some of these exercises might be related to a cyberattack, data corruption or loss, natural disaster, or multiple disruptions.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9" name="Shape 859"/>
        <p:cNvGrpSpPr/>
        <p:nvPr/>
      </p:nvGrpSpPr>
      <p:grpSpPr>
        <a:xfrm>
          <a:off x="0" y="0"/>
          <a:ext cx="0" cy="0"/>
          <a:chOff x="0" y="0"/>
          <a:chExt cx="0" cy="0"/>
        </a:xfrm>
      </p:grpSpPr>
      <p:sp>
        <p:nvSpPr>
          <p:cNvPr id="860" name="Google Shape;860;g603940b353_1_71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After-action reports</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861" name="Google Shape;861;g603940b353_1_71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The after-action report is a detailed document summarizing the results of the tabletop exercises. </a:t>
            </a:r>
            <a:endParaRPr/>
          </a:p>
          <a:p>
            <a:pPr indent="0" lvl="0" marL="0" rtl="0" algn="l">
              <a:lnSpc>
                <a:spcPct val="115000"/>
              </a:lnSpc>
              <a:spcBef>
                <a:spcPts val="1600"/>
              </a:spcBef>
              <a:spcAft>
                <a:spcPts val="0"/>
              </a:spcAft>
              <a:buClr>
                <a:schemeClr val="dk1"/>
              </a:buClr>
              <a:buSzPts val="1100"/>
              <a:buFont typeface="Arial"/>
              <a:buNone/>
            </a:pPr>
            <a:r>
              <a:rPr lang="en"/>
              <a:t>It can include the purpose and scope, objectives, exercise type and methodology, scenario, participants, and results (e.g., successes, failures, workarounds, etc.).</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65" name="Shape 865"/>
        <p:cNvGrpSpPr/>
        <p:nvPr/>
      </p:nvGrpSpPr>
      <p:grpSpPr>
        <a:xfrm>
          <a:off x="0" y="0"/>
          <a:ext cx="0" cy="0"/>
          <a:chOff x="0" y="0"/>
          <a:chExt cx="0" cy="0"/>
        </a:xfrm>
      </p:grpSpPr>
      <p:sp>
        <p:nvSpPr>
          <p:cNvPr id="866" name="Google Shape;866;g603940b353_1_72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Failover</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867" name="Google Shape;867;g603940b353_1_72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After a disruption to business operations, an organization might need to consider failover of all information systems to an alternate site. </a:t>
            </a:r>
            <a:endParaRPr/>
          </a:p>
          <a:p>
            <a:pPr indent="0" lvl="0" marL="0" rtl="0" algn="l">
              <a:lnSpc>
                <a:spcPct val="115000"/>
              </a:lnSpc>
              <a:spcBef>
                <a:spcPts val="1600"/>
              </a:spcBef>
              <a:spcAft>
                <a:spcPts val="0"/>
              </a:spcAft>
              <a:buClr>
                <a:schemeClr val="dk1"/>
              </a:buClr>
              <a:buSzPts val="1100"/>
              <a:buFont typeface="Arial"/>
              <a:buNone/>
            </a:pPr>
            <a:r>
              <a:rPr lang="en"/>
              <a:t>Similarly, business operations planning needs to account for which services will be available during the disruption and how they will accommodate employees’ access to those services.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1" name="Shape 871"/>
        <p:cNvGrpSpPr/>
        <p:nvPr/>
      </p:nvGrpSpPr>
      <p:grpSpPr>
        <a:xfrm>
          <a:off x="0" y="0"/>
          <a:ext cx="0" cy="0"/>
          <a:chOff x="0" y="0"/>
          <a:chExt cx="0" cy="0"/>
        </a:xfrm>
      </p:grpSpPr>
      <p:sp>
        <p:nvSpPr>
          <p:cNvPr id="872" name="Google Shape;872;g603940b353_1_72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Alternate processing sites</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873" name="Google Shape;873;g603940b353_1_72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The alternate processing site is a site that allows all mission-critical or business-essential functions to be restored if there is a disruption to the primary processing site. </a:t>
            </a:r>
            <a:endParaRPr/>
          </a:p>
          <a:p>
            <a:pPr indent="0" lvl="0" marL="0" rtl="0" algn="l">
              <a:lnSpc>
                <a:spcPct val="115000"/>
              </a:lnSpc>
              <a:spcBef>
                <a:spcPts val="1600"/>
              </a:spcBef>
              <a:spcAft>
                <a:spcPts val="0"/>
              </a:spcAft>
              <a:buClr>
                <a:schemeClr val="dk1"/>
              </a:buClr>
              <a:buSzPts val="1100"/>
              <a:buFont typeface="Arial"/>
              <a:buNone/>
            </a:pPr>
            <a:r>
              <a:rPr lang="en"/>
              <a:t>The alternate processing site should sustain the continuity through restoration of services to the primary processing site.</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7" name="Shape 877"/>
        <p:cNvGrpSpPr/>
        <p:nvPr/>
      </p:nvGrpSpPr>
      <p:grpSpPr>
        <a:xfrm>
          <a:off x="0" y="0"/>
          <a:ext cx="0" cy="0"/>
          <a:chOff x="0" y="0"/>
          <a:chExt cx="0" cy="0"/>
        </a:xfrm>
      </p:grpSpPr>
      <p:sp>
        <p:nvSpPr>
          <p:cNvPr id="878" name="Google Shape;878;g603940b353_1_73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Alternate business practices</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879" name="Google Shape;879;g603940b353_1_73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It might be necessary for an organization to implement an alternate set of business practices after a disruption. </a:t>
            </a:r>
            <a:endParaRPr/>
          </a:p>
          <a:p>
            <a:pPr indent="0" lvl="0" marL="0" rtl="0" algn="l">
              <a:lnSpc>
                <a:spcPct val="115000"/>
              </a:lnSpc>
              <a:spcBef>
                <a:spcPts val="1600"/>
              </a:spcBef>
              <a:spcAft>
                <a:spcPts val="1600"/>
              </a:spcAft>
              <a:buSzPts val="1800"/>
              <a:buNone/>
            </a:pPr>
            <a:r>
              <a:rPr lang="en"/>
              <a:t>For example, non-mission critical personnel might be required to work from home, and employees might have to use alternate (or manual) processes for conducting day-to-day business until services are restored.</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p1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Personnel management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34" name="Google Shape;134;p1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The act of managing your employees and contractors is referred to as “personnel management”. </a:t>
            </a:r>
            <a:endParaRPr/>
          </a:p>
          <a:p>
            <a:pPr indent="0" lvl="0" marL="0" rtl="0" algn="l">
              <a:lnSpc>
                <a:spcPct val="115000"/>
              </a:lnSpc>
              <a:spcBef>
                <a:spcPts val="1600"/>
              </a:spcBef>
              <a:spcAft>
                <a:spcPts val="0"/>
              </a:spcAft>
              <a:buClr>
                <a:schemeClr val="dk1"/>
              </a:buClr>
              <a:buSzPts val="1100"/>
              <a:buFont typeface="Arial"/>
              <a:buNone/>
            </a:pPr>
            <a:r>
              <a:rPr lang="en"/>
              <a:t>Personnel management often deals with the process of hiring new people, terminating existing workers and maintaining good relations with current employees.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3" name="Shape 883"/>
        <p:cNvGrpSpPr/>
        <p:nvPr/>
      </p:nvGrpSpPr>
      <p:grpSpPr>
        <a:xfrm>
          <a:off x="0" y="0"/>
          <a:ext cx="0" cy="0"/>
          <a:chOff x="0" y="0"/>
          <a:chExt cx="0" cy="0"/>
        </a:xfrm>
      </p:grpSpPr>
      <p:sp>
        <p:nvSpPr>
          <p:cNvPr id="884" name="Google Shape;884;g603940b353_1_823"/>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1100"/>
              <a:buNone/>
            </a:pPr>
            <a:r>
              <a:rPr b="1" lang="en" sz="2400">
                <a:solidFill>
                  <a:srgbClr val="FF0000"/>
                </a:solidFill>
                <a:latin typeface="Roboto Slab"/>
                <a:ea typeface="Roboto Slab"/>
                <a:cs typeface="Roboto Slab"/>
                <a:sym typeface="Roboto Slab"/>
              </a:rPr>
              <a:t>5.7 Compare and contrast various types of controls.</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p:txBody>
      </p:sp>
    </p:spTree>
  </p:cSld>
  <p:clrMapOvr>
    <a:masterClrMapping/>
  </p:clrMapOvr>
</p:sld>
</file>

<file path=ppt/slides/slide1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8" name="Shape 888"/>
        <p:cNvGrpSpPr/>
        <p:nvPr/>
      </p:nvGrpSpPr>
      <p:grpSpPr>
        <a:xfrm>
          <a:off x="0" y="0"/>
          <a:ext cx="0" cy="0"/>
          <a:chOff x="0" y="0"/>
          <a:chExt cx="0" cy="0"/>
        </a:xfrm>
      </p:grpSpPr>
      <p:sp>
        <p:nvSpPr>
          <p:cNvPr id="889" name="Google Shape;889;g603940b353_1_74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Deterrent</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890" name="Google Shape;890;g603940b353_1_74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Deterrent controls are warnings to discourage inappropriate or illegal behavior. </a:t>
            </a:r>
            <a:endParaRPr/>
          </a:p>
          <a:p>
            <a:pPr indent="0" lvl="0" marL="0" rtl="0" algn="l">
              <a:lnSpc>
                <a:spcPct val="115000"/>
              </a:lnSpc>
              <a:spcBef>
                <a:spcPts val="1600"/>
              </a:spcBef>
              <a:spcAft>
                <a:spcPts val="1600"/>
              </a:spcAft>
              <a:buSzPts val="1800"/>
              <a:buNone/>
            </a:pPr>
            <a:r>
              <a:rPr lang="en"/>
              <a:t>For example, this includes warning messages about unauthorized access to an asset or a strict security policy stating severe consequences for employees who violate the policy. </a:t>
            </a:r>
            <a:endParaRPr/>
          </a:p>
        </p:txBody>
      </p:sp>
    </p:spTree>
  </p:cSld>
  <p:clrMapOvr>
    <a:masterClrMapping/>
  </p:clrMapOvr>
</p:sld>
</file>

<file path=ppt/slides/slide1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4" name="Shape 894"/>
        <p:cNvGrpSpPr/>
        <p:nvPr/>
      </p:nvGrpSpPr>
      <p:grpSpPr>
        <a:xfrm>
          <a:off x="0" y="0"/>
          <a:ext cx="0" cy="0"/>
          <a:chOff x="0" y="0"/>
          <a:chExt cx="0" cy="0"/>
        </a:xfrm>
      </p:grpSpPr>
      <p:sp>
        <p:nvSpPr>
          <p:cNvPr id="895" name="Google Shape;895;g603940b353_1_75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Preventive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896" name="Google Shape;896;g603940b353_1_75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Preventative controls are barriers that are designed to stop an attacker from gaining unauthorized access to an asset. For example, this could be may include antivirus/antimalware software, firewall, or intrusion prevention systems (IPS).</a:t>
            </a:r>
            <a:endParaRPr/>
          </a:p>
        </p:txBody>
      </p:sp>
    </p:spTree>
  </p:cSld>
  <p:clrMapOvr>
    <a:masterClrMapping/>
  </p:clrMapOvr>
</p:sld>
</file>

<file path=ppt/slides/slide1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0" name="Shape 900"/>
        <p:cNvGrpSpPr/>
        <p:nvPr/>
      </p:nvGrpSpPr>
      <p:grpSpPr>
        <a:xfrm>
          <a:off x="0" y="0"/>
          <a:ext cx="0" cy="0"/>
          <a:chOff x="0" y="0"/>
          <a:chExt cx="0" cy="0"/>
        </a:xfrm>
      </p:grpSpPr>
      <p:sp>
        <p:nvSpPr>
          <p:cNvPr id="901" name="Google Shape;901;g603940b353_1_75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Detective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902" name="Google Shape;902;g603940b353_1_75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Detective controls detect abnormalities and send alerts during an unauthorized access to an asset. </a:t>
            </a:r>
            <a:endParaRPr/>
          </a:p>
          <a:p>
            <a:pPr indent="0" lvl="0" marL="0" rtl="0" algn="l">
              <a:lnSpc>
                <a:spcPct val="115000"/>
              </a:lnSpc>
              <a:spcBef>
                <a:spcPts val="1600"/>
              </a:spcBef>
              <a:spcAft>
                <a:spcPts val="0"/>
              </a:spcAft>
              <a:buSzPts val="1100"/>
              <a:buNone/>
            </a:pPr>
            <a:r>
              <a:rPr lang="en"/>
              <a:t>For example, this includes intrusion detection systems (IDSs) and security information and event management systems (SIEMs). </a:t>
            </a:r>
            <a:endParaRPr/>
          </a:p>
          <a:p>
            <a:pPr indent="0" lvl="0" marL="0" rtl="0" algn="l">
              <a:lnSpc>
                <a:spcPct val="115000"/>
              </a:lnSpc>
              <a:spcBef>
                <a:spcPts val="1600"/>
              </a:spcBef>
              <a:spcAft>
                <a:spcPts val="0"/>
              </a:spcAft>
              <a:buClr>
                <a:schemeClr val="dk1"/>
              </a:buClr>
              <a:buSzPts val="1100"/>
              <a:buFont typeface="Arial"/>
              <a:buNone/>
            </a:pPr>
            <a:r>
              <a:rPr lang="en"/>
              <a:t>Some controls, such as antivirus/antimalware software and intrusion prevention systems, are considered both preventive and detective.</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6" name="Shape 906"/>
        <p:cNvGrpSpPr/>
        <p:nvPr/>
      </p:nvGrpSpPr>
      <p:grpSpPr>
        <a:xfrm>
          <a:off x="0" y="0"/>
          <a:ext cx="0" cy="0"/>
          <a:chOff x="0" y="0"/>
          <a:chExt cx="0" cy="0"/>
        </a:xfrm>
      </p:grpSpPr>
      <p:sp>
        <p:nvSpPr>
          <p:cNvPr id="907" name="Google Shape;907;g603940b353_1_76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Corrective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908" name="Google Shape;908;g603940b353_1_76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Clr>
                <a:schemeClr val="dk1"/>
              </a:buClr>
              <a:buSzPts val="1100"/>
              <a:buFont typeface="Arial"/>
              <a:buNone/>
            </a:pPr>
            <a:r>
              <a:rPr lang="en"/>
              <a:t>Corrective controls mitigate the damage after a disruption or attack. Examples include vulnerability patching and restores from a backup.</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2" name="Shape 912"/>
        <p:cNvGrpSpPr/>
        <p:nvPr/>
      </p:nvGrpSpPr>
      <p:grpSpPr>
        <a:xfrm>
          <a:off x="0" y="0"/>
          <a:ext cx="0" cy="0"/>
          <a:chOff x="0" y="0"/>
          <a:chExt cx="0" cy="0"/>
        </a:xfrm>
      </p:grpSpPr>
      <p:sp>
        <p:nvSpPr>
          <p:cNvPr id="913" name="Google Shape;913;g603940b353_1_76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Compensating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914" name="Google Shape;914;g603940b353_1_76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Compensating controls (also known as alternative controls) are used when all the other controls cannot mitigate the risk. This might be due to business or security requirements. </a:t>
            </a:r>
            <a:endParaRPr/>
          </a:p>
          <a:p>
            <a:pPr indent="0" lvl="0" marL="0" rtl="0" algn="l">
              <a:lnSpc>
                <a:spcPct val="115000"/>
              </a:lnSpc>
              <a:spcBef>
                <a:spcPts val="1600"/>
              </a:spcBef>
              <a:spcAft>
                <a:spcPts val="0"/>
              </a:spcAft>
              <a:buClr>
                <a:schemeClr val="dk1"/>
              </a:buClr>
              <a:buSzPts val="1100"/>
              <a:buFont typeface="Arial"/>
              <a:buNone/>
            </a:pPr>
            <a:r>
              <a:rPr lang="en"/>
              <a:t>For example, this includes disabling internet access for highly classified data or segregation of duties.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8" name="Shape 918"/>
        <p:cNvGrpSpPr/>
        <p:nvPr/>
      </p:nvGrpSpPr>
      <p:grpSpPr>
        <a:xfrm>
          <a:off x="0" y="0"/>
          <a:ext cx="0" cy="0"/>
          <a:chOff x="0" y="0"/>
          <a:chExt cx="0" cy="0"/>
        </a:xfrm>
      </p:grpSpPr>
      <p:sp>
        <p:nvSpPr>
          <p:cNvPr id="919" name="Google Shape;919;g603940b353_1_77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Technical</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920" name="Google Shape;920;g603940b353_1_77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Technical controls are security safeguards or countermeasures that are implemented using hardware, software or firmware components of an information system. </a:t>
            </a:r>
            <a:endParaRPr/>
          </a:p>
          <a:p>
            <a:pPr indent="0" lvl="0" marL="0" rtl="0" algn="l">
              <a:lnSpc>
                <a:spcPct val="115000"/>
              </a:lnSpc>
              <a:spcBef>
                <a:spcPts val="1600"/>
              </a:spcBef>
              <a:spcAft>
                <a:spcPts val="0"/>
              </a:spcAft>
              <a:buClr>
                <a:schemeClr val="dk1"/>
              </a:buClr>
              <a:buSzPts val="1100"/>
              <a:buFont typeface="Arial"/>
              <a:buNone/>
            </a:pPr>
            <a:r>
              <a:rPr lang="en"/>
              <a:t>Examples include antivirus/antimalware software, firewalls and logical access control systems.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4" name="Shape 924"/>
        <p:cNvGrpSpPr/>
        <p:nvPr/>
      </p:nvGrpSpPr>
      <p:grpSpPr>
        <a:xfrm>
          <a:off x="0" y="0"/>
          <a:ext cx="0" cy="0"/>
          <a:chOff x="0" y="0"/>
          <a:chExt cx="0" cy="0"/>
        </a:xfrm>
      </p:grpSpPr>
      <p:sp>
        <p:nvSpPr>
          <p:cNvPr id="925" name="Google Shape;925;g603940b353_1_77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Administrative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926" name="Google Shape;926;g603940b353_1_77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Clr>
                <a:schemeClr val="dk1"/>
              </a:buClr>
              <a:buSzPts val="1100"/>
              <a:buFont typeface="Arial"/>
              <a:buNone/>
            </a:pPr>
            <a:r>
              <a:rPr lang="en"/>
              <a:t>Administrative security controls (also called procedural controls) are primarily procedures and policies that define and guide employee actions in dealing with an organization’s sensitive information.</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0" name="Shape 930"/>
        <p:cNvGrpSpPr/>
        <p:nvPr/>
      </p:nvGrpSpPr>
      <p:grpSpPr>
        <a:xfrm>
          <a:off x="0" y="0"/>
          <a:ext cx="0" cy="0"/>
          <a:chOff x="0" y="0"/>
          <a:chExt cx="0" cy="0"/>
        </a:xfrm>
      </p:grpSpPr>
      <p:sp>
        <p:nvSpPr>
          <p:cNvPr id="931" name="Google Shape;931;g603940b353_1_78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Physical</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932" name="Google Shape;932;g603940b353_1_78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Physical controls are used to deter or deny unauthorized access to facilities, equipment and resources and to protect personnel and property from damage or harm. </a:t>
            </a:r>
            <a:endParaRPr/>
          </a:p>
          <a:p>
            <a:pPr indent="0" lvl="0" marL="0" rtl="0" algn="l">
              <a:lnSpc>
                <a:spcPct val="115000"/>
              </a:lnSpc>
              <a:spcBef>
                <a:spcPts val="1600"/>
              </a:spcBef>
              <a:spcAft>
                <a:spcPts val="1600"/>
              </a:spcAft>
              <a:buSzPts val="1800"/>
              <a:buNone/>
            </a:pPr>
            <a:r>
              <a:rPr lang="en"/>
              <a:t>Examples include fences, doors, locks and fire extinguishers.</a:t>
            </a:r>
            <a:endParaRPr/>
          </a:p>
        </p:txBody>
      </p:sp>
    </p:spTree>
  </p:cSld>
  <p:clrMapOvr>
    <a:masterClrMapping/>
  </p:clrMapOvr>
</p:sld>
</file>

<file path=ppt/slides/slide1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6" name="Shape 936"/>
        <p:cNvGrpSpPr/>
        <p:nvPr/>
      </p:nvGrpSpPr>
      <p:grpSpPr>
        <a:xfrm>
          <a:off x="0" y="0"/>
          <a:ext cx="0" cy="0"/>
          <a:chOff x="0" y="0"/>
          <a:chExt cx="0" cy="0"/>
        </a:xfrm>
      </p:grpSpPr>
      <p:sp>
        <p:nvSpPr>
          <p:cNvPr id="937" name="Google Shape;937;g603940b353_1_844"/>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1100"/>
              <a:buNone/>
            </a:pPr>
            <a:r>
              <a:rPr b="1" lang="en" sz="2400">
                <a:solidFill>
                  <a:srgbClr val="FF0000"/>
                </a:solidFill>
                <a:latin typeface="Roboto Slab"/>
                <a:ea typeface="Roboto Slab"/>
                <a:cs typeface="Roboto Slab"/>
                <a:sym typeface="Roboto Slab"/>
              </a:rPr>
              <a:t>5.7 Compare and contrast various types of controls.</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Google Shape;139;p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Mandatory vacations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40" name="Google Shape;140;p1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Some organizations have a policy that requires employees in sensitive positions to take mandatory vacations of five or ten consecutive business days.</a:t>
            </a:r>
            <a:endParaRPr/>
          </a:p>
        </p:txBody>
      </p:sp>
    </p:spTree>
  </p:cSld>
  <p:clrMapOvr>
    <a:masterClrMapping/>
  </p:clrMapOvr>
</p:sld>
</file>

<file path=ppt/slides/slide1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1" name="Shape 941"/>
        <p:cNvGrpSpPr/>
        <p:nvPr/>
      </p:nvGrpSpPr>
      <p:grpSpPr>
        <a:xfrm>
          <a:off x="0" y="0"/>
          <a:ext cx="0" cy="0"/>
          <a:chOff x="0" y="0"/>
          <a:chExt cx="0" cy="0"/>
        </a:xfrm>
      </p:grpSpPr>
      <p:sp>
        <p:nvSpPr>
          <p:cNvPr id="942" name="Google Shape;942;g603940b353_1_78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Data destruction and media sanitation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943" name="Google Shape;943;g603940b353_1_78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When an organization no longer needs sensitive data, the data should be destroyed by authorized personnel. </a:t>
            </a:r>
            <a:endParaRPr/>
          </a:p>
          <a:p>
            <a:pPr indent="0" lvl="0" marL="0" rtl="0" algn="l">
              <a:lnSpc>
                <a:spcPct val="115000"/>
              </a:lnSpc>
              <a:spcBef>
                <a:spcPts val="1600"/>
              </a:spcBef>
              <a:spcAft>
                <a:spcPts val="0"/>
              </a:spcAft>
              <a:buSzPts val="1100"/>
              <a:buNone/>
            </a:pPr>
            <a:r>
              <a:rPr lang="en"/>
              <a:t>Proper destruction, or sanitization, ensures the data cannot be subject to unauthorized disclosure. </a:t>
            </a:r>
            <a:endParaRPr/>
          </a:p>
          <a:p>
            <a:pPr indent="0" lvl="0" marL="0" rtl="0" algn="l">
              <a:lnSpc>
                <a:spcPct val="115000"/>
              </a:lnSpc>
              <a:spcBef>
                <a:spcPts val="1600"/>
              </a:spcBef>
              <a:spcAft>
                <a:spcPts val="0"/>
              </a:spcAft>
              <a:buClr>
                <a:schemeClr val="dk1"/>
              </a:buClr>
              <a:buSzPts val="1100"/>
              <a:buFont typeface="Arial"/>
              <a:buNone/>
            </a:pPr>
            <a:r>
              <a:rPr lang="en"/>
              <a:t>An organization’s security policy should define the acceptable methods of destroying the data based on the data’s classification.</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7" name="Shape 947"/>
        <p:cNvGrpSpPr/>
        <p:nvPr/>
      </p:nvGrpSpPr>
      <p:grpSpPr>
        <a:xfrm>
          <a:off x="0" y="0"/>
          <a:ext cx="0" cy="0"/>
          <a:chOff x="0" y="0"/>
          <a:chExt cx="0" cy="0"/>
        </a:xfrm>
      </p:grpSpPr>
      <p:sp>
        <p:nvSpPr>
          <p:cNvPr id="948" name="Google Shape;948;g603940b353_1_79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Burning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949" name="Google Shape;949;g603940b353_1_79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For information on paper resources, an organization might consider burning, using an incinerator, to ensure the data is not retrievable. While this method is effective, it is not considered the most environmentally-friendly option.</a:t>
            </a:r>
            <a:endParaRPr/>
          </a:p>
        </p:txBody>
      </p:sp>
    </p:spTree>
  </p:cSld>
  <p:clrMapOvr>
    <a:masterClrMapping/>
  </p:clrMapOvr>
</p:sld>
</file>

<file path=ppt/slides/slide1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3" name="Shape 953"/>
        <p:cNvGrpSpPr/>
        <p:nvPr/>
      </p:nvGrpSpPr>
      <p:grpSpPr>
        <a:xfrm>
          <a:off x="0" y="0"/>
          <a:ext cx="0" cy="0"/>
          <a:chOff x="0" y="0"/>
          <a:chExt cx="0" cy="0"/>
        </a:xfrm>
      </p:grpSpPr>
      <p:sp>
        <p:nvSpPr>
          <p:cNvPr id="954" name="Google Shape;954;g603940b353_1_79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Shredding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955" name="Google Shape;955;g603940b353_1_79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Shredding involves cutting paper into thin vertical strips (straight-cut shredding) or vertical and horizontal confetti-like pieces (cross-cut shredding). </a:t>
            </a:r>
            <a:endParaRPr/>
          </a:p>
          <a:p>
            <a:pPr indent="0" lvl="0" marL="0" rtl="0" algn="l">
              <a:lnSpc>
                <a:spcPct val="115000"/>
              </a:lnSpc>
              <a:spcBef>
                <a:spcPts val="1600"/>
              </a:spcBef>
              <a:spcAft>
                <a:spcPts val="0"/>
              </a:spcAft>
              <a:buClr>
                <a:schemeClr val="dk1"/>
              </a:buClr>
              <a:buSzPts val="1100"/>
              <a:buFont typeface="Arial"/>
              <a:buNone/>
            </a:pPr>
            <a:r>
              <a:rPr lang="en"/>
              <a:t>While most records can be shredded using the straight-cut method, cross-cut shredding is more appropriate for sensitive and confidential records.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9" name="Shape 959"/>
        <p:cNvGrpSpPr/>
        <p:nvPr/>
      </p:nvGrpSpPr>
      <p:grpSpPr>
        <a:xfrm>
          <a:off x="0" y="0"/>
          <a:ext cx="0" cy="0"/>
          <a:chOff x="0" y="0"/>
          <a:chExt cx="0" cy="0"/>
        </a:xfrm>
      </p:grpSpPr>
      <p:sp>
        <p:nvSpPr>
          <p:cNvPr id="960" name="Google Shape;960;g603940b353_1_80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Pulping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961" name="Google Shape;961;g603940b353_1_80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Paper can also be destroyed by pulping. This process involves reducing the paper to fibers (called pulp) by mixing the paper with water and chemicals. Typically, the pulp can be recycled into other paper products.</a:t>
            </a:r>
            <a:endParaRPr/>
          </a:p>
        </p:txBody>
      </p:sp>
    </p:spTree>
  </p:cSld>
  <p:clrMapOvr>
    <a:masterClrMapping/>
  </p:clrMapOvr>
</p:sld>
</file>

<file path=ppt/slides/slide1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5" name="Shape 965"/>
        <p:cNvGrpSpPr/>
        <p:nvPr/>
      </p:nvGrpSpPr>
      <p:grpSpPr>
        <a:xfrm>
          <a:off x="0" y="0"/>
          <a:ext cx="0" cy="0"/>
          <a:chOff x="0" y="0"/>
          <a:chExt cx="0" cy="0"/>
        </a:xfrm>
      </p:grpSpPr>
      <p:sp>
        <p:nvSpPr>
          <p:cNvPr id="966" name="Google Shape;966;g603940b353_1_80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Pulverizing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967" name="Google Shape;967;g603940b353_1_80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An organization might pulverize paper resources. This process involves crushing or grinding the paper to reduce it to fine particles (such as powder or dust).</a:t>
            </a:r>
            <a:endParaRPr/>
          </a:p>
        </p:txBody>
      </p:sp>
    </p:spTree>
  </p:cSld>
  <p:clrMapOvr>
    <a:masterClrMapping/>
  </p:clrMapOvr>
</p:sld>
</file>

<file path=ppt/slides/slide1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1" name="Shape 971"/>
        <p:cNvGrpSpPr/>
        <p:nvPr/>
      </p:nvGrpSpPr>
      <p:grpSpPr>
        <a:xfrm>
          <a:off x="0" y="0"/>
          <a:ext cx="0" cy="0"/>
          <a:chOff x="0" y="0"/>
          <a:chExt cx="0" cy="0"/>
        </a:xfrm>
      </p:grpSpPr>
      <p:sp>
        <p:nvSpPr>
          <p:cNvPr id="972" name="Google Shape;972;g603940b353_1_85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Degaussing</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973" name="Google Shape;973;g603940b353_1_85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An organization might also consider degaussing the data using a degausser. The process involves using a strong magnetic field that erases data on some media (e.g., magnetic tapes, etc.). </a:t>
            </a:r>
            <a:endParaRPr/>
          </a:p>
          <a:p>
            <a:pPr indent="0" lvl="0" marL="0" rtl="0" algn="l">
              <a:lnSpc>
                <a:spcPct val="115000"/>
              </a:lnSpc>
              <a:spcBef>
                <a:spcPts val="1600"/>
              </a:spcBef>
              <a:spcAft>
                <a:spcPts val="0"/>
              </a:spcAft>
              <a:buClr>
                <a:schemeClr val="dk1"/>
              </a:buClr>
              <a:buSzPts val="1100"/>
              <a:buFont typeface="Arial"/>
              <a:buNone/>
            </a:pPr>
            <a:r>
              <a:rPr lang="en"/>
              <a:t>Degaussing is not supported on optical CDs, DVDs or SSDs.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0"/>
              </a:spcAft>
              <a:buSzPts val="1800"/>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7" name="Shape 977"/>
        <p:cNvGrpSpPr/>
        <p:nvPr/>
      </p:nvGrpSpPr>
      <p:grpSpPr>
        <a:xfrm>
          <a:off x="0" y="0"/>
          <a:ext cx="0" cy="0"/>
          <a:chOff x="0" y="0"/>
          <a:chExt cx="0" cy="0"/>
        </a:xfrm>
      </p:grpSpPr>
      <p:sp>
        <p:nvSpPr>
          <p:cNvPr id="978" name="Google Shape;978;g603940b353_1_86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Purging</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979" name="Google Shape;979;g603940b353_1_86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In less secure environments, an organization might consider purging the data to prepare media for reuse. The process is considered a more intense form of wiping in that it repeats the clearing process multiple times. </a:t>
            </a:r>
            <a:endParaRPr/>
          </a:p>
        </p:txBody>
      </p:sp>
    </p:spTree>
  </p:cSld>
  <p:clrMapOvr>
    <a:masterClrMapping/>
  </p:clrMapOvr>
</p:sld>
</file>

<file path=ppt/slides/slide1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3" name="Shape 983"/>
        <p:cNvGrpSpPr/>
        <p:nvPr/>
      </p:nvGrpSpPr>
      <p:grpSpPr>
        <a:xfrm>
          <a:off x="0" y="0"/>
          <a:ext cx="0" cy="0"/>
          <a:chOff x="0" y="0"/>
          <a:chExt cx="0" cy="0"/>
        </a:xfrm>
      </p:grpSpPr>
      <p:sp>
        <p:nvSpPr>
          <p:cNvPr id="984" name="Google Shape;984;g603940b353_1_86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Wiping</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985" name="Google Shape;985;g603940b353_1_86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For electronic media, an organization might consider wiping (also called clearing or overwriting) the data. The process involves writing characters, or random bits, over all addressable locations on the media. </a:t>
            </a:r>
            <a:endParaRPr/>
          </a:p>
        </p:txBody>
      </p:sp>
    </p:spTree>
  </p:cSld>
  <p:clrMapOvr>
    <a:masterClrMapping/>
  </p:clrMapOvr>
</p:sld>
</file>

<file path=ppt/slides/slide1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9" name="Shape 989"/>
        <p:cNvGrpSpPr/>
        <p:nvPr/>
      </p:nvGrpSpPr>
      <p:grpSpPr>
        <a:xfrm>
          <a:off x="0" y="0"/>
          <a:ext cx="0" cy="0"/>
          <a:chOff x="0" y="0"/>
          <a:chExt cx="0" cy="0"/>
        </a:xfrm>
      </p:grpSpPr>
      <p:sp>
        <p:nvSpPr>
          <p:cNvPr id="990" name="Google Shape;990;g603940b353_1_87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Data sensitivity labeling and handling</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991" name="Google Shape;991;g603940b353_1_87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As one of the first steps in asset security, an organization should identify and classify its information and assets. </a:t>
            </a:r>
            <a:endParaRPr/>
          </a:p>
          <a:p>
            <a:pPr indent="0" lvl="0" marL="0" rtl="0" algn="l">
              <a:lnSpc>
                <a:spcPct val="115000"/>
              </a:lnSpc>
              <a:spcBef>
                <a:spcPts val="1600"/>
              </a:spcBef>
              <a:spcAft>
                <a:spcPts val="0"/>
              </a:spcAft>
              <a:buSzPts val="1100"/>
              <a:buNone/>
            </a:pPr>
            <a:r>
              <a:rPr lang="en"/>
              <a:t>The organization labels assets appropriately based on the security policy requirements. </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5" name="Shape 995"/>
        <p:cNvGrpSpPr/>
        <p:nvPr/>
      </p:nvGrpSpPr>
      <p:grpSpPr>
        <a:xfrm>
          <a:off x="0" y="0"/>
          <a:ext cx="0" cy="0"/>
          <a:chOff x="0" y="0"/>
          <a:chExt cx="0" cy="0"/>
        </a:xfrm>
      </p:grpSpPr>
      <p:sp>
        <p:nvSpPr>
          <p:cNvPr id="996" name="Google Shape;996;g603940b353_1_89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Confidential</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997" name="Google Shape;997;g603940b353_1_89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The confidential, or proprietary, label refers to any information that helps an organization maintain a competitive edge. </a:t>
            </a:r>
            <a:endParaRPr/>
          </a:p>
          <a:p>
            <a:pPr indent="0" lvl="0" marL="0" rtl="0" algn="l">
              <a:lnSpc>
                <a:spcPct val="115000"/>
              </a:lnSpc>
              <a:spcBef>
                <a:spcPts val="1600"/>
              </a:spcBef>
              <a:spcAft>
                <a:spcPts val="1600"/>
              </a:spcAft>
              <a:buSzPts val="1800"/>
              <a:buNone/>
            </a:pPr>
            <a:r>
              <a:rPr lang="en"/>
              <a:t>In other words, disclosure of the information would cause exceptionally grave damage to the primary mission of an organization.</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4" name="Shape 144"/>
        <p:cNvGrpSpPr/>
        <p:nvPr/>
      </p:nvGrpSpPr>
      <p:grpSpPr>
        <a:xfrm>
          <a:off x="0" y="0"/>
          <a:ext cx="0" cy="0"/>
          <a:chOff x="0" y="0"/>
          <a:chExt cx="0" cy="0"/>
        </a:xfrm>
      </p:grpSpPr>
      <p:sp>
        <p:nvSpPr>
          <p:cNvPr id="145" name="Google Shape;145;p1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Job rotation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46" name="Google Shape;146;p1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Job rotation is a policy that compels employees to rotate into different jobs, or at least rotate some of their duties. </a:t>
            </a:r>
            <a:endParaRPr/>
          </a:p>
        </p:txBody>
      </p:sp>
    </p:spTree>
  </p:cSld>
  <p:clrMapOvr>
    <a:masterClrMapping/>
  </p:clrMapOvr>
</p:sld>
</file>

<file path=ppt/slides/slide1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1" name="Shape 1001"/>
        <p:cNvGrpSpPr/>
        <p:nvPr/>
      </p:nvGrpSpPr>
      <p:grpSpPr>
        <a:xfrm>
          <a:off x="0" y="0"/>
          <a:ext cx="0" cy="0"/>
          <a:chOff x="0" y="0"/>
          <a:chExt cx="0" cy="0"/>
        </a:xfrm>
      </p:grpSpPr>
      <p:sp>
        <p:nvSpPr>
          <p:cNvPr id="1002" name="Google Shape;1002;g603940b353_1_89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Private</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1003" name="Google Shape;1003;g603940b353_1_89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The private label is for information that should stay private within the organization but that does not meet the definition of confidential data. </a:t>
            </a:r>
            <a:endParaRPr/>
          </a:p>
          <a:p>
            <a:pPr indent="0" lvl="0" marL="0" rtl="0" algn="l">
              <a:lnSpc>
                <a:spcPct val="115000"/>
              </a:lnSpc>
              <a:spcBef>
                <a:spcPts val="1600"/>
              </a:spcBef>
              <a:spcAft>
                <a:spcPts val="0"/>
              </a:spcAft>
              <a:buSzPts val="1800"/>
              <a:buNone/>
            </a:pPr>
            <a:r>
              <a:rPr lang="en"/>
              <a:t>In other words, disclosure of the information would cause serious damage to the primary mission of an organization. </a:t>
            </a:r>
            <a:endParaRPr/>
          </a:p>
          <a:p>
            <a:pPr indent="0" lvl="0" marL="0" rtl="0" algn="l">
              <a:lnSpc>
                <a:spcPct val="115000"/>
              </a:lnSpc>
              <a:spcBef>
                <a:spcPts val="1600"/>
              </a:spcBef>
              <a:spcAft>
                <a:spcPts val="1600"/>
              </a:spcAft>
              <a:buSzPts val="1800"/>
              <a:buNone/>
            </a:pPr>
            <a:r>
              <a:rPr lang="en"/>
              <a:t>Many organizations label PII and PHI, as well as internal employee data and some financial (e.g., payroll) data, as private.</a:t>
            </a:r>
            <a:endParaRPr/>
          </a:p>
        </p:txBody>
      </p:sp>
    </p:spTree>
  </p:cSld>
  <p:clrMapOvr>
    <a:masterClrMapping/>
  </p:clrMapOvr>
</p:sld>
</file>

<file path=ppt/slides/slide1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7" name="Shape 1007"/>
        <p:cNvGrpSpPr/>
        <p:nvPr/>
      </p:nvGrpSpPr>
      <p:grpSpPr>
        <a:xfrm>
          <a:off x="0" y="0"/>
          <a:ext cx="0" cy="0"/>
          <a:chOff x="0" y="0"/>
          <a:chExt cx="0" cy="0"/>
        </a:xfrm>
      </p:grpSpPr>
      <p:sp>
        <p:nvSpPr>
          <p:cNvPr id="1008" name="Google Shape;1008;g603940b353_1_90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Public</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1009" name="Google Shape;1009;g603940b353_1_90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The public (or unclassified) label is for information that is available to any individuals outside the organization, such as websites and brochures. </a:t>
            </a:r>
            <a:endParaRPr/>
          </a:p>
          <a:p>
            <a:pPr indent="0" lvl="0" marL="0" rtl="0" algn="l">
              <a:lnSpc>
                <a:spcPct val="115000"/>
              </a:lnSpc>
              <a:spcBef>
                <a:spcPts val="1600"/>
              </a:spcBef>
              <a:spcAft>
                <a:spcPts val="1600"/>
              </a:spcAft>
              <a:buSzPts val="1800"/>
              <a:buNone/>
            </a:pPr>
            <a:r>
              <a:rPr lang="en"/>
              <a:t>Although an organization does not protect the confidentiality of public data, it can protect the integrity of the data. </a:t>
            </a:r>
            <a:endParaRPr/>
          </a:p>
        </p:txBody>
      </p:sp>
    </p:spTree>
  </p:cSld>
  <p:clrMapOvr>
    <a:masterClrMapping/>
  </p:clrMapOvr>
</p:sld>
</file>

<file path=ppt/slides/slide1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3" name="Shape 1013"/>
        <p:cNvGrpSpPr/>
        <p:nvPr/>
      </p:nvGrpSpPr>
      <p:grpSpPr>
        <a:xfrm>
          <a:off x="0" y="0"/>
          <a:ext cx="0" cy="0"/>
          <a:chOff x="0" y="0"/>
          <a:chExt cx="0" cy="0"/>
        </a:xfrm>
      </p:grpSpPr>
      <p:sp>
        <p:nvSpPr>
          <p:cNvPr id="1014" name="Google Shape;1014;g603940b353_1_90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Proprietary</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1015" name="Google Shape;1015;g603940b353_1_90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When a company has data specific to their operations or intellectual property, it is considered proprietary. </a:t>
            </a:r>
            <a:endParaRPr/>
          </a:p>
          <a:p>
            <a:pPr indent="0" lvl="0" marL="0" rtl="0" algn="l">
              <a:lnSpc>
                <a:spcPct val="115000"/>
              </a:lnSpc>
              <a:spcBef>
                <a:spcPts val="1600"/>
              </a:spcBef>
              <a:spcAft>
                <a:spcPts val="1600"/>
              </a:spcAft>
              <a:buSzPts val="1800"/>
              <a:buNone/>
            </a:pPr>
            <a:r>
              <a:rPr lang="en"/>
              <a:t>For example, a chain of cookie shops might have several recipes that are proprietary data. </a:t>
            </a:r>
            <a:endParaRPr/>
          </a:p>
        </p:txBody>
      </p:sp>
    </p:spTree>
  </p:cSld>
  <p:clrMapOvr>
    <a:masterClrMapping/>
  </p:clrMapOvr>
</p:sld>
</file>

<file path=ppt/slides/slide1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9" name="Shape 1019"/>
        <p:cNvGrpSpPr/>
        <p:nvPr/>
      </p:nvGrpSpPr>
      <p:grpSpPr>
        <a:xfrm>
          <a:off x="0" y="0"/>
          <a:ext cx="0" cy="0"/>
          <a:chOff x="0" y="0"/>
          <a:chExt cx="0" cy="0"/>
        </a:xfrm>
      </p:grpSpPr>
      <p:sp>
        <p:nvSpPr>
          <p:cNvPr id="1020" name="Google Shape;1020;g603940b353_1_92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PII</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1021" name="Google Shape;1021;g603940b353_1_92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Personally identifiable information (PII) is any information that can identify an individual, such as name, Social Security number, date and place of birth, etc. “Individuals” includes employees as well as customers.</a:t>
            </a:r>
            <a:endParaRPr/>
          </a:p>
        </p:txBody>
      </p:sp>
    </p:spTree>
  </p:cSld>
  <p:clrMapOvr>
    <a:masterClrMapping/>
  </p:clrMapOvr>
</p:sld>
</file>

<file path=ppt/slides/slide1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5" name="Shape 1025"/>
        <p:cNvGrpSpPr/>
        <p:nvPr/>
      </p:nvGrpSpPr>
      <p:grpSpPr>
        <a:xfrm>
          <a:off x="0" y="0"/>
          <a:ext cx="0" cy="0"/>
          <a:chOff x="0" y="0"/>
          <a:chExt cx="0" cy="0"/>
        </a:xfrm>
      </p:grpSpPr>
      <p:sp>
        <p:nvSpPr>
          <p:cNvPr id="1026" name="Google Shape;1026;g603940b353_1_92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PHI</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1027" name="Google Shape;1027;g603940b353_1_92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Protected health information (PHI) is any health-related information that can be related to a specific individual, such as health information, healthcare provider, health plan, life insurer, etc. </a:t>
            </a:r>
            <a:endParaRPr/>
          </a:p>
          <a:p>
            <a:pPr indent="0" lvl="0" marL="0" rtl="0" algn="l">
              <a:lnSpc>
                <a:spcPct val="115000"/>
              </a:lnSpc>
              <a:spcBef>
                <a:spcPts val="1600"/>
              </a:spcBef>
              <a:spcAft>
                <a:spcPts val="1600"/>
              </a:spcAft>
              <a:buSzPts val="1800"/>
              <a:buNone/>
            </a:pPr>
            <a:r>
              <a:rPr lang="en"/>
              <a:t>Any organization that store PHI information( including doctors, hospitals and employers) is required to protect it.</a:t>
            </a:r>
            <a:endParaRPr/>
          </a:p>
        </p:txBody>
      </p:sp>
    </p:spTree>
  </p:cSld>
  <p:clrMapOvr>
    <a:masterClrMapping/>
  </p:clrMapOvr>
</p:sld>
</file>

<file path=ppt/slides/slide1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1" name="Shape 1031"/>
        <p:cNvGrpSpPr/>
        <p:nvPr/>
      </p:nvGrpSpPr>
      <p:grpSpPr>
        <a:xfrm>
          <a:off x="0" y="0"/>
          <a:ext cx="0" cy="0"/>
          <a:chOff x="0" y="0"/>
          <a:chExt cx="0" cy="0"/>
        </a:xfrm>
      </p:grpSpPr>
      <p:sp>
        <p:nvSpPr>
          <p:cNvPr id="1032" name="Google Shape;1032;g603940b353_1_93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Data roles</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1033" name="Google Shape;1033;g603940b353_1_93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While one individual or multiple individuals might manage data protection within an organization, there are distinct roles that are required to ensure the organization complies with the security policy.</a:t>
            </a:r>
            <a:endParaRPr/>
          </a:p>
        </p:txBody>
      </p:sp>
    </p:spTree>
  </p:cSld>
  <p:clrMapOvr>
    <a:masterClrMapping/>
  </p:clrMapOvr>
</p:sld>
</file>

<file path=ppt/slides/slide1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7" name="Shape 1037"/>
        <p:cNvGrpSpPr/>
        <p:nvPr/>
      </p:nvGrpSpPr>
      <p:grpSpPr>
        <a:xfrm>
          <a:off x="0" y="0"/>
          <a:ext cx="0" cy="0"/>
          <a:chOff x="0" y="0"/>
          <a:chExt cx="0" cy="0"/>
        </a:xfrm>
      </p:grpSpPr>
      <p:sp>
        <p:nvSpPr>
          <p:cNvPr id="1038" name="Google Shape;1038;g603940b353_1_93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Owner</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1039" name="Google Shape;1039;g603940b353_1_93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The data owner is responsible for ensuring the organization has adequate security controls based on the classification defined in the security policy.</a:t>
            </a:r>
            <a:endParaRPr/>
          </a:p>
        </p:txBody>
      </p:sp>
    </p:spTree>
  </p:cSld>
  <p:clrMapOvr>
    <a:masterClrMapping/>
  </p:clrMapOvr>
</p:sld>
</file>

<file path=ppt/slides/slide1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3" name="Shape 1043"/>
        <p:cNvGrpSpPr/>
        <p:nvPr/>
      </p:nvGrpSpPr>
      <p:grpSpPr>
        <a:xfrm>
          <a:off x="0" y="0"/>
          <a:ext cx="0" cy="0"/>
          <a:chOff x="0" y="0"/>
          <a:chExt cx="0" cy="0"/>
        </a:xfrm>
      </p:grpSpPr>
      <p:sp>
        <p:nvSpPr>
          <p:cNvPr id="1044" name="Google Shape;1044;g603940b353_1_96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Steward/custodian</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1045" name="Google Shape;1045;g603940b353_1_96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The data steward or custodian is operationally responsible for the physical and electronic security and integrity of the information. Many times, the data owner will delegate day-to-day tasks to the steward. </a:t>
            </a:r>
            <a:endParaRPr/>
          </a:p>
          <a:p>
            <a:pPr indent="0" lvl="0" marL="0" rtl="0" algn="l">
              <a:lnSpc>
                <a:spcPct val="115000"/>
              </a:lnSpc>
              <a:spcBef>
                <a:spcPts val="1600"/>
              </a:spcBef>
              <a:spcAft>
                <a:spcPts val="1600"/>
              </a:spcAft>
              <a:buSzPts val="1800"/>
              <a:buNone/>
            </a:pPr>
            <a:r>
              <a:rPr lang="en"/>
              <a:t>For example, the steward might be senior administrators who are responsible for ensuring that the data is backed up or for granting access and ensuring appropriate use of the information.</a:t>
            </a:r>
            <a:endParaRPr/>
          </a:p>
        </p:txBody>
      </p:sp>
    </p:spTree>
  </p:cSld>
  <p:clrMapOvr>
    <a:masterClrMapping/>
  </p:clrMapOvr>
</p:sld>
</file>

<file path=ppt/slides/slide1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9" name="Shape 1049"/>
        <p:cNvGrpSpPr/>
        <p:nvPr/>
      </p:nvGrpSpPr>
      <p:grpSpPr>
        <a:xfrm>
          <a:off x="0" y="0"/>
          <a:ext cx="0" cy="0"/>
          <a:chOff x="0" y="0"/>
          <a:chExt cx="0" cy="0"/>
        </a:xfrm>
      </p:grpSpPr>
      <p:sp>
        <p:nvSpPr>
          <p:cNvPr id="1050" name="Google Shape;1050;g603940b353_1_97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Privacy officer</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1051" name="Google Shape;1051;g603940b353_1_97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The privacy officer is responsible for ensuring that an organization protects data in accordance with laws and regulations. Many times, the privacy officer will have a legal background and assist in developing the security policy. This role will ensure the organization’s practices comply with laws specific to the sensitivity of the data (e.g., PII, PHI, etc.).</a:t>
            </a:r>
            <a:endParaRPr/>
          </a:p>
        </p:txBody>
      </p:sp>
    </p:spTree>
  </p:cSld>
  <p:clrMapOvr>
    <a:masterClrMapping/>
  </p:clrMapOvr>
</p:sld>
</file>

<file path=ppt/slides/slide1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5" name="Shape 1055"/>
        <p:cNvGrpSpPr/>
        <p:nvPr/>
      </p:nvGrpSpPr>
      <p:grpSpPr>
        <a:xfrm>
          <a:off x="0" y="0"/>
          <a:ext cx="0" cy="0"/>
          <a:chOff x="0" y="0"/>
          <a:chExt cx="0" cy="0"/>
        </a:xfrm>
      </p:grpSpPr>
      <p:sp>
        <p:nvSpPr>
          <p:cNvPr id="1056" name="Google Shape;1056;g603940b353_1_97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Data retention</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1057" name="Google Shape;1057;g603940b353_1_97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Data retention is retaining data a specific length of time as dictated by an organization’s security policy. Typically, a minimum threshold is defined in the security policy, but a maximum threshold can be defined as well. </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0" name="Shape 150"/>
        <p:cNvGrpSpPr/>
        <p:nvPr/>
      </p:nvGrpSpPr>
      <p:grpSpPr>
        <a:xfrm>
          <a:off x="0" y="0"/>
          <a:ext cx="0" cy="0"/>
          <a:chOff x="0" y="0"/>
          <a:chExt cx="0" cy="0"/>
        </a:xfrm>
      </p:grpSpPr>
      <p:sp>
        <p:nvSpPr>
          <p:cNvPr id="151" name="Google Shape;151;p1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Clean desk</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52" name="Google Shape;152;p1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Some organizations require a desk to be free of paperwork or other material that might contain sensitive or internal information.</a:t>
            </a:r>
            <a:endParaRPr/>
          </a:p>
        </p:txBody>
      </p:sp>
    </p:spTree>
  </p:cSld>
  <p:clrMapOvr>
    <a:masterClrMapping/>
  </p:clrMapOvr>
</p:sld>
</file>

<file path=ppt/slides/slide1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1" name="Shape 1061"/>
        <p:cNvGrpSpPr/>
        <p:nvPr/>
      </p:nvGrpSpPr>
      <p:grpSpPr>
        <a:xfrm>
          <a:off x="0" y="0"/>
          <a:ext cx="0" cy="0"/>
          <a:chOff x="0" y="0"/>
          <a:chExt cx="0" cy="0"/>
        </a:xfrm>
      </p:grpSpPr>
      <p:sp>
        <p:nvSpPr>
          <p:cNvPr id="1062" name="Google Shape;1062;g603940b353_1_98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Legal and compliance</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1063" name="Google Shape;1063;g603940b353_1_98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Clr>
                <a:schemeClr val="dk1"/>
              </a:buClr>
              <a:buSzPts val="1100"/>
              <a:buFont typeface="Arial"/>
              <a:buNone/>
            </a:pPr>
            <a:r>
              <a:rPr lang="en"/>
              <a:t>It is the responsibility of an organization to ensure that the data security and privacy practices in its security policy conform to any applicable laws or regulations (e.g., laws regulating PII, PHI, etc.). In the absence of any applicable laws or regulations, the organization should show due diligence by including recommended standards for data security based on other businesses’ practices in a similar industry.</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7" name="Shape 1067"/>
        <p:cNvGrpSpPr/>
        <p:nvPr/>
      </p:nvGrpSpPr>
      <p:grpSpPr>
        <a:xfrm>
          <a:off x="0" y="0"/>
          <a:ext cx="0" cy="0"/>
          <a:chOff x="0" y="0"/>
          <a:chExt cx="0" cy="0"/>
        </a:xfrm>
      </p:grpSpPr>
      <p:sp>
        <p:nvSpPr>
          <p:cNvPr id="1068" name="Google Shape;1068;g603940b353_1_998"/>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1100"/>
              <a:buNone/>
            </a:pPr>
            <a:r>
              <a:rPr b="1" lang="en" sz="2400">
                <a:solidFill>
                  <a:srgbClr val="FF0000"/>
                </a:solidFill>
                <a:latin typeface="Roboto Slab"/>
                <a:ea typeface="Roboto Slab"/>
                <a:cs typeface="Roboto Slab"/>
                <a:sym typeface="Roboto Slab"/>
              </a:rPr>
              <a:t>This concludes Domain 5</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sp>
        <p:nvSpPr>
          <p:cNvPr id="157" name="Google Shape;157;p1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Background checks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58" name="Google Shape;158;p1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Background checks are used to identify an individual’s previous activities. Most background checks are conducted prior to employment and can include an individual’s criminal, financial or driving records.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2" name="Shape 162"/>
        <p:cNvGrpSpPr/>
        <p:nvPr/>
      </p:nvGrpSpPr>
      <p:grpSpPr>
        <a:xfrm>
          <a:off x="0" y="0"/>
          <a:ext cx="0" cy="0"/>
          <a:chOff x="0" y="0"/>
          <a:chExt cx="0" cy="0"/>
        </a:xfrm>
      </p:grpSpPr>
      <p:sp>
        <p:nvSpPr>
          <p:cNvPr id="163" name="Google Shape;163;p1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Exit interviews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64" name="Google Shape;164;p1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Exit interviews are conducted when an employee retires, resigns or is dismissed from the company. </a:t>
            </a:r>
            <a:endParaRPr/>
          </a:p>
          <a:p>
            <a:pPr indent="0" lvl="0" marL="0" rtl="0" algn="l">
              <a:lnSpc>
                <a:spcPct val="115000"/>
              </a:lnSpc>
              <a:spcBef>
                <a:spcPts val="1600"/>
              </a:spcBef>
              <a:spcAft>
                <a:spcPts val="0"/>
              </a:spcAft>
              <a:buClr>
                <a:schemeClr val="dk1"/>
              </a:buClr>
              <a:buSzPts val="1100"/>
              <a:buFont typeface="Arial"/>
              <a:buNone/>
            </a:pPr>
            <a:r>
              <a:rPr lang="en"/>
              <a:t>Not only does this interview allow the company to retrieve assets, it enables management to learn about any issues, problems or grievances that could affect future loss. </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3" name="Shape 63"/>
        <p:cNvGrpSpPr/>
        <p:nvPr/>
      </p:nvGrpSpPr>
      <p:grpSpPr>
        <a:xfrm>
          <a:off x="0" y="0"/>
          <a:ext cx="0" cy="0"/>
          <a:chOff x="0" y="0"/>
          <a:chExt cx="0" cy="0"/>
        </a:xfrm>
      </p:grpSpPr>
      <p:pic>
        <p:nvPicPr>
          <p:cNvPr id="64" name="Google Shape;64;p2" title="Cyber Brain Academy copy.mp4">
            <a:hlinkClick r:id="rId3"/>
          </p:cNvPr>
          <p:cNvPicPr preferRelativeResize="0"/>
          <p:nvPr/>
        </p:nvPicPr>
        <p:blipFill rotWithShape="1">
          <a:blip r:embed="rId4">
            <a:alphaModFix/>
          </a:blip>
          <a:srcRect b="0" l="0" r="0" t="0"/>
          <a:stretch/>
        </p:blipFill>
        <p:spPr>
          <a:xfrm>
            <a:off x="319175" y="261525"/>
            <a:ext cx="8393075" cy="4693525"/>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8" name="Shape 168"/>
        <p:cNvGrpSpPr/>
        <p:nvPr/>
      </p:nvGrpSpPr>
      <p:grpSpPr>
        <a:xfrm>
          <a:off x="0" y="0"/>
          <a:ext cx="0" cy="0"/>
          <a:chOff x="0" y="0"/>
          <a:chExt cx="0" cy="0"/>
        </a:xfrm>
      </p:grpSpPr>
      <p:sp>
        <p:nvSpPr>
          <p:cNvPr id="169" name="Google Shape;169;p1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Role-based awareness training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70" name="Google Shape;170;p1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Training is a key way to ensure that employees understand important company policies and procedures. </a:t>
            </a:r>
            <a:endParaRPr/>
          </a:p>
          <a:p>
            <a:pPr indent="0" lvl="0" marL="0" rtl="0" algn="l">
              <a:lnSpc>
                <a:spcPct val="115000"/>
              </a:lnSpc>
              <a:spcBef>
                <a:spcPts val="1600"/>
              </a:spcBef>
              <a:spcAft>
                <a:spcPts val="1600"/>
              </a:spcAft>
              <a:buSzPts val="1800"/>
              <a:buNone/>
            </a:pPr>
            <a:r>
              <a:rPr lang="en"/>
              <a:t>Role-based awareness training is training customized for roles.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Google Shape;175;p1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rgbClr val="000000"/>
                </a:solidFill>
              </a:rPr>
              <a:t>Data owner</a:t>
            </a:r>
            <a:endParaRPr>
              <a:solidFill>
                <a:srgbClr val="000000"/>
              </a:solidFill>
            </a:endParaRPr>
          </a:p>
          <a:p>
            <a:pPr indent="0" lvl="0" marL="0" rtl="0" algn="l">
              <a:lnSpc>
                <a:spcPct val="115000"/>
              </a:lnSpc>
              <a:spcBef>
                <a:spcPts val="0"/>
              </a:spcBef>
              <a:spcAft>
                <a:spcPts val="0"/>
              </a:spcAft>
              <a:buClr>
                <a:schemeClr val="dk1"/>
              </a:buClr>
              <a:buSzPts val="1100"/>
              <a:buFont typeface="Arial"/>
              <a:buNone/>
            </a:pPr>
            <a:r>
              <a:t/>
            </a:r>
            <a:endParaRPr>
              <a:solidFill>
                <a:srgbClr val="000000"/>
              </a:solidFill>
            </a:endParaRPr>
          </a:p>
          <a:p>
            <a:pPr indent="0" lvl="0" marL="0" rtl="0" algn="l">
              <a:lnSpc>
                <a:spcPct val="115000"/>
              </a:lnSpc>
              <a:spcBef>
                <a:spcPts val="0"/>
              </a:spcBef>
              <a:spcAft>
                <a:spcPts val="0"/>
              </a:spcAft>
              <a:buClr>
                <a:schemeClr val="dk1"/>
              </a:buClr>
              <a:buSzPts val="1100"/>
              <a:buFont typeface="Arial"/>
              <a:buNone/>
            </a:pPr>
            <a:r>
              <a:t/>
            </a:r>
            <a:endParaRPr>
              <a:solidFill>
                <a:srgbClr val="000000"/>
              </a:solidFill>
            </a:endParaRPr>
          </a:p>
          <a:p>
            <a:pPr indent="0" lvl="0" marL="0" rtl="0" algn="l">
              <a:lnSpc>
                <a:spcPct val="115000"/>
              </a:lnSpc>
              <a:spcBef>
                <a:spcPts val="1600"/>
              </a:spcBef>
              <a:spcAft>
                <a:spcPts val="0"/>
              </a:spcAft>
              <a:buClr>
                <a:schemeClr val="dk1"/>
              </a:buClr>
              <a:buSzPts val="1100"/>
              <a:buFont typeface="Arial"/>
              <a:buNone/>
            </a:pPr>
            <a:r>
              <a:t/>
            </a:r>
            <a:endParaRPr>
              <a:solidFill>
                <a:srgbClr val="000000"/>
              </a:solidFill>
            </a:endParaRPr>
          </a:p>
          <a:p>
            <a:pPr indent="0" lvl="0" marL="0" rtl="0" algn="l">
              <a:lnSpc>
                <a:spcPct val="115000"/>
              </a:lnSpc>
              <a:spcBef>
                <a:spcPts val="1600"/>
              </a:spcBef>
              <a:spcAft>
                <a:spcPts val="1600"/>
              </a:spcAft>
              <a:buClr>
                <a:schemeClr val="dk1"/>
              </a:buClr>
              <a:buSzPts val="1100"/>
              <a:buFont typeface="Arial"/>
              <a:buNone/>
            </a:pPr>
            <a:r>
              <a:t/>
            </a:r>
            <a:endParaRPr>
              <a:solidFill>
                <a:srgbClr val="000000"/>
              </a:solidFill>
            </a:endParaRPr>
          </a:p>
        </p:txBody>
      </p:sp>
      <p:sp>
        <p:nvSpPr>
          <p:cNvPr id="176" name="Google Shape;176;p1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The data owner is responsible for ensuring the organization has adequate security controls based on the data classifications defined in the security policy.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0" name="Shape 180"/>
        <p:cNvGrpSpPr/>
        <p:nvPr/>
      </p:nvGrpSpPr>
      <p:grpSpPr>
        <a:xfrm>
          <a:off x="0" y="0"/>
          <a:ext cx="0" cy="0"/>
          <a:chOff x="0" y="0"/>
          <a:chExt cx="0" cy="0"/>
        </a:xfrm>
      </p:grpSpPr>
      <p:sp>
        <p:nvSpPr>
          <p:cNvPr id="181" name="Google Shape;181;p2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Systems administrator</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82" name="Google Shape;182;p2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The systems administrator is responsible for granting appropriate access to users. </a:t>
            </a:r>
            <a:endParaRPr/>
          </a:p>
          <a:p>
            <a:pPr indent="0" lvl="0" marL="0" rtl="0" algn="l">
              <a:lnSpc>
                <a:spcPct val="115000"/>
              </a:lnSpc>
              <a:spcBef>
                <a:spcPts val="1600"/>
              </a:spcBef>
              <a:spcAft>
                <a:spcPts val="1600"/>
              </a:spcAft>
              <a:buSzPts val="1800"/>
              <a:buNone/>
            </a:pPr>
            <a:r>
              <a:rPr lang="en"/>
              <a:t>They might or might not have complete administrator rights, but they will have the ability to assign permissions.</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6" name="Shape 186"/>
        <p:cNvGrpSpPr/>
        <p:nvPr/>
      </p:nvGrpSpPr>
      <p:grpSpPr>
        <a:xfrm>
          <a:off x="0" y="0"/>
          <a:ext cx="0" cy="0"/>
          <a:chOff x="0" y="0"/>
          <a:chExt cx="0" cy="0"/>
        </a:xfrm>
      </p:grpSpPr>
      <p:sp>
        <p:nvSpPr>
          <p:cNvPr id="187" name="Google Shape;187;p2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System owner</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88" name="Google Shape;188;p2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The system owner is the individual who owns an asset or system that processes data, including sensitive data. </a:t>
            </a:r>
            <a:endParaRPr/>
          </a:p>
          <a:p>
            <a:pPr indent="0" lvl="0" marL="0" rtl="0" algn="l">
              <a:lnSpc>
                <a:spcPct val="115000"/>
              </a:lnSpc>
              <a:spcBef>
                <a:spcPts val="1600"/>
              </a:spcBef>
              <a:spcAft>
                <a:spcPts val="1600"/>
              </a:spcAft>
              <a:buSzPts val="1800"/>
              <a:buNone/>
            </a:pPr>
            <a:r>
              <a:rPr lang="en"/>
              <a:t>The system owner develops and maintains the system security plan and ensures that the system is deployed according to the security requirements.</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2" name="Shape 192"/>
        <p:cNvGrpSpPr/>
        <p:nvPr/>
      </p:nvGrpSpPr>
      <p:grpSpPr>
        <a:xfrm>
          <a:off x="0" y="0"/>
          <a:ext cx="0" cy="0"/>
          <a:chOff x="0" y="0"/>
          <a:chExt cx="0" cy="0"/>
        </a:xfrm>
      </p:grpSpPr>
      <p:sp>
        <p:nvSpPr>
          <p:cNvPr id="193" name="Google Shape;193;g635d01eff2_0_3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User</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94" name="Google Shape;194;g635d01eff2_0_3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 A user is an individual who accesses data using a computing system to accomplish work tasks. </a:t>
            </a:r>
            <a:endParaRPr/>
          </a:p>
          <a:p>
            <a:pPr indent="0" lvl="0" marL="0" rtl="0" algn="l">
              <a:lnSpc>
                <a:spcPct val="115000"/>
              </a:lnSpc>
              <a:spcBef>
                <a:spcPts val="1600"/>
              </a:spcBef>
              <a:spcAft>
                <a:spcPts val="0"/>
              </a:spcAft>
              <a:buClr>
                <a:schemeClr val="dk1"/>
              </a:buClr>
              <a:buSzPts val="1100"/>
              <a:buFont typeface="Arial"/>
              <a:buNone/>
            </a:pPr>
            <a:r>
              <a:rPr lang="en"/>
              <a:t>Typically, users have access to only the data they need to perform their work tasks. </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8" name="Shape 198"/>
        <p:cNvGrpSpPr/>
        <p:nvPr/>
      </p:nvGrpSpPr>
      <p:grpSpPr>
        <a:xfrm>
          <a:off x="0" y="0"/>
          <a:ext cx="0" cy="0"/>
          <a:chOff x="0" y="0"/>
          <a:chExt cx="0" cy="0"/>
        </a:xfrm>
      </p:grpSpPr>
      <p:sp>
        <p:nvSpPr>
          <p:cNvPr id="199" name="Google Shape;199;p2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Privileged user</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00" name="Google Shape;200;p2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A privileged user is an individual who requires a higher level of privileges to resources than other user accounts.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4" name="Shape 204"/>
        <p:cNvGrpSpPr/>
        <p:nvPr/>
      </p:nvGrpSpPr>
      <p:grpSpPr>
        <a:xfrm>
          <a:off x="0" y="0"/>
          <a:ext cx="0" cy="0"/>
          <a:chOff x="0" y="0"/>
          <a:chExt cx="0" cy="0"/>
        </a:xfrm>
      </p:grpSpPr>
      <p:sp>
        <p:nvSpPr>
          <p:cNvPr id="205" name="Google Shape;205;p2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Executive user</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06" name="Google Shape;206;p2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An executive user is an individual who is at or near the top of management in an organization.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0" name="Shape 210"/>
        <p:cNvGrpSpPr/>
        <p:nvPr/>
      </p:nvGrpSpPr>
      <p:grpSpPr>
        <a:xfrm>
          <a:off x="0" y="0"/>
          <a:ext cx="0" cy="0"/>
          <a:chOff x="0" y="0"/>
          <a:chExt cx="0" cy="0"/>
        </a:xfrm>
      </p:grpSpPr>
      <p:sp>
        <p:nvSpPr>
          <p:cNvPr id="211" name="Google Shape;211;p2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NDA</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a:p>
            <a:pPr indent="0" lvl="0" marL="0" rtl="0" algn="l">
              <a:lnSpc>
                <a:spcPct val="100000"/>
              </a:lnSpc>
              <a:spcBef>
                <a:spcPts val="0"/>
              </a:spcBef>
              <a:spcAft>
                <a:spcPts val="0"/>
              </a:spcAft>
              <a:buSzPts val="2800"/>
              <a:buNone/>
            </a:pPr>
            <a:r>
              <a:t/>
            </a:r>
            <a:endParaRPr/>
          </a:p>
          <a:p>
            <a:pPr indent="0" lvl="0" marL="0" rtl="0" algn="l">
              <a:lnSpc>
                <a:spcPct val="100000"/>
              </a:lnSpc>
              <a:spcBef>
                <a:spcPts val="0"/>
              </a:spcBef>
              <a:spcAft>
                <a:spcPts val="0"/>
              </a:spcAft>
              <a:buSzPts val="2800"/>
              <a:buNone/>
            </a:pPr>
            <a:r>
              <a:t/>
            </a:r>
            <a:endParaRPr/>
          </a:p>
        </p:txBody>
      </p:sp>
      <p:sp>
        <p:nvSpPr>
          <p:cNvPr id="212" name="Google Shape;212;p2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800"/>
              <a:buNone/>
            </a:pPr>
            <a:r>
              <a:rPr lang="en"/>
              <a:t>A non-disclosure agreement (NDA) is a legal contract between two or more parties that details confidential information the parties will share with one another and should restrict access to the information from any third parties.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6" name="Shape 216"/>
        <p:cNvGrpSpPr/>
        <p:nvPr/>
      </p:nvGrpSpPr>
      <p:grpSpPr>
        <a:xfrm>
          <a:off x="0" y="0"/>
          <a:ext cx="0" cy="0"/>
          <a:chOff x="0" y="0"/>
          <a:chExt cx="0" cy="0"/>
        </a:xfrm>
      </p:grpSpPr>
      <p:sp>
        <p:nvSpPr>
          <p:cNvPr id="217" name="Google Shape;217;g635d01eff2_0_5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Onboarding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18" name="Google Shape;218;g635d01eff2_0_5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Onboarding occurs when an employee is hired by an organization. The person is given employment information, and their user account is provisioned with the appropriate access to system resources.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2" name="Shape 222"/>
        <p:cNvGrpSpPr/>
        <p:nvPr/>
      </p:nvGrpSpPr>
      <p:grpSpPr>
        <a:xfrm>
          <a:off x="0" y="0"/>
          <a:ext cx="0" cy="0"/>
          <a:chOff x="0" y="0"/>
          <a:chExt cx="0" cy="0"/>
        </a:xfrm>
      </p:grpSpPr>
      <p:sp>
        <p:nvSpPr>
          <p:cNvPr id="223" name="Google Shape;223;g635d01eff2_0_5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Continuing education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24" name="Google Shape;224;g635d01eff2_0_5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Since cybersecurity threats are constantly evolving, it is important for an organization to empower security personnel with the tools and knowledge to understand potential threats and how to avoid them.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Google Shape;69;p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1600"/>
              </a:spcAft>
              <a:buClr>
                <a:schemeClr val="dk1"/>
              </a:buClr>
              <a:buSzPts val="1100"/>
              <a:buFont typeface="Arial"/>
              <a:buNone/>
            </a:pPr>
            <a:r>
              <a:rPr lang="en" sz="3000">
                <a:solidFill>
                  <a:schemeClr val="dk2"/>
                </a:solidFill>
              </a:rPr>
              <a:t>Welcome!</a:t>
            </a:r>
            <a:endParaRPr sz="3000"/>
          </a:p>
        </p:txBody>
      </p:sp>
      <p:sp>
        <p:nvSpPr>
          <p:cNvPr id="70" name="Google Shape;70;p3"/>
          <p:cNvSpPr txBox="1"/>
          <p:nvPr>
            <p:ph idx="1" type="body"/>
          </p:nvPr>
        </p:nvSpPr>
        <p:spPr>
          <a:xfrm>
            <a:off x="2526900" y="1671325"/>
            <a:ext cx="63054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On behalf of Cyber Brain Academy and the Navy SEAL Foundation, welcome to Domain 5 of our CompTIA Security+ training course. Our goal is to assist you in preparing for the Security+ exam. </a:t>
            </a:r>
            <a:endParaRPr/>
          </a:p>
          <a:p>
            <a:pPr indent="0" lvl="0" marL="0" rtl="0" algn="l">
              <a:lnSpc>
                <a:spcPct val="115000"/>
              </a:lnSpc>
              <a:spcBef>
                <a:spcPts val="1600"/>
              </a:spcBef>
              <a:spcAft>
                <a:spcPts val="1600"/>
              </a:spcAft>
              <a:buSzPts val="1800"/>
              <a:buNone/>
            </a:pPr>
            <a:r>
              <a:t/>
            </a:r>
            <a:endParaRPr/>
          </a:p>
        </p:txBody>
      </p:sp>
      <p:pic>
        <p:nvPicPr>
          <p:cNvPr id="71" name="Google Shape;71;p3"/>
          <p:cNvPicPr preferRelativeResize="0"/>
          <p:nvPr/>
        </p:nvPicPr>
        <p:blipFill rotWithShape="1">
          <a:blip r:embed="rId3">
            <a:alphaModFix/>
          </a:blip>
          <a:srcRect b="0" l="0" r="0" t="0"/>
          <a:stretch/>
        </p:blipFill>
        <p:spPr>
          <a:xfrm>
            <a:off x="311700" y="1445750"/>
            <a:ext cx="1905000" cy="1905000"/>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8" name="Shape 228"/>
        <p:cNvGrpSpPr/>
        <p:nvPr/>
      </p:nvGrpSpPr>
      <p:grpSpPr>
        <a:xfrm>
          <a:off x="0" y="0"/>
          <a:ext cx="0" cy="0"/>
          <a:chOff x="0" y="0"/>
          <a:chExt cx="0" cy="0"/>
        </a:xfrm>
      </p:grpSpPr>
      <p:sp>
        <p:nvSpPr>
          <p:cNvPr id="229" name="Google Shape;229;p2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Acceptable use policy/rules of behavior</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30" name="Google Shape;230;p2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An acceptable use policy (AUP) is a set of rules defined by the organization that detail the type of behavior that is permitted when using company assets. </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4" name="Shape 234"/>
        <p:cNvGrpSpPr/>
        <p:nvPr/>
      </p:nvGrpSpPr>
      <p:grpSpPr>
        <a:xfrm>
          <a:off x="0" y="0"/>
          <a:ext cx="0" cy="0"/>
          <a:chOff x="0" y="0"/>
          <a:chExt cx="0" cy="0"/>
        </a:xfrm>
      </p:grpSpPr>
      <p:sp>
        <p:nvSpPr>
          <p:cNvPr id="235" name="Google Shape;235;p2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Adverse actions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36" name="Google Shape;236;p2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While it is difficult to identify all inappropriate behavior, an organization should inform employees that adverse actions that affect business operations might cause a suspension of services. </a:t>
            </a:r>
            <a:endParaRPr/>
          </a:p>
          <a:p>
            <a:pPr indent="0" lvl="0" marL="0" rtl="0" algn="l">
              <a:lnSpc>
                <a:spcPct val="115000"/>
              </a:lnSpc>
              <a:spcBef>
                <a:spcPts val="1600"/>
              </a:spcBef>
              <a:spcAft>
                <a:spcPts val="0"/>
              </a:spcAft>
              <a:buClr>
                <a:schemeClr val="dk1"/>
              </a:buClr>
              <a:buSzPts val="1100"/>
              <a:buFont typeface="Arial"/>
              <a:buNone/>
            </a:pPr>
            <a:r>
              <a:rPr lang="en"/>
              <a:t>This should be described in the AUP or the security policy.</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0" name="Shape 240"/>
        <p:cNvGrpSpPr/>
        <p:nvPr/>
      </p:nvGrpSpPr>
      <p:grpSpPr>
        <a:xfrm>
          <a:off x="0" y="0"/>
          <a:ext cx="0" cy="0"/>
          <a:chOff x="0" y="0"/>
          <a:chExt cx="0" cy="0"/>
        </a:xfrm>
      </p:grpSpPr>
      <p:sp>
        <p:nvSpPr>
          <p:cNvPr id="241" name="Google Shape;241;p2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General security policies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42" name="Google Shape;242;p2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General security policies should identify the rules and procedures for all individuals accessing an organization’s assets and resources. </a:t>
            </a:r>
            <a:endParaRPr/>
          </a:p>
          <a:p>
            <a:pPr indent="0" lvl="0" marL="0" rtl="0" algn="l">
              <a:lnSpc>
                <a:spcPct val="115000"/>
              </a:lnSpc>
              <a:spcBef>
                <a:spcPts val="1600"/>
              </a:spcBef>
              <a:spcAft>
                <a:spcPts val="1600"/>
              </a:spcAft>
              <a:buSzPts val="1800"/>
              <a:buNone/>
            </a:pPr>
            <a:r>
              <a:rPr lang="en"/>
              <a:t>The security policies should also define how a company plans to protect the physical and IT assets and resources</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6" name="Shape 246"/>
        <p:cNvGrpSpPr/>
        <p:nvPr/>
      </p:nvGrpSpPr>
      <p:grpSpPr>
        <a:xfrm>
          <a:off x="0" y="0"/>
          <a:ext cx="0" cy="0"/>
          <a:chOff x="0" y="0"/>
          <a:chExt cx="0" cy="0"/>
        </a:xfrm>
      </p:grpSpPr>
      <p:sp>
        <p:nvSpPr>
          <p:cNvPr id="247" name="Google Shape;247;p2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Social media networks/applications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48" name="Google Shape;248;p2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An organization should develop a social media security policy that governs the use of social media by employees. </a:t>
            </a:r>
            <a:endParaRPr/>
          </a:p>
          <a:p>
            <a:pPr indent="0" lvl="0" marL="0" rtl="0" algn="l">
              <a:lnSpc>
                <a:spcPct val="115000"/>
              </a:lnSpc>
              <a:spcBef>
                <a:spcPts val="1600"/>
              </a:spcBef>
              <a:spcAft>
                <a:spcPts val="0"/>
              </a:spcAft>
              <a:buSzPts val="1800"/>
              <a:buNone/>
            </a:pPr>
            <a:r>
              <a:rPr lang="en"/>
              <a:t>While using social media for business purposes can be beneficial to the organization, have clearly defined rules and procedures for using social media from company resources can significantly reduce risk.</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2" name="Shape 252"/>
        <p:cNvGrpSpPr/>
        <p:nvPr/>
      </p:nvGrpSpPr>
      <p:grpSpPr>
        <a:xfrm>
          <a:off x="0" y="0"/>
          <a:ext cx="0" cy="0"/>
          <a:chOff x="0" y="0"/>
          <a:chExt cx="0" cy="0"/>
        </a:xfrm>
      </p:grpSpPr>
      <p:sp>
        <p:nvSpPr>
          <p:cNvPr id="253" name="Google Shape;253;p3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Personal email</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54" name="Google Shape;254;p3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T</a:t>
            </a:r>
            <a:r>
              <a:rPr lang="en"/>
              <a:t>he security policy should clearly define the use of business and personal email. </a:t>
            </a:r>
            <a:endParaRPr/>
          </a:p>
          <a:p>
            <a:pPr indent="0" lvl="0" marL="0" rtl="0" algn="l">
              <a:lnSpc>
                <a:spcPct val="115000"/>
              </a:lnSpc>
              <a:spcBef>
                <a:spcPts val="1600"/>
              </a:spcBef>
              <a:spcAft>
                <a:spcPts val="1600"/>
              </a:spcAft>
              <a:buSzPts val="1800"/>
              <a:buNone/>
            </a:pPr>
            <a:r>
              <a:rPr lang="en"/>
              <a:t>For example, the policy might state that personal use of business email is strictly prohibited, or the policy could include guidelines on the personal use of business email.</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8" name="Shape 258"/>
        <p:cNvGrpSpPr/>
        <p:nvPr/>
      </p:nvGrpSpPr>
      <p:grpSpPr>
        <a:xfrm>
          <a:off x="0" y="0"/>
          <a:ext cx="0" cy="0"/>
          <a:chOff x="0" y="0"/>
          <a:chExt cx="0" cy="0"/>
        </a:xfrm>
      </p:grpSpPr>
      <p:sp>
        <p:nvSpPr>
          <p:cNvPr id="259" name="Google Shape;259;g603940b353_1_75"/>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2400"/>
              </a:spcBef>
              <a:spcAft>
                <a:spcPts val="0"/>
              </a:spcAft>
              <a:buSzPts val="1100"/>
              <a:buNone/>
            </a:pPr>
            <a:r>
              <a:rPr b="1" lang="en" sz="2400">
                <a:solidFill>
                  <a:srgbClr val="FF0000"/>
                </a:solidFill>
                <a:latin typeface="Roboto Slab"/>
                <a:ea typeface="Roboto Slab"/>
                <a:cs typeface="Roboto Slab"/>
                <a:sym typeface="Roboto Slab"/>
              </a:rPr>
              <a:t>5.2 Summarize business impact analysis concepts.</a:t>
            </a:r>
            <a:endParaRPr b="1" sz="2400">
              <a:solidFill>
                <a:srgbClr val="FF0000"/>
              </a:solidFill>
              <a:latin typeface="Roboto Slab"/>
              <a:ea typeface="Roboto Slab"/>
              <a:cs typeface="Roboto Slab"/>
              <a:sym typeface="Roboto Slab"/>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3" name="Shape 263"/>
        <p:cNvGrpSpPr/>
        <p:nvPr/>
      </p:nvGrpSpPr>
      <p:grpSpPr>
        <a:xfrm>
          <a:off x="0" y="0"/>
          <a:ext cx="0" cy="0"/>
          <a:chOff x="0" y="0"/>
          <a:chExt cx="0" cy="0"/>
        </a:xfrm>
      </p:grpSpPr>
      <p:sp>
        <p:nvSpPr>
          <p:cNvPr id="264" name="Google Shape;264;p3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RTO</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65" name="Google Shape;265;p3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Clr>
                <a:schemeClr val="dk1"/>
              </a:buClr>
              <a:buSzPts val="1100"/>
              <a:buFont typeface="Arial"/>
              <a:buNone/>
            </a:pPr>
            <a:r>
              <a:rPr lang="en"/>
              <a:t>A recovery time objective (RTO) defines how long the organization can operate without the resource or application. Again, the resource or application owners decide on the RTO and management approves it. IT staff will configure the systems and/or environment to meet the RTO. For example, the recovery time for critical apps often very short.</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9" name="Shape 269"/>
        <p:cNvGrpSpPr/>
        <p:nvPr/>
      </p:nvGrpSpPr>
      <p:grpSpPr>
        <a:xfrm>
          <a:off x="0" y="0"/>
          <a:ext cx="0" cy="0"/>
          <a:chOff x="0" y="0"/>
          <a:chExt cx="0" cy="0"/>
        </a:xfrm>
      </p:grpSpPr>
      <p:sp>
        <p:nvSpPr>
          <p:cNvPr id="270" name="Google Shape;270;g603940b353_1_8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RPO</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71" name="Google Shape;271;g603940b353_1_8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A recovery point objective (RPO) is a specific point in time a resource can be recovered to. Typically the resource or application owners decide on the RPO and management approves it. IT staff will configure the required frequency of replication and/or backups to meet the RPO. For example, critical resources should be backed up more frequently than less critical resources.</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5" name="Shape 275"/>
        <p:cNvGrpSpPr/>
        <p:nvPr/>
      </p:nvGrpSpPr>
      <p:grpSpPr>
        <a:xfrm>
          <a:off x="0" y="0"/>
          <a:ext cx="0" cy="0"/>
          <a:chOff x="0" y="0"/>
          <a:chExt cx="0" cy="0"/>
        </a:xfrm>
      </p:grpSpPr>
      <p:sp>
        <p:nvSpPr>
          <p:cNvPr id="276" name="Google Shape;276;p3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MTBF</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77" name="Google Shape;277;p3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For managing the hardware lifecycle within an organization, hardware should be scheduled for replacement and/or repair. </a:t>
            </a:r>
            <a:endParaRPr/>
          </a:p>
          <a:p>
            <a:pPr indent="0" lvl="0" marL="0" rtl="0" algn="l">
              <a:lnSpc>
                <a:spcPct val="115000"/>
              </a:lnSpc>
              <a:spcBef>
                <a:spcPts val="1600"/>
              </a:spcBef>
              <a:spcAft>
                <a:spcPts val="1600"/>
              </a:spcAft>
              <a:buSzPts val="1800"/>
              <a:buNone/>
            </a:pPr>
            <a:r>
              <a:rPr lang="en"/>
              <a:t>The schedule should be based on the mean time to failure (MTTF) and mean time to repair (MTTR) established for each asset.</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1" name="Shape 281"/>
        <p:cNvGrpSpPr/>
        <p:nvPr/>
      </p:nvGrpSpPr>
      <p:grpSpPr>
        <a:xfrm>
          <a:off x="0" y="0"/>
          <a:ext cx="0" cy="0"/>
          <a:chOff x="0" y="0"/>
          <a:chExt cx="0" cy="0"/>
        </a:xfrm>
      </p:grpSpPr>
      <p:sp>
        <p:nvSpPr>
          <p:cNvPr id="282" name="Google Shape;282;p3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MTTR</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83" name="Google Shape;283;p3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Clr>
                <a:schemeClr val="dk1"/>
              </a:buClr>
              <a:buSzPts val="1100"/>
              <a:buFont typeface="Arial"/>
              <a:buNone/>
            </a:pPr>
            <a:r>
              <a:rPr lang="en"/>
              <a:t>The mean time between failures (MTBF) is the average time between one failure and a subsequent failure. Manufacturers often list only the MTTF if the MTTF and MTBF values are the same.</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Google Shape;76;p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About This Course</a:t>
            </a:r>
            <a:endParaRPr/>
          </a:p>
        </p:txBody>
      </p:sp>
      <p:sp>
        <p:nvSpPr>
          <p:cNvPr id="77" name="Google Shape;77;p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SzPts val="1800"/>
              <a:buChar char="●"/>
            </a:pPr>
            <a:r>
              <a:rPr lang="en"/>
              <a:t>Participation is key!</a:t>
            </a:r>
            <a:endParaRPr/>
          </a:p>
          <a:p>
            <a:pPr indent="-342900" lvl="0" marL="457200" rtl="0" algn="l">
              <a:lnSpc>
                <a:spcPct val="115000"/>
              </a:lnSpc>
              <a:spcBef>
                <a:spcPts val="1000"/>
              </a:spcBef>
              <a:spcAft>
                <a:spcPts val="0"/>
              </a:spcAft>
              <a:buSzPts val="1800"/>
              <a:buChar char="●"/>
            </a:pPr>
            <a:r>
              <a:rPr lang="en"/>
              <a:t>Course notes can be found on: </a:t>
            </a:r>
            <a:r>
              <a:rPr lang="en" sz="1100" u="sng">
                <a:solidFill>
                  <a:schemeClr val="hlink"/>
                </a:solidFill>
                <a:hlinkClick r:id="rId3"/>
              </a:rPr>
              <a:t>https://learn.cyberbrainacademy.com/</a:t>
            </a:r>
            <a:endParaRPr/>
          </a:p>
          <a:p>
            <a:pPr indent="-317500" lvl="1" marL="914400" rtl="0" algn="l">
              <a:lnSpc>
                <a:spcPct val="115000"/>
              </a:lnSpc>
              <a:spcBef>
                <a:spcPts val="1000"/>
              </a:spcBef>
              <a:spcAft>
                <a:spcPts val="0"/>
              </a:spcAft>
              <a:buSzPts val="1400"/>
              <a:buChar char="○"/>
            </a:pPr>
            <a:r>
              <a:rPr lang="en"/>
              <a:t>Domains 1, 2, 3, 4, and 5 notes are currently uploaded</a:t>
            </a:r>
            <a:endParaRPr/>
          </a:p>
          <a:p>
            <a:pPr indent="-342900" lvl="0" marL="457200" rtl="0" algn="l">
              <a:lnSpc>
                <a:spcPct val="115000"/>
              </a:lnSpc>
              <a:spcBef>
                <a:spcPts val="1000"/>
              </a:spcBef>
              <a:spcAft>
                <a:spcPts val="0"/>
              </a:spcAft>
              <a:buSzPts val="1800"/>
              <a:buChar char="●"/>
            </a:pPr>
            <a:r>
              <a:rPr lang="en"/>
              <a:t>You are expected to take plenty of notes</a:t>
            </a:r>
            <a:endParaRPr/>
          </a:p>
          <a:p>
            <a:pPr indent="-342900" lvl="0" marL="457200" rtl="0" algn="l">
              <a:lnSpc>
                <a:spcPct val="115000"/>
              </a:lnSpc>
              <a:spcBef>
                <a:spcPts val="1000"/>
              </a:spcBef>
              <a:spcAft>
                <a:spcPts val="0"/>
              </a:spcAft>
              <a:buSzPts val="1800"/>
              <a:buChar char="●"/>
            </a:pPr>
            <a:r>
              <a:rPr lang="en"/>
              <a:t>You will be quizzed every day</a:t>
            </a:r>
            <a:endParaRPr/>
          </a:p>
          <a:p>
            <a:pPr indent="-342900" lvl="0" marL="457200" rtl="0" algn="l">
              <a:lnSpc>
                <a:spcPct val="115000"/>
              </a:lnSpc>
              <a:spcBef>
                <a:spcPts val="1000"/>
              </a:spcBef>
              <a:spcAft>
                <a:spcPts val="1000"/>
              </a:spcAft>
              <a:buSzPts val="1800"/>
              <a:buChar char="●"/>
            </a:pPr>
            <a:r>
              <a:rPr lang="en"/>
              <a:t>Have fun!</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7" name="Shape 287"/>
        <p:cNvGrpSpPr/>
        <p:nvPr/>
      </p:nvGrpSpPr>
      <p:grpSpPr>
        <a:xfrm>
          <a:off x="0" y="0"/>
          <a:ext cx="0" cy="0"/>
          <a:chOff x="0" y="0"/>
          <a:chExt cx="0" cy="0"/>
        </a:xfrm>
      </p:grpSpPr>
      <p:sp>
        <p:nvSpPr>
          <p:cNvPr id="288" name="Google Shape;288;p3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Mission-essential functions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89" name="Google Shape;289;p3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Mission-essential functions are a defined set of functions in an organization that must be continued throughout, or resumed rapidly after, a disruption of normal operations. </a:t>
            </a:r>
            <a:endParaRPr/>
          </a:p>
          <a:p>
            <a:pPr indent="0" lvl="0" marL="0" rtl="0" algn="l">
              <a:lnSpc>
                <a:spcPct val="115000"/>
              </a:lnSpc>
              <a:spcBef>
                <a:spcPts val="1600"/>
              </a:spcBef>
              <a:spcAft>
                <a:spcPts val="0"/>
              </a:spcAft>
              <a:buClr>
                <a:schemeClr val="dk1"/>
              </a:buClr>
              <a:buSzPts val="1100"/>
              <a:buFont typeface="Arial"/>
              <a:buNone/>
            </a:pPr>
            <a:r>
              <a:rPr lang="en"/>
              <a:t>Some organizations will implement tiers of mission-essential functions.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3" name="Shape 293"/>
        <p:cNvGrpSpPr/>
        <p:nvPr/>
      </p:nvGrpSpPr>
      <p:grpSpPr>
        <a:xfrm>
          <a:off x="0" y="0"/>
          <a:ext cx="0" cy="0"/>
          <a:chOff x="0" y="0"/>
          <a:chExt cx="0" cy="0"/>
        </a:xfrm>
      </p:grpSpPr>
      <p:sp>
        <p:nvSpPr>
          <p:cNvPr id="294" name="Google Shape;294;p3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Identification of critical systems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95" name="Google Shape;295;p3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After defining the mission-essential functions in an organization, it is important to identify the critical systems that support these functions. </a:t>
            </a:r>
            <a:endParaRPr/>
          </a:p>
          <a:p>
            <a:pPr indent="0" lvl="0" marL="0" rtl="0" algn="l">
              <a:lnSpc>
                <a:spcPct val="115000"/>
              </a:lnSpc>
              <a:spcBef>
                <a:spcPts val="1600"/>
              </a:spcBef>
              <a:spcAft>
                <a:spcPts val="0"/>
              </a:spcAft>
              <a:buClr>
                <a:schemeClr val="dk1"/>
              </a:buClr>
              <a:buSzPts val="1100"/>
              <a:buFont typeface="Arial"/>
              <a:buNone/>
            </a:pPr>
            <a:r>
              <a:rPr lang="en"/>
              <a:t>A critical system is defined as a system that must be highly available and/or reliable. Most critical systems are related to safety, mission, business or security.</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9" name="Shape 299"/>
        <p:cNvGrpSpPr/>
        <p:nvPr/>
      </p:nvGrpSpPr>
      <p:grpSpPr>
        <a:xfrm>
          <a:off x="0" y="0"/>
          <a:ext cx="0" cy="0"/>
          <a:chOff x="0" y="0"/>
          <a:chExt cx="0" cy="0"/>
        </a:xfrm>
      </p:grpSpPr>
      <p:sp>
        <p:nvSpPr>
          <p:cNvPr id="300" name="Google Shape;300;p3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Single point of failure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01" name="Google Shape;301;p3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A single point of failure is a part of a system that will cause a failure of the entire system if it fails. </a:t>
            </a:r>
            <a:endParaRPr/>
          </a:p>
          <a:p>
            <a:pPr indent="0" lvl="0" marL="0" rtl="0" algn="l">
              <a:lnSpc>
                <a:spcPct val="115000"/>
              </a:lnSpc>
              <a:spcBef>
                <a:spcPts val="1600"/>
              </a:spcBef>
              <a:spcAft>
                <a:spcPts val="0"/>
              </a:spcAft>
              <a:buClr>
                <a:schemeClr val="dk1"/>
              </a:buClr>
              <a:buSzPts val="1100"/>
              <a:buFont typeface="Arial"/>
              <a:buNone/>
            </a:pPr>
            <a:r>
              <a:rPr lang="en"/>
              <a:t>A single point of failure is not desirable for organizations with a goal of high availability.</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5" name="Shape 305"/>
        <p:cNvGrpSpPr/>
        <p:nvPr/>
      </p:nvGrpSpPr>
      <p:grpSpPr>
        <a:xfrm>
          <a:off x="0" y="0"/>
          <a:ext cx="0" cy="0"/>
          <a:chOff x="0" y="0"/>
          <a:chExt cx="0" cy="0"/>
        </a:xfrm>
      </p:grpSpPr>
      <p:sp>
        <p:nvSpPr>
          <p:cNvPr id="306" name="Google Shape;306;p3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Impact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07" name="Google Shape;307;p3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Impact is an estimate of the potential losses for an organization associated with a specific risk. </a:t>
            </a:r>
            <a:endParaRPr/>
          </a:p>
          <a:p>
            <a:pPr indent="0" lvl="0" marL="0" rtl="0" algn="l">
              <a:lnSpc>
                <a:spcPct val="115000"/>
              </a:lnSpc>
              <a:spcBef>
                <a:spcPts val="1600"/>
              </a:spcBef>
              <a:spcAft>
                <a:spcPts val="1600"/>
              </a:spcAft>
              <a:buSzPts val="1800"/>
              <a:buNone/>
            </a:pPr>
            <a:r>
              <a:rPr lang="en"/>
              <a:t>During risk analysis, organizations will develop an estimate of probability and impact. </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1" name="Shape 311"/>
        <p:cNvGrpSpPr/>
        <p:nvPr/>
      </p:nvGrpSpPr>
      <p:grpSpPr>
        <a:xfrm>
          <a:off x="0" y="0"/>
          <a:ext cx="0" cy="0"/>
          <a:chOff x="0" y="0"/>
          <a:chExt cx="0" cy="0"/>
        </a:xfrm>
      </p:grpSpPr>
      <p:sp>
        <p:nvSpPr>
          <p:cNvPr id="312" name="Google Shape;312;p3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Life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13" name="Google Shape;313;p3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Organizations might estimate risk assessments based on the impact to life, or quality of life, factors. </a:t>
            </a:r>
            <a:endParaRPr/>
          </a:p>
          <a:p>
            <a:pPr indent="0" lvl="0" marL="0" rtl="0" algn="l">
              <a:lnSpc>
                <a:spcPct val="115000"/>
              </a:lnSpc>
              <a:spcBef>
                <a:spcPts val="1600"/>
              </a:spcBef>
              <a:spcAft>
                <a:spcPts val="1600"/>
              </a:spcAft>
              <a:buSzPts val="1800"/>
              <a:buNone/>
            </a:pPr>
            <a:r>
              <a:rPr lang="en"/>
              <a:t>For example, an organization might consider the impact of providing health club benefits to employees</a:t>
            </a:r>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7" name="Shape 317"/>
        <p:cNvGrpSpPr/>
        <p:nvPr/>
      </p:nvGrpSpPr>
      <p:grpSpPr>
        <a:xfrm>
          <a:off x="0" y="0"/>
          <a:ext cx="0" cy="0"/>
          <a:chOff x="0" y="0"/>
          <a:chExt cx="0" cy="0"/>
        </a:xfrm>
      </p:grpSpPr>
      <p:sp>
        <p:nvSpPr>
          <p:cNvPr id="318" name="Google Shape;318;p3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Property</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19" name="Google Shape;319;p3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Organizations might estimate risk assessments based on the impact to property. For example, an organization might consider the impact of leasing equipment as opposed to purchasing it.</a:t>
            </a:r>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3" name="Shape 323"/>
        <p:cNvGrpSpPr/>
        <p:nvPr/>
      </p:nvGrpSpPr>
      <p:grpSpPr>
        <a:xfrm>
          <a:off x="0" y="0"/>
          <a:ext cx="0" cy="0"/>
          <a:chOff x="0" y="0"/>
          <a:chExt cx="0" cy="0"/>
        </a:xfrm>
      </p:grpSpPr>
      <p:sp>
        <p:nvSpPr>
          <p:cNvPr id="324" name="Google Shape;324;p4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Safety</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25" name="Google Shape;325;p4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Organizations might estimate risk assessments based on safety or health risks. </a:t>
            </a:r>
            <a:endParaRPr/>
          </a:p>
          <a:p>
            <a:pPr indent="0" lvl="0" marL="0" rtl="0" algn="l">
              <a:lnSpc>
                <a:spcPct val="115000"/>
              </a:lnSpc>
              <a:spcBef>
                <a:spcPts val="1600"/>
              </a:spcBef>
              <a:spcAft>
                <a:spcPts val="0"/>
              </a:spcAft>
              <a:buSzPts val="1800"/>
              <a:buNone/>
            </a:pPr>
            <a:r>
              <a:rPr lang="en"/>
              <a:t>These might be related to a location, lifestyle, occupation or activity. </a:t>
            </a:r>
            <a:endParaRPr/>
          </a:p>
          <a:p>
            <a:pPr indent="0" lvl="0" marL="0" rtl="0" algn="l">
              <a:lnSpc>
                <a:spcPct val="115000"/>
              </a:lnSpc>
              <a:spcBef>
                <a:spcPts val="1600"/>
              </a:spcBef>
              <a:spcAft>
                <a:spcPts val="1600"/>
              </a:spcAft>
              <a:buSzPts val="1800"/>
              <a:buNone/>
            </a:pPr>
            <a:r>
              <a:rPr lang="en"/>
              <a:t>For example, an organization might consider the risk of purchasing a building where tornados or earthquakes are common occurrences. </a:t>
            </a:r>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9" name="Shape 329"/>
        <p:cNvGrpSpPr/>
        <p:nvPr/>
      </p:nvGrpSpPr>
      <p:grpSpPr>
        <a:xfrm>
          <a:off x="0" y="0"/>
          <a:ext cx="0" cy="0"/>
          <a:chOff x="0" y="0"/>
          <a:chExt cx="0" cy="0"/>
        </a:xfrm>
      </p:grpSpPr>
      <p:sp>
        <p:nvSpPr>
          <p:cNvPr id="330" name="Google Shape;330;p4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Finance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31" name="Google Shape;331;p4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Organizations might estimate risk assessments based on financial impacts such as lost revenue, costs and expenses. </a:t>
            </a:r>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5" name="Shape 335"/>
        <p:cNvGrpSpPr/>
        <p:nvPr/>
      </p:nvGrpSpPr>
      <p:grpSpPr>
        <a:xfrm>
          <a:off x="0" y="0"/>
          <a:ext cx="0" cy="0"/>
          <a:chOff x="0" y="0"/>
          <a:chExt cx="0" cy="0"/>
        </a:xfrm>
      </p:grpSpPr>
      <p:sp>
        <p:nvSpPr>
          <p:cNvPr id="336" name="Google Shape;336;p4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Reputation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37" name="Google Shape;337;p4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Organizations might estimate risk assessments based on the impact of social factors such as reputation. </a:t>
            </a:r>
            <a:endParaRPr/>
          </a:p>
          <a:p>
            <a:pPr indent="0" lvl="0" marL="0" rtl="0" algn="l">
              <a:lnSpc>
                <a:spcPct val="115000"/>
              </a:lnSpc>
              <a:spcBef>
                <a:spcPts val="1600"/>
              </a:spcBef>
              <a:spcAft>
                <a:spcPts val="0"/>
              </a:spcAft>
              <a:buClr>
                <a:schemeClr val="dk1"/>
              </a:buClr>
              <a:buSzPts val="1100"/>
              <a:buFont typeface="Arial"/>
              <a:buNone/>
            </a:pPr>
            <a:r>
              <a:rPr lang="en"/>
              <a:t>For example, an organization might assess the risk of advocating for political parties for fear of alienating part of the customer base.</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1" name="Shape 341"/>
        <p:cNvGrpSpPr/>
        <p:nvPr/>
      </p:nvGrpSpPr>
      <p:grpSpPr>
        <a:xfrm>
          <a:off x="0" y="0"/>
          <a:ext cx="0" cy="0"/>
          <a:chOff x="0" y="0"/>
          <a:chExt cx="0" cy="0"/>
        </a:xfrm>
      </p:grpSpPr>
      <p:sp>
        <p:nvSpPr>
          <p:cNvPr id="342" name="Google Shape;342;p4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Privacy impact assessment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43" name="Google Shape;343;p4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A privacy impact assessment is a process that assists organizations in identifying and minimizing the privacy risks of new projects or policies. </a:t>
            </a:r>
            <a:endParaRPr/>
          </a:p>
          <a:p>
            <a:pPr indent="0" lvl="0" marL="0" rtl="0" algn="l">
              <a:lnSpc>
                <a:spcPct val="115000"/>
              </a:lnSpc>
              <a:spcBef>
                <a:spcPts val="1600"/>
              </a:spcBef>
              <a:spcAft>
                <a:spcPts val="0"/>
              </a:spcAft>
              <a:buClr>
                <a:schemeClr val="dk1"/>
              </a:buClr>
              <a:buSzPts val="1100"/>
              <a:buFont typeface="Arial"/>
              <a:buNone/>
            </a:pPr>
            <a:r>
              <a:rPr lang="en"/>
              <a:t>The organization audits its own processes and identifies how these processes might affect or compromise the privacy of the individuals whose data it holds, collects or processes.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sp>
        <p:nvSpPr>
          <p:cNvPr id="82" name="Google Shape;82;p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a:t>Domain 4 Review Quiz</a:t>
            </a:r>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7" name="Shape 347"/>
        <p:cNvGrpSpPr/>
        <p:nvPr/>
      </p:nvGrpSpPr>
      <p:grpSpPr>
        <a:xfrm>
          <a:off x="0" y="0"/>
          <a:ext cx="0" cy="0"/>
          <a:chOff x="0" y="0"/>
          <a:chExt cx="0" cy="0"/>
        </a:xfrm>
      </p:grpSpPr>
      <p:sp>
        <p:nvSpPr>
          <p:cNvPr id="348" name="Google Shape;348;p4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Privacy threshold assessment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49" name="Google Shape;349;p4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A privacy threshold assessment helps an organization determine if a system contains private information. </a:t>
            </a:r>
            <a:endParaRPr/>
          </a:p>
          <a:p>
            <a:pPr indent="0" lvl="0" marL="0" rtl="0" algn="l">
              <a:lnSpc>
                <a:spcPct val="115000"/>
              </a:lnSpc>
              <a:spcBef>
                <a:spcPts val="1600"/>
              </a:spcBef>
              <a:spcAft>
                <a:spcPts val="0"/>
              </a:spcAft>
              <a:buClr>
                <a:schemeClr val="dk1"/>
              </a:buClr>
              <a:buSzPts val="1100"/>
              <a:buFont typeface="Arial"/>
              <a:buNone/>
            </a:pPr>
            <a:r>
              <a:rPr lang="en"/>
              <a:t>It is an effective tool that helps organizations analyze and record the privacy documentation requirements of corporate activities and determine whether a privacy impact assessment is required.</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3" name="Shape 353"/>
        <p:cNvGrpSpPr/>
        <p:nvPr/>
      </p:nvGrpSpPr>
      <p:grpSpPr>
        <a:xfrm>
          <a:off x="0" y="0"/>
          <a:ext cx="0" cy="0"/>
          <a:chOff x="0" y="0"/>
          <a:chExt cx="0" cy="0"/>
        </a:xfrm>
      </p:grpSpPr>
      <p:sp>
        <p:nvSpPr>
          <p:cNvPr id="354" name="Google Shape;354;g603940b353_1_118"/>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2400"/>
              </a:spcBef>
              <a:spcAft>
                <a:spcPts val="0"/>
              </a:spcAft>
              <a:buSzPts val="1100"/>
              <a:buNone/>
            </a:pPr>
            <a:r>
              <a:rPr b="1" lang="en" sz="2400">
                <a:solidFill>
                  <a:srgbClr val="FF0000"/>
                </a:solidFill>
                <a:latin typeface="Roboto Slab"/>
                <a:ea typeface="Roboto Slab"/>
                <a:cs typeface="Roboto Slab"/>
                <a:sym typeface="Roboto Slab"/>
              </a:rPr>
              <a:t>5.3 Explain risk management processes and concepts.</a:t>
            </a:r>
            <a:endParaRPr b="1" sz="2400">
              <a:solidFill>
                <a:srgbClr val="FF0000"/>
              </a:solidFill>
              <a:latin typeface="Roboto Slab"/>
              <a:ea typeface="Roboto Slab"/>
              <a:cs typeface="Roboto Slab"/>
              <a:sym typeface="Roboto Slab"/>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8" name="Shape 358"/>
        <p:cNvGrpSpPr/>
        <p:nvPr/>
      </p:nvGrpSpPr>
      <p:grpSpPr>
        <a:xfrm>
          <a:off x="0" y="0"/>
          <a:ext cx="0" cy="0"/>
          <a:chOff x="0" y="0"/>
          <a:chExt cx="0" cy="0"/>
        </a:xfrm>
      </p:grpSpPr>
      <p:sp>
        <p:nvSpPr>
          <p:cNvPr id="359" name="Google Shape;359;g635d01eff2_0_10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Threat assessment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60" name="Google Shape;360;g635d01eff2_0_10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A threat assessment is used by an organization to determine the credibility and seriousness of a potential threat, as well as the probability that the threat will become a reality.</a:t>
            </a:r>
            <a:endParaRP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4" name="Shape 364"/>
        <p:cNvGrpSpPr/>
        <p:nvPr/>
      </p:nvGrpSpPr>
      <p:grpSpPr>
        <a:xfrm>
          <a:off x="0" y="0"/>
          <a:ext cx="0" cy="0"/>
          <a:chOff x="0" y="0"/>
          <a:chExt cx="0" cy="0"/>
        </a:xfrm>
      </p:grpSpPr>
      <p:sp>
        <p:nvSpPr>
          <p:cNvPr id="365" name="Google Shape;365;p4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Environmental</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66" name="Google Shape;366;p4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Environmental, or ‘Mother Nature,’ threats are tornados, earthquakes, floods, droughts, etc.</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0" name="Shape 370"/>
        <p:cNvGrpSpPr/>
        <p:nvPr/>
      </p:nvGrpSpPr>
      <p:grpSpPr>
        <a:xfrm>
          <a:off x="0" y="0"/>
          <a:ext cx="0" cy="0"/>
          <a:chOff x="0" y="0"/>
          <a:chExt cx="0" cy="0"/>
        </a:xfrm>
      </p:grpSpPr>
      <p:sp>
        <p:nvSpPr>
          <p:cNvPr id="371" name="Google Shape;371;p4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Manmade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72" name="Google Shape;372;p4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Clr>
                <a:schemeClr val="dk1"/>
              </a:buClr>
              <a:buSzPts val="1100"/>
              <a:buFont typeface="Arial"/>
              <a:buNone/>
            </a:pPr>
            <a:r>
              <a:rPr lang="en"/>
              <a:t>Man Made threats can be intentional or accidental, and can include loss of data, hacking, etc.</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6" name="Shape 376"/>
        <p:cNvGrpSpPr/>
        <p:nvPr/>
      </p:nvGrpSpPr>
      <p:grpSpPr>
        <a:xfrm>
          <a:off x="0" y="0"/>
          <a:ext cx="0" cy="0"/>
          <a:chOff x="0" y="0"/>
          <a:chExt cx="0" cy="0"/>
        </a:xfrm>
      </p:grpSpPr>
      <p:sp>
        <p:nvSpPr>
          <p:cNvPr id="377" name="Google Shape;377;p4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Internal vs. external</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78" name="Google Shape;378;p4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All threats that organizations consider during a threat assessment will fall into one of two categories: internal or external.</a:t>
            </a:r>
            <a:endParaRP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2" name="Shape 382"/>
        <p:cNvGrpSpPr/>
        <p:nvPr/>
      </p:nvGrpSpPr>
      <p:grpSpPr>
        <a:xfrm>
          <a:off x="0" y="0"/>
          <a:ext cx="0" cy="0"/>
          <a:chOff x="0" y="0"/>
          <a:chExt cx="0" cy="0"/>
        </a:xfrm>
      </p:grpSpPr>
      <p:sp>
        <p:nvSpPr>
          <p:cNvPr id="383" name="Google Shape;383;g603940b353_1_13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Internal</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84" name="Google Shape;384;g603940b353_1_13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Internal threats are threats an organization can control. For example, an organization might assess the risk of implementing a data loss prevention system to ensure that corporate data is not exposed to unauthorized personnel. </a:t>
            </a:r>
            <a:endParaRP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8" name="Shape 388"/>
        <p:cNvGrpSpPr/>
        <p:nvPr/>
      </p:nvGrpSpPr>
      <p:grpSpPr>
        <a:xfrm>
          <a:off x="0" y="0"/>
          <a:ext cx="0" cy="0"/>
          <a:chOff x="0" y="0"/>
          <a:chExt cx="0" cy="0"/>
        </a:xfrm>
      </p:grpSpPr>
      <p:sp>
        <p:nvSpPr>
          <p:cNvPr id="389" name="Google Shape;389;g603940b353_1_13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E</a:t>
            </a:r>
            <a:r>
              <a:rPr lang="en"/>
              <a:t>xternal</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90" name="Google Shape;390;g603940b353_1_13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E</a:t>
            </a:r>
            <a:r>
              <a:rPr lang="en"/>
              <a:t>xternal threats are threats an organization is unable to control. </a:t>
            </a:r>
            <a:endParaRPr/>
          </a:p>
          <a:p>
            <a:pPr indent="0" lvl="0" marL="0" rtl="0" algn="l">
              <a:lnSpc>
                <a:spcPct val="115000"/>
              </a:lnSpc>
              <a:spcBef>
                <a:spcPts val="1600"/>
              </a:spcBef>
              <a:spcAft>
                <a:spcPts val="1600"/>
              </a:spcAft>
              <a:buSzPts val="1800"/>
              <a:buNone/>
            </a:pPr>
            <a:r>
              <a:rPr lang="en"/>
              <a:t>For example, an organization can’t control weather, protestors, or external hackers.</a:t>
            </a:r>
            <a:endParaRPr/>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4" name="Shape 394"/>
        <p:cNvGrpSpPr/>
        <p:nvPr/>
      </p:nvGrpSpPr>
      <p:grpSpPr>
        <a:xfrm>
          <a:off x="0" y="0"/>
          <a:ext cx="0" cy="0"/>
          <a:chOff x="0" y="0"/>
          <a:chExt cx="0" cy="0"/>
        </a:xfrm>
      </p:grpSpPr>
      <p:sp>
        <p:nvSpPr>
          <p:cNvPr id="395" name="Google Shape;395;p4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Risk assessment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96" name="Google Shape;396;p4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During risk management, an organization determines the likelihood of an event and the impact of the event to the organization. </a:t>
            </a:r>
            <a:endParaRPr/>
          </a:p>
          <a:p>
            <a:pPr indent="0" lvl="0" marL="0" rtl="0" algn="l">
              <a:lnSpc>
                <a:spcPct val="115000"/>
              </a:lnSpc>
              <a:spcBef>
                <a:spcPts val="1600"/>
              </a:spcBef>
              <a:spcAft>
                <a:spcPts val="1600"/>
              </a:spcAft>
              <a:buSzPts val="1800"/>
              <a:buNone/>
            </a:pPr>
            <a:r>
              <a:rPr lang="en"/>
              <a:t>The process can be very detailed, complex and lengthy and involve multiple steps. </a:t>
            </a:r>
            <a:endParaRPr/>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00" name="Shape 400"/>
        <p:cNvGrpSpPr/>
        <p:nvPr/>
      </p:nvGrpSpPr>
      <p:grpSpPr>
        <a:xfrm>
          <a:off x="0" y="0"/>
          <a:ext cx="0" cy="0"/>
          <a:chOff x="0" y="0"/>
          <a:chExt cx="0" cy="0"/>
        </a:xfrm>
      </p:grpSpPr>
      <p:sp>
        <p:nvSpPr>
          <p:cNvPr id="401" name="Google Shape;401;p4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SLE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02" name="Google Shape;402;p4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The single-loss expectancy (SLE) is the expected monetary value of an asset due to the occurrence of a risk.</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6" name="Shape 86"/>
        <p:cNvGrpSpPr/>
        <p:nvPr/>
      </p:nvGrpSpPr>
      <p:grpSpPr>
        <a:xfrm>
          <a:off x="0" y="0"/>
          <a:ext cx="0" cy="0"/>
          <a:chOff x="0" y="0"/>
          <a:chExt cx="0" cy="0"/>
        </a:xfrm>
      </p:grpSpPr>
      <p:sp>
        <p:nvSpPr>
          <p:cNvPr id="87" name="Google Shape;87;p7"/>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1600"/>
              </a:spcBef>
              <a:spcAft>
                <a:spcPts val="0"/>
              </a:spcAft>
              <a:buClr>
                <a:schemeClr val="dk1"/>
              </a:buClr>
              <a:buSzPts val="1100"/>
              <a:buFont typeface="Arial"/>
              <a:buNone/>
            </a:pPr>
            <a:r>
              <a:rPr lang="en" sz="3000">
                <a:solidFill>
                  <a:srgbClr val="029AED"/>
                </a:solidFill>
                <a:latin typeface="Roboto Slab"/>
                <a:ea typeface="Roboto Slab"/>
                <a:cs typeface="Roboto Slab"/>
                <a:sym typeface="Roboto Slab"/>
              </a:rPr>
              <a:t>Domain 5: Risk Management</a:t>
            </a:r>
            <a:endParaRPr sz="3000">
              <a:solidFill>
                <a:srgbClr val="029AED"/>
              </a:solidFill>
              <a:latin typeface="Roboto Slab"/>
              <a:ea typeface="Roboto Slab"/>
              <a:cs typeface="Roboto Slab"/>
              <a:sym typeface="Roboto Slab"/>
            </a:endParaRPr>
          </a:p>
          <a:p>
            <a:pPr indent="0" lvl="0" marL="0" rtl="0" algn="ctr">
              <a:lnSpc>
                <a:spcPct val="100000"/>
              </a:lnSpc>
              <a:spcBef>
                <a:spcPts val="0"/>
              </a:spcBef>
              <a:spcAft>
                <a:spcPts val="0"/>
              </a:spcAft>
              <a:buSzPts val="3600"/>
              <a:buNone/>
            </a:pPr>
            <a:r>
              <a:t/>
            </a:r>
            <a:endParaRPr sz="3000"/>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06" name="Shape 406"/>
        <p:cNvGrpSpPr/>
        <p:nvPr/>
      </p:nvGrpSpPr>
      <p:grpSpPr>
        <a:xfrm>
          <a:off x="0" y="0"/>
          <a:ext cx="0" cy="0"/>
          <a:chOff x="0" y="0"/>
          <a:chExt cx="0" cy="0"/>
        </a:xfrm>
      </p:grpSpPr>
      <p:sp>
        <p:nvSpPr>
          <p:cNvPr id="407" name="Google Shape;407;g635d01eff2_0_11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ALE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08" name="Google Shape;408;g635d01eff2_0_11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The annualized loss expectancy (ALE) is the expected monetary loss of an asset due to the occurrence of a risk over a one-year period.</a:t>
            </a:r>
            <a:endParaRPr/>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12" name="Shape 412"/>
        <p:cNvGrpSpPr/>
        <p:nvPr/>
      </p:nvGrpSpPr>
      <p:grpSpPr>
        <a:xfrm>
          <a:off x="0" y="0"/>
          <a:ext cx="0" cy="0"/>
          <a:chOff x="0" y="0"/>
          <a:chExt cx="0" cy="0"/>
        </a:xfrm>
      </p:grpSpPr>
      <p:sp>
        <p:nvSpPr>
          <p:cNvPr id="413" name="Google Shape;413;p5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Asset value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14" name="Google Shape;414;p5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As part of a risk assessment, an organization will appraise the value of assets. </a:t>
            </a:r>
            <a:endParaRPr/>
          </a:p>
          <a:p>
            <a:pPr indent="0" lvl="0" marL="0" rtl="0" algn="l">
              <a:lnSpc>
                <a:spcPct val="115000"/>
              </a:lnSpc>
              <a:spcBef>
                <a:spcPts val="1600"/>
              </a:spcBef>
              <a:spcAft>
                <a:spcPts val="0"/>
              </a:spcAft>
              <a:buClr>
                <a:schemeClr val="dk1"/>
              </a:buClr>
              <a:buSzPts val="1100"/>
              <a:buFont typeface="Arial"/>
              <a:buNone/>
            </a:pPr>
            <a:r>
              <a:rPr lang="en"/>
              <a:t>The value assigned to an asset is specific and encompasses tangible costs (e.g., purchase cost) as well as intangible costs (e.g., value to competitor). </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18" name="Shape 418"/>
        <p:cNvGrpSpPr/>
        <p:nvPr/>
      </p:nvGrpSpPr>
      <p:grpSpPr>
        <a:xfrm>
          <a:off x="0" y="0"/>
          <a:ext cx="0" cy="0"/>
          <a:chOff x="0" y="0"/>
          <a:chExt cx="0" cy="0"/>
        </a:xfrm>
      </p:grpSpPr>
      <p:sp>
        <p:nvSpPr>
          <p:cNvPr id="419" name="Google Shape;419;p5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Risk register</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20" name="Google Shape;420;p5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Clr>
                <a:schemeClr val="dk1"/>
              </a:buClr>
              <a:buSzPts val="1100"/>
              <a:buFont typeface="Arial"/>
              <a:buNone/>
            </a:pPr>
            <a:r>
              <a:rPr lang="en"/>
              <a:t>A risk register, also called a risk log, is a master document that is maintained by an organization during a risk assessment to track issues and address problems as they arise.</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4" name="Shape 424"/>
        <p:cNvGrpSpPr/>
        <p:nvPr/>
      </p:nvGrpSpPr>
      <p:grpSpPr>
        <a:xfrm>
          <a:off x="0" y="0"/>
          <a:ext cx="0" cy="0"/>
          <a:chOff x="0" y="0"/>
          <a:chExt cx="0" cy="0"/>
        </a:xfrm>
      </p:grpSpPr>
      <p:sp>
        <p:nvSpPr>
          <p:cNvPr id="425" name="Google Shape;425;g603940b353_1_15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Likelihood of occurrence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26" name="Google Shape;426;g603940b353_1_15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Clr>
                <a:schemeClr val="dk1"/>
              </a:buClr>
              <a:buSzPts val="1100"/>
              <a:buFont typeface="Arial"/>
              <a:buNone/>
            </a:pPr>
            <a:r>
              <a:rPr lang="en"/>
              <a:t>The likelihood of occurrence is the probability that a specific risk will occur. The value can be expressed as a fraction between 0 and 1 or as a percentage.</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30" name="Shape 430"/>
        <p:cNvGrpSpPr/>
        <p:nvPr/>
      </p:nvGrpSpPr>
      <p:grpSpPr>
        <a:xfrm>
          <a:off x="0" y="0"/>
          <a:ext cx="0" cy="0"/>
          <a:chOff x="0" y="0"/>
          <a:chExt cx="0" cy="0"/>
        </a:xfrm>
      </p:grpSpPr>
      <p:sp>
        <p:nvSpPr>
          <p:cNvPr id="431" name="Google Shape;431;g603940b353_1_16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Supply chain assessment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32" name="Google Shape;432;g603940b353_1_16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As part of a risk assessment, an organization might perform a supply chain assessment for the purposes of reducing vulnerability and ensuring business continuity.</a:t>
            </a:r>
            <a:endParaRPr/>
          </a:p>
        </p:txBody>
      </p:sp>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36" name="Shape 436"/>
        <p:cNvGrpSpPr/>
        <p:nvPr/>
      </p:nvGrpSpPr>
      <p:grpSpPr>
        <a:xfrm>
          <a:off x="0" y="0"/>
          <a:ext cx="0" cy="0"/>
          <a:chOff x="0" y="0"/>
          <a:chExt cx="0" cy="0"/>
        </a:xfrm>
      </p:grpSpPr>
      <p:sp>
        <p:nvSpPr>
          <p:cNvPr id="437" name="Google Shape;437;g603940b353_1_16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Impact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38" name="Google Shape;438;g603940b353_1_16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The impact of a risk is the consequences if it occurs (i.e., the cost of a risk).</a:t>
            </a:r>
            <a:endParaRPr/>
          </a:p>
        </p:txBody>
      </p:sp>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42" name="Shape 442"/>
        <p:cNvGrpSpPr/>
        <p:nvPr/>
      </p:nvGrpSpPr>
      <p:grpSpPr>
        <a:xfrm>
          <a:off x="0" y="0"/>
          <a:ext cx="0" cy="0"/>
          <a:chOff x="0" y="0"/>
          <a:chExt cx="0" cy="0"/>
        </a:xfrm>
      </p:grpSpPr>
      <p:sp>
        <p:nvSpPr>
          <p:cNvPr id="443" name="Google Shape;443;g603940b353_1_17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Quantitative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44" name="Google Shape;444;g603940b353_1_17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One of the two risk assessment methodologies, quantitative risk assessment assigns actual costs to the loss of an asset. </a:t>
            </a:r>
            <a:endParaRPr/>
          </a:p>
          <a:p>
            <a:pPr indent="0" lvl="0" marL="0" rtl="0" algn="l">
              <a:lnSpc>
                <a:spcPct val="115000"/>
              </a:lnSpc>
              <a:spcBef>
                <a:spcPts val="1600"/>
              </a:spcBef>
              <a:spcAft>
                <a:spcPts val="1600"/>
              </a:spcAft>
              <a:buSzPts val="1800"/>
              <a:buNone/>
            </a:pPr>
            <a:r>
              <a:rPr lang="en"/>
              <a:t>Both methods are important for a complete risk assessment, as most organizations use a hybrid of both methodologies in order to gain a balanced view.</a:t>
            </a:r>
            <a:endParaRPr/>
          </a:p>
        </p:txBody>
      </p:sp>
    </p:spTree>
  </p:cSld>
  <p:clrMapOvr>
    <a:masterClrMapping/>
  </p:clrMapOvr>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48" name="Shape 448"/>
        <p:cNvGrpSpPr/>
        <p:nvPr/>
      </p:nvGrpSpPr>
      <p:grpSpPr>
        <a:xfrm>
          <a:off x="0" y="0"/>
          <a:ext cx="0" cy="0"/>
          <a:chOff x="0" y="0"/>
          <a:chExt cx="0" cy="0"/>
        </a:xfrm>
      </p:grpSpPr>
      <p:sp>
        <p:nvSpPr>
          <p:cNvPr id="449" name="Google Shape;449;g603940b353_1_18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Qualitative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50" name="Google Shape;450;g603940b353_1_18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One of the two risk assessment methodologies, qualitative risk assessment assigns subjective and intangible costs to the loss of an asset. </a:t>
            </a:r>
            <a:endParaRPr/>
          </a:p>
        </p:txBody>
      </p:sp>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54" name="Shape 454"/>
        <p:cNvGrpSpPr/>
        <p:nvPr/>
      </p:nvGrpSpPr>
      <p:grpSpPr>
        <a:xfrm>
          <a:off x="0" y="0"/>
          <a:ext cx="0" cy="0"/>
          <a:chOff x="0" y="0"/>
          <a:chExt cx="0" cy="0"/>
        </a:xfrm>
      </p:grpSpPr>
      <p:sp>
        <p:nvSpPr>
          <p:cNvPr id="455" name="Google Shape;455;g603940b353_1_19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Testing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56" name="Google Shape;456;g603940b353_1_19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An organization might choose to use risk-based testing to evaluate system quality and reduce the likelihood of system defects. </a:t>
            </a:r>
            <a:endParaRPr/>
          </a:p>
          <a:p>
            <a:pPr indent="0" lvl="0" marL="0" rtl="0" algn="l">
              <a:lnSpc>
                <a:spcPct val="115000"/>
              </a:lnSpc>
              <a:spcBef>
                <a:spcPts val="1600"/>
              </a:spcBef>
              <a:spcAft>
                <a:spcPts val="1600"/>
              </a:spcAft>
              <a:buSzPts val="1800"/>
              <a:buNone/>
            </a:pPr>
            <a:r>
              <a:rPr lang="en"/>
              <a:t>When organizations lack sufficient time to test all system functionality, risk-based testing might include validating the system functionality that has the highest impact and probability of failure.</a:t>
            </a:r>
            <a:endParaRPr/>
          </a:p>
        </p:txBody>
      </p:sp>
    </p:spTree>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60" name="Shape 460"/>
        <p:cNvGrpSpPr/>
        <p:nvPr/>
      </p:nvGrpSpPr>
      <p:grpSpPr>
        <a:xfrm>
          <a:off x="0" y="0"/>
          <a:ext cx="0" cy="0"/>
          <a:chOff x="0" y="0"/>
          <a:chExt cx="0" cy="0"/>
        </a:xfrm>
      </p:grpSpPr>
      <p:sp>
        <p:nvSpPr>
          <p:cNvPr id="461" name="Google Shape;461;g603940b353_1_19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Penetration testing authorization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62" name="Google Shape;462;g603940b353_1_19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Before a cybersecurity team can perform simulated attacks of an organization’s network and systems, they must obtain permission from the organization. </a:t>
            </a:r>
            <a:endParaRPr/>
          </a:p>
          <a:p>
            <a:pPr indent="0" lvl="0" marL="0" rtl="0" algn="l">
              <a:lnSpc>
                <a:spcPct val="115000"/>
              </a:lnSpc>
              <a:spcBef>
                <a:spcPts val="1600"/>
              </a:spcBef>
              <a:spcAft>
                <a:spcPts val="0"/>
              </a:spcAft>
              <a:buClr>
                <a:schemeClr val="dk1"/>
              </a:buClr>
              <a:buSzPts val="1100"/>
              <a:buFont typeface="Arial"/>
              <a:buNone/>
            </a:pPr>
            <a:r>
              <a:rPr lang="en"/>
              <a:t>The authorization might include scope of the testing, liability and/or physical access.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Google Shape;92;p8"/>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2400"/>
              </a:spcBef>
              <a:spcAft>
                <a:spcPts val="0"/>
              </a:spcAft>
              <a:buClr>
                <a:schemeClr val="dk1"/>
              </a:buClr>
              <a:buSzPts val="1100"/>
              <a:buFont typeface="Arial"/>
              <a:buNone/>
            </a:pPr>
            <a:r>
              <a:rPr b="1" lang="en" sz="2400">
                <a:solidFill>
                  <a:srgbClr val="FF0000"/>
                </a:solidFill>
                <a:latin typeface="Roboto Slab"/>
                <a:ea typeface="Roboto Slab"/>
                <a:cs typeface="Roboto Slab"/>
                <a:sym typeface="Roboto Slab"/>
              </a:rPr>
              <a:t>5.1 Explain the importance of policies, plans and procedures related to organizational security.</a:t>
            </a:r>
            <a:endParaRPr b="1" sz="2400">
              <a:solidFill>
                <a:srgbClr val="FF0000"/>
              </a:solidFill>
              <a:latin typeface="Roboto Slab"/>
              <a:ea typeface="Roboto Slab"/>
              <a:cs typeface="Roboto Slab"/>
              <a:sym typeface="Roboto Slab"/>
            </a:endParaRPr>
          </a:p>
        </p:txBody>
      </p:sp>
    </p:spTree>
  </p:cSld>
  <p:clrMapOvr>
    <a:masterClrMapping/>
  </p:clrMapOvr>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66" name="Shape 466"/>
        <p:cNvGrpSpPr/>
        <p:nvPr/>
      </p:nvGrpSpPr>
      <p:grpSpPr>
        <a:xfrm>
          <a:off x="0" y="0"/>
          <a:ext cx="0" cy="0"/>
          <a:chOff x="0" y="0"/>
          <a:chExt cx="0" cy="0"/>
        </a:xfrm>
      </p:grpSpPr>
      <p:sp>
        <p:nvSpPr>
          <p:cNvPr id="467" name="Google Shape;467;g603940b353_1_20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Vulnerability testing authorization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68" name="Google Shape;468;g603940b353_1_20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Clr>
                <a:schemeClr val="dk1"/>
              </a:buClr>
              <a:buSzPts val="1100"/>
              <a:buFont typeface="Arial"/>
              <a:buNone/>
            </a:pPr>
            <a:r>
              <a:rPr lang="en"/>
              <a:t>Before a cybersecurity team can scan the systems and network of an organization to identify security vulnerabilities, they must obtain permission from the organization. </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72" name="Shape 472"/>
        <p:cNvGrpSpPr/>
        <p:nvPr/>
      </p:nvGrpSpPr>
      <p:grpSpPr>
        <a:xfrm>
          <a:off x="0" y="0"/>
          <a:ext cx="0" cy="0"/>
          <a:chOff x="0" y="0"/>
          <a:chExt cx="0" cy="0"/>
        </a:xfrm>
      </p:grpSpPr>
      <p:sp>
        <p:nvSpPr>
          <p:cNvPr id="473" name="Google Shape;473;g603940b353_1_20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Risk response techniques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74" name="Google Shape;474;g603940b353_1_20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After an organization completes a risk assessment, they must address each specific risk.</a:t>
            </a:r>
            <a:endParaRPr/>
          </a:p>
        </p:txBody>
      </p:sp>
    </p:spTree>
  </p:cSld>
  <p:clrMapOvr>
    <a:masterClrMapping/>
  </p:clrMapOvr>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78" name="Shape 478"/>
        <p:cNvGrpSpPr/>
        <p:nvPr/>
      </p:nvGrpSpPr>
      <p:grpSpPr>
        <a:xfrm>
          <a:off x="0" y="0"/>
          <a:ext cx="0" cy="0"/>
          <a:chOff x="0" y="0"/>
          <a:chExt cx="0" cy="0"/>
        </a:xfrm>
      </p:grpSpPr>
      <p:sp>
        <p:nvSpPr>
          <p:cNvPr id="479" name="Google Shape;479;p5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Accept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80" name="Google Shape;480;p5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An organization might accept the risk (based on their risk tolerance) after a cost/benefit analysis determines that the cost of countermeasures would outweigh the cost of asset loss due to a risk.</a:t>
            </a:r>
            <a:endParaRPr/>
          </a:p>
        </p:txBody>
      </p:sp>
    </p:spTree>
  </p:cSld>
  <p:clrMapOvr>
    <a:masterClrMapping/>
  </p:clrMapOvr>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84" name="Shape 484"/>
        <p:cNvGrpSpPr/>
        <p:nvPr/>
      </p:nvGrpSpPr>
      <p:grpSpPr>
        <a:xfrm>
          <a:off x="0" y="0"/>
          <a:ext cx="0" cy="0"/>
          <a:chOff x="0" y="0"/>
          <a:chExt cx="0" cy="0"/>
        </a:xfrm>
      </p:grpSpPr>
      <p:sp>
        <p:nvSpPr>
          <p:cNvPr id="485" name="Google Shape;485;g635d01eff2_0_12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Transfer</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86" name="Google Shape;486;g635d01eff2_0_12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An organization might transfer, or assign, the risk by placing the cost of loss onto another entity internal or external to the organization. </a:t>
            </a:r>
            <a:endParaRPr/>
          </a:p>
          <a:p>
            <a:pPr indent="0" lvl="0" marL="0" rtl="0" algn="l">
              <a:lnSpc>
                <a:spcPct val="115000"/>
              </a:lnSpc>
              <a:spcBef>
                <a:spcPts val="1600"/>
              </a:spcBef>
              <a:spcAft>
                <a:spcPts val="0"/>
              </a:spcAft>
              <a:buClr>
                <a:schemeClr val="dk1"/>
              </a:buClr>
              <a:buSzPts val="1100"/>
              <a:buFont typeface="Arial"/>
              <a:buNone/>
            </a:pPr>
            <a:r>
              <a:rPr lang="en"/>
              <a:t>For example, an organization might purchase insurance or outsource some responsibilities.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90" name="Shape 490"/>
        <p:cNvGrpSpPr/>
        <p:nvPr/>
      </p:nvGrpSpPr>
      <p:grpSpPr>
        <a:xfrm>
          <a:off x="0" y="0"/>
          <a:ext cx="0" cy="0"/>
          <a:chOff x="0" y="0"/>
          <a:chExt cx="0" cy="0"/>
        </a:xfrm>
      </p:grpSpPr>
      <p:sp>
        <p:nvSpPr>
          <p:cNvPr id="491" name="Google Shape;491;p5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Avoid</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92" name="Google Shape;492;p5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rPr lang="en"/>
              <a:t>An organization might avoid the risk by selecting alternate options that have less associated risk than the default option. </a:t>
            </a:r>
            <a:endParaRPr/>
          </a:p>
          <a:p>
            <a:pPr indent="0" lvl="0" marL="0" rtl="0" algn="l">
              <a:lnSpc>
                <a:spcPct val="115000"/>
              </a:lnSpc>
              <a:spcBef>
                <a:spcPts val="1600"/>
              </a:spcBef>
              <a:spcAft>
                <a:spcPts val="0"/>
              </a:spcAft>
              <a:buClr>
                <a:schemeClr val="dk1"/>
              </a:buClr>
              <a:buSzPts val="1100"/>
              <a:buFont typeface="Arial"/>
              <a:buNone/>
            </a:pPr>
            <a:r>
              <a:rPr lang="en"/>
              <a:t>For example, an organization might require employees to fly to destinations rather than allowing them to drive.</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96" name="Shape 496"/>
        <p:cNvGrpSpPr/>
        <p:nvPr/>
      </p:nvGrpSpPr>
      <p:grpSpPr>
        <a:xfrm>
          <a:off x="0" y="0"/>
          <a:ext cx="0" cy="0"/>
          <a:chOff x="0" y="0"/>
          <a:chExt cx="0" cy="0"/>
        </a:xfrm>
      </p:grpSpPr>
      <p:sp>
        <p:nvSpPr>
          <p:cNvPr id="497" name="Google Shape;497;p5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Mitigate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98" name="Google Shape;498;p5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An organization might reduce risk (also called risk mitigation) by implementing safeguards or countermeasures to eliminate vulnerabilities or block threats. </a:t>
            </a:r>
            <a:endParaRPr/>
          </a:p>
          <a:p>
            <a:pPr indent="0" lvl="0" marL="0" rtl="0" algn="l">
              <a:lnSpc>
                <a:spcPct val="115000"/>
              </a:lnSpc>
              <a:spcBef>
                <a:spcPts val="1600"/>
              </a:spcBef>
              <a:spcAft>
                <a:spcPts val="0"/>
              </a:spcAft>
              <a:buClr>
                <a:schemeClr val="dk1"/>
              </a:buClr>
              <a:buSzPts val="1100"/>
              <a:buFont typeface="Arial"/>
              <a:buNone/>
            </a:pPr>
            <a:r>
              <a:rPr lang="en"/>
              <a:t>On a side note, countermeasure selection is a post-risk assessment activity.</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02" name="Shape 502"/>
        <p:cNvGrpSpPr/>
        <p:nvPr/>
      </p:nvGrpSpPr>
      <p:grpSpPr>
        <a:xfrm>
          <a:off x="0" y="0"/>
          <a:ext cx="0" cy="0"/>
          <a:chOff x="0" y="0"/>
          <a:chExt cx="0" cy="0"/>
        </a:xfrm>
      </p:grpSpPr>
      <p:sp>
        <p:nvSpPr>
          <p:cNvPr id="503" name="Google Shape;503;p5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Change management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04" name="Google Shape;504;p5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Change management is used by organizations to ensure that no change leads to reduced or compromised security. </a:t>
            </a:r>
            <a:endParaRPr/>
          </a:p>
          <a:p>
            <a:pPr indent="0" lvl="0" marL="0" rtl="0" algn="l">
              <a:lnSpc>
                <a:spcPct val="115000"/>
              </a:lnSpc>
              <a:spcBef>
                <a:spcPts val="1600"/>
              </a:spcBef>
              <a:spcAft>
                <a:spcPts val="0"/>
              </a:spcAft>
              <a:buClr>
                <a:schemeClr val="dk1"/>
              </a:buClr>
              <a:buSzPts val="1100"/>
              <a:buFont typeface="Arial"/>
              <a:buNone/>
            </a:pPr>
            <a:r>
              <a:rPr lang="en"/>
              <a:t>While change management helps organizations prevent unwanted reductions in security, the primary goal of change management is to ensure that all changes in the organization include detailed documentation and auditing and can be reviewed and scrutinized.</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08" name="Shape 508"/>
        <p:cNvGrpSpPr/>
        <p:nvPr/>
      </p:nvGrpSpPr>
      <p:grpSpPr>
        <a:xfrm>
          <a:off x="0" y="0"/>
          <a:ext cx="0" cy="0"/>
          <a:chOff x="0" y="0"/>
          <a:chExt cx="0" cy="0"/>
        </a:xfrm>
      </p:grpSpPr>
      <p:sp>
        <p:nvSpPr>
          <p:cNvPr id="509" name="Google Shape;509;g603940b353_1_233"/>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2400"/>
              </a:spcBef>
              <a:spcAft>
                <a:spcPts val="0"/>
              </a:spcAft>
              <a:buSzPts val="1100"/>
              <a:buNone/>
            </a:pPr>
            <a:r>
              <a:rPr b="1" lang="en" sz="2400">
                <a:solidFill>
                  <a:srgbClr val="FF0000"/>
                </a:solidFill>
                <a:latin typeface="Roboto Slab"/>
                <a:ea typeface="Roboto Slab"/>
                <a:cs typeface="Roboto Slab"/>
                <a:sym typeface="Roboto Slab"/>
              </a:rPr>
              <a:t>5.4 Given a scenario, follow incident response procedures.</a:t>
            </a:r>
            <a:endParaRPr b="1" sz="2400">
              <a:solidFill>
                <a:srgbClr val="FF0000"/>
              </a:solidFill>
              <a:latin typeface="Roboto Slab"/>
              <a:ea typeface="Roboto Slab"/>
              <a:cs typeface="Roboto Slab"/>
              <a:sym typeface="Roboto Slab"/>
            </a:endParaRPr>
          </a:p>
        </p:txBody>
      </p:sp>
    </p:spTree>
  </p:cSld>
  <p:clrMapOvr>
    <a:masterClrMapping/>
  </p:clrMapOvr>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13" name="Shape 513"/>
        <p:cNvGrpSpPr/>
        <p:nvPr/>
      </p:nvGrpSpPr>
      <p:grpSpPr>
        <a:xfrm>
          <a:off x="0" y="0"/>
          <a:ext cx="0" cy="0"/>
          <a:chOff x="0" y="0"/>
          <a:chExt cx="0" cy="0"/>
        </a:xfrm>
      </p:grpSpPr>
      <p:sp>
        <p:nvSpPr>
          <p:cNvPr id="514" name="Google Shape;514;p5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Incident response plan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15" name="Google Shape;515;p5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An incident response plan is a document to help IT respond to an incident. It includes details about how to detect, how to respond and how to recover.</a:t>
            </a:r>
            <a:endParaRPr/>
          </a:p>
        </p:txBody>
      </p:sp>
    </p:spTree>
  </p:cSld>
  <p:clrMapOvr>
    <a:masterClrMapping/>
  </p:clrMapOvr>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19" name="Shape 519"/>
        <p:cNvGrpSpPr/>
        <p:nvPr/>
      </p:nvGrpSpPr>
      <p:grpSpPr>
        <a:xfrm>
          <a:off x="0" y="0"/>
          <a:ext cx="0" cy="0"/>
          <a:chOff x="0" y="0"/>
          <a:chExt cx="0" cy="0"/>
        </a:xfrm>
      </p:grpSpPr>
      <p:sp>
        <p:nvSpPr>
          <p:cNvPr id="520" name="Google Shape;520;p5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Documented incident types/category definitions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21" name="Google Shape;521;p5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Clr>
                <a:schemeClr val="dk1"/>
              </a:buClr>
              <a:buSzPts val="1100"/>
              <a:buFont typeface="Arial"/>
              <a:buNone/>
            </a:pPr>
            <a:r>
              <a:rPr lang="en"/>
              <a:t>To create the incident response plan, an organization will define the common events that they classify as security incidents, such as an attempted network intrusion, an attempted denial-of-service attack, detection of malicious software, unauthorized access of data or a violation of security policies.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Standard operating procedure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98" name="Google Shape;98;p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30000"/>
              </a:lnSpc>
              <a:spcBef>
                <a:spcPts val="1000"/>
              </a:spcBef>
              <a:spcAft>
                <a:spcPts val="0"/>
              </a:spcAft>
              <a:buSzPts val="1800"/>
              <a:buNone/>
            </a:pPr>
            <a:r>
              <a:rPr lang="en">
                <a:solidFill>
                  <a:schemeClr val="dk1"/>
                </a:solidFill>
              </a:rPr>
              <a:t>A standard operating procedure (SOP) is the specific actions required to implement a specific security mechanism, control, or solution within an organization.</a:t>
            </a:r>
            <a:endParaRPr>
              <a:solidFill>
                <a:schemeClr val="dk1"/>
              </a:solidFill>
            </a:endParaRPr>
          </a:p>
        </p:txBody>
      </p:sp>
    </p:spTree>
  </p:cSld>
  <p:clrMapOvr>
    <a:masterClrMapping/>
  </p:clrMapOvr>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25" name="Shape 525"/>
        <p:cNvGrpSpPr/>
        <p:nvPr/>
      </p:nvGrpSpPr>
      <p:grpSpPr>
        <a:xfrm>
          <a:off x="0" y="0"/>
          <a:ext cx="0" cy="0"/>
          <a:chOff x="0" y="0"/>
          <a:chExt cx="0" cy="0"/>
        </a:xfrm>
      </p:grpSpPr>
      <p:sp>
        <p:nvSpPr>
          <p:cNvPr id="526" name="Google Shape;526;p5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Roles and responsibilities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27" name="Google Shape;527;p5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A computer incident response team, or cyber-incident response team (CIRT), is a carefully selected group of well-trained people whose purpose is to respond to a computer, or cybersecurity, incident.</a:t>
            </a:r>
            <a:endParaRPr/>
          </a:p>
          <a:p>
            <a:pPr indent="0" lvl="0" marL="0" rtl="0" algn="l">
              <a:lnSpc>
                <a:spcPct val="115000"/>
              </a:lnSpc>
              <a:spcBef>
                <a:spcPts val="1600"/>
              </a:spcBef>
              <a:spcAft>
                <a:spcPts val="1600"/>
              </a:spcAft>
              <a:buSzPts val="1800"/>
              <a:buNone/>
            </a:pPr>
            <a:r>
              <a:rPr lang="en"/>
              <a:t>Who is included in a CIRT and their roles will largely depend on the needs and resources of the organization. While the team can include outside personnel (e.g., law enforcement, vendors or technical specialists).</a:t>
            </a:r>
            <a:endParaRPr/>
          </a:p>
        </p:txBody>
      </p:sp>
    </p:spTree>
  </p:cSld>
  <p:clrMapOvr>
    <a:masterClrMapping/>
  </p:clrMapOvr>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1" name="Shape 531"/>
        <p:cNvGrpSpPr/>
        <p:nvPr/>
      </p:nvGrpSpPr>
      <p:grpSpPr>
        <a:xfrm>
          <a:off x="0" y="0"/>
          <a:ext cx="0" cy="0"/>
          <a:chOff x="0" y="0"/>
          <a:chExt cx="0" cy="0"/>
        </a:xfrm>
      </p:grpSpPr>
      <p:sp>
        <p:nvSpPr>
          <p:cNvPr id="532" name="Google Shape;532;g635d01eff2_0_14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Management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33" name="Google Shape;533;g635d01eff2_0_14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Clr>
                <a:schemeClr val="dk1"/>
              </a:buClr>
              <a:buSzPts val="1100"/>
              <a:buFont typeface="Arial"/>
              <a:buNone/>
            </a:pPr>
            <a:r>
              <a:rPr lang="en"/>
              <a:t>Management’s role during an incident, apart from giving the team the authority to operate, is to make the big decisions based on input from other members of the team.</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7" name="Shape 537"/>
        <p:cNvGrpSpPr/>
        <p:nvPr/>
      </p:nvGrpSpPr>
      <p:grpSpPr>
        <a:xfrm>
          <a:off x="0" y="0"/>
          <a:ext cx="0" cy="0"/>
          <a:chOff x="0" y="0"/>
          <a:chExt cx="0" cy="0"/>
        </a:xfrm>
      </p:grpSpPr>
      <p:sp>
        <p:nvSpPr>
          <p:cNvPr id="538" name="Google Shape;538;p5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Information Security</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39" name="Google Shape;539;p5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Information Security’s role includes assessing the extent of the damage, containment, basic forensics and recovery. </a:t>
            </a:r>
            <a:endParaRPr/>
          </a:p>
          <a:p>
            <a:pPr indent="0" lvl="0" marL="0" rtl="0" algn="l">
              <a:lnSpc>
                <a:spcPct val="115000"/>
              </a:lnSpc>
              <a:spcBef>
                <a:spcPts val="1600"/>
              </a:spcBef>
              <a:spcAft>
                <a:spcPts val="0"/>
              </a:spcAft>
              <a:buClr>
                <a:schemeClr val="dk1"/>
              </a:buClr>
              <a:buSzPts val="1100"/>
              <a:buFont typeface="Arial"/>
              <a:buNone/>
            </a:pPr>
            <a:r>
              <a:rPr lang="en"/>
              <a:t>The members of the Information Security team are trained in handling electronic incidents. </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43" name="Shape 543"/>
        <p:cNvGrpSpPr/>
        <p:nvPr/>
      </p:nvGrpSpPr>
      <p:grpSpPr>
        <a:xfrm>
          <a:off x="0" y="0"/>
          <a:ext cx="0" cy="0"/>
          <a:chOff x="0" y="0"/>
          <a:chExt cx="0" cy="0"/>
        </a:xfrm>
      </p:grpSpPr>
      <p:sp>
        <p:nvSpPr>
          <p:cNvPr id="544" name="Google Shape;544;p6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IT/MIS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45" name="Google Shape;545;p6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The IT/MIS role is to ease the effects to users and to assist the Information Security team with technical matters as required. </a:t>
            </a:r>
            <a:endParaRPr/>
          </a:p>
          <a:p>
            <a:pPr indent="0" lvl="0" marL="0" rtl="0" algn="l">
              <a:lnSpc>
                <a:spcPct val="115000"/>
              </a:lnSpc>
              <a:spcBef>
                <a:spcPts val="1600"/>
              </a:spcBef>
              <a:spcAft>
                <a:spcPts val="0"/>
              </a:spcAft>
              <a:buClr>
                <a:schemeClr val="dk1"/>
              </a:buClr>
              <a:buSzPts val="1100"/>
              <a:buFont typeface="Arial"/>
              <a:buNone/>
            </a:pPr>
            <a:r>
              <a:rPr lang="en"/>
              <a:t>In the event of an incident, the IT team will need to know where the data can be accessed and what areas of the network are off limits. </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49" name="Shape 549"/>
        <p:cNvGrpSpPr/>
        <p:nvPr/>
      </p:nvGrpSpPr>
      <p:grpSpPr>
        <a:xfrm>
          <a:off x="0" y="0"/>
          <a:ext cx="0" cy="0"/>
          <a:chOff x="0" y="0"/>
          <a:chExt cx="0" cy="0"/>
        </a:xfrm>
      </p:grpSpPr>
      <p:sp>
        <p:nvSpPr>
          <p:cNvPr id="550" name="Google Shape;550;p6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IT Auditor</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51" name="Google Shape;551;p6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The IT Auditor’s role is to observe and learn how an incident started, ensure procedures are followed, and work with IT and Security to avoid problems in the future. </a:t>
            </a:r>
            <a:endParaRPr/>
          </a:p>
          <a:p>
            <a:pPr indent="0" lvl="0" marL="0" rtl="0" algn="l">
              <a:lnSpc>
                <a:spcPct val="115000"/>
              </a:lnSpc>
              <a:spcBef>
                <a:spcPts val="1600"/>
              </a:spcBef>
              <a:spcAft>
                <a:spcPts val="0"/>
              </a:spcAft>
              <a:buClr>
                <a:schemeClr val="dk1"/>
              </a:buClr>
              <a:buSzPts val="1100"/>
              <a:buFont typeface="Arial"/>
              <a:buNone/>
            </a:pPr>
            <a:r>
              <a:rPr lang="en"/>
              <a:t>IT Auditors might be present during an incident (such as if they work for the organization), but not take a great deal of action at that time.</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55" name="Shape 555"/>
        <p:cNvGrpSpPr/>
        <p:nvPr/>
      </p:nvGrpSpPr>
      <p:grpSpPr>
        <a:xfrm>
          <a:off x="0" y="0"/>
          <a:ext cx="0" cy="0"/>
          <a:chOff x="0" y="0"/>
          <a:chExt cx="0" cy="0"/>
        </a:xfrm>
      </p:grpSpPr>
      <p:sp>
        <p:nvSpPr>
          <p:cNvPr id="556" name="Google Shape;556;p6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Security</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57" name="Google Shape;557;p6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The Security role can include assessment of any physical damage, investigation of physical evidence, and guarding evidence during a forensics investigation to maintain a chain of evidence. </a:t>
            </a:r>
            <a:endParaRPr/>
          </a:p>
          <a:p>
            <a:pPr indent="0" lvl="0" marL="0" rtl="0" algn="l">
              <a:lnSpc>
                <a:spcPct val="115000"/>
              </a:lnSpc>
              <a:spcBef>
                <a:spcPts val="1600"/>
              </a:spcBef>
              <a:spcAft>
                <a:spcPts val="0"/>
              </a:spcAft>
              <a:buClr>
                <a:schemeClr val="dk1"/>
              </a:buClr>
              <a:buSzPts val="1100"/>
              <a:buFont typeface="Arial"/>
              <a:buNone/>
            </a:pPr>
            <a:r>
              <a:rPr lang="en"/>
              <a:t>If an incident involves direct contact with an asset, the security team should have the appropriate training to assist. </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61" name="Shape 561"/>
        <p:cNvGrpSpPr/>
        <p:nvPr/>
      </p:nvGrpSpPr>
      <p:grpSpPr>
        <a:xfrm>
          <a:off x="0" y="0"/>
          <a:ext cx="0" cy="0"/>
          <a:chOff x="0" y="0"/>
          <a:chExt cx="0" cy="0"/>
        </a:xfrm>
      </p:grpSpPr>
      <p:sp>
        <p:nvSpPr>
          <p:cNvPr id="562" name="Google Shape;562;p6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Attorney</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63" name="Google Shape;563;p6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The Attorney’s role is to ensure the usability of any evidence collected during an investigation in the event that the company chooses to take legal action.</a:t>
            </a:r>
            <a:endParaRPr/>
          </a:p>
        </p:txBody>
      </p:sp>
    </p:spTree>
  </p:cSld>
  <p:clrMapOvr>
    <a:masterClrMapping/>
  </p:clrMapOvr>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67" name="Shape 567"/>
        <p:cNvGrpSpPr/>
        <p:nvPr/>
      </p:nvGrpSpPr>
      <p:grpSpPr>
        <a:xfrm>
          <a:off x="0" y="0"/>
          <a:ext cx="0" cy="0"/>
          <a:chOff x="0" y="0"/>
          <a:chExt cx="0" cy="0"/>
        </a:xfrm>
      </p:grpSpPr>
      <p:sp>
        <p:nvSpPr>
          <p:cNvPr id="568" name="Google Shape;568;g635d01eff2_0_16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Human Resources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69" name="Google Shape;569;g635d01eff2_0_16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Human Resource’s role is to provide advice on how to manage situations involving employees. </a:t>
            </a:r>
            <a:endParaRPr/>
          </a:p>
          <a:p>
            <a:pPr indent="0" lvl="0" marL="0" rtl="0" algn="l">
              <a:lnSpc>
                <a:spcPct val="115000"/>
              </a:lnSpc>
              <a:spcBef>
                <a:spcPts val="1600"/>
              </a:spcBef>
              <a:spcAft>
                <a:spcPts val="0"/>
              </a:spcAft>
              <a:buClr>
                <a:schemeClr val="dk1"/>
              </a:buClr>
              <a:buSzPts val="1100"/>
              <a:buFont typeface="Arial"/>
              <a:buNone/>
            </a:pPr>
            <a:r>
              <a:rPr lang="en"/>
              <a:t>HR will typically not be used until after an investigation has begun, and only if an employee is involved. </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73" name="Shape 573"/>
        <p:cNvGrpSpPr/>
        <p:nvPr/>
      </p:nvGrpSpPr>
      <p:grpSpPr>
        <a:xfrm>
          <a:off x="0" y="0"/>
          <a:ext cx="0" cy="0"/>
          <a:chOff x="0" y="0"/>
          <a:chExt cx="0" cy="0"/>
        </a:xfrm>
      </p:grpSpPr>
      <p:sp>
        <p:nvSpPr>
          <p:cNvPr id="574" name="Google Shape;574;p6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Public Relations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75" name="Google Shape;575;p6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Public Relations’ role is to communicate with team leaders to ensure there is an accurate understanding of the issue and the company’s status, and to communicate with the press or to inform the stockholders of the current situation.</a:t>
            </a:r>
            <a:endParaRPr/>
          </a:p>
          <a:p>
            <a:pPr indent="0" lvl="0" marL="0" rtl="0" algn="l">
              <a:lnSpc>
                <a:spcPct val="115000"/>
              </a:lnSpc>
              <a:spcBef>
                <a:spcPts val="1600"/>
              </a:spcBef>
              <a:spcAft>
                <a:spcPts val="0"/>
              </a:spcAft>
              <a:buClr>
                <a:schemeClr val="dk1"/>
              </a:buClr>
              <a:buSzPts val="1100"/>
              <a:buFont typeface="Arial"/>
              <a:buNone/>
            </a:pPr>
            <a:r>
              <a:rPr lang="en"/>
              <a:t> A company’s image is an asset that is of considerable vale, especially if the company is publicly traded. </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79" name="Shape 579"/>
        <p:cNvGrpSpPr/>
        <p:nvPr/>
      </p:nvGrpSpPr>
      <p:grpSpPr>
        <a:xfrm>
          <a:off x="0" y="0"/>
          <a:ext cx="0" cy="0"/>
          <a:chOff x="0" y="0"/>
          <a:chExt cx="0" cy="0"/>
        </a:xfrm>
      </p:grpSpPr>
      <p:sp>
        <p:nvSpPr>
          <p:cNvPr id="580" name="Google Shape;580;p6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Reporting requirements/escalation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81" name="Google Shape;581;p6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Event reporting and escalation procedures should be documented in the incident response plan. </a:t>
            </a:r>
            <a:endParaRPr/>
          </a:p>
          <a:p>
            <a:pPr indent="0" lvl="0" marL="0" rtl="0" algn="l">
              <a:lnSpc>
                <a:spcPct val="115000"/>
              </a:lnSpc>
              <a:spcBef>
                <a:spcPts val="1600"/>
              </a:spcBef>
              <a:spcAft>
                <a:spcPts val="0"/>
              </a:spcAft>
              <a:buClr>
                <a:schemeClr val="dk1"/>
              </a:buClr>
              <a:buSzPts val="1100"/>
              <a:buFont typeface="Arial"/>
              <a:buNone/>
            </a:pPr>
            <a:r>
              <a:rPr lang="en"/>
              <a:t>This process will ensure information security events and weaknesses associated with systems are communicated in a timely manner so the appropriate corrective action can be taken.</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g636af76602_0_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Agreement types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104" name="Google Shape;104;g636af76602_0_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30000"/>
              </a:lnSpc>
              <a:spcBef>
                <a:spcPts val="1000"/>
              </a:spcBef>
              <a:spcAft>
                <a:spcPts val="0"/>
              </a:spcAft>
              <a:buClr>
                <a:schemeClr val="dk1"/>
              </a:buClr>
              <a:buSzPts val="1100"/>
              <a:buFont typeface="Arial"/>
              <a:buNone/>
            </a:pPr>
            <a:r>
              <a:rPr lang="en">
                <a:solidFill>
                  <a:schemeClr val="dk1"/>
                </a:solidFill>
              </a:rPr>
              <a:t>An agreement is an arrangement between the two parties. For example, an agreement constitutes an arrangement between two organizations or between IT and other departments.</a:t>
            </a:r>
            <a:endParaRPr>
              <a:solidFill>
                <a:schemeClr val="dk1"/>
              </a:solidFill>
            </a:endParaRPr>
          </a:p>
          <a:p>
            <a:pPr indent="0" lvl="0" marL="0" rtl="0" algn="l">
              <a:lnSpc>
                <a:spcPct val="130000"/>
              </a:lnSpc>
              <a:spcBef>
                <a:spcPts val="1000"/>
              </a:spcBef>
              <a:spcAft>
                <a:spcPts val="0"/>
              </a:spcAft>
              <a:buClr>
                <a:schemeClr val="dk1"/>
              </a:buClr>
              <a:buSzPts val="1100"/>
              <a:buFont typeface="Arial"/>
              <a:buNone/>
            </a:pPr>
            <a:r>
              <a:t/>
            </a:r>
            <a:endParaRPr>
              <a:solidFill>
                <a:schemeClr val="dk1"/>
              </a:solidFill>
            </a:endParaRPr>
          </a:p>
          <a:p>
            <a:pPr indent="0" lvl="0" marL="0" rtl="0" algn="l">
              <a:lnSpc>
                <a:spcPct val="130000"/>
              </a:lnSpc>
              <a:spcBef>
                <a:spcPts val="1000"/>
              </a:spcBef>
              <a:spcAft>
                <a:spcPts val="0"/>
              </a:spcAft>
              <a:buSzPts val="1800"/>
              <a:buNone/>
            </a:pPr>
            <a:r>
              <a:t/>
            </a:r>
            <a:endParaRPr>
              <a:solidFill>
                <a:schemeClr val="dk1"/>
              </a:solidFill>
            </a:endParaRPr>
          </a:p>
        </p:txBody>
      </p:sp>
    </p:spTree>
  </p:cSld>
  <p:clrMapOvr>
    <a:masterClrMapping/>
  </p:clrMapOvr>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5" name="Shape 585"/>
        <p:cNvGrpSpPr/>
        <p:nvPr/>
      </p:nvGrpSpPr>
      <p:grpSpPr>
        <a:xfrm>
          <a:off x="0" y="0"/>
          <a:ext cx="0" cy="0"/>
          <a:chOff x="0" y="0"/>
          <a:chExt cx="0" cy="0"/>
        </a:xfrm>
      </p:grpSpPr>
      <p:sp>
        <p:nvSpPr>
          <p:cNvPr id="586" name="Google Shape;586;p6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Cyber-incident response teams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87" name="Google Shape;587;p6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A cyber-incident response team is responsible for working through the cyber-incident response plan. The team is a technical team and begins responding immediately after learning of an incident. </a:t>
            </a:r>
            <a:endParaRPr/>
          </a:p>
        </p:txBody>
      </p:sp>
    </p:spTree>
  </p:cSld>
  <p:clrMapOvr>
    <a:masterClrMapping/>
  </p:clrMapOvr>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1" name="Shape 591"/>
        <p:cNvGrpSpPr/>
        <p:nvPr/>
      </p:nvGrpSpPr>
      <p:grpSpPr>
        <a:xfrm>
          <a:off x="0" y="0"/>
          <a:ext cx="0" cy="0"/>
          <a:chOff x="0" y="0"/>
          <a:chExt cx="0" cy="0"/>
        </a:xfrm>
      </p:grpSpPr>
      <p:sp>
        <p:nvSpPr>
          <p:cNvPr id="592" name="Google Shape;592;p6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Exercise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93" name="Google Shape;593;p6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The purpose of an exercise is to demonstrate the effectiveness of the incident response planning. </a:t>
            </a:r>
            <a:endParaRPr/>
          </a:p>
          <a:p>
            <a:pPr indent="0" lvl="0" marL="0" rtl="0" algn="l">
              <a:lnSpc>
                <a:spcPct val="115000"/>
              </a:lnSpc>
              <a:spcBef>
                <a:spcPts val="1600"/>
              </a:spcBef>
              <a:spcAft>
                <a:spcPts val="0"/>
              </a:spcAft>
              <a:buClr>
                <a:schemeClr val="dk1"/>
              </a:buClr>
              <a:buSzPts val="1100"/>
              <a:buFont typeface="Arial"/>
              <a:buNone/>
            </a:pPr>
            <a:r>
              <a:rPr lang="en"/>
              <a:t>A simulated cyber attack will test the incident response plan’s ability to manage and respond to a real-world cyber attack.</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7" name="Shape 597"/>
        <p:cNvGrpSpPr/>
        <p:nvPr/>
      </p:nvGrpSpPr>
      <p:grpSpPr>
        <a:xfrm>
          <a:off x="0" y="0"/>
          <a:ext cx="0" cy="0"/>
          <a:chOff x="0" y="0"/>
          <a:chExt cx="0" cy="0"/>
        </a:xfrm>
      </p:grpSpPr>
      <p:sp>
        <p:nvSpPr>
          <p:cNvPr id="598" name="Google Shape;598;p6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Incident response process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99" name="Google Shape;599;p6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An effective incident response process is handled in several steps or phases.</a:t>
            </a:r>
            <a:endParaRPr/>
          </a:p>
        </p:txBody>
      </p:sp>
    </p:spTree>
  </p:cSld>
  <p:clrMapOvr>
    <a:masterClrMapping/>
  </p:clrMapOvr>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3" name="Shape 603"/>
        <p:cNvGrpSpPr/>
        <p:nvPr/>
      </p:nvGrpSpPr>
      <p:grpSpPr>
        <a:xfrm>
          <a:off x="0" y="0"/>
          <a:ext cx="0" cy="0"/>
          <a:chOff x="0" y="0"/>
          <a:chExt cx="0" cy="0"/>
        </a:xfrm>
      </p:grpSpPr>
      <p:sp>
        <p:nvSpPr>
          <p:cNvPr id="604" name="Google Shape;604;g635d01eff2_0_18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Preparation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605" name="Google Shape;605;g635d01eff2_0_18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During the preparation phase, an organization will establish an incident response capability so that the organization is ready to respond to incidents. </a:t>
            </a:r>
            <a:endParaRPr/>
          </a:p>
          <a:p>
            <a:pPr indent="0" lvl="0" marL="0" rtl="0" algn="l">
              <a:lnSpc>
                <a:spcPct val="115000"/>
              </a:lnSpc>
              <a:spcBef>
                <a:spcPts val="1600"/>
              </a:spcBef>
              <a:spcAft>
                <a:spcPts val="0"/>
              </a:spcAft>
              <a:buClr>
                <a:schemeClr val="dk1"/>
              </a:buClr>
              <a:buSzPts val="1100"/>
              <a:buFont typeface="Arial"/>
              <a:buNone/>
            </a:pPr>
            <a:r>
              <a:rPr lang="en"/>
              <a:t>In addition, the organization will plan to prevent incidents by ensuring that systems, networks and applications are secure. </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9" name="Shape 609"/>
        <p:cNvGrpSpPr/>
        <p:nvPr/>
      </p:nvGrpSpPr>
      <p:grpSpPr>
        <a:xfrm>
          <a:off x="0" y="0"/>
          <a:ext cx="0" cy="0"/>
          <a:chOff x="0" y="0"/>
          <a:chExt cx="0" cy="0"/>
        </a:xfrm>
      </p:grpSpPr>
      <p:sp>
        <p:nvSpPr>
          <p:cNvPr id="610" name="Google Shape;610;g636af76602_0_19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Identification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611" name="Google Shape;611;g636af76602_0_19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One of the most challenging parts of the incident response process is to accurately determining whether an incident has occurred and, if so, the extent and magnitude of the problem. </a:t>
            </a:r>
            <a:endParaRPr/>
          </a:p>
          <a:p>
            <a:pPr indent="0" lvl="0" marL="0" rtl="0" algn="l">
              <a:lnSpc>
                <a:spcPct val="115000"/>
              </a:lnSpc>
              <a:spcBef>
                <a:spcPts val="1600"/>
              </a:spcBef>
              <a:spcAft>
                <a:spcPts val="0"/>
              </a:spcAft>
              <a:buClr>
                <a:schemeClr val="dk1"/>
              </a:buClr>
              <a:buSzPts val="1100"/>
              <a:buFont typeface="Arial"/>
              <a:buNone/>
            </a:pPr>
            <a:r>
              <a:rPr lang="en"/>
              <a:t>During this phase, an organization will determine whether an incident occurred in the past, is occurring now or could occur in the future.</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5" name="Shape 615"/>
        <p:cNvGrpSpPr/>
        <p:nvPr/>
      </p:nvGrpSpPr>
      <p:grpSpPr>
        <a:xfrm>
          <a:off x="0" y="0"/>
          <a:ext cx="0" cy="0"/>
          <a:chOff x="0" y="0"/>
          <a:chExt cx="0" cy="0"/>
        </a:xfrm>
      </p:grpSpPr>
      <p:sp>
        <p:nvSpPr>
          <p:cNvPr id="616" name="Google Shape;616;g636af76602_0_20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Containment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617" name="Google Shape;617;g636af76602_0_20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Most incidents require containment so it is important for an organization to develop a custom remediation strategy. </a:t>
            </a:r>
            <a:endParaRPr/>
          </a:p>
          <a:p>
            <a:pPr indent="0" lvl="0" marL="0" rtl="0" algn="l">
              <a:lnSpc>
                <a:spcPct val="115000"/>
              </a:lnSpc>
              <a:spcBef>
                <a:spcPts val="1600"/>
              </a:spcBef>
              <a:spcAft>
                <a:spcPts val="0"/>
              </a:spcAft>
              <a:buClr>
                <a:schemeClr val="dk1"/>
              </a:buClr>
              <a:buSzPts val="1100"/>
              <a:buFont typeface="Arial"/>
              <a:buNone/>
            </a:pPr>
            <a:r>
              <a:rPr lang="en"/>
              <a:t>As part of the containment phase, an organization documents actions and procedures for each type of incident (e.g., shut down a system, disconnect it from a network, etc.). </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1" name="Shape 621"/>
        <p:cNvGrpSpPr/>
        <p:nvPr/>
      </p:nvGrpSpPr>
      <p:grpSpPr>
        <a:xfrm>
          <a:off x="0" y="0"/>
          <a:ext cx="0" cy="0"/>
          <a:chOff x="0" y="0"/>
          <a:chExt cx="0" cy="0"/>
        </a:xfrm>
      </p:grpSpPr>
      <p:sp>
        <p:nvSpPr>
          <p:cNvPr id="622" name="Google Shape;622;g636af76602_0_20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Eradication</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623" name="Google Shape;623;g636af76602_0_20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After an incident has been contained, an organization might need to eradicate, or eliminate, components of the incident. </a:t>
            </a:r>
            <a:endParaRPr/>
          </a:p>
          <a:p>
            <a:pPr indent="0" lvl="0" marL="0" rtl="0" algn="l">
              <a:lnSpc>
                <a:spcPct val="115000"/>
              </a:lnSpc>
              <a:spcBef>
                <a:spcPts val="1600"/>
              </a:spcBef>
              <a:spcAft>
                <a:spcPts val="1600"/>
              </a:spcAft>
              <a:buSzPts val="1800"/>
              <a:buNone/>
            </a:pPr>
            <a:r>
              <a:rPr lang="en"/>
              <a:t>For example, during this phase, an organization might need to delete malware or disable breached user accounts, as well as mitigate vulnerabilities that were exploited. </a:t>
            </a:r>
            <a:endParaRPr/>
          </a:p>
        </p:txBody>
      </p:sp>
    </p:spTree>
  </p:cSld>
  <p:clrMapOvr>
    <a:masterClrMapping/>
  </p:clrMapOvr>
</p:sld>
</file>

<file path=ppt/slides/slide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7" name="Shape 627"/>
        <p:cNvGrpSpPr/>
        <p:nvPr/>
      </p:nvGrpSpPr>
      <p:grpSpPr>
        <a:xfrm>
          <a:off x="0" y="0"/>
          <a:ext cx="0" cy="0"/>
          <a:chOff x="0" y="0"/>
          <a:chExt cx="0" cy="0"/>
        </a:xfrm>
      </p:grpSpPr>
      <p:sp>
        <p:nvSpPr>
          <p:cNvPr id="628" name="Google Shape;628;g636af76602_0_21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Recovery</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629" name="Google Shape;629;g636af76602_0_21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During the recovery phase, an organization will restore any affected systems to normal operation and confirm that the systems are functioning normally.</a:t>
            </a:r>
            <a:endParaRPr/>
          </a:p>
        </p:txBody>
      </p:sp>
    </p:spTree>
  </p:cSld>
  <p:clrMapOvr>
    <a:masterClrMapping/>
  </p:clrMapOvr>
</p:sld>
</file>

<file path=ppt/slides/slide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33" name="Shape 633"/>
        <p:cNvGrpSpPr/>
        <p:nvPr/>
      </p:nvGrpSpPr>
      <p:grpSpPr>
        <a:xfrm>
          <a:off x="0" y="0"/>
          <a:ext cx="0" cy="0"/>
          <a:chOff x="0" y="0"/>
          <a:chExt cx="0" cy="0"/>
        </a:xfrm>
      </p:grpSpPr>
      <p:sp>
        <p:nvSpPr>
          <p:cNvPr id="634" name="Google Shape;634;p13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Lessons learned</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635" name="Google Shape;635;p13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After recovery, it is important for an organization to conduct a meeting with all involved parties and identify any improvements that can be made to the process. </a:t>
            </a:r>
            <a:endParaRPr/>
          </a:p>
          <a:p>
            <a:pPr indent="0" lvl="0" marL="0" rtl="0" algn="l">
              <a:lnSpc>
                <a:spcPct val="115000"/>
              </a:lnSpc>
              <a:spcBef>
                <a:spcPts val="1600"/>
              </a:spcBef>
              <a:spcAft>
                <a:spcPts val="1600"/>
              </a:spcAft>
              <a:buSzPts val="1800"/>
              <a:buNone/>
            </a:pPr>
            <a:r>
              <a:rPr lang="en"/>
              <a:t>Conducting a “lessons learned” meeting can be extremely helpful in improving security measures and the incident handling process.</a:t>
            </a:r>
            <a:endParaRPr/>
          </a:p>
        </p:txBody>
      </p:sp>
    </p:spTree>
  </p:cSld>
  <p:clrMapOvr>
    <a:masterClrMapping/>
  </p:clrMapOvr>
</p:sld>
</file>

<file path=ppt/slides/slide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39" name="Shape 639"/>
        <p:cNvGrpSpPr/>
        <p:nvPr/>
      </p:nvGrpSpPr>
      <p:grpSpPr>
        <a:xfrm>
          <a:off x="0" y="0"/>
          <a:ext cx="0" cy="0"/>
          <a:chOff x="0" y="0"/>
          <a:chExt cx="0" cy="0"/>
        </a:xfrm>
      </p:grpSpPr>
      <p:sp>
        <p:nvSpPr>
          <p:cNvPr id="640" name="Google Shape;640;g635d01eff2_0_727"/>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1100"/>
              <a:buNone/>
            </a:pPr>
            <a:r>
              <a:rPr b="1" lang="en" sz="2400">
                <a:solidFill>
                  <a:srgbClr val="FF0000"/>
                </a:solidFill>
                <a:latin typeface="Roboto Slab"/>
                <a:ea typeface="Roboto Slab"/>
                <a:cs typeface="Roboto Slab"/>
                <a:sym typeface="Roboto Slab"/>
              </a:rPr>
              <a:t>5.5 Summarize basic concepts of forensics.</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