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3" r:id="rId3"/>
    <p:sldId id="301" r:id="rId4"/>
    <p:sldId id="302" r:id="rId5"/>
    <p:sldId id="303" r:id="rId6"/>
    <p:sldId id="276" r:id="rId7"/>
    <p:sldId id="275" r:id="rId8"/>
    <p:sldId id="279" r:id="rId9"/>
    <p:sldId id="278" r:id="rId10"/>
    <p:sldId id="304" r:id="rId11"/>
    <p:sldId id="305" r:id="rId12"/>
    <p:sldId id="306" r:id="rId13"/>
    <p:sldId id="274" r:id="rId14"/>
    <p:sldId id="324" r:id="rId15"/>
    <p:sldId id="323" r:id="rId16"/>
    <p:sldId id="325" r:id="rId17"/>
    <p:sldId id="320" r:id="rId18"/>
    <p:sldId id="321" r:id="rId19"/>
    <p:sldId id="322" r:id="rId20"/>
    <p:sldId id="308" r:id="rId21"/>
    <p:sldId id="309" r:id="rId22"/>
    <p:sldId id="310" r:id="rId23"/>
    <p:sldId id="311" r:id="rId24"/>
    <p:sldId id="281" r:id="rId25"/>
    <p:sldId id="282" r:id="rId26"/>
    <p:sldId id="280" r:id="rId27"/>
    <p:sldId id="283" r:id="rId28"/>
    <p:sldId id="312" r:id="rId29"/>
    <p:sldId id="286" r:id="rId30"/>
    <p:sldId id="284" r:id="rId31"/>
    <p:sldId id="313" r:id="rId32"/>
    <p:sldId id="314" r:id="rId33"/>
    <p:sldId id="315" r:id="rId34"/>
    <p:sldId id="317" r:id="rId35"/>
    <p:sldId id="316" r:id="rId36"/>
    <p:sldId id="288" r:id="rId37"/>
    <p:sldId id="285" r:id="rId38"/>
    <p:sldId id="293" r:id="rId39"/>
    <p:sldId id="294" r:id="rId40"/>
    <p:sldId id="318" r:id="rId41"/>
    <p:sldId id="298" r:id="rId42"/>
    <p:sldId id="300" r:id="rId43"/>
    <p:sldId id="290" r:id="rId44"/>
    <p:sldId id="295" r:id="rId45"/>
    <p:sldId id="299" r:id="rId46"/>
    <p:sldId id="319" r:id="rId47"/>
    <p:sldId id="296" r:id="rId48"/>
    <p:sldId id="292" r:id="rId49"/>
    <p:sldId id="297" r:id="rId50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AB2B9"/>
    <a:srgbClr val="E2615C"/>
    <a:srgbClr val="EAD19F"/>
    <a:srgbClr val="6BC8A9"/>
    <a:srgbClr val="A6C9CF"/>
    <a:srgbClr val="798EB1"/>
    <a:srgbClr val="F6CEC3"/>
    <a:srgbClr val="8B2731"/>
    <a:srgbClr val="D1AC71"/>
    <a:srgbClr val="8FA8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75" autoAdjust="0"/>
    <p:restoredTop sz="99855" autoAdjust="0"/>
  </p:normalViewPr>
  <p:slideViewPr>
    <p:cSldViewPr snapToGrid="0" snapToObjects="1">
      <p:cViewPr>
        <p:scale>
          <a:sx n="135" d="100"/>
          <a:sy n="135" d="100"/>
        </p:scale>
        <p:origin x="-760" y="216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up-arrows3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1556"/>
            <a:ext cx="3474805" cy="6166556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5658135"/>
            <a:ext cx="9148004" cy="66343"/>
          </a:xfrm>
          <a:prstGeom prst="rect">
            <a:avLst/>
          </a:prstGeom>
          <a:solidFill>
            <a:srgbClr val="E2615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9144000" cy="256032"/>
          </a:xfrm>
          <a:prstGeom prst="rect">
            <a:avLst/>
          </a:prstGeom>
          <a:solidFill>
            <a:srgbClr val="F4D9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SSM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652" y="5140791"/>
            <a:ext cx="2393308" cy="45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011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op_lines-crea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8004" cy="225702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5658135"/>
            <a:ext cx="9148004" cy="66343"/>
          </a:xfrm>
          <a:prstGeom prst="rect">
            <a:avLst/>
          </a:prstGeom>
          <a:solidFill>
            <a:srgbClr val="E2615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SSM-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816" y="5316378"/>
            <a:ext cx="1387844" cy="26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171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m dotted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9"/>
          <p:cNvCxnSpPr>
            <a:cxnSpLocks noGrp="1" noRot="1" noChangeAspect="1" noMove="1" noResize="1" noEditPoints="1" noAdjustHandles="1" noChangeArrowheads="1" noChangeShapeType="1"/>
          </p:cNvCxnSpPr>
          <p:nvPr userDrawn="1"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423160" y="3687422"/>
            <a:ext cx="27432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41414" y="46013"/>
            <a:ext cx="9066276" cy="5631180"/>
          </a:xfrm>
          <a:prstGeom prst="rect">
            <a:avLst/>
          </a:prstGeom>
          <a:noFill/>
          <a:ln w="63500" cmpd="sng">
            <a:solidFill>
              <a:srgbClr val="F4D98C"/>
            </a:solidFill>
            <a:miter lim="800000"/>
          </a:ln>
          <a:scene3d>
            <a:camera prst="orthographicFront"/>
            <a:lightRig rig="threePt" dir="t"/>
          </a:scene3d>
          <a:sp3d>
            <a:bevelT prst="convex"/>
            <a:bevelB prst="slop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618641"/>
            <a:ext cx="7886700" cy="1104636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400">
                <a:latin typeface="Gotham Book"/>
                <a:cs typeface="Gotham Book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11581" y="128945"/>
            <a:ext cx="8924544" cy="5486400"/>
          </a:xfrm>
          <a:prstGeom prst="rect">
            <a:avLst/>
          </a:prstGeom>
          <a:noFill/>
          <a:ln w="12700" cmpd="sng">
            <a:solidFill>
              <a:schemeClr val="tx1">
                <a:lumMod val="85000"/>
                <a:lumOff val="15000"/>
              </a:schemeClr>
            </a:solidFill>
            <a:prstDash val="dot"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SSM-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816" y="5316378"/>
            <a:ext cx="1387844" cy="26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821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9"/>
          <p:cNvCxnSpPr>
            <a:cxnSpLocks noGrp="1" noRot="1" noChangeAspect="1" noMove="1" noResize="1" noEditPoints="1" noAdjustHandles="1" noChangeArrowheads="1" noChangeShapeType="1"/>
          </p:cNvCxnSpPr>
          <p:nvPr userDrawn="1"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423160" y="3687422"/>
            <a:ext cx="27432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44253" y="39072"/>
            <a:ext cx="9062219" cy="5625983"/>
          </a:xfrm>
          <a:prstGeom prst="rect">
            <a:avLst/>
          </a:prstGeom>
          <a:noFill/>
          <a:ln w="28575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391861"/>
            <a:ext cx="7886700" cy="1104636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400">
                <a:latin typeface="Gotham Book"/>
                <a:cs typeface="Gotham Book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92435" y="85998"/>
            <a:ext cx="8971650" cy="5531067"/>
          </a:xfrm>
          <a:prstGeom prst="rect">
            <a:avLst/>
          </a:prstGeom>
          <a:noFill/>
          <a:ln w="12700" cmpd="sng">
            <a:solidFill>
              <a:schemeClr val="tx1">
                <a:lumMod val="85000"/>
                <a:lumOff val="15000"/>
              </a:schemeClr>
            </a:solidFill>
            <a:prstDash val="dot"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SSM-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816" y="5316378"/>
            <a:ext cx="1387844" cy="26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78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ck peach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9"/>
          <p:cNvCxnSpPr>
            <a:cxnSpLocks noGrp="1" noRot="1" noChangeAspect="1" noMove="1" noResize="1" noEditPoints="1" noAdjustHandles="1" noChangeArrowheads="1" noChangeShapeType="1"/>
          </p:cNvCxnSpPr>
          <p:nvPr userDrawn="1"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423160" y="3687422"/>
            <a:ext cx="27432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111467" y="123842"/>
            <a:ext cx="8927401" cy="5471539"/>
          </a:xfrm>
          <a:prstGeom prst="rect">
            <a:avLst/>
          </a:prstGeom>
          <a:noFill/>
          <a:ln w="215900" cmpd="sng">
            <a:solidFill>
              <a:srgbClr val="C65651"/>
            </a:solidFill>
            <a:miter lim="800000"/>
          </a:ln>
          <a:scene3d>
            <a:camera prst="orthographicFront"/>
            <a:lightRig rig="threePt" dir="t"/>
          </a:scene3d>
          <a:sp3d>
            <a:bevelT w="25400" h="25400" prst="divot"/>
            <a:bevelB w="25400" h="25400" prst="angle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263465" y="281456"/>
            <a:ext cx="8617776" cy="5166405"/>
          </a:xfrm>
          <a:prstGeom prst="rect">
            <a:avLst/>
          </a:prstGeom>
          <a:noFill/>
          <a:ln w="19050" cmpd="sng">
            <a:solidFill>
              <a:schemeClr val="tx1">
                <a:lumMod val="50000"/>
                <a:lumOff val="5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588599"/>
            <a:ext cx="7886700" cy="1104636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400">
                <a:latin typeface="Gotham Book"/>
                <a:cs typeface="Gotham Book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73116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ach 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07492" y="729238"/>
            <a:ext cx="8129018" cy="4243295"/>
          </a:xfrm>
          <a:prstGeom prst="rect">
            <a:avLst/>
          </a:prstGeom>
          <a:solidFill>
            <a:srgbClr val="D35F59"/>
          </a:solidFill>
          <a:ln w="2159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142876" y="145522"/>
            <a:ext cx="8858249" cy="5410728"/>
          </a:xfrm>
          <a:prstGeom prst="rect">
            <a:avLst/>
          </a:prstGeom>
          <a:noFill/>
          <a:ln w="254000" cmpd="sng">
            <a:solidFill>
              <a:srgbClr val="D35F59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277983" y="300439"/>
            <a:ext cx="8591130" cy="5115954"/>
          </a:xfrm>
          <a:prstGeom prst="rect">
            <a:avLst/>
          </a:prstGeom>
          <a:noFill/>
          <a:ln w="19050" cmpd="sng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320408" y="343051"/>
            <a:ext cx="8505368" cy="5028233"/>
          </a:xfrm>
          <a:prstGeom prst="rect">
            <a:avLst/>
          </a:prstGeom>
          <a:noFill/>
          <a:ln w="12700" cmpd="sng">
            <a:solidFill>
              <a:srgbClr val="7F7F7F"/>
            </a:solidFill>
            <a:prstDash val="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558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ach Transition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>
            <a:cxnSpLocks noGrp="1" noRot="1" noChangeAspect="1" noMove="1" noResize="1" noEditPoints="1" noAdjustHandles="1" noChangeArrowheads="1" noChangeShapeType="1"/>
          </p:cNvCxnSpPr>
          <p:nvPr userDrawn="1"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423160" y="3687422"/>
            <a:ext cx="27432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136066" y="113404"/>
            <a:ext cx="8902802" cy="5481978"/>
          </a:xfrm>
          <a:prstGeom prst="rect">
            <a:avLst/>
          </a:prstGeom>
          <a:noFill/>
          <a:ln w="1905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153073" y="132302"/>
            <a:ext cx="8869745" cy="5433857"/>
          </a:xfrm>
          <a:prstGeom prst="rect">
            <a:avLst/>
          </a:prstGeom>
          <a:solidFill>
            <a:srgbClr val="D35F59"/>
          </a:solidFill>
          <a:ln w="19050" cmpd="sng">
            <a:noFill/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93546" y="75602"/>
            <a:ext cx="8988800" cy="5562600"/>
          </a:xfrm>
          <a:prstGeom prst="rect">
            <a:avLst/>
          </a:prstGeom>
          <a:noFill/>
          <a:ln w="12700" cap="sq" cmpd="sng">
            <a:solidFill>
              <a:srgbClr val="7F7F7F"/>
            </a:solidFill>
            <a:prstDash val="dot"/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699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ap or transi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-1" y="41772"/>
            <a:ext cx="9088283" cy="256032"/>
          </a:xfrm>
          <a:prstGeom prst="rect">
            <a:avLst/>
          </a:prstGeom>
          <a:solidFill>
            <a:srgbClr val="F4D9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155376" y="2106083"/>
            <a:ext cx="5204222" cy="2751667"/>
          </a:xfrm>
          <a:prstGeom prst="rect">
            <a:avLst/>
          </a:prstGeom>
        </p:spPr>
        <p:txBody>
          <a:bodyPr vert="horz"/>
          <a:lstStyle>
            <a:lvl1pPr marL="178308" indent="-178308">
              <a:buClr>
                <a:srgbClr val="EA9643"/>
              </a:buClr>
              <a:buFont typeface="Wingdings" charset="2"/>
              <a:buChar char="§"/>
              <a:defRPr sz="1900">
                <a:solidFill>
                  <a:srgbClr val="404040"/>
                </a:solidFill>
                <a:latin typeface="Gotham Book"/>
                <a:cs typeface="Gotham Book"/>
              </a:defRPr>
            </a:lvl1pPr>
            <a:lvl2pPr>
              <a:defRPr sz="1900">
                <a:latin typeface="Gotham Book"/>
                <a:cs typeface="Gotham Book"/>
              </a:defRPr>
            </a:lvl2pPr>
            <a:lvl3pPr>
              <a:defRPr sz="1900">
                <a:latin typeface="Gotham Book"/>
                <a:cs typeface="Gotham Book"/>
              </a:defRPr>
            </a:lvl3pPr>
            <a:lvl4pPr>
              <a:defRPr sz="1900">
                <a:latin typeface="Gotham Book"/>
                <a:cs typeface="Gotham Book"/>
              </a:defRPr>
            </a:lvl4pPr>
            <a:lvl5pPr>
              <a:defRPr sz="1900">
                <a:latin typeface="Gotham Book"/>
                <a:cs typeface="Gotham Book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588599"/>
            <a:ext cx="7886700" cy="1104636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400">
                <a:latin typeface="Gotham Book"/>
                <a:cs typeface="Gotham Book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41772"/>
            <a:ext cx="368710" cy="5673228"/>
          </a:xfrm>
          <a:prstGeom prst="rect">
            <a:avLst/>
          </a:prstGeom>
          <a:solidFill>
            <a:srgbClr val="D35F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-36283" y="5562376"/>
            <a:ext cx="9073841" cy="0"/>
          </a:xfrm>
          <a:prstGeom prst="line">
            <a:avLst/>
          </a:prstGeom>
          <a:ln w="19050" cap="rnd" cmpd="sng">
            <a:solidFill>
              <a:schemeClr val="tx1">
                <a:lumMod val="50000"/>
                <a:lumOff val="50000"/>
              </a:schemeClr>
            </a:solidFill>
            <a:prstDash val="dot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9191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dotted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8504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row Divi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1" y="5528359"/>
            <a:ext cx="9073841" cy="0"/>
          </a:xfrm>
          <a:prstGeom prst="line">
            <a:avLst/>
          </a:prstGeom>
          <a:ln w="25400" cap="rnd" cmpd="sng">
            <a:solidFill>
              <a:schemeClr val="tx1"/>
            </a:solidFill>
            <a:prstDash val="dot"/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418975" y="2138948"/>
            <a:ext cx="4180973" cy="1749034"/>
          </a:xfrm>
          <a:prstGeom prst="rect">
            <a:avLst/>
          </a:prstGeom>
        </p:spPr>
        <p:txBody>
          <a:bodyPr anchor="ctr" anchorCtr="0"/>
          <a:lstStyle>
            <a:lvl1pPr algn="l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cs typeface="Gotham Book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 descr="background1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00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80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2260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9" r:id="rId3"/>
    <p:sldLayoutId id="2147483652" r:id="rId4"/>
    <p:sldLayoutId id="2147483658" r:id="rId5"/>
    <p:sldLayoutId id="2147483655" r:id="rId6"/>
    <p:sldLayoutId id="2147483657" r:id="rId7"/>
    <p:sldLayoutId id="2147483650" r:id="rId8"/>
    <p:sldLayoutId id="2147483656" r:id="rId9"/>
    <p:sldLayoutId id="2147483661" r:id="rId10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olor.adobe.com/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olor.adobe.com/" TargetMode="External"/><Relationship Id="rId3" Type="http://schemas.openxmlformats.org/officeDocument/2006/relationships/hyperlink" Target="http://www.colourlovers.com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lourlovers.com/" TargetMode="External"/><Relationship Id="rId4" Type="http://schemas.openxmlformats.org/officeDocument/2006/relationships/hyperlink" Target="https://coolors.co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olor.adobe.com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lourlovers.com/" TargetMode="External"/><Relationship Id="rId4" Type="http://schemas.openxmlformats.org/officeDocument/2006/relationships/hyperlink" Target="https://coolors.co/" TargetMode="External"/><Relationship Id="rId5" Type="http://schemas.openxmlformats.org/officeDocument/2006/relationships/hyperlink" Target="http://pictaculous.com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olor.adobe.com/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jp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Relationship Id="rId3" Type="http://schemas.openxmlformats.org/officeDocument/2006/relationships/image" Target="../media/image32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Relationship Id="rId3" Type="http://schemas.openxmlformats.org/officeDocument/2006/relationships/image" Target="../media/image32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Relationship Id="rId3" Type="http://schemas.openxmlformats.org/officeDocument/2006/relationships/image" Target="../media/image32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4" Type="http://schemas.openxmlformats.org/officeDocument/2006/relationships/image" Target="../media/image25.png"/><Relationship Id="rId5" Type="http://schemas.openxmlformats.org/officeDocument/2006/relationships/image" Target="../media/image32.jp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4" Type="http://schemas.openxmlformats.org/officeDocument/2006/relationships/image" Target="../media/image25.png"/><Relationship Id="rId5" Type="http://schemas.openxmlformats.org/officeDocument/2006/relationships/image" Target="../media/image32.jp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Relationship Id="rId3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4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4" Type="http://schemas.openxmlformats.org/officeDocument/2006/relationships/image" Target="../media/image46.jpg"/><Relationship Id="rId5" Type="http://schemas.openxmlformats.org/officeDocument/2006/relationships/image" Target="../media/image47.jpg"/><Relationship Id="rId6" Type="http://schemas.openxmlformats.org/officeDocument/2006/relationships/image" Target="../media/image48.jpg"/><Relationship Id="rId7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g"/><Relationship Id="rId3" Type="http://schemas.openxmlformats.org/officeDocument/2006/relationships/image" Target="../media/image51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379126" y="2206239"/>
            <a:ext cx="6400800" cy="135993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lnSpc>
                <a:spcPts val="46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-US" sz="2800" dirty="0" smtClean="0">
                <a:solidFill>
                  <a:srgbClr val="2B2D2C"/>
                </a:solidFill>
                <a:latin typeface="Gotham"/>
                <a:cs typeface="Gotham"/>
              </a:rPr>
              <a:t>ANATOMY OF COMPELLING</a:t>
            </a:r>
            <a:br>
              <a:rPr lang="en-US" sz="2800" dirty="0" smtClean="0">
                <a:solidFill>
                  <a:srgbClr val="2B2D2C"/>
                </a:solidFill>
                <a:latin typeface="Gotham"/>
                <a:cs typeface="Gotham"/>
              </a:rPr>
            </a:br>
            <a:r>
              <a:rPr lang="en-US" sz="3600" dirty="0">
                <a:solidFill>
                  <a:srgbClr val="2B2D2C"/>
                </a:solidFill>
                <a:latin typeface="Thirsty Script Extrabold Demo"/>
                <a:cs typeface="Thirsty Script Extrabold Demo"/>
              </a:rPr>
              <a:t>v</a:t>
            </a:r>
            <a:r>
              <a:rPr lang="en-US" sz="3600" dirty="0" smtClean="0">
                <a:solidFill>
                  <a:srgbClr val="2B2D2C"/>
                </a:solidFill>
                <a:latin typeface="Thirsty Script Extrabold Demo"/>
                <a:cs typeface="Thirsty Script Extrabold Demo"/>
              </a:rPr>
              <a:t>isual </a:t>
            </a:r>
            <a:r>
              <a:rPr lang="en-US" sz="3600" dirty="0">
                <a:solidFill>
                  <a:srgbClr val="2B2D2C"/>
                </a:solidFill>
                <a:latin typeface="Thirsty Script Extrabold Demo"/>
                <a:cs typeface="Thirsty Script Extrabold Demo"/>
              </a:rPr>
              <a:t>d</a:t>
            </a:r>
            <a:r>
              <a:rPr lang="en-US" sz="3600" dirty="0" smtClean="0">
                <a:solidFill>
                  <a:srgbClr val="2B2D2C"/>
                </a:solidFill>
                <a:latin typeface="Thirsty Script Extrabold Demo"/>
                <a:cs typeface="Thirsty Script Extrabold Demo"/>
              </a:rPr>
              <a:t>esign</a:t>
            </a:r>
            <a:endParaRPr lang="en-US" sz="6000" dirty="0" smtClean="0">
              <a:solidFill>
                <a:srgbClr val="2B2D2C"/>
              </a:solidFill>
              <a:latin typeface="Thirsty Script Extrabold Demo"/>
              <a:cs typeface="Thirsty Script Extrabold Demo"/>
            </a:endParaRPr>
          </a:p>
        </p:txBody>
      </p:sp>
      <p:pic>
        <p:nvPicPr>
          <p:cNvPr id="9" name="Picture 8" descr="school-materi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638" y="1513541"/>
            <a:ext cx="653043" cy="65304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0"/>
            <a:ext cx="9144000" cy="256032"/>
          </a:xfrm>
          <a:prstGeom prst="rect">
            <a:avLst/>
          </a:prstGeom>
          <a:solidFill>
            <a:srgbClr val="F4D9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177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03112" y="1213556"/>
            <a:ext cx="7478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500"/>
              </a:spcAft>
            </a:pPr>
            <a:r>
              <a:rPr lang="en-US" dirty="0" smtClean="0">
                <a:latin typeface="Gotham"/>
                <a:cs typeface="Gotham"/>
                <a:hlinkClick r:id="rId2"/>
              </a:rPr>
              <a:t>Kuler</a:t>
            </a:r>
            <a:r>
              <a:rPr lang="en-US" dirty="0">
                <a:latin typeface="Gotham"/>
                <a:cs typeface="Gotham"/>
              </a:rPr>
              <a:t>  </a:t>
            </a:r>
            <a:r>
              <a:rPr lang="en-US" dirty="0" smtClean="0">
                <a:latin typeface="Gotham"/>
                <a:cs typeface="Gotham"/>
              </a:rPr>
              <a:t>– Use </a:t>
            </a:r>
            <a:r>
              <a:rPr lang="en-US" dirty="0">
                <a:latin typeface="Gotham"/>
                <a:cs typeface="Gotham"/>
              </a:rPr>
              <a:t>the </a:t>
            </a:r>
            <a:r>
              <a:rPr lang="en-US" dirty="0" err="1">
                <a:latin typeface="Gotham"/>
                <a:cs typeface="Gotham"/>
              </a:rPr>
              <a:t>Kuler</a:t>
            </a:r>
            <a:r>
              <a:rPr lang="en-US" dirty="0">
                <a:latin typeface="Gotham"/>
                <a:cs typeface="Gotham"/>
              </a:rPr>
              <a:t> color wheel and select a rule (complimentary, shades, compound) to create different color schemes. It will give you the Hex code and RGB values for each color</a:t>
            </a:r>
            <a:r>
              <a:rPr lang="en-US" dirty="0" smtClean="0">
                <a:latin typeface="Gotham"/>
                <a:cs typeface="Gotham"/>
              </a:rPr>
              <a:t>.</a:t>
            </a:r>
            <a:endParaRPr lang="en-US" dirty="0">
              <a:latin typeface="Gotham"/>
              <a:cs typeface="Gotham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6137" y="324101"/>
            <a:ext cx="79571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2000"/>
              </a:spcAft>
              <a:buClr>
                <a:srgbClr val="D35F59"/>
              </a:buClr>
            </a:pP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Color </a:t>
            </a:r>
            <a:r>
              <a:rPr lang="en-US" sz="2400" b="1" dirty="0">
                <a:solidFill>
                  <a:srgbClr val="404040"/>
                </a:solidFill>
                <a:latin typeface="Gotham"/>
                <a:cs typeface="Gotham"/>
              </a:rPr>
              <a:t>S</a:t>
            </a: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cheme Generators</a:t>
            </a:r>
            <a:endParaRPr lang="en-US" sz="2400" b="1" dirty="0">
              <a:solidFill>
                <a:srgbClr val="404040"/>
              </a:solidFill>
              <a:latin typeface="Gotham"/>
              <a:cs typeface="Gotham"/>
            </a:endParaRPr>
          </a:p>
        </p:txBody>
      </p:sp>
    </p:spTree>
    <p:extLst>
      <p:ext uri="{BB962C8B-B14F-4D97-AF65-F5344CB8AC3E}">
        <p14:creationId xmlns:p14="http://schemas.microsoft.com/office/powerpoint/2010/main" val="4293206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03112" y="1213556"/>
            <a:ext cx="7478888" cy="1946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500"/>
              </a:spcAft>
            </a:pPr>
            <a:r>
              <a:rPr lang="en-US" dirty="0" smtClean="0">
                <a:latin typeface="Gotham"/>
                <a:cs typeface="Gotham"/>
                <a:hlinkClick r:id="rId2"/>
              </a:rPr>
              <a:t>Kuler</a:t>
            </a:r>
            <a:r>
              <a:rPr lang="en-US" dirty="0">
                <a:latin typeface="Gotham"/>
                <a:cs typeface="Gotham"/>
              </a:rPr>
              <a:t>  </a:t>
            </a:r>
            <a:r>
              <a:rPr lang="en-US" dirty="0" smtClean="0">
                <a:latin typeface="Gotham"/>
                <a:cs typeface="Gotham"/>
              </a:rPr>
              <a:t>– Use </a:t>
            </a:r>
            <a:r>
              <a:rPr lang="en-US" dirty="0">
                <a:latin typeface="Gotham"/>
                <a:cs typeface="Gotham"/>
              </a:rPr>
              <a:t>the </a:t>
            </a:r>
            <a:r>
              <a:rPr lang="en-US" dirty="0" err="1">
                <a:latin typeface="Gotham"/>
                <a:cs typeface="Gotham"/>
              </a:rPr>
              <a:t>Kuler</a:t>
            </a:r>
            <a:r>
              <a:rPr lang="en-US" dirty="0">
                <a:latin typeface="Gotham"/>
                <a:cs typeface="Gotham"/>
              </a:rPr>
              <a:t> color wheel and select a rule (complimentary, shades, compound) to create different color schemes. It will give you the Hex code and RGB values for each color</a:t>
            </a:r>
            <a:r>
              <a:rPr lang="en-US" dirty="0" smtClean="0">
                <a:latin typeface="Gotham"/>
                <a:cs typeface="Gotham"/>
              </a:rPr>
              <a:t>.</a:t>
            </a:r>
            <a:endParaRPr lang="en-US" dirty="0">
              <a:latin typeface="Gotham"/>
              <a:cs typeface="Gotham"/>
            </a:endParaRPr>
          </a:p>
          <a:p>
            <a:pPr lvl="0">
              <a:spcAft>
                <a:spcPts val="1500"/>
              </a:spcAft>
            </a:pPr>
            <a:r>
              <a:rPr lang="en-US" dirty="0">
                <a:latin typeface="Gotham"/>
                <a:cs typeface="Gotham"/>
                <a:hlinkClick r:id="rId3"/>
              </a:rPr>
              <a:t>COLOURlovers</a:t>
            </a:r>
            <a:r>
              <a:rPr lang="en-US" dirty="0">
                <a:latin typeface="Gotham"/>
                <a:cs typeface="Gotham"/>
              </a:rPr>
              <a:t> – A community of </a:t>
            </a:r>
            <a:r>
              <a:rPr lang="en-US" dirty="0" err="1">
                <a:latin typeface="Gotham"/>
                <a:cs typeface="Gotham"/>
              </a:rPr>
              <a:t>creatives</a:t>
            </a:r>
            <a:r>
              <a:rPr lang="en-US" dirty="0">
                <a:latin typeface="Gotham"/>
                <a:cs typeface="Gotham"/>
              </a:rPr>
              <a:t> from around the world who share their color palettes. </a:t>
            </a:r>
            <a:endParaRPr lang="en-US" dirty="0" smtClean="0">
              <a:latin typeface="Gotham"/>
              <a:cs typeface="Gotham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6137" y="324101"/>
            <a:ext cx="79571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2000"/>
              </a:spcAft>
              <a:buClr>
                <a:srgbClr val="D35F59"/>
              </a:buClr>
            </a:pP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Color </a:t>
            </a:r>
            <a:r>
              <a:rPr lang="en-US" sz="2400" b="1" dirty="0">
                <a:solidFill>
                  <a:srgbClr val="404040"/>
                </a:solidFill>
                <a:latin typeface="Gotham"/>
                <a:cs typeface="Gotham"/>
              </a:rPr>
              <a:t>S</a:t>
            </a: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cheme Generators</a:t>
            </a:r>
            <a:endParaRPr lang="en-US" sz="2400" b="1" dirty="0">
              <a:solidFill>
                <a:srgbClr val="404040"/>
              </a:solidFill>
              <a:latin typeface="Gotham"/>
              <a:cs typeface="Gotham"/>
            </a:endParaRPr>
          </a:p>
        </p:txBody>
      </p:sp>
    </p:spTree>
    <p:extLst>
      <p:ext uri="{BB962C8B-B14F-4D97-AF65-F5344CB8AC3E}">
        <p14:creationId xmlns:p14="http://schemas.microsoft.com/office/powerpoint/2010/main" val="2169811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03112" y="1213556"/>
            <a:ext cx="7478888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500"/>
              </a:spcAft>
            </a:pPr>
            <a:r>
              <a:rPr lang="en-US" dirty="0" smtClean="0">
                <a:latin typeface="Gotham"/>
                <a:cs typeface="Gotham"/>
                <a:hlinkClick r:id="rId2"/>
              </a:rPr>
              <a:t>Kuler</a:t>
            </a:r>
            <a:r>
              <a:rPr lang="en-US" dirty="0">
                <a:latin typeface="Gotham"/>
                <a:cs typeface="Gotham"/>
              </a:rPr>
              <a:t>  </a:t>
            </a:r>
            <a:r>
              <a:rPr lang="en-US" dirty="0" smtClean="0">
                <a:latin typeface="Gotham"/>
                <a:cs typeface="Gotham"/>
              </a:rPr>
              <a:t>– Use </a:t>
            </a:r>
            <a:r>
              <a:rPr lang="en-US" dirty="0">
                <a:latin typeface="Gotham"/>
                <a:cs typeface="Gotham"/>
              </a:rPr>
              <a:t>the </a:t>
            </a:r>
            <a:r>
              <a:rPr lang="en-US" dirty="0" err="1">
                <a:latin typeface="Gotham"/>
                <a:cs typeface="Gotham"/>
              </a:rPr>
              <a:t>Kuler</a:t>
            </a:r>
            <a:r>
              <a:rPr lang="en-US" dirty="0">
                <a:latin typeface="Gotham"/>
                <a:cs typeface="Gotham"/>
              </a:rPr>
              <a:t> color wheel and select a rule (complimentary, shades, compound) to create different color schemes. It will give you the Hex code and RGB values for each color</a:t>
            </a:r>
            <a:r>
              <a:rPr lang="en-US" dirty="0" smtClean="0">
                <a:latin typeface="Gotham"/>
                <a:cs typeface="Gotham"/>
              </a:rPr>
              <a:t>.</a:t>
            </a:r>
            <a:endParaRPr lang="en-US" dirty="0">
              <a:latin typeface="Gotham"/>
              <a:cs typeface="Gotham"/>
            </a:endParaRPr>
          </a:p>
          <a:p>
            <a:pPr lvl="0">
              <a:spcAft>
                <a:spcPts val="1500"/>
              </a:spcAft>
            </a:pPr>
            <a:r>
              <a:rPr lang="en-US" dirty="0">
                <a:latin typeface="Gotham"/>
                <a:cs typeface="Gotham"/>
                <a:hlinkClick r:id="rId3"/>
              </a:rPr>
              <a:t>COLOURlovers</a:t>
            </a:r>
            <a:r>
              <a:rPr lang="en-US" dirty="0">
                <a:latin typeface="Gotham"/>
                <a:cs typeface="Gotham"/>
              </a:rPr>
              <a:t> – A community of </a:t>
            </a:r>
            <a:r>
              <a:rPr lang="en-US" dirty="0" err="1">
                <a:latin typeface="Gotham"/>
                <a:cs typeface="Gotham"/>
              </a:rPr>
              <a:t>creatives</a:t>
            </a:r>
            <a:r>
              <a:rPr lang="en-US" dirty="0">
                <a:latin typeface="Gotham"/>
                <a:cs typeface="Gotham"/>
              </a:rPr>
              <a:t> from around the world who share their color palettes. </a:t>
            </a:r>
            <a:endParaRPr lang="en-US" dirty="0" smtClean="0">
              <a:latin typeface="Gotham"/>
              <a:cs typeface="Gotham"/>
            </a:endParaRPr>
          </a:p>
          <a:p>
            <a:pPr lvl="0">
              <a:spcAft>
                <a:spcPts val="1500"/>
              </a:spcAft>
            </a:pPr>
            <a:r>
              <a:rPr lang="en-US" dirty="0" smtClean="0">
                <a:latin typeface="Gotham"/>
                <a:cs typeface="Gotham"/>
                <a:hlinkClick r:id="rId4"/>
              </a:rPr>
              <a:t>Coolors</a:t>
            </a:r>
            <a:r>
              <a:rPr lang="en-US" dirty="0" smtClean="0">
                <a:latin typeface="Gotham"/>
                <a:cs typeface="Gotham"/>
              </a:rPr>
              <a:t> </a:t>
            </a:r>
            <a:r>
              <a:rPr lang="en-US" dirty="0">
                <a:latin typeface="Gotham"/>
                <a:cs typeface="Gotham"/>
              </a:rPr>
              <a:t>– This one is probably my favorite. </a:t>
            </a:r>
            <a:r>
              <a:rPr lang="en-US" dirty="0" smtClean="0">
                <a:latin typeface="Gotham"/>
                <a:cs typeface="Gotham"/>
              </a:rPr>
              <a:t>It’s </a:t>
            </a:r>
            <a:r>
              <a:rPr lang="en-US" dirty="0">
                <a:latin typeface="Gotham"/>
                <a:cs typeface="Gotham"/>
              </a:rPr>
              <a:t>a color scheme generator that gives you an entirely new set of colors every time you press the space bar. </a:t>
            </a:r>
          </a:p>
        </p:txBody>
      </p:sp>
      <p:sp>
        <p:nvSpPr>
          <p:cNvPr id="5" name="Rectangle 4"/>
          <p:cNvSpPr/>
          <p:nvPr/>
        </p:nvSpPr>
        <p:spPr>
          <a:xfrm>
            <a:off x="596137" y="324101"/>
            <a:ext cx="79571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2000"/>
              </a:spcAft>
              <a:buClr>
                <a:srgbClr val="D35F59"/>
              </a:buClr>
            </a:pP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Color </a:t>
            </a:r>
            <a:r>
              <a:rPr lang="en-US" sz="2400" b="1" dirty="0">
                <a:solidFill>
                  <a:srgbClr val="404040"/>
                </a:solidFill>
                <a:latin typeface="Gotham"/>
                <a:cs typeface="Gotham"/>
              </a:rPr>
              <a:t>S</a:t>
            </a: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cheme Generators</a:t>
            </a:r>
            <a:endParaRPr lang="en-US" sz="2400" b="1" dirty="0">
              <a:solidFill>
                <a:srgbClr val="404040"/>
              </a:solidFill>
              <a:latin typeface="Gotham"/>
              <a:cs typeface="Gotham"/>
            </a:endParaRPr>
          </a:p>
        </p:txBody>
      </p:sp>
    </p:spTree>
    <p:extLst>
      <p:ext uri="{BB962C8B-B14F-4D97-AF65-F5344CB8AC3E}">
        <p14:creationId xmlns:p14="http://schemas.microsoft.com/office/powerpoint/2010/main" val="3820669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03112" y="1213556"/>
            <a:ext cx="7478888" cy="3716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500"/>
              </a:spcAft>
            </a:pPr>
            <a:r>
              <a:rPr lang="en-US" dirty="0" smtClean="0">
                <a:latin typeface="Gotham"/>
                <a:cs typeface="Gotham"/>
                <a:hlinkClick r:id="rId2"/>
              </a:rPr>
              <a:t>Kuler</a:t>
            </a:r>
            <a:r>
              <a:rPr lang="en-US" dirty="0">
                <a:latin typeface="Gotham"/>
                <a:cs typeface="Gotham"/>
              </a:rPr>
              <a:t>  </a:t>
            </a:r>
            <a:r>
              <a:rPr lang="en-US" dirty="0" smtClean="0">
                <a:latin typeface="Gotham"/>
                <a:cs typeface="Gotham"/>
              </a:rPr>
              <a:t>– Use </a:t>
            </a:r>
            <a:r>
              <a:rPr lang="en-US" dirty="0">
                <a:latin typeface="Gotham"/>
                <a:cs typeface="Gotham"/>
              </a:rPr>
              <a:t>the </a:t>
            </a:r>
            <a:r>
              <a:rPr lang="en-US" dirty="0" err="1">
                <a:latin typeface="Gotham"/>
                <a:cs typeface="Gotham"/>
              </a:rPr>
              <a:t>Kuler</a:t>
            </a:r>
            <a:r>
              <a:rPr lang="en-US" dirty="0">
                <a:latin typeface="Gotham"/>
                <a:cs typeface="Gotham"/>
              </a:rPr>
              <a:t> color wheel and select a rule (complimentary, shades, compound) to create different color schemes. It will give you the Hex code and RGB values for each color</a:t>
            </a:r>
            <a:r>
              <a:rPr lang="en-US" dirty="0" smtClean="0">
                <a:latin typeface="Gotham"/>
                <a:cs typeface="Gotham"/>
              </a:rPr>
              <a:t>.</a:t>
            </a:r>
            <a:endParaRPr lang="en-US" dirty="0">
              <a:latin typeface="Gotham"/>
              <a:cs typeface="Gotham"/>
            </a:endParaRPr>
          </a:p>
          <a:p>
            <a:pPr lvl="0">
              <a:spcAft>
                <a:spcPts val="1500"/>
              </a:spcAft>
            </a:pPr>
            <a:r>
              <a:rPr lang="en-US" dirty="0">
                <a:latin typeface="Gotham"/>
                <a:cs typeface="Gotham"/>
                <a:hlinkClick r:id="rId3"/>
              </a:rPr>
              <a:t>COLOURlovers</a:t>
            </a:r>
            <a:r>
              <a:rPr lang="en-US" dirty="0">
                <a:latin typeface="Gotham"/>
                <a:cs typeface="Gotham"/>
              </a:rPr>
              <a:t> – A community of </a:t>
            </a:r>
            <a:r>
              <a:rPr lang="en-US" dirty="0" err="1">
                <a:latin typeface="Gotham"/>
                <a:cs typeface="Gotham"/>
              </a:rPr>
              <a:t>creatives</a:t>
            </a:r>
            <a:r>
              <a:rPr lang="en-US" dirty="0">
                <a:latin typeface="Gotham"/>
                <a:cs typeface="Gotham"/>
              </a:rPr>
              <a:t> from around the world who share their color palettes. </a:t>
            </a:r>
            <a:endParaRPr lang="en-US" dirty="0" smtClean="0">
              <a:latin typeface="Gotham"/>
              <a:cs typeface="Gotham"/>
            </a:endParaRPr>
          </a:p>
          <a:p>
            <a:pPr lvl="0">
              <a:spcAft>
                <a:spcPts val="1500"/>
              </a:spcAft>
            </a:pPr>
            <a:r>
              <a:rPr lang="en-US" dirty="0" smtClean="0">
                <a:latin typeface="Gotham"/>
                <a:cs typeface="Gotham"/>
                <a:hlinkClick r:id="rId4"/>
              </a:rPr>
              <a:t>Coolors</a:t>
            </a:r>
            <a:r>
              <a:rPr lang="en-US" dirty="0" smtClean="0">
                <a:latin typeface="Gotham"/>
                <a:cs typeface="Gotham"/>
              </a:rPr>
              <a:t> </a:t>
            </a:r>
            <a:r>
              <a:rPr lang="en-US" dirty="0">
                <a:latin typeface="Gotham"/>
                <a:cs typeface="Gotham"/>
              </a:rPr>
              <a:t>– This one is probably my favorite. </a:t>
            </a:r>
            <a:r>
              <a:rPr lang="en-US" dirty="0" smtClean="0">
                <a:latin typeface="Gotham"/>
                <a:cs typeface="Gotham"/>
              </a:rPr>
              <a:t>It’s </a:t>
            </a:r>
            <a:r>
              <a:rPr lang="en-US" dirty="0">
                <a:latin typeface="Gotham"/>
                <a:cs typeface="Gotham"/>
              </a:rPr>
              <a:t>a color scheme generator that gives you an entirely new set of colors every time you press the space bar. </a:t>
            </a:r>
          </a:p>
          <a:p>
            <a:pPr lvl="0">
              <a:spcAft>
                <a:spcPts val="1500"/>
              </a:spcAft>
            </a:pPr>
            <a:r>
              <a:rPr lang="en-US" dirty="0">
                <a:latin typeface="Gotham"/>
                <a:cs typeface="Gotham"/>
                <a:hlinkClick r:id="rId5"/>
              </a:rPr>
              <a:t>Pictaculous</a:t>
            </a:r>
            <a:r>
              <a:rPr lang="en-US" dirty="0">
                <a:latin typeface="Gotham"/>
                <a:cs typeface="Gotham"/>
              </a:rPr>
              <a:t> </a:t>
            </a:r>
            <a:r>
              <a:rPr lang="en-US" dirty="0" smtClean="0">
                <a:latin typeface="Gotham"/>
                <a:cs typeface="Gotham"/>
              </a:rPr>
              <a:t>–Upload a photo and create a custom color scheme from it. </a:t>
            </a:r>
            <a:endParaRPr lang="en-US" dirty="0">
              <a:latin typeface="Gotham"/>
              <a:cs typeface="Gotham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6137" y="324101"/>
            <a:ext cx="79571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2000"/>
              </a:spcAft>
              <a:buClr>
                <a:srgbClr val="D35F59"/>
              </a:buClr>
            </a:pP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Color </a:t>
            </a:r>
            <a:r>
              <a:rPr lang="en-US" sz="2400" b="1" dirty="0">
                <a:solidFill>
                  <a:srgbClr val="404040"/>
                </a:solidFill>
                <a:latin typeface="Gotham"/>
                <a:cs typeface="Gotham"/>
              </a:rPr>
              <a:t>S</a:t>
            </a: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cheme Generators</a:t>
            </a:r>
            <a:endParaRPr lang="en-US" sz="2400" b="1" dirty="0">
              <a:solidFill>
                <a:srgbClr val="404040"/>
              </a:solidFill>
              <a:latin typeface="Gotham"/>
              <a:cs typeface="Gotham"/>
            </a:endParaRPr>
          </a:p>
        </p:txBody>
      </p:sp>
    </p:spTree>
    <p:extLst>
      <p:ext uri="{BB962C8B-B14F-4D97-AF65-F5344CB8AC3E}">
        <p14:creationId xmlns:p14="http://schemas.microsoft.com/office/powerpoint/2010/main" val="2001488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27481" y="2178924"/>
            <a:ext cx="59266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Gotham Bold"/>
                <a:cs typeface="Gotham Bold"/>
              </a:rPr>
              <a:t>How do you apply colors </a:t>
            </a:r>
            <a:br>
              <a:rPr lang="en-US" sz="2800" b="1" dirty="0" smtClean="0">
                <a:solidFill>
                  <a:srgbClr val="FFFFFF"/>
                </a:solidFill>
                <a:latin typeface="Gotham Bold"/>
                <a:cs typeface="Gotham Bold"/>
              </a:rPr>
            </a:br>
            <a:r>
              <a:rPr lang="en-US" sz="2800" b="1" dirty="0" smtClean="0">
                <a:solidFill>
                  <a:srgbClr val="FFFFFF"/>
                </a:solidFill>
                <a:latin typeface="Gotham Bold"/>
                <a:cs typeface="Gotham Bold"/>
              </a:rPr>
              <a:t>to your brand?</a:t>
            </a:r>
            <a:endParaRPr lang="en-US" sz="2800" b="1" dirty="0">
              <a:solidFill>
                <a:srgbClr val="FFFFFF"/>
              </a:solidFill>
              <a:latin typeface="Gotham Bold"/>
              <a:cs typeface="Gotham Bold"/>
            </a:endParaRPr>
          </a:p>
        </p:txBody>
      </p:sp>
    </p:spTree>
    <p:extLst>
      <p:ext uri="{BB962C8B-B14F-4D97-AF65-F5344CB8AC3E}">
        <p14:creationId xmlns:p14="http://schemas.microsoft.com/office/powerpoint/2010/main" val="279459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96137" y="324101"/>
            <a:ext cx="79571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2000"/>
              </a:spcAft>
              <a:buClr>
                <a:srgbClr val="D35F59"/>
              </a:buClr>
            </a:pP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Use 2 to 4 colors for your brand…</a:t>
            </a:r>
            <a:endParaRPr lang="en-US" sz="2400" b="1" dirty="0">
              <a:solidFill>
                <a:srgbClr val="404040"/>
              </a:solidFill>
              <a:latin typeface="Gotham"/>
              <a:cs typeface="Gotham"/>
            </a:endParaRPr>
          </a:p>
        </p:txBody>
      </p:sp>
    </p:spTree>
    <p:extLst>
      <p:ext uri="{BB962C8B-B14F-4D97-AF65-F5344CB8AC3E}">
        <p14:creationId xmlns:p14="http://schemas.microsoft.com/office/powerpoint/2010/main" val="4246479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67557" y="1298222"/>
            <a:ext cx="5936073" cy="1392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1500"/>
              </a:spcAft>
              <a:buClr>
                <a:srgbClr val="E2615C"/>
              </a:buClr>
              <a:buFont typeface="+mj-lt"/>
              <a:buAutoNum type="arabicParenR"/>
            </a:pPr>
            <a:r>
              <a:rPr lang="en-US" b="1" dirty="0" smtClean="0">
                <a:latin typeface="Gotham"/>
                <a:cs typeface="Gotham"/>
              </a:rPr>
              <a:t>A primary color (aka: action color). </a:t>
            </a:r>
            <a:br>
              <a:rPr lang="en-US" b="1" dirty="0" smtClean="0">
                <a:latin typeface="Gotham"/>
                <a:cs typeface="Gotham"/>
              </a:rPr>
            </a:br>
            <a:r>
              <a:rPr lang="en-US" dirty="0" smtClean="0">
                <a:latin typeface="Gotham"/>
                <a:cs typeface="Gotham"/>
              </a:rPr>
              <a:t>Use for links, buttons, and social media images.</a:t>
            </a:r>
          </a:p>
          <a:p>
            <a:pPr lvl="0">
              <a:spcAft>
                <a:spcPts val="1500"/>
              </a:spcAft>
              <a:buClr>
                <a:srgbClr val="E2615C"/>
              </a:buClr>
            </a:pPr>
            <a:r>
              <a:rPr lang="en-US" dirty="0">
                <a:latin typeface="Gotham"/>
                <a:cs typeface="Gotham"/>
              </a:rPr>
              <a:t/>
            </a:r>
            <a:br>
              <a:rPr lang="en-US" dirty="0">
                <a:latin typeface="Gotham"/>
                <a:cs typeface="Gotham"/>
              </a:rPr>
            </a:br>
            <a:endParaRPr lang="en-US" dirty="0" smtClean="0">
              <a:latin typeface="Gotham"/>
              <a:cs typeface="Gotham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6137" y="324101"/>
            <a:ext cx="79571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2000"/>
              </a:spcAft>
              <a:buClr>
                <a:srgbClr val="D35F59"/>
              </a:buClr>
            </a:pP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Use 2 to 4 colors for your brand…</a:t>
            </a:r>
            <a:endParaRPr lang="en-US" sz="2400" b="1" dirty="0">
              <a:solidFill>
                <a:srgbClr val="404040"/>
              </a:solidFill>
              <a:latin typeface="Gotham"/>
              <a:cs typeface="Gotham"/>
            </a:endParaRPr>
          </a:p>
        </p:txBody>
      </p:sp>
    </p:spTree>
    <p:extLst>
      <p:ext uri="{BB962C8B-B14F-4D97-AF65-F5344CB8AC3E}">
        <p14:creationId xmlns:p14="http://schemas.microsoft.com/office/powerpoint/2010/main" val="4126260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67557" y="1298222"/>
            <a:ext cx="5936073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1500"/>
              </a:spcAft>
              <a:buClr>
                <a:srgbClr val="E2615C"/>
              </a:buClr>
              <a:buFont typeface="+mj-lt"/>
              <a:buAutoNum type="arabicParenR"/>
            </a:pPr>
            <a:r>
              <a:rPr lang="en-US" b="1" dirty="0">
                <a:latin typeface="Gotham"/>
                <a:cs typeface="Gotham"/>
              </a:rPr>
              <a:t>A primary color (aka: action color). </a:t>
            </a:r>
            <a:br>
              <a:rPr lang="en-US" b="1" dirty="0">
                <a:latin typeface="Gotham"/>
                <a:cs typeface="Gotham"/>
              </a:rPr>
            </a:br>
            <a:r>
              <a:rPr lang="en-US" dirty="0">
                <a:latin typeface="Gotham"/>
                <a:cs typeface="Gotham"/>
              </a:rPr>
              <a:t>Use for links, buttons, and social media </a:t>
            </a:r>
            <a:r>
              <a:rPr lang="en-US" dirty="0" smtClean="0">
                <a:latin typeface="Gotham"/>
                <a:cs typeface="Gotham"/>
              </a:rPr>
              <a:t>images.</a:t>
            </a:r>
          </a:p>
          <a:p>
            <a:pPr marL="342900" lvl="0" indent="-342900">
              <a:spcAft>
                <a:spcPts val="1500"/>
              </a:spcAft>
              <a:buClr>
                <a:srgbClr val="E2615C"/>
              </a:buClr>
              <a:buFont typeface="+mj-lt"/>
              <a:buAutoNum type="arabicParenR"/>
            </a:pPr>
            <a:r>
              <a:rPr lang="en-US" b="1" dirty="0" smtClean="0">
                <a:latin typeface="Gotham"/>
                <a:cs typeface="Gotham"/>
              </a:rPr>
              <a:t>A light neutral color.</a:t>
            </a:r>
            <a:r>
              <a:rPr lang="en-US" dirty="0" smtClean="0">
                <a:latin typeface="Gotham"/>
                <a:cs typeface="Gotham"/>
              </a:rPr>
              <a:t/>
            </a:r>
            <a:br>
              <a:rPr lang="en-US" dirty="0" smtClean="0">
                <a:latin typeface="Gotham"/>
                <a:cs typeface="Gotham"/>
              </a:rPr>
            </a:br>
            <a:r>
              <a:rPr lang="en-US" dirty="0" smtClean="0">
                <a:latin typeface="Gotham"/>
                <a:cs typeface="Gotham"/>
              </a:rPr>
              <a:t>This will be a secondary color you can use for backgrounds and accent.</a:t>
            </a:r>
          </a:p>
          <a:p>
            <a:pPr lvl="0">
              <a:spcAft>
                <a:spcPts val="1500"/>
              </a:spcAft>
              <a:buClr>
                <a:srgbClr val="E2615C"/>
              </a:buClr>
            </a:pPr>
            <a:r>
              <a:rPr lang="en-US" dirty="0">
                <a:latin typeface="Gotham"/>
                <a:cs typeface="Gotham"/>
              </a:rPr>
              <a:t/>
            </a:r>
            <a:br>
              <a:rPr lang="en-US" dirty="0">
                <a:latin typeface="Gotham"/>
                <a:cs typeface="Gotham"/>
              </a:rPr>
            </a:br>
            <a:endParaRPr lang="en-US" dirty="0" smtClean="0">
              <a:latin typeface="Gotham"/>
              <a:cs typeface="Gotham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6137" y="324101"/>
            <a:ext cx="79571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2000"/>
              </a:spcAft>
              <a:buClr>
                <a:srgbClr val="D35F59"/>
              </a:buClr>
            </a:pP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Use 2 to 4 colors for your brand…</a:t>
            </a:r>
            <a:endParaRPr lang="en-US" sz="2400" b="1" dirty="0">
              <a:solidFill>
                <a:srgbClr val="404040"/>
              </a:solidFill>
              <a:latin typeface="Gotham"/>
              <a:cs typeface="Gotham"/>
            </a:endParaRPr>
          </a:p>
        </p:txBody>
      </p:sp>
    </p:spTree>
    <p:extLst>
      <p:ext uri="{BB962C8B-B14F-4D97-AF65-F5344CB8AC3E}">
        <p14:creationId xmlns:p14="http://schemas.microsoft.com/office/powerpoint/2010/main" val="2562256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67557" y="1298222"/>
            <a:ext cx="5936073" cy="3439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1500"/>
              </a:spcAft>
              <a:buClr>
                <a:srgbClr val="E2615C"/>
              </a:buClr>
              <a:buFont typeface="+mj-lt"/>
              <a:buAutoNum type="arabicParenR"/>
            </a:pPr>
            <a:r>
              <a:rPr lang="en-US" b="1" dirty="0">
                <a:latin typeface="Gotham"/>
                <a:cs typeface="Gotham"/>
              </a:rPr>
              <a:t>A primary color (aka: action color). </a:t>
            </a:r>
            <a:br>
              <a:rPr lang="en-US" b="1" dirty="0">
                <a:latin typeface="Gotham"/>
                <a:cs typeface="Gotham"/>
              </a:rPr>
            </a:br>
            <a:r>
              <a:rPr lang="en-US" dirty="0">
                <a:latin typeface="Gotham"/>
                <a:cs typeface="Gotham"/>
              </a:rPr>
              <a:t>Use for links, buttons, and social media images.</a:t>
            </a:r>
          </a:p>
          <a:p>
            <a:pPr marL="342900" lvl="0" indent="-342900">
              <a:spcAft>
                <a:spcPts val="1500"/>
              </a:spcAft>
              <a:buClr>
                <a:srgbClr val="E2615C"/>
              </a:buClr>
              <a:buFont typeface="+mj-lt"/>
              <a:buAutoNum type="arabicParenR"/>
            </a:pPr>
            <a:r>
              <a:rPr lang="en-US" b="1" dirty="0">
                <a:latin typeface="Gotham"/>
                <a:cs typeface="Gotham"/>
              </a:rPr>
              <a:t>A light neutral color.</a:t>
            </a:r>
            <a:r>
              <a:rPr lang="en-US" dirty="0">
                <a:latin typeface="Gotham"/>
                <a:cs typeface="Gotham"/>
              </a:rPr>
              <a:t/>
            </a:r>
            <a:br>
              <a:rPr lang="en-US" dirty="0">
                <a:latin typeface="Gotham"/>
                <a:cs typeface="Gotham"/>
              </a:rPr>
            </a:br>
            <a:r>
              <a:rPr lang="en-US" dirty="0">
                <a:latin typeface="Gotham"/>
                <a:cs typeface="Gotham"/>
              </a:rPr>
              <a:t>This will be a secondary color you can use for backgrounds and accent</a:t>
            </a:r>
            <a:r>
              <a:rPr lang="en-US" dirty="0" smtClean="0">
                <a:latin typeface="Gotham"/>
                <a:cs typeface="Gotham"/>
              </a:rPr>
              <a:t>.</a:t>
            </a:r>
            <a:endParaRPr lang="en-US" dirty="0">
              <a:latin typeface="Gotham"/>
              <a:cs typeface="Gotham"/>
            </a:endParaRPr>
          </a:p>
          <a:p>
            <a:pPr marL="342900" lvl="0" indent="-342900">
              <a:spcAft>
                <a:spcPts val="1500"/>
              </a:spcAft>
              <a:buClr>
                <a:srgbClr val="E2615C"/>
              </a:buClr>
              <a:buFont typeface="+mj-lt"/>
              <a:buAutoNum type="arabicParenR"/>
            </a:pPr>
            <a:r>
              <a:rPr lang="en-US" b="1" dirty="0" smtClean="0">
                <a:latin typeface="Gotham"/>
                <a:cs typeface="Gotham"/>
              </a:rPr>
              <a:t>A dark neutral color.</a:t>
            </a:r>
            <a:r>
              <a:rPr lang="en-US" dirty="0" smtClean="0">
                <a:latin typeface="Gotham"/>
                <a:cs typeface="Gotham"/>
              </a:rPr>
              <a:t/>
            </a:r>
            <a:br>
              <a:rPr lang="en-US" dirty="0" smtClean="0">
                <a:latin typeface="Gotham"/>
                <a:cs typeface="Gotham"/>
              </a:rPr>
            </a:br>
            <a:r>
              <a:rPr lang="en-US" dirty="0" smtClean="0">
                <a:latin typeface="Gotham"/>
                <a:cs typeface="Gotham"/>
              </a:rPr>
              <a:t>Another secondary color to use for backgrounds, text, and headings.</a:t>
            </a:r>
          </a:p>
          <a:p>
            <a:pPr lvl="0">
              <a:spcAft>
                <a:spcPts val="1500"/>
              </a:spcAft>
              <a:buClr>
                <a:srgbClr val="E2615C"/>
              </a:buClr>
            </a:pPr>
            <a:r>
              <a:rPr lang="en-US" dirty="0">
                <a:latin typeface="Gotham"/>
                <a:cs typeface="Gotham"/>
              </a:rPr>
              <a:t/>
            </a:r>
            <a:br>
              <a:rPr lang="en-US" dirty="0">
                <a:latin typeface="Gotham"/>
                <a:cs typeface="Gotham"/>
              </a:rPr>
            </a:br>
            <a:endParaRPr lang="en-US" dirty="0" smtClean="0">
              <a:latin typeface="Gotham"/>
              <a:cs typeface="Gotham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6137" y="324101"/>
            <a:ext cx="79571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2000"/>
              </a:spcAft>
              <a:buClr>
                <a:srgbClr val="D35F59"/>
              </a:buClr>
            </a:pP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Use 2 to 4 colors for your brand…</a:t>
            </a:r>
            <a:endParaRPr lang="en-US" sz="2400" b="1" dirty="0">
              <a:solidFill>
                <a:srgbClr val="404040"/>
              </a:solidFill>
              <a:latin typeface="Gotham"/>
              <a:cs typeface="Gotham"/>
            </a:endParaRPr>
          </a:p>
        </p:txBody>
      </p:sp>
    </p:spTree>
    <p:extLst>
      <p:ext uri="{BB962C8B-B14F-4D97-AF65-F5344CB8AC3E}">
        <p14:creationId xmlns:p14="http://schemas.microsoft.com/office/powerpoint/2010/main" val="2673359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67557" y="1298222"/>
            <a:ext cx="5936073" cy="3439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1500"/>
              </a:spcAft>
              <a:buClr>
                <a:srgbClr val="E2615C"/>
              </a:buClr>
              <a:buFont typeface="+mj-lt"/>
              <a:buAutoNum type="arabicParenR"/>
            </a:pPr>
            <a:r>
              <a:rPr lang="en-US" b="1" dirty="0">
                <a:latin typeface="Gotham"/>
                <a:cs typeface="Gotham"/>
              </a:rPr>
              <a:t>A primary color (aka: action color). </a:t>
            </a:r>
            <a:br>
              <a:rPr lang="en-US" b="1" dirty="0">
                <a:latin typeface="Gotham"/>
                <a:cs typeface="Gotham"/>
              </a:rPr>
            </a:br>
            <a:r>
              <a:rPr lang="en-US" dirty="0">
                <a:latin typeface="Gotham"/>
                <a:cs typeface="Gotham"/>
              </a:rPr>
              <a:t>Use for links, buttons, and social media images.</a:t>
            </a:r>
          </a:p>
          <a:p>
            <a:pPr marL="342900" lvl="0" indent="-342900">
              <a:spcAft>
                <a:spcPts val="1500"/>
              </a:spcAft>
              <a:buClr>
                <a:srgbClr val="E2615C"/>
              </a:buClr>
              <a:buFont typeface="+mj-lt"/>
              <a:buAutoNum type="arabicParenR"/>
            </a:pPr>
            <a:r>
              <a:rPr lang="en-US" b="1" dirty="0">
                <a:latin typeface="Gotham"/>
                <a:cs typeface="Gotham"/>
              </a:rPr>
              <a:t>A light neutral color.</a:t>
            </a:r>
            <a:r>
              <a:rPr lang="en-US" dirty="0">
                <a:latin typeface="Gotham"/>
                <a:cs typeface="Gotham"/>
              </a:rPr>
              <a:t/>
            </a:r>
            <a:br>
              <a:rPr lang="en-US" dirty="0">
                <a:latin typeface="Gotham"/>
                <a:cs typeface="Gotham"/>
              </a:rPr>
            </a:br>
            <a:r>
              <a:rPr lang="en-US" dirty="0">
                <a:latin typeface="Gotham"/>
                <a:cs typeface="Gotham"/>
              </a:rPr>
              <a:t>This will be a secondary color you can use for backgrounds and accent.</a:t>
            </a:r>
          </a:p>
          <a:p>
            <a:pPr marL="342900" lvl="0" indent="-342900">
              <a:spcAft>
                <a:spcPts val="1500"/>
              </a:spcAft>
              <a:buClr>
                <a:srgbClr val="E2615C"/>
              </a:buClr>
              <a:buFont typeface="+mj-lt"/>
              <a:buAutoNum type="arabicParenR"/>
            </a:pPr>
            <a:r>
              <a:rPr lang="en-US" b="1" dirty="0">
                <a:latin typeface="Gotham"/>
                <a:cs typeface="Gotham"/>
              </a:rPr>
              <a:t>A dark neutral color.</a:t>
            </a:r>
            <a:r>
              <a:rPr lang="en-US" dirty="0">
                <a:latin typeface="Gotham"/>
                <a:cs typeface="Gotham"/>
              </a:rPr>
              <a:t/>
            </a:r>
            <a:br>
              <a:rPr lang="en-US" dirty="0">
                <a:latin typeface="Gotham"/>
                <a:cs typeface="Gotham"/>
              </a:rPr>
            </a:br>
            <a:r>
              <a:rPr lang="en-US" dirty="0">
                <a:latin typeface="Gotham"/>
                <a:cs typeface="Gotham"/>
              </a:rPr>
              <a:t>Another secondary color to use for backgrounds, text, and </a:t>
            </a:r>
            <a:r>
              <a:rPr lang="en-US" dirty="0" smtClean="0">
                <a:latin typeface="Gotham"/>
                <a:cs typeface="Gotham"/>
              </a:rPr>
              <a:t>headings.</a:t>
            </a:r>
            <a:endParaRPr lang="en-US" dirty="0">
              <a:latin typeface="Gotham"/>
              <a:cs typeface="Gotham"/>
            </a:endParaRPr>
          </a:p>
          <a:p>
            <a:pPr marL="342900" lvl="0" indent="-342900">
              <a:spcAft>
                <a:spcPts val="1500"/>
              </a:spcAft>
              <a:buClr>
                <a:srgbClr val="E2615C"/>
              </a:buClr>
              <a:buFont typeface="+mj-lt"/>
              <a:buAutoNum type="arabicParenR"/>
            </a:pPr>
            <a:r>
              <a:rPr lang="en-US" b="1" dirty="0" smtClean="0">
                <a:latin typeface="Gotham"/>
                <a:cs typeface="Gotham"/>
              </a:rPr>
              <a:t>A contrast color</a:t>
            </a:r>
            <a:r>
              <a:rPr lang="en-US" dirty="0" smtClean="0">
                <a:latin typeface="Gotham"/>
                <a:cs typeface="Gotham"/>
              </a:rPr>
              <a:t>.</a:t>
            </a:r>
            <a:r>
              <a:rPr lang="en-US" dirty="0">
                <a:latin typeface="Gotham"/>
                <a:cs typeface="Gotham"/>
              </a:rPr>
              <a:t/>
            </a:r>
            <a:br>
              <a:rPr lang="en-US" dirty="0">
                <a:latin typeface="Gotham"/>
                <a:cs typeface="Gotham"/>
              </a:rPr>
            </a:br>
            <a:endParaRPr lang="en-US" dirty="0" smtClean="0">
              <a:latin typeface="Gotham"/>
              <a:cs typeface="Gotham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6137" y="324101"/>
            <a:ext cx="79571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2000"/>
              </a:spcAft>
              <a:buClr>
                <a:srgbClr val="D35F59"/>
              </a:buClr>
            </a:pP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Use 2 to 4 colors for your brand…</a:t>
            </a:r>
            <a:endParaRPr lang="en-US" sz="2400" b="1" dirty="0">
              <a:solidFill>
                <a:srgbClr val="404040"/>
              </a:solidFill>
              <a:latin typeface="Gotham"/>
              <a:cs typeface="Gotham"/>
            </a:endParaRPr>
          </a:p>
        </p:txBody>
      </p:sp>
    </p:spTree>
    <p:extLst>
      <p:ext uri="{BB962C8B-B14F-4D97-AF65-F5344CB8AC3E}">
        <p14:creationId xmlns:p14="http://schemas.microsoft.com/office/powerpoint/2010/main" val="263808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1692" y="495424"/>
            <a:ext cx="84406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2000"/>
              </a:spcAft>
              <a:buClr>
                <a:srgbClr val="D35F59"/>
              </a:buClr>
            </a:pP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You Want People to Instantly Recognize </a:t>
            </a:r>
            <a:r>
              <a:rPr lang="en-US" sz="2400" b="1" dirty="0">
                <a:solidFill>
                  <a:srgbClr val="404040"/>
                </a:solidFill>
                <a:latin typeface="Gotham"/>
                <a:cs typeface="Gotham"/>
              </a:rPr>
              <a:t>Your </a:t>
            </a: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Brand</a:t>
            </a:r>
            <a:endParaRPr lang="en-US" sz="2400" b="1" dirty="0">
              <a:solidFill>
                <a:srgbClr val="404040"/>
              </a:solidFill>
              <a:latin typeface="Gotham"/>
              <a:cs typeface="Gotham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65820" y="1648589"/>
            <a:ext cx="67874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2000"/>
              </a:spcAft>
              <a:buClr>
                <a:srgbClr val="E2615C"/>
              </a:buClr>
              <a:buFont typeface="Wingdings" charset="2"/>
              <a:buChar char="§"/>
            </a:pPr>
            <a:r>
              <a:rPr lang="en-US" sz="2000" dirty="0" smtClean="0">
                <a:latin typeface="Gotham"/>
                <a:cs typeface="Gotham"/>
              </a:rPr>
              <a:t>Color and fonts</a:t>
            </a:r>
          </a:p>
        </p:txBody>
      </p:sp>
    </p:spTree>
    <p:extLst>
      <p:ext uri="{BB962C8B-B14F-4D97-AF65-F5344CB8AC3E}">
        <p14:creationId xmlns:p14="http://schemas.microsoft.com/office/powerpoint/2010/main" val="4202311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12210" y="3769449"/>
            <a:ext cx="4301957" cy="360394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609211" y="3970177"/>
            <a:ext cx="152399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>
              <a:spcAft>
                <a:spcPts val="1500"/>
              </a:spcAft>
            </a:pPr>
            <a:r>
              <a:rPr lang="en-US" sz="1200" b="1" dirty="0" smtClean="0">
                <a:latin typeface="Gotham"/>
                <a:cs typeface="Gotham"/>
              </a:rPr>
              <a:t>Secondary colors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125611" y="3706510"/>
            <a:ext cx="4483806" cy="3316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074376" y="1791100"/>
            <a:ext cx="6979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1500"/>
              </a:spcAft>
            </a:pPr>
            <a:r>
              <a:rPr lang="en-US" dirty="0" smtClean="0">
                <a:latin typeface="Gotham"/>
                <a:cs typeface="Gotham"/>
              </a:rPr>
              <a:t>Color Palette</a:t>
            </a:r>
          </a:p>
        </p:txBody>
      </p:sp>
      <p:sp>
        <p:nvSpPr>
          <p:cNvPr id="5" name="Rectangle 4"/>
          <p:cNvSpPr/>
          <p:nvPr/>
        </p:nvSpPr>
        <p:spPr>
          <a:xfrm>
            <a:off x="596137" y="324101"/>
            <a:ext cx="79571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2000"/>
              </a:spcAft>
              <a:buClr>
                <a:srgbClr val="D35F59"/>
              </a:buClr>
            </a:pP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I want people to feel happy and energized when they experience my brand…</a:t>
            </a:r>
            <a:endParaRPr lang="en-US" sz="2400" b="1" dirty="0">
              <a:solidFill>
                <a:srgbClr val="404040"/>
              </a:solidFill>
              <a:latin typeface="Gotham"/>
              <a:cs typeface="Gotham"/>
            </a:endParaRPr>
          </a:p>
        </p:txBody>
      </p:sp>
      <p:pic>
        <p:nvPicPr>
          <p:cNvPr id="2" name="Picture 1" descr="CM_Color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667" y="2333293"/>
            <a:ext cx="6000750" cy="13955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09377" y="3633570"/>
            <a:ext cx="12962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1500"/>
              </a:spcAft>
            </a:pPr>
            <a:r>
              <a:rPr lang="en-US" sz="1200" b="1" dirty="0" smtClean="0">
                <a:latin typeface="Gotham"/>
                <a:cs typeface="Gotham"/>
              </a:rPr>
              <a:t>Links, Buttons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12210" y="3633570"/>
            <a:ext cx="12962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500"/>
              </a:spcAft>
            </a:pPr>
            <a:r>
              <a:rPr lang="en-US" sz="1200" dirty="0" smtClean="0">
                <a:latin typeface="Gotham"/>
                <a:cs typeface="Gotham"/>
              </a:rPr>
              <a:t>Backgrounds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04459" y="3633570"/>
            <a:ext cx="13809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500"/>
              </a:spcAft>
            </a:pPr>
            <a:r>
              <a:rPr lang="en-US" sz="1200" dirty="0" smtClean="0">
                <a:latin typeface="Gotham"/>
                <a:cs typeface="Gotham"/>
              </a:rPr>
              <a:t>Headings, text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33210" y="3633570"/>
            <a:ext cx="13809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1500"/>
              </a:spcAft>
            </a:pPr>
            <a:r>
              <a:rPr lang="en-US" sz="1200" dirty="0" smtClean="0">
                <a:latin typeface="Gotham"/>
                <a:cs typeface="Gotham"/>
              </a:rPr>
              <a:t>Accent color</a:t>
            </a:r>
          </a:p>
        </p:txBody>
      </p:sp>
    </p:spTree>
    <p:extLst>
      <p:ext uri="{BB962C8B-B14F-4D97-AF65-F5344CB8AC3E}">
        <p14:creationId xmlns:p14="http://schemas.microsoft.com/office/powerpoint/2010/main" val="3773896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96137" y="324101"/>
            <a:ext cx="79571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2000"/>
              </a:spcAft>
              <a:buClr>
                <a:srgbClr val="D35F59"/>
              </a:buClr>
            </a:pP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Applying colors to social media…</a:t>
            </a:r>
            <a:endParaRPr lang="en-US" sz="2400" b="1" dirty="0">
              <a:solidFill>
                <a:srgbClr val="404040"/>
              </a:solidFill>
              <a:latin typeface="Gotham"/>
              <a:cs typeface="Gotham"/>
            </a:endParaRPr>
          </a:p>
        </p:txBody>
      </p:sp>
      <p:pic>
        <p:nvPicPr>
          <p:cNvPr id="7" name="Picture 6" descr="Screen Shot 2017-12-13 at 9.44.56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5"/>
          <a:stretch/>
        </p:blipFill>
        <p:spPr>
          <a:xfrm>
            <a:off x="596137" y="1693334"/>
            <a:ext cx="4122661" cy="2578650"/>
          </a:xfrm>
          <a:prstGeom prst="rect">
            <a:avLst/>
          </a:prstGeom>
        </p:spPr>
      </p:pic>
      <p:pic>
        <p:nvPicPr>
          <p:cNvPr id="14" name="Picture 13" descr="Screen Shot 2017-12-13 at 9.45.32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73"/>
          <a:stretch/>
        </p:blipFill>
        <p:spPr>
          <a:xfrm>
            <a:off x="4662356" y="1696493"/>
            <a:ext cx="4054593" cy="260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555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96137" y="324101"/>
            <a:ext cx="79571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2000"/>
              </a:spcAft>
              <a:buClr>
                <a:srgbClr val="D35F59"/>
              </a:buClr>
            </a:pP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Applying colors to social media…</a:t>
            </a:r>
            <a:endParaRPr lang="en-US" sz="2400" b="1" dirty="0">
              <a:solidFill>
                <a:srgbClr val="404040"/>
              </a:solidFill>
              <a:latin typeface="Gotham"/>
              <a:cs typeface="Gotham"/>
            </a:endParaRPr>
          </a:p>
        </p:txBody>
      </p:sp>
      <p:pic>
        <p:nvPicPr>
          <p:cNvPr id="2" name="Picture 1" descr="Screen Shot 2017-12-13 at 9.48.18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" r="35135"/>
          <a:stretch/>
        </p:blipFill>
        <p:spPr>
          <a:xfrm>
            <a:off x="5141560" y="1629688"/>
            <a:ext cx="2668482" cy="2675792"/>
          </a:xfrm>
          <a:prstGeom prst="rect">
            <a:avLst/>
          </a:prstGeom>
        </p:spPr>
      </p:pic>
      <p:pic>
        <p:nvPicPr>
          <p:cNvPr id="4" name="Picture 3" descr="Screen Shot 2017-12-13 at 9.48.25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4"/>
          <a:stretch/>
        </p:blipFill>
        <p:spPr>
          <a:xfrm>
            <a:off x="1254365" y="1629688"/>
            <a:ext cx="4000079" cy="267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182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630296" y="2505075"/>
            <a:ext cx="7886700" cy="1104900"/>
          </a:xfrm>
          <a:prstGeom prst="rect">
            <a:avLst/>
          </a:prstGeom>
        </p:spPr>
        <p:txBody>
          <a:bodyPr/>
          <a:lstStyle/>
          <a:p>
            <a:r>
              <a:rPr lang="en-US" sz="3200" b="1" dirty="0" smtClean="0">
                <a:solidFill>
                  <a:schemeClr val="bg1"/>
                </a:solidFill>
                <a:latin typeface="Gotham Bold"/>
                <a:cs typeface="Gotham Bold"/>
              </a:rPr>
              <a:t>Fonts</a:t>
            </a:r>
            <a:endParaRPr lang="en-US" sz="3200" b="1" dirty="0">
              <a:solidFill>
                <a:schemeClr val="bg1"/>
              </a:solidFill>
              <a:latin typeface="Gotham Bold"/>
              <a:cs typeface="Gotham Bold"/>
            </a:endParaRPr>
          </a:p>
        </p:txBody>
      </p:sp>
    </p:spTree>
    <p:extLst>
      <p:ext uri="{BB962C8B-B14F-4D97-AF65-F5344CB8AC3E}">
        <p14:creationId xmlns:p14="http://schemas.microsoft.com/office/powerpoint/2010/main" val="3411147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4992092" y="2180167"/>
            <a:ext cx="3686246" cy="267758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96137" y="2190750"/>
            <a:ext cx="3592937" cy="267758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96137" y="326093"/>
            <a:ext cx="79571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2000"/>
              </a:spcAft>
              <a:buClr>
                <a:srgbClr val="D35F59"/>
              </a:buClr>
            </a:pP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Choose two or three fonts…then stick with them.</a:t>
            </a:r>
            <a:endParaRPr lang="en-US" sz="2400" b="1" dirty="0">
              <a:solidFill>
                <a:srgbClr val="404040"/>
              </a:solidFill>
              <a:latin typeface="Gotham"/>
              <a:cs typeface="Gotham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74761" y="1007586"/>
            <a:ext cx="5947834" cy="697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ts val="2400"/>
              </a:lnSpc>
              <a:buClr>
                <a:srgbClr val="FF6600"/>
              </a:buClr>
              <a:buFont typeface="Wingdings" charset="2"/>
              <a:buChar char="§"/>
            </a:pPr>
            <a:r>
              <a:rPr lang="en-US" sz="1600" dirty="0" smtClean="0">
                <a:latin typeface="Gotham"/>
                <a:cs typeface="Gotham"/>
              </a:rPr>
              <a:t>Bold, sans-serif stand out more than serif fonts.</a:t>
            </a:r>
          </a:p>
          <a:p>
            <a:pPr marL="228600" indent="-228600">
              <a:lnSpc>
                <a:spcPts val="2400"/>
              </a:lnSpc>
              <a:buClr>
                <a:srgbClr val="FF6600"/>
              </a:buClr>
              <a:buFont typeface="Wingdings" charset="2"/>
              <a:buChar char="§"/>
            </a:pPr>
            <a:r>
              <a:rPr lang="en-US" sz="1600" dirty="0" smtClean="0">
                <a:latin typeface="Gotham"/>
                <a:cs typeface="Gotham"/>
              </a:rPr>
              <a:t>Choose a contrast font that’s easy to read.</a:t>
            </a:r>
          </a:p>
        </p:txBody>
      </p:sp>
      <p:pic>
        <p:nvPicPr>
          <p:cNvPr id="11" name="Picture 10" descr="Screen Shot 2017-09-29 at 2.02.4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516" y="2332502"/>
            <a:ext cx="1615908" cy="2338979"/>
          </a:xfrm>
          <a:prstGeom prst="rect">
            <a:avLst/>
          </a:prstGeom>
        </p:spPr>
      </p:pic>
      <p:pic>
        <p:nvPicPr>
          <p:cNvPr id="13" name="Picture 12" descr="Screen Shot 2017-09-29 at 2.02.0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43" y="2332502"/>
            <a:ext cx="1609620" cy="2345267"/>
          </a:xfrm>
          <a:prstGeom prst="rect">
            <a:avLst/>
          </a:prstGeom>
        </p:spPr>
      </p:pic>
      <p:pic>
        <p:nvPicPr>
          <p:cNvPr id="14" name="Picture 13" descr="Screen Shot 2017-09-29 at 2.05.0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789" y="2387877"/>
            <a:ext cx="1480446" cy="2283603"/>
          </a:xfrm>
          <a:prstGeom prst="rect">
            <a:avLst/>
          </a:prstGeom>
        </p:spPr>
      </p:pic>
      <p:pic>
        <p:nvPicPr>
          <p:cNvPr id="17" name="Picture 16" descr="brand-stand-out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657" y="2412033"/>
            <a:ext cx="1471021" cy="2206532"/>
          </a:xfrm>
          <a:prstGeom prst="rect">
            <a:avLst/>
          </a:prstGeom>
        </p:spPr>
      </p:pic>
      <p:pic>
        <p:nvPicPr>
          <p:cNvPr id="21" name="Picture 20" descr="red-arrow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074" y="2719917"/>
            <a:ext cx="1069678" cy="66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130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96137" y="325940"/>
            <a:ext cx="79571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2000"/>
              </a:spcAft>
              <a:buClr>
                <a:srgbClr val="D35F59"/>
              </a:buClr>
            </a:pP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Aim for consistency + brand recognition.</a:t>
            </a:r>
            <a:endParaRPr lang="en-US" sz="2400" b="1" dirty="0">
              <a:solidFill>
                <a:srgbClr val="404040"/>
              </a:solidFill>
              <a:latin typeface="Gotham"/>
              <a:cs typeface="Gotham"/>
            </a:endParaRPr>
          </a:p>
        </p:txBody>
      </p:sp>
      <p:pic>
        <p:nvPicPr>
          <p:cNvPr id="3" name="Picture 2" descr="Screen Shot 2017-09-29 at 2.28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464" y="1760646"/>
            <a:ext cx="1558233" cy="2222500"/>
          </a:xfrm>
          <a:prstGeom prst="rect">
            <a:avLst/>
          </a:prstGeom>
        </p:spPr>
      </p:pic>
      <p:pic>
        <p:nvPicPr>
          <p:cNvPr id="5" name="Picture 4" descr="Screen Shot 2017-09-29 at 2.28.1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014" y="1760646"/>
            <a:ext cx="1564441" cy="2278373"/>
          </a:xfrm>
          <a:prstGeom prst="rect">
            <a:avLst/>
          </a:prstGeom>
        </p:spPr>
      </p:pic>
      <p:pic>
        <p:nvPicPr>
          <p:cNvPr id="6" name="Picture 5" descr="Screen Shot 2017-09-29 at 2.28.4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97" y="1760646"/>
            <a:ext cx="1552025" cy="2259749"/>
          </a:xfrm>
          <a:prstGeom prst="rect">
            <a:avLst/>
          </a:prstGeom>
        </p:spPr>
      </p:pic>
      <p:pic>
        <p:nvPicPr>
          <p:cNvPr id="7" name="Picture 6" descr="Screen Shot 2017-09-29 at 2.28.57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447" y="1760646"/>
            <a:ext cx="1552025" cy="230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991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96137" y="317349"/>
            <a:ext cx="79571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2000"/>
              </a:spcAft>
              <a:buClr>
                <a:srgbClr val="D35F59"/>
              </a:buClr>
            </a:pP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There should be a clear contrast between your text and the background image.</a:t>
            </a:r>
            <a:endParaRPr lang="en-US" sz="2400" b="1" dirty="0">
              <a:solidFill>
                <a:srgbClr val="404040"/>
              </a:solidFill>
              <a:latin typeface="Gotham"/>
              <a:cs typeface="Gotham"/>
            </a:endParaRPr>
          </a:p>
        </p:txBody>
      </p:sp>
      <p:pic>
        <p:nvPicPr>
          <p:cNvPr id="31" name="Picture 30" descr="2dbb405c535886310f9cb3f33b5d93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557" y="2662784"/>
            <a:ext cx="1573268" cy="2353236"/>
          </a:xfrm>
          <a:prstGeom prst="rect">
            <a:avLst/>
          </a:prstGeom>
        </p:spPr>
      </p:pic>
      <p:pic>
        <p:nvPicPr>
          <p:cNvPr id="33" name="Picture 32" descr="Screen Shot 2017-09-29 at 2.02.11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90"/>
          <a:stretch/>
        </p:blipFill>
        <p:spPr>
          <a:xfrm>
            <a:off x="1160582" y="2556949"/>
            <a:ext cx="1740605" cy="2459071"/>
          </a:xfrm>
          <a:prstGeom prst="rect">
            <a:avLst/>
          </a:prstGeom>
        </p:spPr>
      </p:pic>
      <p:pic>
        <p:nvPicPr>
          <p:cNvPr id="34" name="Picture 33" descr="Screen Shot 2017-09-29 at 2.07.0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772" y="2609864"/>
            <a:ext cx="1509936" cy="2459736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397001" y="1284092"/>
            <a:ext cx="6434666" cy="1005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ts val="2400"/>
              </a:lnSpc>
              <a:buClr>
                <a:srgbClr val="FF6600"/>
              </a:buClr>
              <a:buFont typeface="Wingdings" charset="2"/>
              <a:buChar char="§"/>
            </a:pPr>
            <a:r>
              <a:rPr lang="en-US" sz="1600" dirty="0">
                <a:latin typeface="Gotham"/>
                <a:cs typeface="Gotham"/>
              </a:rPr>
              <a:t>Make it easy for people to read your text right </a:t>
            </a:r>
            <a:r>
              <a:rPr lang="en-US" sz="1600" dirty="0" smtClean="0">
                <a:latin typeface="Gotham"/>
                <a:cs typeface="Gotham"/>
              </a:rPr>
              <a:t>away.</a:t>
            </a:r>
          </a:p>
          <a:p>
            <a:pPr marL="228600" indent="-228600">
              <a:lnSpc>
                <a:spcPts val="2400"/>
              </a:lnSpc>
              <a:buClr>
                <a:srgbClr val="FF6600"/>
              </a:buClr>
              <a:buFont typeface="Wingdings" charset="2"/>
              <a:buChar char="§"/>
            </a:pPr>
            <a:r>
              <a:rPr lang="en-US" sz="1600" dirty="0" smtClean="0">
                <a:solidFill>
                  <a:srgbClr val="404040"/>
                </a:solidFill>
                <a:latin typeface="Gotham"/>
                <a:cs typeface="Gotham"/>
              </a:rPr>
              <a:t>Use </a:t>
            </a:r>
            <a:r>
              <a:rPr lang="en-US" sz="1600" dirty="0">
                <a:solidFill>
                  <a:srgbClr val="404040"/>
                </a:solidFill>
                <a:latin typeface="Gotham"/>
                <a:cs typeface="Gotham"/>
              </a:rPr>
              <a:t>a white font on a dark background </a:t>
            </a:r>
            <a:r>
              <a:rPr lang="en-US" sz="1600" dirty="0" smtClean="0">
                <a:solidFill>
                  <a:srgbClr val="404040"/>
                </a:solidFill>
                <a:latin typeface="Gotham"/>
                <a:cs typeface="Gotham"/>
              </a:rPr>
              <a:t>or </a:t>
            </a:r>
            <a:r>
              <a:rPr lang="en-US" sz="1600" dirty="0">
                <a:solidFill>
                  <a:srgbClr val="404040"/>
                </a:solidFill>
                <a:latin typeface="Gotham"/>
                <a:cs typeface="Gotham"/>
              </a:rPr>
              <a:t>a dark font on a light background</a:t>
            </a:r>
            <a:r>
              <a:rPr lang="en-US" sz="1600" dirty="0" smtClean="0">
                <a:solidFill>
                  <a:srgbClr val="404040"/>
                </a:solidFill>
                <a:latin typeface="Gotham"/>
                <a:cs typeface="Gotham"/>
              </a:rPr>
              <a:t>.</a:t>
            </a:r>
            <a:endParaRPr lang="en-US" sz="1600" dirty="0">
              <a:solidFill>
                <a:srgbClr val="404040"/>
              </a:solidFill>
              <a:latin typeface="Gotham"/>
              <a:cs typeface="Gotham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4929482" y="3527778"/>
            <a:ext cx="1326444" cy="216370"/>
          </a:xfrm>
          <a:prstGeom prst="rightArrow">
            <a:avLst/>
          </a:prstGeom>
          <a:solidFill>
            <a:srgbClr val="E2615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211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1799166" y="1234707"/>
            <a:ext cx="6106584" cy="1515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  <a:spcAft>
                <a:spcPts val="500"/>
              </a:spcAft>
              <a:buClr>
                <a:srgbClr val="FF6600"/>
              </a:buClr>
            </a:pPr>
            <a:r>
              <a:rPr lang="en-US" sz="1600" b="1" dirty="0" smtClean="0">
                <a:latin typeface="Gotham"/>
                <a:cs typeface="Gotham"/>
              </a:rPr>
              <a:t>Don’t:</a:t>
            </a:r>
          </a:p>
          <a:p>
            <a:pPr marL="228600" indent="-228600">
              <a:lnSpc>
                <a:spcPts val="2400"/>
              </a:lnSpc>
              <a:spcBef>
                <a:spcPts val="25"/>
              </a:spcBef>
              <a:spcAft>
                <a:spcPts val="500"/>
              </a:spcAft>
              <a:buClr>
                <a:srgbClr val="FF6600"/>
              </a:buClr>
              <a:buFont typeface="Wingdings" charset="2"/>
              <a:buChar char="§"/>
            </a:pPr>
            <a:r>
              <a:rPr lang="en-US" sz="1600" dirty="0" smtClean="0">
                <a:latin typeface="Gotham"/>
                <a:cs typeface="Gotham"/>
              </a:rPr>
              <a:t>Use different fonts and sizes for all your text.</a:t>
            </a:r>
          </a:p>
          <a:p>
            <a:pPr marL="228600" indent="-228600">
              <a:lnSpc>
                <a:spcPts val="2400"/>
              </a:lnSpc>
              <a:spcBef>
                <a:spcPts val="25"/>
              </a:spcBef>
              <a:spcAft>
                <a:spcPts val="500"/>
              </a:spcAft>
              <a:buClr>
                <a:srgbClr val="FF6600"/>
              </a:buClr>
              <a:buFont typeface="Wingdings" charset="2"/>
              <a:buChar char="§"/>
            </a:pPr>
            <a:r>
              <a:rPr lang="en-US" sz="1600" dirty="0" smtClean="0">
                <a:latin typeface="Gotham"/>
                <a:cs typeface="Gotham"/>
              </a:rPr>
              <a:t>Have no purpose or reason for changing it. </a:t>
            </a:r>
          </a:p>
          <a:p>
            <a:pPr marL="228600" indent="-228600">
              <a:lnSpc>
                <a:spcPts val="2400"/>
              </a:lnSpc>
              <a:spcBef>
                <a:spcPts val="25"/>
              </a:spcBef>
              <a:spcAft>
                <a:spcPts val="1500"/>
              </a:spcAft>
              <a:buClr>
                <a:srgbClr val="FF6600"/>
              </a:buClr>
              <a:buFont typeface="Wingdings" charset="2"/>
              <a:buChar char="§"/>
            </a:pPr>
            <a:r>
              <a:rPr lang="en-US" sz="1600" dirty="0" smtClean="0">
                <a:latin typeface="Gotham"/>
                <a:cs typeface="Gotham"/>
              </a:rPr>
              <a:t>Break up phrases with different sizes and fonts.</a:t>
            </a:r>
            <a:endParaRPr lang="en-US" sz="1600" b="1" dirty="0" smtClean="0">
              <a:latin typeface="Gotham"/>
              <a:cs typeface="Gotham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6137" y="324098"/>
            <a:ext cx="79571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2000"/>
              </a:spcAft>
              <a:buClr>
                <a:srgbClr val="D35F59"/>
              </a:buClr>
            </a:pP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Be strategic </a:t>
            </a:r>
            <a:r>
              <a:rPr lang="en-US" sz="2400" b="1" dirty="0">
                <a:solidFill>
                  <a:srgbClr val="404040"/>
                </a:solidFill>
                <a:latin typeface="Gotham"/>
                <a:cs typeface="Gotham"/>
              </a:rPr>
              <a:t>a</a:t>
            </a: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bout </a:t>
            </a:r>
            <a:r>
              <a:rPr lang="en-US" sz="2400" b="1" dirty="0">
                <a:solidFill>
                  <a:srgbClr val="404040"/>
                </a:solidFill>
                <a:latin typeface="Gotham"/>
                <a:cs typeface="Gotham"/>
              </a:rPr>
              <a:t>h</a:t>
            </a: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ow </a:t>
            </a:r>
            <a:r>
              <a:rPr lang="en-US" sz="2400" b="1" dirty="0">
                <a:solidFill>
                  <a:srgbClr val="404040"/>
                </a:solidFill>
                <a:latin typeface="Gotham"/>
                <a:cs typeface="Gotham"/>
              </a:rPr>
              <a:t>y</a:t>
            </a: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ou </a:t>
            </a:r>
            <a:r>
              <a:rPr lang="en-US" sz="2400" b="1" dirty="0">
                <a:solidFill>
                  <a:srgbClr val="404040"/>
                </a:solidFill>
                <a:latin typeface="Gotham"/>
                <a:cs typeface="Gotham"/>
              </a:rPr>
              <a:t>u</a:t>
            </a: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se </a:t>
            </a:r>
            <a:r>
              <a:rPr lang="en-US" sz="2400" b="1" dirty="0">
                <a:solidFill>
                  <a:srgbClr val="404040"/>
                </a:solidFill>
                <a:latin typeface="Gotham"/>
                <a:cs typeface="Gotham"/>
              </a:rPr>
              <a:t>f</a:t>
            </a: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onts</a:t>
            </a:r>
            <a:endParaRPr lang="en-US" sz="2400" b="1" dirty="0">
              <a:solidFill>
                <a:srgbClr val="404040"/>
              </a:solidFill>
              <a:latin typeface="Gotham"/>
              <a:cs typeface="Gotham"/>
            </a:endParaRPr>
          </a:p>
        </p:txBody>
      </p:sp>
    </p:spTree>
    <p:extLst>
      <p:ext uri="{BB962C8B-B14F-4D97-AF65-F5344CB8AC3E}">
        <p14:creationId xmlns:p14="http://schemas.microsoft.com/office/powerpoint/2010/main" val="278763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1799166" y="1234707"/>
            <a:ext cx="6106584" cy="3865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  <a:spcAft>
                <a:spcPts val="500"/>
              </a:spcAft>
              <a:buClr>
                <a:srgbClr val="FF6600"/>
              </a:buClr>
            </a:pPr>
            <a:r>
              <a:rPr lang="en-US" sz="1600" b="1" dirty="0" smtClean="0">
                <a:latin typeface="Gotham"/>
                <a:cs typeface="Gotham"/>
              </a:rPr>
              <a:t>Don’t:</a:t>
            </a:r>
          </a:p>
          <a:p>
            <a:pPr marL="228600" indent="-228600">
              <a:lnSpc>
                <a:spcPts val="2400"/>
              </a:lnSpc>
              <a:spcBef>
                <a:spcPts val="25"/>
              </a:spcBef>
              <a:spcAft>
                <a:spcPts val="500"/>
              </a:spcAft>
              <a:buClr>
                <a:srgbClr val="FF6600"/>
              </a:buClr>
              <a:buFont typeface="Wingdings" charset="2"/>
              <a:buChar char="§"/>
            </a:pPr>
            <a:r>
              <a:rPr lang="en-US" sz="1600" dirty="0" smtClean="0">
                <a:latin typeface="Gotham"/>
                <a:cs typeface="Gotham"/>
              </a:rPr>
              <a:t>Use different fonts and sizes for all your text.</a:t>
            </a:r>
          </a:p>
          <a:p>
            <a:pPr marL="228600" indent="-228600">
              <a:lnSpc>
                <a:spcPts val="2400"/>
              </a:lnSpc>
              <a:spcBef>
                <a:spcPts val="25"/>
              </a:spcBef>
              <a:spcAft>
                <a:spcPts val="500"/>
              </a:spcAft>
              <a:buClr>
                <a:srgbClr val="FF6600"/>
              </a:buClr>
              <a:buFont typeface="Wingdings" charset="2"/>
              <a:buChar char="§"/>
            </a:pPr>
            <a:r>
              <a:rPr lang="en-US" sz="1600" dirty="0" smtClean="0">
                <a:latin typeface="Gotham"/>
                <a:cs typeface="Gotham"/>
              </a:rPr>
              <a:t>Have no purpose or reason for changing it. </a:t>
            </a:r>
          </a:p>
          <a:p>
            <a:pPr marL="228600" indent="-228600">
              <a:lnSpc>
                <a:spcPts val="2400"/>
              </a:lnSpc>
              <a:spcBef>
                <a:spcPts val="25"/>
              </a:spcBef>
              <a:spcAft>
                <a:spcPts val="1500"/>
              </a:spcAft>
              <a:buClr>
                <a:srgbClr val="FF6600"/>
              </a:buClr>
              <a:buFont typeface="Wingdings" charset="2"/>
              <a:buChar char="§"/>
            </a:pPr>
            <a:r>
              <a:rPr lang="en-US" sz="1600" dirty="0" smtClean="0">
                <a:latin typeface="Gotham"/>
                <a:cs typeface="Gotham"/>
              </a:rPr>
              <a:t>Break up phrases with different sizes and fonts.</a:t>
            </a:r>
            <a:endParaRPr lang="en-US" sz="1600" b="1" dirty="0" smtClean="0">
              <a:latin typeface="Gotham"/>
              <a:cs typeface="Gotham"/>
            </a:endParaRPr>
          </a:p>
          <a:p>
            <a:pPr marL="228600" indent="-228600">
              <a:lnSpc>
                <a:spcPts val="2400"/>
              </a:lnSpc>
              <a:spcBef>
                <a:spcPts val="25"/>
              </a:spcBef>
              <a:spcAft>
                <a:spcPts val="1000"/>
              </a:spcAft>
              <a:buClr>
                <a:srgbClr val="FF6600"/>
              </a:buClr>
            </a:pPr>
            <a:r>
              <a:rPr lang="en-US" sz="1600" b="1" dirty="0" smtClean="0">
                <a:latin typeface="Gotham"/>
                <a:cs typeface="Gotham"/>
              </a:rPr>
              <a:t>Do:</a:t>
            </a:r>
          </a:p>
          <a:p>
            <a:pPr marL="228600" indent="-228600">
              <a:lnSpc>
                <a:spcPts val="2400"/>
              </a:lnSpc>
              <a:spcBef>
                <a:spcPts val="25"/>
              </a:spcBef>
              <a:spcAft>
                <a:spcPts val="500"/>
              </a:spcAft>
              <a:buClr>
                <a:srgbClr val="FF6600"/>
              </a:buClr>
              <a:buFont typeface="Wingdings" charset="2"/>
              <a:buChar char="§"/>
            </a:pPr>
            <a:r>
              <a:rPr lang="en-US" sz="1600" dirty="0" smtClean="0">
                <a:latin typeface="Gotham"/>
                <a:cs typeface="Gotham"/>
              </a:rPr>
              <a:t>Emphasize a key word/phrase by giving it a different font or color.</a:t>
            </a:r>
          </a:p>
          <a:p>
            <a:pPr marL="228600" indent="-228600">
              <a:lnSpc>
                <a:spcPts val="2400"/>
              </a:lnSpc>
              <a:spcBef>
                <a:spcPts val="25"/>
              </a:spcBef>
              <a:spcAft>
                <a:spcPts val="500"/>
              </a:spcAft>
              <a:buClr>
                <a:srgbClr val="FF6600"/>
              </a:buClr>
              <a:buFont typeface="Wingdings" charset="2"/>
              <a:buChar char="§"/>
            </a:pPr>
            <a:r>
              <a:rPr lang="en-US" sz="1600" dirty="0" smtClean="0">
                <a:latin typeface="Gotham"/>
                <a:cs typeface="Gotham"/>
              </a:rPr>
              <a:t>Use scripts or contrast fonts to emphasize a word.</a:t>
            </a:r>
          </a:p>
          <a:p>
            <a:pPr marL="228600" indent="-228600">
              <a:lnSpc>
                <a:spcPts val="2400"/>
              </a:lnSpc>
              <a:spcBef>
                <a:spcPts val="25"/>
              </a:spcBef>
              <a:spcAft>
                <a:spcPts val="500"/>
              </a:spcAft>
              <a:buClr>
                <a:srgbClr val="FF6600"/>
              </a:buClr>
              <a:buFont typeface="Wingdings" charset="2"/>
              <a:buChar char="§"/>
            </a:pPr>
            <a:r>
              <a:rPr lang="en-US" sz="1600" dirty="0" smtClean="0">
                <a:latin typeface="Gotham"/>
                <a:cs typeface="Gotham"/>
              </a:rPr>
              <a:t>Leave all the other fonts the same.</a:t>
            </a:r>
          </a:p>
          <a:p>
            <a:pPr marL="228600" indent="-228600">
              <a:lnSpc>
                <a:spcPts val="2400"/>
              </a:lnSpc>
              <a:spcBef>
                <a:spcPts val="25"/>
              </a:spcBef>
              <a:spcAft>
                <a:spcPts val="500"/>
              </a:spcAft>
              <a:buClr>
                <a:srgbClr val="FF6600"/>
              </a:buClr>
              <a:buFont typeface="Wingdings" charset="2"/>
              <a:buChar char="§"/>
            </a:pPr>
            <a:r>
              <a:rPr lang="en-US" sz="1600" dirty="0" smtClean="0">
                <a:latin typeface="Gotham"/>
                <a:cs typeface="Gotham"/>
              </a:rPr>
              <a:t>Change </a:t>
            </a:r>
            <a:r>
              <a:rPr lang="en-US" sz="1600" i="1" dirty="0" smtClean="0">
                <a:latin typeface="Gotham"/>
                <a:cs typeface="Gotham"/>
              </a:rPr>
              <a:t>everything</a:t>
            </a:r>
            <a:r>
              <a:rPr lang="en-US" sz="1600" dirty="0" smtClean="0">
                <a:latin typeface="Gotham"/>
                <a:cs typeface="Gotham"/>
              </a:rPr>
              <a:t> about the key phrase.</a:t>
            </a:r>
          </a:p>
        </p:txBody>
      </p:sp>
      <p:sp>
        <p:nvSpPr>
          <p:cNvPr id="8" name="Rectangle 7"/>
          <p:cNvSpPr/>
          <p:nvPr/>
        </p:nvSpPr>
        <p:spPr>
          <a:xfrm>
            <a:off x="596137" y="324098"/>
            <a:ext cx="79571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2000"/>
              </a:spcAft>
              <a:buClr>
                <a:srgbClr val="D35F59"/>
              </a:buClr>
            </a:pP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Be strategic </a:t>
            </a:r>
            <a:r>
              <a:rPr lang="en-US" sz="2400" b="1" dirty="0">
                <a:solidFill>
                  <a:srgbClr val="404040"/>
                </a:solidFill>
                <a:latin typeface="Gotham"/>
                <a:cs typeface="Gotham"/>
              </a:rPr>
              <a:t>a</a:t>
            </a: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bout </a:t>
            </a:r>
            <a:r>
              <a:rPr lang="en-US" sz="2400" b="1" dirty="0">
                <a:solidFill>
                  <a:srgbClr val="404040"/>
                </a:solidFill>
                <a:latin typeface="Gotham"/>
                <a:cs typeface="Gotham"/>
              </a:rPr>
              <a:t>h</a:t>
            </a: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ow </a:t>
            </a:r>
            <a:r>
              <a:rPr lang="en-US" sz="2400" b="1" dirty="0">
                <a:solidFill>
                  <a:srgbClr val="404040"/>
                </a:solidFill>
                <a:latin typeface="Gotham"/>
                <a:cs typeface="Gotham"/>
              </a:rPr>
              <a:t>y</a:t>
            </a: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ou </a:t>
            </a:r>
            <a:r>
              <a:rPr lang="en-US" sz="2400" b="1" dirty="0">
                <a:solidFill>
                  <a:srgbClr val="404040"/>
                </a:solidFill>
                <a:latin typeface="Gotham"/>
                <a:cs typeface="Gotham"/>
              </a:rPr>
              <a:t>u</a:t>
            </a: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se </a:t>
            </a:r>
            <a:r>
              <a:rPr lang="en-US" sz="2400" b="1" dirty="0">
                <a:solidFill>
                  <a:srgbClr val="404040"/>
                </a:solidFill>
                <a:latin typeface="Gotham"/>
                <a:cs typeface="Gotham"/>
              </a:rPr>
              <a:t>f</a:t>
            </a: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onts</a:t>
            </a:r>
            <a:endParaRPr lang="en-US" sz="2400" b="1" dirty="0">
              <a:solidFill>
                <a:srgbClr val="404040"/>
              </a:solidFill>
              <a:latin typeface="Gotham"/>
              <a:cs typeface="Gotham"/>
            </a:endParaRPr>
          </a:p>
        </p:txBody>
      </p:sp>
    </p:spTree>
    <p:extLst>
      <p:ext uri="{BB962C8B-B14F-4D97-AF65-F5344CB8AC3E}">
        <p14:creationId xmlns:p14="http://schemas.microsoft.com/office/powerpoint/2010/main" val="3685497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7-09-28 at 2.19.15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1"/>
          <a:stretch/>
        </p:blipFill>
        <p:spPr>
          <a:xfrm>
            <a:off x="1629833" y="1504076"/>
            <a:ext cx="2102847" cy="3375599"/>
          </a:xfrm>
          <a:prstGeom prst="rect">
            <a:avLst/>
          </a:prstGeom>
        </p:spPr>
      </p:pic>
      <p:pic>
        <p:nvPicPr>
          <p:cNvPr id="3" name="Picture 2" descr="100-ways-to-market-your-busines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514" y="1555751"/>
            <a:ext cx="2176272" cy="32644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21667" y="3015166"/>
            <a:ext cx="772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Gotham"/>
                <a:cs typeface="Gotham"/>
              </a:rPr>
              <a:t>vs</a:t>
            </a:r>
            <a:endParaRPr lang="en-US" dirty="0">
              <a:latin typeface="Gotham"/>
              <a:cs typeface="Gotham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6137" y="324098"/>
            <a:ext cx="79571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2000"/>
              </a:spcAft>
              <a:buClr>
                <a:srgbClr val="D35F59"/>
              </a:buClr>
            </a:pP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Be strategic </a:t>
            </a:r>
            <a:r>
              <a:rPr lang="en-US" sz="2400" b="1" dirty="0">
                <a:solidFill>
                  <a:srgbClr val="404040"/>
                </a:solidFill>
                <a:latin typeface="Gotham"/>
                <a:cs typeface="Gotham"/>
              </a:rPr>
              <a:t>a</a:t>
            </a: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bout </a:t>
            </a:r>
            <a:r>
              <a:rPr lang="en-US" sz="2400" b="1" dirty="0">
                <a:solidFill>
                  <a:srgbClr val="404040"/>
                </a:solidFill>
                <a:latin typeface="Gotham"/>
                <a:cs typeface="Gotham"/>
              </a:rPr>
              <a:t>h</a:t>
            </a: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ow </a:t>
            </a:r>
            <a:r>
              <a:rPr lang="en-US" sz="2400" b="1" dirty="0">
                <a:solidFill>
                  <a:srgbClr val="404040"/>
                </a:solidFill>
                <a:latin typeface="Gotham"/>
                <a:cs typeface="Gotham"/>
              </a:rPr>
              <a:t>y</a:t>
            </a: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ou </a:t>
            </a:r>
            <a:r>
              <a:rPr lang="en-US" sz="2400" b="1" dirty="0">
                <a:solidFill>
                  <a:srgbClr val="404040"/>
                </a:solidFill>
                <a:latin typeface="Gotham"/>
                <a:cs typeface="Gotham"/>
              </a:rPr>
              <a:t>u</a:t>
            </a: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se </a:t>
            </a:r>
            <a:r>
              <a:rPr lang="en-US" sz="2400" b="1" dirty="0">
                <a:solidFill>
                  <a:srgbClr val="404040"/>
                </a:solidFill>
                <a:latin typeface="Gotham"/>
                <a:cs typeface="Gotham"/>
              </a:rPr>
              <a:t>f</a:t>
            </a: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onts</a:t>
            </a:r>
            <a:endParaRPr lang="en-US" sz="2400" b="1" dirty="0">
              <a:solidFill>
                <a:srgbClr val="404040"/>
              </a:solidFill>
              <a:latin typeface="Gotham"/>
              <a:cs typeface="Gotham"/>
            </a:endParaRPr>
          </a:p>
        </p:txBody>
      </p:sp>
    </p:spTree>
    <p:extLst>
      <p:ext uri="{BB962C8B-B14F-4D97-AF65-F5344CB8AC3E}">
        <p14:creationId xmlns:p14="http://schemas.microsoft.com/office/powerpoint/2010/main" val="3262178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1692" y="495424"/>
            <a:ext cx="84406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2000"/>
              </a:spcAft>
              <a:buClr>
                <a:srgbClr val="D35F59"/>
              </a:buClr>
            </a:pP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You Want People to Instantly Recognize </a:t>
            </a:r>
            <a:r>
              <a:rPr lang="en-US" sz="2400" b="1" dirty="0">
                <a:solidFill>
                  <a:srgbClr val="404040"/>
                </a:solidFill>
                <a:latin typeface="Gotham"/>
                <a:cs typeface="Gotham"/>
              </a:rPr>
              <a:t>Your </a:t>
            </a: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Brand</a:t>
            </a:r>
            <a:endParaRPr lang="en-US" sz="2400" b="1" dirty="0">
              <a:solidFill>
                <a:srgbClr val="404040"/>
              </a:solidFill>
              <a:latin typeface="Gotham"/>
              <a:cs typeface="Gotham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65820" y="1648589"/>
            <a:ext cx="6787444" cy="964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2000"/>
              </a:spcAft>
              <a:buClr>
                <a:srgbClr val="E2615C"/>
              </a:buClr>
              <a:buFont typeface="Wingdings" charset="2"/>
              <a:buChar char="§"/>
            </a:pPr>
            <a:r>
              <a:rPr lang="en-US" sz="2000" dirty="0" smtClean="0">
                <a:latin typeface="Gotham"/>
                <a:cs typeface="Gotham"/>
              </a:rPr>
              <a:t>Color and fonts</a:t>
            </a:r>
          </a:p>
          <a:p>
            <a:pPr marL="342900" indent="-342900">
              <a:spcAft>
                <a:spcPts val="2000"/>
              </a:spcAft>
              <a:buClr>
                <a:srgbClr val="E2615C"/>
              </a:buClr>
              <a:buFont typeface="Wingdings" charset="2"/>
              <a:buChar char="§"/>
            </a:pPr>
            <a:r>
              <a:rPr lang="en-US" sz="2000" dirty="0" smtClean="0">
                <a:latin typeface="Gotham"/>
                <a:cs typeface="Gotham"/>
              </a:rPr>
              <a:t>Images, backgrounds</a:t>
            </a:r>
            <a:r>
              <a:rPr lang="en-US" sz="2000" dirty="0">
                <a:latin typeface="Gotham"/>
                <a:cs typeface="Gotham"/>
              </a:rPr>
              <a:t> </a:t>
            </a:r>
            <a:r>
              <a:rPr lang="en-US" sz="2000" dirty="0" smtClean="0">
                <a:latin typeface="Gotham"/>
                <a:cs typeface="Gotham"/>
              </a:rPr>
              <a:t>and overlays</a:t>
            </a:r>
          </a:p>
        </p:txBody>
      </p:sp>
    </p:spTree>
    <p:extLst>
      <p:ext uri="{BB962C8B-B14F-4D97-AF65-F5344CB8AC3E}">
        <p14:creationId xmlns:p14="http://schemas.microsoft.com/office/powerpoint/2010/main" val="3944861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785864" y="2138948"/>
            <a:ext cx="5358136" cy="1749034"/>
          </a:xfrm>
        </p:spPr>
        <p:txBody>
          <a:bodyPr/>
          <a:lstStyle/>
          <a:p>
            <a:r>
              <a:rPr lang="en-US" sz="3200" b="1" dirty="0" smtClean="0">
                <a:latin typeface="Gotham Bold"/>
                <a:cs typeface="Gotham Bold"/>
              </a:rPr>
              <a:t>Images, Backgrounds, </a:t>
            </a:r>
            <a:br>
              <a:rPr lang="en-US" sz="3200" b="1" dirty="0" smtClean="0">
                <a:latin typeface="Gotham Bold"/>
                <a:cs typeface="Gotham Bold"/>
              </a:rPr>
            </a:br>
            <a:r>
              <a:rPr lang="en-US" sz="3200" b="1" dirty="0" smtClean="0">
                <a:latin typeface="Gotham Bold"/>
                <a:cs typeface="Gotham Bold"/>
              </a:rPr>
              <a:t>and Overlays</a:t>
            </a:r>
            <a:endParaRPr lang="en-US" sz="3200" b="1" dirty="0">
              <a:latin typeface="Gotham Bold"/>
              <a:cs typeface="Gotham Bold"/>
            </a:endParaRPr>
          </a:p>
        </p:txBody>
      </p:sp>
    </p:spTree>
    <p:extLst>
      <p:ext uri="{BB962C8B-B14F-4D97-AF65-F5344CB8AC3E}">
        <p14:creationId xmlns:p14="http://schemas.microsoft.com/office/powerpoint/2010/main" val="4274067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96137" y="315507"/>
            <a:ext cx="79571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2000"/>
              </a:spcAft>
              <a:buClr>
                <a:srgbClr val="D35F59"/>
              </a:buClr>
            </a:pPr>
            <a:r>
              <a:rPr lang="en-US" sz="2400" b="1" dirty="0">
                <a:solidFill>
                  <a:srgbClr val="404040"/>
                </a:solidFill>
                <a:latin typeface="Gotham"/>
                <a:cs typeface="Gotham"/>
              </a:rPr>
              <a:t>Images </a:t>
            </a: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should </a:t>
            </a:r>
            <a:r>
              <a:rPr lang="en-US" sz="2400" b="1" dirty="0">
                <a:solidFill>
                  <a:srgbClr val="404040"/>
                </a:solidFill>
                <a:latin typeface="Gotham"/>
                <a:cs typeface="Gotham"/>
              </a:rPr>
              <a:t>r</a:t>
            </a: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eflect </a:t>
            </a:r>
            <a:r>
              <a:rPr lang="en-US" sz="2400" b="1" dirty="0">
                <a:solidFill>
                  <a:srgbClr val="404040"/>
                </a:solidFill>
                <a:latin typeface="Gotham"/>
                <a:cs typeface="Gotham"/>
              </a:rPr>
              <a:t>y</a:t>
            </a: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our </a:t>
            </a:r>
            <a:r>
              <a:rPr lang="en-US" sz="2400" b="1" dirty="0">
                <a:solidFill>
                  <a:srgbClr val="404040"/>
                </a:solidFill>
                <a:latin typeface="Gotham"/>
                <a:cs typeface="Gotham"/>
              </a:rPr>
              <a:t>a</a:t>
            </a: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udience</a:t>
            </a:r>
            <a:r>
              <a:rPr lang="en-US" sz="2400" b="1" dirty="0">
                <a:solidFill>
                  <a:srgbClr val="404040"/>
                </a:solidFill>
                <a:latin typeface="Gotham"/>
                <a:cs typeface="Gotham"/>
              </a:rPr>
              <a:t>, </a:t>
            </a:r>
            <a:br>
              <a:rPr lang="en-US" sz="2400" b="1" dirty="0">
                <a:solidFill>
                  <a:srgbClr val="404040"/>
                </a:solidFill>
                <a:latin typeface="Gotham"/>
                <a:cs typeface="Gotham"/>
              </a:rPr>
            </a:b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brand</a:t>
            </a:r>
            <a:r>
              <a:rPr lang="en-US" sz="2400" b="1" dirty="0">
                <a:solidFill>
                  <a:srgbClr val="404040"/>
                </a:solidFill>
                <a:latin typeface="Gotham"/>
                <a:cs typeface="Gotham"/>
              </a:rPr>
              <a:t>, and </a:t>
            </a: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content.</a:t>
            </a:r>
            <a:endParaRPr lang="en-US" sz="2400" b="1" dirty="0">
              <a:solidFill>
                <a:srgbClr val="404040"/>
              </a:solidFill>
              <a:latin typeface="Gotham"/>
              <a:cs typeface="Gotham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49249" y="1519756"/>
            <a:ext cx="3598333" cy="697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ts val="2400"/>
              </a:lnSpc>
              <a:spcAft>
                <a:spcPts val="500"/>
              </a:spcAft>
              <a:buClr>
                <a:srgbClr val="FF6600"/>
              </a:buClr>
              <a:buFont typeface="Wingdings" charset="2"/>
              <a:buChar char="§"/>
            </a:pPr>
            <a:r>
              <a:rPr lang="en-US" sz="1600" dirty="0" smtClean="0">
                <a:latin typeface="Gotham"/>
                <a:cs typeface="Gotham"/>
              </a:rPr>
              <a:t>Look for images that compliment your brand.</a:t>
            </a:r>
          </a:p>
        </p:txBody>
      </p:sp>
      <p:pic>
        <p:nvPicPr>
          <p:cNvPr id="2" name="Picture 1" descr="Fotolia_78024154_Subscription_Monthly_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960" y="1598083"/>
            <a:ext cx="2124551" cy="1415947"/>
          </a:xfrm>
          <a:prstGeom prst="rect">
            <a:avLst/>
          </a:prstGeom>
        </p:spPr>
      </p:pic>
      <p:pic>
        <p:nvPicPr>
          <p:cNvPr id="8" name="Picture 7" descr="Fotolia_135151633_Subscription_Monthly_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706" y="1587500"/>
            <a:ext cx="2140429" cy="142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1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96137" y="315507"/>
            <a:ext cx="79571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2000"/>
              </a:spcAft>
              <a:buClr>
                <a:srgbClr val="D35F59"/>
              </a:buClr>
            </a:pPr>
            <a:r>
              <a:rPr lang="en-US" sz="2400" b="1" dirty="0">
                <a:solidFill>
                  <a:srgbClr val="404040"/>
                </a:solidFill>
                <a:latin typeface="Gotham"/>
                <a:cs typeface="Gotham"/>
              </a:rPr>
              <a:t>Images </a:t>
            </a: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should </a:t>
            </a:r>
            <a:r>
              <a:rPr lang="en-US" sz="2400" b="1" dirty="0">
                <a:solidFill>
                  <a:srgbClr val="404040"/>
                </a:solidFill>
                <a:latin typeface="Gotham"/>
                <a:cs typeface="Gotham"/>
              </a:rPr>
              <a:t>r</a:t>
            </a: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eflect </a:t>
            </a:r>
            <a:r>
              <a:rPr lang="en-US" sz="2400" b="1" dirty="0">
                <a:solidFill>
                  <a:srgbClr val="404040"/>
                </a:solidFill>
                <a:latin typeface="Gotham"/>
                <a:cs typeface="Gotham"/>
              </a:rPr>
              <a:t>y</a:t>
            </a: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our </a:t>
            </a:r>
            <a:r>
              <a:rPr lang="en-US" sz="2400" b="1" dirty="0">
                <a:solidFill>
                  <a:srgbClr val="404040"/>
                </a:solidFill>
                <a:latin typeface="Gotham"/>
                <a:cs typeface="Gotham"/>
              </a:rPr>
              <a:t>a</a:t>
            </a: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udience</a:t>
            </a:r>
            <a:r>
              <a:rPr lang="en-US" sz="2400" b="1" dirty="0">
                <a:solidFill>
                  <a:srgbClr val="404040"/>
                </a:solidFill>
                <a:latin typeface="Gotham"/>
                <a:cs typeface="Gotham"/>
              </a:rPr>
              <a:t>, </a:t>
            </a:r>
            <a:br>
              <a:rPr lang="en-US" sz="2400" b="1" dirty="0">
                <a:solidFill>
                  <a:srgbClr val="404040"/>
                </a:solidFill>
                <a:latin typeface="Gotham"/>
                <a:cs typeface="Gotham"/>
              </a:rPr>
            </a:b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brand</a:t>
            </a:r>
            <a:r>
              <a:rPr lang="en-US" sz="2400" b="1" dirty="0">
                <a:solidFill>
                  <a:srgbClr val="404040"/>
                </a:solidFill>
                <a:latin typeface="Gotham"/>
                <a:cs typeface="Gotham"/>
              </a:rPr>
              <a:t>, and </a:t>
            </a: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content.</a:t>
            </a:r>
            <a:endParaRPr lang="en-US" sz="2400" b="1" dirty="0">
              <a:solidFill>
                <a:srgbClr val="404040"/>
              </a:solidFill>
              <a:latin typeface="Gotham"/>
              <a:cs typeface="Gotham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49250" y="1519756"/>
            <a:ext cx="3310232" cy="1377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ts val="2400"/>
              </a:lnSpc>
              <a:spcAft>
                <a:spcPts val="500"/>
              </a:spcAft>
              <a:buClr>
                <a:srgbClr val="FF6600"/>
              </a:buClr>
              <a:buFont typeface="Wingdings" charset="2"/>
              <a:buChar char="§"/>
            </a:pPr>
            <a:r>
              <a:rPr lang="en-US" sz="1600" dirty="0" smtClean="0">
                <a:latin typeface="Gotham"/>
                <a:cs typeface="Gotham"/>
              </a:rPr>
              <a:t>Look for images that compliment your brand.</a:t>
            </a:r>
          </a:p>
          <a:p>
            <a:pPr marL="228600" indent="-228600">
              <a:lnSpc>
                <a:spcPts val="2400"/>
              </a:lnSpc>
              <a:spcAft>
                <a:spcPts val="500"/>
              </a:spcAft>
              <a:buClr>
                <a:srgbClr val="FF6600"/>
              </a:buClr>
              <a:buFont typeface="Wingdings" charset="2"/>
              <a:buChar char="§"/>
            </a:pPr>
            <a:r>
              <a:rPr lang="en-US" sz="1600" dirty="0" err="1" smtClean="0">
                <a:latin typeface="Gotham"/>
                <a:cs typeface="Gotham"/>
              </a:rPr>
              <a:t>Flatlay</a:t>
            </a:r>
            <a:r>
              <a:rPr lang="en-US" sz="1600" dirty="0" smtClean="0">
                <a:latin typeface="Gotham"/>
                <a:cs typeface="Gotham"/>
              </a:rPr>
              <a:t> images give you lots of room for text.</a:t>
            </a:r>
          </a:p>
        </p:txBody>
      </p:sp>
      <p:pic>
        <p:nvPicPr>
          <p:cNvPr id="2" name="Picture 1" descr="Fotolia_78024154_Subscription_Monthly_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960" y="1598083"/>
            <a:ext cx="2124551" cy="1415947"/>
          </a:xfrm>
          <a:prstGeom prst="rect">
            <a:avLst/>
          </a:prstGeom>
        </p:spPr>
      </p:pic>
      <p:pic>
        <p:nvPicPr>
          <p:cNvPr id="8" name="Picture 7" descr="Fotolia_135151633_Subscription_Monthly_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706" y="1587500"/>
            <a:ext cx="2140429" cy="142653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15556" y="2274986"/>
            <a:ext cx="1674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E2615C"/>
                </a:solidFill>
                <a:latin typeface="Gotham"/>
                <a:cs typeface="Gotham"/>
              </a:rPr>
              <a:t>THIS IS A </a:t>
            </a:r>
          </a:p>
          <a:p>
            <a:pPr algn="ctr"/>
            <a:r>
              <a:rPr lang="en-US" b="1" dirty="0" smtClean="0">
                <a:solidFill>
                  <a:srgbClr val="E2615C"/>
                </a:solidFill>
                <a:latin typeface="Gotham"/>
                <a:cs typeface="Gotham"/>
              </a:rPr>
              <a:t>FLATLAY</a:t>
            </a:r>
            <a:endParaRPr lang="en-US" b="1" dirty="0">
              <a:solidFill>
                <a:srgbClr val="E2615C"/>
              </a:solidFill>
              <a:latin typeface="Gotham"/>
              <a:cs typeface="Gotham"/>
            </a:endParaRPr>
          </a:p>
        </p:txBody>
      </p:sp>
    </p:spTree>
    <p:extLst>
      <p:ext uri="{BB962C8B-B14F-4D97-AF65-F5344CB8AC3E}">
        <p14:creationId xmlns:p14="http://schemas.microsoft.com/office/powerpoint/2010/main" val="1023044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96137" y="315507"/>
            <a:ext cx="79571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2000"/>
              </a:spcAft>
              <a:buClr>
                <a:srgbClr val="D35F59"/>
              </a:buClr>
            </a:pPr>
            <a:r>
              <a:rPr lang="en-US" sz="2400" b="1" dirty="0">
                <a:solidFill>
                  <a:srgbClr val="404040"/>
                </a:solidFill>
                <a:latin typeface="Gotham"/>
                <a:cs typeface="Gotham"/>
              </a:rPr>
              <a:t>Images </a:t>
            </a: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should </a:t>
            </a:r>
            <a:r>
              <a:rPr lang="en-US" sz="2400" b="1" dirty="0">
                <a:solidFill>
                  <a:srgbClr val="404040"/>
                </a:solidFill>
                <a:latin typeface="Gotham"/>
                <a:cs typeface="Gotham"/>
              </a:rPr>
              <a:t>r</a:t>
            </a: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eflect </a:t>
            </a:r>
            <a:r>
              <a:rPr lang="en-US" sz="2400" b="1" dirty="0">
                <a:solidFill>
                  <a:srgbClr val="404040"/>
                </a:solidFill>
                <a:latin typeface="Gotham"/>
                <a:cs typeface="Gotham"/>
              </a:rPr>
              <a:t>y</a:t>
            </a: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our </a:t>
            </a:r>
            <a:r>
              <a:rPr lang="en-US" sz="2400" b="1" dirty="0">
                <a:solidFill>
                  <a:srgbClr val="404040"/>
                </a:solidFill>
                <a:latin typeface="Gotham"/>
                <a:cs typeface="Gotham"/>
              </a:rPr>
              <a:t>a</a:t>
            </a: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udience</a:t>
            </a:r>
            <a:r>
              <a:rPr lang="en-US" sz="2400" b="1" dirty="0">
                <a:solidFill>
                  <a:srgbClr val="404040"/>
                </a:solidFill>
                <a:latin typeface="Gotham"/>
                <a:cs typeface="Gotham"/>
              </a:rPr>
              <a:t>, </a:t>
            </a:r>
            <a:br>
              <a:rPr lang="en-US" sz="2400" b="1" dirty="0">
                <a:solidFill>
                  <a:srgbClr val="404040"/>
                </a:solidFill>
                <a:latin typeface="Gotham"/>
                <a:cs typeface="Gotham"/>
              </a:rPr>
            </a:b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brand</a:t>
            </a:r>
            <a:r>
              <a:rPr lang="en-US" sz="2400" b="1" dirty="0">
                <a:solidFill>
                  <a:srgbClr val="404040"/>
                </a:solidFill>
                <a:latin typeface="Gotham"/>
                <a:cs typeface="Gotham"/>
              </a:rPr>
              <a:t>, and </a:t>
            </a: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content.</a:t>
            </a:r>
            <a:endParaRPr lang="en-US" sz="2400" b="1" dirty="0">
              <a:solidFill>
                <a:srgbClr val="404040"/>
              </a:solidFill>
              <a:latin typeface="Gotham"/>
              <a:cs typeface="Gotham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49250" y="1519756"/>
            <a:ext cx="3310232" cy="2056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ts val="2400"/>
              </a:lnSpc>
              <a:spcAft>
                <a:spcPts val="500"/>
              </a:spcAft>
              <a:buClr>
                <a:srgbClr val="FF6600"/>
              </a:buClr>
              <a:buFont typeface="Wingdings" charset="2"/>
              <a:buChar char="§"/>
            </a:pPr>
            <a:r>
              <a:rPr lang="en-US" sz="1600" dirty="0" smtClean="0">
                <a:latin typeface="Gotham"/>
                <a:cs typeface="Gotham"/>
              </a:rPr>
              <a:t>Look for images that compliment your brand.</a:t>
            </a:r>
          </a:p>
          <a:p>
            <a:pPr marL="228600" indent="-228600">
              <a:lnSpc>
                <a:spcPts val="2400"/>
              </a:lnSpc>
              <a:spcAft>
                <a:spcPts val="500"/>
              </a:spcAft>
              <a:buClr>
                <a:srgbClr val="FF6600"/>
              </a:buClr>
              <a:buFont typeface="Wingdings" charset="2"/>
              <a:buChar char="§"/>
            </a:pPr>
            <a:r>
              <a:rPr lang="en-US" sz="1600" dirty="0" err="1">
                <a:latin typeface="Gotham"/>
                <a:cs typeface="Gotham"/>
              </a:rPr>
              <a:t>Flatlay</a:t>
            </a:r>
            <a:r>
              <a:rPr lang="en-US" sz="1600" dirty="0">
                <a:latin typeface="Gotham"/>
                <a:cs typeface="Gotham"/>
              </a:rPr>
              <a:t> images give you lots of room for text.</a:t>
            </a:r>
          </a:p>
          <a:p>
            <a:pPr marL="228600" indent="-228600">
              <a:lnSpc>
                <a:spcPts val="2400"/>
              </a:lnSpc>
              <a:spcAft>
                <a:spcPts val="500"/>
              </a:spcAft>
              <a:buClr>
                <a:srgbClr val="FF6600"/>
              </a:buClr>
              <a:buFont typeface="Wingdings" charset="2"/>
              <a:buChar char="§"/>
            </a:pPr>
            <a:r>
              <a:rPr lang="en-US" sz="1600" dirty="0" smtClean="0">
                <a:latin typeface="Gotham"/>
                <a:cs typeface="Gotham"/>
              </a:rPr>
              <a:t>Dark image + light text or</a:t>
            </a:r>
            <a:br>
              <a:rPr lang="en-US" sz="1600" dirty="0" smtClean="0">
                <a:latin typeface="Gotham"/>
                <a:cs typeface="Gotham"/>
              </a:rPr>
            </a:br>
            <a:r>
              <a:rPr lang="en-US" sz="1600" dirty="0" smtClean="0">
                <a:latin typeface="Gotham"/>
                <a:cs typeface="Gotham"/>
              </a:rPr>
              <a:t>Light image + dark text</a:t>
            </a:r>
          </a:p>
        </p:txBody>
      </p:sp>
      <p:pic>
        <p:nvPicPr>
          <p:cNvPr id="2" name="Picture 1" descr="Fotolia_78024154_Subscription_Monthly_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960" y="1598083"/>
            <a:ext cx="2124551" cy="1415947"/>
          </a:xfrm>
          <a:prstGeom prst="rect">
            <a:avLst/>
          </a:prstGeom>
        </p:spPr>
      </p:pic>
      <p:pic>
        <p:nvPicPr>
          <p:cNvPr id="8" name="Picture 7" descr="Fotolia_135151633_Subscription_Monthly_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706" y="1587500"/>
            <a:ext cx="2140429" cy="142653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420842" y="1635353"/>
            <a:ext cx="12382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chemeClr val="bg1"/>
                </a:solidFill>
                <a:latin typeface="Gotham"/>
                <a:cs typeface="Gotham"/>
              </a:rPr>
              <a:t>WHITE TEXT ON DARK</a:t>
            </a:r>
            <a:endParaRPr lang="en-US" sz="2000" b="1" dirty="0">
              <a:solidFill>
                <a:schemeClr val="bg1"/>
              </a:solidFill>
              <a:latin typeface="Gotham"/>
              <a:cs typeface="Gotham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15556" y="2274986"/>
            <a:ext cx="1674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E2615C"/>
                </a:solidFill>
                <a:latin typeface="Gotham"/>
                <a:cs typeface="Gotham"/>
              </a:rPr>
              <a:t>THIS IS A </a:t>
            </a:r>
          </a:p>
          <a:p>
            <a:pPr algn="ctr"/>
            <a:r>
              <a:rPr lang="en-US" b="1" dirty="0" smtClean="0">
                <a:solidFill>
                  <a:srgbClr val="E2615C"/>
                </a:solidFill>
                <a:latin typeface="Gotham"/>
                <a:cs typeface="Gotham"/>
              </a:rPr>
              <a:t>FLATLAY</a:t>
            </a:r>
            <a:endParaRPr lang="en-US" b="1" dirty="0">
              <a:solidFill>
                <a:srgbClr val="E2615C"/>
              </a:solidFill>
              <a:latin typeface="Gotham"/>
              <a:cs typeface="Gotham"/>
            </a:endParaRPr>
          </a:p>
        </p:txBody>
      </p:sp>
    </p:spTree>
    <p:extLst>
      <p:ext uri="{BB962C8B-B14F-4D97-AF65-F5344CB8AC3E}">
        <p14:creationId xmlns:p14="http://schemas.microsoft.com/office/powerpoint/2010/main" val="4181993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96137" y="315507"/>
            <a:ext cx="79571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2000"/>
              </a:spcAft>
              <a:buClr>
                <a:srgbClr val="D35F59"/>
              </a:buClr>
            </a:pPr>
            <a:r>
              <a:rPr lang="en-US" sz="2400" b="1" dirty="0">
                <a:solidFill>
                  <a:srgbClr val="404040"/>
                </a:solidFill>
                <a:latin typeface="Gotham"/>
                <a:cs typeface="Gotham"/>
              </a:rPr>
              <a:t>Images </a:t>
            </a: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should </a:t>
            </a:r>
            <a:r>
              <a:rPr lang="en-US" sz="2400" b="1" dirty="0">
                <a:solidFill>
                  <a:srgbClr val="404040"/>
                </a:solidFill>
                <a:latin typeface="Gotham"/>
                <a:cs typeface="Gotham"/>
              </a:rPr>
              <a:t>r</a:t>
            </a: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eflect </a:t>
            </a:r>
            <a:r>
              <a:rPr lang="en-US" sz="2400" b="1" dirty="0">
                <a:solidFill>
                  <a:srgbClr val="404040"/>
                </a:solidFill>
                <a:latin typeface="Gotham"/>
                <a:cs typeface="Gotham"/>
              </a:rPr>
              <a:t>y</a:t>
            </a: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our </a:t>
            </a:r>
            <a:r>
              <a:rPr lang="en-US" sz="2400" b="1" dirty="0">
                <a:solidFill>
                  <a:srgbClr val="404040"/>
                </a:solidFill>
                <a:latin typeface="Gotham"/>
                <a:cs typeface="Gotham"/>
              </a:rPr>
              <a:t>a</a:t>
            </a: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udience</a:t>
            </a:r>
            <a:r>
              <a:rPr lang="en-US" sz="2400" b="1" dirty="0">
                <a:solidFill>
                  <a:srgbClr val="404040"/>
                </a:solidFill>
                <a:latin typeface="Gotham"/>
                <a:cs typeface="Gotham"/>
              </a:rPr>
              <a:t>, </a:t>
            </a:r>
            <a:br>
              <a:rPr lang="en-US" sz="2400" b="1" dirty="0">
                <a:solidFill>
                  <a:srgbClr val="404040"/>
                </a:solidFill>
                <a:latin typeface="Gotham"/>
                <a:cs typeface="Gotham"/>
              </a:rPr>
            </a:b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brand</a:t>
            </a:r>
            <a:r>
              <a:rPr lang="en-US" sz="2400" b="1" dirty="0">
                <a:solidFill>
                  <a:srgbClr val="404040"/>
                </a:solidFill>
                <a:latin typeface="Gotham"/>
                <a:cs typeface="Gotham"/>
              </a:rPr>
              <a:t>, and </a:t>
            </a: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content.</a:t>
            </a:r>
            <a:endParaRPr lang="en-US" sz="2400" b="1" dirty="0">
              <a:solidFill>
                <a:srgbClr val="404040"/>
              </a:solidFill>
              <a:latin typeface="Gotham"/>
              <a:cs typeface="Gotham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49249" y="1519756"/>
            <a:ext cx="3598333" cy="2736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ts val="2400"/>
              </a:lnSpc>
              <a:spcAft>
                <a:spcPts val="500"/>
              </a:spcAft>
              <a:buClr>
                <a:srgbClr val="FF6600"/>
              </a:buClr>
              <a:buFont typeface="Wingdings" charset="2"/>
              <a:buChar char="§"/>
            </a:pPr>
            <a:r>
              <a:rPr lang="en-US" sz="1600" dirty="0" smtClean="0">
                <a:latin typeface="Gotham"/>
                <a:cs typeface="Gotham"/>
              </a:rPr>
              <a:t>Look for images that compliment your brand.</a:t>
            </a:r>
          </a:p>
          <a:p>
            <a:pPr marL="228600" indent="-228600">
              <a:lnSpc>
                <a:spcPts val="2400"/>
              </a:lnSpc>
              <a:spcAft>
                <a:spcPts val="500"/>
              </a:spcAft>
              <a:buClr>
                <a:srgbClr val="FF6600"/>
              </a:buClr>
              <a:buFont typeface="Wingdings" charset="2"/>
              <a:buChar char="§"/>
            </a:pPr>
            <a:r>
              <a:rPr lang="en-US" sz="1600" dirty="0" err="1">
                <a:latin typeface="Gotham"/>
                <a:cs typeface="Gotham"/>
              </a:rPr>
              <a:t>Flatlay</a:t>
            </a:r>
            <a:r>
              <a:rPr lang="en-US" sz="1600" dirty="0">
                <a:latin typeface="Gotham"/>
                <a:cs typeface="Gotham"/>
              </a:rPr>
              <a:t> images give you lots </a:t>
            </a:r>
            <a:r>
              <a:rPr lang="en-US" sz="1600" dirty="0" smtClean="0">
                <a:latin typeface="Gotham"/>
                <a:cs typeface="Gotham"/>
              </a:rPr>
              <a:t/>
            </a:r>
            <a:br>
              <a:rPr lang="en-US" sz="1600" dirty="0" smtClean="0">
                <a:latin typeface="Gotham"/>
                <a:cs typeface="Gotham"/>
              </a:rPr>
            </a:br>
            <a:r>
              <a:rPr lang="en-US" sz="1600" dirty="0" smtClean="0">
                <a:latin typeface="Gotham"/>
                <a:cs typeface="Gotham"/>
              </a:rPr>
              <a:t>of </a:t>
            </a:r>
            <a:r>
              <a:rPr lang="en-US" sz="1600" dirty="0">
                <a:latin typeface="Gotham"/>
                <a:cs typeface="Gotham"/>
              </a:rPr>
              <a:t>room for text.</a:t>
            </a:r>
          </a:p>
          <a:p>
            <a:pPr marL="228600" indent="-228600">
              <a:lnSpc>
                <a:spcPts val="2400"/>
              </a:lnSpc>
              <a:spcAft>
                <a:spcPts val="500"/>
              </a:spcAft>
              <a:buClr>
                <a:srgbClr val="FF6600"/>
              </a:buClr>
              <a:buFont typeface="Wingdings" charset="2"/>
              <a:buChar char="§"/>
            </a:pPr>
            <a:r>
              <a:rPr lang="en-US" sz="1600" dirty="0" smtClean="0">
                <a:latin typeface="Gotham"/>
                <a:cs typeface="Gotham"/>
              </a:rPr>
              <a:t>Dark image + light text or</a:t>
            </a:r>
            <a:br>
              <a:rPr lang="en-US" sz="1600" dirty="0" smtClean="0">
                <a:latin typeface="Gotham"/>
                <a:cs typeface="Gotham"/>
              </a:rPr>
            </a:br>
            <a:r>
              <a:rPr lang="en-US" sz="1600" dirty="0" smtClean="0">
                <a:latin typeface="Gotham"/>
                <a:cs typeface="Gotham"/>
              </a:rPr>
              <a:t>Light image + dark text</a:t>
            </a:r>
          </a:p>
          <a:p>
            <a:pPr marL="228600" indent="-228600">
              <a:lnSpc>
                <a:spcPts val="2400"/>
              </a:lnSpc>
              <a:spcAft>
                <a:spcPts val="500"/>
              </a:spcAft>
              <a:buClr>
                <a:srgbClr val="FF6600"/>
              </a:buClr>
              <a:buFont typeface="Wingdings" charset="2"/>
              <a:buChar char="§"/>
            </a:pPr>
            <a:r>
              <a:rPr lang="en-US" sz="1600" dirty="0">
                <a:latin typeface="Gotham"/>
                <a:cs typeface="Gotham"/>
              </a:rPr>
              <a:t>Customize stock images to </a:t>
            </a:r>
            <a:r>
              <a:rPr lang="en-US" sz="1600" dirty="0" smtClean="0">
                <a:latin typeface="Gotham"/>
                <a:cs typeface="Gotham"/>
              </a:rPr>
              <a:t/>
            </a:r>
            <a:br>
              <a:rPr lang="en-US" sz="1600" dirty="0" smtClean="0">
                <a:latin typeface="Gotham"/>
                <a:cs typeface="Gotham"/>
              </a:rPr>
            </a:br>
            <a:r>
              <a:rPr lang="en-US" sz="1600" dirty="0" smtClean="0">
                <a:latin typeface="Gotham"/>
                <a:cs typeface="Gotham"/>
              </a:rPr>
              <a:t>suit </a:t>
            </a:r>
            <a:r>
              <a:rPr lang="en-US" sz="1600" dirty="0">
                <a:latin typeface="Gotham"/>
                <a:cs typeface="Gotham"/>
              </a:rPr>
              <a:t>your </a:t>
            </a:r>
            <a:r>
              <a:rPr lang="en-US" sz="1600" dirty="0" smtClean="0">
                <a:latin typeface="Gotham"/>
                <a:cs typeface="Gotham"/>
              </a:rPr>
              <a:t>content.</a:t>
            </a:r>
          </a:p>
        </p:txBody>
      </p:sp>
      <p:pic>
        <p:nvPicPr>
          <p:cNvPr id="2" name="Picture 1" descr="Fotolia_78024154_Subscription_Monthly_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960" y="1598083"/>
            <a:ext cx="2124551" cy="1415947"/>
          </a:xfrm>
          <a:prstGeom prst="rect">
            <a:avLst/>
          </a:prstGeom>
        </p:spPr>
      </p:pic>
      <p:pic>
        <p:nvPicPr>
          <p:cNvPr id="5" name="Picture 4" descr="Stocksy_txp028fbda7sHS100_Small_968532(1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706" y="3619500"/>
            <a:ext cx="2417576" cy="161078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7" name="Picture 6" descr="Screen Shot 2017-09-29 at 2.28.57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8" t="3084" r="5482" b="3856"/>
          <a:stretch/>
        </p:blipFill>
        <p:spPr>
          <a:xfrm>
            <a:off x="7175569" y="3196167"/>
            <a:ext cx="1483525" cy="2276602"/>
          </a:xfrm>
          <a:prstGeom prst="rect">
            <a:avLst/>
          </a:prstGeom>
        </p:spPr>
      </p:pic>
      <p:pic>
        <p:nvPicPr>
          <p:cNvPr id="8" name="Picture 7" descr="Fotolia_135151633_Subscription_Monthly_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706" y="1587500"/>
            <a:ext cx="2140429" cy="1426530"/>
          </a:xfrm>
          <a:prstGeom prst="rect">
            <a:avLst/>
          </a:prstGeom>
        </p:spPr>
      </p:pic>
      <p:pic>
        <p:nvPicPr>
          <p:cNvPr id="12" name="Picture 11" descr="red-arrow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151" flipV="1">
            <a:off x="6443738" y="4429991"/>
            <a:ext cx="966945" cy="65664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420842" y="1635353"/>
            <a:ext cx="12382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chemeClr val="bg1"/>
                </a:solidFill>
                <a:latin typeface="Gotham"/>
                <a:cs typeface="Gotham"/>
              </a:rPr>
              <a:t>WHITE TEXT ON DARK</a:t>
            </a:r>
            <a:endParaRPr lang="en-US" sz="2000" b="1" dirty="0">
              <a:solidFill>
                <a:schemeClr val="bg1"/>
              </a:solidFill>
              <a:latin typeface="Gotham"/>
              <a:cs typeface="Gotham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15556" y="2274986"/>
            <a:ext cx="1674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E2615C"/>
                </a:solidFill>
                <a:latin typeface="Gotham"/>
                <a:cs typeface="Gotham"/>
              </a:rPr>
              <a:t>THIS IS A </a:t>
            </a:r>
          </a:p>
          <a:p>
            <a:pPr algn="ctr"/>
            <a:r>
              <a:rPr lang="en-US" b="1" dirty="0" smtClean="0">
                <a:solidFill>
                  <a:srgbClr val="E2615C"/>
                </a:solidFill>
                <a:latin typeface="Gotham"/>
                <a:cs typeface="Gotham"/>
              </a:rPr>
              <a:t>FLATLAY</a:t>
            </a:r>
            <a:endParaRPr lang="en-US" b="1" dirty="0">
              <a:solidFill>
                <a:srgbClr val="E2615C"/>
              </a:solidFill>
              <a:latin typeface="Gotham"/>
              <a:cs typeface="Gotham"/>
            </a:endParaRPr>
          </a:p>
        </p:txBody>
      </p:sp>
    </p:spTree>
    <p:extLst>
      <p:ext uri="{BB962C8B-B14F-4D97-AF65-F5344CB8AC3E}">
        <p14:creationId xmlns:p14="http://schemas.microsoft.com/office/powerpoint/2010/main" val="1211265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96137" y="315507"/>
            <a:ext cx="79571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2000"/>
              </a:spcAft>
              <a:buClr>
                <a:srgbClr val="D35F59"/>
              </a:buClr>
            </a:pPr>
            <a:r>
              <a:rPr lang="en-US" sz="2400" b="1" dirty="0">
                <a:solidFill>
                  <a:srgbClr val="404040"/>
                </a:solidFill>
                <a:latin typeface="Gotham"/>
                <a:cs typeface="Gotham"/>
              </a:rPr>
              <a:t>Images </a:t>
            </a: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should </a:t>
            </a:r>
            <a:r>
              <a:rPr lang="en-US" sz="2400" b="1" dirty="0">
                <a:solidFill>
                  <a:srgbClr val="404040"/>
                </a:solidFill>
                <a:latin typeface="Gotham"/>
                <a:cs typeface="Gotham"/>
              </a:rPr>
              <a:t>r</a:t>
            </a: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eflect </a:t>
            </a:r>
            <a:r>
              <a:rPr lang="en-US" sz="2400" b="1" dirty="0">
                <a:solidFill>
                  <a:srgbClr val="404040"/>
                </a:solidFill>
                <a:latin typeface="Gotham"/>
                <a:cs typeface="Gotham"/>
              </a:rPr>
              <a:t>y</a:t>
            </a: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our </a:t>
            </a:r>
            <a:r>
              <a:rPr lang="en-US" sz="2400" b="1" dirty="0">
                <a:solidFill>
                  <a:srgbClr val="404040"/>
                </a:solidFill>
                <a:latin typeface="Gotham"/>
                <a:cs typeface="Gotham"/>
              </a:rPr>
              <a:t>a</a:t>
            </a: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udience</a:t>
            </a:r>
            <a:r>
              <a:rPr lang="en-US" sz="2400" b="1" dirty="0">
                <a:solidFill>
                  <a:srgbClr val="404040"/>
                </a:solidFill>
                <a:latin typeface="Gotham"/>
                <a:cs typeface="Gotham"/>
              </a:rPr>
              <a:t>, </a:t>
            </a:r>
            <a:br>
              <a:rPr lang="en-US" sz="2400" b="1" dirty="0">
                <a:solidFill>
                  <a:srgbClr val="404040"/>
                </a:solidFill>
                <a:latin typeface="Gotham"/>
                <a:cs typeface="Gotham"/>
              </a:rPr>
            </a:b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brand</a:t>
            </a:r>
            <a:r>
              <a:rPr lang="en-US" sz="2400" b="1" dirty="0">
                <a:solidFill>
                  <a:srgbClr val="404040"/>
                </a:solidFill>
                <a:latin typeface="Gotham"/>
                <a:cs typeface="Gotham"/>
              </a:rPr>
              <a:t>, and </a:t>
            </a: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content.</a:t>
            </a:r>
            <a:endParaRPr lang="en-US" sz="2400" b="1" dirty="0">
              <a:solidFill>
                <a:srgbClr val="404040"/>
              </a:solidFill>
              <a:latin typeface="Gotham"/>
              <a:cs typeface="Gotham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49249" y="1519756"/>
            <a:ext cx="3598333" cy="3724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ts val="2400"/>
              </a:lnSpc>
              <a:spcAft>
                <a:spcPts val="500"/>
              </a:spcAft>
              <a:buClr>
                <a:srgbClr val="FF6600"/>
              </a:buClr>
              <a:buFont typeface="Wingdings" charset="2"/>
              <a:buChar char="§"/>
            </a:pPr>
            <a:r>
              <a:rPr lang="en-US" sz="1600" dirty="0" smtClean="0">
                <a:latin typeface="Gotham"/>
                <a:cs typeface="Gotham"/>
              </a:rPr>
              <a:t>Look for images that compliment your brand.</a:t>
            </a:r>
          </a:p>
          <a:p>
            <a:pPr marL="228600" indent="-228600">
              <a:lnSpc>
                <a:spcPts val="2400"/>
              </a:lnSpc>
              <a:spcAft>
                <a:spcPts val="500"/>
              </a:spcAft>
              <a:buClr>
                <a:srgbClr val="FF6600"/>
              </a:buClr>
              <a:buFont typeface="Wingdings" charset="2"/>
              <a:buChar char="§"/>
            </a:pPr>
            <a:r>
              <a:rPr lang="en-US" sz="1600" dirty="0" err="1">
                <a:latin typeface="Gotham"/>
                <a:cs typeface="Gotham"/>
              </a:rPr>
              <a:t>Flatlay</a:t>
            </a:r>
            <a:r>
              <a:rPr lang="en-US" sz="1600" dirty="0">
                <a:latin typeface="Gotham"/>
                <a:cs typeface="Gotham"/>
              </a:rPr>
              <a:t> images give you lots </a:t>
            </a:r>
            <a:r>
              <a:rPr lang="en-US" sz="1600" dirty="0" smtClean="0">
                <a:latin typeface="Gotham"/>
                <a:cs typeface="Gotham"/>
              </a:rPr>
              <a:t/>
            </a:r>
            <a:br>
              <a:rPr lang="en-US" sz="1600" dirty="0" smtClean="0">
                <a:latin typeface="Gotham"/>
                <a:cs typeface="Gotham"/>
              </a:rPr>
            </a:br>
            <a:r>
              <a:rPr lang="en-US" sz="1600" dirty="0" smtClean="0">
                <a:latin typeface="Gotham"/>
                <a:cs typeface="Gotham"/>
              </a:rPr>
              <a:t>of </a:t>
            </a:r>
            <a:r>
              <a:rPr lang="en-US" sz="1600" dirty="0">
                <a:latin typeface="Gotham"/>
                <a:cs typeface="Gotham"/>
              </a:rPr>
              <a:t>room for text.</a:t>
            </a:r>
          </a:p>
          <a:p>
            <a:pPr marL="228600" indent="-228600">
              <a:lnSpc>
                <a:spcPts val="2400"/>
              </a:lnSpc>
              <a:spcAft>
                <a:spcPts val="500"/>
              </a:spcAft>
              <a:buClr>
                <a:srgbClr val="FF6600"/>
              </a:buClr>
              <a:buFont typeface="Wingdings" charset="2"/>
              <a:buChar char="§"/>
            </a:pPr>
            <a:r>
              <a:rPr lang="en-US" sz="1600" dirty="0" smtClean="0">
                <a:latin typeface="Gotham"/>
                <a:cs typeface="Gotham"/>
              </a:rPr>
              <a:t>Dark image + light text or</a:t>
            </a:r>
            <a:br>
              <a:rPr lang="en-US" sz="1600" dirty="0" smtClean="0">
                <a:latin typeface="Gotham"/>
                <a:cs typeface="Gotham"/>
              </a:rPr>
            </a:br>
            <a:r>
              <a:rPr lang="en-US" sz="1600" dirty="0" smtClean="0">
                <a:latin typeface="Gotham"/>
                <a:cs typeface="Gotham"/>
              </a:rPr>
              <a:t>Light image + dark text</a:t>
            </a:r>
          </a:p>
          <a:p>
            <a:pPr marL="228600" indent="-228600">
              <a:lnSpc>
                <a:spcPts val="2400"/>
              </a:lnSpc>
              <a:spcAft>
                <a:spcPts val="500"/>
              </a:spcAft>
              <a:buClr>
                <a:srgbClr val="FF6600"/>
              </a:buClr>
              <a:buFont typeface="Wingdings" charset="2"/>
              <a:buChar char="§"/>
            </a:pPr>
            <a:r>
              <a:rPr lang="en-US" sz="1600" dirty="0">
                <a:latin typeface="Gotham"/>
                <a:cs typeface="Gotham"/>
              </a:rPr>
              <a:t>Customize stock images to </a:t>
            </a:r>
            <a:r>
              <a:rPr lang="en-US" sz="1600" dirty="0" smtClean="0">
                <a:latin typeface="Gotham"/>
                <a:cs typeface="Gotham"/>
              </a:rPr>
              <a:t/>
            </a:r>
            <a:br>
              <a:rPr lang="en-US" sz="1600" dirty="0" smtClean="0">
                <a:latin typeface="Gotham"/>
                <a:cs typeface="Gotham"/>
              </a:rPr>
            </a:br>
            <a:r>
              <a:rPr lang="en-US" sz="1600" dirty="0" smtClean="0">
                <a:latin typeface="Gotham"/>
                <a:cs typeface="Gotham"/>
              </a:rPr>
              <a:t>suit </a:t>
            </a:r>
            <a:r>
              <a:rPr lang="en-US" sz="1600" dirty="0">
                <a:latin typeface="Gotham"/>
                <a:cs typeface="Gotham"/>
              </a:rPr>
              <a:t>your </a:t>
            </a:r>
            <a:r>
              <a:rPr lang="en-US" sz="1600" dirty="0" smtClean="0">
                <a:latin typeface="Gotham"/>
                <a:cs typeface="Gotham"/>
              </a:rPr>
              <a:t>content.</a:t>
            </a:r>
          </a:p>
          <a:p>
            <a:pPr marL="228600" indent="-228600">
              <a:lnSpc>
                <a:spcPts val="2400"/>
              </a:lnSpc>
              <a:spcAft>
                <a:spcPts val="500"/>
              </a:spcAft>
              <a:buClr>
                <a:srgbClr val="FF6600"/>
              </a:buClr>
              <a:buFont typeface="Wingdings" charset="2"/>
              <a:buChar char="§"/>
            </a:pPr>
            <a:r>
              <a:rPr lang="en-US" sz="1600" dirty="0" smtClean="0">
                <a:latin typeface="Gotham"/>
                <a:cs typeface="Gotham"/>
              </a:rPr>
              <a:t>If </a:t>
            </a:r>
            <a:r>
              <a:rPr lang="en-US" sz="1600" dirty="0">
                <a:latin typeface="Gotham"/>
                <a:cs typeface="Gotham"/>
              </a:rPr>
              <a:t>you can, </a:t>
            </a:r>
            <a:r>
              <a:rPr lang="en-US" sz="1600" dirty="0" smtClean="0">
                <a:latin typeface="Gotham"/>
                <a:cs typeface="Gotham"/>
              </a:rPr>
              <a:t>use your own photos or create custom images. </a:t>
            </a:r>
          </a:p>
        </p:txBody>
      </p:sp>
      <p:pic>
        <p:nvPicPr>
          <p:cNvPr id="2" name="Picture 1" descr="Fotolia_78024154_Subscription_Monthly_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960" y="1598083"/>
            <a:ext cx="2124551" cy="1415947"/>
          </a:xfrm>
          <a:prstGeom prst="rect">
            <a:avLst/>
          </a:prstGeom>
        </p:spPr>
      </p:pic>
      <p:pic>
        <p:nvPicPr>
          <p:cNvPr id="5" name="Picture 4" descr="Stocksy_txp028fbda7sHS100_Small_968532(1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706" y="3619500"/>
            <a:ext cx="2417576" cy="161078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7" name="Picture 6" descr="Screen Shot 2017-09-29 at 2.28.57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8" t="3084" r="5482" b="3856"/>
          <a:stretch/>
        </p:blipFill>
        <p:spPr>
          <a:xfrm>
            <a:off x="7175569" y="3196167"/>
            <a:ext cx="1483525" cy="2276602"/>
          </a:xfrm>
          <a:prstGeom prst="rect">
            <a:avLst/>
          </a:prstGeom>
        </p:spPr>
      </p:pic>
      <p:pic>
        <p:nvPicPr>
          <p:cNvPr id="8" name="Picture 7" descr="Fotolia_135151633_Subscription_Monthly_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706" y="1587500"/>
            <a:ext cx="2140429" cy="1426530"/>
          </a:xfrm>
          <a:prstGeom prst="rect">
            <a:avLst/>
          </a:prstGeom>
        </p:spPr>
      </p:pic>
      <p:pic>
        <p:nvPicPr>
          <p:cNvPr id="12" name="Picture 11" descr="red-arrow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151" flipV="1">
            <a:off x="6443738" y="4429991"/>
            <a:ext cx="966945" cy="65664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420842" y="1635353"/>
            <a:ext cx="12382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chemeClr val="bg1"/>
                </a:solidFill>
                <a:latin typeface="Gotham"/>
                <a:cs typeface="Gotham"/>
              </a:rPr>
              <a:t>WHITE TEXT ON DARK</a:t>
            </a:r>
            <a:endParaRPr lang="en-US" sz="2000" b="1" dirty="0">
              <a:solidFill>
                <a:schemeClr val="bg1"/>
              </a:solidFill>
              <a:latin typeface="Gotham"/>
              <a:cs typeface="Gotham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15556" y="2274986"/>
            <a:ext cx="1674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E2615C"/>
                </a:solidFill>
                <a:latin typeface="Gotham"/>
                <a:cs typeface="Gotham"/>
              </a:rPr>
              <a:t>THIS IS A </a:t>
            </a:r>
          </a:p>
          <a:p>
            <a:pPr algn="ctr"/>
            <a:r>
              <a:rPr lang="en-US" b="1" dirty="0" smtClean="0">
                <a:solidFill>
                  <a:srgbClr val="E2615C"/>
                </a:solidFill>
                <a:latin typeface="Gotham"/>
                <a:cs typeface="Gotham"/>
              </a:rPr>
              <a:t>FLATLAY</a:t>
            </a:r>
            <a:endParaRPr lang="en-US" b="1" dirty="0">
              <a:solidFill>
                <a:srgbClr val="E2615C"/>
              </a:solidFill>
              <a:latin typeface="Gotham"/>
              <a:cs typeface="Gotham"/>
            </a:endParaRPr>
          </a:p>
        </p:txBody>
      </p:sp>
    </p:spTree>
    <p:extLst>
      <p:ext uri="{BB962C8B-B14F-4D97-AF65-F5344CB8AC3E}">
        <p14:creationId xmlns:p14="http://schemas.microsoft.com/office/powerpoint/2010/main" val="2608134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96137" y="495424"/>
            <a:ext cx="79571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2000"/>
              </a:spcAft>
              <a:buClr>
                <a:srgbClr val="D35F59"/>
              </a:buClr>
            </a:pP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Make use of white space.</a:t>
            </a:r>
            <a:endParaRPr lang="en-US" sz="2400" b="1" dirty="0">
              <a:solidFill>
                <a:srgbClr val="404040"/>
              </a:solidFill>
              <a:latin typeface="Gotham"/>
              <a:cs typeface="Gotham"/>
            </a:endParaRPr>
          </a:p>
        </p:txBody>
      </p:sp>
      <p:pic>
        <p:nvPicPr>
          <p:cNvPr id="2" name="Picture 1" descr="grow-your-mailing-lis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848" y="1650999"/>
            <a:ext cx="1919111" cy="2878667"/>
          </a:xfrm>
          <a:prstGeom prst="rect">
            <a:avLst/>
          </a:prstGeom>
        </p:spPr>
      </p:pic>
      <p:pic>
        <p:nvPicPr>
          <p:cNvPr id="9" name="Picture 8" descr="optimization-seo-tips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624" y="1650999"/>
            <a:ext cx="1938866" cy="29082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21667" y="3015166"/>
            <a:ext cx="772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Gotham"/>
                <a:cs typeface="Gotham"/>
              </a:rPr>
              <a:t>vs</a:t>
            </a:r>
            <a:endParaRPr lang="en-US" dirty="0">
              <a:latin typeface="Gotham"/>
              <a:cs typeface="Gotham"/>
            </a:endParaRPr>
          </a:p>
        </p:txBody>
      </p:sp>
    </p:spTree>
    <p:extLst>
      <p:ext uri="{BB962C8B-B14F-4D97-AF65-F5344CB8AC3E}">
        <p14:creationId xmlns:p14="http://schemas.microsoft.com/office/powerpoint/2010/main" val="3443089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96137" y="495424"/>
            <a:ext cx="79571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2000"/>
              </a:spcAft>
              <a:buClr>
                <a:srgbClr val="D35F59"/>
              </a:buClr>
            </a:pP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Make your text </a:t>
            </a:r>
            <a:r>
              <a:rPr lang="en-US" sz="2400" b="1" dirty="0">
                <a:solidFill>
                  <a:srgbClr val="404040"/>
                </a:solidFill>
                <a:latin typeface="Gotham"/>
                <a:cs typeface="Gotham"/>
              </a:rPr>
              <a:t>p</a:t>
            </a: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op by </a:t>
            </a:r>
            <a:r>
              <a:rPr lang="en-US" sz="2400" b="1" dirty="0">
                <a:solidFill>
                  <a:srgbClr val="404040"/>
                </a:solidFill>
                <a:latin typeface="Gotham"/>
                <a:cs typeface="Gotham"/>
              </a:rPr>
              <a:t>u</a:t>
            </a: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sing overlays.</a:t>
            </a:r>
            <a:endParaRPr lang="en-US" sz="2400" b="1" dirty="0">
              <a:solidFill>
                <a:srgbClr val="404040"/>
              </a:solidFill>
              <a:latin typeface="Gotham"/>
              <a:cs typeface="Gotham"/>
            </a:endParaRPr>
          </a:p>
        </p:txBody>
      </p:sp>
      <p:pic>
        <p:nvPicPr>
          <p:cNvPr id="5" name="Picture 4" descr="12-month-blog-plan-s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182" y="1650999"/>
            <a:ext cx="1919112" cy="2878667"/>
          </a:xfrm>
          <a:prstGeom prst="rect">
            <a:avLst/>
          </a:prstGeom>
        </p:spPr>
      </p:pic>
      <p:pic>
        <p:nvPicPr>
          <p:cNvPr id="6" name="Picture 5" descr="brand-stand-out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18" y="1650999"/>
            <a:ext cx="1919112" cy="2878667"/>
          </a:xfrm>
          <a:prstGeom prst="rect">
            <a:avLst/>
          </a:prstGeom>
        </p:spPr>
      </p:pic>
      <p:pic>
        <p:nvPicPr>
          <p:cNvPr id="7" name="Picture 6" descr="create-a-branding-system-for-your-blog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550" y="1650999"/>
            <a:ext cx="1919112" cy="287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632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3785864" y="2138948"/>
            <a:ext cx="5358136" cy="1749034"/>
          </a:xfrm>
          <a:prstGeom prst="rect">
            <a:avLst/>
          </a:prstGeom>
        </p:spPr>
        <p:txBody>
          <a:bodyPr anchor="ctr" anchorCtr="0"/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Gotham Book"/>
                <a:ea typeface="+mj-ea"/>
                <a:cs typeface="Gotham Book"/>
              </a:defRPr>
            </a:lvl1pPr>
          </a:lstStyle>
          <a:p>
            <a:r>
              <a:rPr lang="en-US" sz="3200" b="1" dirty="0" smtClean="0">
                <a:latin typeface="Gotham Bold"/>
                <a:cs typeface="Gotham Bold"/>
              </a:rPr>
              <a:t>Make Sure Your </a:t>
            </a:r>
            <a:br>
              <a:rPr lang="en-US" sz="3200" b="1" dirty="0" smtClean="0">
                <a:latin typeface="Gotham Bold"/>
                <a:cs typeface="Gotham Bold"/>
              </a:rPr>
            </a:br>
            <a:r>
              <a:rPr lang="en-US" sz="3200" b="1" dirty="0" smtClean="0">
                <a:latin typeface="Gotham Bold"/>
                <a:cs typeface="Gotham Bold"/>
              </a:rPr>
              <a:t>Brand Is Consistent</a:t>
            </a:r>
            <a:endParaRPr lang="en-US" sz="3200" b="1" dirty="0">
              <a:latin typeface="Gotham Bold"/>
              <a:cs typeface="Gotham Bold"/>
            </a:endParaRPr>
          </a:p>
        </p:txBody>
      </p:sp>
    </p:spTree>
    <p:extLst>
      <p:ext uri="{BB962C8B-B14F-4D97-AF65-F5344CB8AC3E}">
        <p14:creationId xmlns:p14="http://schemas.microsoft.com/office/powerpoint/2010/main" val="3183936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96137" y="495424"/>
            <a:ext cx="79571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2000"/>
              </a:spcAft>
              <a:buClr>
                <a:srgbClr val="D35F59"/>
              </a:buClr>
            </a:pP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Use the same (or </a:t>
            </a:r>
            <a:r>
              <a:rPr lang="en-US" sz="2400" b="1" dirty="0">
                <a:solidFill>
                  <a:srgbClr val="404040"/>
                </a:solidFill>
                <a:latin typeface="Gotham"/>
                <a:cs typeface="Gotham"/>
              </a:rPr>
              <a:t>c</a:t>
            </a: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omplimentary) images </a:t>
            </a:r>
            <a:b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</a:b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for your profile and </a:t>
            </a:r>
            <a:r>
              <a:rPr lang="en-US" sz="2400" b="1" dirty="0">
                <a:solidFill>
                  <a:srgbClr val="404040"/>
                </a:solidFill>
                <a:latin typeface="Gotham"/>
                <a:cs typeface="Gotham"/>
              </a:rPr>
              <a:t>c</a:t>
            </a: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over photo.</a:t>
            </a:r>
            <a:endParaRPr lang="en-US" sz="2400" b="1" dirty="0">
              <a:solidFill>
                <a:srgbClr val="404040"/>
              </a:solidFill>
              <a:latin typeface="Gotham"/>
              <a:cs typeface="Gotham"/>
            </a:endParaRPr>
          </a:p>
        </p:txBody>
      </p:sp>
      <p:pic>
        <p:nvPicPr>
          <p:cNvPr id="9" name="Picture 8" descr="Screen Shot 2017-09-30 at 8.31.10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10646"/>
          <a:stretch/>
        </p:blipFill>
        <p:spPr>
          <a:xfrm>
            <a:off x="3849078" y="1615458"/>
            <a:ext cx="4211592" cy="1417658"/>
          </a:xfrm>
          <a:prstGeom prst="rect">
            <a:avLst/>
          </a:prstGeom>
        </p:spPr>
      </p:pic>
      <p:pic>
        <p:nvPicPr>
          <p:cNvPr id="10" name="Picture 9" descr="Screen Shot 2017-09-30 at 8.30.4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078" y="3384365"/>
            <a:ext cx="4282988" cy="157056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5598" y="1591674"/>
            <a:ext cx="2943633" cy="1308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ts val="2000"/>
              </a:lnSpc>
              <a:spcAft>
                <a:spcPts val="1500"/>
              </a:spcAft>
              <a:buClr>
                <a:srgbClr val="FF6600"/>
              </a:buClr>
              <a:buFont typeface="Wingdings" charset="2"/>
              <a:buChar char="§"/>
            </a:pPr>
            <a:r>
              <a:rPr lang="en-US" sz="1600" dirty="0" smtClean="0">
                <a:latin typeface="Gotham"/>
                <a:cs typeface="Gotham"/>
              </a:rPr>
              <a:t>Profile images should look professional</a:t>
            </a:r>
          </a:p>
          <a:p>
            <a:pPr marL="228600" indent="-228600">
              <a:lnSpc>
                <a:spcPts val="2000"/>
              </a:lnSpc>
              <a:spcAft>
                <a:spcPts val="1500"/>
              </a:spcAft>
              <a:buClr>
                <a:srgbClr val="FF6600"/>
              </a:buClr>
              <a:buFont typeface="Wingdings" charset="2"/>
              <a:buChar char="§"/>
            </a:pPr>
            <a:r>
              <a:rPr lang="en-US" sz="1600" dirty="0" smtClean="0">
                <a:latin typeface="Gotham"/>
                <a:cs typeface="Gotham"/>
              </a:rPr>
              <a:t>Consider developing monthly themes</a:t>
            </a:r>
            <a:endParaRPr lang="en-US" sz="1600" dirty="0">
              <a:latin typeface="Gotham"/>
              <a:cs typeface="Gotham"/>
            </a:endParaRPr>
          </a:p>
        </p:txBody>
      </p:sp>
    </p:spTree>
    <p:extLst>
      <p:ext uri="{BB962C8B-B14F-4D97-AF65-F5344CB8AC3E}">
        <p14:creationId xmlns:p14="http://schemas.microsoft.com/office/powerpoint/2010/main" val="386566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1692" y="495424"/>
            <a:ext cx="84406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2000"/>
              </a:spcAft>
              <a:buClr>
                <a:srgbClr val="D35F59"/>
              </a:buClr>
            </a:pP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You Want People to Instantly Recognize </a:t>
            </a:r>
            <a:r>
              <a:rPr lang="en-US" sz="2400" b="1" dirty="0">
                <a:solidFill>
                  <a:srgbClr val="404040"/>
                </a:solidFill>
                <a:latin typeface="Gotham"/>
                <a:cs typeface="Gotham"/>
              </a:rPr>
              <a:t>Your </a:t>
            </a: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Brand</a:t>
            </a:r>
            <a:endParaRPr lang="en-US" sz="2400" b="1" dirty="0">
              <a:solidFill>
                <a:srgbClr val="404040"/>
              </a:solidFill>
              <a:latin typeface="Gotham"/>
              <a:cs typeface="Gotham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65820" y="1648589"/>
            <a:ext cx="6787444" cy="1528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2000"/>
              </a:spcAft>
              <a:buClr>
                <a:srgbClr val="E2615C"/>
              </a:buClr>
              <a:buFont typeface="Wingdings" charset="2"/>
              <a:buChar char="§"/>
            </a:pPr>
            <a:r>
              <a:rPr lang="en-US" sz="2000" dirty="0" smtClean="0">
                <a:latin typeface="Gotham"/>
                <a:cs typeface="Gotham"/>
              </a:rPr>
              <a:t>Color and fonts</a:t>
            </a:r>
          </a:p>
          <a:p>
            <a:pPr marL="342900" indent="-342900">
              <a:spcAft>
                <a:spcPts val="2000"/>
              </a:spcAft>
              <a:buClr>
                <a:srgbClr val="E2615C"/>
              </a:buClr>
              <a:buFont typeface="Wingdings" charset="2"/>
              <a:buChar char="§"/>
            </a:pPr>
            <a:r>
              <a:rPr lang="en-US" sz="2000" dirty="0" smtClean="0">
                <a:latin typeface="Gotham"/>
                <a:cs typeface="Gotham"/>
              </a:rPr>
              <a:t>Images, backgrounds</a:t>
            </a:r>
            <a:r>
              <a:rPr lang="en-US" sz="2000" dirty="0">
                <a:latin typeface="Gotham"/>
                <a:cs typeface="Gotham"/>
              </a:rPr>
              <a:t> </a:t>
            </a:r>
            <a:r>
              <a:rPr lang="en-US" sz="2000" dirty="0" smtClean="0">
                <a:latin typeface="Gotham"/>
                <a:cs typeface="Gotham"/>
              </a:rPr>
              <a:t>and overlays</a:t>
            </a:r>
          </a:p>
          <a:p>
            <a:pPr marL="342900" indent="-342900">
              <a:spcAft>
                <a:spcPts val="2000"/>
              </a:spcAft>
              <a:buClr>
                <a:srgbClr val="E2615C"/>
              </a:buClr>
              <a:buFont typeface="Wingdings" charset="2"/>
              <a:buChar char="§"/>
            </a:pPr>
            <a:r>
              <a:rPr lang="en-US" sz="2000" dirty="0" smtClean="0">
                <a:latin typeface="Gotham"/>
                <a:cs typeface="Gotham"/>
              </a:rPr>
              <a:t>Branding</a:t>
            </a:r>
          </a:p>
        </p:txBody>
      </p:sp>
    </p:spTree>
    <p:extLst>
      <p:ext uri="{BB962C8B-B14F-4D97-AF65-F5344CB8AC3E}">
        <p14:creationId xmlns:p14="http://schemas.microsoft.com/office/powerpoint/2010/main" val="2819216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96137" y="495424"/>
            <a:ext cx="79571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2000"/>
              </a:spcAft>
              <a:buClr>
                <a:srgbClr val="D35F59"/>
              </a:buClr>
            </a:pP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Use the same (or </a:t>
            </a:r>
            <a:r>
              <a:rPr lang="en-US" sz="2400" b="1" dirty="0">
                <a:solidFill>
                  <a:srgbClr val="404040"/>
                </a:solidFill>
                <a:latin typeface="Gotham"/>
                <a:cs typeface="Gotham"/>
              </a:rPr>
              <a:t>c</a:t>
            </a: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omplimentary) images </a:t>
            </a:r>
            <a:b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</a:b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for your profile and </a:t>
            </a:r>
            <a:r>
              <a:rPr lang="en-US" sz="2400" b="1" dirty="0">
                <a:solidFill>
                  <a:srgbClr val="404040"/>
                </a:solidFill>
                <a:latin typeface="Gotham"/>
                <a:cs typeface="Gotham"/>
              </a:rPr>
              <a:t>c</a:t>
            </a: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over photo.</a:t>
            </a:r>
            <a:endParaRPr lang="en-US" sz="2400" b="1" dirty="0">
              <a:solidFill>
                <a:srgbClr val="404040"/>
              </a:solidFill>
              <a:latin typeface="Gotham"/>
              <a:cs typeface="Gotham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5598" y="1958563"/>
            <a:ext cx="2943633" cy="111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ts val="2000"/>
              </a:lnSpc>
              <a:spcAft>
                <a:spcPts val="1500"/>
              </a:spcAft>
              <a:buClr>
                <a:srgbClr val="FF6600"/>
              </a:buClr>
              <a:buFont typeface="Wingdings" charset="2"/>
              <a:buChar char="§"/>
            </a:pPr>
            <a:r>
              <a:rPr lang="en-US" sz="1600" dirty="0">
                <a:latin typeface="Gotham"/>
                <a:cs typeface="Gotham"/>
              </a:rPr>
              <a:t>If you have a </a:t>
            </a:r>
            <a:r>
              <a:rPr lang="en-US" sz="1600" dirty="0" smtClean="0">
                <a:latin typeface="Gotham"/>
                <a:cs typeface="Gotham"/>
              </a:rPr>
              <a:t>product, service, or free offer </a:t>
            </a:r>
            <a:r>
              <a:rPr lang="en-US" sz="1600" dirty="0">
                <a:latin typeface="Gotham"/>
                <a:cs typeface="Gotham"/>
              </a:rPr>
              <a:t>to promote, feature it in your cover </a:t>
            </a:r>
            <a:r>
              <a:rPr lang="en-US" sz="1600" dirty="0" smtClean="0">
                <a:latin typeface="Gotham"/>
                <a:cs typeface="Gotham"/>
              </a:rPr>
              <a:t>photo.</a:t>
            </a:r>
            <a:endParaRPr lang="en-US" sz="1600" dirty="0">
              <a:latin typeface="Gotham"/>
              <a:cs typeface="Gotham"/>
            </a:endParaRPr>
          </a:p>
        </p:txBody>
      </p:sp>
      <p:pic>
        <p:nvPicPr>
          <p:cNvPr id="2" name="Picture 1" descr="twitter_new_cov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406" y="2051862"/>
            <a:ext cx="4901261" cy="181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644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96137" y="495424"/>
            <a:ext cx="79571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2000"/>
              </a:spcAft>
              <a:buClr>
                <a:srgbClr val="D35F59"/>
              </a:buClr>
            </a:pP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Profile Images Sizes</a:t>
            </a:r>
            <a:endParaRPr lang="en-US" sz="2400" b="1" dirty="0">
              <a:solidFill>
                <a:srgbClr val="404040"/>
              </a:solidFill>
              <a:latin typeface="Gotham"/>
              <a:cs typeface="Gotham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24221" y="1447681"/>
            <a:ext cx="3679530" cy="3632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US" b="1" dirty="0" smtClean="0">
                <a:latin typeface="Gotham"/>
                <a:cs typeface="Gotham"/>
              </a:rPr>
              <a:t>Profile </a:t>
            </a:r>
            <a:r>
              <a:rPr lang="en-US" b="1" dirty="0" err="1" smtClean="0">
                <a:latin typeface="Gotham"/>
                <a:cs typeface="Gotham"/>
              </a:rPr>
              <a:t>pics</a:t>
            </a:r>
            <a:r>
              <a:rPr lang="en-US" b="1" dirty="0">
                <a:latin typeface="Gotham"/>
                <a:cs typeface="Gotham"/>
              </a:rPr>
              <a:t>:</a:t>
            </a:r>
            <a:r>
              <a:rPr lang="en-US" dirty="0">
                <a:latin typeface="Gotham"/>
                <a:cs typeface="Gotham"/>
              </a:rPr>
              <a:t> </a:t>
            </a:r>
            <a:endParaRPr lang="en-US" dirty="0" smtClean="0">
              <a:latin typeface="Gotham"/>
              <a:cs typeface="Gotham"/>
            </a:endParaRPr>
          </a:p>
          <a:p>
            <a:pPr marL="182880" indent="-182880">
              <a:spcAft>
                <a:spcPts val="500"/>
              </a:spcAft>
              <a:buClr>
                <a:srgbClr val="E2615C"/>
              </a:buClr>
              <a:buFont typeface="Wingdings" charset="2"/>
              <a:buChar char="§"/>
            </a:pPr>
            <a:r>
              <a:rPr lang="en-US" sz="1600" dirty="0" smtClean="0">
                <a:latin typeface="Gotham"/>
                <a:cs typeface="Gotham"/>
              </a:rPr>
              <a:t>500 </a:t>
            </a:r>
            <a:r>
              <a:rPr lang="en-US" sz="1600" dirty="0">
                <a:latin typeface="Gotham"/>
                <a:cs typeface="Gotham"/>
              </a:rPr>
              <a:t>x </a:t>
            </a:r>
            <a:r>
              <a:rPr lang="en-US" sz="1600" dirty="0" smtClean="0">
                <a:latin typeface="Gotham"/>
                <a:cs typeface="Gotham"/>
              </a:rPr>
              <a:t>500px </a:t>
            </a:r>
            <a:endParaRPr lang="en-US" sz="1600" dirty="0">
              <a:latin typeface="Gotham"/>
              <a:cs typeface="Gotham"/>
            </a:endParaRPr>
          </a:p>
          <a:p>
            <a:pPr marL="182880" indent="-182880">
              <a:spcAft>
                <a:spcPts val="2000"/>
              </a:spcAft>
              <a:buClr>
                <a:srgbClr val="E2615C"/>
              </a:buClr>
              <a:buFont typeface="Wingdings" charset="2"/>
              <a:buChar char="§"/>
            </a:pPr>
            <a:r>
              <a:rPr lang="en-US" sz="1600" dirty="0">
                <a:latin typeface="Gotham"/>
                <a:cs typeface="Gotham"/>
              </a:rPr>
              <a:t>You can edit, crop and resize inside each platform.</a:t>
            </a:r>
          </a:p>
          <a:p>
            <a:pPr>
              <a:spcAft>
                <a:spcPts val="500"/>
              </a:spcAft>
            </a:pPr>
            <a:r>
              <a:rPr lang="en-US" b="1" dirty="0" smtClean="0">
                <a:latin typeface="Gotham"/>
                <a:cs typeface="Gotham"/>
              </a:rPr>
              <a:t>Cover photos + backgrounds:</a:t>
            </a:r>
            <a:r>
              <a:rPr lang="en-US" dirty="0" smtClean="0">
                <a:latin typeface="Gotham"/>
                <a:cs typeface="Gotham"/>
              </a:rPr>
              <a:t> </a:t>
            </a:r>
            <a:endParaRPr lang="en-US" dirty="0">
              <a:latin typeface="Gotham"/>
              <a:cs typeface="Gotham"/>
            </a:endParaRPr>
          </a:p>
          <a:p>
            <a:pPr marL="182880" indent="-182880">
              <a:spcAft>
                <a:spcPts val="800"/>
              </a:spcAft>
              <a:buClr>
                <a:srgbClr val="E2615C"/>
              </a:buClr>
              <a:buFont typeface="Wingdings" charset="2"/>
              <a:buChar char="§"/>
            </a:pPr>
            <a:r>
              <a:rPr lang="en-US" sz="1600" dirty="0">
                <a:latin typeface="Gotham"/>
                <a:cs typeface="Gotham"/>
              </a:rPr>
              <a:t>Facebook: </a:t>
            </a:r>
            <a:r>
              <a:rPr lang="en-US" sz="1600" dirty="0" smtClean="0">
                <a:latin typeface="Gotham"/>
                <a:cs typeface="Gotham"/>
              </a:rPr>
              <a:t/>
            </a:r>
            <a:br>
              <a:rPr lang="en-US" sz="1600" dirty="0" smtClean="0">
                <a:latin typeface="Gotham"/>
                <a:cs typeface="Gotham"/>
              </a:rPr>
            </a:br>
            <a:r>
              <a:rPr lang="en-US" sz="1600" dirty="0" smtClean="0">
                <a:latin typeface="Gotham"/>
                <a:cs typeface="Gotham"/>
              </a:rPr>
              <a:t>828 </a:t>
            </a:r>
            <a:r>
              <a:rPr lang="en-US" sz="1600" dirty="0">
                <a:latin typeface="Gotham"/>
                <a:cs typeface="Gotham"/>
              </a:rPr>
              <a:t>x </a:t>
            </a:r>
            <a:r>
              <a:rPr lang="en-US" sz="1600" dirty="0" smtClean="0">
                <a:latin typeface="Gotham"/>
                <a:cs typeface="Gotham"/>
              </a:rPr>
              <a:t>315px </a:t>
            </a:r>
            <a:r>
              <a:rPr lang="en-US" sz="1600" dirty="0">
                <a:latin typeface="Gotham"/>
                <a:cs typeface="Gotham"/>
              </a:rPr>
              <a:t>desktop </a:t>
            </a:r>
            <a:br>
              <a:rPr lang="en-US" sz="1600" dirty="0">
                <a:latin typeface="Gotham"/>
                <a:cs typeface="Gotham"/>
              </a:rPr>
            </a:br>
            <a:r>
              <a:rPr lang="en-US" sz="1600" dirty="0" smtClean="0">
                <a:latin typeface="Gotham"/>
                <a:cs typeface="Gotham"/>
              </a:rPr>
              <a:t>828 </a:t>
            </a:r>
            <a:r>
              <a:rPr lang="en-US" sz="1600" dirty="0">
                <a:latin typeface="Gotham"/>
                <a:cs typeface="Gotham"/>
              </a:rPr>
              <a:t>x </a:t>
            </a:r>
            <a:r>
              <a:rPr lang="en-US" sz="1600" dirty="0" smtClean="0">
                <a:latin typeface="Gotham"/>
                <a:cs typeface="Gotham"/>
              </a:rPr>
              <a:t>462px </a:t>
            </a:r>
            <a:r>
              <a:rPr lang="en-US" sz="1600" dirty="0">
                <a:latin typeface="Gotham"/>
                <a:cs typeface="Gotham"/>
              </a:rPr>
              <a:t>mobile</a:t>
            </a:r>
          </a:p>
          <a:p>
            <a:pPr marL="182880" indent="-182880">
              <a:spcAft>
                <a:spcPts val="800"/>
              </a:spcAft>
              <a:buClr>
                <a:srgbClr val="E2615C"/>
              </a:buClr>
              <a:buFont typeface="Wingdings" charset="2"/>
              <a:buChar char="§"/>
            </a:pPr>
            <a:r>
              <a:rPr lang="en-US" sz="1600" dirty="0">
                <a:latin typeface="Gotham"/>
                <a:cs typeface="Gotham"/>
              </a:rPr>
              <a:t>Twitter: 1500 x </a:t>
            </a:r>
            <a:r>
              <a:rPr lang="en-US" sz="1600" dirty="0" smtClean="0">
                <a:latin typeface="Gotham"/>
                <a:cs typeface="Gotham"/>
              </a:rPr>
              <a:t>500px</a:t>
            </a:r>
            <a:endParaRPr lang="en-US" sz="1600" dirty="0">
              <a:latin typeface="Gotham"/>
              <a:cs typeface="Gotham"/>
            </a:endParaRPr>
          </a:p>
          <a:p>
            <a:pPr marL="182880" indent="-182880">
              <a:spcAft>
                <a:spcPts val="800"/>
              </a:spcAft>
              <a:buClr>
                <a:srgbClr val="E2615C"/>
              </a:buClr>
              <a:buFont typeface="Wingdings" charset="2"/>
              <a:buChar char="§"/>
            </a:pPr>
            <a:r>
              <a:rPr lang="en-US" sz="1600" dirty="0">
                <a:latin typeface="Gotham"/>
                <a:cs typeface="Gotham"/>
              </a:rPr>
              <a:t>LinkedIn: 1400 x </a:t>
            </a:r>
            <a:r>
              <a:rPr lang="en-US" sz="1600" dirty="0" smtClean="0">
                <a:latin typeface="Gotham"/>
                <a:cs typeface="Gotham"/>
              </a:rPr>
              <a:t>425px</a:t>
            </a:r>
            <a:endParaRPr lang="en-US" sz="1600" dirty="0">
              <a:latin typeface="Gotham"/>
              <a:cs typeface="Gotham"/>
            </a:endParaRPr>
          </a:p>
          <a:p>
            <a:pPr marL="182880" indent="-182880">
              <a:spcAft>
                <a:spcPts val="800"/>
              </a:spcAft>
              <a:buClr>
                <a:srgbClr val="E2615C"/>
              </a:buClr>
              <a:buFont typeface="Wingdings" charset="2"/>
              <a:buChar char="§"/>
            </a:pPr>
            <a:r>
              <a:rPr lang="en-US" sz="1600" dirty="0">
                <a:latin typeface="Gotham"/>
                <a:cs typeface="Gotham"/>
              </a:rPr>
              <a:t>Google+ 1080 x </a:t>
            </a:r>
            <a:r>
              <a:rPr lang="en-US" sz="1600" dirty="0" smtClean="0">
                <a:latin typeface="Gotham"/>
                <a:cs typeface="Gotham"/>
              </a:rPr>
              <a:t>608px</a:t>
            </a:r>
            <a:endParaRPr lang="en-US" sz="1600" b="1" dirty="0">
              <a:latin typeface="Gotham"/>
              <a:cs typeface="Gotham"/>
            </a:endParaRPr>
          </a:p>
        </p:txBody>
      </p:sp>
    </p:spTree>
    <p:extLst>
      <p:ext uri="{BB962C8B-B14F-4D97-AF65-F5344CB8AC3E}">
        <p14:creationId xmlns:p14="http://schemas.microsoft.com/office/powerpoint/2010/main" val="1951716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96137" y="495424"/>
            <a:ext cx="79571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2000"/>
              </a:spcAft>
              <a:buClr>
                <a:srgbClr val="D35F59"/>
              </a:buClr>
            </a:pP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Profile Images Sizes</a:t>
            </a:r>
            <a:endParaRPr lang="en-US" sz="2400" b="1" dirty="0">
              <a:solidFill>
                <a:srgbClr val="404040"/>
              </a:solidFill>
              <a:latin typeface="Gotham"/>
              <a:cs typeface="Gotham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24221" y="1447681"/>
            <a:ext cx="3679530" cy="3632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US" b="1" dirty="0" smtClean="0">
                <a:latin typeface="Gotham"/>
                <a:cs typeface="Gotham"/>
              </a:rPr>
              <a:t>Profile </a:t>
            </a:r>
            <a:r>
              <a:rPr lang="en-US" b="1" dirty="0" err="1" smtClean="0">
                <a:latin typeface="Gotham"/>
                <a:cs typeface="Gotham"/>
              </a:rPr>
              <a:t>pics</a:t>
            </a:r>
            <a:r>
              <a:rPr lang="en-US" b="1" dirty="0">
                <a:latin typeface="Gotham"/>
                <a:cs typeface="Gotham"/>
              </a:rPr>
              <a:t>:</a:t>
            </a:r>
            <a:r>
              <a:rPr lang="en-US" dirty="0">
                <a:latin typeface="Gotham"/>
                <a:cs typeface="Gotham"/>
              </a:rPr>
              <a:t> </a:t>
            </a:r>
            <a:endParaRPr lang="en-US" dirty="0" smtClean="0">
              <a:latin typeface="Gotham"/>
              <a:cs typeface="Gotham"/>
            </a:endParaRPr>
          </a:p>
          <a:p>
            <a:pPr marL="182880" indent="-182880">
              <a:spcAft>
                <a:spcPts val="500"/>
              </a:spcAft>
              <a:buClr>
                <a:srgbClr val="E2615C"/>
              </a:buClr>
              <a:buFont typeface="Wingdings" charset="2"/>
              <a:buChar char="§"/>
            </a:pPr>
            <a:r>
              <a:rPr lang="en-US" sz="1600" dirty="0" smtClean="0">
                <a:latin typeface="Gotham"/>
                <a:cs typeface="Gotham"/>
              </a:rPr>
              <a:t>500 </a:t>
            </a:r>
            <a:r>
              <a:rPr lang="en-US" sz="1600" dirty="0">
                <a:latin typeface="Gotham"/>
                <a:cs typeface="Gotham"/>
              </a:rPr>
              <a:t>x </a:t>
            </a:r>
            <a:r>
              <a:rPr lang="en-US" sz="1600" dirty="0" smtClean="0">
                <a:latin typeface="Gotham"/>
                <a:cs typeface="Gotham"/>
              </a:rPr>
              <a:t>500px </a:t>
            </a:r>
            <a:endParaRPr lang="en-US" sz="1600" dirty="0">
              <a:latin typeface="Gotham"/>
              <a:cs typeface="Gotham"/>
            </a:endParaRPr>
          </a:p>
          <a:p>
            <a:pPr marL="182880" indent="-182880">
              <a:spcAft>
                <a:spcPts val="2000"/>
              </a:spcAft>
              <a:buClr>
                <a:srgbClr val="E2615C"/>
              </a:buClr>
              <a:buFont typeface="Wingdings" charset="2"/>
              <a:buChar char="§"/>
            </a:pPr>
            <a:r>
              <a:rPr lang="en-US" sz="1600" dirty="0">
                <a:latin typeface="Gotham"/>
                <a:cs typeface="Gotham"/>
              </a:rPr>
              <a:t>You can edit, crop and resize inside each platform.</a:t>
            </a:r>
          </a:p>
          <a:p>
            <a:pPr>
              <a:spcAft>
                <a:spcPts val="500"/>
              </a:spcAft>
            </a:pPr>
            <a:r>
              <a:rPr lang="en-US" b="1" dirty="0" smtClean="0">
                <a:latin typeface="Gotham"/>
                <a:cs typeface="Gotham"/>
              </a:rPr>
              <a:t>Cover photos + backgrounds:</a:t>
            </a:r>
            <a:r>
              <a:rPr lang="en-US" dirty="0" smtClean="0">
                <a:latin typeface="Gotham"/>
                <a:cs typeface="Gotham"/>
              </a:rPr>
              <a:t> </a:t>
            </a:r>
            <a:endParaRPr lang="en-US" dirty="0">
              <a:latin typeface="Gotham"/>
              <a:cs typeface="Gotham"/>
            </a:endParaRPr>
          </a:p>
          <a:p>
            <a:pPr marL="182880" indent="-182880">
              <a:spcAft>
                <a:spcPts val="800"/>
              </a:spcAft>
              <a:buClr>
                <a:srgbClr val="E2615C"/>
              </a:buClr>
              <a:buFont typeface="Wingdings" charset="2"/>
              <a:buChar char="§"/>
            </a:pPr>
            <a:r>
              <a:rPr lang="en-US" sz="1600" dirty="0">
                <a:latin typeface="Gotham"/>
                <a:cs typeface="Gotham"/>
              </a:rPr>
              <a:t>Facebook: </a:t>
            </a:r>
            <a:r>
              <a:rPr lang="en-US" sz="1600" dirty="0" smtClean="0">
                <a:latin typeface="Gotham"/>
                <a:cs typeface="Gotham"/>
              </a:rPr>
              <a:t/>
            </a:r>
            <a:br>
              <a:rPr lang="en-US" sz="1600" dirty="0" smtClean="0">
                <a:latin typeface="Gotham"/>
                <a:cs typeface="Gotham"/>
              </a:rPr>
            </a:br>
            <a:r>
              <a:rPr lang="en-US" sz="1600" dirty="0" smtClean="0">
                <a:latin typeface="Gotham"/>
                <a:cs typeface="Gotham"/>
              </a:rPr>
              <a:t>828 </a:t>
            </a:r>
            <a:r>
              <a:rPr lang="en-US" sz="1600" dirty="0">
                <a:latin typeface="Gotham"/>
                <a:cs typeface="Gotham"/>
              </a:rPr>
              <a:t>x </a:t>
            </a:r>
            <a:r>
              <a:rPr lang="en-US" sz="1600" dirty="0" smtClean="0">
                <a:latin typeface="Gotham"/>
                <a:cs typeface="Gotham"/>
              </a:rPr>
              <a:t>315px </a:t>
            </a:r>
            <a:r>
              <a:rPr lang="en-US" sz="1600" dirty="0">
                <a:latin typeface="Gotham"/>
                <a:cs typeface="Gotham"/>
              </a:rPr>
              <a:t>desktop </a:t>
            </a:r>
            <a:br>
              <a:rPr lang="en-US" sz="1600" dirty="0">
                <a:latin typeface="Gotham"/>
                <a:cs typeface="Gotham"/>
              </a:rPr>
            </a:br>
            <a:r>
              <a:rPr lang="en-US" sz="1600" dirty="0" smtClean="0">
                <a:latin typeface="Gotham"/>
                <a:cs typeface="Gotham"/>
              </a:rPr>
              <a:t>828 </a:t>
            </a:r>
            <a:r>
              <a:rPr lang="en-US" sz="1600" dirty="0">
                <a:latin typeface="Gotham"/>
                <a:cs typeface="Gotham"/>
              </a:rPr>
              <a:t>x </a:t>
            </a:r>
            <a:r>
              <a:rPr lang="en-US" sz="1600" dirty="0" smtClean="0">
                <a:latin typeface="Gotham"/>
                <a:cs typeface="Gotham"/>
              </a:rPr>
              <a:t>462px </a:t>
            </a:r>
            <a:r>
              <a:rPr lang="en-US" sz="1600" dirty="0">
                <a:latin typeface="Gotham"/>
                <a:cs typeface="Gotham"/>
              </a:rPr>
              <a:t>mobile</a:t>
            </a:r>
          </a:p>
          <a:p>
            <a:pPr marL="182880" indent="-182880">
              <a:spcAft>
                <a:spcPts val="800"/>
              </a:spcAft>
              <a:buClr>
                <a:srgbClr val="E2615C"/>
              </a:buClr>
              <a:buFont typeface="Wingdings" charset="2"/>
              <a:buChar char="§"/>
            </a:pPr>
            <a:r>
              <a:rPr lang="en-US" sz="1600" dirty="0">
                <a:latin typeface="Gotham"/>
                <a:cs typeface="Gotham"/>
              </a:rPr>
              <a:t>Twitter: 1500 x </a:t>
            </a:r>
            <a:r>
              <a:rPr lang="en-US" sz="1600" dirty="0" smtClean="0">
                <a:latin typeface="Gotham"/>
                <a:cs typeface="Gotham"/>
              </a:rPr>
              <a:t>500px</a:t>
            </a:r>
            <a:endParaRPr lang="en-US" sz="1600" dirty="0">
              <a:latin typeface="Gotham"/>
              <a:cs typeface="Gotham"/>
            </a:endParaRPr>
          </a:p>
          <a:p>
            <a:pPr marL="182880" indent="-182880">
              <a:spcAft>
                <a:spcPts val="800"/>
              </a:spcAft>
              <a:buClr>
                <a:srgbClr val="E2615C"/>
              </a:buClr>
              <a:buFont typeface="Wingdings" charset="2"/>
              <a:buChar char="§"/>
            </a:pPr>
            <a:r>
              <a:rPr lang="en-US" sz="1600" dirty="0">
                <a:latin typeface="Gotham"/>
                <a:cs typeface="Gotham"/>
              </a:rPr>
              <a:t>LinkedIn: 1400 x </a:t>
            </a:r>
            <a:r>
              <a:rPr lang="en-US" sz="1600" dirty="0" smtClean="0">
                <a:latin typeface="Gotham"/>
                <a:cs typeface="Gotham"/>
              </a:rPr>
              <a:t>425px</a:t>
            </a:r>
            <a:endParaRPr lang="en-US" sz="1600" dirty="0">
              <a:latin typeface="Gotham"/>
              <a:cs typeface="Gotham"/>
            </a:endParaRPr>
          </a:p>
          <a:p>
            <a:pPr marL="182880" indent="-182880">
              <a:spcAft>
                <a:spcPts val="800"/>
              </a:spcAft>
              <a:buClr>
                <a:srgbClr val="E2615C"/>
              </a:buClr>
              <a:buFont typeface="Wingdings" charset="2"/>
              <a:buChar char="§"/>
            </a:pPr>
            <a:r>
              <a:rPr lang="en-US" sz="1600" dirty="0">
                <a:latin typeface="Gotham"/>
                <a:cs typeface="Gotham"/>
              </a:rPr>
              <a:t>Google+ 1080 x </a:t>
            </a:r>
            <a:r>
              <a:rPr lang="en-US" sz="1600" dirty="0" smtClean="0">
                <a:latin typeface="Gotham"/>
                <a:cs typeface="Gotham"/>
              </a:rPr>
              <a:t>608px</a:t>
            </a:r>
            <a:endParaRPr lang="en-US" sz="1600" b="1" dirty="0">
              <a:latin typeface="Gotham"/>
              <a:cs typeface="Gotham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26570" y="1447681"/>
            <a:ext cx="3420014" cy="2167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en-US" b="1" dirty="0" smtClean="0">
                <a:latin typeface="Gotham"/>
                <a:cs typeface="Gotham"/>
              </a:rPr>
              <a:t>Share images</a:t>
            </a:r>
            <a:r>
              <a:rPr lang="en-US" b="1" dirty="0">
                <a:latin typeface="Gotham"/>
                <a:cs typeface="Gotham"/>
              </a:rPr>
              <a:t>: </a:t>
            </a:r>
            <a:endParaRPr lang="en-US" dirty="0">
              <a:latin typeface="Gotham"/>
              <a:cs typeface="Gotham"/>
            </a:endParaRPr>
          </a:p>
          <a:p>
            <a:pPr marL="182880" indent="-182880">
              <a:spcAft>
                <a:spcPts val="1000"/>
              </a:spcAft>
              <a:buClr>
                <a:srgbClr val="E2615C"/>
              </a:buClr>
              <a:buFont typeface="Wingdings" charset="2"/>
              <a:buChar char="§"/>
            </a:pPr>
            <a:r>
              <a:rPr lang="en-US" sz="1600" dirty="0" smtClean="0">
                <a:latin typeface="Gotham"/>
                <a:cs typeface="Gotham"/>
              </a:rPr>
              <a:t>1080px </a:t>
            </a:r>
            <a:r>
              <a:rPr lang="en-US" sz="1600" dirty="0">
                <a:latin typeface="Gotham"/>
                <a:cs typeface="Gotham"/>
              </a:rPr>
              <a:t>square for </a:t>
            </a:r>
            <a:r>
              <a:rPr lang="en-US" sz="1600" dirty="0" err="1" smtClean="0">
                <a:latin typeface="Gotham"/>
                <a:cs typeface="Gotham"/>
              </a:rPr>
              <a:t>Instagram</a:t>
            </a:r>
            <a:endParaRPr lang="en-US" sz="1600" dirty="0">
              <a:latin typeface="Gotham"/>
              <a:cs typeface="Gotham"/>
            </a:endParaRPr>
          </a:p>
          <a:p>
            <a:pPr marL="182880" indent="-182880">
              <a:spcAft>
                <a:spcPts val="1000"/>
              </a:spcAft>
              <a:buClr>
                <a:srgbClr val="E2615C"/>
              </a:buClr>
              <a:buFont typeface="Wingdings" charset="2"/>
              <a:buChar char="§"/>
            </a:pPr>
            <a:r>
              <a:rPr lang="en-US" sz="1600" dirty="0" smtClean="0">
                <a:latin typeface="Gotham"/>
                <a:cs typeface="Gotham"/>
              </a:rPr>
              <a:t>1000 </a:t>
            </a:r>
            <a:r>
              <a:rPr lang="en-US" sz="1600" dirty="0">
                <a:latin typeface="Gotham"/>
                <a:cs typeface="Gotham"/>
              </a:rPr>
              <a:t>x 5</a:t>
            </a:r>
            <a:r>
              <a:rPr lang="en-US" sz="1600" dirty="0" smtClean="0">
                <a:latin typeface="Gotham"/>
                <a:cs typeface="Gotham"/>
              </a:rPr>
              <a:t>00px </a:t>
            </a:r>
            <a:r>
              <a:rPr lang="en-US" sz="1600" dirty="0">
                <a:latin typeface="Gotham"/>
                <a:cs typeface="Gotham"/>
              </a:rPr>
              <a:t>for </a:t>
            </a:r>
            <a:r>
              <a:rPr lang="en-US" sz="1600" dirty="0" smtClean="0">
                <a:latin typeface="Gotham"/>
                <a:cs typeface="Gotham"/>
              </a:rPr>
              <a:t>Facebook, Twitter + LinkedIn (2:1 aspect ratio).</a:t>
            </a:r>
          </a:p>
          <a:p>
            <a:pPr marL="182880" indent="-182880">
              <a:spcAft>
                <a:spcPts val="1000"/>
              </a:spcAft>
              <a:buClr>
                <a:srgbClr val="E2615C"/>
              </a:buClr>
              <a:buFont typeface="Wingdings" charset="2"/>
              <a:buChar char="§"/>
            </a:pPr>
            <a:r>
              <a:rPr lang="en-US" sz="1600" dirty="0" smtClean="0">
                <a:latin typeface="Gotham"/>
                <a:cs typeface="Gotham"/>
              </a:rPr>
              <a:t>735 </a:t>
            </a:r>
            <a:r>
              <a:rPr lang="en-US" sz="1600" dirty="0">
                <a:latin typeface="Gotham"/>
                <a:cs typeface="Gotham"/>
              </a:rPr>
              <a:t>x </a:t>
            </a:r>
            <a:r>
              <a:rPr lang="en-US" sz="1600" dirty="0" smtClean="0">
                <a:latin typeface="Gotham"/>
                <a:cs typeface="Gotham"/>
              </a:rPr>
              <a:t>1106px </a:t>
            </a:r>
            <a:r>
              <a:rPr lang="en-US" sz="1600" dirty="0">
                <a:latin typeface="Gotham"/>
                <a:cs typeface="Gotham"/>
              </a:rPr>
              <a:t>(up to 2061) for </a:t>
            </a:r>
            <a:r>
              <a:rPr lang="en-US" sz="1600" dirty="0" err="1" smtClean="0">
                <a:latin typeface="Gotham"/>
                <a:cs typeface="Gotham"/>
              </a:rPr>
              <a:t>Pinterest</a:t>
            </a:r>
            <a:r>
              <a:rPr lang="en-US" sz="1600" dirty="0" smtClean="0">
                <a:latin typeface="Gotham"/>
                <a:cs typeface="Gotham"/>
              </a:rPr>
              <a:t> (use for Google+)</a:t>
            </a:r>
            <a:endParaRPr lang="en-US" sz="1600" dirty="0">
              <a:latin typeface="Gotham"/>
              <a:cs typeface="Gotham"/>
            </a:endParaRPr>
          </a:p>
        </p:txBody>
      </p:sp>
    </p:spTree>
    <p:extLst>
      <p:ext uri="{BB962C8B-B14F-4D97-AF65-F5344CB8AC3E}">
        <p14:creationId xmlns:p14="http://schemas.microsoft.com/office/powerpoint/2010/main" val="3782725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96137" y="495424"/>
            <a:ext cx="79571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2000"/>
              </a:spcAft>
              <a:buClr>
                <a:srgbClr val="D35F59"/>
              </a:buClr>
            </a:pP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Watermark Your Share Images</a:t>
            </a:r>
            <a:endParaRPr lang="en-US" sz="2400" b="1" dirty="0">
              <a:solidFill>
                <a:srgbClr val="404040"/>
              </a:solidFill>
              <a:latin typeface="Gotham"/>
              <a:cs typeface="Gotham"/>
            </a:endParaRPr>
          </a:p>
        </p:txBody>
      </p:sp>
      <p:pic>
        <p:nvPicPr>
          <p:cNvPr id="3" name="Picture 2" descr="Screen Shot 2017-09-29 at 9.15.50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8" t="3734" r="4497" b="3734"/>
          <a:stretch/>
        </p:blipFill>
        <p:spPr>
          <a:xfrm>
            <a:off x="674076" y="3055688"/>
            <a:ext cx="2004845" cy="1981668"/>
          </a:xfrm>
          <a:prstGeom prst="rect">
            <a:avLst/>
          </a:prstGeom>
        </p:spPr>
      </p:pic>
      <p:pic>
        <p:nvPicPr>
          <p:cNvPr id="8" name="Picture 7" descr="templat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819" y="3337597"/>
            <a:ext cx="3062627" cy="169975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436168" y="1015620"/>
            <a:ext cx="6268498" cy="394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  <a:spcAft>
                <a:spcPts val="500"/>
              </a:spcAft>
              <a:buClr>
                <a:srgbClr val="FF6600"/>
              </a:buClr>
            </a:pPr>
            <a:r>
              <a:rPr lang="en-US" dirty="0" smtClean="0">
                <a:latin typeface="Gotham"/>
                <a:cs typeface="Gotham"/>
              </a:rPr>
              <a:t>(Use </a:t>
            </a:r>
            <a:r>
              <a:rPr lang="en-US" dirty="0">
                <a:latin typeface="Gotham"/>
                <a:cs typeface="Gotham"/>
              </a:rPr>
              <a:t>the </a:t>
            </a:r>
            <a:r>
              <a:rPr lang="en-US" dirty="0" err="1">
                <a:latin typeface="Gotham"/>
                <a:cs typeface="Gotham"/>
              </a:rPr>
              <a:t>submark</a:t>
            </a:r>
            <a:r>
              <a:rPr lang="en-US" dirty="0">
                <a:latin typeface="Gotham"/>
                <a:cs typeface="Gotham"/>
              </a:rPr>
              <a:t> version of your logo if </a:t>
            </a:r>
            <a:r>
              <a:rPr lang="en-US" dirty="0" smtClean="0">
                <a:latin typeface="Gotham"/>
                <a:cs typeface="Gotham"/>
              </a:rPr>
              <a:t>possible.)</a:t>
            </a:r>
            <a:endParaRPr lang="en-US" dirty="0">
              <a:latin typeface="Gotham"/>
              <a:cs typeface="Gotham"/>
            </a:endParaRPr>
          </a:p>
        </p:txBody>
      </p:sp>
      <p:pic>
        <p:nvPicPr>
          <p:cNvPr id="11" name="Picture 10" descr="optimization-seo-tip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583" y="1977738"/>
            <a:ext cx="2039746" cy="3059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378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96137" y="315507"/>
            <a:ext cx="79571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2000"/>
              </a:spcAft>
              <a:buClr>
                <a:srgbClr val="D35F59"/>
              </a:buClr>
            </a:pP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Templates will save you time and </a:t>
            </a:r>
            <a:b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</a:b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help your brand look harmonious.</a:t>
            </a:r>
            <a:endParaRPr lang="en-US" sz="2400" b="1" dirty="0">
              <a:solidFill>
                <a:srgbClr val="404040"/>
              </a:solidFill>
              <a:latin typeface="Gotham"/>
              <a:cs typeface="Gotham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33720" y="1725082"/>
            <a:ext cx="4243917" cy="1813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ts val="2400"/>
              </a:lnSpc>
              <a:spcAft>
                <a:spcPts val="500"/>
              </a:spcAft>
              <a:buClr>
                <a:srgbClr val="FF6600"/>
              </a:buClr>
              <a:buFont typeface="Wingdings" charset="2"/>
              <a:buChar char="§"/>
            </a:pPr>
            <a:r>
              <a:rPr lang="en-US" sz="1600" dirty="0" smtClean="0">
                <a:latin typeface="Gotham"/>
                <a:cs typeface="Gotham"/>
              </a:rPr>
              <a:t>Create templates for each social media site.</a:t>
            </a:r>
          </a:p>
          <a:p>
            <a:pPr marL="228600" indent="-228600">
              <a:lnSpc>
                <a:spcPts val="2400"/>
              </a:lnSpc>
              <a:spcAft>
                <a:spcPts val="500"/>
              </a:spcAft>
              <a:buClr>
                <a:srgbClr val="FF6600"/>
              </a:buClr>
              <a:buFont typeface="Wingdings" charset="2"/>
              <a:buChar char="§"/>
            </a:pPr>
            <a:endParaRPr lang="en-US" sz="1600" dirty="0" smtClean="0">
              <a:latin typeface="Gotham"/>
              <a:cs typeface="Gotham"/>
            </a:endParaRPr>
          </a:p>
          <a:p>
            <a:pPr marL="228600" indent="-228600">
              <a:lnSpc>
                <a:spcPts val="2400"/>
              </a:lnSpc>
              <a:spcAft>
                <a:spcPts val="500"/>
              </a:spcAft>
              <a:buClr>
                <a:srgbClr val="FF6600"/>
              </a:buClr>
              <a:buFont typeface="Wingdings" charset="2"/>
              <a:buChar char="§"/>
            </a:pPr>
            <a:endParaRPr lang="en-US" sz="1600" dirty="0" smtClean="0">
              <a:latin typeface="Gotham"/>
              <a:cs typeface="Gotham"/>
            </a:endParaRPr>
          </a:p>
          <a:p>
            <a:pPr marL="228600" indent="-228600">
              <a:lnSpc>
                <a:spcPts val="2400"/>
              </a:lnSpc>
              <a:spcAft>
                <a:spcPts val="500"/>
              </a:spcAft>
              <a:buClr>
                <a:srgbClr val="FF6600"/>
              </a:buClr>
              <a:buFont typeface="Wingdings" charset="2"/>
              <a:buChar char="§"/>
            </a:pPr>
            <a:endParaRPr lang="en-US" sz="1600" dirty="0">
              <a:latin typeface="Gotham"/>
              <a:cs typeface="Gotham"/>
            </a:endParaRPr>
          </a:p>
        </p:txBody>
      </p:sp>
    </p:spTree>
    <p:extLst>
      <p:ext uri="{BB962C8B-B14F-4D97-AF65-F5344CB8AC3E}">
        <p14:creationId xmlns:p14="http://schemas.microsoft.com/office/powerpoint/2010/main" val="1254692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524500" y="1830916"/>
            <a:ext cx="3028764" cy="2806935"/>
          </a:xfrm>
          <a:prstGeom prst="rect">
            <a:avLst/>
          </a:prstGeom>
          <a:solidFill>
            <a:srgbClr val="4AB2B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96137" y="315507"/>
            <a:ext cx="79571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2000"/>
              </a:spcAft>
              <a:buClr>
                <a:srgbClr val="D35F59"/>
              </a:buClr>
            </a:pP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Templates will save you time and </a:t>
            </a:r>
            <a:b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</a:b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help your brand look harmonious.</a:t>
            </a:r>
            <a:endParaRPr lang="en-US" sz="2400" b="1" dirty="0">
              <a:solidFill>
                <a:srgbClr val="404040"/>
              </a:solidFill>
              <a:latin typeface="Gotham"/>
              <a:cs typeface="Gotham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33720" y="1725082"/>
            <a:ext cx="4243917" cy="2121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ts val="2400"/>
              </a:lnSpc>
              <a:spcAft>
                <a:spcPts val="500"/>
              </a:spcAft>
              <a:buClr>
                <a:srgbClr val="FF6600"/>
              </a:buClr>
              <a:buFont typeface="Wingdings" charset="2"/>
              <a:buChar char="§"/>
            </a:pPr>
            <a:r>
              <a:rPr lang="en-US" sz="1600" dirty="0" smtClean="0">
                <a:latin typeface="Gotham"/>
                <a:cs typeface="Gotham"/>
              </a:rPr>
              <a:t>Create templates for each social media site.</a:t>
            </a:r>
          </a:p>
          <a:p>
            <a:pPr marL="228600" indent="-228600">
              <a:lnSpc>
                <a:spcPts val="2400"/>
              </a:lnSpc>
              <a:spcAft>
                <a:spcPts val="500"/>
              </a:spcAft>
              <a:buClr>
                <a:srgbClr val="FF6600"/>
              </a:buClr>
              <a:buFont typeface="Wingdings" charset="2"/>
              <a:buChar char="§"/>
            </a:pPr>
            <a:r>
              <a:rPr lang="en-US" sz="1600" dirty="0" smtClean="0">
                <a:latin typeface="Gotham"/>
                <a:cs typeface="Gotham"/>
              </a:rPr>
              <a:t>Include variations for the types of content you will share.</a:t>
            </a:r>
          </a:p>
          <a:p>
            <a:pPr marL="228600" indent="-228600">
              <a:lnSpc>
                <a:spcPts val="2400"/>
              </a:lnSpc>
              <a:spcAft>
                <a:spcPts val="500"/>
              </a:spcAft>
              <a:buClr>
                <a:srgbClr val="FF6600"/>
              </a:buClr>
              <a:buFont typeface="Wingdings" charset="2"/>
              <a:buChar char="§"/>
            </a:pPr>
            <a:endParaRPr lang="en-US" sz="1600" dirty="0" smtClean="0">
              <a:latin typeface="Gotham"/>
              <a:cs typeface="Gotham"/>
            </a:endParaRPr>
          </a:p>
          <a:p>
            <a:pPr marL="228600" indent="-228600">
              <a:lnSpc>
                <a:spcPts val="2400"/>
              </a:lnSpc>
              <a:spcAft>
                <a:spcPts val="500"/>
              </a:spcAft>
              <a:buClr>
                <a:srgbClr val="FF6600"/>
              </a:buClr>
              <a:buFont typeface="Wingdings" charset="2"/>
              <a:buChar char="§"/>
            </a:pPr>
            <a:endParaRPr lang="en-US" sz="1600" dirty="0">
              <a:latin typeface="Gotham"/>
              <a:cs typeface="Gotham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16934" y="1979085"/>
            <a:ext cx="2709333" cy="2392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400"/>
              </a:spcAft>
            </a:pPr>
            <a:r>
              <a:rPr lang="en-US" sz="1600" dirty="0" smtClean="0">
                <a:solidFill>
                  <a:srgbClr val="FFFFFF"/>
                </a:solidFill>
                <a:latin typeface="Bitter Regular"/>
                <a:cs typeface="Bitter Regular"/>
              </a:rPr>
              <a:t>CREATE TEMPLATES FOR</a:t>
            </a:r>
            <a:r>
              <a:rPr lang="en-US" sz="1600" i="1" dirty="0" smtClean="0">
                <a:solidFill>
                  <a:srgbClr val="FFFFFF"/>
                </a:solidFill>
                <a:latin typeface="Bitter Regular"/>
                <a:cs typeface="Bitter Regular"/>
              </a:rPr>
              <a:t>:</a:t>
            </a:r>
          </a:p>
          <a:p>
            <a:pPr marL="228600" indent="-228600">
              <a:spcAft>
                <a:spcPts val="500"/>
              </a:spcAft>
              <a:buFont typeface="Wingdings" charset="2"/>
              <a:buChar char="§"/>
            </a:pPr>
            <a:r>
              <a:rPr lang="en-US" sz="1600" i="1" dirty="0" smtClean="0">
                <a:solidFill>
                  <a:srgbClr val="FFFFFF"/>
                </a:solidFill>
                <a:latin typeface="Bitter Regular"/>
                <a:cs typeface="Bitter Regular"/>
              </a:rPr>
              <a:t>Products + services </a:t>
            </a:r>
            <a:endParaRPr lang="en-US" sz="1600" i="1" dirty="0">
              <a:solidFill>
                <a:srgbClr val="FFFFFF"/>
              </a:solidFill>
              <a:latin typeface="Bitter Regular"/>
              <a:cs typeface="Bitter Regular"/>
            </a:endParaRPr>
          </a:p>
          <a:p>
            <a:pPr marL="228600" indent="-228600">
              <a:spcAft>
                <a:spcPts val="500"/>
              </a:spcAft>
              <a:buFont typeface="Wingdings" charset="2"/>
              <a:buChar char="§"/>
            </a:pPr>
            <a:r>
              <a:rPr lang="en-US" sz="1600" i="1" dirty="0" smtClean="0">
                <a:solidFill>
                  <a:srgbClr val="FFFFFF"/>
                </a:solidFill>
                <a:latin typeface="Bitter Regular"/>
                <a:cs typeface="Bitter Regular"/>
              </a:rPr>
              <a:t>Blog posts</a:t>
            </a:r>
            <a:endParaRPr lang="en-US" sz="1600" i="1" dirty="0">
              <a:solidFill>
                <a:srgbClr val="FFFFFF"/>
              </a:solidFill>
              <a:latin typeface="Bitter Regular"/>
              <a:cs typeface="Bitter Regular"/>
            </a:endParaRPr>
          </a:p>
          <a:p>
            <a:pPr marL="228600" indent="-228600">
              <a:spcAft>
                <a:spcPts val="500"/>
              </a:spcAft>
              <a:buFont typeface="Wingdings" charset="2"/>
              <a:buChar char="§"/>
            </a:pPr>
            <a:r>
              <a:rPr lang="en-US" sz="1600" i="1" dirty="0" smtClean="0">
                <a:solidFill>
                  <a:srgbClr val="FFFFFF"/>
                </a:solidFill>
                <a:latin typeface="Bitter Regular"/>
                <a:cs typeface="Bitter Regular"/>
              </a:rPr>
              <a:t>Announcements </a:t>
            </a:r>
          </a:p>
          <a:p>
            <a:pPr marL="228600" indent="-228600">
              <a:spcAft>
                <a:spcPts val="500"/>
              </a:spcAft>
              <a:buFont typeface="Wingdings" charset="2"/>
              <a:buChar char="§"/>
            </a:pPr>
            <a:r>
              <a:rPr lang="en-US" sz="1600" i="1" dirty="0" smtClean="0">
                <a:solidFill>
                  <a:srgbClr val="FFFFFF"/>
                </a:solidFill>
                <a:latin typeface="Bitter Regular"/>
                <a:cs typeface="Bitter Regular"/>
              </a:rPr>
              <a:t>Specials + discounts</a:t>
            </a:r>
          </a:p>
          <a:p>
            <a:pPr marL="228600" indent="-228600">
              <a:spcAft>
                <a:spcPts val="500"/>
              </a:spcAft>
              <a:buFont typeface="Wingdings" charset="2"/>
              <a:buChar char="§"/>
            </a:pPr>
            <a:r>
              <a:rPr lang="en-US" sz="1600" i="1" dirty="0" smtClean="0">
                <a:solidFill>
                  <a:srgbClr val="FFFFFF"/>
                </a:solidFill>
                <a:latin typeface="Bitter Regular"/>
                <a:cs typeface="Bitter Regular"/>
              </a:rPr>
              <a:t>Helpful tips</a:t>
            </a:r>
          </a:p>
          <a:p>
            <a:pPr marL="228600" indent="-228600">
              <a:spcAft>
                <a:spcPts val="500"/>
              </a:spcAft>
              <a:buFont typeface="Wingdings" charset="2"/>
              <a:buChar char="§"/>
            </a:pPr>
            <a:r>
              <a:rPr lang="en-US" sz="1600" i="1" dirty="0" smtClean="0">
                <a:solidFill>
                  <a:srgbClr val="FFFFFF"/>
                </a:solidFill>
                <a:latin typeface="Bitter Regular"/>
                <a:cs typeface="Bitter Regular"/>
              </a:rPr>
              <a:t>Quotes + inspiration</a:t>
            </a:r>
          </a:p>
        </p:txBody>
      </p:sp>
    </p:spTree>
    <p:extLst>
      <p:ext uri="{BB962C8B-B14F-4D97-AF65-F5344CB8AC3E}">
        <p14:creationId xmlns:p14="http://schemas.microsoft.com/office/powerpoint/2010/main" val="3165982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524500" y="1830916"/>
            <a:ext cx="3028764" cy="2806935"/>
          </a:xfrm>
          <a:prstGeom prst="rect">
            <a:avLst/>
          </a:prstGeom>
          <a:solidFill>
            <a:srgbClr val="4AB2B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96137" y="315507"/>
            <a:ext cx="79571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2000"/>
              </a:spcAft>
              <a:buClr>
                <a:srgbClr val="D35F59"/>
              </a:buClr>
            </a:pP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Templates will save you time and </a:t>
            </a:r>
            <a:b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</a:b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help your brand look harmonious.</a:t>
            </a:r>
            <a:endParaRPr lang="en-US" sz="2400" b="1" dirty="0">
              <a:solidFill>
                <a:srgbClr val="404040"/>
              </a:solidFill>
              <a:latin typeface="Gotham"/>
              <a:cs typeface="Gotham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33720" y="1725082"/>
            <a:ext cx="424391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ts val="2400"/>
              </a:lnSpc>
              <a:spcAft>
                <a:spcPts val="500"/>
              </a:spcAft>
              <a:buClr>
                <a:srgbClr val="FF6600"/>
              </a:buClr>
              <a:buFont typeface="Wingdings" charset="2"/>
              <a:buChar char="§"/>
            </a:pPr>
            <a:r>
              <a:rPr lang="en-US" sz="1600" dirty="0" smtClean="0">
                <a:latin typeface="Gotham"/>
                <a:cs typeface="Gotham"/>
              </a:rPr>
              <a:t>Create templates for each social media site.</a:t>
            </a:r>
          </a:p>
          <a:p>
            <a:pPr marL="228600" indent="-228600">
              <a:lnSpc>
                <a:spcPts val="2400"/>
              </a:lnSpc>
              <a:spcAft>
                <a:spcPts val="500"/>
              </a:spcAft>
              <a:buClr>
                <a:srgbClr val="FF6600"/>
              </a:buClr>
              <a:buFont typeface="Wingdings" charset="2"/>
              <a:buChar char="§"/>
            </a:pPr>
            <a:r>
              <a:rPr lang="en-US" sz="1600" dirty="0" smtClean="0">
                <a:latin typeface="Gotham"/>
                <a:cs typeface="Gotham"/>
              </a:rPr>
              <a:t>Include variations for the types of content you will share.</a:t>
            </a:r>
          </a:p>
          <a:p>
            <a:pPr marL="228600" indent="-228600">
              <a:lnSpc>
                <a:spcPts val="2400"/>
              </a:lnSpc>
              <a:spcAft>
                <a:spcPts val="500"/>
              </a:spcAft>
              <a:buClr>
                <a:srgbClr val="FF6600"/>
              </a:buClr>
              <a:buFont typeface="Wingdings" charset="2"/>
              <a:buChar char="§"/>
            </a:pPr>
            <a:r>
              <a:rPr lang="en-US" sz="1600" dirty="0">
                <a:latin typeface="Gotham"/>
                <a:cs typeface="Gotham"/>
              </a:rPr>
              <a:t>I</a:t>
            </a:r>
            <a:r>
              <a:rPr lang="en-US" sz="1600" dirty="0" smtClean="0">
                <a:latin typeface="Gotham"/>
                <a:cs typeface="Gotham"/>
              </a:rPr>
              <a:t>nclude styles and placement for images, your logo, colors, and fonts.</a:t>
            </a:r>
          </a:p>
          <a:p>
            <a:pPr marL="228600" indent="-228600">
              <a:lnSpc>
                <a:spcPts val="2400"/>
              </a:lnSpc>
              <a:spcAft>
                <a:spcPts val="500"/>
              </a:spcAft>
              <a:buClr>
                <a:srgbClr val="FF6600"/>
              </a:buClr>
              <a:buFont typeface="Wingdings" charset="2"/>
              <a:buChar char="§"/>
            </a:pPr>
            <a:endParaRPr lang="en-US" sz="1600" dirty="0" smtClean="0">
              <a:latin typeface="Gotham"/>
              <a:cs typeface="Gotham"/>
            </a:endParaRPr>
          </a:p>
          <a:p>
            <a:pPr marL="228600" indent="-228600">
              <a:lnSpc>
                <a:spcPts val="2400"/>
              </a:lnSpc>
              <a:spcAft>
                <a:spcPts val="500"/>
              </a:spcAft>
              <a:buClr>
                <a:srgbClr val="FF6600"/>
              </a:buClr>
              <a:buFont typeface="Wingdings" charset="2"/>
              <a:buChar char="§"/>
            </a:pPr>
            <a:endParaRPr lang="en-US" sz="1600" dirty="0">
              <a:latin typeface="Gotham"/>
              <a:cs typeface="Gotham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16934" y="1979085"/>
            <a:ext cx="2709333" cy="2392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400"/>
              </a:spcAft>
            </a:pPr>
            <a:r>
              <a:rPr lang="en-US" sz="1600" dirty="0" smtClean="0">
                <a:solidFill>
                  <a:srgbClr val="FFFFFF"/>
                </a:solidFill>
                <a:latin typeface="Bitter Regular"/>
                <a:cs typeface="Bitter Regular"/>
              </a:rPr>
              <a:t>CREATE TEMPLATES FOR</a:t>
            </a:r>
            <a:r>
              <a:rPr lang="en-US" sz="1600" i="1" dirty="0" smtClean="0">
                <a:solidFill>
                  <a:srgbClr val="FFFFFF"/>
                </a:solidFill>
                <a:latin typeface="Bitter Regular"/>
                <a:cs typeface="Bitter Regular"/>
              </a:rPr>
              <a:t>:</a:t>
            </a:r>
          </a:p>
          <a:p>
            <a:pPr marL="228600" indent="-228600">
              <a:spcAft>
                <a:spcPts val="500"/>
              </a:spcAft>
              <a:buFont typeface="Wingdings" charset="2"/>
              <a:buChar char="§"/>
            </a:pPr>
            <a:r>
              <a:rPr lang="en-US" sz="1600" i="1" dirty="0" smtClean="0">
                <a:solidFill>
                  <a:srgbClr val="FFFFFF"/>
                </a:solidFill>
                <a:latin typeface="Bitter Regular"/>
                <a:cs typeface="Bitter Regular"/>
              </a:rPr>
              <a:t>Products + services </a:t>
            </a:r>
            <a:endParaRPr lang="en-US" sz="1600" i="1" dirty="0">
              <a:solidFill>
                <a:srgbClr val="FFFFFF"/>
              </a:solidFill>
              <a:latin typeface="Bitter Regular"/>
              <a:cs typeface="Bitter Regular"/>
            </a:endParaRPr>
          </a:p>
          <a:p>
            <a:pPr marL="228600" indent="-228600">
              <a:spcAft>
                <a:spcPts val="500"/>
              </a:spcAft>
              <a:buFont typeface="Wingdings" charset="2"/>
              <a:buChar char="§"/>
            </a:pPr>
            <a:r>
              <a:rPr lang="en-US" sz="1600" i="1" dirty="0" smtClean="0">
                <a:solidFill>
                  <a:srgbClr val="FFFFFF"/>
                </a:solidFill>
                <a:latin typeface="Bitter Regular"/>
                <a:cs typeface="Bitter Regular"/>
              </a:rPr>
              <a:t>Blog posts</a:t>
            </a:r>
            <a:endParaRPr lang="en-US" sz="1600" i="1" dirty="0">
              <a:solidFill>
                <a:srgbClr val="FFFFFF"/>
              </a:solidFill>
              <a:latin typeface="Bitter Regular"/>
              <a:cs typeface="Bitter Regular"/>
            </a:endParaRPr>
          </a:p>
          <a:p>
            <a:pPr marL="228600" indent="-228600">
              <a:spcAft>
                <a:spcPts val="500"/>
              </a:spcAft>
              <a:buFont typeface="Wingdings" charset="2"/>
              <a:buChar char="§"/>
            </a:pPr>
            <a:r>
              <a:rPr lang="en-US" sz="1600" i="1" dirty="0" smtClean="0">
                <a:solidFill>
                  <a:srgbClr val="FFFFFF"/>
                </a:solidFill>
                <a:latin typeface="Bitter Regular"/>
                <a:cs typeface="Bitter Regular"/>
              </a:rPr>
              <a:t>Announcements </a:t>
            </a:r>
          </a:p>
          <a:p>
            <a:pPr marL="228600" indent="-228600">
              <a:spcAft>
                <a:spcPts val="500"/>
              </a:spcAft>
              <a:buFont typeface="Wingdings" charset="2"/>
              <a:buChar char="§"/>
            </a:pPr>
            <a:r>
              <a:rPr lang="en-US" sz="1600" i="1" dirty="0" smtClean="0">
                <a:solidFill>
                  <a:srgbClr val="FFFFFF"/>
                </a:solidFill>
                <a:latin typeface="Bitter Regular"/>
                <a:cs typeface="Bitter Regular"/>
              </a:rPr>
              <a:t>Specials + discounts</a:t>
            </a:r>
          </a:p>
          <a:p>
            <a:pPr marL="228600" indent="-228600">
              <a:spcAft>
                <a:spcPts val="500"/>
              </a:spcAft>
              <a:buFont typeface="Wingdings" charset="2"/>
              <a:buChar char="§"/>
            </a:pPr>
            <a:r>
              <a:rPr lang="en-US" sz="1600" i="1" dirty="0" smtClean="0">
                <a:solidFill>
                  <a:srgbClr val="FFFFFF"/>
                </a:solidFill>
                <a:latin typeface="Bitter Regular"/>
                <a:cs typeface="Bitter Regular"/>
              </a:rPr>
              <a:t>Helpful tips</a:t>
            </a:r>
          </a:p>
          <a:p>
            <a:pPr marL="228600" indent="-228600">
              <a:spcAft>
                <a:spcPts val="500"/>
              </a:spcAft>
              <a:buFont typeface="Wingdings" charset="2"/>
              <a:buChar char="§"/>
            </a:pPr>
            <a:r>
              <a:rPr lang="en-US" sz="1600" i="1" dirty="0" smtClean="0">
                <a:solidFill>
                  <a:srgbClr val="FFFFFF"/>
                </a:solidFill>
                <a:latin typeface="Bitter Regular"/>
                <a:cs typeface="Bitter Regular"/>
              </a:rPr>
              <a:t>Quotes + inspiration</a:t>
            </a:r>
          </a:p>
        </p:txBody>
      </p:sp>
    </p:spTree>
    <p:extLst>
      <p:ext uri="{BB962C8B-B14F-4D97-AF65-F5344CB8AC3E}">
        <p14:creationId xmlns:p14="http://schemas.microsoft.com/office/powerpoint/2010/main" val="3986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7-09-30 at 11.15.29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6" r="4262" b="4262"/>
          <a:stretch/>
        </p:blipFill>
        <p:spPr>
          <a:xfrm>
            <a:off x="3000530" y="2556413"/>
            <a:ext cx="1558456" cy="1612982"/>
          </a:xfrm>
          <a:prstGeom prst="rect">
            <a:avLst/>
          </a:prstGeom>
        </p:spPr>
      </p:pic>
      <p:pic>
        <p:nvPicPr>
          <p:cNvPr id="10" name="Picture 9" descr="convertkit-to-grow-your-blog-1080p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67" y="1874979"/>
            <a:ext cx="1636092" cy="1636092"/>
          </a:xfrm>
          <a:prstGeom prst="rect">
            <a:avLst/>
          </a:prstGeom>
        </p:spPr>
      </p:pic>
      <p:pic>
        <p:nvPicPr>
          <p:cNvPr id="17" name="Picture 16" descr="100-ways-emplate2_S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67" y="3686671"/>
            <a:ext cx="1612983" cy="161298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96137" y="315507"/>
            <a:ext cx="79571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2000"/>
              </a:spcAft>
              <a:buClr>
                <a:srgbClr val="D35F59"/>
              </a:buClr>
            </a:pP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Some examples of templates…</a:t>
            </a:r>
            <a:endParaRPr lang="en-US" sz="2400" b="1" dirty="0">
              <a:solidFill>
                <a:srgbClr val="404040"/>
              </a:solidFill>
              <a:latin typeface="Gotham"/>
              <a:cs typeface="Gotham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1098" y="1561323"/>
            <a:ext cx="2317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Gotham"/>
                <a:cs typeface="Gotham"/>
              </a:rPr>
              <a:t>Blog post templates</a:t>
            </a:r>
            <a:endParaRPr lang="en-US" sz="1200" b="1" dirty="0">
              <a:latin typeface="Gotham"/>
              <a:cs typeface="Gotham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00530" y="2231730"/>
            <a:ext cx="15663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Gotham"/>
                <a:cs typeface="Gotham"/>
              </a:rPr>
              <a:t>Quote template</a:t>
            </a:r>
            <a:endParaRPr lang="en-US" sz="1200" b="1" dirty="0">
              <a:latin typeface="Gotham"/>
              <a:cs typeface="Gotham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60230" y="1549866"/>
            <a:ext cx="2093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Gotham"/>
                <a:cs typeface="Gotham"/>
              </a:rPr>
              <a:t>Product templates</a:t>
            </a:r>
            <a:endParaRPr lang="en-US" sz="1200" b="1" dirty="0">
              <a:latin typeface="Gotham"/>
              <a:cs typeface="Gotham"/>
            </a:endParaRPr>
          </a:p>
        </p:txBody>
      </p:sp>
      <p:pic>
        <p:nvPicPr>
          <p:cNvPr id="5" name="Picture 4" descr="Blog-Business-Plan1_1080px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405" y="1874979"/>
            <a:ext cx="1624972" cy="162497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6" name="Picture 5" descr="Build-my-brand4-1080px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320" y="1874979"/>
            <a:ext cx="1624972" cy="1624972"/>
          </a:xfrm>
          <a:prstGeom prst="rect">
            <a:avLst/>
          </a:prstGeom>
          <a:ln>
            <a:solidFill>
              <a:srgbClr val="D9D9D9"/>
            </a:solidFill>
          </a:ln>
        </p:spPr>
      </p:pic>
      <p:pic>
        <p:nvPicPr>
          <p:cNvPr id="8" name="Picture 7" descr="Build-my-brand2-1080px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335" y="3646386"/>
            <a:ext cx="1653268" cy="165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773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ocial-media-strategy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0" y="1601587"/>
            <a:ext cx="1707443" cy="2561165"/>
          </a:xfrm>
          <a:prstGeom prst="rect">
            <a:avLst/>
          </a:prstGeom>
        </p:spPr>
      </p:pic>
      <p:pic>
        <p:nvPicPr>
          <p:cNvPr id="22" name="Picture 21" descr="social-media-strategy copy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89"/>
          <a:stretch/>
        </p:blipFill>
        <p:spPr>
          <a:xfrm>
            <a:off x="4550832" y="1601588"/>
            <a:ext cx="1947334" cy="3626580"/>
          </a:xfrm>
          <a:prstGeom prst="rect">
            <a:avLst/>
          </a:prstGeom>
          <a:ln>
            <a:solidFill>
              <a:srgbClr val="D9D9D9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596137" y="315507"/>
            <a:ext cx="79571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2000"/>
              </a:spcAft>
              <a:buClr>
                <a:srgbClr val="D35F59"/>
              </a:buClr>
            </a:pP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Some examples of templates…</a:t>
            </a:r>
            <a:endParaRPr lang="en-US" sz="2400" b="1" dirty="0">
              <a:solidFill>
                <a:srgbClr val="404040"/>
              </a:solidFill>
              <a:latin typeface="Gotham"/>
              <a:cs typeface="Gotham"/>
            </a:endParaRPr>
          </a:p>
        </p:txBody>
      </p:sp>
    </p:spTree>
    <p:extLst>
      <p:ext uri="{BB962C8B-B14F-4D97-AF65-F5344CB8AC3E}">
        <p14:creationId xmlns:p14="http://schemas.microsoft.com/office/powerpoint/2010/main" val="3981964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1692" y="495424"/>
            <a:ext cx="84406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2000"/>
              </a:spcAft>
              <a:buClr>
                <a:srgbClr val="D35F59"/>
              </a:buClr>
            </a:pP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Standard Sizes for Share Images</a:t>
            </a:r>
            <a:endParaRPr lang="en-US" sz="2400" b="1" dirty="0">
              <a:solidFill>
                <a:srgbClr val="404040"/>
              </a:solidFill>
              <a:latin typeface="Gotham"/>
              <a:cs typeface="Gotham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78986" y="1074678"/>
            <a:ext cx="6787444" cy="1669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en-US" b="1" dirty="0" smtClean="0">
                <a:latin typeface="Gotham"/>
                <a:cs typeface="Gotham"/>
              </a:rPr>
              <a:t>For </a:t>
            </a:r>
            <a:r>
              <a:rPr lang="en-US" b="1" dirty="0">
                <a:latin typeface="Gotham"/>
                <a:cs typeface="Gotham"/>
              </a:rPr>
              <a:t>shared + link images: </a:t>
            </a:r>
            <a:endParaRPr lang="en-US" dirty="0">
              <a:latin typeface="Gotham"/>
              <a:cs typeface="Gotham"/>
            </a:endParaRPr>
          </a:p>
          <a:p>
            <a:pPr>
              <a:spcAft>
                <a:spcPts val="1000"/>
              </a:spcAft>
            </a:pPr>
            <a:r>
              <a:rPr lang="en-US" dirty="0" smtClean="0">
                <a:latin typeface="Gotham"/>
                <a:cs typeface="Gotham"/>
              </a:rPr>
              <a:t>1080px </a:t>
            </a:r>
            <a:r>
              <a:rPr lang="en-US" dirty="0">
                <a:latin typeface="Gotham"/>
                <a:cs typeface="Gotham"/>
              </a:rPr>
              <a:t>square for </a:t>
            </a:r>
            <a:r>
              <a:rPr lang="en-US" dirty="0" err="1">
                <a:latin typeface="Gotham"/>
                <a:cs typeface="Gotham"/>
              </a:rPr>
              <a:t>Instagram</a:t>
            </a:r>
            <a:r>
              <a:rPr lang="en-US" dirty="0">
                <a:latin typeface="Gotham"/>
                <a:cs typeface="Gotham"/>
              </a:rPr>
              <a:t> 1200 x 600 for </a:t>
            </a:r>
            <a:r>
              <a:rPr lang="en-US" dirty="0" smtClean="0">
                <a:latin typeface="Gotham"/>
                <a:cs typeface="Gotham"/>
              </a:rPr>
              <a:t>Facebook, Twitter + LinkedIn </a:t>
            </a:r>
            <a:r>
              <a:rPr lang="en-US" dirty="0">
                <a:latin typeface="Gotham"/>
                <a:cs typeface="Gotham"/>
              </a:rPr>
              <a:t>736 x 1102 (up to 2061) for </a:t>
            </a:r>
            <a:r>
              <a:rPr lang="en-US" dirty="0" err="1" smtClean="0">
                <a:latin typeface="Gotham"/>
                <a:cs typeface="Gotham"/>
              </a:rPr>
              <a:t>Pinterest</a:t>
            </a:r>
            <a:r>
              <a:rPr lang="en-US" dirty="0" smtClean="0">
                <a:latin typeface="Gotham"/>
                <a:cs typeface="Gotham"/>
              </a:rPr>
              <a:t> (use for Google+)</a:t>
            </a:r>
            <a:endParaRPr lang="en-US" dirty="0">
              <a:latin typeface="Gotham"/>
              <a:cs typeface="Gotham"/>
            </a:endParaRPr>
          </a:p>
          <a:p>
            <a:pPr>
              <a:spcAft>
                <a:spcPts val="1000"/>
              </a:spcAft>
            </a:pPr>
            <a:r>
              <a:rPr lang="en-US" dirty="0" smtClean="0">
                <a:latin typeface="Gotham"/>
                <a:cs typeface="Gotham"/>
              </a:rPr>
              <a:t>Use a </a:t>
            </a:r>
            <a:r>
              <a:rPr lang="en-US" dirty="0">
                <a:latin typeface="Gotham"/>
                <a:cs typeface="Gotham"/>
              </a:rPr>
              <a:t>2:1 aspect ratio for </a:t>
            </a:r>
            <a:r>
              <a:rPr lang="en-US" dirty="0" smtClean="0">
                <a:latin typeface="Gotham"/>
                <a:cs typeface="Gotham"/>
              </a:rPr>
              <a:t>Twitter and Facebook. </a:t>
            </a:r>
            <a:endParaRPr lang="en-US" dirty="0">
              <a:latin typeface="Gotham"/>
              <a:cs typeface="Gotham"/>
            </a:endParaRPr>
          </a:p>
        </p:txBody>
      </p:sp>
    </p:spTree>
    <p:extLst>
      <p:ext uri="{BB962C8B-B14F-4D97-AF65-F5344CB8AC3E}">
        <p14:creationId xmlns:p14="http://schemas.microsoft.com/office/powerpoint/2010/main" val="3281794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1692" y="495424"/>
            <a:ext cx="84406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2000"/>
              </a:spcAft>
              <a:buClr>
                <a:srgbClr val="D35F59"/>
              </a:buClr>
            </a:pP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You Want People to Instantly Recognize </a:t>
            </a:r>
            <a:r>
              <a:rPr lang="en-US" sz="2400" b="1" dirty="0">
                <a:solidFill>
                  <a:srgbClr val="404040"/>
                </a:solidFill>
                <a:latin typeface="Gotham"/>
                <a:cs typeface="Gotham"/>
              </a:rPr>
              <a:t>Your </a:t>
            </a: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Brand</a:t>
            </a:r>
            <a:endParaRPr lang="en-US" sz="2400" b="1" dirty="0">
              <a:solidFill>
                <a:srgbClr val="404040"/>
              </a:solidFill>
              <a:latin typeface="Gotham"/>
              <a:cs typeface="Gotham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65820" y="1648589"/>
            <a:ext cx="6787444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2000"/>
              </a:spcAft>
              <a:buClr>
                <a:srgbClr val="E2615C"/>
              </a:buClr>
              <a:buFont typeface="Wingdings" charset="2"/>
              <a:buChar char="§"/>
            </a:pPr>
            <a:r>
              <a:rPr lang="en-US" sz="2000" dirty="0" smtClean="0">
                <a:latin typeface="Gotham"/>
                <a:cs typeface="Gotham"/>
              </a:rPr>
              <a:t>Color and fonts</a:t>
            </a:r>
          </a:p>
          <a:p>
            <a:pPr marL="342900" indent="-342900">
              <a:spcAft>
                <a:spcPts val="2000"/>
              </a:spcAft>
              <a:buClr>
                <a:srgbClr val="E2615C"/>
              </a:buClr>
              <a:buFont typeface="Wingdings" charset="2"/>
              <a:buChar char="§"/>
            </a:pPr>
            <a:r>
              <a:rPr lang="en-US" sz="2000" dirty="0" smtClean="0">
                <a:latin typeface="Gotham"/>
                <a:cs typeface="Gotham"/>
              </a:rPr>
              <a:t>Images, backgrounds</a:t>
            </a:r>
            <a:r>
              <a:rPr lang="en-US" sz="2000" dirty="0">
                <a:latin typeface="Gotham"/>
                <a:cs typeface="Gotham"/>
              </a:rPr>
              <a:t> </a:t>
            </a:r>
            <a:r>
              <a:rPr lang="en-US" sz="2000" dirty="0" smtClean="0">
                <a:latin typeface="Gotham"/>
                <a:cs typeface="Gotham"/>
              </a:rPr>
              <a:t>and overlays</a:t>
            </a:r>
          </a:p>
          <a:p>
            <a:pPr marL="342900" indent="-342900">
              <a:spcAft>
                <a:spcPts val="2000"/>
              </a:spcAft>
              <a:buClr>
                <a:srgbClr val="E2615C"/>
              </a:buClr>
              <a:buFont typeface="Wingdings" charset="2"/>
              <a:buChar char="§"/>
            </a:pPr>
            <a:r>
              <a:rPr lang="en-US" sz="2000" dirty="0" smtClean="0">
                <a:latin typeface="Gotham"/>
                <a:cs typeface="Gotham"/>
              </a:rPr>
              <a:t>Branding</a:t>
            </a:r>
          </a:p>
          <a:p>
            <a:pPr marL="342900" indent="-342900">
              <a:spcAft>
                <a:spcPts val="2000"/>
              </a:spcAft>
              <a:buClr>
                <a:srgbClr val="E2615C"/>
              </a:buClr>
              <a:buFont typeface="Wingdings" charset="2"/>
              <a:buChar char="§"/>
            </a:pPr>
            <a:r>
              <a:rPr lang="en-US" sz="2000" dirty="0" smtClean="0">
                <a:latin typeface="Gotham"/>
                <a:cs typeface="Gotham"/>
              </a:rPr>
              <a:t>Different types of promotions and posts</a:t>
            </a:r>
          </a:p>
        </p:txBody>
      </p:sp>
    </p:spTree>
    <p:extLst>
      <p:ext uri="{BB962C8B-B14F-4D97-AF65-F5344CB8AC3E}">
        <p14:creationId xmlns:p14="http://schemas.microsoft.com/office/powerpoint/2010/main" val="1346573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630296" y="2505075"/>
            <a:ext cx="7886700" cy="1104900"/>
          </a:xfrm>
          <a:prstGeom prst="rect">
            <a:avLst/>
          </a:prstGeom>
        </p:spPr>
        <p:txBody>
          <a:bodyPr/>
          <a:lstStyle/>
          <a:p>
            <a:r>
              <a:rPr lang="en-US" sz="3200" b="1" dirty="0" smtClean="0">
                <a:solidFill>
                  <a:schemeClr val="bg1"/>
                </a:solidFill>
                <a:latin typeface="Gotham Bold"/>
                <a:cs typeface="Gotham Bold"/>
              </a:rPr>
              <a:t>Colors</a:t>
            </a:r>
            <a:endParaRPr lang="en-US" sz="3200" b="1" dirty="0">
              <a:solidFill>
                <a:schemeClr val="bg1"/>
              </a:solidFill>
              <a:latin typeface="Gotham Bold"/>
              <a:cs typeface="Gotham Bold"/>
            </a:endParaRPr>
          </a:p>
        </p:txBody>
      </p:sp>
    </p:spTree>
    <p:extLst>
      <p:ext uri="{BB962C8B-B14F-4D97-AF65-F5344CB8AC3E}">
        <p14:creationId xmlns:p14="http://schemas.microsoft.com/office/powerpoint/2010/main" val="1120189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96137" y="325943"/>
            <a:ext cx="79571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2000"/>
              </a:spcAft>
              <a:buClr>
                <a:srgbClr val="D35F59"/>
              </a:buClr>
            </a:pP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Choose a color </a:t>
            </a:r>
            <a:r>
              <a:rPr lang="en-US" sz="2400" b="1" dirty="0">
                <a:solidFill>
                  <a:srgbClr val="404040"/>
                </a:solidFill>
                <a:latin typeface="Gotham"/>
                <a:cs typeface="Gotham"/>
              </a:rPr>
              <a:t>p</a:t>
            </a: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alette…then </a:t>
            </a:r>
            <a:r>
              <a:rPr lang="en-US" sz="2400" b="1" dirty="0">
                <a:solidFill>
                  <a:srgbClr val="404040"/>
                </a:solidFill>
                <a:latin typeface="Gotham"/>
                <a:cs typeface="Gotham"/>
              </a:rPr>
              <a:t>s</a:t>
            </a: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tick </a:t>
            </a:r>
            <a:r>
              <a:rPr lang="en-US" sz="2400" b="1" dirty="0">
                <a:solidFill>
                  <a:srgbClr val="404040"/>
                </a:solidFill>
                <a:latin typeface="Gotham"/>
                <a:cs typeface="Gotham"/>
              </a:rPr>
              <a:t>w</a:t>
            </a: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ith it.</a:t>
            </a:r>
            <a:endParaRPr lang="en-US" sz="2400" b="1" dirty="0">
              <a:solidFill>
                <a:srgbClr val="404040"/>
              </a:solidFill>
              <a:latin typeface="Gotham"/>
              <a:cs typeface="Gotham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1171472" y="1308311"/>
            <a:ext cx="2342442" cy="720655"/>
            <a:chOff x="719917" y="1804245"/>
            <a:chExt cx="2342442" cy="720655"/>
          </a:xfrm>
        </p:grpSpPr>
        <p:sp>
          <p:nvSpPr>
            <p:cNvPr id="11" name="Oval 10"/>
            <p:cNvSpPr/>
            <p:nvPr/>
          </p:nvSpPr>
          <p:spPr>
            <a:xfrm>
              <a:off x="1531305" y="1805234"/>
              <a:ext cx="719666" cy="719666"/>
            </a:xfrm>
            <a:prstGeom prst="ellipse">
              <a:avLst/>
            </a:prstGeom>
            <a:solidFill>
              <a:srgbClr val="6BC8A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Oval 11"/>
            <p:cNvSpPr/>
            <p:nvPr/>
          </p:nvSpPr>
          <p:spPr>
            <a:xfrm>
              <a:off x="2342693" y="1805234"/>
              <a:ext cx="719666" cy="719666"/>
            </a:xfrm>
            <a:prstGeom prst="ellipse">
              <a:avLst/>
            </a:prstGeom>
            <a:solidFill>
              <a:srgbClr val="3C95A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Oval 12"/>
            <p:cNvSpPr/>
            <p:nvPr/>
          </p:nvSpPr>
          <p:spPr>
            <a:xfrm>
              <a:off x="719917" y="1804245"/>
              <a:ext cx="719666" cy="719666"/>
            </a:xfrm>
            <a:prstGeom prst="ellipse">
              <a:avLst/>
            </a:prstGeom>
            <a:solidFill>
              <a:srgbClr val="E4452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71472" y="3315577"/>
            <a:ext cx="2342442" cy="721644"/>
            <a:chOff x="719917" y="3786815"/>
            <a:chExt cx="2342442" cy="721644"/>
          </a:xfrm>
        </p:grpSpPr>
        <p:sp>
          <p:nvSpPr>
            <p:cNvPr id="14" name="Oval 13"/>
            <p:cNvSpPr/>
            <p:nvPr/>
          </p:nvSpPr>
          <p:spPr>
            <a:xfrm>
              <a:off x="1531305" y="3788793"/>
              <a:ext cx="719666" cy="719666"/>
            </a:xfrm>
            <a:prstGeom prst="ellipse">
              <a:avLst/>
            </a:prstGeom>
            <a:solidFill>
              <a:srgbClr val="D1AC7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/>
            <p:cNvSpPr/>
            <p:nvPr/>
          </p:nvSpPr>
          <p:spPr>
            <a:xfrm>
              <a:off x="2342693" y="3786815"/>
              <a:ext cx="719666" cy="719666"/>
            </a:xfrm>
            <a:prstGeom prst="ellipse">
              <a:avLst/>
            </a:prstGeom>
            <a:solidFill>
              <a:srgbClr val="8B273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719917" y="3787804"/>
              <a:ext cx="719666" cy="719666"/>
            </a:xfrm>
            <a:prstGeom prst="ellipse">
              <a:avLst/>
            </a:prstGeom>
            <a:solidFill>
              <a:srgbClr val="8FA89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235477" y="1309300"/>
            <a:ext cx="2342442" cy="720655"/>
            <a:chOff x="5595310" y="1918123"/>
            <a:chExt cx="2342442" cy="720655"/>
          </a:xfrm>
        </p:grpSpPr>
        <p:sp>
          <p:nvSpPr>
            <p:cNvPr id="17" name="Oval 16"/>
            <p:cNvSpPr/>
            <p:nvPr/>
          </p:nvSpPr>
          <p:spPr>
            <a:xfrm>
              <a:off x="6406698" y="1919112"/>
              <a:ext cx="719666" cy="719666"/>
            </a:xfrm>
            <a:prstGeom prst="ellipse">
              <a:avLst/>
            </a:prstGeom>
            <a:solidFill>
              <a:srgbClr val="798EB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/>
            <p:cNvSpPr/>
            <p:nvPr/>
          </p:nvSpPr>
          <p:spPr>
            <a:xfrm>
              <a:off x="7218086" y="1919112"/>
              <a:ext cx="719666" cy="719666"/>
            </a:xfrm>
            <a:prstGeom prst="ellipse">
              <a:avLst/>
            </a:prstGeom>
            <a:solidFill>
              <a:srgbClr val="A6C9C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Oval 18"/>
            <p:cNvSpPr/>
            <p:nvPr/>
          </p:nvSpPr>
          <p:spPr>
            <a:xfrm>
              <a:off x="5595310" y="1918123"/>
              <a:ext cx="719666" cy="719666"/>
            </a:xfrm>
            <a:prstGeom prst="ellipse">
              <a:avLst/>
            </a:prstGeom>
            <a:solidFill>
              <a:srgbClr val="F6CEC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860776" y="2142844"/>
            <a:ext cx="2977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Gotham"/>
                <a:cs typeface="Gotham"/>
              </a:rPr>
              <a:t>Joyful and happy</a:t>
            </a:r>
            <a:endParaRPr lang="en-US" dirty="0">
              <a:latin typeface="Gotham"/>
              <a:cs typeface="Gotham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60776" y="4125321"/>
            <a:ext cx="2977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Gotham"/>
                <a:cs typeface="Gotham"/>
              </a:rPr>
              <a:t>Grounded and secure</a:t>
            </a:r>
            <a:endParaRPr lang="en-US" dirty="0">
              <a:latin typeface="Gotham"/>
              <a:cs typeface="Gotham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96557" y="2142844"/>
            <a:ext cx="2977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Gotham"/>
                <a:cs typeface="Gotham"/>
              </a:rPr>
              <a:t>Subdued and serene</a:t>
            </a:r>
            <a:endParaRPr lang="en-US" dirty="0">
              <a:latin typeface="Gotham"/>
              <a:cs typeface="Gotham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5235477" y="3315577"/>
            <a:ext cx="2342442" cy="720655"/>
            <a:chOff x="5595310" y="3786815"/>
            <a:chExt cx="2342442" cy="720655"/>
          </a:xfrm>
        </p:grpSpPr>
        <p:sp>
          <p:nvSpPr>
            <p:cNvPr id="23" name="Oval 22"/>
            <p:cNvSpPr/>
            <p:nvPr/>
          </p:nvSpPr>
          <p:spPr>
            <a:xfrm>
              <a:off x="6406698" y="3787804"/>
              <a:ext cx="719666" cy="71966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Oval 23"/>
            <p:cNvSpPr/>
            <p:nvPr/>
          </p:nvSpPr>
          <p:spPr>
            <a:xfrm>
              <a:off x="7218086" y="3787804"/>
              <a:ext cx="719666" cy="71966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Oval 24"/>
            <p:cNvSpPr/>
            <p:nvPr/>
          </p:nvSpPr>
          <p:spPr>
            <a:xfrm>
              <a:off x="5595310" y="3786815"/>
              <a:ext cx="719666" cy="71966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4713113" y="4125321"/>
            <a:ext cx="3344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Gotham"/>
                <a:cs typeface="Gotham"/>
              </a:rPr>
              <a:t>Depressed and despondent</a:t>
            </a:r>
            <a:endParaRPr lang="en-US" dirty="0">
              <a:latin typeface="Gotham"/>
              <a:cs typeface="Gotham"/>
            </a:endParaRPr>
          </a:p>
        </p:txBody>
      </p:sp>
    </p:spTree>
    <p:extLst>
      <p:ext uri="{BB962C8B-B14F-4D97-AF65-F5344CB8AC3E}">
        <p14:creationId xmlns:p14="http://schemas.microsoft.com/office/powerpoint/2010/main" val="4052214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7-09-29 at 12.48.4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37" y="1368162"/>
            <a:ext cx="7778750" cy="366409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96137" y="317352"/>
            <a:ext cx="79571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2000"/>
              </a:spcAft>
              <a:buClr>
                <a:srgbClr val="D35F59"/>
              </a:buClr>
            </a:pP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Reds and oranges stand </a:t>
            </a:r>
            <a:r>
              <a:rPr lang="en-US" sz="2400" b="1" dirty="0">
                <a:solidFill>
                  <a:srgbClr val="404040"/>
                </a:solidFill>
                <a:latin typeface="Gotham"/>
                <a:cs typeface="Gotham"/>
              </a:rPr>
              <a:t>o</a:t>
            </a: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ut and get more clicks.</a:t>
            </a:r>
            <a:endParaRPr lang="en-US" sz="2400" b="1" dirty="0">
              <a:solidFill>
                <a:srgbClr val="404040"/>
              </a:solidFill>
              <a:latin typeface="Gotham"/>
              <a:cs typeface="Gotham"/>
            </a:endParaRPr>
          </a:p>
        </p:txBody>
      </p:sp>
    </p:spTree>
    <p:extLst>
      <p:ext uri="{BB962C8B-B14F-4D97-AF65-F5344CB8AC3E}">
        <p14:creationId xmlns:p14="http://schemas.microsoft.com/office/powerpoint/2010/main" val="2536241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9-29 at 12.15.3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404" y="2587936"/>
            <a:ext cx="1604056" cy="1593144"/>
          </a:xfrm>
          <a:prstGeom prst="rect">
            <a:avLst/>
          </a:prstGeom>
        </p:spPr>
      </p:pic>
      <p:pic>
        <p:nvPicPr>
          <p:cNvPr id="5" name="Picture 4" descr="Screen Shot 2017-09-29 at 12.15.0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582" y="2584449"/>
            <a:ext cx="1591218" cy="1596631"/>
          </a:xfrm>
          <a:prstGeom prst="rect">
            <a:avLst/>
          </a:prstGeom>
        </p:spPr>
      </p:pic>
      <p:pic>
        <p:nvPicPr>
          <p:cNvPr id="6" name="Picture 5" descr="Screen Shot 2017-09-29 at 7.43.58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07"/>
          <a:stretch/>
        </p:blipFill>
        <p:spPr>
          <a:xfrm>
            <a:off x="737249" y="2236487"/>
            <a:ext cx="1600878" cy="2058935"/>
          </a:xfrm>
          <a:prstGeom prst="rect">
            <a:avLst/>
          </a:prstGeom>
        </p:spPr>
      </p:pic>
      <p:pic>
        <p:nvPicPr>
          <p:cNvPr id="7" name="Picture 6" descr="44e4a04c9687b1002953c77ce7dbfc6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602" y="2325509"/>
            <a:ext cx="1313275" cy="196991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96137" y="317352"/>
            <a:ext cx="79571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2000"/>
              </a:spcAft>
              <a:buClr>
                <a:srgbClr val="D35F59"/>
              </a:buClr>
            </a:pP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Reds and oranges stand </a:t>
            </a:r>
            <a:r>
              <a:rPr lang="en-US" sz="2400" b="1" dirty="0">
                <a:solidFill>
                  <a:srgbClr val="404040"/>
                </a:solidFill>
                <a:latin typeface="Gotham"/>
                <a:cs typeface="Gotham"/>
              </a:rPr>
              <a:t>o</a:t>
            </a:r>
            <a:r>
              <a:rPr lang="en-US" sz="2400" b="1" dirty="0" smtClean="0">
                <a:solidFill>
                  <a:srgbClr val="404040"/>
                </a:solidFill>
                <a:latin typeface="Gotham"/>
                <a:cs typeface="Gotham"/>
              </a:rPr>
              <a:t>ut and get more clicks.</a:t>
            </a:r>
            <a:endParaRPr lang="en-US" sz="2400" b="1" dirty="0">
              <a:solidFill>
                <a:srgbClr val="404040"/>
              </a:solidFill>
              <a:latin typeface="Gotham"/>
              <a:cs typeface="Gotham"/>
            </a:endParaRPr>
          </a:p>
        </p:txBody>
      </p:sp>
    </p:spTree>
    <p:extLst>
      <p:ext uri="{BB962C8B-B14F-4D97-AF65-F5344CB8AC3E}">
        <p14:creationId xmlns:p14="http://schemas.microsoft.com/office/powerpoint/2010/main" val="455171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7500</TotalTime>
  <Words>963</Words>
  <Application>Microsoft Macintosh PowerPoint</Application>
  <PresentationFormat>On-screen Show (16:10)</PresentationFormat>
  <Paragraphs>188</Paragraphs>
  <Slides>49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Colors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Images, Backgrounds,  and Overlays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Sandra Clayton</dc:creator>
  <cp:lastModifiedBy>Sandra Clayton</cp:lastModifiedBy>
  <cp:revision>122</cp:revision>
  <cp:lastPrinted>2017-08-06T03:08:43Z</cp:lastPrinted>
  <dcterms:created xsi:type="dcterms:W3CDTF">2017-08-06T02:36:09Z</dcterms:created>
  <dcterms:modified xsi:type="dcterms:W3CDTF">2018-01-24T13:35:17Z</dcterms:modified>
</cp:coreProperties>
</file>