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98" r:id="rId4"/>
    <p:sldId id="260" r:id="rId5"/>
    <p:sldId id="261" r:id="rId6"/>
    <p:sldId id="262" r:id="rId7"/>
    <p:sldId id="288" r:id="rId8"/>
    <p:sldId id="273" r:id="rId9"/>
    <p:sldId id="274" r:id="rId10"/>
    <p:sldId id="275" r:id="rId11"/>
    <p:sldId id="281" r:id="rId12"/>
    <p:sldId id="282" r:id="rId13"/>
    <p:sldId id="291" r:id="rId14"/>
    <p:sldId id="265" r:id="rId15"/>
    <p:sldId id="283" r:id="rId16"/>
    <p:sldId id="272" r:id="rId17"/>
    <p:sldId id="267" r:id="rId18"/>
    <p:sldId id="264" r:id="rId19"/>
    <p:sldId id="286" r:id="rId20"/>
    <p:sldId id="268" r:id="rId21"/>
    <p:sldId id="276" r:id="rId22"/>
    <p:sldId id="292" r:id="rId23"/>
    <p:sldId id="270" r:id="rId24"/>
    <p:sldId id="295"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9160C22-3DAD-4BDD-A7A5-99661E6AFF1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180448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160C22-3DAD-4BDD-A7A5-99661E6AFF1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230529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160C22-3DAD-4BDD-A7A5-99661E6AFF1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181308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9160C22-3DAD-4BDD-A7A5-99661E6AFF1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41760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160C22-3DAD-4BDD-A7A5-99661E6AFF1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131126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9160C22-3DAD-4BDD-A7A5-99661E6AFF1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189079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9160C22-3DAD-4BDD-A7A5-99661E6AFF18}"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419199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9160C22-3DAD-4BDD-A7A5-99661E6AFF18}"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373427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0C22-3DAD-4BDD-A7A5-99661E6AFF18}"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51252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60C22-3DAD-4BDD-A7A5-99661E6AFF1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340469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60C22-3DAD-4BDD-A7A5-99661E6AFF1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6C754A-6288-439D-BAF7-190C31B17EB1}" type="slidenum">
              <a:rPr lang="en-GB" smtClean="0"/>
              <a:t>‹#›</a:t>
            </a:fld>
            <a:endParaRPr lang="en-GB"/>
          </a:p>
        </p:txBody>
      </p:sp>
    </p:spTree>
    <p:extLst>
      <p:ext uri="{BB962C8B-B14F-4D97-AF65-F5344CB8AC3E}">
        <p14:creationId xmlns:p14="http://schemas.microsoft.com/office/powerpoint/2010/main" val="146353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60C22-3DAD-4BDD-A7A5-99661E6AFF18}" type="datetimeFigureOut">
              <a:rPr lang="en-GB" smtClean="0"/>
              <a:t>27/01/2021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C754A-6288-439D-BAF7-190C31B17EB1}" type="slidenum">
              <a:rPr lang="en-GB" smtClean="0"/>
              <a:t>‹#›</a:t>
            </a:fld>
            <a:endParaRPr lang="en-GB"/>
          </a:p>
        </p:txBody>
      </p:sp>
    </p:spTree>
    <p:extLst>
      <p:ext uri="{BB962C8B-B14F-4D97-AF65-F5344CB8AC3E}">
        <p14:creationId xmlns:p14="http://schemas.microsoft.com/office/powerpoint/2010/main" val="2557469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5731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70C0"/>
                </a:solidFill>
              </a:rPr>
              <a:t>Reboot: Making your healthy happy future</a:t>
            </a:r>
            <a:endParaRPr lang="en-GB" sz="3600" dirty="0">
              <a:solidFill>
                <a:srgbClr val="0070C0"/>
              </a:solidFill>
            </a:endParaRPr>
          </a:p>
        </p:txBody>
      </p:sp>
      <p:sp>
        <p:nvSpPr>
          <p:cNvPr id="3" name="Content Placeholder 2"/>
          <p:cNvSpPr>
            <a:spLocks noGrp="1"/>
          </p:cNvSpPr>
          <p:nvPr>
            <p:ph idx="1"/>
          </p:nvPr>
        </p:nvSpPr>
        <p:spPr>
          <a:xfrm>
            <a:off x="838200" y="1438835"/>
            <a:ext cx="10515600" cy="4738128"/>
          </a:xfrm>
        </p:spPr>
        <p:txBody>
          <a:bodyPr>
            <a:normAutofit fontScale="92500" lnSpcReduction="10000"/>
          </a:bodyPr>
          <a:lstStyle/>
          <a:p>
            <a:pPr>
              <a:lnSpc>
                <a:spcPct val="150000"/>
              </a:lnSpc>
            </a:pPr>
            <a:r>
              <a:rPr lang="en-GB" dirty="0" smtClean="0">
                <a:solidFill>
                  <a:srgbClr val="002060"/>
                </a:solidFill>
              </a:rPr>
              <a:t>What else do you need: support for some of your more specific areas, diet, lifestyle, healthful habits etc.</a:t>
            </a:r>
          </a:p>
          <a:p>
            <a:pPr>
              <a:lnSpc>
                <a:spcPct val="150000"/>
              </a:lnSpc>
            </a:pPr>
            <a:r>
              <a:rPr lang="en-GB" dirty="0" smtClean="0">
                <a:solidFill>
                  <a:srgbClr val="002060"/>
                </a:solidFill>
              </a:rPr>
              <a:t>Mastering your magnificence</a:t>
            </a:r>
          </a:p>
          <a:p>
            <a:pPr>
              <a:lnSpc>
                <a:spcPct val="150000"/>
              </a:lnSpc>
            </a:pPr>
            <a:r>
              <a:rPr lang="en-GB" dirty="0" smtClean="0">
                <a:solidFill>
                  <a:srgbClr val="002060"/>
                </a:solidFill>
              </a:rPr>
              <a:t>Making this last.</a:t>
            </a:r>
          </a:p>
          <a:p>
            <a:pPr>
              <a:lnSpc>
                <a:spcPct val="150000"/>
              </a:lnSpc>
            </a:pPr>
            <a:r>
              <a:rPr lang="en-GB" dirty="0" smtClean="0">
                <a:solidFill>
                  <a:srgbClr val="002060"/>
                </a:solidFill>
              </a:rPr>
              <a:t>Completing your toolbox</a:t>
            </a:r>
          </a:p>
          <a:p>
            <a:pPr>
              <a:lnSpc>
                <a:spcPct val="150000"/>
              </a:lnSpc>
            </a:pPr>
            <a:r>
              <a:rPr lang="en-GB" dirty="0" smtClean="0">
                <a:solidFill>
                  <a:srgbClr val="002060"/>
                </a:solidFill>
              </a:rPr>
              <a:t>Future goals </a:t>
            </a:r>
          </a:p>
          <a:p>
            <a:pPr>
              <a:lnSpc>
                <a:spcPct val="150000"/>
              </a:lnSpc>
            </a:pPr>
            <a:r>
              <a:rPr lang="en-GB" dirty="0" smtClean="0">
                <a:solidFill>
                  <a:srgbClr val="002060"/>
                </a:solidFill>
              </a:rPr>
              <a:t>Blueprinting your healthful life.</a:t>
            </a:r>
            <a:endParaRPr lang="en-GB" dirty="0">
              <a:solidFill>
                <a:srgbClr val="002060"/>
              </a:solidFill>
            </a:endParaRPr>
          </a:p>
        </p:txBody>
      </p:sp>
    </p:spTree>
    <p:extLst>
      <p:ext uri="{BB962C8B-B14F-4D97-AF65-F5344CB8AC3E}">
        <p14:creationId xmlns:p14="http://schemas.microsoft.com/office/powerpoint/2010/main" val="2061116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smtClean="0">
                <a:solidFill>
                  <a:srgbClr val="0070C0"/>
                </a:solidFill>
              </a:rPr>
              <a:t>Be patient and trust in the process, I know the way!</a:t>
            </a:r>
            <a:endParaRPr lang="en-GB" sz="3600" dirty="0">
              <a:solidFill>
                <a:srgbClr val="0070C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904" y="1825625"/>
            <a:ext cx="6526191" cy="4351338"/>
          </a:xfrm>
        </p:spPr>
      </p:pic>
    </p:spTree>
    <p:extLst>
      <p:ext uri="{BB962C8B-B14F-4D97-AF65-F5344CB8AC3E}">
        <p14:creationId xmlns:p14="http://schemas.microsoft.com/office/powerpoint/2010/main" val="325707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600" dirty="0" smtClean="0">
                <a:solidFill>
                  <a:srgbClr val="002060"/>
                </a:solidFill>
              </a:rPr>
              <a:t>Week 1 </a:t>
            </a:r>
            <a:br>
              <a:rPr lang="en-GB" sz="3600" dirty="0" smtClean="0">
                <a:solidFill>
                  <a:srgbClr val="002060"/>
                </a:solidFill>
              </a:rPr>
            </a:br>
            <a:r>
              <a:rPr lang="en-GB" sz="3600" dirty="0" smtClean="0">
                <a:solidFill>
                  <a:srgbClr val="002060"/>
                </a:solidFill>
              </a:rPr>
              <a:t>Sowing the seeds of change; Understanding and creating a thriving internal environment.</a:t>
            </a:r>
            <a:endParaRPr lang="en-GB" sz="3600"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62437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61216"/>
          </a:xfrm>
        </p:spPr>
        <p:txBody>
          <a:bodyPr>
            <a:normAutofit/>
          </a:bodyPr>
          <a:lstStyle/>
          <a:p>
            <a:pPr algn="ctr"/>
            <a:r>
              <a:rPr lang="en-GB" sz="3200" dirty="0" smtClean="0">
                <a:solidFill>
                  <a:srgbClr val="002060"/>
                </a:solidFill>
              </a:rPr>
              <a:t>Change one thing and everything changes, you just need to know what to change and when to get what you want.</a:t>
            </a:r>
            <a:endParaRPr lang="en-GB" sz="3200"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5316" y="2326341"/>
            <a:ext cx="5901368" cy="3934245"/>
          </a:xfrm>
        </p:spPr>
      </p:pic>
    </p:spTree>
    <p:extLst>
      <p:ext uri="{BB962C8B-B14F-4D97-AF65-F5344CB8AC3E}">
        <p14:creationId xmlns:p14="http://schemas.microsoft.com/office/powerpoint/2010/main" val="87246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smtClean="0">
                <a:solidFill>
                  <a:srgbClr val="0070C0"/>
                </a:solidFill>
              </a:rPr>
              <a:t>The rebalance model</a:t>
            </a:r>
            <a:endParaRPr lang="en-GB" sz="4000"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3332" y="1928439"/>
            <a:ext cx="7735712" cy="4351338"/>
          </a:xfrm>
        </p:spPr>
      </p:pic>
    </p:spTree>
    <p:extLst>
      <p:ext uri="{BB962C8B-B14F-4D97-AF65-F5344CB8AC3E}">
        <p14:creationId xmlns:p14="http://schemas.microsoft.com/office/powerpoint/2010/main" val="4050330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47" y="268942"/>
            <a:ext cx="10515600" cy="6199094"/>
          </a:xfrm>
        </p:spPr>
        <p:txBody>
          <a:bodyPr>
            <a:normAutofit/>
          </a:bodyPr>
          <a:lstStyle/>
          <a:p>
            <a:pPr>
              <a:lnSpc>
                <a:spcPct val="150000"/>
              </a:lnSpc>
            </a:pPr>
            <a:r>
              <a:rPr lang="en-GB" sz="3600" dirty="0" smtClean="0">
                <a:solidFill>
                  <a:srgbClr val="002060"/>
                </a:solidFill>
              </a:rPr>
              <a:t>Ruminating on the past = SNS</a:t>
            </a:r>
            <a:br>
              <a:rPr lang="en-GB" sz="3600" dirty="0" smtClean="0">
                <a:solidFill>
                  <a:srgbClr val="002060"/>
                </a:solidFill>
              </a:rPr>
            </a:br>
            <a:r>
              <a:rPr lang="en-GB" sz="3600" dirty="0" smtClean="0">
                <a:solidFill>
                  <a:srgbClr val="002060"/>
                </a:solidFill>
              </a:rPr>
              <a:t>Fearing the future = SNS</a:t>
            </a:r>
            <a:br>
              <a:rPr lang="en-GB" sz="3600" dirty="0" smtClean="0">
                <a:solidFill>
                  <a:srgbClr val="002060"/>
                </a:solidFill>
              </a:rPr>
            </a:br>
            <a:r>
              <a:rPr lang="en-GB" sz="3600" dirty="0" smtClean="0">
                <a:solidFill>
                  <a:srgbClr val="002060"/>
                </a:solidFill>
              </a:rPr>
              <a:t>Being in the present = PNS</a:t>
            </a:r>
            <a:br>
              <a:rPr lang="en-GB" sz="3600" dirty="0" smtClean="0">
                <a:solidFill>
                  <a:srgbClr val="002060"/>
                </a:solidFill>
              </a:rPr>
            </a:br>
            <a:r>
              <a:rPr lang="en-GB" sz="3600" dirty="0" smtClean="0">
                <a:solidFill>
                  <a:srgbClr val="002060"/>
                </a:solidFill>
              </a:rPr>
              <a:t>SNS = Sympathetic nervous system: Fight or flight</a:t>
            </a:r>
            <a:br>
              <a:rPr lang="en-GB" sz="3600" dirty="0" smtClean="0">
                <a:solidFill>
                  <a:srgbClr val="002060"/>
                </a:solidFill>
              </a:rPr>
            </a:br>
            <a:r>
              <a:rPr lang="en-GB" sz="3600" dirty="0" smtClean="0">
                <a:solidFill>
                  <a:srgbClr val="002060"/>
                </a:solidFill>
              </a:rPr>
              <a:t>PNS = Parasympathetic nervous system: Rest and digest or safe and socialise.</a:t>
            </a:r>
            <a:br>
              <a:rPr lang="en-GB" sz="3600" dirty="0" smtClean="0">
                <a:solidFill>
                  <a:srgbClr val="002060"/>
                </a:solidFill>
              </a:rPr>
            </a:br>
            <a:r>
              <a:rPr lang="en-GB" sz="3600" dirty="0" smtClean="0">
                <a:solidFill>
                  <a:srgbClr val="002060"/>
                </a:solidFill>
              </a:rPr>
              <a:t>Positive change happens in the PNS.</a:t>
            </a:r>
            <a:endParaRPr lang="en-GB" sz="3600" dirty="0">
              <a:solidFill>
                <a:srgbClr val="002060"/>
              </a:solidFill>
            </a:endParaRPr>
          </a:p>
        </p:txBody>
      </p:sp>
    </p:spTree>
    <p:extLst>
      <p:ext uri="{BB962C8B-B14F-4D97-AF65-F5344CB8AC3E}">
        <p14:creationId xmlns:p14="http://schemas.microsoft.com/office/powerpoint/2010/main" val="362210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0945"/>
          </a:xfrm>
        </p:spPr>
        <p:txBody>
          <a:bodyPr>
            <a:normAutofit/>
          </a:bodyPr>
          <a:lstStyle/>
          <a:p>
            <a:r>
              <a:rPr lang="en-GB" sz="3200" dirty="0" smtClean="0">
                <a:solidFill>
                  <a:srgbClr val="0070C0"/>
                </a:solidFill>
              </a:rPr>
              <a:t>Taking control of what we can: the present, as the past has gone and the future hasn’t yet happened.</a:t>
            </a:r>
            <a:endParaRPr lang="en-GB" sz="3200" dirty="0">
              <a:solidFill>
                <a:srgbClr val="0070C0"/>
              </a:solidFill>
            </a:endParaRPr>
          </a:p>
        </p:txBody>
      </p:sp>
      <p:sp>
        <p:nvSpPr>
          <p:cNvPr id="3" name="Content Placeholder 2"/>
          <p:cNvSpPr>
            <a:spLocks noGrp="1"/>
          </p:cNvSpPr>
          <p:nvPr>
            <p:ph idx="1"/>
          </p:nvPr>
        </p:nvSpPr>
        <p:spPr>
          <a:xfrm>
            <a:off x="838200" y="1653988"/>
            <a:ext cx="10515600" cy="4522975"/>
          </a:xfrm>
        </p:spPr>
        <p:txBody>
          <a:bodyPr>
            <a:normAutofit lnSpcReduction="10000"/>
          </a:bodyPr>
          <a:lstStyle/>
          <a:p>
            <a:pPr>
              <a:lnSpc>
                <a:spcPct val="150000"/>
              </a:lnSpc>
            </a:pPr>
            <a:r>
              <a:rPr lang="en-GB" dirty="0" smtClean="0">
                <a:solidFill>
                  <a:srgbClr val="002060"/>
                </a:solidFill>
              </a:rPr>
              <a:t>In these first weeks are aim is to nurture what we already have enabling us to feel comfortable in the present, to keep our focus on what we can do now in this moment, harnessing our bodies own processes to trigger our PNS.</a:t>
            </a:r>
          </a:p>
          <a:p>
            <a:pPr>
              <a:lnSpc>
                <a:spcPct val="150000"/>
              </a:lnSpc>
            </a:pPr>
            <a:r>
              <a:rPr lang="en-GB" dirty="0" smtClean="0">
                <a:solidFill>
                  <a:srgbClr val="002060"/>
                </a:solidFill>
              </a:rPr>
              <a:t>When in our problems the negative past and the catastrophic future nearly always trigger the SNS, so you will learn to gently bring yourself back to the PNS.</a:t>
            </a:r>
          </a:p>
        </p:txBody>
      </p:sp>
    </p:spTree>
    <p:extLst>
      <p:ext uri="{BB962C8B-B14F-4D97-AF65-F5344CB8AC3E}">
        <p14:creationId xmlns:p14="http://schemas.microsoft.com/office/powerpoint/2010/main" val="2348313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2" y="244102"/>
            <a:ext cx="10515600" cy="1288863"/>
          </a:xfrm>
        </p:spPr>
        <p:txBody>
          <a:bodyPr>
            <a:normAutofit/>
          </a:bodyPr>
          <a:lstStyle/>
          <a:p>
            <a:pPr>
              <a:lnSpc>
                <a:spcPct val="100000"/>
              </a:lnSpc>
            </a:pPr>
            <a:r>
              <a:rPr lang="en-GB" sz="3600" dirty="0" smtClean="0">
                <a:solidFill>
                  <a:srgbClr val="0070C0"/>
                </a:solidFill>
              </a:rPr>
              <a:t>We are all unique but what is going on underneath the surface is not:</a:t>
            </a:r>
            <a:endParaRPr lang="en-GB" sz="3600" dirty="0">
              <a:solidFill>
                <a:srgbClr val="0070C0"/>
              </a:solidFill>
            </a:endParaRPr>
          </a:p>
        </p:txBody>
      </p:sp>
      <p:sp>
        <p:nvSpPr>
          <p:cNvPr id="3" name="Content Placeholder 2"/>
          <p:cNvSpPr>
            <a:spLocks noGrp="1"/>
          </p:cNvSpPr>
          <p:nvPr>
            <p:ph idx="1"/>
          </p:nvPr>
        </p:nvSpPr>
        <p:spPr>
          <a:xfrm>
            <a:off x="838200" y="1532966"/>
            <a:ext cx="10515600" cy="4948516"/>
          </a:xfrm>
        </p:spPr>
        <p:txBody>
          <a:bodyPr>
            <a:normAutofit fontScale="92500"/>
          </a:bodyPr>
          <a:lstStyle/>
          <a:p>
            <a:pPr>
              <a:lnSpc>
                <a:spcPct val="150000"/>
              </a:lnSpc>
            </a:pPr>
            <a:r>
              <a:rPr lang="en-GB" dirty="0" smtClean="0">
                <a:solidFill>
                  <a:srgbClr val="002060"/>
                </a:solidFill>
              </a:rPr>
              <a:t>The causes and impact of your emotional or physical symptoms are unique to you, but they are all made by the same systems in our bodies in response to your unique experiences, because we are all wired to survive.</a:t>
            </a:r>
          </a:p>
          <a:p>
            <a:pPr>
              <a:lnSpc>
                <a:spcPct val="150000"/>
              </a:lnSpc>
            </a:pPr>
            <a:r>
              <a:rPr lang="en-GB" dirty="0" smtClean="0">
                <a:solidFill>
                  <a:srgbClr val="002060"/>
                </a:solidFill>
              </a:rPr>
              <a:t>When you are experiencing an excess of fear, anxiety, pain, illness, fatigue or emotional overwhelm, then these are all signs that your defence mechanism is working on overdrive. </a:t>
            </a:r>
          </a:p>
          <a:p>
            <a:pPr>
              <a:lnSpc>
                <a:spcPct val="150000"/>
              </a:lnSpc>
            </a:pPr>
            <a:r>
              <a:rPr lang="en-GB" dirty="0" smtClean="0">
                <a:solidFill>
                  <a:srgbClr val="002060"/>
                </a:solidFill>
              </a:rPr>
              <a:t>You are surviving not thriving.</a:t>
            </a:r>
            <a:endParaRPr lang="en-GB" dirty="0">
              <a:solidFill>
                <a:srgbClr val="002060"/>
              </a:solidFill>
            </a:endParaRPr>
          </a:p>
        </p:txBody>
      </p:sp>
    </p:spTree>
    <p:extLst>
      <p:ext uri="{BB962C8B-B14F-4D97-AF65-F5344CB8AC3E}">
        <p14:creationId xmlns:p14="http://schemas.microsoft.com/office/powerpoint/2010/main" val="3654376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smtClean="0">
                <a:solidFill>
                  <a:srgbClr val="002060"/>
                </a:solidFill>
              </a:rPr>
              <a:t>In survival mode life feels like a constant fight or battle.</a:t>
            </a:r>
            <a:endParaRPr lang="en-GB" sz="3600" dirty="0">
              <a:solidFill>
                <a:srgbClr val="00206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0099" y="1860501"/>
            <a:ext cx="9491802" cy="4746768"/>
          </a:xfrm>
        </p:spPr>
      </p:pic>
    </p:spTree>
    <p:extLst>
      <p:ext uri="{BB962C8B-B14F-4D97-AF65-F5344CB8AC3E}">
        <p14:creationId xmlns:p14="http://schemas.microsoft.com/office/powerpoint/2010/main" val="3919260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normAutofit/>
          </a:bodyPr>
          <a:lstStyle/>
          <a:p>
            <a:r>
              <a:rPr lang="en-GB" sz="3600" dirty="0" smtClean="0">
                <a:solidFill>
                  <a:srgbClr val="0070C0"/>
                </a:solidFill>
              </a:rPr>
              <a:t>How did you come to feel this way?</a:t>
            </a:r>
            <a:endParaRPr lang="en-GB" sz="3600" dirty="0">
              <a:solidFill>
                <a:srgbClr val="0070C0"/>
              </a:solidFill>
            </a:endParaRPr>
          </a:p>
        </p:txBody>
      </p:sp>
      <p:sp>
        <p:nvSpPr>
          <p:cNvPr id="3" name="Content Placeholder 2"/>
          <p:cNvSpPr>
            <a:spLocks noGrp="1"/>
          </p:cNvSpPr>
          <p:nvPr>
            <p:ph idx="1"/>
          </p:nvPr>
        </p:nvSpPr>
        <p:spPr>
          <a:xfrm>
            <a:off x="838200" y="1143000"/>
            <a:ext cx="10515600" cy="5033963"/>
          </a:xfrm>
        </p:spPr>
        <p:txBody>
          <a:bodyPr>
            <a:normAutofit/>
          </a:bodyPr>
          <a:lstStyle/>
          <a:p>
            <a:pPr>
              <a:lnSpc>
                <a:spcPct val="150000"/>
              </a:lnSpc>
            </a:pPr>
            <a:r>
              <a:rPr lang="en-GB" dirty="0" smtClean="0">
                <a:solidFill>
                  <a:srgbClr val="002060"/>
                </a:solidFill>
              </a:rPr>
              <a:t>There maybe many reasons or just a few that lead you to where you are now.</a:t>
            </a:r>
          </a:p>
          <a:p>
            <a:pPr>
              <a:lnSpc>
                <a:spcPct val="150000"/>
              </a:lnSpc>
            </a:pPr>
            <a:r>
              <a:rPr lang="en-GB" dirty="0" smtClean="0">
                <a:solidFill>
                  <a:srgbClr val="002060"/>
                </a:solidFill>
              </a:rPr>
              <a:t>There is no blame, even if bad things have happened.</a:t>
            </a:r>
          </a:p>
          <a:p>
            <a:pPr>
              <a:lnSpc>
                <a:spcPct val="150000"/>
              </a:lnSpc>
            </a:pPr>
            <a:r>
              <a:rPr lang="en-GB" dirty="0" smtClean="0">
                <a:solidFill>
                  <a:srgbClr val="002060"/>
                </a:solidFill>
              </a:rPr>
              <a:t>Adverse childhood experiences (ACE’S), genetics, one off trauma, life, can trigger your body into ill health.</a:t>
            </a:r>
          </a:p>
          <a:p>
            <a:pPr>
              <a:lnSpc>
                <a:spcPct val="150000"/>
              </a:lnSpc>
            </a:pPr>
            <a:r>
              <a:rPr lang="en-GB" dirty="0">
                <a:solidFill>
                  <a:srgbClr val="002060"/>
                </a:solidFill>
              </a:rPr>
              <a:t>R</a:t>
            </a:r>
            <a:r>
              <a:rPr lang="en-GB" dirty="0" smtClean="0">
                <a:solidFill>
                  <a:srgbClr val="002060"/>
                </a:solidFill>
              </a:rPr>
              <a:t>emaining in that state is not about what happened but how we dealt with it and the cycles we got stuck in.</a:t>
            </a:r>
          </a:p>
          <a:p>
            <a:pPr>
              <a:lnSpc>
                <a:spcPct val="150000"/>
              </a:lnSpc>
            </a:pPr>
            <a:endParaRPr lang="en-GB" dirty="0"/>
          </a:p>
        </p:txBody>
      </p:sp>
    </p:spTree>
    <p:extLst>
      <p:ext uri="{BB962C8B-B14F-4D97-AF65-F5344CB8AC3E}">
        <p14:creationId xmlns:p14="http://schemas.microsoft.com/office/powerpoint/2010/main" val="3918664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063875"/>
          </a:xfrm>
        </p:spPr>
        <p:txBody>
          <a:bodyPr>
            <a:normAutofit fontScale="90000"/>
          </a:bodyPr>
          <a:lstStyle/>
          <a:p>
            <a:pPr>
              <a:lnSpc>
                <a:spcPct val="150000"/>
              </a:lnSpc>
            </a:pPr>
            <a:r>
              <a:rPr lang="en-GB" sz="3600" b="1" dirty="0" smtClean="0">
                <a:solidFill>
                  <a:srgbClr val="0070C0"/>
                </a:solidFill>
              </a:rPr>
              <a:t>Pink Elephants!</a:t>
            </a:r>
            <a:br>
              <a:rPr lang="en-GB" sz="3600" b="1" dirty="0" smtClean="0">
                <a:solidFill>
                  <a:srgbClr val="0070C0"/>
                </a:solidFill>
              </a:rPr>
            </a:br>
            <a:r>
              <a:rPr lang="en-GB" sz="3600" dirty="0" smtClean="0">
                <a:solidFill>
                  <a:srgbClr val="0070C0"/>
                </a:solidFill>
              </a:rPr>
              <a:t>Before we start if you haven’t already done so, please watch the training video in the introductory section so the next part makes more sense.</a:t>
            </a:r>
            <a:r>
              <a:rPr lang="en-GB" sz="3600" b="1" dirty="0" smtClean="0">
                <a:solidFill>
                  <a:srgbClr val="0070C0"/>
                </a:solidFill>
              </a:rPr>
              <a:t/>
            </a:r>
            <a:br>
              <a:rPr lang="en-GB" sz="3600" b="1" dirty="0" smtClean="0">
                <a:solidFill>
                  <a:srgbClr val="0070C0"/>
                </a:solidFill>
              </a:rPr>
            </a:br>
            <a:endParaRPr lang="en-GB" sz="3600" b="1" dirty="0">
              <a:solidFill>
                <a:srgbClr val="0070C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3228" y="2382360"/>
            <a:ext cx="4810572" cy="3964651"/>
          </a:xfrm>
          <a:prstGeom prst="rect">
            <a:avLst/>
          </a:prstGeom>
        </p:spPr>
      </p:pic>
    </p:spTree>
    <p:extLst>
      <p:ext uri="{BB962C8B-B14F-4D97-AF65-F5344CB8AC3E}">
        <p14:creationId xmlns:p14="http://schemas.microsoft.com/office/powerpoint/2010/main" val="611885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6102911"/>
          </a:xfrm>
        </p:spPr>
        <p:txBody>
          <a:bodyPr>
            <a:normAutofit fontScale="90000"/>
          </a:bodyPr>
          <a:lstStyle/>
          <a:p>
            <a:pPr algn="ctr">
              <a:lnSpc>
                <a:spcPct val="150000"/>
              </a:lnSpc>
            </a:pPr>
            <a:r>
              <a:rPr lang="en-GB" sz="3600" dirty="0" smtClean="0">
                <a:solidFill>
                  <a:srgbClr val="002060"/>
                </a:solidFill>
              </a:rPr>
              <a:t>In future weeks we will delve much deeper into what has been going on within you and around you, but the whole point of the Rebalance section is to bring you to where you want to be, into a healing healthful state.</a:t>
            </a:r>
            <a:br>
              <a:rPr lang="en-GB" sz="3600" dirty="0" smtClean="0">
                <a:solidFill>
                  <a:srgbClr val="002060"/>
                </a:solidFill>
              </a:rPr>
            </a:br>
            <a:r>
              <a:rPr lang="en-GB" sz="3600" dirty="0" smtClean="0">
                <a:solidFill>
                  <a:srgbClr val="002060"/>
                </a:solidFill>
              </a:rPr>
              <a:t/>
            </a:r>
            <a:br>
              <a:rPr lang="en-GB" sz="3600" dirty="0" smtClean="0">
                <a:solidFill>
                  <a:srgbClr val="002060"/>
                </a:solidFill>
              </a:rPr>
            </a:br>
            <a:r>
              <a:rPr lang="en-GB" sz="3600" dirty="0" smtClean="0">
                <a:solidFill>
                  <a:srgbClr val="002060"/>
                </a:solidFill>
              </a:rPr>
              <a:t>In this first week we are therefore taking the advice of Tony Robbins:</a:t>
            </a:r>
            <a:r>
              <a:rPr lang="en-GB" sz="3600" dirty="0" smtClean="0">
                <a:solidFill>
                  <a:srgbClr val="0070C0"/>
                </a:solidFill>
              </a:rPr>
              <a:t/>
            </a:r>
            <a:br>
              <a:rPr lang="en-GB" sz="3600" dirty="0" smtClean="0">
                <a:solidFill>
                  <a:srgbClr val="0070C0"/>
                </a:solidFill>
              </a:rPr>
            </a:br>
            <a:r>
              <a:rPr lang="en-GB" sz="4000" dirty="0" smtClean="0">
                <a:solidFill>
                  <a:srgbClr val="0070C0"/>
                </a:solidFill>
              </a:rPr>
              <a:t>“Focus on where you want to go, not on what you fear.”</a:t>
            </a:r>
            <a:r>
              <a:rPr lang="en-GB" sz="3600" dirty="0" smtClean="0">
                <a:solidFill>
                  <a:srgbClr val="0070C0"/>
                </a:solidFill>
              </a:rPr>
              <a:t/>
            </a:r>
            <a:br>
              <a:rPr lang="en-GB" sz="3600" dirty="0" smtClean="0">
                <a:solidFill>
                  <a:srgbClr val="0070C0"/>
                </a:solidFill>
              </a:rPr>
            </a:br>
            <a:endParaRPr lang="en-GB" sz="3600" dirty="0">
              <a:solidFill>
                <a:srgbClr val="002060"/>
              </a:solidFill>
            </a:endParaRPr>
          </a:p>
        </p:txBody>
      </p:sp>
    </p:spTree>
    <p:extLst>
      <p:ext uri="{BB962C8B-B14F-4D97-AF65-F5344CB8AC3E}">
        <p14:creationId xmlns:p14="http://schemas.microsoft.com/office/powerpoint/2010/main" val="2210374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1860" y="564778"/>
            <a:ext cx="8782033" cy="5853432"/>
          </a:xfrm>
        </p:spPr>
      </p:pic>
    </p:spTree>
    <p:extLst>
      <p:ext uri="{BB962C8B-B14F-4D97-AF65-F5344CB8AC3E}">
        <p14:creationId xmlns:p14="http://schemas.microsoft.com/office/powerpoint/2010/main" val="2879780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3813" y="618565"/>
            <a:ext cx="6929670" cy="5809129"/>
          </a:xfrm>
        </p:spPr>
      </p:pic>
    </p:spTree>
    <p:extLst>
      <p:ext uri="{BB962C8B-B14F-4D97-AF65-F5344CB8AC3E}">
        <p14:creationId xmlns:p14="http://schemas.microsoft.com/office/powerpoint/2010/main" val="441369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7881"/>
            <a:ext cx="10515600" cy="1983441"/>
          </a:xfrm>
        </p:spPr>
        <p:txBody>
          <a:bodyPr>
            <a:normAutofit/>
          </a:bodyPr>
          <a:lstStyle/>
          <a:p>
            <a:pPr algn="ctr">
              <a:lnSpc>
                <a:spcPct val="100000"/>
              </a:lnSpc>
            </a:pPr>
            <a:r>
              <a:rPr lang="en-GB" sz="3600" dirty="0" smtClean="0">
                <a:solidFill>
                  <a:srgbClr val="002060"/>
                </a:solidFill>
              </a:rPr>
              <a:t>You want to be healthy and happy, so let’s start with harnessing your health and your happiness.</a:t>
            </a:r>
            <a:br>
              <a:rPr lang="en-GB" sz="3600" dirty="0" smtClean="0">
                <a:solidFill>
                  <a:srgbClr val="002060"/>
                </a:solidFill>
              </a:rPr>
            </a:br>
            <a:endParaRPr lang="en-GB" sz="3600" dirty="0">
              <a:solidFill>
                <a:srgbClr val="00206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304" y="2521323"/>
            <a:ext cx="6155391" cy="4103594"/>
          </a:xfrm>
          <a:prstGeom prst="rect">
            <a:avLst/>
          </a:prstGeom>
        </p:spPr>
      </p:pic>
    </p:spTree>
    <p:extLst>
      <p:ext uri="{BB962C8B-B14F-4D97-AF65-F5344CB8AC3E}">
        <p14:creationId xmlns:p14="http://schemas.microsoft.com/office/powerpoint/2010/main" val="948409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2004"/>
          </a:xfrm>
        </p:spPr>
        <p:txBody>
          <a:bodyPr>
            <a:noAutofit/>
          </a:bodyPr>
          <a:lstStyle/>
          <a:p>
            <a:r>
              <a:rPr lang="en-GB" sz="3200" dirty="0" smtClean="0">
                <a:solidFill>
                  <a:srgbClr val="0070C0"/>
                </a:solidFill>
              </a:rPr>
              <a:t>This weeks exercises for accessing a healthful state.</a:t>
            </a:r>
            <a:endParaRPr lang="en-GB" sz="3200" dirty="0">
              <a:solidFill>
                <a:srgbClr val="0070C0"/>
              </a:solidFill>
            </a:endParaRPr>
          </a:p>
        </p:txBody>
      </p:sp>
      <p:sp>
        <p:nvSpPr>
          <p:cNvPr id="3" name="Content Placeholder 2"/>
          <p:cNvSpPr>
            <a:spLocks noGrp="1"/>
          </p:cNvSpPr>
          <p:nvPr>
            <p:ph idx="1"/>
          </p:nvPr>
        </p:nvSpPr>
        <p:spPr>
          <a:xfrm>
            <a:off x="838200" y="1237130"/>
            <a:ext cx="10515600" cy="4939833"/>
          </a:xfrm>
        </p:spPr>
        <p:txBody>
          <a:bodyPr>
            <a:normAutofit fontScale="85000" lnSpcReduction="20000"/>
          </a:bodyPr>
          <a:lstStyle/>
          <a:p>
            <a:pPr marL="514350" indent="-514350">
              <a:lnSpc>
                <a:spcPct val="150000"/>
              </a:lnSpc>
              <a:buAutoNum type="arabicPeriod"/>
            </a:pPr>
            <a:r>
              <a:rPr lang="en-GB" dirty="0" smtClean="0">
                <a:solidFill>
                  <a:srgbClr val="002060"/>
                </a:solidFill>
              </a:rPr>
              <a:t>Opening up to health and happiness:</a:t>
            </a:r>
          </a:p>
          <a:p>
            <a:pPr marL="0" indent="0">
              <a:lnSpc>
                <a:spcPct val="150000"/>
              </a:lnSpc>
              <a:buNone/>
            </a:pPr>
            <a:r>
              <a:rPr lang="en-GB" dirty="0" smtClean="0">
                <a:solidFill>
                  <a:srgbClr val="002060"/>
                </a:solidFill>
              </a:rPr>
              <a:t>In this exercise you will be using both your body and mind to access the feeling of health and happiness.</a:t>
            </a:r>
          </a:p>
          <a:p>
            <a:pPr marL="0" indent="0">
              <a:lnSpc>
                <a:spcPct val="150000"/>
              </a:lnSpc>
              <a:buNone/>
            </a:pPr>
            <a:r>
              <a:rPr lang="en-GB" dirty="0" smtClean="0">
                <a:solidFill>
                  <a:srgbClr val="002060"/>
                </a:solidFill>
              </a:rPr>
              <a:t>There is a statement you can print as well as a short meditation to help you feel it, so you believe it.</a:t>
            </a:r>
          </a:p>
          <a:p>
            <a:pPr marL="0" indent="0">
              <a:lnSpc>
                <a:spcPct val="150000"/>
              </a:lnSpc>
              <a:buNone/>
            </a:pPr>
            <a:r>
              <a:rPr lang="en-GB" dirty="0" smtClean="0">
                <a:solidFill>
                  <a:srgbClr val="002060"/>
                </a:solidFill>
              </a:rPr>
              <a:t>2. Using a powerful NLP anchoring exercise I will guide you through creating a switch to a healthy happy state.</a:t>
            </a:r>
          </a:p>
          <a:p>
            <a:pPr marL="0" indent="0">
              <a:lnSpc>
                <a:spcPct val="150000"/>
              </a:lnSpc>
              <a:buNone/>
            </a:pPr>
            <a:r>
              <a:rPr lang="en-GB" dirty="0" smtClean="0">
                <a:solidFill>
                  <a:srgbClr val="002060"/>
                </a:solidFill>
              </a:rPr>
              <a:t>All the instructions, a hypnosis recording and how to stack it up mindfully throughout the day then add to your journal, are in this weeks lesson materials.</a:t>
            </a:r>
          </a:p>
        </p:txBody>
      </p:sp>
    </p:spTree>
    <p:extLst>
      <p:ext uri="{BB962C8B-B14F-4D97-AF65-F5344CB8AC3E}">
        <p14:creationId xmlns:p14="http://schemas.microsoft.com/office/powerpoint/2010/main" val="4097244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4941" y="517437"/>
            <a:ext cx="7023906" cy="5888126"/>
          </a:xfrm>
        </p:spPr>
      </p:pic>
    </p:spTree>
    <p:extLst>
      <p:ext uri="{BB962C8B-B14F-4D97-AF65-F5344CB8AC3E}">
        <p14:creationId xmlns:p14="http://schemas.microsoft.com/office/powerpoint/2010/main" val="3796037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0640"/>
          </a:xfrm>
        </p:spPr>
        <p:txBody>
          <a:bodyPr>
            <a:normAutofit/>
          </a:bodyPr>
          <a:lstStyle/>
          <a:p>
            <a:pPr algn="ctr"/>
            <a:r>
              <a:rPr lang="en-GB" sz="4000" dirty="0" smtClean="0">
                <a:solidFill>
                  <a:srgbClr val="0070C0"/>
                </a:solidFill>
              </a:rPr>
              <a:t>The Healthful Mind Mission</a:t>
            </a:r>
            <a:endParaRPr lang="en-GB" sz="4000" dirty="0">
              <a:solidFill>
                <a:srgbClr val="0070C0"/>
              </a:solidFill>
            </a:endParaRPr>
          </a:p>
        </p:txBody>
      </p:sp>
      <p:sp>
        <p:nvSpPr>
          <p:cNvPr id="3" name="Content Placeholder 2"/>
          <p:cNvSpPr>
            <a:spLocks noGrp="1"/>
          </p:cNvSpPr>
          <p:nvPr>
            <p:ph idx="1"/>
          </p:nvPr>
        </p:nvSpPr>
        <p:spPr>
          <a:xfrm>
            <a:off x="349624" y="1196788"/>
            <a:ext cx="11537576" cy="4980175"/>
          </a:xfrm>
        </p:spPr>
        <p:txBody>
          <a:bodyPr>
            <a:normAutofit fontScale="85000" lnSpcReduction="10000"/>
          </a:bodyPr>
          <a:lstStyle/>
          <a:p>
            <a:pPr>
              <a:lnSpc>
                <a:spcPct val="150000"/>
              </a:lnSpc>
            </a:pPr>
            <a:r>
              <a:rPr lang="en-GB" dirty="0" smtClean="0">
                <a:solidFill>
                  <a:srgbClr val="002060"/>
                </a:solidFill>
              </a:rPr>
              <a:t>To empower you to take back control of your health and happiness</a:t>
            </a:r>
          </a:p>
          <a:p>
            <a:pPr>
              <a:lnSpc>
                <a:spcPct val="150000"/>
              </a:lnSpc>
            </a:pPr>
            <a:r>
              <a:rPr lang="en-GB" dirty="0" smtClean="0">
                <a:solidFill>
                  <a:srgbClr val="002060"/>
                </a:solidFill>
              </a:rPr>
              <a:t>To make the journey enjoyable, inspirational and achievable.</a:t>
            </a:r>
          </a:p>
          <a:p>
            <a:pPr>
              <a:lnSpc>
                <a:spcPct val="150000"/>
              </a:lnSpc>
            </a:pPr>
            <a:r>
              <a:rPr lang="en-GB" dirty="0" smtClean="0">
                <a:solidFill>
                  <a:srgbClr val="002060"/>
                </a:solidFill>
              </a:rPr>
              <a:t>To ensure you have all you need to reach your health, happiness and success potential, whatever that may mean to you.</a:t>
            </a:r>
          </a:p>
          <a:p>
            <a:pPr>
              <a:lnSpc>
                <a:spcPct val="150000"/>
              </a:lnSpc>
            </a:pPr>
            <a:r>
              <a:rPr lang="en-GB" dirty="0" smtClean="0">
                <a:solidFill>
                  <a:srgbClr val="002060"/>
                </a:solidFill>
              </a:rPr>
              <a:t>To provide you with personal support and guidance that will enable you to address your individual issues.</a:t>
            </a:r>
          </a:p>
          <a:p>
            <a:pPr>
              <a:lnSpc>
                <a:spcPct val="150000"/>
              </a:lnSpc>
            </a:pPr>
            <a:r>
              <a:rPr lang="en-GB" dirty="0" smtClean="0">
                <a:solidFill>
                  <a:srgbClr val="002060"/>
                </a:solidFill>
              </a:rPr>
              <a:t>To address your fears and doubts, bring peace to your past and optimism to your future.</a:t>
            </a:r>
          </a:p>
          <a:p>
            <a:pPr>
              <a:lnSpc>
                <a:spcPct val="150000"/>
              </a:lnSpc>
            </a:pPr>
            <a:r>
              <a:rPr lang="en-GB" dirty="0" smtClean="0">
                <a:solidFill>
                  <a:srgbClr val="002060"/>
                </a:solidFill>
              </a:rPr>
              <a:t>To create a blueprint of how to navigate your future from a healthful perspective</a:t>
            </a:r>
            <a:r>
              <a:rPr lang="en-GB" dirty="0" smtClean="0"/>
              <a:t>.</a:t>
            </a:r>
            <a:endParaRPr lang="en-GB" dirty="0"/>
          </a:p>
        </p:txBody>
      </p:sp>
    </p:spTree>
    <p:extLst>
      <p:ext uri="{BB962C8B-B14F-4D97-AF65-F5344CB8AC3E}">
        <p14:creationId xmlns:p14="http://schemas.microsoft.com/office/powerpoint/2010/main" val="103468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smtClean="0">
                <a:solidFill>
                  <a:srgbClr val="0070C0"/>
                </a:solidFill>
              </a:rPr>
              <a:t>The Healthful Mind.</a:t>
            </a:r>
            <a:endParaRPr lang="en-GB" sz="4000" dirty="0">
              <a:solidFill>
                <a:srgbClr val="0070C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596025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76"/>
            <a:ext cx="10515600" cy="6508377"/>
          </a:xfrm>
        </p:spPr>
        <p:txBody>
          <a:bodyPr>
            <a:normAutofit/>
          </a:bodyPr>
          <a:lstStyle/>
          <a:p>
            <a:pPr>
              <a:lnSpc>
                <a:spcPct val="150000"/>
              </a:lnSpc>
            </a:pPr>
            <a:r>
              <a:rPr lang="en-GB" sz="3200" dirty="0" smtClean="0">
                <a:solidFill>
                  <a:srgbClr val="0070C0"/>
                </a:solidFill>
              </a:rPr>
              <a:t>So what is a healthful mind:</a:t>
            </a:r>
            <a:r>
              <a:rPr lang="en-GB" sz="3200" dirty="0">
                <a:solidFill>
                  <a:srgbClr val="0070C0"/>
                </a:solidFill>
              </a:rPr>
              <a:t/>
            </a:r>
            <a:br>
              <a:rPr lang="en-GB" sz="3200" dirty="0">
                <a:solidFill>
                  <a:srgbClr val="0070C0"/>
                </a:solidFill>
              </a:rPr>
            </a:br>
            <a:r>
              <a:rPr lang="en-GB" sz="3200" dirty="0" smtClean="0">
                <a:solidFill>
                  <a:srgbClr val="002060"/>
                </a:solidFill>
              </a:rPr>
              <a:t>Sees things from the perspective of health.</a:t>
            </a:r>
            <a:br>
              <a:rPr lang="en-GB" sz="3200" dirty="0" smtClean="0">
                <a:solidFill>
                  <a:srgbClr val="002060"/>
                </a:solidFill>
              </a:rPr>
            </a:br>
            <a:r>
              <a:rPr lang="en-GB" sz="3200" dirty="0">
                <a:solidFill>
                  <a:srgbClr val="002060"/>
                </a:solidFill>
              </a:rPr>
              <a:t>K</a:t>
            </a:r>
            <a:r>
              <a:rPr lang="en-GB" sz="3200" dirty="0" smtClean="0">
                <a:solidFill>
                  <a:srgbClr val="002060"/>
                </a:solidFill>
              </a:rPr>
              <a:t>nows how to thrive rather than just survive.</a:t>
            </a:r>
            <a:br>
              <a:rPr lang="en-GB" sz="3200" dirty="0" smtClean="0">
                <a:solidFill>
                  <a:srgbClr val="002060"/>
                </a:solidFill>
              </a:rPr>
            </a:br>
            <a:r>
              <a:rPr lang="en-GB" sz="3200" dirty="0" smtClean="0">
                <a:solidFill>
                  <a:srgbClr val="002060"/>
                </a:solidFill>
              </a:rPr>
              <a:t>Notices and focusses on what is right in your body or your life rather than what is or could be wrong.</a:t>
            </a:r>
            <a:br>
              <a:rPr lang="en-GB" sz="3200" dirty="0" smtClean="0">
                <a:solidFill>
                  <a:srgbClr val="002060"/>
                </a:solidFill>
              </a:rPr>
            </a:br>
            <a:r>
              <a:rPr lang="en-GB" sz="3200" dirty="0">
                <a:solidFill>
                  <a:srgbClr val="002060"/>
                </a:solidFill>
              </a:rPr>
              <a:t>W</a:t>
            </a:r>
            <a:r>
              <a:rPr lang="en-GB" sz="3200" dirty="0" smtClean="0">
                <a:solidFill>
                  <a:srgbClr val="002060"/>
                </a:solidFill>
              </a:rPr>
              <a:t>orks with you not against you.</a:t>
            </a:r>
            <a:br>
              <a:rPr lang="en-GB" sz="3200" dirty="0" smtClean="0">
                <a:solidFill>
                  <a:srgbClr val="002060"/>
                </a:solidFill>
              </a:rPr>
            </a:br>
            <a:r>
              <a:rPr lang="en-GB" sz="3200" dirty="0" smtClean="0">
                <a:solidFill>
                  <a:srgbClr val="002060"/>
                </a:solidFill>
              </a:rPr>
              <a:t>Creates a body full of health.</a:t>
            </a:r>
            <a:endParaRPr lang="en-GB" sz="3200" dirty="0">
              <a:solidFill>
                <a:srgbClr val="002060"/>
              </a:solidFill>
            </a:endParaRPr>
          </a:p>
        </p:txBody>
      </p:sp>
    </p:spTree>
    <p:extLst>
      <p:ext uri="{BB962C8B-B14F-4D97-AF65-F5344CB8AC3E}">
        <p14:creationId xmlns:p14="http://schemas.microsoft.com/office/powerpoint/2010/main" val="305444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941"/>
            <a:ext cx="10515600" cy="766483"/>
          </a:xfrm>
        </p:spPr>
        <p:txBody>
          <a:bodyPr>
            <a:normAutofit/>
          </a:bodyPr>
          <a:lstStyle/>
          <a:p>
            <a:r>
              <a:rPr lang="en-GB" sz="3200" dirty="0" smtClean="0">
                <a:solidFill>
                  <a:srgbClr val="0070C0"/>
                </a:solidFill>
              </a:rPr>
              <a:t>A few of the benefits others have experienced:</a:t>
            </a:r>
            <a:endParaRPr lang="en-GB" sz="3200" dirty="0">
              <a:solidFill>
                <a:srgbClr val="0070C0"/>
              </a:solidFill>
            </a:endParaRPr>
          </a:p>
        </p:txBody>
      </p:sp>
      <p:sp>
        <p:nvSpPr>
          <p:cNvPr id="3" name="Content Placeholder 2"/>
          <p:cNvSpPr>
            <a:spLocks noGrp="1"/>
          </p:cNvSpPr>
          <p:nvPr>
            <p:ph idx="1"/>
          </p:nvPr>
        </p:nvSpPr>
        <p:spPr>
          <a:xfrm>
            <a:off x="838200" y="1183342"/>
            <a:ext cx="10515600" cy="5432612"/>
          </a:xfrm>
        </p:spPr>
        <p:txBody>
          <a:bodyPr>
            <a:normAutofit fontScale="70000" lnSpcReduction="20000"/>
          </a:bodyPr>
          <a:lstStyle/>
          <a:p>
            <a:pPr>
              <a:lnSpc>
                <a:spcPct val="150000"/>
              </a:lnSpc>
            </a:pPr>
            <a:r>
              <a:rPr lang="en-GB" dirty="0" smtClean="0">
                <a:solidFill>
                  <a:srgbClr val="002060"/>
                </a:solidFill>
              </a:rPr>
              <a:t>Being back in control of your body, mind and life.</a:t>
            </a:r>
          </a:p>
          <a:p>
            <a:pPr>
              <a:lnSpc>
                <a:spcPct val="150000"/>
              </a:lnSpc>
            </a:pPr>
            <a:r>
              <a:rPr lang="en-GB" dirty="0" smtClean="0">
                <a:solidFill>
                  <a:srgbClr val="002060"/>
                </a:solidFill>
              </a:rPr>
              <a:t>Freedom</a:t>
            </a:r>
          </a:p>
          <a:p>
            <a:pPr>
              <a:lnSpc>
                <a:spcPct val="150000"/>
              </a:lnSpc>
            </a:pPr>
            <a:r>
              <a:rPr lang="en-GB" dirty="0" smtClean="0">
                <a:solidFill>
                  <a:srgbClr val="002060"/>
                </a:solidFill>
              </a:rPr>
              <a:t>Confidence</a:t>
            </a:r>
          </a:p>
          <a:p>
            <a:pPr>
              <a:lnSpc>
                <a:spcPct val="150000"/>
              </a:lnSpc>
            </a:pPr>
            <a:r>
              <a:rPr lang="en-GB" dirty="0" smtClean="0">
                <a:solidFill>
                  <a:srgbClr val="002060"/>
                </a:solidFill>
              </a:rPr>
              <a:t>Calm</a:t>
            </a:r>
          </a:p>
          <a:p>
            <a:pPr>
              <a:lnSpc>
                <a:spcPct val="150000"/>
              </a:lnSpc>
            </a:pPr>
            <a:r>
              <a:rPr lang="en-GB" dirty="0" smtClean="0">
                <a:solidFill>
                  <a:srgbClr val="002060"/>
                </a:solidFill>
              </a:rPr>
              <a:t>Success </a:t>
            </a:r>
          </a:p>
          <a:p>
            <a:pPr>
              <a:lnSpc>
                <a:spcPct val="150000"/>
              </a:lnSpc>
            </a:pPr>
            <a:r>
              <a:rPr lang="en-GB" dirty="0" smtClean="0">
                <a:solidFill>
                  <a:srgbClr val="002060"/>
                </a:solidFill>
              </a:rPr>
              <a:t>A good night’s sleep</a:t>
            </a:r>
          </a:p>
          <a:p>
            <a:pPr>
              <a:lnSpc>
                <a:spcPct val="150000"/>
              </a:lnSpc>
            </a:pPr>
            <a:r>
              <a:rPr lang="en-GB" dirty="0" smtClean="0">
                <a:solidFill>
                  <a:srgbClr val="002060"/>
                </a:solidFill>
              </a:rPr>
              <a:t>Waking in the morning refreshed</a:t>
            </a:r>
          </a:p>
          <a:p>
            <a:pPr>
              <a:lnSpc>
                <a:spcPct val="150000"/>
              </a:lnSpc>
            </a:pPr>
            <a:r>
              <a:rPr lang="en-GB" dirty="0" smtClean="0">
                <a:solidFill>
                  <a:srgbClr val="002060"/>
                </a:solidFill>
              </a:rPr>
              <a:t>Optimism for the future</a:t>
            </a:r>
          </a:p>
          <a:p>
            <a:pPr>
              <a:lnSpc>
                <a:spcPct val="150000"/>
              </a:lnSpc>
            </a:pPr>
            <a:r>
              <a:rPr lang="en-GB" dirty="0" smtClean="0">
                <a:solidFill>
                  <a:srgbClr val="002060"/>
                </a:solidFill>
              </a:rPr>
              <a:t>Enjoying old and new activities</a:t>
            </a:r>
          </a:p>
          <a:p>
            <a:pPr>
              <a:lnSpc>
                <a:spcPct val="150000"/>
              </a:lnSpc>
            </a:pPr>
            <a:r>
              <a:rPr lang="en-GB" dirty="0" smtClean="0">
                <a:solidFill>
                  <a:srgbClr val="002060"/>
                </a:solidFill>
              </a:rPr>
              <a:t>Peace of mind</a:t>
            </a:r>
          </a:p>
          <a:p>
            <a:endParaRPr lang="en-GB" dirty="0"/>
          </a:p>
        </p:txBody>
      </p:sp>
    </p:spTree>
    <p:extLst>
      <p:ext uri="{BB962C8B-B14F-4D97-AF65-F5344CB8AC3E}">
        <p14:creationId xmlns:p14="http://schemas.microsoft.com/office/powerpoint/2010/main" val="439906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smtClean="0">
                <a:solidFill>
                  <a:srgbClr val="0070C0"/>
                </a:solidFill>
              </a:rPr>
              <a:t>KISS: Keep It Super Simple - It is all about the doing.</a:t>
            </a:r>
            <a:endParaRPr lang="en-GB" sz="3600"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0702" y="1825625"/>
            <a:ext cx="7190596" cy="4351338"/>
          </a:xfrm>
        </p:spPr>
      </p:pic>
    </p:spTree>
    <p:extLst>
      <p:ext uri="{BB962C8B-B14F-4D97-AF65-F5344CB8AC3E}">
        <p14:creationId xmlns:p14="http://schemas.microsoft.com/office/powerpoint/2010/main" val="398904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70C0"/>
                </a:solidFill>
              </a:rPr>
              <a:t>Rebalance: week 1 – 4 and for life!</a:t>
            </a:r>
            <a:endParaRPr lang="en-GB" sz="3600" dirty="0">
              <a:solidFill>
                <a:srgbClr val="0070C0"/>
              </a:solidFill>
            </a:endParaRPr>
          </a:p>
        </p:txBody>
      </p:sp>
      <p:sp>
        <p:nvSpPr>
          <p:cNvPr id="3" name="Content Placeholder 2"/>
          <p:cNvSpPr>
            <a:spLocks noGrp="1"/>
          </p:cNvSpPr>
          <p:nvPr>
            <p:ph idx="1"/>
          </p:nvPr>
        </p:nvSpPr>
        <p:spPr>
          <a:xfrm>
            <a:off x="838200" y="1479176"/>
            <a:ext cx="10515600" cy="4697787"/>
          </a:xfrm>
        </p:spPr>
        <p:txBody>
          <a:bodyPr>
            <a:normAutofit/>
          </a:bodyPr>
          <a:lstStyle/>
          <a:p>
            <a:pPr>
              <a:lnSpc>
                <a:spcPct val="150000"/>
              </a:lnSpc>
            </a:pPr>
            <a:r>
              <a:rPr lang="en-GB" dirty="0" smtClean="0">
                <a:solidFill>
                  <a:srgbClr val="002060"/>
                </a:solidFill>
              </a:rPr>
              <a:t>Learning to feel how you want to feel, emotionally and physically.</a:t>
            </a:r>
          </a:p>
          <a:p>
            <a:pPr>
              <a:lnSpc>
                <a:spcPct val="150000"/>
              </a:lnSpc>
            </a:pPr>
            <a:r>
              <a:rPr lang="en-GB" dirty="0" smtClean="0">
                <a:solidFill>
                  <a:srgbClr val="002060"/>
                </a:solidFill>
              </a:rPr>
              <a:t>Rebalancing the nervous systems: Thriving instead of surviving.</a:t>
            </a:r>
          </a:p>
          <a:p>
            <a:pPr>
              <a:lnSpc>
                <a:spcPct val="150000"/>
              </a:lnSpc>
            </a:pPr>
            <a:r>
              <a:rPr lang="en-GB" dirty="0" smtClean="0">
                <a:solidFill>
                  <a:srgbClr val="002060"/>
                </a:solidFill>
              </a:rPr>
              <a:t>Building a solid foundation to grow and develop from.</a:t>
            </a:r>
          </a:p>
          <a:p>
            <a:pPr>
              <a:lnSpc>
                <a:spcPct val="150000"/>
              </a:lnSpc>
            </a:pPr>
            <a:r>
              <a:rPr lang="en-GB" dirty="0" smtClean="0">
                <a:solidFill>
                  <a:srgbClr val="002060"/>
                </a:solidFill>
              </a:rPr>
              <a:t>Harnessing the bodies own healing processes.</a:t>
            </a:r>
          </a:p>
          <a:p>
            <a:pPr>
              <a:lnSpc>
                <a:spcPct val="150000"/>
              </a:lnSpc>
            </a:pPr>
            <a:r>
              <a:rPr lang="en-GB" dirty="0" smtClean="0">
                <a:solidFill>
                  <a:srgbClr val="002060"/>
                </a:solidFill>
              </a:rPr>
              <a:t>Creating an internal environment that will readily accept change in preparation for the resolve stage.</a:t>
            </a:r>
            <a:endParaRPr lang="en-GB" dirty="0">
              <a:solidFill>
                <a:srgbClr val="002060"/>
              </a:solidFill>
            </a:endParaRPr>
          </a:p>
        </p:txBody>
      </p:sp>
    </p:spTree>
    <p:extLst>
      <p:ext uri="{BB962C8B-B14F-4D97-AF65-F5344CB8AC3E}">
        <p14:creationId xmlns:p14="http://schemas.microsoft.com/office/powerpoint/2010/main" val="2026971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0070C0"/>
                </a:solidFill>
              </a:rPr>
              <a:t>Resolve: week 5 - 8</a:t>
            </a:r>
            <a:endParaRPr lang="en-GB" sz="3600" dirty="0">
              <a:solidFill>
                <a:srgbClr val="0070C0"/>
              </a:solidFill>
            </a:endParaRPr>
          </a:p>
        </p:txBody>
      </p:sp>
      <p:sp>
        <p:nvSpPr>
          <p:cNvPr id="3" name="Content Placeholder 2"/>
          <p:cNvSpPr>
            <a:spLocks noGrp="1"/>
          </p:cNvSpPr>
          <p:nvPr>
            <p:ph idx="1"/>
          </p:nvPr>
        </p:nvSpPr>
        <p:spPr>
          <a:xfrm>
            <a:off x="838200" y="1371600"/>
            <a:ext cx="10515600" cy="5069541"/>
          </a:xfrm>
        </p:spPr>
        <p:txBody>
          <a:bodyPr>
            <a:normAutofit fontScale="92500" lnSpcReduction="10000"/>
          </a:bodyPr>
          <a:lstStyle/>
          <a:p>
            <a:pPr>
              <a:lnSpc>
                <a:spcPct val="150000"/>
              </a:lnSpc>
            </a:pPr>
            <a:r>
              <a:rPr lang="en-GB" dirty="0" smtClean="0">
                <a:solidFill>
                  <a:srgbClr val="002060"/>
                </a:solidFill>
              </a:rPr>
              <a:t>Gain deeper understanding of what caused your issues (we don’t start here as without the changes made in rebalance this would have just triggered you further)</a:t>
            </a:r>
          </a:p>
          <a:p>
            <a:pPr>
              <a:lnSpc>
                <a:spcPct val="150000"/>
              </a:lnSpc>
            </a:pPr>
            <a:r>
              <a:rPr lang="en-GB" dirty="0" smtClean="0">
                <a:solidFill>
                  <a:srgbClr val="002060"/>
                </a:solidFill>
              </a:rPr>
              <a:t>Use powerful yet gentle techniques to remove and desensitise you from your triggers and the causes of your problems.</a:t>
            </a:r>
          </a:p>
          <a:p>
            <a:pPr>
              <a:lnSpc>
                <a:spcPct val="150000"/>
              </a:lnSpc>
            </a:pPr>
            <a:r>
              <a:rPr lang="en-GB" dirty="0" smtClean="0">
                <a:solidFill>
                  <a:srgbClr val="002060"/>
                </a:solidFill>
              </a:rPr>
              <a:t>Building a greater sense of calm, confidence and control.</a:t>
            </a:r>
          </a:p>
          <a:p>
            <a:pPr>
              <a:lnSpc>
                <a:spcPct val="150000"/>
              </a:lnSpc>
            </a:pPr>
            <a:r>
              <a:rPr lang="en-GB" dirty="0" smtClean="0">
                <a:solidFill>
                  <a:srgbClr val="002060"/>
                </a:solidFill>
              </a:rPr>
              <a:t>All the while gently steering you along a positive pathway, moving you closer to all that you desire.</a:t>
            </a:r>
          </a:p>
          <a:p>
            <a:pPr>
              <a:lnSpc>
                <a:spcPct val="150000"/>
              </a:lnSpc>
            </a:pPr>
            <a:endParaRPr lang="en-GB" dirty="0"/>
          </a:p>
        </p:txBody>
      </p:sp>
    </p:spTree>
    <p:extLst>
      <p:ext uri="{BB962C8B-B14F-4D97-AF65-F5344CB8AC3E}">
        <p14:creationId xmlns:p14="http://schemas.microsoft.com/office/powerpoint/2010/main" val="3657502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3466</TotalTime>
  <Words>887</Words>
  <Application>Microsoft Office PowerPoint</Application>
  <PresentationFormat>Widescreen</PresentationFormat>
  <Paragraphs>66</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Pink Elephants! Before we start if you haven’t already done so, please watch the training video in the introductory section so the next part makes more sense. </vt:lpstr>
      <vt:lpstr>The Healthful Mind Mission</vt:lpstr>
      <vt:lpstr>The Healthful Mind.</vt:lpstr>
      <vt:lpstr>So what is a healthful mind: Sees things from the perspective of health. Knows how to thrive rather than just survive. Notices and focusses on what is right in your body or your life rather than what is or could be wrong. Works with you not against you. Creates a body full of health.</vt:lpstr>
      <vt:lpstr>A few of the benefits others have experienced:</vt:lpstr>
      <vt:lpstr>KISS: Keep It Super Simple - It is all about the doing.</vt:lpstr>
      <vt:lpstr>Rebalance: week 1 – 4 and for life!</vt:lpstr>
      <vt:lpstr>Resolve: week 5 - 8</vt:lpstr>
      <vt:lpstr>Reboot: Making your healthy happy future</vt:lpstr>
      <vt:lpstr>Be patient and trust in the process, I know the way!</vt:lpstr>
      <vt:lpstr>Week 1  Sowing the seeds of change; Understanding and creating a thriving internal environment.</vt:lpstr>
      <vt:lpstr>Change one thing and everything changes, you just need to know what to change and when to get what you want.</vt:lpstr>
      <vt:lpstr>The rebalance model</vt:lpstr>
      <vt:lpstr>Ruminating on the past = SNS Fearing the future = SNS Being in the present = PNS SNS = Sympathetic nervous system: Fight or flight PNS = Parasympathetic nervous system: Rest and digest or safe and socialise. Positive change happens in the PNS.</vt:lpstr>
      <vt:lpstr>Taking control of what we can: the present, as the past has gone and the future hasn’t yet happened.</vt:lpstr>
      <vt:lpstr>We are all unique but what is going on underneath the surface is not:</vt:lpstr>
      <vt:lpstr>In survival mode life feels like a constant fight or battle.</vt:lpstr>
      <vt:lpstr>How did you come to feel this way?</vt:lpstr>
      <vt:lpstr>In future weeks we will delve much deeper into what has been going on within you and around you, but the whole point of the Rebalance section is to bring you to where you want to be, into a healing healthful state.  In this first week we are therefore taking the advice of Tony Robbins: “Focus on where you want to go, not on what you fear.” </vt:lpstr>
      <vt:lpstr>PowerPoint Presentation</vt:lpstr>
      <vt:lpstr>PowerPoint Presentation</vt:lpstr>
      <vt:lpstr>You want to be healthy and happy, so let’s start with harnessing your health and your happiness. </vt:lpstr>
      <vt:lpstr>This weeks exercises for accessing a healthful state.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Healthful Mind introduction</dc:title>
  <dc:creator>alexa warner</dc:creator>
  <cp:lastModifiedBy>alexa warner</cp:lastModifiedBy>
  <cp:revision>57</cp:revision>
  <dcterms:created xsi:type="dcterms:W3CDTF">2021-01-26T15:09:21Z</dcterms:created>
  <dcterms:modified xsi:type="dcterms:W3CDTF">2021-01-29T19:11:58Z</dcterms:modified>
</cp:coreProperties>
</file>