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56" r:id="rId2"/>
    <p:sldId id="257" r:id="rId3"/>
    <p:sldId id="258" r:id="rId4"/>
    <p:sldId id="285" r:id="rId5"/>
    <p:sldId id="259" r:id="rId6"/>
    <p:sldId id="265" r:id="rId7"/>
    <p:sldId id="266" r:id="rId8"/>
    <p:sldId id="268" r:id="rId9"/>
    <p:sldId id="267" r:id="rId10"/>
    <p:sldId id="284" r:id="rId11"/>
    <p:sldId id="260" r:id="rId12"/>
    <p:sldId id="276" r:id="rId13"/>
    <p:sldId id="269" r:id="rId14"/>
    <p:sldId id="270" r:id="rId15"/>
    <p:sldId id="271" r:id="rId16"/>
    <p:sldId id="277" r:id="rId17"/>
    <p:sldId id="261" r:id="rId18"/>
    <p:sldId id="283" r:id="rId19"/>
    <p:sldId id="262" r:id="rId20"/>
    <p:sldId id="278" r:id="rId21"/>
    <p:sldId id="263" r:id="rId22"/>
    <p:sldId id="279" r:id="rId23"/>
    <p:sldId id="280" r:id="rId24"/>
    <p:sldId id="281" r:id="rId25"/>
    <p:sldId id="282" r:id="rId26"/>
    <p:sldId id="286" r:id="rId27"/>
    <p:sldId id="287" r:id="rId28"/>
    <p:sldId id="288" r:id="rId29"/>
    <p:sldId id="289" r:id="rId30"/>
    <p:sldId id="264"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4D536E4-4E91-419D-A1CB-3982587560DA}" type="datetimeFigureOut">
              <a:rPr lang="en-US" smtClean="0"/>
              <a:t>10/19/2017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4A10077-FD4D-4CE5-A0E8-AECFF1713A3F}" type="slidenum">
              <a:rPr lang="en-US" smtClean="0"/>
              <a:t>‹#›</a:t>
            </a:fld>
            <a:endParaRPr lang="en-US"/>
          </a:p>
        </p:txBody>
      </p:sp>
    </p:spTree>
    <p:extLst>
      <p:ext uri="{BB962C8B-B14F-4D97-AF65-F5344CB8AC3E}">
        <p14:creationId xmlns:p14="http://schemas.microsoft.com/office/powerpoint/2010/main" val="16045433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81A64C-B1F0-48F7-8A31-98835A76D3FA}"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4158443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1A64C-B1F0-48F7-8A31-98835A76D3FA}"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2761825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1A64C-B1F0-48F7-8A31-98835A76D3FA}"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346246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1A64C-B1F0-48F7-8A31-98835A76D3FA}"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2939230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B81A64C-B1F0-48F7-8A31-98835A76D3FA}" type="datetimeFigureOut">
              <a:rPr lang="en-US" smtClean="0"/>
              <a:t>10/19/2017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2904231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81A64C-B1F0-48F7-8A31-98835A76D3FA}"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62763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81A64C-B1F0-48F7-8A31-98835A76D3FA}" type="datetimeFigureOut">
              <a:rPr lang="en-US" smtClean="0"/>
              <a:t>10/19/2017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188865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81A64C-B1F0-48F7-8A31-98835A76D3FA}" type="datetimeFigureOut">
              <a:rPr lang="en-US" smtClean="0"/>
              <a:t>10/19/2017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2938760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1A64C-B1F0-48F7-8A31-98835A76D3FA}" type="datetimeFigureOut">
              <a:rPr lang="en-US" smtClean="0"/>
              <a:t>10/19/2017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432185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B81A64C-B1F0-48F7-8A31-98835A76D3FA}"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1021346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B81A64C-B1F0-48F7-8A31-98835A76D3FA}" type="datetimeFigureOut">
              <a:rPr lang="en-US" smtClean="0"/>
              <a:t>10/19/2017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5FF9CF-3707-4C72-9525-9FFA8F6135C3}" type="slidenum">
              <a:rPr lang="en-US" smtClean="0"/>
              <a:t>‹#›</a:t>
            </a:fld>
            <a:endParaRPr lang="en-US"/>
          </a:p>
        </p:txBody>
      </p:sp>
    </p:spTree>
    <p:extLst>
      <p:ext uri="{BB962C8B-B14F-4D97-AF65-F5344CB8AC3E}">
        <p14:creationId xmlns:p14="http://schemas.microsoft.com/office/powerpoint/2010/main" val="319490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1A64C-B1F0-48F7-8A31-98835A76D3FA}" type="datetimeFigureOut">
              <a:rPr lang="en-US" smtClean="0"/>
              <a:t>10/19/2017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FF9CF-3707-4C72-9525-9FFA8F6135C3}" type="slidenum">
              <a:rPr lang="en-US" smtClean="0"/>
              <a:t>‹#›</a:t>
            </a:fld>
            <a:endParaRPr lang="en-US"/>
          </a:p>
        </p:txBody>
      </p:sp>
    </p:spTree>
    <p:extLst>
      <p:ext uri="{BB962C8B-B14F-4D97-AF65-F5344CB8AC3E}">
        <p14:creationId xmlns:p14="http://schemas.microsoft.com/office/powerpoint/2010/main" val="2894568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C:\Users\Isariya\Downloads\Issues_paper_on_regulation_and_supervision_of_captive_insurance_companies__October_2006.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Captive Insurance &amp; Regulations</a:t>
            </a:r>
            <a:endParaRPr lang="en-US" dirty="0"/>
          </a:p>
        </p:txBody>
      </p:sp>
      <p:sp>
        <p:nvSpPr>
          <p:cNvPr id="3" name="Subtitle 2"/>
          <p:cNvSpPr>
            <a:spLocks noGrp="1"/>
          </p:cNvSpPr>
          <p:nvPr>
            <p:ph type="subTitle" idx="1"/>
          </p:nvPr>
        </p:nvSpPr>
        <p:spPr/>
        <p:txBody>
          <a:bodyPr/>
          <a:lstStyle/>
          <a:p>
            <a:pPr algn="l"/>
            <a:r>
              <a:rPr lang="en-US" dirty="0" err="1" smtClean="0"/>
              <a:t>Yas</a:t>
            </a:r>
            <a:r>
              <a:rPr lang="en-US" dirty="0" smtClean="0"/>
              <a:t> </a:t>
            </a:r>
            <a:r>
              <a:rPr lang="en-US" dirty="0" err="1" smtClean="0"/>
              <a:t>Suttakulpiboon</a:t>
            </a:r>
            <a:endParaRPr lang="en-US" dirty="0"/>
          </a:p>
        </p:txBody>
      </p:sp>
    </p:spTree>
    <p:extLst>
      <p:ext uri="{BB962C8B-B14F-4D97-AF65-F5344CB8AC3E}">
        <p14:creationId xmlns:p14="http://schemas.microsoft.com/office/powerpoint/2010/main" val="14806510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991792"/>
            <a:ext cx="9144000" cy="2387600"/>
          </a:xfrm>
        </p:spPr>
        <p:txBody>
          <a:bodyPr/>
          <a:lstStyle/>
          <a:p>
            <a:pPr algn="l"/>
            <a:r>
              <a:rPr lang="en-US" dirty="0" smtClean="0"/>
              <a:t>General Overview of Captives</a:t>
            </a:r>
            <a:endParaRPr lang="en-US" dirty="0"/>
          </a:p>
        </p:txBody>
      </p:sp>
    </p:spTree>
    <p:extLst>
      <p:ext uri="{BB962C8B-B14F-4D97-AF65-F5344CB8AC3E}">
        <p14:creationId xmlns:p14="http://schemas.microsoft.com/office/powerpoint/2010/main" val="7018642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Overview</a:t>
            </a:r>
            <a:endParaRPr lang="en-US" dirty="0"/>
          </a:p>
        </p:txBody>
      </p:sp>
      <p:sp>
        <p:nvSpPr>
          <p:cNvPr id="3" name="Content Placeholder 2"/>
          <p:cNvSpPr>
            <a:spLocks noGrp="1"/>
          </p:cNvSpPr>
          <p:nvPr>
            <p:ph idx="1"/>
          </p:nvPr>
        </p:nvSpPr>
        <p:spPr/>
        <p:txBody>
          <a:bodyPr/>
          <a:lstStyle/>
          <a:p>
            <a:pPr algn="thaiDist"/>
            <a:r>
              <a:rPr lang="th-TH" u="sng" dirty="0" smtClean="0"/>
              <a:t>ลองอ่าน </a:t>
            </a:r>
            <a:r>
              <a:rPr lang="en-US" u="sng" dirty="0" smtClean="0"/>
              <a:t>Definition </a:t>
            </a:r>
            <a:r>
              <a:rPr lang="th-TH" u="sng" dirty="0" smtClean="0"/>
              <a:t>หลาย ๆ แบบใน </a:t>
            </a:r>
            <a:r>
              <a:rPr lang="en-US" u="sng" dirty="0" smtClean="0"/>
              <a:t>Appendix 1</a:t>
            </a:r>
            <a:endParaRPr lang="en-US" u="sng" dirty="0" smtClean="0"/>
          </a:p>
          <a:p>
            <a:pPr algn="thaiDist"/>
            <a:r>
              <a:rPr lang="en-US" dirty="0" smtClean="0"/>
              <a:t>Definition </a:t>
            </a:r>
            <a:r>
              <a:rPr lang="en-US" dirty="0" smtClean="0"/>
              <a:t>(IAIS Enhanced Disclosure Standard):</a:t>
            </a:r>
          </a:p>
          <a:p>
            <a:pPr algn="thaiDist"/>
            <a:r>
              <a:rPr lang="en-US" dirty="0" smtClean="0"/>
              <a:t>“an insurance or reinsurance entity created and owned, directly or indirectly, by one or more industrial, commercial or financial entities, the purpose of which is to provide insurance or reinsurance cover for risks of the entity or entities to which it belongs, or for entities connected to those entities and only a small part if any of its risk exposure is related to providing insurance or reinsurance to other parties”</a:t>
            </a:r>
            <a:endParaRPr lang="en-US" dirty="0"/>
          </a:p>
        </p:txBody>
      </p:sp>
    </p:spTree>
    <p:extLst>
      <p:ext uri="{BB962C8B-B14F-4D97-AF65-F5344CB8AC3E}">
        <p14:creationId xmlns:p14="http://schemas.microsoft.com/office/powerpoint/2010/main" val="3802908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insureds form their own captive insurance companies</a:t>
            </a:r>
            <a:endParaRPr lang="en-US" dirty="0"/>
          </a:p>
        </p:txBody>
      </p:sp>
      <p:sp>
        <p:nvSpPr>
          <p:cNvPr id="3" name="Content Placeholder 2"/>
          <p:cNvSpPr>
            <a:spLocks noGrp="1"/>
          </p:cNvSpPr>
          <p:nvPr>
            <p:ph idx="1"/>
          </p:nvPr>
        </p:nvSpPr>
        <p:spPr/>
        <p:txBody>
          <a:bodyPr/>
          <a:lstStyle/>
          <a:p>
            <a:r>
              <a:rPr lang="en-US" dirty="0" smtClean="0"/>
              <a:t>Increased awareness and implementation of risk management practices</a:t>
            </a:r>
          </a:p>
          <a:p>
            <a:r>
              <a:rPr lang="en-US" dirty="0" smtClean="0"/>
              <a:t>Better reinsurance access and terms</a:t>
            </a:r>
          </a:p>
          <a:p>
            <a:r>
              <a:rPr lang="en-US" dirty="0" smtClean="0"/>
              <a:t>Cash flow</a:t>
            </a:r>
          </a:p>
          <a:p>
            <a:r>
              <a:rPr lang="en-US" dirty="0" smtClean="0"/>
              <a:t>Placement of specialized risks</a:t>
            </a:r>
          </a:p>
          <a:p>
            <a:r>
              <a:rPr lang="en-US" dirty="0" smtClean="0"/>
              <a:t>Communication</a:t>
            </a:r>
          </a:p>
          <a:p>
            <a:r>
              <a:rPr lang="en-US" dirty="0" smtClean="0"/>
              <a:t>Customization</a:t>
            </a:r>
          </a:p>
          <a:p>
            <a:r>
              <a:rPr lang="en-US" dirty="0" smtClean="0"/>
              <a:t>Control of cover and cost of multi-national programs</a:t>
            </a:r>
          </a:p>
          <a:p>
            <a:endParaRPr lang="en-US" dirty="0"/>
          </a:p>
        </p:txBody>
      </p:sp>
    </p:spTree>
    <p:extLst>
      <p:ext uri="{BB962C8B-B14F-4D97-AF65-F5344CB8AC3E}">
        <p14:creationId xmlns:p14="http://schemas.microsoft.com/office/powerpoint/2010/main" val="81086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Overview - Classification</a:t>
            </a:r>
            <a:endParaRPr lang="en-US" dirty="0"/>
          </a:p>
        </p:txBody>
      </p:sp>
      <p:sp>
        <p:nvSpPr>
          <p:cNvPr id="3" name="Content Placeholder 2"/>
          <p:cNvSpPr>
            <a:spLocks noGrp="1"/>
          </p:cNvSpPr>
          <p:nvPr>
            <p:ph idx="1"/>
          </p:nvPr>
        </p:nvSpPr>
        <p:spPr/>
        <p:txBody>
          <a:bodyPr>
            <a:normAutofit fontScale="92500" lnSpcReduction="10000"/>
          </a:bodyPr>
          <a:lstStyle/>
          <a:p>
            <a:pPr algn="thaiDist"/>
            <a:r>
              <a:rPr lang="en-US" dirty="0" smtClean="0">
                <a:solidFill>
                  <a:srgbClr val="FF0000"/>
                </a:solidFill>
              </a:rPr>
              <a:t>Pure captives </a:t>
            </a:r>
            <a:r>
              <a:rPr lang="en-US" dirty="0" smtClean="0"/>
              <a:t>– single parent companies writing only the risks of their owner and/or affiliates.</a:t>
            </a:r>
          </a:p>
          <a:p>
            <a:pPr algn="thaiDist"/>
            <a:r>
              <a:rPr lang="en-US" dirty="0" smtClean="0">
                <a:solidFill>
                  <a:srgbClr val="FF0000"/>
                </a:solidFill>
              </a:rPr>
              <a:t>Group and/or association captives </a:t>
            </a:r>
            <a:r>
              <a:rPr lang="en-US" dirty="0" smtClean="0"/>
              <a:t>– multi-owned insurance companies writing only the risks of</a:t>
            </a:r>
            <a:r>
              <a:rPr lang="th-TH" dirty="0" smtClean="0"/>
              <a:t> </a:t>
            </a:r>
            <a:r>
              <a:rPr lang="en-US" dirty="0" smtClean="0"/>
              <a:t>their owners and/or affiliates, usually within a specific trade or activity.</a:t>
            </a:r>
          </a:p>
          <a:p>
            <a:pPr algn="thaiDist"/>
            <a:r>
              <a:rPr lang="en-US" dirty="0" smtClean="0">
                <a:solidFill>
                  <a:srgbClr val="FF0000"/>
                </a:solidFill>
              </a:rPr>
              <a:t>Rental captives </a:t>
            </a:r>
            <a:r>
              <a:rPr lang="en-US" dirty="0" smtClean="0"/>
              <a:t>– insurers specifically formed to provide captive facilities to unrelated bodies</a:t>
            </a:r>
            <a:r>
              <a:rPr lang="th-TH" dirty="0" smtClean="0"/>
              <a:t> </a:t>
            </a:r>
            <a:r>
              <a:rPr lang="en-US" dirty="0" smtClean="0"/>
              <a:t>for a fee. They are used by entities that prefer not to form their own dedicated captive.</a:t>
            </a:r>
          </a:p>
          <a:p>
            <a:pPr algn="thaiDist"/>
            <a:r>
              <a:rPr lang="en-US" dirty="0" smtClean="0">
                <a:solidFill>
                  <a:srgbClr val="FF0000"/>
                </a:solidFill>
              </a:rPr>
              <a:t>Diversified captives </a:t>
            </a:r>
            <a:r>
              <a:rPr lang="en-US" dirty="0" smtClean="0"/>
              <a:t>– captives writing a limited proportion of unrelated business in addition to</a:t>
            </a:r>
            <a:r>
              <a:rPr lang="th-TH" dirty="0" smtClean="0"/>
              <a:t> </a:t>
            </a:r>
            <a:r>
              <a:rPr lang="en-US" dirty="0" smtClean="0"/>
              <a:t>the risks of their owner and/or affiliates. Some jurisdictions consider that an insurance</a:t>
            </a:r>
            <a:r>
              <a:rPr lang="th-TH" dirty="0" smtClean="0"/>
              <a:t> </a:t>
            </a:r>
            <a:r>
              <a:rPr lang="en-US" dirty="0" smtClean="0"/>
              <a:t>company writing any unrelated party business cannot be classified as a captive. </a:t>
            </a:r>
            <a:endParaRPr lang="en-US" dirty="0"/>
          </a:p>
        </p:txBody>
      </p:sp>
    </p:spTree>
    <p:extLst>
      <p:ext uri="{BB962C8B-B14F-4D97-AF65-F5344CB8AC3E}">
        <p14:creationId xmlns:p14="http://schemas.microsoft.com/office/powerpoint/2010/main" val="25937135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Overview - Fronting Arrangements </a:t>
            </a:r>
            <a:endParaRPr lang="en-US" dirty="0"/>
          </a:p>
        </p:txBody>
      </p:sp>
      <p:sp>
        <p:nvSpPr>
          <p:cNvPr id="3" name="Content Placeholder 2"/>
          <p:cNvSpPr>
            <a:spLocks noGrp="1"/>
          </p:cNvSpPr>
          <p:nvPr>
            <p:ph idx="1"/>
          </p:nvPr>
        </p:nvSpPr>
        <p:spPr/>
        <p:txBody>
          <a:bodyPr/>
          <a:lstStyle/>
          <a:p>
            <a:pPr algn="thaiDist"/>
            <a:r>
              <a:rPr lang="en-US" dirty="0" smtClean="0"/>
              <a:t>The risk is transferred to a captive insurance company by way of a reinsurance contract also known as a </a:t>
            </a:r>
            <a:r>
              <a:rPr lang="en-US" u="sng" dirty="0" smtClean="0">
                <a:solidFill>
                  <a:srgbClr val="FF0000"/>
                </a:solidFill>
              </a:rPr>
              <a:t>fronting agreement</a:t>
            </a:r>
            <a:r>
              <a:rPr lang="en-US" dirty="0" smtClean="0"/>
              <a:t>. </a:t>
            </a:r>
          </a:p>
          <a:p>
            <a:pPr algn="thaiDist"/>
            <a:r>
              <a:rPr lang="en-US" dirty="0" smtClean="0"/>
              <a:t>The insured receives a policy written by the licensed commercial insurer, but the economic risk of that policy resides in the captive insurance company, although the ultimate liability remains with the fronting insurer. </a:t>
            </a:r>
            <a:endParaRPr lang="th-TH" dirty="0" smtClean="0"/>
          </a:p>
          <a:p>
            <a:pPr algn="thaiDist"/>
            <a:endParaRPr lang="en-US" dirty="0"/>
          </a:p>
        </p:txBody>
      </p:sp>
    </p:spTree>
    <p:extLst>
      <p:ext uri="{BB962C8B-B14F-4D97-AF65-F5344CB8AC3E}">
        <p14:creationId xmlns:p14="http://schemas.microsoft.com/office/powerpoint/2010/main" val="4171281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General Overview - Sharing and spreading of risk </a:t>
            </a:r>
            <a:endParaRPr lang="en-US" sz="4000" dirty="0"/>
          </a:p>
        </p:txBody>
      </p:sp>
      <p:sp>
        <p:nvSpPr>
          <p:cNvPr id="3" name="Content Placeholder 2"/>
          <p:cNvSpPr>
            <a:spLocks noGrp="1"/>
          </p:cNvSpPr>
          <p:nvPr>
            <p:ph idx="1"/>
          </p:nvPr>
        </p:nvSpPr>
        <p:spPr/>
        <p:txBody>
          <a:bodyPr>
            <a:normAutofit fontScale="92500"/>
          </a:bodyPr>
          <a:lstStyle/>
          <a:p>
            <a:pPr algn="thaiDist"/>
            <a:r>
              <a:rPr lang="en-US" dirty="0" smtClean="0"/>
              <a:t>The placing of group risk within the captive and active management of that insurance risk has provided the </a:t>
            </a:r>
            <a:r>
              <a:rPr lang="en-US" dirty="0" smtClean="0">
                <a:solidFill>
                  <a:srgbClr val="FF0000"/>
                </a:solidFill>
              </a:rPr>
              <a:t>opportunity for the captive insurance owner to accept higher deductibles on its primary program </a:t>
            </a:r>
            <a:r>
              <a:rPr lang="en-US" dirty="0" smtClean="0"/>
              <a:t>and by insuring them through the captive obtain reinsurance coverage at lower cost. </a:t>
            </a:r>
          </a:p>
          <a:p>
            <a:pPr algn="thaiDist"/>
            <a:r>
              <a:rPr lang="en-US" dirty="0" smtClean="0"/>
              <a:t>Some captive insurance programs offer a good spread of risk exposures that are well managed and realistically priced at a level where there is a minimal cost of administrative and claims handling activity. </a:t>
            </a:r>
          </a:p>
          <a:p>
            <a:pPr algn="thaiDist"/>
            <a:r>
              <a:rPr lang="en-US" dirty="0" smtClean="0"/>
              <a:t>However, there are situations where captive insurance companies do not have a good spread of risk exposures, leading to a concentration risk that needs to be recognized and managed. This may be achieved by </a:t>
            </a:r>
            <a:r>
              <a:rPr lang="en-US" dirty="0" smtClean="0">
                <a:solidFill>
                  <a:srgbClr val="FF0000"/>
                </a:solidFill>
              </a:rPr>
              <a:t>increasing capital or by reinsurance or through diversification. </a:t>
            </a:r>
            <a:endParaRPr lang="en-US" dirty="0">
              <a:solidFill>
                <a:srgbClr val="FF0000"/>
              </a:solidFill>
            </a:endParaRPr>
          </a:p>
        </p:txBody>
      </p:sp>
    </p:spTree>
    <p:extLst>
      <p:ext uri="{BB962C8B-B14F-4D97-AF65-F5344CB8AC3E}">
        <p14:creationId xmlns:p14="http://schemas.microsoft.com/office/powerpoint/2010/main" val="1456997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Use and Misuse of Captives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16606419"/>
              </p:ext>
            </p:extLst>
          </p:nvPr>
        </p:nvGraphicFramePr>
        <p:xfrm>
          <a:off x="838200" y="1690688"/>
          <a:ext cx="10515600" cy="4934536"/>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616482591"/>
                    </a:ext>
                  </a:extLst>
                </a:gridCol>
                <a:gridCol w="5257800">
                  <a:extLst>
                    <a:ext uri="{9D8B030D-6E8A-4147-A177-3AD203B41FA5}">
                      <a16:colId xmlns:a16="http://schemas.microsoft.com/office/drawing/2014/main" val="3784426505"/>
                    </a:ext>
                  </a:extLst>
                </a:gridCol>
              </a:tblGrid>
              <a:tr h="419920">
                <a:tc>
                  <a:txBody>
                    <a:bodyPr/>
                    <a:lstStyle/>
                    <a:p>
                      <a:pPr algn="ctr"/>
                      <a:r>
                        <a:rPr lang="en-US" sz="2000" dirty="0" smtClean="0"/>
                        <a:t>Use</a:t>
                      </a:r>
                      <a:endParaRPr lang="en-US" sz="2000" dirty="0"/>
                    </a:p>
                  </a:txBody>
                  <a:tcPr/>
                </a:tc>
                <a:tc>
                  <a:txBody>
                    <a:bodyPr/>
                    <a:lstStyle/>
                    <a:p>
                      <a:pPr algn="ctr"/>
                      <a:r>
                        <a:rPr lang="en-US" sz="2000" dirty="0" smtClean="0"/>
                        <a:t>Misuse</a:t>
                      </a:r>
                      <a:endParaRPr lang="en-US" sz="2000" dirty="0"/>
                    </a:p>
                  </a:txBody>
                  <a:tcPr/>
                </a:tc>
                <a:extLst>
                  <a:ext uri="{0D108BD9-81ED-4DB2-BD59-A6C34878D82A}">
                    <a16:rowId xmlns:a16="http://schemas.microsoft.com/office/drawing/2014/main" val="1582220569"/>
                  </a:ext>
                </a:extLst>
              </a:tr>
              <a:tr h="724794">
                <a:tc>
                  <a:txBody>
                    <a:bodyPr/>
                    <a:lstStyle/>
                    <a:p>
                      <a:r>
                        <a:rPr lang="en-US" sz="2000" dirty="0" smtClean="0"/>
                        <a:t>Improve its risk management, improve cash flow management and reduce costs. </a:t>
                      </a:r>
                      <a:endParaRPr lang="en-US" sz="2000" dirty="0"/>
                    </a:p>
                  </a:txBody>
                  <a:tcPr/>
                </a:tc>
                <a:tc>
                  <a:txBody>
                    <a:bodyPr/>
                    <a:lstStyle/>
                    <a:p>
                      <a:r>
                        <a:rPr lang="en-US" sz="2000" dirty="0" smtClean="0"/>
                        <a:t>Fraud</a:t>
                      </a:r>
                      <a:endParaRPr lang="en-US" sz="2000" dirty="0"/>
                    </a:p>
                  </a:txBody>
                  <a:tcPr/>
                </a:tc>
                <a:extLst>
                  <a:ext uri="{0D108BD9-81ED-4DB2-BD59-A6C34878D82A}">
                    <a16:rowId xmlns:a16="http://schemas.microsoft.com/office/drawing/2014/main" val="621700355"/>
                  </a:ext>
                </a:extLst>
              </a:tr>
              <a:tr h="724794">
                <a:tc>
                  <a:txBody>
                    <a:bodyPr/>
                    <a:lstStyle/>
                    <a:p>
                      <a:r>
                        <a:rPr lang="en-US" sz="2000" dirty="0" smtClean="0"/>
                        <a:t>Allow flexibility in the structuring of the insurance programs</a:t>
                      </a:r>
                      <a:endParaRPr lang="en-US" sz="2000" dirty="0"/>
                    </a:p>
                  </a:txBody>
                  <a:tcPr/>
                </a:tc>
                <a:tc>
                  <a:txBody>
                    <a:bodyPr/>
                    <a:lstStyle/>
                    <a:p>
                      <a:r>
                        <a:rPr lang="en-US" sz="2000" dirty="0" smtClean="0"/>
                        <a:t>Tax Evasion</a:t>
                      </a:r>
                      <a:endParaRPr lang="en-US" sz="2000" dirty="0"/>
                    </a:p>
                  </a:txBody>
                  <a:tcPr/>
                </a:tc>
                <a:extLst>
                  <a:ext uri="{0D108BD9-81ED-4DB2-BD59-A6C34878D82A}">
                    <a16:rowId xmlns:a16="http://schemas.microsoft.com/office/drawing/2014/main" val="3888429217"/>
                  </a:ext>
                </a:extLst>
              </a:tr>
              <a:tr h="724794">
                <a:tc>
                  <a:txBody>
                    <a:bodyPr/>
                    <a:lstStyle/>
                    <a:p>
                      <a:r>
                        <a:rPr lang="en-US" sz="2000" dirty="0" smtClean="0"/>
                        <a:t>Offer cover for a wider spectrum of risks than the commercial insurance market </a:t>
                      </a:r>
                      <a:endParaRPr lang="en-US" sz="2000" dirty="0"/>
                    </a:p>
                  </a:txBody>
                  <a:tcPr/>
                </a:tc>
                <a:tc>
                  <a:txBody>
                    <a:bodyPr/>
                    <a:lstStyle/>
                    <a:p>
                      <a:r>
                        <a:rPr lang="en-US" sz="2000" dirty="0" smtClean="0"/>
                        <a:t>Money Laundering</a:t>
                      </a:r>
                      <a:endParaRPr lang="en-US" sz="2000" dirty="0"/>
                    </a:p>
                  </a:txBody>
                  <a:tcPr/>
                </a:tc>
                <a:extLst>
                  <a:ext uri="{0D108BD9-81ED-4DB2-BD59-A6C34878D82A}">
                    <a16:rowId xmlns:a16="http://schemas.microsoft.com/office/drawing/2014/main" val="585301711"/>
                  </a:ext>
                </a:extLst>
              </a:tr>
              <a:tr h="724794">
                <a:tc>
                  <a:txBody>
                    <a:bodyPr/>
                    <a:lstStyle/>
                    <a:p>
                      <a:r>
                        <a:rPr lang="en-US" sz="2000" dirty="0" smtClean="0"/>
                        <a:t>Flexibility, global consistency and longevity in the structure of insurance programs</a:t>
                      </a:r>
                      <a:endParaRPr lang="en-US" sz="2000" dirty="0"/>
                    </a:p>
                  </a:txBody>
                  <a:tcPr/>
                </a:tc>
                <a:tc>
                  <a:txBody>
                    <a:bodyPr/>
                    <a:lstStyle/>
                    <a:p>
                      <a:r>
                        <a:rPr lang="en-US" sz="2000" dirty="0" smtClean="0"/>
                        <a:t>Producer owned reinsurance companies (PORCs) </a:t>
                      </a:r>
                      <a:endParaRPr lang="en-US" sz="2000" dirty="0"/>
                    </a:p>
                  </a:txBody>
                  <a:tcPr/>
                </a:tc>
                <a:extLst>
                  <a:ext uri="{0D108BD9-81ED-4DB2-BD59-A6C34878D82A}">
                    <a16:rowId xmlns:a16="http://schemas.microsoft.com/office/drawing/2014/main" val="1063178489"/>
                  </a:ext>
                </a:extLst>
              </a:tr>
              <a:tr h="13460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A captive may operate as a separate profit </a:t>
                      </a:r>
                      <a:r>
                        <a:rPr lang="en-US" sz="2000" dirty="0" err="1" smtClean="0"/>
                        <a:t>centre</a:t>
                      </a:r>
                      <a:r>
                        <a:rPr lang="en-US" sz="2000" dirty="0" smtClean="0"/>
                        <a:t> by writing unrelated risks. This type of risk is typically very predictable with a large number of small exposures (e.g. extended warranty business). </a:t>
                      </a:r>
                    </a:p>
                  </a:txBody>
                  <a:tcPr/>
                </a:tc>
                <a:tc>
                  <a:txBody>
                    <a:bodyPr/>
                    <a:lstStyle/>
                    <a:p>
                      <a:r>
                        <a:rPr lang="en-US" sz="2000" dirty="0" smtClean="0"/>
                        <a:t>Commission payments </a:t>
                      </a:r>
                      <a:endParaRPr lang="en-US" sz="2000" dirty="0"/>
                    </a:p>
                  </a:txBody>
                  <a:tcPr/>
                </a:tc>
                <a:extLst>
                  <a:ext uri="{0D108BD9-81ED-4DB2-BD59-A6C34878D82A}">
                    <a16:rowId xmlns:a16="http://schemas.microsoft.com/office/drawing/2014/main" val="2031636401"/>
                  </a:ext>
                </a:extLst>
              </a:tr>
            </a:tbl>
          </a:graphicData>
        </a:graphic>
      </p:graphicFrame>
    </p:spTree>
    <p:extLst>
      <p:ext uri="{BB962C8B-B14F-4D97-AF65-F5344CB8AC3E}">
        <p14:creationId xmlns:p14="http://schemas.microsoft.com/office/powerpoint/2010/main" val="3488279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Captive Insurance Managers</a:t>
            </a:r>
            <a:endParaRPr lang="en-US" dirty="0"/>
          </a:p>
        </p:txBody>
      </p:sp>
      <p:sp>
        <p:nvSpPr>
          <p:cNvPr id="3" name="Content Placeholder 2"/>
          <p:cNvSpPr>
            <a:spLocks noGrp="1"/>
          </p:cNvSpPr>
          <p:nvPr>
            <p:ph idx="1"/>
          </p:nvPr>
        </p:nvSpPr>
        <p:spPr/>
        <p:txBody>
          <a:bodyPr/>
          <a:lstStyle/>
          <a:p>
            <a:r>
              <a:rPr lang="en-US" dirty="0" smtClean="0"/>
              <a:t>More commonly, some or all of the captive’s management will be </a:t>
            </a:r>
            <a:r>
              <a:rPr lang="en-US" dirty="0" smtClean="0">
                <a:solidFill>
                  <a:srgbClr val="FF0000"/>
                </a:solidFill>
              </a:rPr>
              <a:t>outsourced</a:t>
            </a:r>
            <a:r>
              <a:rPr lang="en-US" dirty="0" smtClean="0"/>
              <a:t>. </a:t>
            </a:r>
          </a:p>
          <a:p>
            <a:r>
              <a:rPr lang="en-US" dirty="0" smtClean="0"/>
              <a:t>Supervisors normally have the statutory powers to insist that captive insurers employ </a:t>
            </a:r>
            <a:r>
              <a:rPr lang="en-US" dirty="0" smtClean="0">
                <a:solidFill>
                  <a:srgbClr val="FF0000"/>
                </a:solidFill>
              </a:rPr>
              <a:t>competent managers.</a:t>
            </a:r>
          </a:p>
          <a:p>
            <a:r>
              <a:rPr lang="en-US" dirty="0" smtClean="0">
                <a:solidFill>
                  <a:srgbClr val="FF0000"/>
                </a:solidFill>
              </a:rPr>
              <a:t>Services</a:t>
            </a:r>
            <a:r>
              <a:rPr lang="en-US" dirty="0" smtClean="0"/>
              <a:t> include company management, administration, accounting, company secretarial services, underwriting, the arranging and placing of reinsurance, claims handling and compliance functions.</a:t>
            </a:r>
            <a:endParaRPr lang="en-US" dirty="0" smtClean="0">
              <a:solidFill>
                <a:srgbClr val="FF0000"/>
              </a:solidFill>
            </a:endParaRPr>
          </a:p>
          <a:p>
            <a:r>
              <a:rPr lang="en-US" dirty="0" smtClean="0">
                <a:solidFill>
                  <a:srgbClr val="FF0000"/>
                </a:solidFill>
              </a:rPr>
              <a:t>Major broking houses </a:t>
            </a:r>
            <a:r>
              <a:rPr lang="en-US" dirty="0" smtClean="0"/>
              <a:t>placing insurance and reinsurance programs for captives may </a:t>
            </a:r>
            <a:r>
              <a:rPr lang="en-US" dirty="0" smtClean="0">
                <a:solidFill>
                  <a:srgbClr val="FF0000"/>
                </a:solidFill>
              </a:rPr>
              <a:t>also provide captive insurance management services</a:t>
            </a:r>
            <a:r>
              <a:rPr lang="en-US" dirty="0" smtClean="0"/>
              <a:t>. They come with expertise. </a:t>
            </a:r>
            <a:endParaRPr lang="en-US" dirty="0">
              <a:solidFill>
                <a:srgbClr val="FF0000"/>
              </a:solidFill>
            </a:endParaRPr>
          </a:p>
        </p:txBody>
      </p:sp>
    </p:spTree>
    <p:extLst>
      <p:ext uri="{BB962C8B-B14F-4D97-AF65-F5344CB8AC3E}">
        <p14:creationId xmlns:p14="http://schemas.microsoft.com/office/powerpoint/2010/main" val="2118861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991792"/>
            <a:ext cx="9144000" cy="2387600"/>
          </a:xfrm>
        </p:spPr>
        <p:txBody>
          <a:bodyPr/>
          <a:lstStyle/>
          <a:p>
            <a:pPr algn="l"/>
            <a:r>
              <a:rPr lang="en-US" dirty="0" smtClean="0"/>
              <a:t>Captive Regulation &amp; Concerns</a:t>
            </a:r>
            <a:endParaRPr lang="en-US" dirty="0"/>
          </a:p>
        </p:txBody>
      </p:sp>
    </p:spTree>
    <p:extLst>
      <p:ext uri="{BB962C8B-B14F-4D97-AF65-F5344CB8AC3E}">
        <p14:creationId xmlns:p14="http://schemas.microsoft.com/office/powerpoint/2010/main" val="42088150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a:t>
            </a:r>
            <a:endParaRPr lang="en-US" dirty="0"/>
          </a:p>
        </p:txBody>
      </p:sp>
      <p:sp>
        <p:nvSpPr>
          <p:cNvPr id="3" name="Content Placeholder 2"/>
          <p:cNvSpPr>
            <a:spLocks noGrp="1"/>
          </p:cNvSpPr>
          <p:nvPr>
            <p:ph idx="1"/>
          </p:nvPr>
        </p:nvSpPr>
        <p:spPr/>
        <p:txBody>
          <a:bodyPr/>
          <a:lstStyle/>
          <a:p>
            <a:r>
              <a:rPr lang="en-US" dirty="0" smtClean="0"/>
              <a:t>The purpose of insurance regulation is to </a:t>
            </a:r>
            <a:r>
              <a:rPr lang="en-US" dirty="0" smtClean="0">
                <a:solidFill>
                  <a:srgbClr val="FF0000"/>
                </a:solidFill>
              </a:rPr>
              <a:t>protect policyholders </a:t>
            </a:r>
            <a:r>
              <a:rPr lang="en-US" dirty="0" smtClean="0"/>
              <a:t>(who are in most captives also the shareholder), investors and other stakeholders through the provision of tools provided to </a:t>
            </a:r>
            <a:r>
              <a:rPr lang="en-US" dirty="0" smtClean="0">
                <a:solidFill>
                  <a:srgbClr val="FF0000"/>
                </a:solidFill>
              </a:rPr>
              <a:t>ensure that companies operate in accordance with acceptable standards of corporate governance, financial strength and market conduct</a:t>
            </a:r>
            <a:r>
              <a:rPr lang="en-US" dirty="0" smtClean="0"/>
              <a:t>. </a:t>
            </a:r>
            <a:endParaRPr lang="en-US" dirty="0" smtClean="0"/>
          </a:p>
          <a:p>
            <a:r>
              <a:rPr lang="en-US" dirty="0" smtClean="0"/>
              <a:t>This </a:t>
            </a:r>
            <a:r>
              <a:rPr lang="en-US" dirty="0" smtClean="0"/>
              <a:t>in turn promotes efficient, safe, fair and stable insurance markets, which encourage growth and competition in the sector.</a:t>
            </a:r>
            <a:endParaRPr lang="en-US" dirty="0"/>
          </a:p>
        </p:txBody>
      </p:sp>
    </p:spTree>
    <p:extLst>
      <p:ext uri="{BB962C8B-B14F-4D97-AF65-F5344CB8AC3E}">
        <p14:creationId xmlns:p14="http://schemas.microsoft.com/office/powerpoint/2010/main" val="1873615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ction="ppaction://hlinkfile"/>
          </p:cNvPr>
          <p:cNvPicPr>
            <a:picLocks noChangeAspect="1"/>
          </p:cNvPicPr>
          <p:nvPr/>
        </p:nvPicPr>
        <p:blipFill rotWithShape="1">
          <a:blip r:embed="rId3"/>
          <a:srcRect l="33552" t="22204" r="33497" b="22277"/>
          <a:stretch/>
        </p:blipFill>
        <p:spPr>
          <a:xfrm>
            <a:off x="3202898" y="449704"/>
            <a:ext cx="6026046" cy="5711253"/>
          </a:xfrm>
          <a:prstGeom prst="rect">
            <a:avLst/>
          </a:prstGeom>
        </p:spPr>
      </p:pic>
    </p:spTree>
    <p:extLst>
      <p:ext uri="{BB962C8B-B14F-4D97-AF65-F5344CB8AC3E}">
        <p14:creationId xmlns:p14="http://schemas.microsoft.com/office/powerpoint/2010/main" val="19849579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a:t>
            </a:r>
            <a:endParaRPr lang="en-US" dirty="0"/>
          </a:p>
        </p:txBody>
      </p:sp>
      <p:sp>
        <p:nvSpPr>
          <p:cNvPr id="3" name="Content Placeholder 2"/>
          <p:cNvSpPr>
            <a:spLocks noGrp="1"/>
          </p:cNvSpPr>
          <p:nvPr>
            <p:ph idx="1"/>
          </p:nvPr>
        </p:nvSpPr>
        <p:spPr/>
        <p:txBody>
          <a:bodyPr/>
          <a:lstStyle/>
          <a:p>
            <a:r>
              <a:rPr lang="en-US" dirty="0"/>
              <a:t>I</a:t>
            </a:r>
            <a:r>
              <a:rPr lang="en-US" dirty="0" smtClean="0"/>
              <a:t>t is important that the </a:t>
            </a:r>
            <a:r>
              <a:rPr lang="en-US" dirty="0" smtClean="0">
                <a:solidFill>
                  <a:srgbClr val="FF0000"/>
                </a:solidFill>
              </a:rPr>
              <a:t>captive practices good corporate governance </a:t>
            </a:r>
            <a:r>
              <a:rPr lang="en-US" dirty="0" smtClean="0"/>
              <a:t>to ensure that the captive continues to meet its solvency requirements and maintains adequate technical provisions.</a:t>
            </a:r>
          </a:p>
          <a:p>
            <a:r>
              <a:rPr lang="en-US" dirty="0"/>
              <a:t>A</a:t>
            </a:r>
            <a:r>
              <a:rPr lang="en-US" dirty="0" smtClean="0"/>
              <a:t>ppropriate regulation reduces the risk that a captive may become involved in </a:t>
            </a:r>
            <a:r>
              <a:rPr lang="en-US" dirty="0" smtClean="0">
                <a:solidFill>
                  <a:srgbClr val="FF0000"/>
                </a:solidFill>
              </a:rPr>
              <a:t>fraudulent activities </a:t>
            </a:r>
            <a:r>
              <a:rPr lang="en-US" dirty="0" smtClean="0"/>
              <a:t>or be used as a vehicle for </a:t>
            </a:r>
            <a:r>
              <a:rPr lang="en-US" dirty="0" smtClean="0">
                <a:solidFill>
                  <a:srgbClr val="FF0000"/>
                </a:solidFill>
              </a:rPr>
              <a:t>money laundering.</a:t>
            </a:r>
            <a:endParaRPr lang="en-US" dirty="0">
              <a:solidFill>
                <a:srgbClr val="FF0000"/>
              </a:solidFill>
            </a:endParaRPr>
          </a:p>
        </p:txBody>
      </p:sp>
    </p:spTree>
    <p:extLst>
      <p:ext uri="{BB962C8B-B14F-4D97-AF65-F5344CB8AC3E}">
        <p14:creationId xmlns:p14="http://schemas.microsoft.com/office/powerpoint/2010/main" val="20929558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Concerns of Captive Regulation</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smtClean="0">
                <a:solidFill>
                  <a:srgbClr val="FF0000"/>
                </a:solidFill>
              </a:rPr>
              <a:t>IAIS Insurance Core Principles </a:t>
            </a:r>
            <a:r>
              <a:rPr lang="en-US" dirty="0" smtClean="0"/>
              <a:t>provide a globally accepted framework for the regulation and supervision of the insurance sector.</a:t>
            </a:r>
          </a:p>
          <a:p>
            <a:pPr lvl="1"/>
            <a:r>
              <a:rPr lang="en-US" dirty="0" smtClean="0"/>
              <a:t>On-site inspection</a:t>
            </a:r>
          </a:p>
          <a:p>
            <a:pPr lvl="1"/>
            <a:r>
              <a:rPr lang="en-US" dirty="0" smtClean="0"/>
              <a:t>Group-wide supervision</a:t>
            </a:r>
          </a:p>
          <a:p>
            <a:pPr lvl="1"/>
            <a:r>
              <a:rPr lang="en-US" dirty="0" smtClean="0"/>
              <a:t>Premiums</a:t>
            </a:r>
          </a:p>
          <a:p>
            <a:pPr lvl="1"/>
            <a:r>
              <a:rPr lang="en-US" dirty="0" smtClean="0"/>
              <a:t>Corporate governance</a:t>
            </a:r>
          </a:p>
          <a:p>
            <a:pPr lvl="1"/>
            <a:r>
              <a:rPr lang="en-US" dirty="0" smtClean="0"/>
              <a:t>Investment policy</a:t>
            </a:r>
          </a:p>
          <a:p>
            <a:pPr lvl="1"/>
            <a:r>
              <a:rPr lang="en-US" dirty="0" smtClean="0"/>
              <a:t>Capital and solvency</a:t>
            </a:r>
          </a:p>
          <a:p>
            <a:pPr lvl="1"/>
            <a:r>
              <a:rPr lang="en-US" dirty="0" smtClean="0"/>
              <a:t>Disclosure</a:t>
            </a:r>
          </a:p>
          <a:p>
            <a:pPr lvl="1"/>
            <a:r>
              <a:rPr lang="en-US" dirty="0" smtClean="0"/>
              <a:t>Fraud, money laundering and </a:t>
            </a:r>
            <a:r>
              <a:rPr lang="en-US" dirty="0"/>
              <a:t>f</a:t>
            </a:r>
            <a:r>
              <a:rPr lang="en-US" dirty="0" smtClean="0"/>
              <a:t>inancing of </a:t>
            </a:r>
            <a:r>
              <a:rPr lang="en-US" dirty="0" smtClean="0"/>
              <a:t>terrorism</a:t>
            </a:r>
          </a:p>
          <a:p>
            <a:pPr lvl="1"/>
            <a:r>
              <a:rPr lang="en-US" dirty="0" smtClean="0"/>
              <a:t>Etc.</a:t>
            </a:r>
            <a:endParaRPr lang="en-US" dirty="0" smtClean="0"/>
          </a:p>
          <a:p>
            <a:pPr lvl="1"/>
            <a:endParaRPr lang="en-US" dirty="0" smtClean="0"/>
          </a:p>
        </p:txBody>
      </p:sp>
    </p:spTree>
    <p:extLst>
      <p:ext uri="{BB962C8B-B14F-4D97-AF65-F5344CB8AC3E}">
        <p14:creationId xmlns:p14="http://schemas.microsoft.com/office/powerpoint/2010/main" val="171298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500"/>
                                        <p:tgtEl>
                                          <p:spTgt spid="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Concerns of Captive Regulation</a:t>
            </a:r>
            <a:endParaRPr lang="en-US" dirty="0"/>
          </a:p>
        </p:txBody>
      </p:sp>
      <p:sp>
        <p:nvSpPr>
          <p:cNvPr id="3" name="Content Placeholder 2"/>
          <p:cNvSpPr>
            <a:spLocks noGrp="1"/>
          </p:cNvSpPr>
          <p:nvPr>
            <p:ph idx="1"/>
          </p:nvPr>
        </p:nvSpPr>
        <p:spPr/>
        <p:txBody>
          <a:bodyPr>
            <a:normAutofit lnSpcReduction="10000"/>
          </a:bodyPr>
          <a:lstStyle/>
          <a:p>
            <a:r>
              <a:rPr lang="en-US" dirty="0" smtClean="0"/>
              <a:t>On-site Inspection:</a:t>
            </a:r>
          </a:p>
          <a:p>
            <a:pPr lvl="1"/>
            <a:r>
              <a:rPr lang="en-US" dirty="0" smtClean="0">
                <a:solidFill>
                  <a:srgbClr val="FF0000"/>
                </a:solidFill>
              </a:rPr>
              <a:t>Captives frequently pose less risk to external stakeholders and to markets </a:t>
            </a:r>
            <a:r>
              <a:rPr lang="en-US" dirty="0" smtClean="0"/>
              <a:t>than do commercial insurers or reinsurers, which enables supervisors to tailor inspections to cover key issues such as </a:t>
            </a:r>
            <a:r>
              <a:rPr lang="en-US" dirty="0" smtClean="0">
                <a:solidFill>
                  <a:srgbClr val="00B050"/>
                </a:solidFill>
              </a:rPr>
              <a:t>solvency, asset quality and adequacy of technical provisions</a:t>
            </a:r>
            <a:r>
              <a:rPr lang="en-US" dirty="0" smtClean="0"/>
              <a:t>. </a:t>
            </a:r>
            <a:r>
              <a:rPr lang="en-US" dirty="0" smtClean="0">
                <a:solidFill>
                  <a:srgbClr val="FF0000"/>
                </a:solidFill>
              </a:rPr>
              <a:t>They may omit from inspection areas such as market conduct</a:t>
            </a:r>
            <a:r>
              <a:rPr lang="en-US" dirty="0" smtClean="0"/>
              <a:t>, which, whilst important when examining a commercial insurer, are of lesser importance or applicability in a captive.</a:t>
            </a:r>
          </a:p>
          <a:p>
            <a:r>
              <a:rPr lang="en-US" dirty="0" smtClean="0"/>
              <a:t>Group-wide Supervision:</a:t>
            </a:r>
          </a:p>
          <a:p>
            <a:pPr lvl="1"/>
            <a:r>
              <a:rPr lang="en-US" dirty="0" smtClean="0"/>
              <a:t>Supervisors will </a:t>
            </a:r>
            <a:r>
              <a:rPr lang="en-US" dirty="0" smtClean="0">
                <a:solidFill>
                  <a:srgbClr val="FF0000"/>
                </a:solidFill>
              </a:rPr>
              <a:t>consider the overall structure of the group and use risk-assessment techniques to determine whether further supervision outside the captive is necessary</a:t>
            </a:r>
            <a:r>
              <a:rPr lang="en-US" dirty="0" smtClean="0"/>
              <a:t>, for example if the captive has significant related-party assets. </a:t>
            </a:r>
          </a:p>
          <a:p>
            <a:pPr lvl="1"/>
            <a:endParaRPr lang="en-US" dirty="0" smtClean="0"/>
          </a:p>
        </p:txBody>
      </p:sp>
    </p:spTree>
    <p:extLst>
      <p:ext uri="{BB962C8B-B14F-4D97-AF65-F5344CB8AC3E}">
        <p14:creationId xmlns:p14="http://schemas.microsoft.com/office/powerpoint/2010/main" val="3243207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Concerns of Captive Regulation</a:t>
            </a:r>
            <a:endParaRPr lang="en-US" dirty="0"/>
          </a:p>
        </p:txBody>
      </p:sp>
      <p:sp>
        <p:nvSpPr>
          <p:cNvPr id="3" name="Content Placeholder 2"/>
          <p:cNvSpPr>
            <a:spLocks noGrp="1"/>
          </p:cNvSpPr>
          <p:nvPr>
            <p:ph idx="1"/>
          </p:nvPr>
        </p:nvSpPr>
        <p:spPr/>
        <p:txBody>
          <a:bodyPr/>
          <a:lstStyle/>
          <a:p>
            <a:r>
              <a:rPr lang="en-US" dirty="0" smtClean="0"/>
              <a:t>Premiums:</a:t>
            </a:r>
          </a:p>
          <a:p>
            <a:pPr lvl="1"/>
            <a:r>
              <a:rPr lang="en-US" dirty="0" smtClean="0"/>
              <a:t>While most supervisors would be reluctant, or indeed do not have the legislative powers, to dictate the premium that a company must pay to its captive, </a:t>
            </a:r>
            <a:r>
              <a:rPr lang="en-US" u="sng" dirty="0" smtClean="0">
                <a:solidFill>
                  <a:srgbClr val="FF0000"/>
                </a:solidFill>
              </a:rPr>
              <a:t>the supervisor’s solvency and </a:t>
            </a:r>
            <a:r>
              <a:rPr lang="en-US" u="sng" dirty="0" smtClean="0">
                <a:solidFill>
                  <a:srgbClr val="FF0000"/>
                </a:solidFill>
              </a:rPr>
              <a:t>capitalization </a:t>
            </a:r>
            <a:r>
              <a:rPr lang="en-US" u="sng" dirty="0" smtClean="0">
                <a:solidFill>
                  <a:srgbClr val="FF0000"/>
                </a:solidFill>
              </a:rPr>
              <a:t>requirements can influence and ensure adequate premium payments by the captive’s owner</a:t>
            </a:r>
            <a:r>
              <a:rPr lang="en-US" dirty="0" smtClean="0"/>
              <a:t>. </a:t>
            </a:r>
          </a:p>
          <a:p>
            <a:r>
              <a:rPr lang="en-US" dirty="0" smtClean="0"/>
              <a:t>Corporate </a:t>
            </a:r>
            <a:r>
              <a:rPr lang="en-US" dirty="0" smtClean="0"/>
              <a:t>Governance (NAIC’s Model Audit Rule 205):</a:t>
            </a:r>
            <a:endParaRPr lang="en-US" dirty="0" smtClean="0"/>
          </a:p>
          <a:p>
            <a:pPr lvl="1"/>
            <a:r>
              <a:rPr lang="en-US" dirty="0" smtClean="0"/>
              <a:t>Regulators often recognize the need to </a:t>
            </a:r>
            <a:r>
              <a:rPr lang="en-US" u="sng" dirty="0" smtClean="0">
                <a:solidFill>
                  <a:srgbClr val="FF0000"/>
                </a:solidFill>
              </a:rPr>
              <a:t>avoid overburdening captives with governance arrangements</a:t>
            </a:r>
            <a:r>
              <a:rPr lang="en-US" dirty="0" smtClean="0"/>
              <a:t> such as risk management committees or requirements regarding directors, designed for larger or publicly held companies. On the other hand</a:t>
            </a:r>
            <a:r>
              <a:rPr lang="en-US" u="sng" dirty="0" smtClean="0">
                <a:solidFill>
                  <a:srgbClr val="FF0000"/>
                </a:solidFill>
              </a:rPr>
              <a:t>, supervisors ensure that captives are well managed and that the board can adequately oversee the business</a:t>
            </a:r>
            <a:r>
              <a:rPr lang="en-US" dirty="0" smtClean="0"/>
              <a:t>. </a:t>
            </a:r>
            <a:endParaRPr lang="en-US" dirty="0"/>
          </a:p>
        </p:txBody>
      </p:sp>
    </p:spTree>
    <p:extLst>
      <p:ext uri="{BB962C8B-B14F-4D97-AF65-F5344CB8AC3E}">
        <p14:creationId xmlns:p14="http://schemas.microsoft.com/office/powerpoint/2010/main" val="4124227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Concerns of Captive Regulation</a:t>
            </a:r>
            <a:endParaRPr lang="en-US" dirty="0"/>
          </a:p>
        </p:txBody>
      </p:sp>
      <p:sp>
        <p:nvSpPr>
          <p:cNvPr id="3" name="Content Placeholder 2"/>
          <p:cNvSpPr>
            <a:spLocks noGrp="1"/>
          </p:cNvSpPr>
          <p:nvPr>
            <p:ph idx="1"/>
          </p:nvPr>
        </p:nvSpPr>
        <p:spPr/>
        <p:txBody>
          <a:bodyPr/>
          <a:lstStyle/>
          <a:p>
            <a:r>
              <a:rPr lang="en-US" dirty="0" smtClean="0"/>
              <a:t>Investment Policy:</a:t>
            </a:r>
          </a:p>
          <a:p>
            <a:pPr lvl="1"/>
            <a:r>
              <a:rPr lang="en-US" dirty="0" smtClean="0"/>
              <a:t>Most captive jurisdictions’ supervisors require that captive boards, as part of the business plan, </a:t>
            </a:r>
            <a:r>
              <a:rPr lang="en-US" u="sng" dirty="0" smtClean="0">
                <a:solidFill>
                  <a:srgbClr val="FF0000"/>
                </a:solidFill>
              </a:rPr>
              <a:t>set down an appropriate investment policy </a:t>
            </a:r>
            <a:r>
              <a:rPr lang="en-US" dirty="0" smtClean="0"/>
              <a:t>(strategy and objectives) to be followed prior to captive formation and will expect that policy to be appropriate to the needs of the captive. </a:t>
            </a:r>
          </a:p>
          <a:p>
            <a:pPr lvl="1"/>
            <a:r>
              <a:rPr lang="en-US" dirty="0" smtClean="0"/>
              <a:t>Requirements for security, liquidity, low volatility and the expected shape of the liabilities side of the captive’s balance sheet including the matching of liability maturities must be borne in mind. </a:t>
            </a:r>
            <a:endParaRPr lang="en-US" dirty="0"/>
          </a:p>
        </p:txBody>
      </p:sp>
    </p:spTree>
    <p:extLst>
      <p:ext uri="{BB962C8B-B14F-4D97-AF65-F5344CB8AC3E}">
        <p14:creationId xmlns:p14="http://schemas.microsoft.com/office/powerpoint/2010/main" val="8132230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Concerns of Captive Regulation</a:t>
            </a:r>
            <a:endParaRPr lang="en-US" dirty="0"/>
          </a:p>
        </p:txBody>
      </p:sp>
      <p:sp>
        <p:nvSpPr>
          <p:cNvPr id="3" name="Content Placeholder 2"/>
          <p:cNvSpPr>
            <a:spLocks noGrp="1"/>
          </p:cNvSpPr>
          <p:nvPr>
            <p:ph idx="1"/>
          </p:nvPr>
        </p:nvSpPr>
        <p:spPr/>
        <p:txBody>
          <a:bodyPr>
            <a:normAutofit lnSpcReduction="10000"/>
          </a:bodyPr>
          <a:lstStyle/>
          <a:p>
            <a:r>
              <a:rPr lang="en-US" dirty="0" smtClean="0"/>
              <a:t>Capital and Solvency</a:t>
            </a:r>
            <a:endParaRPr lang="th-TH" dirty="0" smtClean="0"/>
          </a:p>
          <a:p>
            <a:pPr lvl="1"/>
            <a:r>
              <a:rPr lang="en-US" dirty="0" smtClean="0"/>
              <a:t>It is important that the supervisor </a:t>
            </a:r>
            <a:r>
              <a:rPr lang="en-US" u="sng" dirty="0" smtClean="0">
                <a:solidFill>
                  <a:srgbClr val="FF0000"/>
                </a:solidFill>
              </a:rPr>
              <a:t>understands the different forms of capital available to investors in their jurisdiction</a:t>
            </a:r>
            <a:r>
              <a:rPr lang="en-US" dirty="0" smtClean="0"/>
              <a:t>, as specified by applicable legislation, and develops a policy towards their acceptability as captive funding. </a:t>
            </a:r>
            <a:endParaRPr lang="th-TH" dirty="0" smtClean="0"/>
          </a:p>
          <a:p>
            <a:pPr lvl="1"/>
            <a:r>
              <a:rPr lang="en-US" dirty="0" smtClean="0"/>
              <a:t>The supervisor may require an owner who is an individual to provide </a:t>
            </a:r>
            <a:r>
              <a:rPr lang="en-US" u="sng" dirty="0" smtClean="0">
                <a:solidFill>
                  <a:srgbClr val="FF0000"/>
                </a:solidFill>
              </a:rPr>
              <a:t>100% paid up ordinary share capital in cash</a:t>
            </a:r>
            <a:r>
              <a:rPr lang="en-US" dirty="0" smtClean="0"/>
              <a:t>. A financially healthy public company, on the other hand, </a:t>
            </a:r>
            <a:r>
              <a:rPr lang="en-US" u="sng" dirty="0" smtClean="0">
                <a:solidFill>
                  <a:srgbClr val="FF0000"/>
                </a:solidFill>
              </a:rPr>
              <a:t>may be allowed to issue various types of capital instrument</a:t>
            </a:r>
            <a:r>
              <a:rPr lang="en-US" dirty="0" smtClean="0"/>
              <a:t> such as a mix of ordinary shares and redeemable preference shares and debt. It may also be permitted to hold a portion of its capital requirement in the form of a contingent guarantee to invest further monies if required such as a LOC issued by a </a:t>
            </a:r>
            <a:r>
              <a:rPr lang="en-US" dirty="0" smtClean="0"/>
              <a:t>recognized </a:t>
            </a:r>
            <a:r>
              <a:rPr lang="en-US" dirty="0" smtClean="0"/>
              <a:t>financial institution acceptable to the supervisor. </a:t>
            </a:r>
            <a:endParaRPr lang="en-US" dirty="0"/>
          </a:p>
        </p:txBody>
      </p:sp>
    </p:spTree>
    <p:extLst>
      <p:ext uri="{BB962C8B-B14F-4D97-AF65-F5344CB8AC3E}">
        <p14:creationId xmlns:p14="http://schemas.microsoft.com/office/powerpoint/2010/main" val="26966412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Concerns of Captive Regulation</a:t>
            </a:r>
            <a:endParaRPr lang="en-US" dirty="0"/>
          </a:p>
        </p:txBody>
      </p:sp>
      <p:sp>
        <p:nvSpPr>
          <p:cNvPr id="3" name="Content Placeholder 2"/>
          <p:cNvSpPr>
            <a:spLocks noGrp="1"/>
          </p:cNvSpPr>
          <p:nvPr>
            <p:ph idx="1"/>
          </p:nvPr>
        </p:nvSpPr>
        <p:spPr/>
        <p:txBody>
          <a:bodyPr>
            <a:normAutofit/>
          </a:bodyPr>
          <a:lstStyle/>
          <a:p>
            <a:r>
              <a:rPr lang="en-US" dirty="0" smtClean="0"/>
              <a:t>Capital and Solvency (Continued)</a:t>
            </a:r>
            <a:endParaRPr lang="th-TH" dirty="0" smtClean="0"/>
          </a:p>
          <a:p>
            <a:pPr lvl="1"/>
            <a:r>
              <a:rPr lang="en-US" dirty="0" smtClean="0"/>
              <a:t>In the case of a captive insurer </a:t>
            </a:r>
            <a:r>
              <a:rPr lang="en-US" u="sng" dirty="0" smtClean="0">
                <a:solidFill>
                  <a:srgbClr val="FF0000"/>
                </a:solidFill>
              </a:rPr>
              <a:t>there may be less risk</a:t>
            </a:r>
            <a:r>
              <a:rPr lang="en-US" dirty="0" smtClean="0"/>
              <a:t>, or in many cases no risk, to external stakeholders in the event of the failure of a captive.</a:t>
            </a:r>
          </a:p>
          <a:p>
            <a:pPr lvl="1"/>
            <a:r>
              <a:rPr lang="en-US" dirty="0" smtClean="0"/>
              <a:t>Captive supervisors normally ensure that </a:t>
            </a:r>
            <a:r>
              <a:rPr lang="en-US" u="sng" dirty="0" smtClean="0">
                <a:solidFill>
                  <a:srgbClr val="FF0000"/>
                </a:solidFill>
              </a:rPr>
              <a:t>sufficient recognition and importance is given to the adequacy and security of any </a:t>
            </a:r>
            <a:r>
              <a:rPr lang="en-US" b="1" u="sng" dirty="0" smtClean="0">
                <a:solidFill>
                  <a:srgbClr val="FF0000"/>
                </a:solidFill>
              </a:rPr>
              <a:t>reinsurance</a:t>
            </a:r>
            <a:r>
              <a:rPr lang="en-US" u="sng" dirty="0" smtClean="0">
                <a:solidFill>
                  <a:srgbClr val="FF0000"/>
                </a:solidFill>
              </a:rPr>
              <a:t> arrangements in place</a:t>
            </a:r>
            <a:r>
              <a:rPr lang="en-US" dirty="0" smtClean="0"/>
              <a:t> since any failure of these will impact upon the ability of the captive to meet its liabilities</a:t>
            </a:r>
            <a:endParaRPr lang="en-US" dirty="0"/>
          </a:p>
        </p:txBody>
      </p:sp>
    </p:spTree>
    <p:extLst>
      <p:ext uri="{BB962C8B-B14F-4D97-AF65-F5344CB8AC3E}">
        <p14:creationId xmlns:p14="http://schemas.microsoft.com/office/powerpoint/2010/main" val="22955555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Concerns of Captive Regulation</a:t>
            </a:r>
            <a:endParaRPr lang="en-US" dirty="0"/>
          </a:p>
        </p:txBody>
      </p:sp>
      <p:sp>
        <p:nvSpPr>
          <p:cNvPr id="3" name="Content Placeholder 2"/>
          <p:cNvSpPr>
            <a:spLocks noGrp="1"/>
          </p:cNvSpPr>
          <p:nvPr>
            <p:ph idx="1"/>
          </p:nvPr>
        </p:nvSpPr>
        <p:spPr>
          <a:xfrm>
            <a:off x="838200" y="1825625"/>
            <a:ext cx="10515600" cy="4785038"/>
          </a:xfrm>
        </p:spPr>
        <p:txBody>
          <a:bodyPr>
            <a:normAutofit fontScale="92500" lnSpcReduction="20000"/>
          </a:bodyPr>
          <a:lstStyle/>
          <a:p>
            <a:r>
              <a:rPr lang="en-US" dirty="0" smtClean="0"/>
              <a:t>Capital and Solvency (Continued)</a:t>
            </a:r>
          </a:p>
          <a:p>
            <a:r>
              <a:rPr lang="en-US" dirty="0" smtClean="0"/>
              <a:t>Regulators will establish a </a:t>
            </a:r>
            <a:r>
              <a:rPr lang="en-US" u="sng" dirty="0" smtClean="0">
                <a:solidFill>
                  <a:srgbClr val="FF0000"/>
                </a:solidFill>
              </a:rPr>
              <a:t>minimum solvency margin requirement </a:t>
            </a:r>
            <a:r>
              <a:rPr lang="en-US" dirty="0" smtClean="0"/>
              <a:t>which adequately reflects the risks that are inherent in captive insurance companies. Significant factors to evaluate are: </a:t>
            </a:r>
          </a:p>
          <a:p>
            <a:pPr lvl="1"/>
            <a:r>
              <a:rPr lang="en-US" b="1" dirty="0">
                <a:solidFill>
                  <a:srgbClr val="FF0000"/>
                </a:solidFill>
              </a:rPr>
              <a:t>The level of solvency margin required in the case of captive insurance companies is influenced by the extent, appropriateness and security of its reinsurance arrangements as well as the adequacy of its technical provisions</a:t>
            </a:r>
            <a:r>
              <a:rPr lang="en-US" b="1" dirty="0" smtClean="0">
                <a:solidFill>
                  <a:srgbClr val="FF0000"/>
                </a:solidFill>
              </a:rPr>
              <a:t>.</a:t>
            </a:r>
            <a:endParaRPr lang="en-US" b="1" dirty="0" smtClean="0">
              <a:solidFill>
                <a:srgbClr val="FF0000"/>
              </a:solidFill>
            </a:endParaRPr>
          </a:p>
          <a:p>
            <a:pPr lvl="1"/>
            <a:r>
              <a:rPr lang="en-US" dirty="0" smtClean="0"/>
              <a:t>The </a:t>
            </a:r>
            <a:r>
              <a:rPr lang="en-US" u="sng" dirty="0" smtClean="0">
                <a:solidFill>
                  <a:srgbClr val="FF0000"/>
                </a:solidFill>
              </a:rPr>
              <a:t>risk portfolio may be unbalanced</a:t>
            </a:r>
            <a:r>
              <a:rPr lang="en-US" dirty="0" smtClean="0"/>
              <a:t>, consequently a formulaic approach may not be appropriate</a:t>
            </a:r>
          </a:p>
          <a:p>
            <a:pPr lvl="1"/>
            <a:r>
              <a:rPr lang="en-US" dirty="0" smtClean="0"/>
              <a:t>Although the policyholder is generally the parent, there may be third party interests to protect, especially if </a:t>
            </a:r>
            <a:r>
              <a:rPr lang="en-US" u="sng" dirty="0" smtClean="0">
                <a:solidFill>
                  <a:srgbClr val="FF0000"/>
                </a:solidFill>
              </a:rPr>
              <a:t>liability business </a:t>
            </a:r>
            <a:r>
              <a:rPr lang="en-US" dirty="0" smtClean="0"/>
              <a:t>is written</a:t>
            </a:r>
          </a:p>
          <a:p>
            <a:pPr lvl="1"/>
            <a:r>
              <a:rPr lang="en-US" dirty="0" smtClean="0"/>
              <a:t>If </a:t>
            </a:r>
            <a:r>
              <a:rPr lang="en-US" u="sng" dirty="0" smtClean="0">
                <a:solidFill>
                  <a:srgbClr val="FF0000"/>
                </a:solidFill>
              </a:rPr>
              <a:t>solvency requirements are inappropriately high</a:t>
            </a:r>
            <a:r>
              <a:rPr lang="en-US" dirty="0" smtClean="0"/>
              <a:t> given the risk evaluation, then companies </a:t>
            </a:r>
            <a:r>
              <a:rPr lang="en-US" u="sng" dirty="0" smtClean="0">
                <a:solidFill>
                  <a:srgbClr val="FF0000"/>
                </a:solidFill>
              </a:rPr>
              <a:t>will not form captives </a:t>
            </a:r>
            <a:r>
              <a:rPr lang="en-US" dirty="0" smtClean="0"/>
              <a:t>and instead seek alternative means of protecting or absorbing risk</a:t>
            </a:r>
          </a:p>
          <a:p>
            <a:pPr lvl="1"/>
            <a:r>
              <a:rPr lang="en-US" dirty="0" smtClean="0"/>
              <a:t>It may be </a:t>
            </a:r>
            <a:r>
              <a:rPr lang="en-US" u="sng" dirty="0" smtClean="0">
                <a:solidFill>
                  <a:srgbClr val="FF0000"/>
                </a:solidFill>
              </a:rPr>
              <a:t>costly to a company to tie-up capital in a captive </a:t>
            </a:r>
            <a:r>
              <a:rPr lang="en-US" dirty="0" smtClean="0"/>
              <a:t>that could be put to more efficient use elsewhere in its </a:t>
            </a:r>
            <a:r>
              <a:rPr lang="en-US" dirty="0" smtClean="0"/>
              <a:t>operations</a:t>
            </a:r>
            <a:endParaRPr lang="en-US" dirty="0" smtClean="0"/>
          </a:p>
        </p:txBody>
      </p:sp>
    </p:spTree>
    <p:extLst>
      <p:ext uri="{BB962C8B-B14F-4D97-AF65-F5344CB8AC3E}">
        <p14:creationId xmlns:p14="http://schemas.microsoft.com/office/powerpoint/2010/main" val="481945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Concerns of Captive Regulation</a:t>
            </a:r>
            <a:endParaRPr lang="en-US" dirty="0"/>
          </a:p>
        </p:txBody>
      </p:sp>
      <p:sp>
        <p:nvSpPr>
          <p:cNvPr id="3" name="Content Placeholder 2"/>
          <p:cNvSpPr>
            <a:spLocks noGrp="1"/>
          </p:cNvSpPr>
          <p:nvPr>
            <p:ph idx="1"/>
          </p:nvPr>
        </p:nvSpPr>
        <p:spPr/>
        <p:txBody>
          <a:bodyPr/>
          <a:lstStyle/>
          <a:p>
            <a:r>
              <a:rPr lang="en-US" dirty="0" smtClean="0"/>
              <a:t>Disclosure</a:t>
            </a:r>
          </a:p>
          <a:p>
            <a:pPr lvl="1"/>
            <a:r>
              <a:rPr lang="en-US" dirty="0" smtClean="0"/>
              <a:t>As the majority of captives do not write any unrelated party business, </a:t>
            </a:r>
            <a:r>
              <a:rPr lang="en-US" u="sng" dirty="0" smtClean="0">
                <a:solidFill>
                  <a:srgbClr val="FF0000"/>
                </a:solidFill>
              </a:rPr>
              <a:t>the public has no financial stake in the captive, nor would the captive’s business affect decisions made by the market. </a:t>
            </a:r>
            <a:r>
              <a:rPr lang="en-US" dirty="0" smtClean="0"/>
              <a:t>Disclosure requirements for captives usually meet the needs of the interested parties: jurisdictions enact regulations to ensure that captives disclose certain information to the supervisor and the owner has access to any financial information it needs. </a:t>
            </a:r>
            <a:endParaRPr lang="en-US" dirty="0"/>
          </a:p>
        </p:txBody>
      </p:sp>
    </p:spTree>
    <p:extLst>
      <p:ext uri="{BB962C8B-B14F-4D97-AF65-F5344CB8AC3E}">
        <p14:creationId xmlns:p14="http://schemas.microsoft.com/office/powerpoint/2010/main" val="3230913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Concerns of Captive Regulation</a:t>
            </a:r>
            <a:endParaRPr lang="en-US" dirty="0"/>
          </a:p>
        </p:txBody>
      </p:sp>
      <p:sp>
        <p:nvSpPr>
          <p:cNvPr id="3" name="Content Placeholder 2"/>
          <p:cNvSpPr>
            <a:spLocks noGrp="1"/>
          </p:cNvSpPr>
          <p:nvPr>
            <p:ph idx="1"/>
          </p:nvPr>
        </p:nvSpPr>
        <p:spPr/>
        <p:txBody>
          <a:bodyPr>
            <a:normAutofit fontScale="92500"/>
          </a:bodyPr>
          <a:lstStyle/>
          <a:p>
            <a:r>
              <a:rPr lang="en-US" dirty="0" smtClean="0"/>
              <a:t>Fraud, Money Laundering &amp; Financing of Terrorism</a:t>
            </a:r>
          </a:p>
          <a:p>
            <a:pPr lvl="1"/>
            <a:r>
              <a:rPr lang="en-US" dirty="0"/>
              <a:t>I</a:t>
            </a:r>
            <a:r>
              <a:rPr lang="en-US" dirty="0" smtClean="0"/>
              <a:t>t is possible that an owner could attempt to use the captive for money laundering purposes, third party service providers could become involved in claims fraud, or a single director could be fraudulently active. </a:t>
            </a:r>
          </a:p>
          <a:p>
            <a:pPr lvl="1"/>
            <a:r>
              <a:rPr lang="en-US" dirty="0" smtClean="0"/>
              <a:t>The supervisory authority requires insurers and intermediaries, at a minimum those insurers and intermediaries offering life insurance products or other investment related insurance, to take effective measures to deter and report money laundering and the financing of terrorism consistent with the Recommendations of the Financial Action Task Force on Money Laundering (FATF). </a:t>
            </a:r>
          </a:p>
          <a:p>
            <a:pPr lvl="1"/>
            <a:r>
              <a:rPr lang="en-US" dirty="0" smtClean="0">
                <a:solidFill>
                  <a:srgbClr val="FF0000"/>
                </a:solidFill>
              </a:rPr>
              <a:t>FATF Typologies have increased their focus on the insurance sector </a:t>
            </a:r>
            <a:r>
              <a:rPr lang="en-US" u="sng" dirty="0" smtClean="0">
                <a:solidFill>
                  <a:srgbClr val="FF0000"/>
                </a:solidFill>
              </a:rPr>
              <a:t>but to date have not discussed specifically the possible use of captives for money laundering schemes</a:t>
            </a:r>
            <a:r>
              <a:rPr lang="en-US" dirty="0" smtClean="0">
                <a:solidFill>
                  <a:srgbClr val="FF0000"/>
                </a:solidFill>
              </a:rPr>
              <a:t>, while IAIS guidance only mentions captives as a potential AML risk if a fictitious captive is established to try to launder funds.</a:t>
            </a:r>
            <a:endParaRPr lang="en-US" dirty="0">
              <a:solidFill>
                <a:srgbClr val="FF0000"/>
              </a:solidFill>
            </a:endParaRPr>
          </a:p>
        </p:txBody>
      </p:sp>
    </p:spTree>
    <p:extLst>
      <p:ext uri="{BB962C8B-B14F-4D97-AF65-F5344CB8AC3E}">
        <p14:creationId xmlns:p14="http://schemas.microsoft.com/office/powerpoint/2010/main" val="106437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History of Captive Insurance</a:t>
            </a:r>
          </a:p>
          <a:p>
            <a:r>
              <a:rPr lang="en-US" dirty="0" smtClean="0"/>
              <a:t>General Overview</a:t>
            </a:r>
          </a:p>
          <a:p>
            <a:r>
              <a:rPr lang="en-US" dirty="0" smtClean="0"/>
              <a:t>Regulation &amp; Concerns</a:t>
            </a:r>
            <a:endParaRPr lang="en-US" dirty="0"/>
          </a:p>
        </p:txBody>
      </p:sp>
    </p:spTree>
    <p:extLst>
      <p:ext uri="{BB962C8B-B14F-4D97-AF65-F5344CB8AC3E}">
        <p14:creationId xmlns:p14="http://schemas.microsoft.com/office/powerpoint/2010/main" val="1396051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History of Captive Insurance</a:t>
            </a:r>
          </a:p>
          <a:p>
            <a:pPr lvl="1"/>
            <a:r>
              <a:rPr lang="en-US" dirty="0" smtClean="0"/>
              <a:t>The idea of captive is not new but became popular as the insurance underwriting cycle worsen &amp; relaxed regulations</a:t>
            </a:r>
            <a:endParaRPr lang="en-US" dirty="0" smtClean="0"/>
          </a:p>
          <a:p>
            <a:r>
              <a:rPr lang="en-US" dirty="0" smtClean="0"/>
              <a:t>General Overview</a:t>
            </a:r>
          </a:p>
          <a:p>
            <a:pPr lvl="1"/>
            <a:r>
              <a:rPr lang="en-US" dirty="0" smtClean="0"/>
              <a:t>Definition, types, pros and cons, managers etc.</a:t>
            </a:r>
            <a:endParaRPr lang="en-US" dirty="0" smtClean="0"/>
          </a:p>
          <a:p>
            <a:r>
              <a:rPr lang="en-US" dirty="0" smtClean="0"/>
              <a:t>Regulation &amp; Concerns</a:t>
            </a:r>
          </a:p>
          <a:p>
            <a:pPr lvl="1"/>
            <a:r>
              <a:rPr lang="en-US" dirty="0" smtClean="0"/>
              <a:t>Captives impose relatively lower risks compared to regular insurance/reinsurance companies. Regulations might be limited. </a:t>
            </a:r>
            <a:endParaRPr lang="en-US" dirty="0" smtClean="0"/>
          </a:p>
          <a:p>
            <a:endParaRPr lang="en-US" dirty="0"/>
          </a:p>
        </p:txBody>
      </p:sp>
    </p:spTree>
    <p:extLst>
      <p:ext uri="{BB962C8B-B14F-4D97-AF65-F5344CB8AC3E}">
        <p14:creationId xmlns:p14="http://schemas.microsoft.com/office/powerpoint/2010/main" val="2996918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991792"/>
            <a:ext cx="9144000" cy="2387600"/>
          </a:xfrm>
        </p:spPr>
        <p:txBody>
          <a:bodyPr/>
          <a:lstStyle/>
          <a:p>
            <a:pPr algn="l"/>
            <a:r>
              <a:rPr lang="en-US" dirty="0" smtClean="0"/>
              <a:t>History of Captives</a:t>
            </a:r>
            <a:endParaRPr lang="en-US" dirty="0"/>
          </a:p>
        </p:txBody>
      </p:sp>
    </p:spTree>
    <p:extLst>
      <p:ext uri="{BB962C8B-B14F-4D97-AF65-F5344CB8AC3E}">
        <p14:creationId xmlns:p14="http://schemas.microsoft.com/office/powerpoint/2010/main" val="2927462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Captive Insurance</a:t>
            </a:r>
            <a:endParaRPr lang="en-US" dirty="0"/>
          </a:p>
        </p:txBody>
      </p:sp>
      <p:sp>
        <p:nvSpPr>
          <p:cNvPr id="3" name="Content Placeholder 2"/>
          <p:cNvSpPr>
            <a:spLocks noGrp="1"/>
          </p:cNvSpPr>
          <p:nvPr>
            <p:ph idx="1"/>
          </p:nvPr>
        </p:nvSpPr>
        <p:spPr/>
        <p:txBody>
          <a:bodyPr/>
          <a:lstStyle/>
          <a:p>
            <a:r>
              <a:rPr lang="en-US" dirty="0" smtClean="0"/>
              <a:t>1782 - The concept of forming an insurance company to insure the risks of its owners can be traced to the infancy of insurance.</a:t>
            </a:r>
            <a:r>
              <a:rPr lang="th-TH" dirty="0" smtClean="0"/>
              <a:t> </a:t>
            </a:r>
            <a:r>
              <a:rPr lang="en-US" dirty="0" smtClean="0"/>
              <a:t>(</a:t>
            </a:r>
            <a:r>
              <a:rPr lang="en-US" dirty="0" smtClean="0">
                <a:solidFill>
                  <a:srgbClr val="FF0000"/>
                </a:solidFill>
              </a:rPr>
              <a:t>Mutual</a:t>
            </a:r>
            <a:r>
              <a:rPr lang="en-US" dirty="0" smtClean="0"/>
              <a:t> Co)</a:t>
            </a:r>
          </a:p>
          <a:p>
            <a:r>
              <a:rPr lang="en-US" dirty="0" smtClean="0"/>
              <a:t>1860 - a group of London merchants formed their own insurance company called </a:t>
            </a:r>
            <a:r>
              <a:rPr lang="en-US" dirty="0" smtClean="0">
                <a:solidFill>
                  <a:srgbClr val="FF0000"/>
                </a:solidFill>
              </a:rPr>
              <a:t>Commercial Union</a:t>
            </a:r>
            <a:r>
              <a:rPr lang="en-US" dirty="0" smtClean="0"/>
              <a:t>.</a:t>
            </a:r>
          </a:p>
          <a:p>
            <a:r>
              <a:rPr lang="en-US" dirty="0" smtClean="0"/>
              <a:t>1922 – First captive was established in </a:t>
            </a:r>
            <a:r>
              <a:rPr lang="en-US" dirty="0" smtClean="0">
                <a:solidFill>
                  <a:srgbClr val="FF0000"/>
                </a:solidFill>
              </a:rPr>
              <a:t>Guernsey</a:t>
            </a:r>
            <a:r>
              <a:rPr lang="en-US" dirty="0" smtClean="0"/>
              <a:t> </a:t>
            </a:r>
          </a:p>
          <a:p>
            <a:r>
              <a:rPr lang="en-US" dirty="0" smtClean="0"/>
              <a:t>1920s – 1930s - </a:t>
            </a:r>
            <a:r>
              <a:rPr lang="en-US" dirty="0" smtClean="0">
                <a:solidFill>
                  <a:srgbClr val="FF0000"/>
                </a:solidFill>
              </a:rPr>
              <a:t>several major companies</a:t>
            </a:r>
            <a:r>
              <a:rPr lang="en-US" dirty="0" smtClean="0"/>
              <a:t>, including ICI, BP, </a:t>
            </a:r>
            <a:r>
              <a:rPr lang="en-US" dirty="0" err="1" smtClean="0"/>
              <a:t>Pilkingtons</a:t>
            </a:r>
            <a:r>
              <a:rPr lang="en-US" dirty="0" smtClean="0"/>
              <a:t> and Unilever in the UK and Lufthansa in Germany, had </a:t>
            </a:r>
            <a:r>
              <a:rPr lang="en-US" dirty="0" smtClean="0">
                <a:solidFill>
                  <a:srgbClr val="FF0000"/>
                </a:solidFill>
              </a:rPr>
              <a:t>formed their own insurance companies</a:t>
            </a:r>
            <a:r>
              <a:rPr lang="en-US" dirty="0" smtClean="0"/>
              <a:t>.</a:t>
            </a:r>
          </a:p>
          <a:p>
            <a:endParaRPr lang="en-US" dirty="0"/>
          </a:p>
        </p:txBody>
      </p:sp>
    </p:spTree>
    <p:extLst>
      <p:ext uri="{BB962C8B-B14F-4D97-AF65-F5344CB8AC3E}">
        <p14:creationId xmlns:p14="http://schemas.microsoft.com/office/powerpoint/2010/main" val="3161456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Captive Insurance</a:t>
            </a:r>
            <a:endParaRPr lang="en-US" dirty="0"/>
          </a:p>
        </p:txBody>
      </p:sp>
      <p:sp>
        <p:nvSpPr>
          <p:cNvPr id="3" name="Content Placeholder 2"/>
          <p:cNvSpPr>
            <a:spLocks noGrp="1"/>
          </p:cNvSpPr>
          <p:nvPr>
            <p:ph idx="1"/>
          </p:nvPr>
        </p:nvSpPr>
        <p:spPr>
          <a:xfrm>
            <a:off x="4212236" y="1825625"/>
            <a:ext cx="7141564" cy="4351338"/>
          </a:xfrm>
        </p:spPr>
        <p:txBody>
          <a:bodyPr>
            <a:normAutofit fontScale="85000" lnSpcReduction="20000"/>
          </a:bodyPr>
          <a:lstStyle/>
          <a:p>
            <a:r>
              <a:rPr lang="en-US" dirty="0" smtClean="0">
                <a:solidFill>
                  <a:srgbClr val="FF0000"/>
                </a:solidFill>
              </a:rPr>
              <a:t>Mr. Fred Reiss </a:t>
            </a:r>
            <a:r>
              <a:rPr lang="en-US" dirty="0" smtClean="0"/>
              <a:t>was a US fire protection engineer assessing buildings for the Ohio Inspection Bureau. He consistently heard complaints from clients on </a:t>
            </a:r>
            <a:r>
              <a:rPr lang="en-US" u="sng" dirty="0" smtClean="0">
                <a:solidFill>
                  <a:srgbClr val="FF0000"/>
                </a:solidFill>
              </a:rPr>
              <a:t>how difficult it was to obtain coverages from the insurance industry.</a:t>
            </a:r>
          </a:p>
          <a:p>
            <a:r>
              <a:rPr lang="en-US" dirty="0" smtClean="0"/>
              <a:t>Reiss was quick to reali</a:t>
            </a:r>
            <a:r>
              <a:rPr lang="en-US" dirty="0"/>
              <a:t>z</a:t>
            </a:r>
            <a:r>
              <a:rPr lang="en-US" dirty="0" smtClean="0"/>
              <a:t>e that this was an opportunity with a unique and simple solution. What corporations sought, but were unable to find, was </a:t>
            </a:r>
            <a:r>
              <a:rPr lang="en-US" u="sng" dirty="0" smtClean="0">
                <a:solidFill>
                  <a:srgbClr val="FF0000"/>
                </a:solidFill>
              </a:rPr>
              <a:t>a method of financing the covering of their own exposures</a:t>
            </a:r>
            <a:r>
              <a:rPr lang="en-US" dirty="0" smtClean="0">
                <a:solidFill>
                  <a:srgbClr val="FF0000"/>
                </a:solidFill>
              </a:rPr>
              <a:t> </a:t>
            </a:r>
            <a:r>
              <a:rPr lang="en-US" dirty="0" smtClean="0"/>
              <a:t>in a way that could, ultimately, </a:t>
            </a:r>
            <a:r>
              <a:rPr lang="en-US" u="sng" dirty="0" smtClean="0">
                <a:solidFill>
                  <a:srgbClr val="FF0000"/>
                </a:solidFill>
              </a:rPr>
              <a:t>bring down the net cost of insurance to the corporations</a:t>
            </a:r>
          </a:p>
          <a:p>
            <a:r>
              <a:rPr lang="en-US" dirty="0" smtClean="0"/>
              <a:t>Initially, Reiss based his concept on </a:t>
            </a:r>
            <a:r>
              <a:rPr lang="en-US" u="sng" dirty="0" smtClean="0">
                <a:solidFill>
                  <a:srgbClr val="FF0000"/>
                </a:solidFill>
              </a:rPr>
              <a:t>the simple principle of setting up subsidiary companies to insure the risks of the parent companies</a:t>
            </a:r>
            <a:r>
              <a:rPr lang="en-US" dirty="0" smtClean="0">
                <a:solidFill>
                  <a:srgbClr val="FF0000"/>
                </a:solidFill>
              </a:rPr>
              <a:t> </a:t>
            </a:r>
            <a:r>
              <a:rPr lang="en-US" dirty="0" smtClean="0"/>
              <a:t>in Kentucky and Ohio.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825625"/>
            <a:ext cx="3175000" cy="4013200"/>
          </a:xfrm>
          <a:prstGeom prst="rect">
            <a:avLst/>
          </a:prstGeom>
        </p:spPr>
      </p:pic>
    </p:spTree>
    <p:extLst>
      <p:ext uri="{BB962C8B-B14F-4D97-AF65-F5344CB8AC3E}">
        <p14:creationId xmlns:p14="http://schemas.microsoft.com/office/powerpoint/2010/main" val="4095459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Captive Insurance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1962 - </a:t>
            </a:r>
            <a:r>
              <a:rPr lang="en-US" u="sng" dirty="0" smtClean="0">
                <a:solidFill>
                  <a:srgbClr val="FF0000"/>
                </a:solidFill>
              </a:rPr>
              <a:t>The Tax Reform Act </a:t>
            </a:r>
            <a:r>
              <a:rPr lang="en-US" dirty="0" smtClean="0"/>
              <a:t>also contained the first provisions for taxing offshore US-controlled companies. This </a:t>
            </a:r>
            <a:r>
              <a:rPr lang="en-US" u="sng" dirty="0" smtClean="0">
                <a:solidFill>
                  <a:srgbClr val="FF0000"/>
                </a:solidFill>
              </a:rPr>
              <a:t>clarification</a:t>
            </a:r>
            <a:r>
              <a:rPr lang="en-US" dirty="0" smtClean="0"/>
              <a:t> led many companies, including Mr. Reiss’s clients, to search out overseas locations offering secure and suitable domiciles for their subsidiaries and, by extension, their captives.</a:t>
            </a:r>
          </a:p>
          <a:p>
            <a:r>
              <a:rPr lang="en-US" dirty="0" smtClean="0"/>
              <a:t>1970s - There was </a:t>
            </a:r>
            <a:r>
              <a:rPr lang="en-US" u="sng" dirty="0" smtClean="0">
                <a:solidFill>
                  <a:srgbClr val="FF0000"/>
                </a:solidFill>
              </a:rPr>
              <a:t>significant interest in Bermuda</a:t>
            </a:r>
            <a:r>
              <a:rPr lang="en-US" dirty="0" smtClean="0"/>
              <a:t> following the relaxation of exchange control restrictions.</a:t>
            </a:r>
          </a:p>
          <a:p>
            <a:r>
              <a:rPr lang="en-US" dirty="0" smtClean="0"/>
              <a:t>1976 - </a:t>
            </a:r>
            <a:r>
              <a:rPr lang="en-US" u="sng" dirty="0" smtClean="0">
                <a:solidFill>
                  <a:srgbClr val="FF0000"/>
                </a:solidFill>
              </a:rPr>
              <a:t>Rental captives </a:t>
            </a:r>
            <a:r>
              <a:rPr lang="en-US" dirty="0" smtClean="0"/>
              <a:t>started when a Bermuda-based captive executive identified a market requirement by </a:t>
            </a:r>
            <a:r>
              <a:rPr lang="en-US" u="sng" dirty="0" smtClean="0">
                <a:solidFill>
                  <a:srgbClr val="FF0000"/>
                </a:solidFill>
              </a:rPr>
              <a:t>smaller companies</a:t>
            </a:r>
            <a:r>
              <a:rPr lang="en-US" dirty="0" smtClean="0"/>
              <a:t> who wanted the services of a captive without incurring all of the expenses and expertise needed in managing a captive. </a:t>
            </a:r>
          </a:p>
          <a:p>
            <a:r>
              <a:rPr lang="en-US" dirty="0" smtClean="0"/>
              <a:t>1997 - The </a:t>
            </a:r>
            <a:r>
              <a:rPr lang="en-US" u="sng" dirty="0" smtClean="0">
                <a:solidFill>
                  <a:srgbClr val="FF0000"/>
                </a:solidFill>
              </a:rPr>
              <a:t>protected cell company (PCC) legal structure was developed</a:t>
            </a:r>
            <a:r>
              <a:rPr lang="en-US" dirty="0" smtClean="0"/>
              <a:t> in Guernsey in 1997 and was soon </a:t>
            </a:r>
            <a:r>
              <a:rPr lang="en-US" dirty="0" smtClean="0"/>
              <a:t>utilized </a:t>
            </a:r>
            <a:r>
              <a:rPr lang="en-US" dirty="0" smtClean="0"/>
              <a:t>for captive insurance companies. </a:t>
            </a:r>
            <a:endParaRPr lang="en-US" dirty="0"/>
          </a:p>
        </p:txBody>
      </p:sp>
    </p:spTree>
    <p:extLst>
      <p:ext uri="{BB962C8B-B14F-4D97-AF65-F5344CB8AC3E}">
        <p14:creationId xmlns:p14="http://schemas.microsoft.com/office/powerpoint/2010/main" val="3781606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Interesting Statistics</a:t>
            </a:r>
            <a:endParaRPr lang="en-US" dirty="0"/>
          </a:p>
        </p:txBody>
      </p:sp>
      <p:sp>
        <p:nvSpPr>
          <p:cNvPr id="3" name="Content Placeholder 2"/>
          <p:cNvSpPr>
            <a:spLocks noGrp="1"/>
          </p:cNvSpPr>
          <p:nvPr>
            <p:ph idx="1"/>
          </p:nvPr>
        </p:nvSpPr>
        <p:spPr/>
        <p:txBody>
          <a:bodyPr/>
          <a:lstStyle/>
          <a:p>
            <a:r>
              <a:rPr lang="en-US" dirty="0" smtClean="0"/>
              <a:t>10% of global premium income</a:t>
            </a:r>
          </a:p>
          <a:p>
            <a:r>
              <a:rPr lang="en-US" dirty="0" smtClean="0"/>
              <a:t>50% of ART market in the US</a:t>
            </a:r>
          </a:p>
          <a:p>
            <a:endParaRPr lang="en-US" dirty="0"/>
          </a:p>
        </p:txBody>
      </p:sp>
    </p:spTree>
    <p:extLst>
      <p:ext uri="{BB962C8B-B14F-4D97-AF65-F5344CB8AC3E}">
        <p14:creationId xmlns:p14="http://schemas.microsoft.com/office/powerpoint/2010/main" val="28288409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29536" t="25555" r="32186" b="39035"/>
          <a:stretch/>
        </p:blipFill>
        <p:spPr>
          <a:xfrm>
            <a:off x="644577" y="554635"/>
            <a:ext cx="10831902" cy="5636301"/>
          </a:xfrm>
          <a:prstGeom prst="rect">
            <a:avLst/>
          </a:prstGeom>
        </p:spPr>
      </p:pic>
    </p:spTree>
    <p:extLst>
      <p:ext uri="{BB962C8B-B14F-4D97-AF65-F5344CB8AC3E}">
        <p14:creationId xmlns:p14="http://schemas.microsoft.com/office/powerpoint/2010/main" val="2384534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2201</Words>
  <Application>Microsoft Office PowerPoint</Application>
  <PresentationFormat>Widescreen</PresentationFormat>
  <Paragraphs>130</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Cordia New</vt:lpstr>
      <vt:lpstr>Office Theme</vt:lpstr>
      <vt:lpstr>Captive Insurance &amp; Regulations</vt:lpstr>
      <vt:lpstr>PowerPoint Presentation</vt:lpstr>
      <vt:lpstr>Agenda</vt:lpstr>
      <vt:lpstr>History of Captives</vt:lpstr>
      <vt:lpstr>History of Captive Insurance</vt:lpstr>
      <vt:lpstr>History of Captive Insurance</vt:lpstr>
      <vt:lpstr>History of Captive Insurance</vt:lpstr>
      <vt:lpstr>Interesting Statistics</vt:lpstr>
      <vt:lpstr>PowerPoint Presentation</vt:lpstr>
      <vt:lpstr>General Overview of Captives</vt:lpstr>
      <vt:lpstr>General Overview</vt:lpstr>
      <vt:lpstr>Why insureds form their own captive insurance companies</vt:lpstr>
      <vt:lpstr>General Overview - Classification</vt:lpstr>
      <vt:lpstr>General Overview - Fronting Arrangements </vt:lpstr>
      <vt:lpstr>General Overview - Sharing and spreading of risk </vt:lpstr>
      <vt:lpstr>The Use and Misuse of Captives</vt:lpstr>
      <vt:lpstr>Captive Insurance Managers</vt:lpstr>
      <vt:lpstr>Captive Regulation &amp; Concerns</vt:lpstr>
      <vt:lpstr>Regulation</vt:lpstr>
      <vt:lpstr>Regulation</vt:lpstr>
      <vt:lpstr>Key Concerns of Captive Regulation</vt:lpstr>
      <vt:lpstr>Key Concerns of Captive Regulation</vt:lpstr>
      <vt:lpstr>Key Concerns of Captive Regulation</vt:lpstr>
      <vt:lpstr>Key Concerns of Captive Regulation</vt:lpstr>
      <vt:lpstr>Key Concerns of Captive Regulation</vt:lpstr>
      <vt:lpstr>Key Concerns of Captive Regulation</vt:lpstr>
      <vt:lpstr>Key Concerns of Captive Regulation</vt:lpstr>
      <vt:lpstr>Key Concerns of Captive Regulation</vt:lpstr>
      <vt:lpstr>Key Concerns of Captive Regulation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Captive Insurance &amp; Regulations</dc:title>
  <dc:creator>Windows User</dc:creator>
  <cp:lastModifiedBy>Windows User</cp:lastModifiedBy>
  <cp:revision>23</cp:revision>
  <cp:lastPrinted>2017-10-19T10:37:57Z</cp:lastPrinted>
  <dcterms:created xsi:type="dcterms:W3CDTF">2017-10-19T06:46:42Z</dcterms:created>
  <dcterms:modified xsi:type="dcterms:W3CDTF">2017-10-19T10:47:05Z</dcterms:modified>
</cp:coreProperties>
</file>