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1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27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31"/>
    <p:restoredTop sz="94652"/>
  </p:normalViewPr>
  <p:slideViewPr>
    <p:cSldViewPr snapToGrid="0" snapToObjects="1">
      <p:cViewPr>
        <p:scale>
          <a:sx n="73" d="100"/>
          <a:sy n="73" d="100"/>
        </p:scale>
        <p:origin x="1192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CC0F7B-05BE-D24C-B934-504B1BE4D8AF}" type="datetimeFigureOut">
              <a:rPr lang="en-US" smtClean="0"/>
              <a:t>8/28/17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30A19-B376-A145-9BBB-254B1556D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8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815036-DB50-4D6F-BAD5-71E843F1BFF1}" type="slidenum">
              <a:rPr lang="en-US">
                <a:latin typeface="Arial" charset="0"/>
              </a:rPr>
              <a:pPr/>
              <a:t>1</a:t>
            </a:fld>
            <a:endParaRPr lang="en-US">
              <a:latin typeface="Arial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059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815036-DB50-4D6F-BAD5-71E843F1BFF1}" type="slidenum">
              <a:rPr lang="en-US">
                <a:latin typeface="Arial" charset="0"/>
              </a:rPr>
              <a:pPr/>
              <a:t>6</a:t>
            </a:fld>
            <a:endParaRPr lang="en-US">
              <a:latin typeface="Arial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309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DB2C-329B-BA4A-A52D-AFA605B296A0}" type="datetimeFigureOut">
              <a:rPr lang="en-US" smtClean="0"/>
              <a:t>8/28/17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D031D-0E78-994E-A49D-3FABFCB0D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893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DB2C-329B-BA4A-A52D-AFA605B296A0}" type="datetimeFigureOut">
              <a:rPr lang="en-US" smtClean="0"/>
              <a:t>8/28/17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D031D-0E78-994E-A49D-3FABFCB0D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480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DB2C-329B-BA4A-A52D-AFA605B296A0}" type="datetimeFigureOut">
              <a:rPr lang="en-US" smtClean="0"/>
              <a:t>8/28/17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D031D-0E78-994E-A49D-3FABFCB0D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26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DB2C-329B-BA4A-A52D-AFA605B296A0}" type="datetimeFigureOut">
              <a:rPr lang="en-US" smtClean="0"/>
              <a:t>8/28/17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D031D-0E78-994E-A49D-3FABFCB0D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65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DB2C-329B-BA4A-A52D-AFA605B296A0}" type="datetimeFigureOut">
              <a:rPr lang="en-US" smtClean="0"/>
              <a:t>8/28/17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D031D-0E78-994E-A49D-3FABFCB0D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75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DB2C-329B-BA4A-A52D-AFA605B296A0}" type="datetimeFigureOut">
              <a:rPr lang="en-US" smtClean="0"/>
              <a:t>8/28/17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D031D-0E78-994E-A49D-3FABFCB0D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65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DB2C-329B-BA4A-A52D-AFA605B296A0}" type="datetimeFigureOut">
              <a:rPr lang="en-US" smtClean="0"/>
              <a:t>8/28/17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D031D-0E78-994E-A49D-3FABFCB0D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8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DB2C-329B-BA4A-A52D-AFA605B296A0}" type="datetimeFigureOut">
              <a:rPr lang="en-US" smtClean="0"/>
              <a:t>8/28/17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D031D-0E78-994E-A49D-3FABFCB0D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78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DB2C-329B-BA4A-A52D-AFA605B296A0}" type="datetimeFigureOut">
              <a:rPr lang="en-US" smtClean="0"/>
              <a:t>8/28/17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D031D-0E78-994E-A49D-3FABFCB0D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08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DB2C-329B-BA4A-A52D-AFA605B296A0}" type="datetimeFigureOut">
              <a:rPr lang="en-US" smtClean="0"/>
              <a:t>8/28/17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D031D-0E78-994E-A49D-3FABFCB0D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03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DB2C-329B-BA4A-A52D-AFA605B296A0}" type="datetimeFigureOut">
              <a:rPr lang="en-US" smtClean="0"/>
              <a:t>8/28/17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D031D-0E78-994E-A49D-3FABFCB0D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747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9DB2C-329B-BA4A-A52D-AFA605B296A0}" type="datetimeFigureOut">
              <a:rPr lang="en-US" smtClean="0"/>
              <a:t>8/28/17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D031D-0E78-994E-A49D-3FABFCB0D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44"/>
          <a:stretch/>
        </p:blipFill>
        <p:spPr>
          <a:xfrm>
            <a:off x="0" y="-25400"/>
            <a:ext cx="12192000" cy="6908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11699"/>
            <a:ext cx="12192000" cy="6849217"/>
          </a:xfrm>
          <a:prstGeom prst="rect">
            <a:avLst/>
          </a:prstGeom>
          <a:solidFill>
            <a:srgbClr val="0D0D0D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219200" y="990601"/>
            <a:ext cx="5283200" cy="74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267" dirty="0" smtClean="0">
                <a:solidFill>
                  <a:schemeClr val="bg1"/>
                </a:solidFill>
              </a:rPr>
              <a:t>The Fraud Triangle</a:t>
            </a:r>
            <a:endParaRPr lang="en-US" sz="4267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001" y="6070600"/>
            <a:ext cx="1622353" cy="467237"/>
          </a:xfrm>
          <a:prstGeom prst="rect">
            <a:avLst/>
          </a:prstGeom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219200" y="2745445"/>
            <a:ext cx="5486400" cy="420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133" dirty="0">
                <a:solidFill>
                  <a:schemeClr val="bg1"/>
                </a:solidFill>
                <a:latin typeface="Helvetica 65 Medium" pitchFamily="34" charset="0"/>
              </a:rPr>
              <a:t>Embezzlement &amp; Employee Scams</a:t>
            </a:r>
            <a:endParaRPr lang="en-US" sz="2133" dirty="0">
              <a:solidFill>
                <a:schemeClr val="bg1"/>
              </a:solidFill>
              <a:latin typeface="Helvetica 65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757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What causes employees to steal?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832" y="2415768"/>
            <a:ext cx="2688336" cy="2502713"/>
          </a:xfrm>
        </p:spPr>
      </p:pic>
    </p:spTree>
    <p:extLst>
      <p:ext uri="{BB962C8B-B14F-4D97-AF65-F5344CB8AC3E}">
        <p14:creationId xmlns:p14="http://schemas.microsoft.com/office/powerpoint/2010/main" val="213847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8613"/>
            <a:ext cx="5462587" cy="1325563"/>
          </a:xfrm>
        </p:spPr>
        <p:txBody>
          <a:bodyPr/>
          <a:lstStyle/>
          <a:p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Motive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376" y="1825625"/>
            <a:ext cx="3638306" cy="3112547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1825625"/>
            <a:ext cx="5462587" cy="3646488"/>
          </a:xfrm>
        </p:spPr>
        <p:txBody>
          <a:bodyPr/>
          <a:lstStyle/>
          <a:p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Addiction</a:t>
            </a:r>
            <a:br>
              <a:rPr lang="en-US" dirty="0" smtClean="0">
                <a:latin typeface="Helvetica" charset="0"/>
                <a:ea typeface="Helvetica" charset="0"/>
                <a:cs typeface="Helvetica" charset="0"/>
              </a:rPr>
            </a:br>
            <a:endParaRPr lang="en-US" dirty="0" smtClean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Extraordinary need</a:t>
            </a:r>
            <a:br>
              <a:rPr lang="en-US" dirty="0" smtClean="0">
                <a:latin typeface="Helvetica" charset="0"/>
                <a:ea typeface="Helvetica" charset="0"/>
                <a:cs typeface="Helvetica" charset="0"/>
              </a:rPr>
            </a:br>
            <a:endParaRPr lang="en-US" dirty="0" smtClean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Expensive tastes</a:t>
            </a:r>
            <a:br>
              <a:rPr lang="en-US" dirty="0" smtClean="0">
                <a:latin typeface="Helvetica" charset="0"/>
                <a:ea typeface="Helvetica" charset="0"/>
                <a:cs typeface="Helvetica" charset="0"/>
              </a:rPr>
            </a:br>
            <a:endParaRPr lang="en-US" dirty="0" smtClean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Anger or jealousy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19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376" y="1825624"/>
            <a:ext cx="3742693" cy="3112547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28613"/>
            <a:ext cx="5462587" cy="1325563"/>
          </a:xfrm>
        </p:spPr>
        <p:txBody>
          <a:bodyPr/>
          <a:lstStyle/>
          <a:p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Rationalization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1825625"/>
            <a:ext cx="5462587" cy="3646488"/>
          </a:xfrm>
        </p:spPr>
        <p:txBody>
          <a:bodyPr/>
          <a:lstStyle/>
          <a:p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Justifying theft</a:t>
            </a:r>
            <a:br>
              <a:rPr lang="en-US" dirty="0" smtClean="0">
                <a:latin typeface="Helvetica" charset="0"/>
                <a:ea typeface="Helvetica" charset="0"/>
                <a:cs typeface="Helvetica" charset="0"/>
              </a:rPr>
            </a:b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/>
            </a:r>
            <a:br>
              <a:rPr lang="en-US" dirty="0" smtClean="0">
                <a:latin typeface="Helvetica" charset="0"/>
                <a:ea typeface="Helvetica" charset="0"/>
                <a:cs typeface="Helvetica" charset="0"/>
              </a:rPr>
            </a:br>
            <a:endParaRPr lang="en-US" dirty="0" smtClean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Underpaid/mistreated</a:t>
            </a:r>
            <a:br>
              <a:rPr lang="en-US" dirty="0" smtClean="0">
                <a:latin typeface="Helvetica" charset="0"/>
                <a:ea typeface="Helvetica" charset="0"/>
                <a:cs typeface="Helvetica" charset="0"/>
              </a:rPr>
            </a:b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/>
            </a:r>
            <a:br>
              <a:rPr lang="en-US" dirty="0" smtClean="0">
                <a:latin typeface="Helvetica" charset="0"/>
                <a:ea typeface="Helvetica" charset="0"/>
                <a:cs typeface="Helvetica" charset="0"/>
              </a:rPr>
            </a:br>
            <a:endParaRPr lang="en-US" dirty="0" smtClean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Feeling they deserve more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66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376" y="1825625"/>
            <a:ext cx="3643478" cy="3489224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28613"/>
            <a:ext cx="5462587" cy="1325563"/>
          </a:xfrm>
        </p:spPr>
        <p:txBody>
          <a:bodyPr/>
          <a:lstStyle/>
          <a:p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Opportunity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" name="Content Placeholder 8"/>
          <p:cNvSpPr>
            <a:spLocks noGrp="1"/>
          </p:cNvSpPr>
          <p:nvPr>
            <p:ph idx="1"/>
          </p:nvPr>
        </p:nvSpPr>
        <p:spPr>
          <a:xfrm>
            <a:off x="838200" y="1825625"/>
            <a:ext cx="5780314" cy="3646488"/>
          </a:xfrm>
        </p:spPr>
        <p:txBody>
          <a:bodyPr/>
          <a:lstStyle/>
          <a:p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For the greater good</a:t>
            </a:r>
            <a:br>
              <a:rPr lang="en-US" dirty="0" smtClean="0">
                <a:latin typeface="Helvetica" charset="0"/>
                <a:ea typeface="Helvetica" charset="0"/>
                <a:cs typeface="Helvetica" charset="0"/>
              </a:rPr>
            </a:b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/>
            </a:r>
            <a:br>
              <a:rPr lang="en-US" dirty="0" smtClean="0">
                <a:latin typeface="Helvetica" charset="0"/>
                <a:ea typeface="Helvetica" charset="0"/>
                <a:cs typeface="Helvetica" charset="0"/>
              </a:rPr>
            </a:br>
            <a:endParaRPr lang="en-US" dirty="0" smtClean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Chance they can get away with it</a:t>
            </a:r>
            <a:br>
              <a:rPr lang="en-US" dirty="0" smtClean="0">
                <a:latin typeface="Helvetica" charset="0"/>
                <a:ea typeface="Helvetica" charset="0"/>
                <a:cs typeface="Helvetica" charset="0"/>
              </a:rPr>
            </a:b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/>
            </a:r>
            <a:br>
              <a:rPr lang="en-US" dirty="0" smtClean="0">
                <a:latin typeface="Helvetica" charset="0"/>
                <a:ea typeface="Helvetica" charset="0"/>
                <a:cs typeface="Helvetica" charset="0"/>
              </a:rPr>
            </a:br>
            <a:endParaRPr lang="en-US" dirty="0" smtClean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Lax internal control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01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44"/>
          <a:stretch/>
        </p:blipFill>
        <p:spPr>
          <a:xfrm>
            <a:off x="0" y="-25400"/>
            <a:ext cx="12192000" cy="6908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11699"/>
            <a:ext cx="12192000" cy="6849217"/>
          </a:xfrm>
          <a:prstGeom prst="rect">
            <a:avLst/>
          </a:prstGeom>
          <a:solidFill>
            <a:srgbClr val="0D0D0D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219200" y="990601"/>
            <a:ext cx="5283200" cy="74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267" dirty="0" smtClean="0">
                <a:solidFill>
                  <a:schemeClr val="bg1"/>
                </a:solidFill>
              </a:rPr>
              <a:t>The Fraud Triangle</a:t>
            </a:r>
            <a:endParaRPr lang="en-US" sz="4267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001" y="6070600"/>
            <a:ext cx="1622353" cy="467237"/>
          </a:xfrm>
          <a:prstGeom prst="rect">
            <a:avLst/>
          </a:prstGeom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219200" y="2745445"/>
            <a:ext cx="5486400" cy="420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133" dirty="0">
                <a:solidFill>
                  <a:schemeClr val="bg1"/>
                </a:solidFill>
                <a:latin typeface="Helvetica 65 Medium" pitchFamily="34" charset="0"/>
              </a:rPr>
              <a:t>Embezzlement &amp; Employee Scams</a:t>
            </a:r>
            <a:endParaRPr lang="en-US" sz="2133" dirty="0">
              <a:solidFill>
                <a:schemeClr val="bg1"/>
              </a:solidFill>
              <a:latin typeface="Helvetica 65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36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6758</TotalTime>
  <Words>32</Words>
  <Application>Microsoft Macintosh PowerPoint</Application>
  <PresentationFormat>Widescreen</PresentationFormat>
  <Paragraphs>20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Calibri Light</vt:lpstr>
      <vt:lpstr>Helvetica</vt:lpstr>
      <vt:lpstr>Helvetica 65 Medium</vt:lpstr>
      <vt:lpstr>Arial</vt:lpstr>
      <vt:lpstr>Office Theme</vt:lpstr>
      <vt:lpstr>PowerPoint Presentation</vt:lpstr>
      <vt:lpstr>What causes employees to steal?</vt:lpstr>
      <vt:lpstr>Motive</vt:lpstr>
      <vt:lpstr>Rationalization</vt:lpstr>
      <vt:lpstr>Opportunity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Fraud Triangle</dc:title>
  <dc:creator>Microsoft Office User</dc:creator>
  <cp:lastModifiedBy>Microsoft Office User</cp:lastModifiedBy>
  <cp:revision>6</cp:revision>
  <dcterms:created xsi:type="dcterms:W3CDTF">2017-08-29T03:02:21Z</dcterms:created>
  <dcterms:modified xsi:type="dcterms:W3CDTF">2017-09-02T19:40:43Z</dcterms:modified>
</cp:coreProperties>
</file>