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79" r:id="rId18"/>
    <p:sldId id="268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4697D"/>
    <a:srgbClr val="69BE28"/>
    <a:srgbClr val="E17000"/>
    <a:srgbClr val="1E1E1E"/>
    <a:srgbClr val="C3C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7" d="100"/>
          <a:sy n="67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DD81165-85A7-0E44-B016-EA4C0EAD8F21}" type="datetime1">
              <a:rPr lang="en-US"/>
              <a:pPr>
                <a:defRPr/>
              </a:pPr>
              <a:t>11/14/13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1ACFB0-C086-1C46-9148-0A44A70DB4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8281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E9A6F32-65BE-CC43-819C-4DE6A222013B}" type="datetime1">
              <a:rPr lang="en-US"/>
              <a:pPr>
                <a:defRPr/>
              </a:pPr>
              <a:t>11/14/13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1374085-3E80-6E4B-8D15-AE111E3F12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8074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630238" y="987425"/>
            <a:ext cx="1841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27038" y="6545263"/>
            <a:ext cx="3305175" cy="2762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..</a:t>
            </a: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916" y="1563944"/>
            <a:ext cx="8431088" cy="9866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4025">
              <a:tabLst/>
              <a:defRPr sz="440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916" y="2550597"/>
            <a:ext cx="7633448" cy="640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27038" y="3379799"/>
            <a:ext cx="4473575" cy="1077901"/>
          </a:xfrm>
          <a:prstGeom prst="rect">
            <a:avLst/>
          </a:prstGeom>
        </p:spPr>
        <p:txBody>
          <a:bodyPr vert="horz"/>
          <a:lstStyle>
            <a:lvl1pPr>
              <a:buFont typeface="Arial"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563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10C0D0BB-98A3-7C42-83C1-132C7944CB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.. </a:t>
            </a:r>
            <a:endParaRPr lang="en-US" sz="8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82296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24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2000"/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800"/>
            </a:lvl3pPr>
            <a:lvl4pPr marL="1543050" indent="-171450">
              <a:defRPr sz="1800"/>
            </a:lvl4pPr>
            <a:lvl5pPr marL="2005013" indent="-176213">
              <a:buFont typeface="Lucida Grande"/>
              <a:buChar char="-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. </a:t>
            </a:r>
            <a:endParaRPr lang="en-US" sz="8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39116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/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/>
            </a:lvl3pPr>
            <a:lvl4pPr marL="1543050" indent="-171450">
              <a:defRPr sz="1400"/>
            </a:lvl4pPr>
            <a:lvl5pPr marL="2005013" indent="-176213">
              <a:buFont typeface="Lucida Grande"/>
              <a:buChar char="-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597400" y="1162050"/>
            <a:ext cx="39116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/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/>
            </a:lvl3pPr>
            <a:lvl4pPr marL="1543050" indent="-171450">
              <a:defRPr sz="1400"/>
            </a:lvl4pPr>
            <a:lvl5pPr marL="2005013" indent="-176213">
              <a:buFont typeface="Lucida Grande"/>
              <a:buChar char="-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29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. </a:t>
            </a:r>
            <a:endParaRPr lang="en-US" sz="8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57200" y="1144588"/>
            <a:ext cx="8229600" cy="52197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smtClean="0"/>
              <a:t>Picture/Diagram/Chart goes here.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.. </a:t>
            </a:r>
            <a:endParaRPr lang="en-US" sz="8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493325"/>
            <a:ext cx="8229600" cy="56264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24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2000"/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800"/>
            </a:lvl3pPr>
            <a:lvl4pPr marL="1543050" indent="-171450">
              <a:defRPr sz="1800"/>
            </a:lvl4pPr>
            <a:lvl5pPr marL="2005013" indent="-176213">
              <a:buFont typeface="Lucida Grande"/>
              <a:buChar char="-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. </a:t>
            </a:r>
            <a:endParaRPr lang="en-US" sz="8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8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. </a:t>
            </a:r>
            <a:endParaRPr lang="en-US" sz="8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41148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/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/>
            </a:lvl3pPr>
            <a:lvl4pPr marL="1543050" indent="-171450">
              <a:defRPr sz="1400"/>
            </a:lvl4pPr>
            <a:lvl5pPr marL="2005013" indent="-176213">
              <a:buFont typeface="Lucida Grande"/>
              <a:buChar char="-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686300" y="1165225"/>
            <a:ext cx="4000500" cy="495458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000"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smtClean="0"/>
              <a:t>Picture/Diagram/Chart goes here.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ittle_Pag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427038" y="6602413"/>
            <a:ext cx="3305175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. </a:t>
            </a:r>
            <a:endParaRPr lang="en-US" sz="8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26916" y="2015289"/>
            <a:ext cx="8259884" cy="9866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4025">
              <a:tabLst/>
              <a:defRPr sz="4400" baseline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26916" y="3001942"/>
            <a:ext cx="8259884" cy="640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55195364-CB26-204E-9D19-22CA26A13F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ittle_Page.jpg"/>
          <p:cNvPicPr>
            <a:picLocks noChangeAspect="1"/>
          </p:cNvPicPr>
          <p:nvPr userDrawn="1"/>
        </p:nvPicPr>
        <p:blipFill>
          <a:blip r:embed="rId2"/>
          <a:srcRect t="39999" b="8000"/>
          <a:stretch>
            <a:fillRect/>
          </a:stretch>
        </p:blipFill>
        <p:spPr bwMode="auto">
          <a:xfrm>
            <a:off x="3965575" y="4424363"/>
            <a:ext cx="51752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8963025" y="996950"/>
            <a:ext cx="914400" cy="91440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301750" y="6602413"/>
            <a:ext cx="3306763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.. </a:t>
            </a:r>
            <a:endParaRPr lang="en-US" sz="8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37411" y="2006010"/>
            <a:ext cx="8259884" cy="9866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4025">
              <a:tabLst/>
              <a:defRPr sz="440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37411" y="2992663"/>
            <a:ext cx="8259884" cy="640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C92467FF-63EE-094F-90CE-4C22793BA0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6" r:id="rId3"/>
    <p:sldLayoutId id="2147483662" r:id="rId4"/>
    <p:sldLayoutId id="2147483663" r:id="rId5"/>
    <p:sldLayoutId id="2147483665" r:id="rId6"/>
    <p:sldLayoutId id="2147483664" r:id="rId7"/>
    <p:sldLayoutId id="2147483659" r:id="rId8"/>
    <p:sldLayoutId id="2147483660" r:id="rId9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Hortonworks Sandbox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Startup Guide for </a:t>
            </a:r>
            <a:r>
              <a:rPr lang="en-US" sz="2400" dirty="0" err="1" smtClean="0"/>
              <a:t>VirtualBox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0C0D0BB-98A3-7C42-83C1-132C7944CB3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how you begin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 descr="Screen Shot 2013-11-14 at 5.41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923" y="1267799"/>
            <a:ext cx="6897077" cy="43533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46923" y="1326414"/>
            <a:ext cx="4181231" cy="490663"/>
          </a:xfrm>
          <a:prstGeom prst="rect">
            <a:avLst/>
          </a:prstGeom>
          <a:noFill/>
          <a:ln w="57150" cmpd="sng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077" y="1724146"/>
            <a:ext cx="2110154" cy="1030778"/>
          </a:xfrm>
          <a:prstGeom prst="rect">
            <a:avLst/>
          </a:prstGeom>
          <a:noFill/>
          <a:ln w="57150" cmpd="sng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 to start tutorials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>
          <a:xfrm>
            <a:off x="1094154" y="2754924"/>
            <a:ext cx="2872153" cy="6838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744678" y="4636455"/>
            <a:ext cx="2110154" cy="1498621"/>
          </a:xfrm>
          <a:prstGeom prst="rect">
            <a:avLst/>
          </a:prstGeom>
          <a:noFill/>
          <a:ln w="57150" cmpd="sng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Already know what you’re doing? </a:t>
            </a:r>
          </a:p>
          <a:p>
            <a:pPr algn="ctr"/>
            <a:r>
              <a:rPr lang="en-US" dirty="0" smtClean="0"/>
              <a:t>Click here to get to Sandbox and HDP GUI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7307385" y="3591169"/>
            <a:ext cx="332154" cy="10452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6431" y="3621309"/>
            <a:ext cx="2110154" cy="1030778"/>
          </a:xfrm>
          <a:prstGeom prst="rect">
            <a:avLst/>
          </a:prstGeom>
          <a:noFill/>
          <a:ln w="57150" cmpd="sng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 to learn about </a:t>
            </a:r>
            <a:r>
              <a:rPr lang="en-US" dirty="0" err="1" smtClean="0"/>
              <a:t>Ambari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>
          <a:xfrm>
            <a:off x="2176585" y="4136698"/>
            <a:ext cx="2727569" cy="2008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337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a tutorial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4" descr="Screen Shot 2013-11-14 at 5.46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92" y="1406770"/>
            <a:ext cx="6760308" cy="42676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431" y="1941000"/>
            <a:ext cx="2110154" cy="2630999"/>
          </a:xfrm>
          <a:prstGeom prst="rect">
            <a:avLst/>
          </a:prstGeom>
          <a:noFill/>
          <a:ln w="57150" cmpd="sng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Scroll down in the left hand navigation to find a tutorial.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Click Open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528277" y="2807047"/>
            <a:ext cx="1926492" cy="2996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580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along in a tutorial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4" descr="Screen Shot 2013-11-14 at 5.48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80" y="1163054"/>
            <a:ext cx="8264769" cy="518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31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tutorial in separate tab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4" descr="Screen Shot 2013-11-14 at 5.48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084" y="1250462"/>
            <a:ext cx="7037688" cy="44156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18154" y="1524001"/>
            <a:ext cx="1895231" cy="293076"/>
          </a:xfrm>
          <a:prstGeom prst="rect">
            <a:avLst/>
          </a:prstGeom>
          <a:noFill/>
          <a:ln w="57150" cmpd="sng">
            <a:solidFill>
              <a:srgbClr val="E17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275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Move cursor to left window to bring tutorial window back in the same pane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4" descr="Screen Shot 2013-11-14 at 5.54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684" y="1602154"/>
            <a:ext cx="5970116" cy="42789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07845" y="1377463"/>
            <a:ext cx="1085223" cy="5088425"/>
          </a:xfrm>
          <a:prstGeom prst="rect">
            <a:avLst/>
          </a:prstGeom>
          <a:noFill/>
          <a:ln w="57150" cmpd="sng">
            <a:solidFill>
              <a:srgbClr val="E17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3999" y="2598614"/>
            <a:ext cx="1680309" cy="1348153"/>
          </a:xfrm>
          <a:prstGeom prst="rect">
            <a:avLst/>
          </a:prstGeom>
          <a:noFill/>
          <a:ln w="57150" cmpd="sng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yellow line to bring tutorial pane back</a:t>
            </a:r>
            <a:endParaRPr lang="en-US" dirty="0"/>
          </a:p>
        </p:txBody>
      </p:sp>
      <p:cxnSp>
        <p:nvCxnSpPr>
          <p:cNvPr id="9" name="Straight Arrow Connector 8"/>
          <p:cNvCxnSpPr>
            <a:endCxn id="5" idx="1"/>
          </p:cNvCxnSpPr>
          <p:nvPr/>
        </p:nvCxnSpPr>
        <p:spPr>
          <a:xfrm flipV="1">
            <a:off x="1934308" y="3741616"/>
            <a:ext cx="782376" cy="2051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422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Done with the built in tutorials?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 smtClean="0"/>
              <a:t>Visit our partner gallery to get hands on with tools and tutorials from our partners</a:t>
            </a:r>
            <a:r>
              <a:rPr lang="en-US" sz="2000" dirty="0"/>
              <a:t>: http://</a:t>
            </a:r>
            <a:r>
              <a:rPr lang="en-US" sz="2000" dirty="0" err="1"/>
              <a:t>hortonworks.com</a:t>
            </a:r>
            <a:r>
              <a:rPr lang="en-US" sz="2000" dirty="0"/>
              <a:t>/products/</a:t>
            </a:r>
            <a:r>
              <a:rPr lang="en-US" sz="2000" dirty="0" err="1"/>
              <a:t>hortonworks</a:t>
            </a:r>
            <a:r>
              <a:rPr lang="en-US" sz="2000" dirty="0"/>
              <a:t>-sandbox/#</a:t>
            </a:r>
            <a:r>
              <a:rPr lang="en-US" sz="2000" dirty="0" err="1"/>
              <a:t>tutorial_gallery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Picture 4" descr="Screen Shot 2013-11-14 at 6.06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5" y="2222493"/>
            <a:ext cx="7836022" cy="428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44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 to add your own tutorials?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 smtClean="0"/>
              <a:t>Visit our </a:t>
            </a:r>
            <a:r>
              <a:rPr lang="en-US" sz="2000" dirty="0" err="1" smtClean="0"/>
              <a:t>GitHub</a:t>
            </a:r>
            <a:r>
              <a:rPr lang="en-US" sz="2000" dirty="0" smtClean="0"/>
              <a:t> site and contribute your own tutorials</a:t>
            </a:r>
            <a:r>
              <a:rPr lang="en-US" sz="2000" dirty="0"/>
              <a:t>: https://</a:t>
            </a:r>
            <a:r>
              <a:rPr lang="en-US" sz="2000" dirty="0" err="1"/>
              <a:t>github.com</a:t>
            </a:r>
            <a:r>
              <a:rPr lang="en-US" sz="2000" dirty="0"/>
              <a:t>/</a:t>
            </a:r>
            <a:r>
              <a:rPr lang="en-US" sz="2000" dirty="0" err="1"/>
              <a:t>hortonworks</a:t>
            </a:r>
            <a:r>
              <a:rPr lang="en-US" sz="2000" dirty="0"/>
              <a:t>/</a:t>
            </a:r>
            <a:r>
              <a:rPr lang="en-US" sz="2000" dirty="0" err="1"/>
              <a:t>hadoop</a:t>
            </a:r>
            <a:r>
              <a:rPr lang="en-US" sz="2000" dirty="0"/>
              <a:t>-tutorials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4" descr="Screen Shot 2013-11-14 at 6.07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85" y="2134642"/>
            <a:ext cx="7968715" cy="433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66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how you begin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Picture 4" descr="Screen Shot 2013-11-14 at 5.04.0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26" b="35202"/>
          <a:stretch/>
        </p:blipFill>
        <p:spPr>
          <a:xfrm>
            <a:off x="664308" y="1127376"/>
            <a:ext cx="7678615" cy="38158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7537" y="5314462"/>
            <a:ext cx="7932617" cy="1151426"/>
          </a:xfrm>
          <a:prstGeom prst="rect">
            <a:avLst/>
          </a:prstGeom>
          <a:noFill/>
          <a:ln w="57150" cmpd="sng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Chrome has an “Incognito Mode”. This can help eliminate some conflicts.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076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Thanks for using the Sandbox!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411" y="2992662"/>
            <a:ext cx="8259884" cy="2106875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1E1E1E"/>
                </a:solidFill>
              </a:rPr>
              <a:t>Help:</a:t>
            </a:r>
          </a:p>
          <a:p>
            <a:r>
              <a:rPr lang="en-US" sz="2000" dirty="0" smtClean="0">
                <a:solidFill>
                  <a:srgbClr val="1E1E1E"/>
                </a:solidFill>
              </a:rPr>
              <a:t>Sandbox Forums are available for assistance</a:t>
            </a:r>
            <a:r>
              <a:rPr lang="en-US" dirty="0">
                <a:solidFill>
                  <a:srgbClr val="1E1E1E"/>
                </a:solidFill>
              </a:rPr>
              <a:t>: http://</a:t>
            </a:r>
            <a:r>
              <a:rPr lang="en-US" dirty="0" err="1">
                <a:solidFill>
                  <a:srgbClr val="1E1E1E"/>
                </a:solidFill>
              </a:rPr>
              <a:t>hortonworks.com</a:t>
            </a:r>
            <a:r>
              <a:rPr lang="en-US" dirty="0">
                <a:solidFill>
                  <a:srgbClr val="1E1E1E"/>
                </a:solidFill>
              </a:rPr>
              <a:t>/community/forums/forum/</a:t>
            </a:r>
            <a:r>
              <a:rPr lang="en-US" dirty="0" err="1">
                <a:solidFill>
                  <a:srgbClr val="1E1E1E"/>
                </a:solidFill>
              </a:rPr>
              <a:t>hortonworks</a:t>
            </a:r>
            <a:r>
              <a:rPr lang="en-US" dirty="0">
                <a:solidFill>
                  <a:srgbClr val="1E1E1E"/>
                </a:solidFill>
              </a:rPr>
              <a:t>-sandbox</a:t>
            </a:r>
            <a:r>
              <a:rPr lang="en-US" dirty="0" smtClean="0">
                <a:solidFill>
                  <a:srgbClr val="1E1E1E"/>
                </a:solidFill>
              </a:rPr>
              <a:t>/</a:t>
            </a:r>
          </a:p>
          <a:p>
            <a:endParaRPr lang="en-US" sz="2000" dirty="0">
              <a:solidFill>
                <a:srgbClr val="1E1E1E"/>
              </a:solidFill>
            </a:endParaRPr>
          </a:p>
          <a:p>
            <a:r>
              <a:rPr lang="en-US" dirty="0" smtClean="0">
                <a:solidFill>
                  <a:srgbClr val="1E1E1E"/>
                </a:solidFill>
              </a:rPr>
              <a:t>Contribute:</a:t>
            </a:r>
          </a:p>
          <a:p>
            <a:r>
              <a:rPr lang="en-US" dirty="0" smtClean="0">
                <a:solidFill>
                  <a:srgbClr val="1E1E1E"/>
                </a:solidFill>
              </a:rPr>
              <a:t>Want to develop and publish your own tutorial? Contribute</a:t>
            </a:r>
            <a:br>
              <a:rPr lang="en-US" dirty="0" smtClean="0">
                <a:solidFill>
                  <a:srgbClr val="1E1E1E"/>
                </a:solidFill>
              </a:rPr>
            </a:br>
            <a:r>
              <a:rPr lang="en-US" dirty="0" smtClean="0">
                <a:solidFill>
                  <a:srgbClr val="1E1E1E"/>
                </a:solidFill>
              </a:rPr>
              <a:t>through </a:t>
            </a:r>
            <a:r>
              <a:rPr lang="en-US" dirty="0" err="1" smtClean="0">
                <a:solidFill>
                  <a:srgbClr val="1E1E1E"/>
                </a:solidFill>
              </a:rPr>
              <a:t>GitHub</a:t>
            </a:r>
            <a:r>
              <a:rPr lang="en-US" dirty="0">
                <a:solidFill>
                  <a:srgbClr val="1E1E1E"/>
                </a:solidFill>
              </a:rPr>
              <a:t> </a:t>
            </a:r>
            <a:r>
              <a:rPr lang="en-US" dirty="0" smtClean="0">
                <a:solidFill>
                  <a:srgbClr val="1E1E1E"/>
                </a:solidFill>
              </a:rPr>
              <a:t>to:</a:t>
            </a:r>
          </a:p>
          <a:p>
            <a:r>
              <a:rPr lang="en-US" dirty="0">
                <a:solidFill>
                  <a:srgbClr val="1E1E1E"/>
                </a:solidFill>
              </a:rPr>
              <a:t>https://</a:t>
            </a:r>
            <a:r>
              <a:rPr lang="en-US" dirty="0" err="1">
                <a:solidFill>
                  <a:srgbClr val="1E1E1E"/>
                </a:solidFill>
              </a:rPr>
              <a:t>github.com</a:t>
            </a:r>
            <a:r>
              <a:rPr lang="en-US" dirty="0">
                <a:solidFill>
                  <a:srgbClr val="1E1E1E"/>
                </a:solidFill>
              </a:rPr>
              <a:t>/</a:t>
            </a:r>
            <a:r>
              <a:rPr lang="en-US" dirty="0" err="1">
                <a:solidFill>
                  <a:srgbClr val="1E1E1E"/>
                </a:solidFill>
              </a:rPr>
              <a:t>hortonworks</a:t>
            </a:r>
            <a:r>
              <a:rPr lang="en-US" dirty="0">
                <a:solidFill>
                  <a:srgbClr val="1E1E1E"/>
                </a:solidFill>
              </a:rPr>
              <a:t>/</a:t>
            </a:r>
            <a:r>
              <a:rPr lang="en-US" dirty="0" err="1">
                <a:solidFill>
                  <a:srgbClr val="1E1E1E"/>
                </a:solidFill>
              </a:rPr>
              <a:t>hadoop</a:t>
            </a:r>
            <a:r>
              <a:rPr lang="en-US" dirty="0">
                <a:solidFill>
                  <a:srgbClr val="1E1E1E"/>
                </a:solidFill>
              </a:rPr>
              <a:t>-</a:t>
            </a:r>
            <a:r>
              <a:rPr lang="en-US" dirty="0" smtClean="0">
                <a:solidFill>
                  <a:srgbClr val="1E1E1E"/>
                </a:solidFill>
              </a:rPr>
              <a:t>tutorials</a:t>
            </a:r>
          </a:p>
          <a:p>
            <a:endParaRPr lang="en-US" dirty="0">
              <a:solidFill>
                <a:srgbClr val="1E1E1E"/>
              </a:solidFill>
            </a:endParaRPr>
          </a:p>
          <a:p>
            <a:endParaRPr lang="en-US" sz="2000" dirty="0">
              <a:solidFill>
                <a:srgbClr val="1E1E1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C92467FF-63EE-094F-90CE-4C22793BA00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Download and install </a:t>
            </a:r>
            <a:r>
              <a:rPr lang="en-US" dirty="0" err="1" smtClean="0"/>
              <a:t>VirtualBox</a:t>
            </a:r>
            <a:endParaRPr lang="en-US" dirty="0" smtClean="0"/>
          </a:p>
          <a:p>
            <a:pPr lvl="1"/>
            <a:r>
              <a:rPr lang="en-US" dirty="0" err="1" smtClean="0"/>
              <a:t>www.virtualbox.org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Download Sandbox</a:t>
            </a:r>
          </a:p>
          <a:p>
            <a:pPr lvl="1"/>
            <a:r>
              <a:rPr lang="en-US" dirty="0" err="1" smtClean="0"/>
              <a:t>www.hortonworks.com</a:t>
            </a:r>
            <a:r>
              <a:rPr lang="en-US" dirty="0" smtClean="0"/>
              <a:t>/sandbox</a:t>
            </a:r>
          </a:p>
          <a:p>
            <a:pPr lvl="1"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45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 Sandbox VM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 descr="Screen Shot 2013-11-14 at 5.09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92" y="1251071"/>
            <a:ext cx="5528085" cy="498891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16000" y="1016000"/>
            <a:ext cx="3087077" cy="1211385"/>
          </a:xfrm>
          <a:prstGeom prst="ellipse">
            <a:avLst/>
          </a:prstGeom>
          <a:noFill/>
          <a:ln w="76200" cmpd="sng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8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Leave default settings -- especially Networking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 descr="Screen Shot 2013-11-14 at 5.12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40683"/>
            <a:ext cx="6007035" cy="50311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69103" y="1680308"/>
            <a:ext cx="2286000" cy="2110154"/>
          </a:xfrm>
          <a:prstGeom prst="rect">
            <a:avLst/>
          </a:prstGeom>
          <a:noFill/>
          <a:ln w="57150" cmpd="sng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Note: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Only Adapter 1 is active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Set to NAT</a:t>
            </a:r>
            <a:endParaRPr lang="en-US" sz="2400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2559538" y="2442308"/>
            <a:ext cx="4209565" cy="2930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1"/>
          </p:cNvCxnSpPr>
          <p:nvPr/>
        </p:nvCxnSpPr>
        <p:spPr>
          <a:xfrm flipH="1">
            <a:off x="4200770" y="2735385"/>
            <a:ext cx="2568333" cy="3516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672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Increase Memory Allocation for </a:t>
            </a:r>
            <a:r>
              <a:rPr lang="en-US" dirty="0" err="1" smtClean="0"/>
              <a:t>Ambari</a:t>
            </a:r>
            <a:r>
              <a:rPr lang="en-US" dirty="0" smtClean="0"/>
              <a:t> and </a:t>
            </a:r>
            <a:r>
              <a:rPr lang="en-US" dirty="0" err="1" smtClean="0"/>
              <a:t>Hbase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 descr="Screen Shot 2013-11-14 at 5.16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61" y="1187578"/>
            <a:ext cx="5798739" cy="50633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8334" y="2500923"/>
            <a:ext cx="5254866" cy="820615"/>
          </a:xfrm>
          <a:prstGeom prst="rect">
            <a:avLst/>
          </a:prstGeom>
          <a:noFill/>
          <a:ln w="57150" cmpd="sng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7732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Running Linux?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 descr="Screen Shot 2013-11-14 at 5.20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25" y="1016000"/>
            <a:ext cx="3913750" cy="2799565"/>
          </a:xfrm>
          <a:prstGeom prst="rect">
            <a:avLst/>
          </a:prstGeom>
        </p:spPr>
      </p:pic>
      <p:pic>
        <p:nvPicPr>
          <p:cNvPr id="6" name="Picture 5" descr="Screen Shot 2013-11-14 at 5.20.3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07" y="1016000"/>
            <a:ext cx="3983891" cy="28612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298462"/>
            <a:ext cx="8229600" cy="1698503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lnSpcReduction="1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en-US" dirty="0" smtClean="0">
                <a:solidFill>
                  <a:srgbClr val="1E1E1E"/>
                </a:solidFill>
                <a:latin typeface="+mj-lt"/>
              </a:rPr>
              <a:t>If you receive the error: “</a:t>
            </a:r>
            <a:r>
              <a:rPr lang="en-US" dirty="0">
                <a:solidFill>
                  <a:srgbClr val="1E1E1E"/>
                </a:solidFill>
                <a:latin typeface="+mj-lt"/>
              </a:rPr>
              <a:t>The kernel requires an X86-64 CPU, but only detected i686 </a:t>
            </a:r>
            <a:r>
              <a:rPr lang="en-US" dirty="0" smtClean="0">
                <a:solidFill>
                  <a:srgbClr val="1E1E1E"/>
                </a:solidFill>
                <a:latin typeface="+mj-lt"/>
              </a:rPr>
              <a:t>CPU. UNABLE </a:t>
            </a:r>
            <a:r>
              <a:rPr lang="en-US" dirty="0">
                <a:solidFill>
                  <a:srgbClr val="1E1E1E"/>
                </a:solidFill>
                <a:latin typeface="+mj-lt"/>
              </a:rPr>
              <a:t>TO BOOT,PLEASE USE A KERNEL APPROPRIATE FOR YOUR CPU.</a:t>
            </a:r>
            <a:r>
              <a:rPr lang="en-US" dirty="0" smtClean="0">
                <a:solidFill>
                  <a:srgbClr val="1E1E1E"/>
                </a:solidFill>
                <a:latin typeface="+mj-lt"/>
              </a:rPr>
              <a:t>”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en-US" noProof="0" dirty="0" smtClean="0">
                <a:solidFill>
                  <a:srgbClr val="1E1E1E"/>
                </a:solidFill>
                <a:latin typeface="+mj-lt"/>
                <a:ea typeface="+mn-ea"/>
                <a:cs typeface="+mn-cs"/>
              </a:rPr>
              <a:t>Then make sure your Version of Linux is set to the version running on your laptop.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2540000" y="2579077"/>
            <a:ext cx="2032000" cy="1719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724400" y="2731477"/>
            <a:ext cx="1586523" cy="15669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769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Now, Start Your </a:t>
            </a:r>
            <a:r>
              <a:rPr lang="en-US" dirty="0" err="1" smtClean="0"/>
              <a:t>VirtualMachine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 descr="Sandbox star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057" y="1016000"/>
            <a:ext cx="6535284" cy="40210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5994" y="2813538"/>
            <a:ext cx="4181231" cy="644770"/>
          </a:xfrm>
          <a:prstGeom prst="rect">
            <a:avLst/>
          </a:prstGeom>
          <a:noFill/>
          <a:ln w="57150" cmpd="sng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25057" y="4255476"/>
            <a:ext cx="6385151" cy="644770"/>
          </a:xfrm>
          <a:prstGeom prst="rect">
            <a:avLst/>
          </a:prstGeom>
          <a:noFill/>
          <a:ln w="57150" cmpd="sng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4000" y="1504461"/>
            <a:ext cx="1797538" cy="2520461"/>
          </a:xfrm>
          <a:prstGeom prst="rect">
            <a:avLst/>
          </a:prstGeom>
          <a:noFill/>
          <a:ln w="57150" cmpd="sng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 are given a local web address.  Use this in your </a:t>
            </a:r>
            <a:r>
              <a:rPr lang="en-US" dirty="0" smtClean="0"/>
              <a:t>browser to get to tutorials and Sandbox GUI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78000" y="1504462"/>
            <a:ext cx="2403231" cy="13090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27537" y="5314462"/>
            <a:ext cx="7932617" cy="1151426"/>
          </a:xfrm>
          <a:prstGeom prst="rect">
            <a:avLst/>
          </a:prstGeom>
          <a:noFill/>
          <a:ln w="57150" cmpd="sng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Want to get into the Command Line to write your own </a:t>
            </a:r>
            <a:r>
              <a:rPr lang="en-US" dirty="0" err="1" smtClean="0"/>
              <a:t>MapReduce</a:t>
            </a:r>
            <a:r>
              <a:rPr lang="en-US" dirty="0" smtClean="0"/>
              <a:t> code or install other packages? Here’s how you get to the login.</a:t>
            </a:r>
          </a:p>
          <a:p>
            <a:pPr algn="ctr"/>
            <a:r>
              <a:rPr lang="en-US" dirty="0" smtClean="0"/>
              <a:t>User Name: root</a:t>
            </a:r>
          </a:p>
          <a:p>
            <a:pPr algn="ctr"/>
            <a:r>
              <a:rPr lang="en-US" dirty="0" smtClean="0"/>
              <a:t>Password: </a:t>
            </a:r>
            <a:r>
              <a:rPr lang="en-US" dirty="0" err="1" smtClean="0"/>
              <a:t>hadoop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flipV="1">
            <a:off x="4493846" y="4900246"/>
            <a:ext cx="1973379" cy="414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660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Supported Browsers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Internet Explorer 9</a:t>
            </a:r>
          </a:p>
          <a:p>
            <a:r>
              <a:rPr lang="en-US" dirty="0"/>
              <a:t>Chrome </a:t>
            </a:r>
            <a:r>
              <a:rPr lang="en-US" dirty="0" smtClean="0"/>
              <a:t>25</a:t>
            </a:r>
          </a:p>
          <a:p>
            <a:r>
              <a:rPr lang="en-US" dirty="0" smtClean="0"/>
              <a:t>Safari </a:t>
            </a:r>
            <a:r>
              <a:rPr lang="en-US" dirty="0"/>
              <a:t>6</a:t>
            </a:r>
            <a:r>
              <a:rPr lang="en-US" dirty="0" smtClean="0"/>
              <a:t>+</a:t>
            </a:r>
          </a:p>
          <a:p>
            <a:r>
              <a:rPr lang="en-US" dirty="0" smtClean="0"/>
              <a:t>Firefox (latest stable version)</a:t>
            </a:r>
          </a:p>
          <a:p>
            <a:endParaRPr lang="en-US" dirty="0"/>
          </a:p>
          <a:p>
            <a:r>
              <a:rPr lang="en-US" dirty="0" smtClean="0"/>
              <a:t>NOTE: Sandbox DOES NOT RUN on Internet Explorer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71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how you begin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 descr="Screen Shot 2013-11-14 at 5.41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923" y="1267799"/>
            <a:ext cx="6897077" cy="43533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46923" y="1326414"/>
            <a:ext cx="4181231" cy="490663"/>
          </a:xfrm>
          <a:prstGeom prst="rect">
            <a:avLst/>
          </a:prstGeom>
          <a:noFill/>
          <a:ln w="57150" cmpd="sng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1724145"/>
            <a:ext cx="2110154" cy="1851393"/>
          </a:xfrm>
          <a:prstGeom prst="rect">
            <a:avLst/>
          </a:prstGeom>
          <a:noFill/>
          <a:ln w="57150" cmpd="sng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 IP Address from the </a:t>
            </a:r>
            <a:r>
              <a:rPr lang="en-US" dirty="0" err="1" smtClean="0"/>
              <a:t>VirtualBox</a:t>
            </a:r>
            <a:r>
              <a:rPr lang="en-US" dirty="0" smtClean="0"/>
              <a:t> start screen. Note, your IP address may be different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277607"/>
      </p:ext>
    </p:extLst>
  </p:cSld>
  <p:clrMapOvr>
    <a:masterClrMapping/>
  </p:clrMapOvr>
</p:sld>
</file>

<file path=ppt/theme/theme1.xml><?xml version="1.0" encoding="utf-8"?>
<a:theme xmlns:a="http://schemas.openxmlformats.org/drawingml/2006/main" name="HortonworksTemplate.20130917">
  <a:themeElements>
    <a:clrScheme name="Hortonworks">
      <a:dk1>
        <a:sysClr val="windowText" lastClr="000000"/>
      </a:dk1>
      <a:lt1>
        <a:srgbClr val="1E1E1E"/>
      </a:lt1>
      <a:dk2>
        <a:srgbClr val="FFFFFF"/>
      </a:dk2>
      <a:lt2>
        <a:srgbClr val="FFFFFF"/>
      </a:lt2>
      <a:accent1>
        <a:srgbClr val="69BE28"/>
      </a:accent1>
      <a:accent2>
        <a:srgbClr val="1E1E1E"/>
      </a:accent2>
      <a:accent3>
        <a:srgbClr val="44697D"/>
      </a:accent3>
      <a:accent4>
        <a:srgbClr val="818A8F"/>
      </a:accent4>
      <a:accent5>
        <a:srgbClr val="E17000"/>
      </a:accent5>
      <a:accent6>
        <a:srgbClr val="7F7F7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C3C3C3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HortonworksTemplate.20130917.potx</Template>
  <TotalTime>76</TotalTime>
  <Words>448</Words>
  <Application>Microsoft Macintosh PowerPoint</Application>
  <PresentationFormat>On-screen Show (4:3)</PresentationFormat>
  <Paragraphs>76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HortonworksTemplate.20130917</vt:lpstr>
      <vt:lpstr>Hortonworks Sandbox</vt:lpstr>
      <vt:lpstr>Basics</vt:lpstr>
      <vt:lpstr>Import Sandbox VM</vt:lpstr>
      <vt:lpstr>Leave default settings -- especially Networking</vt:lpstr>
      <vt:lpstr>Increase Memory Allocation for Ambari and Hbase</vt:lpstr>
      <vt:lpstr>Running Linux?</vt:lpstr>
      <vt:lpstr>Now, Start Your VirtualMachine</vt:lpstr>
      <vt:lpstr>Supported Browsers</vt:lpstr>
      <vt:lpstr>Here’s how you begin</vt:lpstr>
      <vt:lpstr>Here’s how you begin</vt:lpstr>
      <vt:lpstr>Find a tutorial</vt:lpstr>
      <vt:lpstr>Follow along in a tutorial</vt:lpstr>
      <vt:lpstr>Open tutorial in separate tab</vt:lpstr>
      <vt:lpstr>Move cursor to left window to bring tutorial window back in the same pane</vt:lpstr>
      <vt:lpstr>Done with the built in tutorials? </vt:lpstr>
      <vt:lpstr>Want to add your own tutorials?</vt:lpstr>
      <vt:lpstr>Here’s how you begin</vt:lpstr>
      <vt:lpstr>Thanks for using the Sandbox!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Hortonworks</dc:title>
  <dc:creator>edelin</dc:creator>
  <cp:lastModifiedBy>Cheryle Custer</cp:lastModifiedBy>
  <cp:revision>19</cp:revision>
  <cp:lastPrinted>2011-11-07T16:43:46Z</cp:lastPrinted>
  <dcterms:created xsi:type="dcterms:W3CDTF">2011-12-12T20:01:28Z</dcterms:created>
  <dcterms:modified xsi:type="dcterms:W3CDTF">2013-11-14T16:54:32Z</dcterms:modified>
</cp:coreProperties>
</file>