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6" r:id="rId2"/>
    <p:sldId id="257" r:id="rId3"/>
    <p:sldId id="258" r:id="rId4"/>
    <p:sldId id="263" r:id="rId5"/>
    <p:sldId id="283" r:id="rId6"/>
    <p:sldId id="286" r:id="rId7"/>
    <p:sldId id="287" r:id="rId8"/>
    <p:sldId id="288" r:id="rId9"/>
    <p:sldId id="284" r:id="rId10"/>
    <p:sldId id="264" r:id="rId11"/>
    <p:sldId id="261" r:id="rId12"/>
    <p:sldId id="272" r:id="rId13"/>
    <p:sldId id="265" r:id="rId14"/>
    <p:sldId id="268" r:id="rId15"/>
    <p:sldId id="285" r:id="rId16"/>
    <p:sldId id="295" r:id="rId17"/>
    <p:sldId id="290" r:id="rId18"/>
    <p:sldId id="291" r:id="rId19"/>
    <p:sldId id="296" r:id="rId20"/>
    <p:sldId id="292" r:id="rId21"/>
    <p:sldId id="293" r:id="rId22"/>
    <p:sldId id="294" r:id="rId23"/>
    <p:sldId id="297" r:id="rId24"/>
    <p:sldId id="280" r:id="rId25"/>
    <p:sldId id="289" r:id="rId26"/>
    <p:sldId id="266" r:id="rId27"/>
    <p:sldId id="269" r:id="rId28"/>
    <p:sldId id="274" r:id="rId29"/>
    <p:sldId id="276" r:id="rId30"/>
    <p:sldId id="277" r:id="rId31"/>
    <p:sldId id="298" r:id="rId32"/>
    <p:sldId id="299" r:id="rId33"/>
    <p:sldId id="278" r:id="rId34"/>
    <p:sldId id="267" r:id="rId35"/>
    <p:sldId id="270" r:id="rId36"/>
    <p:sldId id="279" r:id="rId37"/>
    <p:sldId id="282"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3023" autoAdjust="0"/>
  </p:normalViewPr>
  <p:slideViewPr>
    <p:cSldViewPr snapToGrid="0">
      <p:cViewPr>
        <p:scale>
          <a:sx n="55" d="100"/>
          <a:sy n="55" d="100"/>
        </p:scale>
        <p:origin x="2754" y="123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437A3D-B4D3-4349-A198-A9ECF80CE26D}" type="datetimeFigureOut">
              <a:rPr lang="en-US" smtClean="0"/>
              <a:t>11/2/2017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D8A562-7C92-4ABC-9F7C-7DE47C931AB7}" type="slidenum">
              <a:rPr lang="en-US" smtClean="0"/>
              <a:t>‹#›</a:t>
            </a:fld>
            <a:endParaRPr lang="en-US"/>
          </a:p>
        </p:txBody>
      </p:sp>
    </p:spTree>
    <p:extLst>
      <p:ext uri="{BB962C8B-B14F-4D97-AF65-F5344CB8AC3E}">
        <p14:creationId xmlns:p14="http://schemas.microsoft.com/office/powerpoint/2010/main" val="23739810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These treaties cannot be taken into account for technical purposes, since there is neither a transfer of the insurance risk nor the consequent possibility of economic losses for the reinsurer.</a:t>
            </a:r>
            <a:endParaRPr lang="en-US" dirty="0"/>
          </a:p>
        </p:txBody>
      </p:sp>
      <p:sp>
        <p:nvSpPr>
          <p:cNvPr id="4" name="Slide Number Placeholder 3"/>
          <p:cNvSpPr>
            <a:spLocks noGrp="1"/>
          </p:cNvSpPr>
          <p:nvPr>
            <p:ph type="sldNum" sz="quarter" idx="10"/>
          </p:nvPr>
        </p:nvSpPr>
        <p:spPr/>
        <p:txBody>
          <a:bodyPr/>
          <a:lstStyle/>
          <a:p>
            <a:fld id="{E7D8A562-7C92-4ABC-9F7C-7DE47C931AB7}" type="slidenum">
              <a:rPr lang="en-US" smtClean="0"/>
              <a:t>24</a:t>
            </a:fld>
            <a:endParaRPr lang="en-US"/>
          </a:p>
        </p:txBody>
      </p:sp>
    </p:spTree>
    <p:extLst>
      <p:ext uri="{BB962C8B-B14F-4D97-AF65-F5344CB8AC3E}">
        <p14:creationId xmlns:p14="http://schemas.microsoft.com/office/powerpoint/2010/main" val="3613243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61355-C6E9-423B-94BF-36B9DE7D5E8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69DFBF3-4C92-48F3-AB87-05A657C22C0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65624DF-53A4-4595-AA9A-5B3102550099}"/>
              </a:ext>
            </a:extLst>
          </p:cNvPr>
          <p:cNvSpPr>
            <a:spLocks noGrp="1"/>
          </p:cNvSpPr>
          <p:nvPr>
            <p:ph type="dt" sz="half" idx="10"/>
          </p:nvPr>
        </p:nvSpPr>
        <p:spPr/>
        <p:txBody>
          <a:bodyPr/>
          <a:lstStyle/>
          <a:p>
            <a:fld id="{1E5F928F-D404-4FB7-BA1D-AE25C715700A}" type="datetimeFigureOut">
              <a:rPr lang="en-US" smtClean="0"/>
              <a:t>11/2/2017</a:t>
            </a:fld>
            <a:endParaRPr lang="en-US"/>
          </a:p>
        </p:txBody>
      </p:sp>
      <p:sp>
        <p:nvSpPr>
          <p:cNvPr id="5" name="Footer Placeholder 4">
            <a:extLst>
              <a:ext uri="{FF2B5EF4-FFF2-40B4-BE49-F238E27FC236}">
                <a16:creationId xmlns:a16="http://schemas.microsoft.com/office/drawing/2014/main" id="{A4E27036-6C36-4E00-B60F-CBCD076167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B718B6-B322-45E1-B122-735BCEFD1183}"/>
              </a:ext>
            </a:extLst>
          </p:cNvPr>
          <p:cNvSpPr>
            <a:spLocks noGrp="1"/>
          </p:cNvSpPr>
          <p:nvPr>
            <p:ph type="sldNum" sz="quarter" idx="12"/>
          </p:nvPr>
        </p:nvSpPr>
        <p:spPr/>
        <p:txBody>
          <a:bodyPr/>
          <a:lstStyle/>
          <a:p>
            <a:fld id="{4C39D12B-87BF-4BFF-9206-80CFEE575B6C}" type="slidenum">
              <a:rPr lang="en-US" smtClean="0"/>
              <a:t>‹#›</a:t>
            </a:fld>
            <a:endParaRPr lang="en-US"/>
          </a:p>
        </p:txBody>
      </p:sp>
    </p:spTree>
    <p:extLst>
      <p:ext uri="{BB962C8B-B14F-4D97-AF65-F5344CB8AC3E}">
        <p14:creationId xmlns:p14="http://schemas.microsoft.com/office/powerpoint/2010/main" val="23989063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4E293-31EF-4719-8F1A-4FC5E920FBE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E6789A5-1C2E-457D-AA20-F49AC6026B0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C21E91-CC8F-4947-9C64-D13A1C47CC7B}"/>
              </a:ext>
            </a:extLst>
          </p:cNvPr>
          <p:cNvSpPr>
            <a:spLocks noGrp="1"/>
          </p:cNvSpPr>
          <p:nvPr>
            <p:ph type="dt" sz="half" idx="10"/>
          </p:nvPr>
        </p:nvSpPr>
        <p:spPr/>
        <p:txBody>
          <a:bodyPr/>
          <a:lstStyle/>
          <a:p>
            <a:fld id="{1E5F928F-D404-4FB7-BA1D-AE25C715700A}" type="datetimeFigureOut">
              <a:rPr lang="en-US" smtClean="0"/>
              <a:t>11/2/2017</a:t>
            </a:fld>
            <a:endParaRPr lang="en-US"/>
          </a:p>
        </p:txBody>
      </p:sp>
      <p:sp>
        <p:nvSpPr>
          <p:cNvPr id="5" name="Footer Placeholder 4">
            <a:extLst>
              <a:ext uri="{FF2B5EF4-FFF2-40B4-BE49-F238E27FC236}">
                <a16:creationId xmlns:a16="http://schemas.microsoft.com/office/drawing/2014/main" id="{34DDEC70-3214-475A-B071-3C372EBC8C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813395-CCFA-4D30-8372-EF3B06DEF2EB}"/>
              </a:ext>
            </a:extLst>
          </p:cNvPr>
          <p:cNvSpPr>
            <a:spLocks noGrp="1"/>
          </p:cNvSpPr>
          <p:nvPr>
            <p:ph type="sldNum" sz="quarter" idx="12"/>
          </p:nvPr>
        </p:nvSpPr>
        <p:spPr/>
        <p:txBody>
          <a:bodyPr/>
          <a:lstStyle/>
          <a:p>
            <a:fld id="{4C39D12B-87BF-4BFF-9206-80CFEE575B6C}" type="slidenum">
              <a:rPr lang="en-US" smtClean="0"/>
              <a:t>‹#›</a:t>
            </a:fld>
            <a:endParaRPr lang="en-US"/>
          </a:p>
        </p:txBody>
      </p:sp>
    </p:spTree>
    <p:extLst>
      <p:ext uri="{BB962C8B-B14F-4D97-AF65-F5344CB8AC3E}">
        <p14:creationId xmlns:p14="http://schemas.microsoft.com/office/powerpoint/2010/main" val="42924622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4500D7B-8DDC-4657-8E93-F8159FC94DA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3CD81EB-BB63-47AF-BAEF-62735DBB3A8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5C1EB7-2FBF-4B11-AB3A-E6317B2C44A7}"/>
              </a:ext>
            </a:extLst>
          </p:cNvPr>
          <p:cNvSpPr>
            <a:spLocks noGrp="1"/>
          </p:cNvSpPr>
          <p:nvPr>
            <p:ph type="dt" sz="half" idx="10"/>
          </p:nvPr>
        </p:nvSpPr>
        <p:spPr/>
        <p:txBody>
          <a:bodyPr/>
          <a:lstStyle/>
          <a:p>
            <a:fld id="{1E5F928F-D404-4FB7-BA1D-AE25C715700A}" type="datetimeFigureOut">
              <a:rPr lang="en-US" smtClean="0"/>
              <a:t>11/2/2017</a:t>
            </a:fld>
            <a:endParaRPr lang="en-US"/>
          </a:p>
        </p:txBody>
      </p:sp>
      <p:sp>
        <p:nvSpPr>
          <p:cNvPr id="5" name="Footer Placeholder 4">
            <a:extLst>
              <a:ext uri="{FF2B5EF4-FFF2-40B4-BE49-F238E27FC236}">
                <a16:creationId xmlns:a16="http://schemas.microsoft.com/office/drawing/2014/main" id="{204229F7-643C-4409-8138-B6DE2644AE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2A769F-C9D4-4DC1-8636-8EDEDAA5E4BC}"/>
              </a:ext>
            </a:extLst>
          </p:cNvPr>
          <p:cNvSpPr>
            <a:spLocks noGrp="1"/>
          </p:cNvSpPr>
          <p:nvPr>
            <p:ph type="sldNum" sz="quarter" idx="12"/>
          </p:nvPr>
        </p:nvSpPr>
        <p:spPr/>
        <p:txBody>
          <a:bodyPr/>
          <a:lstStyle/>
          <a:p>
            <a:fld id="{4C39D12B-87BF-4BFF-9206-80CFEE575B6C}" type="slidenum">
              <a:rPr lang="en-US" smtClean="0"/>
              <a:t>‹#›</a:t>
            </a:fld>
            <a:endParaRPr lang="en-US"/>
          </a:p>
        </p:txBody>
      </p:sp>
    </p:spTree>
    <p:extLst>
      <p:ext uri="{BB962C8B-B14F-4D97-AF65-F5344CB8AC3E}">
        <p14:creationId xmlns:p14="http://schemas.microsoft.com/office/powerpoint/2010/main" val="30662702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48734-13DA-4D3B-A5D1-2C526F98412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7A0C43F-8123-4415-A816-56949339785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263A18-73AA-4181-B96B-008F15FE7157}"/>
              </a:ext>
            </a:extLst>
          </p:cNvPr>
          <p:cNvSpPr>
            <a:spLocks noGrp="1"/>
          </p:cNvSpPr>
          <p:nvPr>
            <p:ph type="dt" sz="half" idx="10"/>
          </p:nvPr>
        </p:nvSpPr>
        <p:spPr/>
        <p:txBody>
          <a:bodyPr/>
          <a:lstStyle/>
          <a:p>
            <a:fld id="{1E5F928F-D404-4FB7-BA1D-AE25C715700A}" type="datetimeFigureOut">
              <a:rPr lang="en-US" smtClean="0"/>
              <a:t>11/2/2017</a:t>
            </a:fld>
            <a:endParaRPr lang="en-US"/>
          </a:p>
        </p:txBody>
      </p:sp>
      <p:sp>
        <p:nvSpPr>
          <p:cNvPr id="5" name="Footer Placeholder 4">
            <a:extLst>
              <a:ext uri="{FF2B5EF4-FFF2-40B4-BE49-F238E27FC236}">
                <a16:creationId xmlns:a16="http://schemas.microsoft.com/office/drawing/2014/main" id="{9C9F6599-19AA-489E-8228-7296754275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F8BF9D-0A38-4A2E-A446-6A98CAE845E2}"/>
              </a:ext>
            </a:extLst>
          </p:cNvPr>
          <p:cNvSpPr>
            <a:spLocks noGrp="1"/>
          </p:cNvSpPr>
          <p:nvPr>
            <p:ph type="sldNum" sz="quarter" idx="12"/>
          </p:nvPr>
        </p:nvSpPr>
        <p:spPr/>
        <p:txBody>
          <a:bodyPr/>
          <a:lstStyle/>
          <a:p>
            <a:fld id="{4C39D12B-87BF-4BFF-9206-80CFEE575B6C}" type="slidenum">
              <a:rPr lang="en-US" smtClean="0"/>
              <a:t>‹#›</a:t>
            </a:fld>
            <a:endParaRPr lang="en-US"/>
          </a:p>
        </p:txBody>
      </p:sp>
    </p:spTree>
    <p:extLst>
      <p:ext uri="{BB962C8B-B14F-4D97-AF65-F5344CB8AC3E}">
        <p14:creationId xmlns:p14="http://schemas.microsoft.com/office/powerpoint/2010/main" val="39395818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5DDBB-A094-4EDA-B521-190979061E8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F6A9304-779B-456A-81A7-BCA913788D0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95B6E9C-FA9A-46F3-B296-0FFAF0327B67}"/>
              </a:ext>
            </a:extLst>
          </p:cNvPr>
          <p:cNvSpPr>
            <a:spLocks noGrp="1"/>
          </p:cNvSpPr>
          <p:nvPr>
            <p:ph type="dt" sz="half" idx="10"/>
          </p:nvPr>
        </p:nvSpPr>
        <p:spPr/>
        <p:txBody>
          <a:bodyPr/>
          <a:lstStyle/>
          <a:p>
            <a:fld id="{1E5F928F-D404-4FB7-BA1D-AE25C715700A}" type="datetimeFigureOut">
              <a:rPr lang="en-US" smtClean="0"/>
              <a:t>11/2/2017</a:t>
            </a:fld>
            <a:endParaRPr lang="en-US"/>
          </a:p>
        </p:txBody>
      </p:sp>
      <p:sp>
        <p:nvSpPr>
          <p:cNvPr id="5" name="Footer Placeholder 4">
            <a:extLst>
              <a:ext uri="{FF2B5EF4-FFF2-40B4-BE49-F238E27FC236}">
                <a16:creationId xmlns:a16="http://schemas.microsoft.com/office/drawing/2014/main" id="{9F286A9B-B5C1-4A7D-A83F-5AE40CC6C6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6A50AB-7C05-4CD7-B75E-DD3D66831C9D}"/>
              </a:ext>
            </a:extLst>
          </p:cNvPr>
          <p:cNvSpPr>
            <a:spLocks noGrp="1"/>
          </p:cNvSpPr>
          <p:nvPr>
            <p:ph type="sldNum" sz="quarter" idx="12"/>
          </p:nvPr>
        </p:nvSpPr>
        <p:spPr/>
        <p:txBody>
          <a:bodyPr/>
          <a:lstStyle/>
          <a:p>
            <a:fld id="{4C39D12B-87BF-4BFF-9206-80CFEE575B6C}" type="slidenum">
              <a:rPr lang="en-US" smtClean="0"/>
              <a:t>‹#›</a:t>
            </a:fld>
            <a:endParaRPr lang="en-US"/>
          </a:p>
        </p:txBody>
      </p:sp>
    </p:spTree>
    <p:extLst>
      <p:ext uri="{BB962C8B-B14F-4D97-AF65-F5344CB8AC3E}">
        <p14:creationId xmlns:p14="http://schemas.microsoft.com/office/powerpoint/2010/main" val="19030657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F238B7-B137-4909-8BE6-5DBF5FF817B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3B0DE4-878E-4858-89AB-F7455096BB6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83EFBAB-79A1-4021-BAB2-6D13B3A9248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929332C-7359-408E-8BE7-C316432DAC28}"/>
              </a:ext>
            </a:extLst>
          </p:cNvPr>
          <p:cNvSpPr>
            <a:spLocks noGrp="1"/>
          </p:cNvSpPr>
          <p:nvPr>
            <p:ph type="dt" sz="half" idx="10"/>
          </p:nvPr>
        </p:nvSpPr>
        <p:spPr/>
        <p:txBody>
          <a:bodyPr/>
          <a:lstStyle/>
          <a:p>
            <a:fld id="{1E5F928F-D404-4FB7-BA1D-AE25C715700A}" type="datetimeFigureOut">
              <a:rPr lang="en-US" smtClean="0"/>
              <a:t>11/2/2017</a:t>
            </a:fld>
            <a:endParaRPr lang="en-US"/>
          </a:p>
        </p:txBody>
      </p:sp>
      <p:sp>
        <p:nvSpPr>
          <p:cNvPr id="6" name="Footer Placeholder 5">
            <a:extLst>
              <a:ext uri="{FF2B5EF4-FFF2-40B4-BE49-F238E27FC236}">
                <a16:creationId xmlns:a16="http://schemas.microsoft.com/office/drawing/2014/main" id="{5482AFED-FDC4-4AAB-AA55-76E5E952D4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754E2FD-DE1B-426F-8FF1-0D51872A2281}"/>
              </a:ext>
            </a:extLst>
          </p:cNvPr>
          <p:cNvSpPr>
            <a:spLocks noGrp="1"/>
          </p:cNvSpPr>
          <p:nvPr>
            <p:ph type="sldNum" sz="quarter" idx="12"/>
          </p:nvPr>
        </p:nvSpPr>
        <p:spPr/>
        <p:txBody>
          <a:bodyPr/>
          <a:lstStyle/>
          <a:p>
            <a:fld id="{4C39D12B-87BF-4BFF-9206-80CFEE575B6C}" type="slidenum">
              <a:rPr lang="en-US" smtClean="0"/>
              <a:t>‹#›</a:t>
            </a:fld>
            <a:endParaRPr lang="en-US"/>
          </a:p>
        </p:txBody>
      </p:sp>
    </p:spTree>
    <p:extLst>
      <p:ext uri="{BB962C8B-B14F-4D97-AF65-F5344CB8AC3E}">
        <p14:creationId xmlns:p14="http://schemas.microsoft.com/office/powerpoint/2010/main" val="22480746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EC833-2863-4991-9D98-0A2EFB57639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A3E9D02-D066-46C0-8161-7FCDB60FE84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2C4EBD4-4AA8-4309-9377-43F519A3CC7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9702EB9-B1D0-4DE3-BEA2-CB5BB55329D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46A810D-CE8F-42D8-955E-0FFA82A2D02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7F0C54D-1A1F-4A5B-9E88-8D6642AB70A7}"/>
              </a:ext>
            </a:extLst>
          </p:cNvPr>
          <p:cNvSpPr>
            <a:spLocks noGrp="1"/>
          </p:cNvSpPr>
          <p:nvPr>
            <p:ph type="dt" sz="half" idx="10"/>
          </p:nvPr>
        </p:nvSpPr>
        <p:spPr/>
        <p:txBody>
          <a:bodyPr/>
          <a:lstStyle/>
          <a:p>
            <a:fld id="{1E5F928F-D404-4FB7-BA1D-AE25C715700A}" type="datetimeFigureOut">
              <a:rPr lang="en-US" smtClean="0"/>
              <a:t>11/2/2017</a:t>
            </a:fld>
            <a:endParaRPr lang="en-US"/>
          </a:p>
        </p:txBody>
      </p:sp>
      <p:sp>
        <p:nvSpPr>
          <p:cNvPr id="8" name="Footer Placeholder 7">
            <a:extLst>
              <a:ext uri="{FF2B5EF4-FFF2-40B4-BE49-F238E27FC236}">
                <a16:creationId xmlns:a16="http://schemas.microsoft.com/office/drawing/2014/main" id="{CAD49D47-2EB2-4070-9D06-A39D66AD677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CCEB07A-063D-465A-8778-4F782832D323}"/>
              </a:ext>
            </a:extLst>
          </p:cNvPr>
          <p:cNvSpPr>
            <a:spLocks noGrp="1"/>
          </p:cNvSpPr>
          <p:nvPr>
            <p:ph type="sldNum" sz="quarter" idx="12"/>
          </p:nvPr>
        </p:nvSpPr>
        <p:spPr/>
        <p:txBody>
          <a:bodyPr/>
          <a:lstStyle/>
          <a:p>
            <a:fld id="{4C39D12B-87BF-4BFF-9206-80CFEE575B6C}" type="slidenum">
              <a:rPr lang="en-US" smtClean="0"/>
              <a:t>‹#›</a:t>
            </a:fld>
            <a:endParaRPr lang="en-US"/>
          </a:p>
        </p:txBody>
      </p:sp>
    </p:spTree>
    <p:extLst>
      <p:ext uri="{BB962C8B-B14F-4D97-AF65-F5344CB8AC3E}">
        <p14:creationId xmlns:p14="http://schemas.microsoft.com/office/powerpoint/2010/main" val="18775528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9D2A3-6C87-4FB0-8328-DA7622A819E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CC38662-6CC8-4FB5-B817-9583B93ECA92}"/>
              </a:ext>
            </a:extLst>
          </p:cNvPr>
          <p:cNvSpPr>
            <a:spLocks noGrp="1"/>
          </p:cNvSpPr>
          <p:nvPr>
            <p:ph type="dt" sz="half" idx="10"/>
          </p:nvPr>
        </p:nvSpPr>
        <p:spPr/>
        <p:txBody>
          <a:bodyPr/>
          <a:lstStyle/>
          <a:p>
            <a:fld id="{1E5F928F-D404-4FB7-BA1D-AE25C715700A}" type="datetimeFigureOut">
              <a:rPr lang="en-US" smtClean="0"/>
              <a:t>11/2/2017</a:t>
            </a:fld>
            <a:endParaRPr lang="en-US"/>
          </a:p>
        </p:txBody>
      </p:sp>
      <p:sp>
        <p:nvSpPr>
          <p:cNvPr id="4" name="Footer Placeholder 3">
            <a:extLst>
              <a:ext uri="{FF2B5EF4-FFF2-40B4-BE49-F238E27FC236}">
                <a16:creationId xmlns:a16="http://schemas.microsoft.com/office/drawing/2014/main" id="{586E8ED4-BAF2-40CD-89AD-03EF9CB8E6B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C009AF8-2661-4091-AF31-5865A7004ED0}"/>
              </a:ext>
            </a:extLst>
          </p:cNvPr>
          <p:cNvSpPr>
            <a:spLocks noGrp="1"/>
          </p:cNvSpPr>
          <p:nvPr>
            <p:ph type="sldNum" sz="quarter" idx="12"/>
          </p:nvPr>
        </p:nvSpPr>
        <p:spPr/>
        <p:txBody>
          <a:bodyPr/>
          <a:lstStyle/>
          <a:p>
            <a:fld id="{4C39D12B-87BF-4BFF-9206-80CFEE575B6C}" type="slidenum">
              <a:rPr lang="en-US" smtClean="0"/>
              <a:t>‹#›</a:t>
            </a:fld>
            <a:endParaRPr lang="en-US"/>
          </a:p>
        </p:txBody>
      </p:sp>
    </p:spTree>
    <p:extLst>
      <p:ext uri="{BB962C8B-B14F-4D97-AF65-F5344CB8AC3E}">
        <p14:creationId xmlns:p14="http://schemas.microsoft.com/office/powerpoint/2010/main" val="34695942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0F04CB7-05CF-43A0-BC75-036895582CF1}"/>
              </a:ext>
            </a:extLst>
          </p:cNvPr>
          <p:cNvSpPr>
            <a:spLocks noGrp="1"/>
          </p:cNvSpPr>
          <p:nvPr>
            <p:ph type="dt" sz="half" idx="10"/>
          </p:nvPr>
        </p:nvSpPr>
        <p:spPr/>
        <p:txBody>
          <a:bodyPr/>
          <a:lstStyle/>
          <a:p>
            <a:fld id="{1E5F928F-D404-4FB7-BA1D-AE25C715700A}" type="datetimeFigureOut">
              <a:rPr lang="en-US" smtClean="0"/>
              <a:t>11/2/2017</a:t>
            </a:fld>
            <a:endParaRPr lang="en-US"/>
          </a:p>
        </p:txBody>
      </p:sp>
      <p:sp>
        <p:nvSpPr>
          <p:cNvPr id="3" name="Footer Placeholder 2">
            <a:extLst>
              <a:ext uri="{FF2B5EF4-FFF2-40B4-BE49-F238E27FC236}">
                <a16:creationId xmlns:a16="http://schemas.microsoft.com/office/drawing/2014/main" id="{F75E7D5F-B631-44E0-9965-F70A42CCD17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D481D9C-9B20-4D25-93A2-141BE8DE5E5C}"/>
              </a:ext>
            </a:extLst>
          </p:cNvPr>
          <p:cNvSpPr>
            <a:spLocks noGrp="1"/>
          </p:cNvSpPr>
          <p:nvPr>
            <p:ph type="sldNum" sz="quarter" idx="12"/>
          </p:nvPr>
        </p:nvSpPr>
        <p:spPr/>
        <p:txBody>
          <a:bodyPr/>
          <a:lstStyle/>
          <a:p>
            <a:fld id="{4C39D12B-87BF-4BFF-9206-80CFEE575B6C}" type="slidenum">
              <a:rPr lang="en-US" smtClean="0"/>
              <a:t>‹#›</a:t>
            </a:fld>
            <a:endParaRPr lang="en-US"/>
          </a:p>
        </p:txBody>
      </p:sp>
    </p:spTree>
    <p:extLst>
      <p:ext uri="{BB962C8B-B14F-4D97-AF65-F5344CB8AC3E}">
        <p14:creationId xmlns:p14="http://schemas.microsoft.com/office/powerpoint/2010/main" val="18464669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F078B-E453-4C31-9EE1-7C93E938F9D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5DCEE93-D285-417B-BFF8-37001300BD0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FE9FAF6-D7BD-49EC-B2F8-9E2288A73C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D79A1A4-A9E4-47B3-9A59-38153D276B73}"/>
              </a:ext>
            </a:extLst>
          </p:cNvPr>
          <p:cNvSpPr>
            <a:spLocks noGrp="1"/>
          </p:cNvSpPr>
          <p:nvPr>
            <p:ph type="dt" sz="half" idx="10"/>
          </p:nvPr>
        </p:nvSpPr>
        <p:spPr/>
        <p:txBody>
          <a:bodyPr/>
          <a:lstStyle/>
          <a:p>
            <a:fld id="{1E5F928F-D404-4FB7-BA1D-AE25C715700A}" type="datetimeFigureOut">
              <a:rPr lang="en-US" smtClean="0"/>
              <a:t>11/2/2017</a:t>
            </a:fld>
            <a:endParaRPr lang="en-US"/>
          </a:p>
        </p:txBody>
      </p:sp>
      <p:sp>
        <p:nvSpPr>
          <p:cNvPr id="6" name="Footer Placeholder 5">
            <a:extLst>
              <a:ext uri="{FF2B5EF4-FFF2-40B4-BE49-F238E27FC236}">
                <a16:creationId xmlns:a16="http://schemas.microsoft.com/office/drawing/2014/main" id="{0DD8DC30-A647-41D2-A591-87530AE8C5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BBB4D77-6D29-4822-8768-2773E06C41E7}"/>
              </a:ext>
            </a:extLst>
          </p:cNvPr>
          <p:cNvSpPr>
            <a:spLocks noGrp="1"/>
          </p:cNvSpPr>
          <p:nvPr>
            <p:ph type="sldNum" sz="quarter" idx="12"/>
          </p:nvPr>
        </p:nvSpPr>
        <p:spPr/>
        <p:txBody>
          <a:bodyPr/>
          <a:lstStyle/>
          <a:p>
            <a:fld id="{4C39D12B-87BF-4BFF-9206-80CFEE575B6C}" type="slidenum">
              <a:rPr lang="en-US" smtClean="0"/>
              <a:t>‹#›</a:t>
            </a:fld>
            <a:endParaRPr lang="en-US"/>
          </a:p>
        </p:txBody>
      </p:sp>
    </p:spTree>
    <p:extLst>
      <p:ext uri="{BB962C8B-B14F-4D97-AF65-F5344CB8AC3E}">
        <p14:creationId xmlns:p14="http://schemas.microsoft.com/office/powerpoint/2010/main" val="11237565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3F2E2-9BA0-458B-80D7-E1D9366407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3596F9B-A1EF-4F86-8890-57E216C9D21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2161007-78D3-4C3E-AA6B-F0E44CBCA7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89DEB9D-36A4-4B61-8209-57A6DD1FEDA9}"/>
              </a:ext>
            </a:extLst>
          </p:cNvPr>
          <p:cNvSpPr>
            <a:spLocks noGrp="1"/>
          </p:cNvSpPr>
          <p:nvPr>
            <p:ph type="dt" sz="half" idx="10"/>
          </p:nvPr>
        </p:nvSpPr>
        <p:spPr/>
        <p:txBody>
          <a:bodyPr/>
          <a:lstStyle/>
          <a:p>
            <a:fld id="{1E5F928F-D404-4FB7-BA1D-AE25C715700A}" type="datetimeFigureOut">
              <a:rPr lang="en-US" smtClean="0"/>
              <a:t>11/2/2017</a:t>
            </a:fld>
            <a:endParaRPr lang="en-US"/>
          </a:p>
        </p:txBody>
      </p:sp>
      <p:sp>
        <p:nvSpPr>
          <p:cNvPr id="6" name="Footer Placeholder 5">
            <a:extLst>
              <a:ext uri="{FF2B5EF4-FFF2-40B4-BE49-F238E27FC236}">
                <a16:creationId xmlns:a16="http://schemas.microsoft.com/office/drawing/2014/main" id="{24742325-22CD-47F5-A0F6-0D7641EEEA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E85216-B011-49A6-9F9A-29700A25D965}"/>
              </a:ext>
            </a:extLst>
          </p:cNvPr>
          <p:cNvSpPr>
            <a:spLocks noGrp="1"/>
          </p:cNvSpPr>
          <p:nvPr>
            <p:ph type="sldNum" sz="quarter" idx="12"/>
          </p:nvPr>
        </p:nvSpPr>
        <p:spPr/>
        <p:txBody>
          <a:bodyPr/>
          <a:lstStyle/>
          <a:p>
            <a:fld id="{4C39D12B-87BF-4BFF-9206-80CFEE575B6C}" type="slidenum">
              <a:rPr lang="en-US" smtClean="0"/>
              <a:t>‹#›</a:t>
            </a:fld>
            <a:endParaRPr lang="en-US"/>
          </a:p>
        </p:txBody>
      </p:sp>
    </p:spTree>
    <p:extLst>
      <p:ext uri="{BB962C8B-B14F-4D97-AF65-F5344CB8AC3E}">
        <p14:creationId xmlns:p14="http://schemas.microsoft.com/office/powerpoint/2010/main" val="9274677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8D512B2-D974-4B52-8165-AEC8B2F44A9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9B90AE6-5513-4D7B-AC2D-B6AD6BD9055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BE27E7-9451-4A48-A3E3-B2603ADC6EF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5F928F-D404-4FB7-BA1D-AE25C715700A}" type="datetimeFigureOut">
              <a:rPr lang="en-US" smtClean="0"/>
              <a:t>11/2/2017</a:t>
            </a:fld>
            <a:endParaRPr lang="en-US"/>
          </a:p>
        </p:txBody>
      </p:sp>
      <p:sp>
        <p:nvSpPr>
          <p:cNvPr id="5" name="Footer Placeholder 4">
            <a:extLst>
              <a:ext uri="{FF2B5EF4-FFF2-40B4-BE49-F238E27FC236}">
                <a16:creationId xmlns:a16="http://schemas.microsoft.com/office/drawing/2014/main" id="{56C45E7B-AAF9-4C05-8A3E-D20DA54BC6B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C85A789-1D56-47F2-9C11-9EAB761F01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39D12B-87BF-4BFF-9206-80CFEE575B6C}" type="slidenum">
              <a:rPr lang="en-US" smtClean="0"/>
              <a:t>‹#›</a:t>
            </a:fld>
            <a:endParaRPr lang="en-US"/>
          </a:p>
        </p:txBody>
      </p:sp>
    </p:spTree>
    <p:extLst>
      <p:ext uri="{BB962C8B-B14F-4D97-AF65-F5344CB8AC3E}">
        <p14:creationId xmlns:p14="http://schemas.microsoft.com/office/powerpoint/2010/main" val="23746370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D8AA7-4D76-48C4-ACD4-F2A6C6E45CFF}"/>
              </a:ext>
            </a:extLst>
          </p:cNvPr>
          <p:cNvSpPr>
            <a:spLocks noGrp="1"/>
          </p:cNvSpPr>
          <p:nvPr>
            <p:ph type="ctrTitle"/>
          </p:nvPr>
        </p:nvSpPr>
        <p:spPr/>
        <p:txBody>
          <a:bodyPr/>
          <a:lstStyle/>
          <a:p>
            <a:pPr algn="l"/>
            <a:r>
              <a:rPr lang="en-US" dirty="0"/>
              <a:t>Finite Risk (Re)insurance</a:t>
            </a:r>
          </a:p>
        </p:txBody>
      </p:sp>
      <p:sp>
        <p:nvSpPr>
          <p:cNvPr id="3" name="Subtitle 2">
            <a:extLst>
              <a:ext uri="{FF2B5EF4-FFF2-40B4-BE49-F238E27FC236}">
                <a16:creationId xmlns:a16="http://schemas.microsoft.com/office/drawing/2014/main" id="{2E261D7F-3D8E-4EE5-96EB-00E5FDBB9CE3}"/>
              </a:ext>
            </a:extLst>
          </p:cNvPr>
          <p:cNvSpPr>
            <a:spLocks noGrp="1"/>
          </p:cNvSpPr>
          <p:nvPr>
            <p:ph type="subTitle" idx="1"/>
          </p:nvPr>
        </p:nvSpPr>
        <p:spPr/>
        <p:txBody>
          <a:bodyPr/>
          <a:lstStyle/>
          <a:p>
            <a:pPr algn="l"/>
            <a:r>
              <a:rPr lang="en-US" dirty="0"/>
              <a:t>Yas Suttakulpiboon</a:t>
            </a:r>
          </a:p>
        </p:txBody>
      </p:sp>
    </p:spTree>
    <p:extLst>
      <p:ext uri="{BB962C8B-B14F-4D97-AF65-F5344CB8AC3E}">
        <p14:creationId xmlns:p14="http://schemas.microsoft.com/office/powerpoint/2010/main" val="37740574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34CD9A-5783-4267-9761-00E51891EE55}"/>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FA412467-DD5C-4FB1-948C-0F1CF87D41A0}"/>
              </a:ext>
            </a:extLst>
          </p:cNvPr>
          <p:cNvSpPr>
            <a:spLocks noGrp="1"/>
          </p:cNvSpPr>
          <p:nvPr>
            <p:ph idx="1"/>
          </p:nvPr>
        </p:nvSpPr>
        <p:spPr/>
        <p:txBody>
          <a:bodyPr/>
          <a:lstStyle/>
          <a:p>
            <a:r>
              <a:rPr lang="en-US" dirty="0"/>
              <a:t>Finite reinsurance</a:t>
            </a:r>
          </a:p>
          <a:p>
            <a:r>
              <a:rPr lang="en-US" dirty="0"/>
              <a:t>Functions of reinsurance</a:t>
            </a:r>
          </a:p>
          <a:p>
            <a:r>
              <a:rPr lang="en-US" dirty="0"/>
              <a:t>Uses of finite reinsurance</a:t>
            </a:r>
          </a:p>
          <a:p>
            <a:r>
              <a:rPr lang="en-US" dirty="0"/>
              <a:t>Issues in finite reinsurance</a:t>
            </a:r>
          </a:p>
          <a:p>
            <a:r>
              <a:rPr lang="en-US" dirty="0"/>
              <a:t>Supervisory approaches to finite reinsurance</a:t>
            </a:r>
          </a:p>
        </p:txBody>
      </p:sp>
      <p:sp>
        <p:nvSpPr>
          <p:cNvPr id="4" name="Rectangle 3">
            <a:extLst>
              <a:ext uri="{FF2B5EF4-FFF2-40B4-BE49-F238E27FC236}">
                <a16:creationId xmlns:a16="http://schemas.microsoft.com/office/drawing/2014/main" id="{076921A1-D302-4160-9BE0-151CCA1E8D5C}"/>
              </a:ext>
            </a:extLst>
          </p:cNvPr>
          <p:cNvSpPr/>
          <p:nvPr/>
        </p:nvSpPr>
        <p:spPr>
          <a:xfrm>
            <a:off x="838200" y="2292439"/>
            <a:ext cx="7082307" cy="528034"/>
          </a:xfrm>
          <a:prstGeom prst="rect">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25224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D9C3E-EC3B-424C-9B25-4BF7DCE28B45}"/>
              </a:ext>
            </a:extLst>
          </p:cNvPr>
          <p:cNvSpPr>
            <a:spLocks noGrp="1"/>
          </p:cNvSpPr>
          <p:nvPr>
            <p:ph type="title"/>
          </p:nvPr>
        </p:nvSpPr>
        <p:spPr/>
        <p:txBody>
          <a:bodyPr/>
          <a:lstStyle/>
          <a:p>
            <a:r>
              <a:rPr lang="en-US" dirty="0"/>
              <a:t>Functions of reinsurance</a:t>
            </a:r>
          </a:p>
        </p:txBody>
      </p:sp>
      <p:sp>
        <p:nvSpPr>
          <p:cNvPr id="3" name="Content Placeholder 2">
            <a:extLst>
              <a:ext uri="{FF2B5EF4-FFF2-40B4-BE49-F238E27FC236}">
                <a16:creationId xmlns:a16="http://schemas.microsoft.com/office/drawing/2014/main" id="{CD48D742-4AAA-459D-98BF-7C0D094EA7F2}"/>
              </a:ext>
            </a:extLst>
          </p:cNvPr>
          <p:cNvSpPr>
            <a:spLocks noGrp="1"/>
          </p:cNvSpPr>
          <p:nvPr>
            <p:ph idx="1"/>
          </p:nvPr>
        </p:nvSpPr>
        <p:spPr/>
        <p:txBody>
          <a:bodyPr/>
          <a:lstStyle/>
          <a:p>
            <a:r>
              <a:rPr lang="en-US" dirty="0"/>
              <a:t>Capacity</a:t>
            </a:r>
          </a:p>
          <a:p>
            <a:r>
              <a:rPr lang="en-US" dirty="0"/>
              <a:t>Stability</a:t>
            </a:r>
          </a:p>
          <a:p>
            <a:r>
              <a:rPr lang="en-US" dirty="0"/>
              <a:t>Cat Risk protection</a:t>
            </a:r>
          </a:p>
          <a:p>
            <a:r>
              <a:rPr lang="en-US" dirty="0"/>
              <a:t>Financing</a:t>
            </a:r>
          </a:p>
          <a:p>
            <a:r>
              <a:rPr lang="en-US" dirty="0"/>
              <a:t>Expertise</a:t>
            </a:r>
            <a:endParaRPr lang="th-TH" dirty="0"/>
          </a:p>
        </p:txBody>
      </p:sp>
    </p:spTree>
    <p:extLst>
      <p:ext uri="{BB962C8B-B14F-4D97-AF65-F5344CB8AC3E}">
        <p14:creationId xmlns:p14="http://schemas.microsoft.com/office/powerpoint/2010/main" val="10407561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D9C3E-EC3B-424C-9B25-4BF7DCE28B45}"/>
              </a:ext>
            </a:extLst>
          </p:cNvPr>
          <p:cNvSpPr>
            <a:spLocks noGrp="1"/>
          </p:cNvSpPr>
          <p:nvPr>
            <p:ph type="title"/>
          </p:nvPr>
        </p:nvSpPr>
        <p:spPr/>
        <p:txBody>
          <a:bodyPr/>
          <a:lstStyle/>
          <a:p>
            <a:r>
              <a:rPr lang="en-US" dirty="0"/>
              <a:t>Specific functions of life reinsurance</a:t>
            </a:r>
          </a:p>
        </p:txBody>
      </p:sp>
      <p:sp>
        <p:nvSpPr>
          <p:cNvPr id="3" name="Content Placeholder 2">
            <a:extLst>
              <a:ext uri="{FF2B5EF4-FFF2-40B4-BE49-F238E27FC236}">
                <a16:creationId xmlns:a16="http://schemas.microsoft.com/office/drawing/2014/main" id="{CD48D742-4AAA-459D-98BF-7C0D094EA7F2}"/>
              </a:ext>
            </a:extLst>
          </p:cNvPr>
          <p:cNvSpPr>
            <a:spLocks noGrp="1"/>
          </p:cNvSpPr>
          <p:nvPr>
            <p:ph idx="1"/>
          </p:nvPr>
        </p:nvSpPr>
        <p:spPr/>
        <p:txBody>
          <a:bodyPr/>
          <a:lstStyle/>
          <a:p>
            <a:r>
              <a:rPr lang="en-US" dirty="0"/>
              <a:t>Mortality / Morbidity Risk Transfer</a:t>
            </a:r>
          </a:p>
          <a:p>
            <a:r>
              <a:rPr lang="en-US" dirty="0"/>
              <a:t>Lapse / Surrender Risk Transfer</a:t>
            </a:r>
          </a:p>
          <a:p>
            <a:r>
              <a:rPr lang="en-US" dirty="0"/>
              <a:t>Investment Risk Transfer</a:t>
            </a:r>
          </a:p>
          <a:p>
            <a:r>
              <a:rPr lang="en-US" dirty="0"/>
              <a:t>Cat Risk Transfer</a:t>
            </a:r>
          </a:p>
          <a:p>
            <a:r>
              <a:rPr lang="en-US" dirty="0"/>
              <a:t>Increasing Sales and Profits</a:t>
            </a:r>
          </a:p>
          <a:p>
            <a:r>
              <a:rPr lang="en-US" dirty="0"/>
              <a:t>Increasing reinsurer’s in-force</a:t>
            </a:r>
          </a:p>
        </p:txBody>
      </p:sp>
    </p:spTree>
    <p:extLst>
      <p:ext uri="{BB962C8B-B14F-4D97-AF65-F5344CB8AC3E}">
        <p14:creationId xmlns:p14="http://schemas.microsoft.com/office/powerpoint/2010/main" val="34951638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34CD9A-5783-4267-9761-00E51891EE55}"/>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FA412467-DD5C-4FB1-948C-0F1CF87D41A0}"/>
              </a:ext>
            </a:extLst>
          </p:cNvPr>
          <p:cNvSpPr>
            <a:spLocks noGrp="1"/>
          </p:cNvSpPr>
          <p:nvPr>
            <p:ph idx="1"/>
          </p:nvPr>
        </p:nvSpPr>
        <p:spPr/>
        <p:txBody>
          <a:bodyPr/>
          <a:lstStyle/>
          <a:p>
            <a:r>
              <a:rPr lang="en-US" dirty="0"/>
              <a:t>Finite reinsurance</a:t>
            </a:r>
          </a:p>
          <a:p>
            <a:r>
              <a:rPr lang="en-US" dirty="0"/>
              <a:t>Functions of reinsurance</a:t>
            </a:r>
          </a:p>
          <a:p>
            <a:r>
              <a:rPr lang="en-US" dirty="0"/>
              <a:t>Uses of finite reinsurance</a:t>
            </a:r>
          </a:p>
          <a:p>
            <a:r>
              <a:rPr lang="en-US" dirty="0"/>
              <a:t>Issues in finite reinsurance</a:t>
            </a:r>
          </a:p>
          <a:p>
            <a:r>
              <a:rPr lang="en-US" dirty="0"/>
              <a:t>Supervisory approaches to finite reinsurance</a:t>
            </a:r>
          </a:p>
        </p:txBody>
      </p:sp>
      <p:sp>
        <p:nvSpPr>
          <p:cNvPr id="4" name="Rectangle 3">
            <a:extLst>
              <a:ext uri="{FF2B5EF4-FFF2-40B4-BE49-F238E27FC236}">
                <a16:creationId xmlns:a16="http://schemas.microsoft.com/office/drawing/2014/main" id="{076921A1-D302-4160-9BE0-151CCA1E8D5C}"/>
              </a:ext>
            </a:extLst>
          </p:cNvPr>
          <p:cNvSpPr/>
          <p:nvPr/>
        </p:nvSpPr>
        <p:spPr>
          <a:xfrm>
            <a:off x="838200" y="2820473"/>
            <a:ext cx="7082307" cy="515154"/>
          </a:xfrm>
          <a:prstGeom prst="rect">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438314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D9C3E-EC3B-424C-9B25-4BF7DCE28B45}"/>
              </a:ext>
            </a:extLst>
          </p:cNvPr>
          <p:cNvSpPr>
            <a:spLocks noGrp="1"/>
          </p:cNvSpPr>
          <p:nvPr>
            <p:ph type="title"/>
          </p:nvPr>
        </p:nvSpPr>
        <p:spPr/>
        <p:txBody>
          <a:bodyPr/>
          <a:lstStyle/>
          <a:p>
            <a:r>
              <a:rPr lang="en-US" dirty="0"/>
              <a:t>Uses of finite reinsurance</a:t>
            </a:r>
          </a:p>
        </p:txBody>
      </p:sp>
      <p:sp>
        <p:nvSpPr>
          <p:cNvPr id="3" name="Content Placeholder 2">
            <a:extLst>
              <a:ext uri="{FF2B5EF4-FFF2-40B4-BE49-F238E27FC236}">
                <a16:creationId xmlns:a16="http://schemas.microsoft.com/office/drawing/2014/main" id="{CD48D742-4AAA-459D-98BF-7C0D094EA7F2}"/>
              </a:ext>
            </a:extLst>
          </p:cNvPr>
          <p:cNvSpPr>
            <a:spLocks noGrp="1"/>
          </p:cNvSpPr>
          <p:nvPr>
            <p:ph idx="1"/>
          </p:nvPr>
        </p:nvSpPr>
        <p:spPr/>
        <p:txBody>
          <a:bodyPr>
            <a:normAutofit fontScale="92500" lnSpcReduction="20000"/>
          </a:bodyPr>
          <a:lstStyle/>
          <a:p>
            <a:r>
              <a:rPr lang="en-US" dirty="0"/>
              <a:t>to capitalize on an insurer’s above average underwriting loss experience when traditional reinsurance coverage is too expensive</a:t>
            </a:r>
          </a:p>
          <a:p>
            <a:r>
              <a:rPr lang="en-US" dirty="0"/>
              <a:t>to increase underwriting capacity, take larger retention in favorable underwriting environments or risks that traditional markets would not cover</a:t>
            </a:r>
          </a:p>
          <a:p>
            <a:r>
              <a:rPr lang="en-US" dirty="0"/>
              <a:t>to have the ability to purchase reinsurance protection when an insurer’s historic underwriting loss experience is much worse than average, making “reasonably” priced reinsurance unavailable</a:t>
            </a:r>
          </a:p>
          <a:p>
            <a:r>
              <a:rPr lang="en-US" dirty="0"/>
              <a:t>to provide reinsurance cover when an insurer wants to exit lines of business</a:t>
            </a:r>
          </a:p>
          <a:p>
            <a:r>
              <a:rPr lang="en-US" dirty="0"/>
              <a:t>to protect against potential adverse loss development, including the acquisition of new blocks of business.</a:t>
            </a:r>
          </a:p>
        </p:txBody>
      </p:sp>
    </p:spTree>
    <p:extLst>
      <p:ext uri="{BB962C8B-B14F-4D97-AF65-F5344CB8AC3E}">
        <p14:creationId xmlns:p14="http://schemas.microsoft.com/office/powerpoint/2010/main" val="23209083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D9C3E-EC3B-424C-9B25-4BF7DCE28B45}"/>
              </a:ext>
            </a:extLst>
          </p:cNvPr>
          <p:cNvSpPr>
            <a:spLocks noGrp="1"/>
          </p:cNvSpPr>
          <p:nvPr>
            <p:ph type="title"/>
          </p:nvPr>
        </p:nvSpPr>
        <p:spPr/>
        <p:txBody>
          <a:bodyPr/>
          <a:lstStyle/>
          <a:p>
            <a:r>
              <a:rPr lang="en-US" dirty="0"/>
              <a:t>Uses of finite reinsurance</a:t>
            </a:r>
          </a:p>
        </p:txBody>
      </p:sp>
      <p:sp>
        <p:nvSpPr>
          <p:cNvPr id="3" name="Content Placeholder 2">
            <a:extLst>
              <a:ext uri="{FF2B5EF4-FFF2-40B4-BE49-F238E27FC236}">
                <a16:creationId xmlns:a16="http://schemas.microsoft.com/office/drawing/2014/main" id="{CD48D742-4AAA-459D-98BF-7C0D094EA7F2}"/>
              </a:ext>
            </a:extLst>
          </p:cNvPr>
          <p:cNvSpPr>
            <a:spLocks noGrp="1"/>
          </p:cNvSpPr>
          <p:nvPr>
            <p:ph idx="1"/>
          </p:nvPr>
        </p:nvSpPr>
        <p:spPr/>
        <p:txBody>
          <a:bodyPr>
            <a:normAutofit/>
          </a:bodyPr>
          <a:lstStyle/>
          <a:p>
            <a:r>
              <a:rPr lang="en-US" dirty="0"/>
              <a:t>to effect discounting of insurance liabilities in jurisdictions where discounting is not permitted and/or equalization reserves are not used</a:t>
            </a:r>
          </a:p>
          <a:p>
            <a:r>
              <a:rPr lang="en-US" dirty="0"/>
              <a:t>to reduce volatility (smooth) in reported earnings and enhance the financial position of the insurer over a period of time (e.g. multi-year contracts)</a:t>
            </a:r>
          </a:p>
          <a:p>
            <a:r>
              <a:rPr lang="en-US" dirty="0"/>
              <a:t>to provide surplus relief or capital enhancement in jurisdictions where acquisition expenses are non-deferrable </a:t>
            </a:r>
          </a:p>
          <a:p>
            <a:r>
              <a:rPr lang="en-US" dirty="0"/>
              <a:t>to transfer insurer’s profits to another jurisdiction or an affiliate (e.g., potentially minimizing taxes or engaging in regulatory arbitrage).</a:t>
            </a:r>
          </a:p>
        </p:txBody>
      </p:sp>
    </p:spTree>
    <p:extLst>
      <p:ext uri="{BB962C8B-B14F-4D97-AF65-F5344CB8AC3E}">
        <p14:creationId xmlns:p14="http://schemas.microsoft.com/office/powerpoint/2010/main" val="37629995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Risk Transfer</a:t>
            </a:r>
            <a:endParaRPr lang="en-US" dirty="0"/>
          </a:p>
        </p:txBody>
      </p:sp>
      <p:sp>
        <p:nvSpPr>
          <p:cNvPr id="3" name="Content Placeholder 2"/>
          <p:cNvSpPr>
            <a:spLocks noGrp="1"/>
          </p:cNvSpPr>
          <p:nvPr>
            <p:ph idx="1"/>
          </p:nvPr>
        </p:nvSpPr>
        <p:spPr/>
        <p:txBody>
          <a:bodyPr/>
          <a:lstStyle/>
          <a:p>
            <a:r>
              <a:rPr lang="en-US" dirty="0" smtClean="0"/>
              <a:t>Underwriting Risk</a:t>
            </a:r>
            <a:endParaRPr lang="th-TH" dirty="0" smtClean="0"/>
          </a:p>
          <a:p>
            <a:pPr lvl="1"/>
            <a:r>
              <a:rPr lang="en-US" dirty="0" smtClean="0"/>
              <a:t>Realized Loss &gt; Expected Loss</a:t>
            </a:r>
          </a:p>
          <a:p>
            <a:r>
              <a:rPr lang="en-US" dirty="0" smtClean="0"/>
              <a:t>Timing Risk</a:t>
            </a:r>
          </a:p>
          <a:p>
            <a:pPr lvl="1"/>
            <a:r>
              <a:rPr lang="en-US" dirty="0" smtClean="0"/>
              <a:t>Loss comes sooner than expected</a:t>
            </a:r>
          </a:p>
          <a:p>
            <a:r>
              <a:rPr lang="en-US" dirty="0" smtClean="0"/>
              <a:t>Interest Rate Risk</a:t>
            </a:r>
          </a:p>
          <a:p>
            <a:pPr lvl="1"/>
            <a:r>
              <a:rPr lang="en-US" dirty="0" smtClean="0"/>
              <a:t>Investment rate &lt; Discount Rate</a:t>
            </a:r>
          </a:p>
          <a:p>
            <a:r>
              <a:rPr lang="en-US" dirty="0" smtClean="0"/>
              <a:t>Credit Risk</a:t>
            </a:r>
          </a:p>
          <a:p>
            <a:pPr lvl="1"/>
            <a:r>
              <a:rPr lang="en-US" dirty="0" smtClean="0"/>
              <a:t>Less pay or no pay</a:t>
            </a:r>
            <a:endParaRPr lang="en-US" dirty="0"/>
          </a:p>
        </p:txBody>
      </p:sp>
    </p:spTree>
    <p:extLst>
      <p:ext uri="{BB962C8B-B14F-4D97-AF65-F5344CB8AC3E}">
        <p14:creationId xmlns:p14="http://schemas.microsoft.com/office/powerpoint/2010/main" val="22500426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Finite Risk Reinsurance Contract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65617704"/>
              </p:ext>
            </p:extLst>
          </p:nvPr>
        </p:nvGraphicFramePr>
        <p:xfrm>
          <a:off x="838200" y="1825625"/>
          <a:ext cx="10515600" cy="3373696"/>
        </p:xfrm>
        <a:graphic>
          <a:graphicData uri="http://schemas.openxmlformats.org/drawingml/2006/table">
            <a:tbl>
              <a:tblPr firstRow="1" bandRow="1">
                <a:tableStyleId>{5C22544A-7EE6-4342-B048-85BDC9FD1C3A}</a:tableStyleId>
              </a:tblPr>
              <a:tblGrid>
                <a:gridCol w="5041605">
                  <a:extLst>
                    <a:ext uri="{9D8B030D-6E8A-4147-A177-3AD203B41FA5}">
                      <a16:colId xmlns:a16="http://schemas.microsoft.com/office/drawing/2014/main" val="1942768959"/>
                    </a:ext>
                  </a:extLst>
                </a:gridCol>
                <a:gridCol w="5473995">
                  <a:extLst>
                    <a:ext uri="{9D8B030D-6E8A-4147-A177-3AD203B41FA5}">
                      <a16:colId xmlns:a16="http://schemas.microsoft.com/office/drawing/2014/main" val="180406022"/>
                    </a:ext>
                  </a:extLst>
                </a:gridCol>
              </a:tblGrid>
              <a:tr h="1144240">
                <a:tc>
                  <a:txBody>
                    <a:bodyPr/>
                    <a:lstStyle/>
                    <a:p>
                      <a:pPr algn="ctr"/>
                      <a:r>
                        <a:rPr lang="en-US" sz="2800" dirty="0" smtClean="0"/>
                        <a:t>Retrospective Covers (Past Underwriting</a:t>
                      </a:r>
                      <a:r>
                        <a:rPr lang="en-US" sz="2800" baseline="0" dirty="0" smtClean="0"/>
                        <a:t> Years</a:t>
                      </a:r>
                      <a:r>
                        <a:rPr lang="en-US" sz="2800" dirty="0" smtClean="0"/>
                        <a:t>)</a:t>
                      </a:r>
                      <a:endParaRPr lang="en-US" sz="2800" dirty="0"/>
                    </a:p>
                  </a:txBody>
                  <a:tcPr/>
                </a:tc>
                <a:tc>
                  <a:txBody>
                    <a:bodyPr/>
                    <a:lstStyle/>
                    <a:p>
                      <a:pPr algn="ctr"/>
                      <a:r>
                        <a:rPr lang="en-US" sz="2800" dirty="0" smtClean="0"/>
                        <a:t>Prospective Covers (Current and Future Underwriting Years)</a:t>
                      </a:r>
                      <a:endParaRPr lang="en-US" sz="2800" dirty="0"/>
                    </a:p>
                  </a:txBody>
                  <a:tcPr/>
                </a:tc>
                <a:extLst>
                  <a:ext uri="{0D108BD9-81ED-4DB2-BD59-A6C34878D82A}">
                    <a16:rowId xmlns:a16="http://schemas.microsoft.com/office/drawing/2014/main" val="1298716428"/>
                  </a:ext>
                </a:extLst>
              </a:tr>
              <a:tr h="2229456">
                <a:tc>
                  <a:txBody>
                    <a:bodyPr/>
                    <a:lstStyle/>
                    <a:p>
                      <a:pPr marL="457200" indent="-457200" algn="l">
                        <a:buFont typeface="Arial" panose="020B0604020202020204" pitchFamily="34" charset="0"/>
                        <a:buChar char="•"/>
                      </a:pPr>
                      <a:r>
                        <a:rPr lang="en-US" sz="2800" dirty="0" smtClean="0"/>
                        <a:t>Loss Portfolio Transfer (LPT)</a:t>
                      </a:r>
                    </a:p>
                    <a:p>
                      <a:pPr marL="457200" indent="-457200" algn="l">
                        <a:buFont typeface="Arial" panose="020B0604020202020204" pitchFamily="34" charset="0"/>
                        <a:buChar char="•"/>
                      </a:pPr>
                      <a:r>
                        <a:rPr lang="en-US" sz="2800" dirty="0" smtClean="0"/>
                        <a:t>Adverse Development Cover</a:t>
                      </a:r>
                      <a:r>
                        <a:rPr lang="en-US" sz="2800" baseline="0" dirty="0" smtClean="0"/>
                        <a:t> (ADC)</a:t>
                      </a:r>
                      <a:endParaRPr lang="en-US" sz="2800" dirty="0"/>
                    </a:p>
                  </a:txBody>
                  <a:tcPr/>
                </a:tc>
                <a:tc>
                  <a:txBody>
                    <a:bodyPr/>
                    <a:lstStyle/>
                    <a:p>
                      <a:pPr marL="457200" indent="-457200" algn="l">
                        <a:buFont typeface="Arial" panose="020B0604020202020204" pitchFamily="34" charset="0"/>
                        <a:buChar char="•"/>
                      </a:pPr>
                      <a:r>
                        <a:rPr lang="en-US" sz="2800" dirty="0" smtClean="0"/>
                        <a:t>Finite Quota Share (FQS)</a:t>
                      </a:r>
                    </a:p>
                    <a:p>
                      <a:pPr marL="457200" indent="-457200" algn="l">
                        <a:buFont typeface="Arial" panose="020B0604020202020204" pitchFamily="34" charset="0"/>
                        <a:buChar char="•"/>
                      </a:pPr>
                      <a:r>
                        <a:rPr lang="en-US" sz="2800" dirty="0" smtClean="0"/>
                        <a:t>Spread Loss Treaty (SLT)</a:t>
                      </a:r>
                      <a:endParaRPr lang="en-US" sz="2800" dirty="0"/>
                    </a:p>
                  </a:txBody>
                  <a:tcPr/>
                </a:tc>
                <a:extLst>
                  <a:ext uri="{0D108BD9-81ED-4DB2-BD59-A6C34878D82A}">
                    <a16:rowId xmlns:a16="http://schemas.microsoft.com/office/drawing/2014/main" val="1641834753"/>
                  </a:ext>
                </a:extLst>
              </a:tr>
            </a:tbl>
          </a:graphicData>
        </a:graphic>
      </p:graphicFrame>
    </p:spTree>
    <p:extLst>
      <p:ext uri="{BB962C8B-B14F-4D97-AF65-F5344CB8AC3E}">
        <p14:creationId xmlns:p14="http://schemas.microsoft.com/office/powerpoint/2010/main" val="34339482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Loss Portfolio Transfer </a:t>
            </a:r>
            <a:r>
              <a:rPr lang="en-US" dirty="0" smtClean="0"/>
              <a:t>- LPT</a:t>
            </a:r>
            <a:endParaRPr lang="en-US" dirty="0"/>
          </a:p>
        </p:txBody>
      </p:sp>
      <p:pic>
        <p:nvPicPr>
          <p:cNvPr id="4" name="Picture 3"/>
          <p:cNvPicPr>
            <a:picLocks noChangeAspect="1"/>
          </p:cNvPicPr>
          <p:nvPr/>
        </p:nvPicPr>
        <p:blipFill rotWithShape="1">
          <a:blip r:embed="rId2"/>
          <a:srcRect l="60595" t="28518" r="14881" b="25344"/>
          <a:stretch/>
        </p:blipFill>
        <p:spPr>
          <a:xfrm>
            <a:off x="3614057" y="1399077"/>
            <a:ext cx="4963886" cy="5253043"/>
          </a:xfrm>
          <a:prstGeom prst="rect">
            <a:avLst/>
          </a:prstGeom>
        </p:spPr>
      </p:pic>
    </p:spTree>
    <p:extLst>
      <p:ext uri="{BB962C8B-B14F-4D97-AF65-F5344CB8AC3E}">
        <p14:creationId xmlns:p14="http://schemas.microsoft.com/office/powerpoint/2010/main" val="36389723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Loss Portfolio Transfer </a:t>
            </a:r>
            <a:r>
              <a:rPr lang="en-US" dirty="0" smtClean="0"/>
              <a:t>- LPT</a:t>
            </a:r>
            <a:endParaRPr lang="en-US" dirty="0"/>
          </a:p>
        </p:txBody>
      </p:sp>
      <p:pic>
        <p:nvPicPr>
          <p:cNvPr id="3" name="Picture 2"/>
          <p:cNvPicPr>
            <a:picLocks noChangeAspect="1"/>
          </p:cNvPicPr>
          <p:nvPr/>
        </p:nvPicPr>
        <p:blipFill rotWithShape="1">
          <a:blip r:embed="rId2"/>
          <a:srcRect l="58929" t="33598" r="8214" b="34233"/>
          <a:stretch/>
        </p:blipFill>
        <p:spPr>
          <a:xfrm>
            <a:off x="1760415" y="1690688"/>
            <a:ext cx="8671170" cy="4775426"/>
          </a:xfrm>
          <a:prstGeom prst="rect">
            <a:avLst/>
          </a:prstGeom>
        </p:spPr>
      </p:pic>
    </p:spTree>
    <p:extLst>
      <p:ext uri="{BB962C8B-B14F-4D97-AF65-F5344CB8AC3E}">
        <p14:creationId xmlns:p14="http://schemas.microsoft.com/office/powerpoint/2010/main" val="17203740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34CD9A-5783-4267-9761-00E51891EE55}"/>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FA412467-DD5C-4FB1-948C-0F1CF87D41A0}"/>
              </a:ext>
            </a:extLst>
          </p:cNvPr>
          <p:cNvSpPr>
            <a:spLocks noGrp="1"/>
          </p:cNvSpPr>
          <p:nvPr>
            <p:ph idx="1"/>
          </p:nvPr>
        </p:nvSpPr>
        <p:spPr/>
        <p:txBody>
          <a:bodyPr/>
          <a:lstStyle/>
          <a:p>
            <a:r>
              <a:rPr lang="en-US" dirty="0"/>
              <a:t>History of finite reinsurance</a:t>
            </a:r>
          </a:p>
          <a:p>
            <a:r>
              <a:rPr lang="en-US" dirty="0"/>
              <a:t>Functions of reinsurance</a:t>
            </a:r>
          </a:p>
          <a:p>
            <a:r>
              <a:rPr lang="en-US" dirty="0"/>
              <a:t>Uses of finite reinsurance</a:t>
            </a:r>
          </a:p>
          <a:p>
            <a:r>
              <a:rPr lang="en-US" dirty="0"/>
              <a:t>Issues in finite reinsurance</a:t>
            </a:r>
          </a:p>
          <a:p>
            <a:r>
              <a:rPr lang="en-US" dirty="0"/>
              <a:t>Supervisory approaches to finite reinsurance</a:t>
            </a:r>
          </a:p>
        </p:txBody>
      </p:sp>
    </p:spTree>
    <p:extLst>
      <p:ext uri="{BB962C8B-B14F-4D97-AF65-F5344CB8AC3E}">
        <p14:creationId xmlns:p14="http://schemas.microsoft.com/office/powerpoint/2010/main" val="13129871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Adverse Development Cover </a:t>
            </a:r>
            <a:r>
              <a:rPr lang="en-US" dirty="0" smtClean="0"/>
              <a:t>- ADC</a:t>
            </a:r>
            <a:endParaRPr lang="en-US" dirty="0"/>
          </a:p>
        </p:txBody>
      </p:sp>
      <p:pic>
        <p:nvPicPr>
          <p:cNvPr id="4" name="Picture 3"/>
          <p:cNvPicPr>
            <a:picLocks noChangeAspect="1"/>
          </p:cNvPicPr>
          <p:nvPr/>
        </p:nvPicPr>
        <p:blipFill rotWithShape="1">
          <a:blip r:embed="rId2"/>
          <a:srcRect l="21786" t="37831" r="45119" b="29788"/>
          <a:stretch/>
        </p:blipFill>
        <p:spPr>
          <a:xfrm>
            <a:off x="1737760" y="1690688"/>
            <a:ext cx="8716479" cy="4797198"/>
          </a:xfrm>
          <a:prstGeom prst="rect">
            <a:avLst/>
          </a:prstGeom>
        </p:spPr>
      </p:pic>
    </p:spTree>
    <p:extLst>
      <p:ext uri="{BB962C8B-B14F-4D97-AF65-F5344CB8AC3E}">
        <p14:creationId xmlns:p14="http://schemas.microsoft.com/office/powerpoint/2010/main" val="22916825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Finite Quota Share - FQS</a:t>
            </a:r>
            <a:endParaRPr lang="en-US" dirty="0"/>
          </a:p>
        </p:txBody>
      </p:sp>
      <p:pic>
        <p:nvPicPr>
          <p:cNvPr id="4" name="Picture 3"/>
          <p:cNvPicPr>
            <a:picLocks noChangeAspect="1"/>
          </p:cNvPicPr>
          <p:nvPr/>
        </p:nvPicPr>
        <p:blipFill rotWithShape="1">
          <a:blip r:embed="rId2"/>
          <a:srcRect l="23214" t="21745" r="45476" b="34022"/>
          <a:stretch/>
        </p:blipFill>
        <p:spPr>
          <a:xfrm>
            <a:off x="2928257" y="1690688"/>
            <a:ext cx="6335485" cy="5034663"/>
          </a:xfrm>
          <a:prstGeom prst="rect">
            <a:avLst/>
          </a:prstGeom>
        </p:spPr>
      </p:pic>
    </p:spTree>
    <p:extLst>
      <p:ext uri="{BB962C8B-B14F-4D97-AF65-F5344CB8AC3E}">
        <p14:creationId xmlns:p14="http://schemas.microsoft.com/office/powerpoint/2010/main" val="22491769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Spread Loss Treaty - SLT</a:t>
            </a:r>
            <a:endParaRPr lang="en-US" dirty="0"/>
          </a:p>
        </p:txBody>
      </p:sp>
      <p:pic>
        <p:nvPicPr>
          <p:cNvPr id="4" name="Picture 3"/>
          <p:cNvPicPr>
            <a:picLocks noChangeAspect="1"/>
          </p:cNvPicPr>
          <p:nvPr/>
        </p:nvPicPr>
        <p:blipFill rotWithShape="1">
          <a:blip r:embed="rId2"/>
          <a:srcRect l="23333" t="31058" r="44286" b="21957"/>
          <a:stretch/>
        </p:blipFill>
        <p:spPr>
          <a:xfrm>
            <a:off x="2797629" y="1306286"/>
            <a:ext cx="6596742" cy="5384106"/>
          </a:xfrm>
          <a:prstGeom prst="rect">
            <a:avLst/>
          </a:prstGeom>
        </p:spPr>
      </p:pic>
    </p:spTree>
    <p:extLst>
      <p:ext uri="{BB962C8B-B14F-4D97-AF65-F5344CB8AC3E}">
        <p14:creationId xmlns:p14="http://schemas.microsoft.com/office/powerpoint/2010/main" val="15483854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Spread Loss Treaty - SLT</a:t>
            </a:r>
            <a:endParaRPr lang="en-US" dirty="0"/>
          </a:p>
        </p:txBody>
      </p:sp>
      <p:pic>
        <p:nvPicPr>
          <p:cNvPr id="3" name="Picture 2"/>
          <p:cNvPicPr>
            <a:picLocks noChangeAspect="1"/>
          </p:cNvPicPr>
          <p:nvPr/>
        </p:nvPicPr>
        <p:blipFill rotWithShape="1">
          <a:blip r:embed="rId2"/>
          <a:srcRect l="60000" t="29365" r="7262" b="31482"/>
          <a:stretch/>
        </p:blipFill>
        <p:spPr>
          <a:xfrm>
            <a:off x="2536371" y="1690688"/>
            <a:ext cx="7119257" cy="4789318"/>
          </a:xfrm>
          <a:prstGeom prst="rect">
            <a:avLst/>
          </a:prstGeom>
        </p:spPr>
      </p:pic>
    </p:spTree>
    <p:extLst>
      <p:ext uri="{BB962C8B-B14F-4D97-AF65-F5344CB8AC3E}">
        <p14:creationId xmlns:p14="http://schemas.microsoft.com/office/powerpoint/2010/main" val="29204972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89184F7-06ED-4263-B329-E21DF10641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3822" y="981371"/>
            <a:ext cx="6553545" cy="4903199"/>
          </a:xfrm>
          <a:prstGeom prst="rect">
            <a:avLst/>
          </a:prstGeom>
        </p:spPr>
      </p:pic>
      <p:sp>
        <p:nvSpPr>
          <p:cNvPr id="10" name="Rectangle 9">
            <a:extLst>
              <a:ext uri="{FF2B5EF4-FFF2-40B4-BE49-F238E27FC236}">
                <a16:creationId xmlns:a16="http://schemas.microsoft.com/office/drawing/2014/main" id="{AB45A142-4255-493C-8284-5D566C121B1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38FB9660-F42F-4313-BBC4-47C007FE484C}"/>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C8CB1D3-3C1E-4CF3-B921-04F5F06815FD}"/>
              </a:ext>
            </a:extLst>
          </p:cNvPr>
          <p:cNvSpPr>
            <a:spLocks noGrp="1"/>
          </p:cNvSpPr>
          <p:nvPr>
            <p:ph type="title"/>
          </p:nvPr>
        </p:nvSpPr>
        <p:spPr>
          <a:xfrm>
            <a:off x="674237" y="914400"/>
            <a:ext cx="3657600" cy="2887579"/>
          </a:xfrm>
        </p:spPr>
        <p:txBody>
          <a:bodyPr vert="horz" lIns="91440" tIns="45720" rIns="91440" bIns="45720" rtlCol="0" anchor="b">
            <a:normAutofit/>
          </a:bodyPr>
          <a:lstStyle/>
          <a:p>
            <a:pPr algn="ctr"/>
            <a:r>
              <a:rPr lang="en-US" sz="3700" b="1" kern="1200" dirty="0">
                <a:solidFill>
                  <a:schemeClr val="bg1"/>
                </a:solidFill>
                <a:latin typeface="+mj-lt"/>
                <a:ea typeface="+mj-ea"/>
                <a:cs typeface="+mj-cs"/>
              </a:rPr>
              <a:t>Appendix IV - Sample agreements of finite reinsurance</a:t>
            </a:r>
            <a:endParaRPr lang="en-US" sz="3700" kern="1200" dirty="0">
              <a:solidFill>
                <a:schemeClr val="bg1"/>
              </a:solidFill>
              <a:latin typeface="+mj-lt"/>
              <a:ea typeface="+mj-ea"/>
              <a:cs typeface="+mj-cs"/>
            </a:endParaRPr>
          </a:p>
        </p:txBody>
      </p:sp>
      <p:sp>
        <p:nvSpPr>
          <p:cNvPr id="3" name="Content Placeholder 2">
            <a:extLst>
              <a:ext uri="{FF2B5EF4-FFF2-40B4-BE49-F238E27FC236}">
                <a16:creationId xmlns:a16="http://schemas.microsoft.com/office/drawing/2014/main" id="{EEFBE67A-F1EB-4B6F-9BF9-2B081EFC7DD4}"/>
              </a:ext>
            </a:extLst>
          </p:cNvPr>
          <p:cNvSpPr>
            <a:spLocks noGrp="1"/>
          </p:cNvSpPr>
          <p:nvPr>
            <p:ph idx="1"/>
          </p:nvPr>
        </p:nvSpPr>
        <p:spPr>
          <a:xfrm>
            <a:off x="674237" y="4170501"/>
            <a:ext cx="3657600" cy="1525597"/>
          </a:xfrm>
        </p:spPr>
        <p:txBody>
          <a:bodyPr vert="horz" lIns="91440" tIns="45720" rIns="91440" bIns="45720" rtlCol="0">
            <a:normAutofit/>
          </a:bodyPr>
          <a:lstStyle/>
          <a:p>
            <a:pPr marL="0" indent="0" algn="ctr">
              <a:buNone/>
            </a:pPr>
            <a:r>
              <a:rPr lang="en-US" sz="2000" kern="1200">
                <a:solidFill>
                  <a:srgbClr val="FBB03F"/>
                </a:solidFill>
                <a:latin typeface="+mn-lt"/>
                <a:ea typeface="+mn-ea"/>
                <a:cs typeface="+mn-cs"/>
              </a:rPr>
              <a:t>Time and distance policy</a:t>
            </a:r>
          </a:p>
        </p:txBody>
      </p:sp>
    </p:spTree>
    <p:extLst>
      <p:ext uri="{BB962C8B-B14F-4D97-AF65-F5344CB8AC3E}">
        <p14:creationId xmlns:p14="http://schemas.microsoft.com/office/powerpoint/2010/main" val="36771798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63FF5-8A33-4BB7-AF4E-43699288B3FB}"/>
              </a:ext>
            </a:extLst>
          </p:cNvPr>
          <p:cNvSpPr>
            <a:spLocks noGrp="1"/>
          </p:cNvSpPr>
          <p:nvPr>
            <p:ph type="title"/>
          </p:nvPr>
        </p:nvSpPr>
        <p:spPr/>
        <p:txBody>
          <a:bodyPr/>
          <a:lstStyle/>
          <a:p>
            <a:r>
              <a:rPr lang="en-US" dirty="0"/>
              <a:t>Sample agreements of finite reinsurance</a:t>
            </a:r>
          </a:p>
        </p:txBody>
      </p:sp>
      <p:sp>
        <p:nvSpPr>
          <p:cNvPr id="3" name="Content Placeholder 2">
            <a:extLst>
              <a:ext uri="{FF2B5EF4-FFF2-40B4-BE49-F238E27FC236}">
                <a16:creationId xmlns:a16="http://schemas.microsoft.com/office/drawing/2014/main" id="{9F4BC626-B792-47EB-8B34-F9589D235528}"/>
              </a:ext>
            </a:extLst>
          </p:cNvPr>
          <p:cNvSpPr>
            <a:spLocks noGrp="1"/>
          </p:cNvSpPr>
          <p:nvPr>
            <p:ph idx="1"/>
          </p:nvPr>
        </p:nvSpPr>
        <p:spPr/>
        <p:txBody>
          <a:bodyPr/>
          <a:lstStyle/>
          <a:p>
            <a:r>
              <a:rPr lang="en-US" dirty="0"/>
              <a:t>Non-life retrospective cover - adverse development cover</a:t>
            </a:r>
          </a:p>
          <a:p>
            <a:r>
              <a:rPr lang="en-US" dirty="0"/>
              <a:t>Non-life retrospective cover - loss portfolio transfer (LPT)</a:t>
            </a:r>
          </a:p>
          <a:p>
            <a:r>
              <a:rPr lang="en-US" dirty="0"/>
              <a:t>Non-life prospective - finite quota share</a:t>
            </a:r>
          </a:p>
          <a:p>
            <a:r>
              <a:rPr lang="en-US" dirty="0"/>
              <a:t>Non-life prospective – excess of loss</a:t>
            </a:r>
          </a:p>
          <a:p>
            <a:r>
              <a:rPr lang="en-US" dirty="0"/>
              <a:t>Non-life prospective cover- aggregate stop loss</a:t>
            </a:r>
          </a:p>
          <a:p>
            <a:r>
              <a:rPr lang="en-US" dirty="0"/>
              <a:t>Non-life prospective cover – multi-year stop loss</a:t>
            </a:r>
          </a:p>
        </p:txBody>
      </p:sp>
    </p:spTree>
    <p:extLst>
      <p:ext uri="{BB962C8B-B14F-4D97-AF65-F5344CB8AC3E}">
        <p14:creationId xmlns:p14="http://schemas.microsoft.com/office/powerpoint/2010/main" val="32117944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34CD9A-5783-4267-9761-00E51891EE55}"/>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FA412467-DD5C-4FB1-948C-0F1CF87D41A0}"/>
              </a:ext>
            </a:extLst>
          </p:cNvPr>
          <p:cNvSpPr>
            <a:spLocks noGrp="1"/>
          </p:cNvSpPr>
          <p:nvPr>
            <p:ph idx="1"/>
          </p:nvPr>
        </p:nvSpPr>
        <p:spPr/>
        <p:txBody>
          <a:bodyPr/>
          <a:lstStyle/>
          <a:p>
            <a:r>
              <a:rPr lang="en-US" dirty="0"/>
              <a:t>Finite reinsurance</a:t>
            </a:r>
          </a:p>
          <a:p>
            <a:r>
              <a:rPr lang="en-US" dirty="0"/>
              <a:t>Functions of reinsurance</a:t>
            </a:r>
          </a:p>
          <a:p>
            <a:r>
              <a:rPr lang="en-US" dirty="0"/>
              <a:t>Uses of finite reinsurance</a:t>
            </a:r>
          </a:p>
          <a:p>
            <a:r>
              <a:rPr lang="en-US" dirty="0"/>
              <a:t>Issues in finite reinsurance</a:t>
            </a:r>
          </a:p>
          <a:p>
            <a:r>
              <a:rPr lang="en-US" dirty="0"/>
              <a:t>Supervisory approaches to finite reinsurance</a:t>
            </a:r>
          </a:p>
        </p:txBody>
      </p:sp>
      <p:sp>
        <p:nvSpPr>
          <p:cNvPr id="4" name="Rectangle 3">
            <a:extLst>
              <a:ext uri="{FF2B5EF4-FFF2-40B4-BE49-F238E27FC236}">
                <a16:creationId xmlns:a16="http://schemas.microsoft.com/office/drawing/2014/main" id="{076921A1-D302-4160-9BE0-151CCA1E8D5C}"/>
              </a:ext>
            </a:extLst>
          </p:cNvPr>
          <p:cNvSpPr/>
          <p:nvPr/>
        </p:nvSpPr>
        <p:spPr>
          <a:xfrm>
            <a:off x="838200" y="3309869"/>
            <a:ext cx="7082307" cy="540913"/>
          </a:xfrm>
          <a:prstGeom prst="rect">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885410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D9C3E-EC3B-424C-9B25-4BF7DCE28B45}"/>
              </a:ext>
            </a:extLst>
          </p:cNvPr>
          <p:cNvSpPr>
            <a:spLocks noGrp="1"/>
          </p:cNvSpPr>
          <p:nvPr>
            <p:ph type="title"/>
          </p:nvPr>
        </p:nvSpPr>
        <p:spPr/>
        <p:txBody>
          <a:bodyPr/>
          <a:lstStyle/>
          <a:p>
            <a:r>
              <a:rPr lang="en-US" dirty="0"/>
              <a:t>Insurance risk transfer</a:t>
            </a:r>
          </a:p>
        </p:txBody>
      </p:sp>
      <p:sp>
        <p:nvSpPr>
          <p:cNvPr id="3" name="Content Placeholder 2">
            <a:extLst>
              <a:ext uri="{FF2B5EF4-FFF2-40B4-BE49-F238E27FC236}">
                <a16:creationId xmlns:a16="http://schemas.microsoft.com/office/drawing/2014/main" id="{CD48D742-4AAA-459D-98BF-7C0D094EA7F2}"/>
              </a:ext>
            </a:extLst>
          </p:cNvPr>
          <p:cNvSpPr>
            <a:spLocks noGrp="1"/>
          </p:cNvSpPr>
          <p:nvPr>
            <p:ph idx="1"/>
          </p:nvPr>
        </p:nvSpPr>
        <p:spPr/>
        <p:txBody>
          <a:bodyPr>
            <a:normAutofit/>
          </a:bodyPr>
          <a:lstStyle/>
          <a:p>
            <a:pPr algn="just"/>
            <a:r>
              <a:rPr lang="en-US" dirty="0"/>
              <a:t>Underwriting risk is the possibility that losses and expenses recoverable by the </a:t>
            </a:r>
            <a:r>
              <a:rPr lang="en-US" dirty="0" err="1"/>
              <a:t>cedant</a:t>
            </a:r>
            <a:r>
              <a:rPr lang="en-US" dirty="0"/>
              <a:t> from the reinsurer will exceed the consideration received by the reinsurer, thus resulting in an underwriting loss to the reinsurer</a:t>
            </a:r>
          </a:p>
          <a:p>
            <a:pPr algn="just"/>
            <a:r>
              <a:rPr lang="en-US" dirty="0"/>
              <a:t>Timing risk is the risk arising from uncertainties about the timing of the receipt and payments of net cash flows from premiums, commissions, claims, and claim settlement expenses paid under a contract. The reinsurer could have a reduction in the expected investment income as a result of accelerated loss payments.</a:t>
            </a:r>
          </a:p>
        </p:txBody>
      </p:sp>
    </p:spTree>
    <p:extLst>
      <p:ext uri="{BB962C8B-B14F-4D97-AF65-F5344CB8AC3E}">
        <p14:creationId xmlns:p14="http://schemas.microsoft.com/office/powerpoint/2010/main" val="33507953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D9C3E-EC3B-424C-9B25-4BF7DCE28B45}"/>
              </a:ext>
            </a:extLst>
          </p:cNvPr>
          <p:cNvSpPr>
            <a:spLocks noGrp="1"/>
          </p:cNvSpPr>
          <p:nvPr>
            <p:ph type="title"/>
          </p:nvPr>
        </p:nvSpPr>
        <p:spPr/>
        <p:txBody>
          <a:bodyPr/>
          <a:lstStyle/>
          <a:p>
            <a:r>
              <a:rPr lang="en-US" dirty="0"/>
              <a:t>Insurance risk transfer: Some Jurisdictions</a:t>
            </a:r>
          </a:p>
        </p:txBody>
      </p:sp>
      <p:sp>
        <p:nvSpPr>
          <p:cNvPr id="3" name="Content Placeholder 2">
            <a:extLst>
              <a:ext uri="{FF2B5EF4-FFF2-40B4-BE49-F238E27FC236}">
                <a16:creationId xmlns:a16="http://schemas.microsoft.com/office/drawing/2014/main" id="{CD48D742-4AAA-459D-98BF-7C0D094EA7F2}"/>
              </a:ext>
            </a:extLst>
          </p:cNvPr>
          <p:cNvSpPr>
            <a:spLocks noGrp="1"/>
          </p:cNvSpPr>
          <p:nvPr>
            <p:ph idx="1"/>
          </p:nvPr>
        </p:nvSpPr>
        <p:spPr/>
        <p:txBody>
          <a:bodyPr/>
          <a:lstStyle/>
          <a:p>
            <a:pPr algn="just"/>
            <a:r>
              <a:rPr lang="en-US" dirty="0"/>
              <a:t>the extent to which actuarial liabilities have been reduced by reinsurance ceded</a:t>
            </a:r>
          </a:p>
          <a:p>
            <a:pPr algn="just"/>
            <a:r>
              <a:rPr lang="en-US" dirty="0"/>
              <a:t>amounts of significant concentration of reinsurance coverage</a:t>
            </a:r>
          </a:p>
          <a:p>
            <a:pPr algn="just"/>
            <a:r>
              <a:rPr lang="en-US" dirty="0"/>
              <a:t>a statement that reinsurance does not relieve the insurer of primary obligation to insured.</a:t>
            </a:r>
          </a:p>
        </p:txBody>
      </p:sp>
    </p:spTree>
    <p:extLst>
      <p:ext uri="{BB962C8B-B14F-4D97-AF65-F5344CB8AC3E}">
        <p14:creationId xmlns:p14="http://schemas.microsoft.com/office/powerpoint/2010/main" val="39298020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D9C3E-EC3B-424C-9B25-4BF7DCE28B45}"/>
              </a:ext>
            </a:extLst>
          </p:cNvPr>
          <p:cNvSpPr>
            <a:spLocks noGrp="1"/>
          </p:cNvSpPr>
          <p:nvPr>
            <p:ph type="title"/>
          </p:nvPr>
        </p:nvSpPr>
        <p:spPr/>
        <p:txBody>
          <a:bodyPr/>
          <a:lstStyle/>
          <a:p>
            <a:r>
              <a:rPr lang="en-US" dirty="0"/>
              <a:t>Accounting treatment of finite reinsurance: GAAP</a:t>
            </a:r>
          </a:p>
        </p:txBody>
      </p:sp>
      <p:sp>
        <p:nvSpPr>
          <p:cNvPr id="3" name="Content Placeholder 2">
            <a:extLst>
              <a:ext uri="{FF2B5EF4-FFF2-40B4-BE49-F238E27FC236}">
                <a16:creationId xmlns:a16="http://schemas.microsoft.com/office/drawing/2014/main" id="{CD48D742-4AAA-459D-98BF-7C0D094EA7F2}"/>
              </a:ext>
            </a:extLst>
          </p:cNvPr>
          <p:cNvSpPr>
            <a:spLocks noGrp="1"/>
          </p:cNvSpPr>
          <p:nvPr>
            <p:ph idx="1"/>
          </p:nvPr>
        </p:nvSpPr>
        <p:spPr/>
        <p:txBody>
          <a:bodyPr/>
          <a:lstStyle/>
          <a:p>
            <a:r>
              <a:rPr lang="en-US" dirty="0"/>
              <a:t>The accounting for a reinsurance arrangement should aim for a true and fair</a:t>
            </a:r>
            <a:r>
              <a:rPr lang="th-TH" dirty="0"/>
              <a:t> </a:t>
            </a:r>
            <a:r>
              <a:rPr lang="en-US" dirty="0"/>
              <a:t>presentation of the economic value of the transaction by insurers and reinsurers</a:t>
            </a:r>
            <a:r>
              <a:rPr lang="th-TH" dirty="0"/>
              <a:t> </a:t>
            </a:r>
          </a:p>
          <a:p>
            <a:r>
              <a:rPr lang="en-US" dirty="0"/>
              <a:t>if the finite reinsurance arrangement does not meet the criteria for</a:t>
            </a:r>
            <a:r>
              <a:rPr lang="th-TH" dirty="0"/>
              <a:t> </a:t>
            </a:r>
            <a:r>
              <a:rPr lang="en-US" dirty="0"/>
              <a:t>significant insurance risk transfer, it should be accounted for as a loan or deposit.</a:t>
            </a:r>
          </a:p>
        </p:txBody>
      </p:sp>
    </p:spTree>
    <p:extLst>
      <p:ext uri="{BB962C8B-B14F-4D97-AF65-F5344CB8AC3E}">
        <p14:creationId xmlns:p14="http://schemas.microsoft.com/office/powerpoint/2010/main" val="10353725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BC26D8-82FB-445E-AA49-62A77D7C1EE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F57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B44330D-EA18-4254-AA95-EB49948539B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7BC3873F-8401-4325-90E8-0F39DA59B9F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16503" y="643467"/>
            <a:ext cx="5958993" cy="5571066"/>
          </a:xfrm>
          <a:prstGeom prst="rect">
            <a:avLst/>
          </a:prstGeom>
        </p:spPr>
      </p:pic>
    </p:spTree>
    <p:extLst>
      <p:ext uri="{BB962C8B-B14F-4D97-AF65-F5344CB8AC3E}">
        <p14:creationId xmlns:p14="http://schemas.microsoft.com/office/powerpoint/2010/main" val="31718561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D9C3E-EC3B-424C-9B25-4BF7DCE28B45}"/>
              </a:ext>
            </a:extLst>
          </p:cNvPr>
          <p:cNvSpPr>
            <a:spLocks noGrp="1"/>
          </p:cNvSpPr>
          <p:nvPr>
            <p:ph type="title"/>
          </p:nvPr>
        </p:nvSpPr>
        <p:spPr/>
        <p:txBody>
          <a:bodyPr/>
          <a:lstStyle/>
          <a:p>
            <a:r>
              <a:rPr lang="en-US" dirty="0"/>
              <a:t>Accounting treatment of finite reinsurance: IAS</a:t>
            </a:r>
          </a:p>
        </p:txBody>
      </p:sp>
      <p:sp>
        <p:nvSpPr>
          <p:cNvPr id="3" name="Content Placeholder 2">
            <a:extLst>
              <a:ext uri="{FF2B5EF4-FFF2-40B4-BE49-F238E27FC236}">
                <a16:creationId xmlns:a16="http://schemas.microsoft.com/office/drawing/2014/main" id="{CD48D742-4AAA-459D-98BF-7C0D094EA7F2}"/>
              </a:ext>
            </a:extLst>
          </p:cNvPr>
          <p:cNvSpPr>
            <a:spLocks noGrp="1"/>
          </p:cNvSpPr>
          <p:nvPr>
            <p:ph idx="1"/>
          </p:nvPr>
        </p:nvSpPr>
        <p:spPr/>
        <p:txBody>
          <a:bodyPr/>
          <a:lstStyle/>
          <a:p>
            <a:r>
              <a:rPr lang="en-US" dirty="0"/>
              <a:t>Under IFRS 4, a reinsurance contract with only financing characteristics would not be considered an insurance contract and not be given insurance accounting treatment. Some jurisdictions require both underwriting risk and timing risk conditions to be treated as insurance.</a:t>
            </a:r>
          </a:p>
        </p:txBody>
      </p:sp>
    </p:spTree>
    <p:extLst>
      <p:ext uri="{BB962C8B-B14F-4D97-AF65-F5344CB8AC3E}">
        <p14:creationId xmlns:p14="http://schemas.microsoft.com/office/powerpoint/2010/main" val="25645036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BEBA8EAE-BF5A-486C-A8C5-ECC9F3942E4B}">
                <a14:imgProps xmlns:a14="http://schemas.microsoft.com/office/drawing/2010/main">
                  <a14:imgLayer r:embed="rId3">
                    <a14:imgEffect>
                      <a14:saturation sat="0"/>
                    </a14:imgEffect>
                  </a14:imgLayer>
                </a14:imgProps>
              </a:ext>
            </a:extLst>
          </a:blip>
          <a:srcRect l="21955" t="15127" r="29775" b="30855"/>
          <a:stretch/>
        </p:blipFill>
        <p:spPr>
          <a:xfrm>
            <a:off x="580292" y="158261"/>
            <a:ext cx="9935307" cy="6254098"/>
          </a:xfrm>
          <a:prstGeom prst="rect">
            <a:avLst/>
          </a:prstGeom>
        </p:spPr>
      </p:pic>
    </p:spTree>
    <p:extLst>
      <p:ext uri="{BB962C8B-B14F-4D97-AF65-F5344CB8AC3E}">
        <p14:creationId xmlns:p14="http://schemas.microsoft.com/office/powerpoint/2010/main" val="15684133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BEBA8EAE-BF5A-486C-A8C5-ECC9F3942E4B}">
                <a14:imgProps xmlns:a14="http://schemas.microsoft.com/office/drawing/2010/main">
                  <a14:imgLayer r:embed="rId3">
                    <a14:imgEffect>
                      <a14:saturation sat="0"/>
                    </a14:imgEffect>
                  </a14:imgLayer>
                </a14:imgProps>
              </a:ext>
            </a:extLst>
          </a:blip>
          <a:srcRect l="21474" t="16495" r="29103" b="26923"/>
          <a:stretch/>
        </p:blipFill>
        <p:spPr>
          <a:xfrm>
            <a:off x="545123" y="474783"/>
            <a:ext cx="9038493" cy="5820509"/>
          </a:xfrm>
          <a:prstGeom prst="rect">
            <a:avLst/>
          </a:prstGeom>
        </p:spPr>
      </p:pic>
    </p:spTree>
    <p:extLst>
      <p:ext uri="{BB962C8B-B14F-4D97-AF65-F5344CB8AC3E}">
        <p14:creationId xmlns:p14="http://schemas.microsoft.com/office/powerpoint/2010/main" val="21553582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D9C3E-EC3B-424C-9B25-4BF7DCE28B45}"/>
              </a:ext>
            </a:extLst>
          </p:cNvPr>
          <p:cNvSpPr>
            <a:spLocks noGrp="1"/>
          </p:cNvSpPr>
          <p:nvPr>
            <p:ph type="title"/>
          </p:nvPr>
        </p:nvSpPr>
        <p:spPr/>
        <p:txBody>
          <a:bodyPr/>
          <a:lstStyle/>
          <a:p>
            <a:r>
              <a:rPr lang="en-US" dirty="0"/>
              <a:t>Disclosure</a:t>
            </a:r>
          </a:p>
        </p:txBody>
      </p:sp>
      <p:sp>
        <p:nvSpPr>
          <p:cNvPr id="3" name="Content Placeholder 2">
            <a:extLst>
              <a:ext uri="{FF2B5EF4-FFF2-40B4-BE49-F238E27FC236}">
                <a16:creationId xmlns:a16="http://schemas.microsoft.com/office/drawing/2014/main" id="{CD48D742-4AAA-459D-98BF-7C0D094EA7F2}"/>
              </a:ext>
            </a:extLst>
          </p:cNvPr>
          <p:cNvSpPr>
            <a:spLocks noGrp="1"/>
          </p:cNvSpPr>
          <p:nvPr>
            <p:ph idx="1"/>
          </p:nvPr>
        </p:nvSpPr>
        <p:spPr/>
        <p:txBody>
          <a:bodyPr/>
          <a:lstStyle/>
          <a:p>
            <a:r>
              <a:rPr lang="en-US" dirty="0"/>
              <a:t>The reporting of insurance liabilities both gross and net of reinsurance gives explicit disclosure of counterparty risk by presenting reinsurance </a:t>
            </a:r>
            <a:r>
              <a:rPr lang="en-US" dirty="0" err="1"/>
              <a:t>recoverables</a:t>
            </a:r>
            <a:r>
              <a:rPr lang="en-US" dirty="0"/>
              <a:t> on the insurer’s balance sheet.</a:t>
            </a:r>
          </a:p>
        </p:txBody>
      </p:sp>
    </p:spTree>
    <p:extLst>
      <p:ext uri="{BB962C8B-B14F-4D97-AF65-F5344CB8AC3E}">
        <p14:creationId xmlns:p14="http://schemas.microsoft.com/office/powerpoint/2010/main" val="7805973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34CD9A-5783-4267-9761-00E51891EE55}"/>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FA412467-DD5C-4FB1-948C-0F1CF87D41A0}"/>
              </a:ext>
            </a:extLst>
          </p:cNvPr>
          <p:cNvSpPr>
            <a:spLocks noGrp="1"/>
          </p:cNvSpPr>
          <p:nvPr>
            <p:ph idx="1"/>
          </p:nvPr>
        </p:nvSpPr>
        <p:spPr/>
        <p:txBody>
          <a:bodyPr/>
          <a:lstStyle/>
          <a:p>
            <a:r>
              <a:rPr lang="en-US" dirty="0"/>
              <a:t>Finite reinsurance</a:t>
            </a:r>
          </a:p>
          <a:p>
            <a:r>
              <a:rPr lang="en-US" dirty="0"/>
              <a:t>Functions of reinsurance</a:t>
            </a:r>
          </a:p>
          <a:p>
            <a:r>
              <a:rPr lang="en-US" dirty="0"/>
              <a:t>Uses of finite reinsurance</a:t>
            </a:r>
          </a:p>
          <a:p>
            <a:r>
              <a:rPr lang="en-US" dirty="0"/>
              <a:t>Issues in finite reinsurance</a:t>
            </a:r>
          </a:p>
          <a:p>
            <a:r>
              <a:rPr lang="en-US" dirty="0"/>
              <a:t>Supervisory approaches to finite reinsurance</a:t>
            </a:r>
          </a:p>
        </p:txBody>
      </p:sp>
      <p:sp>
        <p:nvSpPr>
          <p:cNvPr id="4" name="Rectangle 3">
            <a:extLst>
              <a:ext uri="{FF2B5EF4-FFF2-40B4-BE49-F238E27FC236}">
                <a16:creationId xmlns:a16="http://schemas.microsoft.com/office/drawing/2014/main" id="{076921A1-D302-4160-9BE0-151CCA1E8D5C}"/>
              </a:ext>
            </a:extLst>
          </p:cNvPr>
          <p:cNvSpPr/>
          <p:nvPr/>
        </p:nvSpPr>
        <p:spPr>
          <a:xfrm>
            <a:off x="838200" y="3825025"/>
            <a:ext cx="7082307" cy="566671"/>
          </a:xfrm>
          <a:prstGeom prst="rect">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22671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D9C3E-EC3B-424C-9B25-4BF7DCE28B45}"/>
              </a:ext>
            </a:extLst>
          </p:cNvPr>
          <p:cNvSpPr>
            <a:spLocks noGrp="1"/>
          </p:cNvSpPr>
          <p:nvPr>
            <p:ph type="title"/>
          </p:nvPr>
        </p:nvSpPr>
        <p:spPr/>
        <p:txBody>
          <a:bodyPr/>
          <a:lstStyle/>
          <a:p>
            <a:r>
              <a:rPr lang="en-US" dirty="0"/>
              <a:t>Insurance Risk Transfer</a:t>
            </a:r>
          </a:p>
        </p:txBody>
      </p:sp>
      <p:sp>
        <p:nvSpPr>
          <p:cNvPr id="3" name="Content Placeholder 2">
            <a:extLst>
              <a:ext uri="{FF2B5EF4-FFF2-40B4-BE49-F238E27FC236}">
                <a16:creationId xmlns:a16="http://schemas.microsoft.com/office/drawing/2014/main" id="{CD48D742-4AAA-459D-98BF-7C0D094EA7F2}"/>
              </a:ext>
            </a:extLst>
          </p:cNvPr>
          <p:cNvSpPr>
            <a:spLocks noGrp="1"/>
          </p:cNvSpPr>
          <p:nvPr>
            <p:ph idx="1"/>
          </p:nvPr>
        </p:nvSpPr>
        <p:spPr>
          <a:xfrm>
            <a:off x="838200" y="1825624"/>
            <a:ext cx="10515600" cy="4686687"/>
          </a:xfrm>
        </p:spPr>
        <p:txBody>
          <a:bodyPr>
            <a:normAutofit fontScale="70000" lnSpcReduction="20000"/>
          </a:bodyPr>
          <a:lstStyle/>
          <a:p>
            <a:r>
              <a:rPr lang="en-US" dirty="0"/>
              <a:t>Supervisors should:</a:t>
            </a:r>
          </a:p>
          <a:p>
            <a:r>
              <a:rPr lang="en-US" dirty="0"/>
              <a:t>review the annual reinsurance management strategy (that has been signed off by the board of directors), which sets out a coherent reinsurance </a:t>
            </a:r>
            <a:r>
              <a:rPr lang="en-US" dirty="0" err="1"/>
              <a:t>programme</a:t>
            </a:r>
            <a:r>
              <a:rPr lang="en-US" dirty="0"/>
              <a:t> designed to manage and mitigate the risks assumed in the underlying policies issued by the ceding insurer</a:t>
            </a:r>
          </a:p>
          <a:p>
            <a:r>
              <a:rPr lang="en-US" dirty="0"/>
              <a:t>understand that the substance rather than the form of the transaction is crucial, especially if it is not clear why the ceding insurer and the reinsurer would enter into the arrangement</a:t>
            </a:r>
          </a:p>
          <a:p>
            <a:r>
              <a:rPr lang="en-US" dirty="0"/>
              <a:t>determine which types of risk are actually transferred and how, and why such transfer is commercially sensible for both the </a:t>
            </a:r>
            <a:r>
              <a:rPr lang="en-US" dirty="0" err="1"/>
              <a:t>cedant</a:t>
            </a:r>
            <a:r>
              <a:rPr lang="en-US" dirty="0"/>
              <a:t> and the reinsurer</a:t>
            </a:r>
          </a:p>
          <a:p>
            <a:r>
              <a:rPr lang="en-US" dirty="0"/>
              <a:t>have access to all reinsurance documentation (placement slips, cover notes, reinsurance and side agreements, and any addenda thereto) as an aid to understanding the structure of the agreements and their underlying commercial reality</a:t>
            </a:r>
          </a:p>
          <a:p>
            <a:r>
              <a:rPr lang="en-US" dirty="0"/>
              <a:t>have the ability to require insurers to undertake an assessment of insurance risk transfer and economic value of transactions (including the effects of any separate or side agreements or interlinked contracts, and the effects on regulatory capital), which should be available to supervisors.</a:t>
            </a:r>
          </a:p>
        </p:txBody>
      </p:sp>
    </p:spTree>
    <p:extLst>
      <p:ext uri="{BB962C8B-B14F-4D97-AF65-F5344CB8AC3E}">
        <p14:creationId xmlns:p14="http://schemas.microsoft.com/office/powerpoint/2010/main" val="2194305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D9C3E-EC3B-424C-9B25-4BF7DCE28B45}"/>
              </a:ext>
            </a:extLst>
          </p:cNvPr>
          <p:cNvSpPr>
            <a:spLocks noGrp="1"/>
          </p:cNvSpPr>
          <p:nvPr>
            <p:ph type="title"/>
          </p:nvPr>
        </p:nvSpPr>
        <p:spPr/>
        <p:txBody>
          <a:bodyPr/>
          <a:lstStyle/>
          <a:p>
            <a:r>
              <a:rPr lang="en-US" dirty="0"/>
              <a:t>Accounting, disclosure and information sharing</a:t>
            </a:r>
          </a:p>
        </p:txBody>
      </p:sp>
      <p:sp>
        <p:nvSpPr>
          <p:cNvPr id="3" name="Content Placeholder 2">
            <a:extLst>
              <a:ext uri="{FF2B5EF4-FFF2-40B4-BE49-F238E27FC236}">
                <a16:creationId xmlns:a16="http://schemas.microsoft.com/office/drawing/2014/main" id="{CD48D742-4AAA-459D-98BF-7C0D094EA7F2}"/>
              </a:ext>
            </a:extLst>
          </p:cNvPr>
          <p:cNvSpPr>
            <a:spLocks noGrp="1"/>
          </p:cNvSpPr>
          <p:nvPr>
            <p:ph idx="1"/>
          </p:nvPr>
        </p:nvSpPr>
        <p:spPr/>
        <p:txBody>
          <a:bodyPr/>
          <a:lstStyle/>
          <a:p>
            <a:r>
              <a:rPr lang="en-US" dirty="0"/>
              <a:t>Supervisors should have the ability to verify that insurers have disclosed and accounted for any separate or side agreements or understandings that exist between the reinsurance agreement parties that would serve to reduce, offset or eliminate the reinsurer’s obligations.</a:t>
            </a:r>
          </a:p>
          <a:p>
            <a:r>
              <a:rPr lang="en-US" dirty="0"/>
              <a:t>Supervisors should have the power to take corrective action that could include not allowing credit for the transaction as reinsurance and requiring restatement of the financial position where material.</a:t>
            </a:r>
          </a:p>
        </p:txBody>
      </p:sp>
    </p:spTree>
    <p:extLst>
      <p:ext uri="{BB962C8B-B14F-4D97-AF65-F5344CB8AC3E}">
        <p14:creationId xmlns:p14="http://schemas.microsoft.com/office/powerpoint/2010/main" val="37210987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34CD9A-5783-4267-9761-00E51891EE55}"/>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FA412467-DD5C-4FB1-948C-0F1CF87D41A0}"/>
              </a:ext>
            </a:extLst>
          </p:cNvPr>
          <p:cNvSpPr>
            <a:spLocks noGrp="1"/>
          </p:cNvSpPr>
          <p:nvPr>
            <p:ph idx="1"/>
          </p:nvPr>
        </p:nvSpPr>
        <p:spPr/>
        <p:txBody>
          <a:bodyPr/>
          <a:lstStyle/>
          <a:p>
            <a:r>
              <a:rPr lang="en-US" dirty="0"/>
              <a:t>Finite reinsurance</a:t>
            </a:r>
          </a:p>
          <a:p>
            <a:r>
              <a:rPr lang="en-US" dirty="0"/>
              <a:t>Functions of reinsurance</a:t>
            </a:r>
          </a:p>
          <a:p>
            <a:r>
              <a:rPr lang="en-US" dirty="0"/>
              <a:t>Uses of finite reinsurance</a:t>
            </a:r>
          </a:p>
          <a:p>
            <a:r>
              <a:rPr lang="en-US" dirty="0"/>
              <a:t>Issues in finite reinsurance</a:t>
            </a:r>
          </a:p>
          <a:p>
            <a:r>
              <a:rPr lang="en-US" dirty="0"/>
              <a:t>Supervisory approaches to finite reinsurance</a:t>
            </a:r>
          </a:p>
        </p:txBody>
      </p:sp>
    </p:spTree>
    <p:extLst>
      <p:ext uri="{BB962C8B-B14F-4D97-AF65-F5344CB8AC3E}">
        <p14:creationId xmlns:p14="http://schemas.microsoft.com/office/powerpoint/2010/main" val="8049714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34CD9A-5783-4267-9761-00E51891EE55}"/>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FA412467-DD5C-4FB1-948C-0F1CF87D41A0}"/>
              </a:ext>
            </a:extLst>
          </p:cNvPr>
          <p:cNvSpPr>
            <a:spLocks noGrp="1"/>
          </p:cNvSpPr>
          <p:nvPr>
            <p:ph idx="1"/>
          </p:nvPr>
        </p:nvSpPr>
        <p:spPr/>
        <p:txBody>
          <a:bodyPr/>
          <a:lstStyle/>
          <a:p>
            <a:r>
              <a:rPr lang="en-US" dirty="0"/>
              <a:t>Finite reinsurance</a:t>
            </a:r>
          </a:p>
          <a:p>
            <a:r>
              <a:rPr lang="en-US" dirty="0"/>
              <a:t>Functions of reinsurance</a:t>
            </a:r>
          </a:p>
          <a:p>
            <a:r>
              <a:rPr lang="en-US" dirty="0"/>
              <a:t>Uses of finite reinsurance</a:t>
            </a:r>
          </a:p>
          <a:p>
            <a:r>
              <a:rPr lang="en-US" dirty="0"/>
              <a:t>Issues in finite reinsurance</a:t>
            </a:r>
          </a:p>
          <a:p>
            <a:r>
              <a:rPr lang="en-US" dirty="0"/>
              <a:t>Supervisory approaches to finite reinsurance</a:t>
            </a:r>
          </a:p>
        </p:txBody>
      </p:sp>
      <p:sp>
        <p:nvSpPr>
          <p:cNvPr id="4" name="Rectangle 3">
            <a:extLst>
              <a:ext uri="{FF2B5EF4-FFF2-40B4-BE49-F238E27FC236}">
                <a16:creationId xmlns:a16="http://schemas.microsoft.com/office/drawing/2014/main" id="{076921A1-D302-4160-9BE0-151CCA1E8D5C}"/>
              </a:ext>
            </a:extLst>
          </p:cNvPr>
          <p:cNvSpPr/>
          <p:nvPr/>
        </p:nvSpPr>
        <p:spPr>
          <a:xfrm>
            <a:off x="838200" y="1825625"/>
            <a:ext cx="7082307" cy="479693"/>
          </a:xfrm>
          <a:prstGeom prst="rect">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483382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4FB43-5A5A-4499-A72F-826C5C354A1E}"/>
              </a:ext>
            </a:extLst>
          </p:cNvPr>
          <p:cNvSpPr>
            <a:spLocks noGrp="1"/>
          </p:cNvSpPr>
          <p:nvPr>
            <p:ph type="title"/>
          </p:nvPr>
        </p:nvSpPr>
        <p:spPr/>
        <p:txBody>
          <a:bodyPr/>
          <a:lstStyle/>
          <a:p>
            <a:r>
              <a:rPr lang="en-US" dirty="0"/>
              <a:t>Definition</a:t>
            </a:r>
          </a:p>
        </p:txBody>
      </p:sp>
      <p:sp>
        <p:nvSpPr>
          <p:cNvPr id="3" name="Content Placeholder 2">
            <a:extLst>
              <a:ext uri="{FF2B5EF4-FFF2-40B4-BE49-F238E27FC236}">
                <a16:creationId xmlns:a16="http://schemas.microsoft.com/office/drawing/2014/main" id="{3C509992-54AE-4399-A6D1-E99A97B754BD}"/>
              </a:ext>
            </a:extLst>
          </p:cNvPr>
          <p:cNvSpPr>
            <a:spLocks noGrp="1"/>
          </p:cNvSpPr>
          <p:nvPr>
            <p:ph idx="1"/>
          </p:nvPr>
        </p:nvSpPr>
        <p:spPr/>
        <p:txBody>
          <a:bodyPr/>
          <a:lstStyle/>
          <a:p>
            <a:r>
              <a:rPr lang="en-US" dirty="0"/>
              <a:t>An entire spectrum of reinsurance arrangements that transfer limited risk relative to aggregate premiums that could be charged under the contract.</a:t>
            </a:r>
          </a:p>
          <a:p>
            <a:r>
              <a:rPr lang="en-US" dirty="0"/>
              <a:t>More detailed Definition in </a:t>
            </a:r>
            <a:r>
              <a:rPr lang="en-US" dirty="0">
                <a:highlight>
                  <a:srgbClr val="FFFF00"/>
                </a:highlight>
              </a:rPr>
              <a:t>Appendix 3</a:t>
            </a:r>
          </a:p>
        </p:txBody>
      </p:sp>
    </p:spTree>
    <p:extLst>
      <p:ext uri="{BB962C8B-B14F-4D97-AF65-F5344CB8AC3E}">
        <p14:creationId xmlns:p14="http://schemas.microsoft.com/office/powerpoint/2010/main" val="32618050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BC26D8-82FB-445E-AA49-62A77D7C1EE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641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B44330D-EA18-4254-AA95-EB49948539B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D1D970E9-AB66-4C12-A116-9C72FC2D92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941" y="643467"/>
            <a:ext cx="9904117" cy="5571066"/>
          </a:xfrm>
          <a:prstGeom prst="rect">
            <a:avLst/>
          </a:prstGeom>
        </p:spPr>
      </p:pic>
    </p:spTree>
    <p:extLst>
      <p:ext uri="{BB962C8B-B14F-4D97-AF65-F5344CB8AC3E}">
        <p14:creationId xmlns:p14="http://schemas.microsoft.com/office/powerpoint/2010/main" val="13202793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BC26D8-82FB-445E-AA49-62A77D7C1EE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653C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B44330D-EA18-4254-AA95-EB49948539B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A778E0F0-0EFF-44FE-877B-452E22193BC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25595" y="643467"/>
            <a:ext cx="8740809" cy="5571066"/>
          </a:xfrm>
          <a:prstGeom prst="rect">
            <a:avLst/>
          </a:prstGeom>
        </p:spPr>
      </p:pic>
    </p:spTree>
    <p:extLst>
      <p:ext uri="{BB962C8B-B14F-4D97-AF65-F5344CB8AC3E}">
        <p14:creationId xmlns:p14="http://schemas.microsoft.com/office/powerpoint/2010/main" val="1234617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BC26D8-82FB-445E-AA49-62A77D7C1EE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137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B44330D-EA18-4254-AA95-EB49948539B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C382A407-D489-49CC-9977-2D3FA9AFFE0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3467" y="1163012"/>
            <a:ext cx="10905066" cy="4531975"/>
          </a:xfrm>
          <a:prstGeom prst="rect">
            <a:avLst/>
          </a:prstGeom>
        </p:spPr>
      </p:pic>
    </p:spTree>
    <p:extLst>
      <p:ext uri="{BB962C8B-B14F-4D97-AF65-F5344CB8AC3E}">
        <p14:creationId xmlns:p14="http://schemas.microsoft.com/office/powerpoint/2010/main" val="38968117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1D36A-0C84-44DC-AAE7-EC8E3DB73091}"/>
              </a:ext>
            </a:extLst>
          </p:cNvPr>
          <p:cNvSpPr>
            <a:spLocks noGrp="1"/>
          </p:cNvSpPr>
          <p:nvPr>
            <p:ph type="title"/>
          </p:nvPr>
        </p:nvSpPr>
        <p:spPr/>
        <p:txBody>
          <a:bodyPr/>
          <a:lstStyle/>
          <a:p>
            <a:r>
              <a:rPr lang="en-US" dirty="0"/>
              <a:t>Characteristics of Finite Risk Reinsurance </a:t>
            </a:r>
          </a:p>
        </p:txBody>
      </p:sp>
      <p:sp>
        <p:nvSpPr>
          <p:cNvPr id="3" name="Content Placeholder 2">
            <a:extLst>
              <a:ext uri="{FF2B5EF4-FFF2-40B4-BE49-F238E27FC236}">
                <a16:creationId xmlns:a16="http://schemas.microsoft.com/office/drawing/2014/main" id="{6383B17A-EB42-4652-AE7F-C1A5FD986C4E}"/>
              </a:ext>
            </a:extLst>
          </p:cNvPr>
          <p:cNvSpPr>
            <a:spLocks noGrp="1"/>
          </p:cNvSpPr>
          <p:nvPr>
            <p:ph idx="1"/>
          </p:nvPr>
        </p:nvSpPr>
        <p:spPr/>
        <p:txBody>
          <a:bodyPr>
            <a:normAutofit fontScale="77500" lnSpcReduction="20000"/>
          </a:bodyPr>
          <a:lstStyle/>
          <a:p>
            <a:r>
              <a:rPr lang="en-US" dirty="0"/>
              <a:t>insurance risk transfer and financing are combined</a:t>
            </a:r>
          </a:p>
          <a:p>
            <a:r>
              <a:rPr lang="en-US" dirty="0"/>
              <a:t>assumption of limited risk by the reinsurer (e.g., aggregate limit of liability, blended cover, sliding scale and other adjustable commissions, loss corridors and limits or caps)</a:t>
            </a:r>
          </a:p>
          <a:p>
            <a:r>
              <a:rPr lang="en-US" dirty="0"/>
              <a:t>transfer of volatility (e.g., multiple lines of business, multiple years of account and multiple year contract terms)</a:t>
            </a:r>
          </a:p>
          <a:p>
            <a:r>
              <a:rPr lang="en-US" dirty="0"/>
              <a:t>inclusion of future investment income in price of contract (recognition of time value of money with funds withheld)</a:t>
            </a:r>
          </a:p>
          <a:p>
            <a:r>
              <a:rPr lang="en-US" dirty="0"/>
              <a:t>potential profit sharing between parties (e.g. profit-sharing formulas, </a:t>
            </a:r>
            <a:r>
              <a:rPr lang="en-US" dirty="0" err="1"/>
              <a:t>experienceaccounts</a:t>
            </a:r>
            <a:r>
              <a:rPr lang="en-US" dirty="0"/>
              <a:t>)</a:t>
            </a:r>
          </a:p>
          <a:p>
            <a:r>
              <a:rPr lang="en-US" dirty="0"/>
              <a:t>pricing determined by ceding insurers’ results and not reinsurance pricing cycle</a:t>
            </a:r>
          </a:p>
          <a:p>
            <a:r>
              <a:rPr lang="en-US" dirty="0"/>
              <a:t>terms and pricing are typically determined in advance</a:t>
            </a:r>
          </a:p>
          <a:p>
            <a:r>
              <a:rPr lang="en-US" dirty="0"/>
              <a:t>bulk reinsurance (i.e. administration of reinsurance is done on a bulk basis rather than on a traditional seriatim policy-by-policy basis, for a block of new or in-force business).</a:t>
            </a:r>
          </a:p>
        </p:txBody>
      </p:sp>
    </p:spTree>
    <p:extLst>
      <p:ext uri="{BB962C8B-B14F-4D97-AF65-F5344CB8AC3E}">
        <p14:creationId xmlns:p14="http://schemas.microsoft.com/office/powerpoint/2010/main" val="29960570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883</TotalTime>
  <Words>1280</Words>
  <Application>Microsoft Office PowerPoint</Application>
  <PresentationFormat>Widescreen</PresentationFormat>
  <Paragraphs>137</Paragraphs>
  <Slides>37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Arial</vt:lpstr>
      <vt:lpstr>Calibri</vt:lpstr>
      <vt:lpstr>Calibri Light</vt:lpstr>
      <vt:lpstr>Cordia New</vt:lpstr>
      <vt:lpstr>Office Theme</vt:lpstr>
      <vt:lpstr>Finite Risk (Re)insurance</vt:lpstr>
      <vt:lpstr>Agenda</vt:lpstr>
      <vt:lpstr>PowerPoint Presentation</vt:lpstr>
      <vt:lpstr>Agenda</vt:lpstr>
      <vt:lpstr>Definition</vt:lpstr>
      <vt:lpstr>PowerPoint Presentation</vt:lpstr>
      <vt:lpstr>PowerPoint Presentation</vt:lpstr>
      <vt:lpstr>PowerPoint Presentation</vt:lpstr>
      <vt:lpstr>Characteristics of Finite Risk Reinsurance </vt:lpstr>
      <vt:lpstr>Agenda</vt:lpstr>
      <vt:lpstr>Functions of reinsurance</vt:lpstr>
      <vt:lpstr>Specific functions of life reinsurance</vt:lpstr>
      <vt:lpstr>Agenda</vt:lpstr>
      <vt:lpstr>Uses of finite reinsurance</vt:lpstr>
      <vt:lpstr>Uses of finite reinsurance</vt:lpstr>
      <vt:lpstr>Types of Risk Transfer</vt:lpstr>
      <vt:lpstr>Types of Finite Risk Reinsurance Contract</vt:lpstr>
      <vt:lpstr>Loss Portfolio Transfer - LPT</vt:lpstr>
      <vt:lpstr>Loss Portfolio Transfer - LPT</vt:lpstr>
      <vt:lpstr>Adverse Development Cover - ADC</vt:lpstr>
      <vt:lpstr>Finite Quota Share - FQS</vt:lpstr>
      <vt:lpstr>Spread Loss Treaty - SLT</vt:lpstr>
      <vt:lpstr>Spread Loss Treaty - SLT</vt:lpstr>
      <vt:lpstr>Appendix IV - Sample agreements of finite reinsurance</vt:lpstr>
      <vt:lpstr>Sample agreements of finite reinsurance</vt:lpstr>
      <vt:lpstr>Agenda</vt:lpstr>
      <vt:lpstr>Insurance risk transfer</vt:lpstr>
      <vt:lpstr>Insurance risk transfer: Some Jurisdictions</vt:lpstr>
      <vt:lpstr>Accounting treatment of finite reinsurance: GAAP</vt:lpstr>
      <vt:lpstr>Accounting treatment of finite reinsurance: IAS</vt:lpstr>
      <vt:lpstr>PowerPoint Presentation</vt:lpstr>
      <vt:lpstr>PowerPoint Presentation</vt:lpstr>
      <vt:lpstr>Disclosure</vt:lpstr>
      <vt:lpstr>Agenda</vt:lpstr>
      <vt:lpstr>Insurance Risk Transfer</vt:lpstr>
      <vt:lpstr>Accounting, disclosure and information sharing</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Finite Risk (Re)insurance</dc:title>
  <dc:creator>Isariya Suttakulpiboon</dc:creator>
  <cp:lastModifiedBy>Windows User</cp:lastModifiedBy>
  <cp:revision>19</cp:revision>
  <dcterms:created xsi:type="dcterms:W3CDTF">2017-10-26T11:53:19Z</dcterms:created>
  <dcterms:modified xsi:type="dcterms:W3CDTF">2017-11-02T10:56:56Z</dcterms:modified>
</cp:coreProperties>
</file>